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891" r:id="rId3"/>
    <p:sldId id="896" r:id="rId4"/>
    <p:sldId id="1006" r:id="rId5"/>
    <p:sldId id="957" r:id="rId6"/>
    <p:sldId id="973" r:id="rId7"/>
    <p:sldId id="931" r:id="rId8"/>
    <p:sldId id="932" r:id="rId9"/>
    <p:sldId id="933" r:id="rId10"/>
    <p:sldId id="934" r:id="rId11"/>
    <p:sldId id="959" r:id="rId12"/>
    <p:sldId id="935" r:id="rId13"/>
    <p:sldId id="1005" r:id="rId14"/>
    <p:sldId id="910" r:id="rId15"/>
    <p:sldId id="966" r:id="rId16"/>
    <p:sldId id="967" r:id="rId17"/>
    <p:sldId id="939" r:id="rId18"/>
    <p:sldId id="940" r:id="rId19"/>
    <p:sldId id="941" r:id="rId20"/>
    <p:sldId id="943" r:id="rId21"/>
    <p:sldId id="942" r:id="rId22"/>
    <p:sldId id="961" r:id="rId23"/>
    <p:sldId id="962" r:id="rId24"/>
    <p:sldId id="963" r:id="rId25"/>
    <p:sldId id="964" r:id="rId26"/>
    <p:sldId id="944" r:id="rId27"/>
    <p:sldId id="970" r:id="rId28"/>
    <p:sldId id="1009" r:id="rId29"/>
    <p:sldId id="1010" r:id="rId30"/>
    <p:sldId id="968" r:id="rId31"/>
    <p:sldId id="969" r:id="rId32"/>
    <p:sldId id="971" r:id="rId33"/>
    <p:sldId id="972" r:id="rId34"/>
    <p:sldId id="1007" r:id="rId35"/>
    <p:sldId id="1008" r:id="rId36"/>
    <p:sldId id="986" r:id="rId37"/>
    <p:sldId id="987" r:id="rId38"/>
    <p:sldId id="988" r:id="rId39"/>
    <p:sldId id="989" r:id="rId40"/>
    <p:sldId id="990" r:id="rId41"/>
    <p:sldId id="991" r:id="rId42"/>
    <p:sldId id="992" r:id="rId43"/>
    <p:sldId id="993" r:id="rId44"/>
    <p:sldId id="995" r:id="rId45"/>
    <p:sldId id="985" r:id="rId46"/>
    <p:sldId id="984" r:id="rId47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40E2"/>
    <a:srgbClr val="02E3EE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32" autoAdjust="0"/>
    <p:restoredTop sz="94799" autoAdjust="0"/>
  </p:normalViewPr>
  <p:slideViewPr>
    <p:cSldViewPr>
      <p:cViewPr varScale="1">
        <p:scale>
          <a:sx n="80" d="100"/>
          <a:sy n="80" d="100"/>
        </p:scale>
        <p:origin x="4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58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3265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512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16822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9638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738110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7503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7835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3363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400" smtClean="0">
                <a:latin typeface="Comic Sans MS" panose="030F0702030302020204" pitchFamily="66" charset="0"/>
              </a:rPr>
              <a:t>What is virtual address 0x6? 1|10 = 3|2 = 0xE</a:t>
            </a:r>
          </a:p>
          <a:p>
            <a:r>
              <a:rPr lang="en-US" altLang="en-US" sz="1400" smtClean="0">
                <a:latin typeface="Comic Sans MS" panose="030F0702030302020204" pitchFamily="66" charset="0"/>
              </a:rPr>
              <a:t>What is virtual address 0x9? 10|01 = 1|1 = 0x5</a:t>
            </a:r>
          </a:p>
        </p:txBody>
      </p:sp>
    </p:spTree>
    <p:extLst>
      <p:ext uri="{BB962C8B-B14F-4D97-AF65-F5344CB8AC3E}">
        <p14:creationId xmlns:p14="http://schemas.microsoft.com/office/powerpoint/2010/main" val="2540054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912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57689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Comic Sans MS" panose="030F0702030302020204" pitchFamily="66" charset="0"/>
              </a:rPr>
              <a:t>What if page size is very small? VAX had a 512-byte page size = lots of space for page table entries</a:t>
            </a:r>
          </a:p>
          <a:p>
            <a:r>
              <a:rPr lang="en-US" altLang="en-US" smtClean="0">
                <a:latin typeface="Comic Sans MS" panose="030F0702030302020204" pitchFamily="66" charset="0"/>
              </a:rPr>
              <a:t>What if page size is really big? Wastes space inside of page (internal fragmentation)</a:t>
            </a:r>
          </a:p>
        </p:txBody>
      </p:sp>
    </p:spTree>
    <p:extLst>
      <p:ext uri="{BB962C8B-B14F-4D97-AF65-F5344CB8AC3E}">
        <p14:creationId xmlns:p14="http://schemas.microsoft.com/office/powerpoint/2010/main" val="10869597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418233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79773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36285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81627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38350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219465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268963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778106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1121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96018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9244935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500469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836127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1099710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84260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1074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Comic Sans MS" panose="030F0702030302020204" pitchFamily="66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4201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001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Comic Sans MS" panose="030F0702030302020204" pitchFamily="66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6541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Comic Sans MS" panose="030F0702030302020204" pitchFamily="66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36935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627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914400"/>
            <a:ext cx="7924800" cy="5105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17797623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831598" y="6551613"/>
            <a:ext cx="1219867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dirty="0" err="1">
                <a:solidFill>
                  <a:srgbClr val="2A40E2"/>
                </a:solidFill>
              </a:rPr>
              <a:t>Lec</a:t>
            </a:r>
            <a:r>
              <a:rPr lang="en-US" altLang="en-US" sz="1400" dirty="0">
                <a:solidFill>
                  <a:srgbClr val="2A40E2"/>
                </a:solidFill>
              </a:rPr>
              <a:t> </a:t>
            </a:r>
            <a:r>
              <a:rPr lang="en-US" altLang="en-US" sz="1400" dirty="0" smtClean="0">
                <a:solidFill>
                  <a:srgbClr val="2A40E2"/>
                </a:solidFill>
              </a:rPr>
              <a:t>12.</a:t>
            </a:r>
            <a:fld id="{6456B83E-17D0-4CDF-84AD-C8A97BEB5271}" type="slidenum">
              <a:rPr lang="en-US" altLang="en-US" sz="1400" smtClean="0">
                <a:solidFill>
                  <a:srgbClr val="2A40E2"/>
                </a:solidFill>
              </a:rPr>
              <a:pPr algn="ctr"/>
              <a:t>‹#›</a:t>
            </a:fld>
            <a:endParaRPr lang="en-US" altLang="en-US" sz="1400" b="0" i="1" dirty="0">
              <a:solidFill>
                <a:srgbClr val="2A40E2"/>
              </a:solidFill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803403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2A40E2"/>
                </a:solidFill>
              </a:rPr>
              <a:t>3/4/15</a:t>
            </a:r>
            <a:endParaRPr lang="en-US" sz="1400" dirty="0" smtClean="0">
              <a:solidFill>
                <a:srgbClr val="2A40E2"/>
              </a:solidFill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2935288" y="6550025"/>
            <a:ext cx="3542935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err="1" smtClean="0">
                <a:solidFill>
                  <a:srgbClr val="2A40E2"/>
                </a:solidFill>
              </a:rPr>
              <a:t>Kubiatowicz</a:t>
            </a:r>
            <a:r>
              <a:rPr lang="en-US" sz="1400" dirty="0" smtClean="0">
                <a:solidFill>
                  <a:srgbClr val="2A40E2"/>
                </a:solidFill>
              </a:rPr>
              <a:t> CS162 ©UCB Spring 2015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7" r:id="rId13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2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</a:t>
            </a:r>
            <a:r>
              <a:rPr lang="en-US" altLang="en-US" sz="3000" dirty="0" smtClean="0"/>
              <a:t>12</a:t>
            </a:r>
            <a:r>
              <a:rPr lang="en-US" altLang="en-US" sz="3000" dirty="0" smtClean="0"/>
              <a:t/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Address Translation (</a:t>
            </a:r>
            <a:r>
              <a:rPr lang="en-US" altLang="en-US" sz="3000" dirty="0" err="1" smtClean="0"/>
              <a:t>Con’t</a:t>
            </a:r>
            <a:r>
              <a:rPr lang="en-US" altLang="en-US" sz="3000" dirty="0" smtClean="0"/>
              <a:t>)</a:t>
            </a:r>
            <a:endParaRPr lang="en-US" altLang="en-US" sz="3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March </a:t>
            </a:r>
            <a:r>
              <a:rPr lang="en-US" altLang="en-US" dirty="0" smtClean="0"/>
              <a:t>4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, </a:t>
            </a:r>
            <a:r>
              <a:rPr lang="en-US" altLang="en-US" dirty="0" smtClean="0"/>
              <a:t>2015</a:t>
            </a:r>
          </a:p>
          <a:p>
            <a:pPr marL="285750" indent="-285750"/>
            <a:r>
              <a:rPr lang="en-US" altLang="en-US" dirty="0" smtClean="0"/>
              <a:t>Prof. John </a:t>
            </a:r>
            <a:r>
              <a:rPr lang="en-US" altLang="en-US" dirty="0" err="1" smtClean="0"/>
              <a:t>Kubiatowicz</a:t>
            </a:r>
            <a:endParaRPr lang="en-US" altLang="en-US" dirty="0" smtClean="0"/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153400" cy="533400"/>
          </a:xfrm>
        </p:spPr>
        <p:txBody>
          <a:bodyPr/>
          <a:lstStyle/>
          <a:p>
            <a:r>
              <a:rPr lang="en-US" altLang="ko-KR" dirty="0" smtClean="0"/>
              <a:t>Implementation of Multi-Segment Model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352800"/>
            <a:ext cx="8458200" cy="3200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latin typeface="+mj-lt"/>
              </a:rPr>
              <a:t>Segment map resides in processor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latin typeface="+mj-lt"/>
              </a:rPr>
              <a:t>Segment number mapped into base/limit pair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latin typeface="+mj-lt"/>
              </a:rPr>
              <a:t>Base added to offset to generate physical address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latin typeface="+mj-lt"/>
              </a:rPr>
              <a:t>Error check catches offset out of range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latin typeface="+mj-lt"/>
              </a:rPr>
              <a:t>As many chunks of physical memory as entries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latin typeface="+mj-lt"/>
              </a:rPr>
              <a:t>Segment addressed by portion of virtual address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latin typeface="+mj-lt"/>
              </a:rPr>
              <a:t>However, could be included in instruction instead: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latin typeface="+mj-lt"/>
              </a:rPr>
              <a:t>x86 Example: mov [</a:t>
            </a:r>
            <a:r>
              <a:rPr lang="en-US" altLang="ko-KR" smtClean="0">
                <a:solidFill>
                  <a:schemeClr val="hlink"/>
                </a:solidFill>
                <a:latin typeface="+mj-lt"/>
              </a:rPr>
              <a:t>es</a:t>
            </a:r>
            <a:r>
              <a:rPr lang="en-US" altLang="ko-KR" smtClean="0">
                <a:latin typeface="+mj-lt"/>
              </a:rPr>
              <a:t>:bx],ax. 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latin typeface="+mj-lt"/>
              </a:rPr>
              <a:t>What is “V/N” (valid / not valid)?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latin typeface="+mj-lt"/>
              </a:rPr>
              <a:t>Can mark segments as invalid; requires check as well</a:t>
            </a:r>
          </a:p>
        </p:txBody>
      </p:sp>
      <p:grpSp>
        <p:nvGrpSpPr>
          <p:cNvPr id="39939" name="Group 78"/>
          <p:cNvGrpSpPr>
            <a:grpSpLocks/>
          </p:cNvGrpSpPr>
          <p:nvPr/>
        </p:nvGrpSpPr>
        <p:grpSpPr bwMode="auto">
          <a:xfrm>
            <a:off x="3733800" y="1203325"/>
            <a:ext cx="1895475" cy="2073275"/>
            <a:chOff x="2352" y="758"/>
            <a:chExt cx="1194" cy="1306"/>
          </a:xfrm>
        </p:grpSpPr>
        <p:grpSp>
          <p:nvGrpSpPr>
            <p:cNvPr id="39968" name="Group 13"/>
            <p:cNvGrpSpPr>
              <a:grpSpLocks/>
            </p:cNvGrpSpPr>
            <p:nvPr/>
          </p:nvGrpSpPr>
          <p:grpSpPr bwMode="auto">
            <a:xfrm>
              <a:off x="2352" y="758"/>
              <a:ext cx="1194" cy="163"/>
              <a:chOff x="2352" y="960"/>
              <a:chExt cx="1632" cy="288"/>
            </a:xfrm>
          </p:grpSpPr>
          <p:grpSp>
            <p:nvGrpSpPr>
              <p:cNvPr id="40004" name="Group 11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40006" name="Rectangle 8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Helvetica" panose="020B0604020202020204" pitchFamily="34" charset="0"/>
                    </a:rPr>
                    <a:t>Base0</a:t>
                  </a:r>
                </a:p>
              </p:txBody>
            </p:sp>
            <p:sp>
              <p:nvSpPr>
                <p:cNvPr id="40007" name="Rectangle 10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Helvetica" panose="020B0604020202020204" pitchFamily="34" charset="0"/>
                    </a:rPr>
                    <a:t>Limit0</a:t>
                  </a:r>
                </a:p>
              </p:txBody>
            </p:sp>
          </p:grpSp>
          <p:sp>
            <p:nvSpPr>
              <p:cNvPr id="40005" name="Rectangle 12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Helvetica" panose="020B0604020202020204" pitchFamily="34" charset="0"/>
                  </a:rPr>
                  <a:t>V</a:t>
                </a:r>
              </a:p>
            </p:txBody>
          </p:sp>
        </p:grpSp>
        <p:grpSp>
          <p:nvGrpSpPr>
            <p:cNvPr id="39969" name="Group 14"/>
            <p:cNvGrpSpPr>
              <a:grpSpLocks/>
            </p:cNvGrpSpPr>
            <p:nvPr/>
          </p:nvGrpSpPr>
          <p:grpSpPr bwMode="auto">
            <a:xfrm>
              <a:off x="2352" y="921"/>
              <a:ext cx="1194" cy="164"/>
              <a:chOff x="2352" y="960"/>
              <a:chExt cx="1632" cy="288"/>
            </a:xfrm>
          </p:grpSpPr>
          <p:grpSp>
            <p:nvGrpSpPr>
              <p:cNvPr id="40000" name="Group 15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40002" name="Rectangle 16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Helvetica" panose="020B0604020202020204" pitchFamily="34" charset="0"/>
                    </a:rPr>
                    <a:t>Base1</a:t>
                  </a:r>
                </a:p>
              </p:txBody>
            </p:sp>
            <p:sp>
              <p:nvSpPr>
                <p:cNvPr id="40003" name="Rectangle 17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Helvetica" panose="020B0604020202020204" pitchFamily="34" charset="0"/>
                    </a:rPr>
                    <a:t>Limit1</a:t>
                  </a:r>
                </a:p>
              </p:txBody>
            </p:sp>
          </p:grpSp>
          <p:sp>
            <p:nvSpPr>
              <p:cNvPr id="40001" name="Rectangle 18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Helvetica" panose="020B0604020202020204" pitchFamily="34" charset="0"/>
                  </a:rPr>
                  <a:t>V</a:t>
                </a:r>
              </a:p>
            </p:txBody>
          </p:sp>
        </p:grpSp>
        <p:grpSp>
          <p:nvGrpSpPr>
            <p:cNvPr id="39970" name="Group 19"/>
            <p:cNvGrpSpPr>
              <a:grpSpLocks/>
            </p:cNvGrpSpPr>
            <p:nvPr/>
          </p:nvGrpSpPr>
          <p:grpSpPr bwMode="auto">
            <a:xfrm>
              <a:off x="2352" y="1085"/>
              <a:ext cx="1194" cy="163"/>
              <a:chOff x="2352" y="960"/>
              <a:chExt cx="1632" cy="288"/>
            </a:xfrm>
          </p:grpSpPr>
          <p:grpSp>
            <p:nvGrpSpPr>
              <p:cNvPr id="39996" name="Group 20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98" name="Rectangle 21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Helvetica" panose="020B0604020202020204" pitchFamily="34" charset="0"/>
                    </a:rPr>
                    <a:t>Base2</a:t>
                  </a:r>
                </a:p>
              </p:txBody>
            </p:sp>
            <p:sp>
              <p:nvSpPr>
                <p:cNvPr id="39999" name="Rectangle 22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Helvetica" panose="020B0604020202020204" pitchFamily="34" charset="0"/>
                    </a:rPr>
                    <a:t>Limit2</a:t>
                  </a:r>
                </a:p>
              </p:txBody>
            </p:sp>
          </p:grpSp>
          <p:sp>
            <p:nvSpPr>
              <p:cNvPr id="39997" name="Rectangle 23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Helvetica" panose="020B0604020202020204" pitchFamily="34" charset="0"/>
                  </a:rPr>
                  <a:t>V</a:t>
                </a:r>
              </a:p>
            </p:txBody>
          </p:sp>
        </p:grpSp>
        <p:grpSp>
          <p:nvGrpSpPr>
            <p:cNvPr id="39971" name="Group 24"/>
            <p:cNvGrpSpPr>
              <a:grpSpLocks/>
            </p:cNvGrpSpPr>
            <p:nvPr/>
          </p:nvGrpSpPr>
          <p:grpSpPr bwMode="auto">
            <a:xfrm>
              <a:off x="2352" y="1248"/>
              <a:ext cx="1194" cy="163"/>
              <a:chOff x="2352" y="960"/>
              <a:chExt cx="1632" cy="288"/>
            </a:xfrm>
          </p:grpSpPr>
          <p:grpSp>
            <p:nvGrpSpPr>
              <p:cNvPr id="39992" name="Group 25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94" name="Rectangle 26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Helvetica" panose="020B0604020202020204" pitchFamily="34" charset="0"/>
                    </a:rPr>
                    <a:t>Base3</a:t>
                  </a:r>
                </a:p>
              </p:txBody>
            </p:sp>
            <p:sp>
              <p:nvSpPr>
                <p:cNvPr id="39995" name="Rectangle 27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Helvetica" panose="020B0604020202020204" pitchFamily="34" charset="0"/>
                    </a:rPr>
                    <a:t>Limit3</a:t>
                  </a:r>
                </a:p>
              </p:txBody>
            </p:sp>
          </p:grpSp>
          <p:sp>
            <p:nvSpPr>
              <p:cNvPr id="39993" name="Rectangle 28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Helvetica" panose="020B0604020202020204" pitchFamily="34" charset="0"/>
                  </a:rPr>
                  <a:t>N</a:t>
                </a:r>
              </a:p>
            </p:txBody>
          </p:sp>
        </p:grpSp>
        <p:grpSp>
          <p:nvGrpSpPr>
            <p:cNvPr id="39972" name="Group 29"/>
            <p:cNvGrpSpPr>
              <a:grpSpLocks/>
            </p:cNvGrpSpPr>
            <p:nvPr/>
          </p:nvGrpSpPr>
          <p:grpSpPr bwMode="auto">
            <a:xfrm>
              <a:off x="2352" y="1411"/>
              <a:ext cx="1194" cy="163"/>
              <a:chOff x="2352" y="960"/>
              <a:chExt cx="1632" cy="288"/>
            </a:xfrm>
          </p:grpSpPr>
          <p:grpSp>
            <p:nvGrpSpPr>
              <p:cNvPr id="39988" name="Group 30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90" name="Rectangle 31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Helvetica" panose="020B0604020202020204" pitchFamily="34" charset="0"/>
                    </a:rPr>
                    <a:t>Base4</a:t>
                  </a:r>
                </a:p>
              </p:txBody>
            </p:sp>
            <p:sp>
              <p:nvSpPr>
                <p:cNvPr id="39991" name="Rectangle 32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Helvetica" panose="020B0604020202020204" pitchFamily="34" charset="0"/>
                    </a:rPr>
                    <a:t>Limit4</a:t>
                  </a:r>
                </a:p>
              </p:txBody>
            </p:sp>
          </p:grpSp>
          <p:sp>
            <p:nvSpPr>
              <p:cNvPr id="39989" name="Rectangle 33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Helvetica" panose="020B0604020202020204" pitchFamily="34" charset="0"/>
                  </a:rPr>
                  <a:t>V</a:t>
                </a:r>
              </a:p>
            </p:txBody>
          </p:sp>
        </p:grpSp>
        <p:grpSp>
          <p:nvGrpSpPr>
            <p:cNvPr id="39973" name="Group 34"/>
            <p:cNvGrpSpPr>
              <a:grpSpLocks/>
            </p:cNvGrpSpPr>
            <p:nvPr/>
          </p:nvGrpSpPr>
          <p:grpSpPr bwMode="auto">
            <a:xfrm>
              <a:off x="2352" y="1574"/>
              <a:ext cx="1194" cy="164"/>
              <a:chOff x="2352" y="960"/>
              <a:chExt cx="1632" cy="288"/>
            </a:xfrm>
          </p:grpSpPr>
          <p:grpSp>
            <p:nvGrpSpPr>
              <p:cNvPr id="39984" name="Group 35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86" name="Rectangle 36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Helvetica" panose="020B0604020202020204" pitchFamily="34" charset="0"/>
                    </a:rPr>
                    <a:t>Base5</a:t>
                  </a:r>
                </a:p>
              </p:txBody>
            </p:sp>
            <p:sp>
              <p:nvSpPr>
                <p:cNvPr id="39987" name="Rectangle 37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Helvetica" panose="020B0604020202020204" pitchFamily="34" charset="0"/>
                    </a:rPr>
                    <a:t>Limit5</a:t>
                  </a:r>
                </a:p>
              </p:txBody>
            </p:sp>
          </p:grpSp>
          <p:sp>
            <p:nvSpPr>
              <p:cNvPr id="39985" name="Rectangle 38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Helvetica" panose="020B0604020202020204" pitchFamily="34" charset="0"/>
                  </a:rPr>
                  <a:t>N</a:t>
                </a:r>
              </a:p>
            </p:txBody>
          </p:sp>
        </p:grpSp>
        <p:grpSp>
          <p:nvGrpSpPr>
            <p:cNvPr id="39974" name="Group 39"/>
            <p:cNvGrpSpPr>
              <a:grpSpLocks/>
            </p:cNvGrpSpPr>
            <p:nvPr/>
          </p:nvGrpSpPr>
          <p:grpSpPr bwMode="auto">
            <a:xfrm>
              <a:off x="2352" y="1738"/>
              <a:ext cx="1194" cy="163"/>
              <a:chOff x="2352" y="960"/>
              <a:chExt cx="1632" cy="288"/>
            </a:xfrm>
          </p:grpSpPr>
          <p:grpSp>
            <p:nvGrpSpPr>
              <p:cNvPr id="39980" name="Group 40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82" name="Rectangle 41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Helvetica" panose="020B0604020202020204" pitchFamily="34" charset="0"/>
                    </a:rPr>
                    <a:t>Base6</a:t>
                  </a:r>
                </a:p>
              </p:txBody>
            </p:sp>
            <p:sp>
              <p:nvSpPr>
                <p:cNvPr id="39983" name="Rectangle 42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Helvetica" panose="020B0604020202020204" pitchFamily="34" charset="0"/>
                    </a:rPr>
                    <a:t>Limit6</a:t>
                  </a:r>
                </a:p>
              </p:txBody>
            </p:sp>
          </p:grpSp>
          <p:sp>
            <p:nvSpPr>
              <p:cNvPr id="39981" name="Rectangle 43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Helvetica" panose="020B0604020202020204" pitchFamily="34" charset="0"/>
                  </a:rPr>
                  <a:t>N</a:t>
                </a:r>
              </a:p>
            </p:txBody>
          </p:sp>
        </p:grpSp>
        <p:grpSp>
          <p:nvGrpSpPr>
            <p:cNvPr id="39975" name="Group 44"/>
            <p:cNvGrpSpPr>
              <a:grpSpLocks/>
            </p:cNvGrpSpPr>
            <p:nvPr/>
          </p:nvGrpSpPr>
          <p:grpSpPr bwMode="auto">
            <a:xfrm>
              <a:off x="2352" y="1901"/>
              <a:ext cx="1194" cy="163"/>
              <a:chOff x="2352" y="960"/>
              <a:chExt cx="1632" cy="288"/>
            </a:xfrm>
          </p:grpSpPr>
          <p:grpSp>
            <p:nvGrpSpPr>
              <p:cNvPr id="39976" name="Group 45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78" name="Rectangle 46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Helvetica" panose="020B0604020202020204" pitchFamily="34" charset="0"/>
                    </a:rPr>
                    <a:t>Base7</a:t>
                  </a:r>
                </a:p>
              </p:txBody>
            </p:sp>
            <p:sp>
              <p:nvSpPr>
                <p:cNvPr id="39979" name="Rectangle 47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Helvetica" panose="020B0604020202020204" pitchFamily="34" charset="0"/>
                    </a:rPr>
                    <a:t>Limit7</a:t>
                  </a:r>
                </a:p>
              </p:txBody>
            </p:sp>
          </p:grpSp>
          <p:sp>
            <p:nvSpPr>
              <p:cNvPr id="39977" name="Rectangle 48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Helvetica" panose="020B0604020202020204" pitchFamily="34" charset="0"/>
                  </a:rPr>
                  <a:t>V</a:t>
                </a:r>
              </a:p>
            </p:txBody>
          </p:sp>
        </p:grpSp>
      </p:grpSp>
      <p:grpSp>
        <p:nvGrpSpPr>
          <p:cNvPr id="19" name="Group 69"/>
          <p:cNvGrpSpPr>
            <a:grpSpLocks/>
          </p:cNvGrpSpPr>
          <p:nvPr/>
        </p:nvGrpSpPr>
        <p:grpSpPr bwMode="auto">
          <a:xfrm>
            <a:off x="533400" y="746125"/>
            <a:ext cx="3106738" cy="704850"/>
            <a:chOff x="336" y="432"/>
            <a:chExt cx="1957" cy="444"/>
          </a:xfrm>
        </p:grpSpPr>
        <p:sp>
          <p:nvSpPr>
            <p:cNvPr id="39965" name="Rectangle 4"/>
            <p:cNvSpPr>
              <a:spLocks noChangeArrowheads="1"/>
            </p:cNvSpPr>
            <p:nvPr/>
          </p:nvSpPr>
          <p:spPr bwMode="auto">
            <a:xfrm>
              <a:off x="1577" y="511"/>
              <a:ext cx="716" cy="199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Helvetica" panose="020B0604020202020204" pitchFamily="34" charset="0"/>
                </a:rPr>
                <a:t>Offset</a:t>
              </a:r>
            </a:p>
          </p:txBody>
        </p:sp>
        <p:sp>
          <p:nvSpPr>
            <p:cNvPr id="39966" name="Rectangle 5"/>
            <p:cNvSpPr>
              <a:spLocks noChangeArrowheads="1"/>
            </p:cNvSpPr>
            <p:nvPr/>
          </p:nvSpPr>
          <p:spPr bwMode="auto">
            <a:xfrm>
              <a:off x="1077" y="511"/>
              <a:ext cx="500" cy="199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Helvetica" panose="020B0604020202020204" pitchFamily="34" charset="0"/>
                </a:rPr>
                <a:t>Seg #</a:t>
              </a:r>
            </a:p>
          </p:txBody>
        </p:sp>
        <p:sp>
          <p:nvSpPr>
            <p:cNvPr id="39967" name="Text Box 59"/>
            <p:cNvSpPr txBox="1">
              <a:spLocks noChangeArrowheads="1"/>
            </p:cNvSpPr>
            <p:nvPr/>
          </p:nvSpPr>
          <p:spPr bwMode="auto">
            <a:xfrm>
              <a:off x="336" y="432"/>
              <a:ext cx="762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Helvetica" panose="020B0604020202020204" pitchFamily="34" charset="0"/>
                </a:rPr>
                <a:t>Virtual</a:t>
              </a:r>
            </a:p>
            <a:p>
              <a:pPr eaLnBrk="1" hangingPunct="1"/>
              <a:r>
                <a:rPr lang="en-US" altLang="en-US" sz="2000">
                  <a:latin typeface="Helvetica" panose="020B0604020202020204" pitchFamily="34" charset="0"/>
                </a:rPr>
                <a:t>Address</a:t>
              </a:r>
            </a:p>
          </p:txBody>
        </p:sp>
      </p:grpSp>
      <p:grpSp>
        <p:nvGrpSpPr>
          <p:cNvPr id="20" name="Group 73"/>
          <p:cNvGrpSpPr>
            <a:grpSpLocks/>
          </p:cNvGrpSpPr>
          <p:nvPr/>
        </p:nvGrpSpPr>
        <p:grpSpPr bwMode="auto">
          <a:xfrm>
            <a:off x="3733800" y="1724025"/>
            <a:ext cx="1895475" cy="258763"/>
            <a:chOff x="2352" y="960"/>
            <a:chExt cx="1632" cy="288"/>
          </a:xfrm>
        </p:grpSpPr>
        <p:grpSp>
          <p:nvGrpSpPr>
            <p:cNvPr id="39961" name="Group 74"/>
            <p:cNvGrpSpPr>
              <a:grpSpLocks/>
            </p:cNvGrpSpPr>
            <p:nvPr/>
          </p:nvGrpSpPr>
          <p:grpSpPr bwMode="auto">
            <a:xfrm>
              <a:off x="2352" y="960"/>
              <a:ext cx="1392" cy="288"/>
              <a:chOff x="2352" y="960"/>
              <a:chExt cx="1392" cy="288"/>
            </a:xfrm>
          </p:grpSpPr>
          <p:sp>
            <p:nvSpPr>
              <p:cNvPr id="39963" name="Rectangle 75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Helvetica" panose="020B0604020202020204" pitchFamily="34" charset="0"/>
                  </a:rPr>
                  <a:t>Base2</a:t>
                </a:r>
              </a:p>
            </p:txBody>
          </p:sp>
          <p:sp>
            <p:nvSpPr>
              <p:cNvPr id="39964" name="Rectangle 76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Helvetica" panose="020B0604020202020204" pitchFamily="34" charset="0"/>
                  </a:rPr>
                  <a:t>Limit2</a:t>
                </a:r>
              </a:p>
            </p:txBody>
          </p:sp>
        </p:grpSp>
        <p:sp>
          <p:nvSpPr>
            <p:cNvPr id="39962" name="Rectangle 77"/>
            <p:cNvSpPr>
              <a:spLocks noChangeArrowheads="1"/>
            </p:cNvSpPr>
            <p:nvPr/>
          </p:nvSpPr>
          <p:spPr bwMode="auto">
            <a:xfrm>
              <a:off x="3744" y="960"/>
              <a:ext cx="240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Helvetica" panose="020B0604020202020204" pitchFamily="34" charset="0"/>
                </a:rPr>
                <a:t>V</a:t>
              </a:r>
            </a:p>
          </p:txBody>
        </p:sp>
      </p:grpSp>
      <p:grpSp>
        <p:nvGrpSpPr>
          <p:cNvPr id="22" name="Group 71"/>
          <p:cNvGrpSpPr>
            <a:grpSpLocks/>
          </p:cNvGrpSpPr>
          <p:nvPr/>
        </p:nvGrpSpPr>
        <p:grpSpPr bwMode="auto">
          <a:xfrm>
            <a:off x="3614738" y="1035050"/>
            <a:ext cx="4800600" cy="1576388"/>
            <a:chOff x="2277" y="566"/>
            <a:chExt cx="3024" cy="993"/>
          </a:xfrm>
        </p:grpSpPr>
        <p:sp>
          <p:nvSpPr>
            <p:cNvPr id="39956" name="Freeform 67"/>
            <p:cNvSpPr>
              <a:spLocks/>
            </p:cNvSpPr>
            <p:nvPr/>
          </p:nvSpPr>
          <p:spPr bwMode="auto">
            <a:xfrm>
              <a:off x="2277" y="566"/>
              <a:ext cx="1728" cy="576"/>
            </a:xfrm>
            <a:custGeom>
              <a:avLst/>
              <a:gdLst>
                <a:gd name="T0" fmla="*/ 0 w 1728"/>
                <a:gd name="T1" fmla="*/ 0 h 528"/>
                <a:gd name="T2" fmla="*/ 1344 w 1728"/>
                <a:gd name="T3" fmla="*/ 0 h 528"/>
                <a:gd name="T4" fmla="*/ 1728 w 1728"/>
                <a:gd name="T5" fmla="*/ 3901 h 528"/>
                <a:gd name="T6" fmla="*/ 0 60000 65536"/>
                <a:gd name="T7" fmla="*/ 0 60000 65536"/>
                <a:gd name="T8" fmla="*/ 0 60000 65536"/>
                <a:gd name="T9" fmla="*/ 0 w 1728"/>
                <a:gd name="T10" fmla="*/ 0 h 528"/>
                <a:gd name="T11" fmla="*/ 1728 w 1728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8" h="528">
                  <a:moveTo>
                    <a:pt x="0" y="0"/>
                  </a:moveTo>
                  <a:lnTo>
                    <a:pt x="1344" y="0"/>
                  </a:lnTo>
                  <a:lnTo>
                    <a:pt x="1728" y="528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39957" name="Oval 52"/>
            <p:cNvSpPr>
              <a:spLocks noChangeArrowheads="1"/>
            </p:cNvSpPr>
            <p:nvPr/>
          </p:nvSpPr>
          <p:spPr bwMode="auto">
            <a:xfrm>
              <a:off x="3934" y="1115"/>
              <a:ext cx="358" cy="327"/>
            </a:xfrm>
            <a:prstGeom prst="ellipse">
              <a:avLst/>
            </a:prstGeom>
            <a:solidFill>
              <a:srgbClr val="FF66CC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4000">
                  <a:latin typeface="Helvetica" panose="020B0604020202020204" pitchFamily="34" charset="0"/>
                </a:rPr>
                <a:t>+</a:t>
              </a:r>
            </a:p>
          </p:txBody>
        </p:sp>
        <p:sp>
          <p:nvSpPr>
            <p:cNvPr id="39958" name="Line 54"/>
            <p:cNvSpPr>
              <a:spLocks noChangeShapeType="1"/>
            </p:cNvSpPr>
            <p:nvPr/>
          </p:nvSpPr>
          <p:spPr bwMode="auto">
            <a:xfrm>
              <a:off x="2784" y="1104"/>
              <a:ext cx="1140" cy="134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39959" name="Line 58"/>
            <p:cNvSpPr>
              <a:spLocks noChangeShapeType="1"/>
            </p:cNvSpPr>
            <p:nvPr/>
          </p:nvSpPr>
          <p:spPr bwMode="auto">
            <a:xfrm>
              <a:off x="4282" y="1279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39960" name="Text Box 60"/>
            <p:cNvSpPr txBox="1">
              <a:spLocks noChangeArrowheads="1"/>
            </p:cNvSpPr>
            <p:nvPr/>
          </p:nvSpPr>
          <p:spPr bwMode="auto">
            <a:xfrm>
              <a:off x="4529" y="1115"/>
              <a:ext cx="772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Helvetica" panose="020B0604020202020204" pitchFamily="34" charset="0"/>
                </a:rPr>
                <a:t>Physical</a:t>
              </a:r>
            </a:p>
            <a:p>
              <a:pPr eaLnBrk="1" hangingPunct="1"/>
              <a:r>
                <a:rPr lang="en-US" altLang="en-US" sz="2000">
                  <a:latin typeface="Helvetica" panose="020B0604020202020204" pitchFamily="34" charset="0"/>
                </a:rPr>
                <a:t>Address</a:t>
              </a:r>
            </a:p>
          </p:txBody>
        </p:sp>
      </p:grpSp>
      <p:grpSp>
        <p:nvGrpSpPr>
          <p:cNvPr id="23" name="Group 72"/>
          <p:cNvGrpSpPr>
            <a:grpSpLocks/>
          </p:cNvGrpSpPr>
          <p:nvPr/>
        </p:nvGrpSpPr>
        <p:grpSpPr bwMode="auto">
          <a:xfrm>
            <a:off x="5218113" y="746125"/>
            <a:ext cx="2822575" cy="1041400"/>
            <a:chOff x="3287" y="384"/>
            <a:chExt cx="1778" cy="656"/>
          </a:xfrm>
        </p:grpSpPr>
        <p:sp>
          <p:nvSpPr>
            <p:cNvPr id="39951" name="Oval 51"/>
            <p:cNvSpPr>
              <a:spLocks noChangeArrowheads="1"/>
            </p:cNvSpPr>
            <p:nvPr/>
          </p:nvSpPr>
          <p:spPr bwMode="auto">
            <a:xfrm>
              <a:off x="3934" y="384"/>
              <a:ext cx="358" cy="326"/>
            </a:xfrm>
            <a:prstGeom prst="ellipse">
              <a:avLst/>
            </a:prstGeom>
            <a:solidFill>
              <a:srgbClr val="FF66CC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4000">
                  <a:latin typeface="Helvetica" panose="020B0604020202020204" pitchFamily="34" charset="0"/>
                </a:rPr>
                <a:t>&gt;</a:t>
              </a:r>
            </a:p>
          </p:txBody>
        </p:sp>
        <p:sp>
          <p:nvSpPr>
            <p:cNvPr id="39952" name="Line 55"/>
            <p:cNvSpPr>
              <a:spLocks noChangeShapeType="1"/>
            </p:cNvSpPr>
            <p:nvPr/>
          </p:nvSpPr>
          <p:spPr bwMode="auto">
            <a:xfrm flipV="1">
              <a:off x="3287" y="626"/>
              <a:ext cx="677" cy="414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39953" name="Line 57"/>
            <p:cNvSpPr>
              <a:spLocks noChangeShapeType="1"/>
            </p:cNvSpPr>
            <p:nvPr/>
          </p:nvSpPr>
          <p:spPr bwMode="auto">
            <a:xfrm>
              <a:off x="4282" y="544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39954" name="Text Box 62"/>
            <p:cNvSpPr txBox="1">
              <a:spLocks noChangeArrowheads="1"/>
            </p:cNvSpPr>
            <p:nvPr/>
          </p:nvSpPr>
          <p:spPr bwMode="auto">
            <a:xfrm>
              <a:off x="4555" y="462"/>
              <a:ext cx="5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Helvetica" panose="020B0604020202020204" pitchFamily="34" charset="0"/>
                </a:rPr>
                <a:t>Error</a:t>
              </a:r>
            </a:p>
          </p:txBody>
        </p:sp>
        <p:sp>
          <p:nvSpPr>
            <p:cNvPr id="39955" name="Line 68"/>
            <p:cNvSpPr>
              <a:spLocks noChangeShapeType="1"/>
            </p:cNvSpPr>
            <p:nvPr/>
          </p:nvSpPr>
          <p:spPr bwMode="auto">
            <a:xfrm>
              <a:off x="3621" y="566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  <p:sp>
        <p:nvSpPr>
          <p:cNvPr id="692274" name="Freeform 50"/>
          <p:cNvSpPr>
            <a:spLocks/>
          </p:cNvSpPr>
          <p:nvPr/>
        </p:nvSpPr>
        <p:spPr bwMode="auto">
          <a:xfrm>
            <a:off x="2243138" y="1187450"/>
            <a:ext cx="1530350" cy="635000"/>
          </a:xfrm>
          <a:custGeom>
            <a:avLst/>
            <a:gdLst>
              <a:gd name="T0" fmla="*/ 0 w 1152"/>
              <a:gd name="T1" fmla="*/ 0 h 912"/>
              <a:gd name="T2" fmla="*/ 2147483647 w 1152"/>
              <a:gd name="T3" fmla="*/ 2147483647 h 912"/>
              <a:gd name="T4" fmla="*/ 2147483647 w 1152"/>
              <a:gd name="T5" fmla="*/ 2147483647 h 912"/>
              <a:gd name="T6" fmla="*/ 0 60000 65536"/>
              <a:gd name="T7" fmla="*/ 0 60000 65536"/>
              <a:gd name="T8" fmla="*/ 0 60000 65536"/>
              <a:gd name="T9" fmla="*/ 0 w 1152"/>
              <a:gd name="T10" fmla="*/ 0 h 912"/>
              <a:gd name="T11" fmla="*/ 1152 w 1152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912">
                <a:moveTo>
                  <a:pt x="0" y="0"/>
                </a:moveTo>
                <a:lnTo>
                  <a:pt x="288" y="912"/>
                </a:lnTo>
                <a:lnTo>
                  <a:pt x="1152" y="912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39945" name="TextBox 1"/>
          <p:cNvSpPr txBox="1">
            <a:spLocks noChangeArrowheads="1"/>
          </p:cNvSpPr>
          <p:nvPr/>
        </p:nvSpPr>
        <p:spPr bwMode="auto">
          <a:xfrm>
            <a:off x="4648200" y="685800"/>
            <a:ext cx="890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latin typeface="Helvetica" panose="020B0604020202020204" pitchFamily="34" charset="0"/>
              </a:rPr>
              <a:t>offset</a:t>
            </a:r>
          </a:p>
        </p:txBody>
      </p:sp>
      <p:grpSp>
        <p:nvGrpSpPr>
          <p:cNvPr id="69" name="Group 135"/>
          <p:cNvGrpSpPr>
            <a:grpSpLocks/>
          </p:cNvGrpSpPr>
          <p:nvPr/>
        </p:nvGrpSpPr>
        <p:grpSpPr bwMode="auto">
          <a:xfrm>
            <a:off x="5638800" y="1905000"/>
            <a:ext cx="3276600" cy="2338388"/>
            <a:chOff x="3024" y="672"/>
            <a:chExt cx="2064" cy="1473"/>
          </a:xfrm>
        </p:grpSpPr>
        <p:sp>
          <p:nvSpPr>
            <p:cNvPr id="39947" name="AutoShape 112"/>
            <p:cNvSpPr>
              <a:spLocks noChangeArrowheads="1"/>
            </p:cNvSpPr>
            <p:nvPr/>
          </p:nvSpPr>
          <p:spPr bwMode="auto">
            <a:xfrm>
              <a:off x="4130" y="1351"/>
              <a:ext cx="958" cy="186"/>
            </a:xfrm>
            <a:prstGeom prst="roundRect">
              <a:avLst>
                <a:gd name="adj" fmla="val 16667"/>
              </a:avLst>
            </a:prstGeom>
            <a:solidFill>
              <a:srgbClr val="FF66CC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Helvetica" panose="020B0604020202020204" pitchFamily="34" charset="0"/>
                </a:rPr>
                <a:t>Check Valid</a:t>
              </a:r>
            </a:p>
          </p:txBody>
        </p:sp>
        <p:sp>
          <p:nvSpPr>
            <p:cNvPr id="39948" name="Line 113"/>
            <p:cNvSpPr>
              <a:spLocks noChangeShapeType="1"/>
            </p:cNvSpPr>
            <p:nvPr/>
          </p:nvSpPr>
          <p:spPr bwMode="auto">
            <a:xfrm>
              <a:off x="3024" y="672"/>
              <a:ext cx="1106" cy="767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39949" name="Text Box 114"/>
            <p:cNvSpPr txBox="1">
              <a:spLocks noChangeArrowheads="1"/>
            </p:cNvSpPr>
            <p:nvPr/>
          </p:nvSpPr>
          <p:spPr bwMode="auto">
            <a:xfrm>
              <a:off x="4201" y="1701"/>
              <a:ext cx="681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Helvetica" panose="020B0604020202020204" pitchFamily="34" charset="0"/>
                </a:rPr>
                <a:t>Access</a:t>
              </a:r>
            </a:p>
            <a:p>
              <a:pPr eaLnBrk="1" hangingPunct="1"/>
              <a:r>
                <a:rPr lang="en-US" altLang="en-US" sz="2000">
                  <a:latin typeface="Helvetica" panose="020B0604020202020204" pitchFamily="34" charset="0"/>
                </a:rPr>
                <a:t>Error</a:t>
              </a:r>
            </a:p>
          </p:txBody>
        </p:sp>
        <p:sp>
          <p:nvSpPr>
            <p:cNvPr id="39950" name="Line 115"/>
            <p:cNvSpPr>
              <a:spLocks noChangeShapeType="1"/>
            </p:cNvSpPr>
            <p:nvPr/>
          </p:nvSpPr>
          <p:spPr bwMode="auto">
            <a:xfrm>
              <a:off x="4535" y="1526"/>
              <a:ext cx="0" cy="1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106720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9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9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9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9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9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9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9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9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27" grpId="0" build="p"/>
      <p:bldP spid="69227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Intel x86 Special Registers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6" r="1314" b="8861"/>
          <a:stretch>
            <a:fillRect/>
          </a:stretch>
        </p:blipFill>
        <p:spPr bwMode="auto">
          <a:xfrm>
            <a:off x="4267200" y="1066800"/>
            <a:ext cx="46482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667000"/>
            <a:ext cx="335280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33400" y="4953000"/>
            <a:ext cx="33242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</a:rPr>
              <a:t>Typical Segment Register</a:t>
            </a:r>
          </a:p>
          <a:p>
            <a:r>
              <a:rPr lang="en-US" altLang="en-US">
                <a:solidFill>
                  <a:schemeClr val="hlink"/>
                </a:solidFill>
              </a:rPr>
              <a:t>Current Priority is RPL</a:t>
            </a:r>
          </a:p>
          <a:p>
            <a:r>
              <a:rPr lang="en-US" altLang="en-US">
                <a:solidFill>
                  <a:schemeClr val="hlink"/>
                </a:solidFill>
              </a:rPr>
              <a:t>Of Code Segment (CS)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860925" y="762000"/>
            <a:ext cx="31845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</a:rPr>
              <a:t>80386 Special Registers</a:t>
            </a:r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15636" r="51389" b="8795"/>
          <a:stretch>
            <a:fillRect/>
          </a:stretch>
        </p:blipFill>
        <p:spPr bwMode="auto">
          <a:xfrm>
            <a:off x="990600" y="685800"/>
            <a:ext cx="24384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5660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Example: Four Segments (16 bit addresses)</a:t>
            </a:r>
          </a:p>
        </p:txBody>
      </p:sp>
      <p:graphicFrame>
        <p:nvGraphicFramePr>
          <p:cNvPr id="693356" name="Group 108"/>
          <p:cNvGraphicFramePr>
            <a:graphicFrameLocks noGrp="1"/>
          </p:cNvGraphicFramePr>
          <p:nvPr>
            <p:ph idx="1"/>
          </p:nvPr>
        </p:nvGraphicFramePr>
        <p:xfrm>
          <a:off x="4495800" y="762000"/>
          <a:ext cx="3505200" cy="1679575"/>
        </p:xfrm>
        <a:graphic>
          <a:graphicData uri="http://schemas.openxmlformats.org/drawingml/2006/table">
            <a:tbl>
              <a:tblPr/>
              <a:tblGrid>
                <a:gridCol w="1371600"/>
                <a:gridCol w="1066800"/>
                <a:gridCol w="1066800"/>
              </a:tblGrid>
              <a:tr h="33591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Helvetica"/>
                        </a:rPr>
                        <a:t>Seg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Helvetica"/>
                        </a:rPr>
                        <a:t> ID #</a:t>
                      </a:r>
                    </a:p>
                  </a:txBody>
                  <a:tcPr marL="90478" marR="90478" marT="44463" marB="444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Helvetica"/>
                        </a:rPr>
                        <a:t>Base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Helvetica"/>
                        </a:rPr>
                        <a:t>Limit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359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Helvetica"/>
                        </a:rPr>
                        <a:t>0 (code)</a:t>
                      </a:r>
                    </a:p>
                  </a:txBody>
                  <a:tcPr marL="90478" marR="90478" marT="44463" marB="444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Helvetica"/>
                        </a:rPr>
                        <a:t>0x4000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Helvetica"/>
                        </a:rPr>
                        <a:t>0x0800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359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Helvetica"/>
                        </a:rPr>
                        <a:t>1 (data)</a:t>
                      </a:r>
                    </a:p>
                  </a:txBody>
                  <a:tcPr marL="90478" marR="90478" marT="44463" marB="444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Helvetica"/>
                        </a:rPr>
                        <a:t>0x4800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Helvetica"/>
                        </a:rPr>
                        <a:t>0x1400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359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Helvetica"/>
                        </a:rPr>
                        <a:t>2 (shared)</a:t>
                      </a:r>
                    </a:p>
                  </a:txBody>
                  <a:tcPr marL="90478" marR="90478" marT="44463" marB="444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Helvetica"/>
                        </a:rPr>
                        <a:t>0xF000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Helvetica"/>
                        </a:rPr>
                        <a:t>0x1000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359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Helvetica"/>
                        </a:rPr>
                        <a:t>3 (stack)</a:t>
                      </a:r>
                    </a:p>
                  </a:txBody>
                  <a:tcPr marL="90478" marR="90478" marT="44463" marB="444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Helvetica"/>
                        </a:rPr>
                        <a:t>0x0000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Helvetica"/>
                        </a:rPr>
                        <a:t>0x3000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  <p:grpSp>
        <p:nvGrpSpPr>
          <p:cNvPr id="42012" name="Group 105"/>
          <p:cNvGrpSpPr>
            <a:grpSpLocks/>
          </p:cNvGrpSpPr>
          <p:nvPr/>
        </p:nvGrpSpPr>
        <p:grpSpPr bwMode="auto">
          <a:xfrm>
            <a:off x="533400" y="1143000"/>
            <a:ext cx="3573463" cy="641350"/>
            <a:chOff x="-48" y="480"/>
            <a:chExt cx="2251" cy="504"/>
          </a:xfrm>
        </p:grpSpPr>
        <p:sp>
          <p:nvSpPr>
            <p:cNvPr id="42051" name="Rectangle 57"/>
            <p:cNvSpPr>
              <a:spLocks noChangeArrowheads="1"/>
            </p:cNvSpPr>
            <p:nvPr/>
          </p:nvSpPr>
          <p:spPr bwMode="auto">
            <a:xfrm>
              <a:off x="432" y="480"/>
              <a:ext cx="1680" cy="240"/>
            </a:xfrm>
            <a:prstGeom prst="rect">
              <a:avLst/>
            </a:prstGeom>
            <a:solidFill>
              <a:srgbClr val="00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Helvetica" panose="020B0604020202020204" pitchFamily="34" charset="0"/>
                </a:rPr>
                <a:t>Offset</a:t>
              </a:r>
            </a:p>
          </p:txBody>
        </p:sp>
        <p:sp>
          <p:nvSpPr>
            <p:cNvPr id="42052" name="Rectangle 58"/>
            <p:cNvSpPr>
              <a:spLocks noChangeArrowheads="1"/>
            </p:cNvSpPr>
            <p:nvPr/>
          </p:nvSpPr>
          <p:spPr bwMode="auto">
            <a:xfrm>
              <a:off x="48" y="480"/>
              <a:ext cx="384" cy="240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Helvetica" panose="020B0604020202020204" pitchFamily="34" charset="0"/>
                </a:rPr>
                <a:t>Seg</a:t>
              </a:r>
            </a:p>
          </p:txBody>
        </p:sp>
        <p:sp>
          <p:nvSpPr>
            <p:cNvPr id="42053" name="Text Box 59"/>
            <p:cNvSpPr txBox="1">
              <a:spLocks noChangeArrowheads="1"/>
            </p:cNvSpPr>
            <p:nvPr/>
          </p:nvSpPr>
          <p:spPr bwMode="auto">
            <a:xfrm>
              <a:off x="2016" y="720"/>
              <a:ext cx="187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42054" name="Text Box 60"/>
            <p:cNvSpPr txBox="1">
              <a:spLocks noChangeArrowheads="1"/>
            </p:cNvSpPr>
            <p:nvPr/>
          </p:nvSpPr>
          <p:spPr bwMode="auto">
            <a:xfrm>
              <a:off x="192" y="720"/>
              <a:ext cx="259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14</a:t>
              </a:r>
            </a:p>
          </p:txBody>
        </p:sp>
        <p:sp>
          <p:nvSpPr>
            <p:cNvPr id="42055" name="Text Box 61"/>
            <p:cNvSpPr txBox="1">
              <a:spLocks noChangeArrowheads="1"/>
            </p:cNvSpPr>
            <p:nvPr/>
          </p:nvSpPr>
          <p:spPr bwMode="auto">
            <a:xfrm>
              <a:off x="384" y="720"/>
              <a:ext cx="259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13</a:t>
              </a:r>
            </a:p>
          </p:txBody>
        </p:sp>
        <p:sp>
          <p:nvSpPr>
            <p:cNvPr id="42056" name="Text Box 62"/>
            <p:cNvSpPr txBox="1">
              <a:spLocks noChangeArrowheads="1"/>
            </p:cNvSpPr>
            <p:nvPr/>
          </p:nvSpPr>
          <p:spPr bwMode="auto">
            <a:xfrm>
              <a:off x="-48" y="719"/>
              <a:ext cx="259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15</a:t>
              </a:r>
            </a:p>
          </p:txBody>
        </p:sp>
      </p:grpSp>
      <p:grpSp>
        <p:nvGrpSpPr>
          <p:cNvPr id="42013" name="Group 103"/>
          <p:cNvGrpSpPr>
            <a:grpSpLocks/>
          </p:cNvGrpSpPr>
          <p:nvPr/>
        </p:nvGrpSpPr>
        <p:grpSpPr bwMode="auto">
          <a:xfrm>
            <a:off x="152400" y="2590800"/>
            <a:ext cx="2549525" cy="3875088"/>
            <a:chOff x="2640" y="672"/>
            <a:chExt cx="1606" cy="2441"/>
          </a:xfrm>
        </p:grpSpPr>
        <p:grpSp>
          <p:nvGrpSpPr>
            <p:cNvPr id="42038" name="Group 90"/>
            <p:cNvGrpSpPr>
              <a:grpSpLocks/>
            </p:cNvGrpSpPr>
            <p:nvPr/>
          </p:nvGrpSpPr>
          <p:grpSpPr bwMode="auto">
            <a:xfrm>
              <a:off x="2640" y="672"/>
              <a:ext cx="1349" cy="1968"/>
              <a:chOff x="2299" y="816"/>
              <a:chExt cx="1349" cy="1968"/>
            </a:xfrm>
          </p:grpSpPr>
          <p:sp>
            <p:nvSpPr>
              <p:cNvPr id="42040" name="Rectangle 45"/>
              <p:cNvSpPr>
                <a:spLocks noChangeArrowheads="1"/>
              </p:cNvSpPr>
              <p:nvPr/>
            </p:nvSpPr>
            <p:spPr bwMode="auto">
              <a:xfrm>
                <a:off x="2880" y="864"/>
                <a:ext cx="768" cy="192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Helvetica" panose="020B0604020202020204" pitchFamily="34" charset="0"/>
                </a:endParaRPr>
              </a:p>
            </p:txBody>
          </p:sp>
          <p:sp>
            <p:nvSpPr>
              <p:cNvPr id="42041" name="Rectangle 46"/>
              <p:cNvSpPr>
                <a:spLocks noChangeArrowheads="1"/>
              </p:cNvSpPr>
              <p:nvPr/>
            </p:nvSpPr>
            <p:spPr bwMode="auto">
              <a:xfrm>
                <a:off x="2880" y="864"/>
                <a:ext cx="768" cy="96"/>
              </a:xfrm>
              <a:prstGeom prst="rect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Helvetica" panose="020B0604020202020204" pitchFamily="34" charset="0"/>
                </a:endParaRPr>
              </a:p>
            </p:txBody>
          </p:sp>
          <p:sp>
            <p:nvSpPr>
              <p:cNvPr id="42042" name="Rectangle 47"/>
              <p:cNvSpPr>
                <a:spLocks noChangeArrowheads="1"/>
              </p:cNvSpPr>
              <p:nvPr/>
            </p:nvSpPr>
            <p:spPr bwMode="auto">
              <a:xfrm>
                <a:off x="2880" y="1344"/>
                <a:ext cx="768" cy="192"/>
              </a:xfrm>
              <a:prstGeom prst="rect">
                <a:avLst/>
              </a:prstGeom>
              <a:solidFill>
                <a:srgbClr val="00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Helvetica" panose="020B0604020202020204" pitchFamily="34" charset="0"/>
                </a:endParaRPr>
              </a:p>
            </p:txBody>
          </p:sp>
          <p:sp>
            <p:nvSpPr>
              <p:cNvPr id="42043" name="Rectangle 48"/>
              <p:cNvSpPr>
                <a:spLocks noChangeArrowheads="1"/>
              </p:cNvSpPr>
              <p:nvPr/>
            </p:nvSpPr>
            <p:spPr bwMode="auto">
              <a:xfrm>
                <a:off x="2880" y="2304"/>
                <a:ext cx="768" cy="336"/>
              </a:xfrm>
              <a:prstGeom prst="rect">
                <a:avLst/>
              </a:prstGeom>
              <a:solidFill>
                <a:srgbClr val="53FB25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Helvetica" panose="020B0604020202020204" pitchFamily="34" charset="0"/>
                </a:endParaRPr>
              </a:p>
            </p:txBody>
          </p:sp>
          <p:sp>
            <p:nvSpPr>
              <p:cNvPr id="42044" name="Rectangle 80"/>
              <p:cNvSpPr>
                <a:spLocks noChangeArrowheads="1"/>
              </p:cNvSpPr>
              <p:nvPr/>
            </p:nvSpPr>
            <p:spPr bwMode="auto">
              <a:xfrm>
                <a:off x="2880" y="2304"/>
                <a:ext cx="768" cy="48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Helvetica" panose="020B0604020202020204" pitchFamily="34" charset="0"/>
                </a:endParaRPr>
              </a:p>
            </p:txBody>
          </p:sp>
          <p:sp>
            <p:nvSpPr>
              <p:cNvPr id="42045" name="Rectangle 82"/>
              <p:cNvSpPr>
                <a:spLocks noChangeArrowheads="1"/>
              </p:cNvSpPr>
              <p:nvPr/>
            </p:nvSpPr>
            <p:spPr bwMode="auto">
              <a:xfrm>
                <a:off x="2880" y="1824"/>
                <a:ext cx="768" cy="144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Helvetica" panose="020B0604020202020204" pitchFamily="34" charset="0"/>
                </a:endParaRPr>
              </a:p>
            </p:txBody>
          </p:sp>
          <p:grpSp>
            <p:nvGrpSpPr>
              <p:cNvPr id="42046" name="Group 87"/>
              <p:cNvGrpSpPr>
                <a:grpSpLocks/>
              </p:cNvGrpSpPr>
              <p:nvPr/>
            </p:nvGrpSpPr>
            <p:grpSpPr bwMode="auto">
              <a:xfrm>
                <a:off x="2299" y="816"/>
                <a:ext cx="568" cy="1604"/>
                <a:chOff x="2299" y="816"/>
                <a:chExt cx="568" cy="1604"/>
              </a:xfrm>
            </p:grpSpPr>
            <p:sp>
              <p:nvSpPr>
                <p:cNvPr id="42047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2299" y="1296"/>
                  <a:ext cx="546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78" tIns="44445" rIns="90478" bIns="44445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0x4000</a:t>
                  </a:r>
                </a:p>
              </p:txBody>
            </p:sp>
            <p:sp>
              <p:nvSpPr>
                <p:cNvPr id="42048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2299" y="816"/>
                  <a:ext cx="546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78" tIns="44445" rIns="90478" bIns="44445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0x0000</a:t>
                  </a:r>
                </a:p>
              </p:txBody>
            </p:sp>
            <p:sp>
              <p:nvSpPr>
                <p:cNvPr id="42049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2299" y="1728"/>
                  <a:ext cx="546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78" tIns="44445" rIns="90478" bIns="44445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0x8000</a:t>
                  </a:r>
                </a:p>
              </p:txBody>
            </p:sp>
            <p:sp>
              <p:nvSpPr>
                <p:cNvPr id="42050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2299" y="2208"/>
                  <a:ext cx="568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78" tIns="44445" rIns="90478" bIns="44445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0xC000</a:t>
                  </a:r>
                </a:p>
              </p:txBody>
            </p:sp>
          </p:grpSp>
        </p:grpSp>
        <p:sp>
          <p:nvSpPr>
            <p:cNvPr id="42039" name="Text Box 101"/>
            <p:cNvSpPr txBox="1">
              <a:spLocks noChangeArrowheads="1"/>
            </p:cNvSpPr>
            <p:nvPr/>
          </p:nvSpPr>
          <p:spPr bwMode="auto">
            <a:xfrm>
              <a:off x="3016" y="2688"/>
              <a:ext cx="1230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900">
                  <a:latin typeface="Helvetica" panose="020B0604020202020204" pitchFamily="34" charset="0"/>
                </a:rPr>
                <a:t>Virtual</a:t>
              </a:r>
            </a:p>
            <a:p>
              <a:pPr eaLnBrk="1" hangingPunct="1"/>
              <a:r>
                <a:rPr lang="en-US" altLang="en-US" sz="1900">
                  <a:latin typeface="Helvetica" panose="020B0604020202020204" pitchFamily="34" charset="0"/>
                </a:rPr>
                <a:t>Address Space</a:t>
              </a:r>
            </a:p>
          </p:txBody>
        </p:sp>
      </p:grpSp>
      <p:sp>
        <p:nvSpPr>
          <p:cNvPr id="42014" name="Text Box 107"/>
          <p:cNvSpPr txBox="1">
            <a:spLocks noChangeArrowheads="1"/>
          </p:cNvSpPr>
          <p:nvPr/>
        </p:nvSpPr>
        <p:spPr bwMode="auto">
          <a:xfrm>
            <a:off x="762000" y="1752600"/>
            <a:ext cx="287655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900">
                <a:latin typeface="Helvetica" panose="020B0604020202020204" pitchFamily="34" charset="0"/>
              </a:rPr>
              <a:t>Virtual Address Format</a:t>
            </a:r>
          </a:p>
        </p:txBody>
      </p:sp>
      <p:grpSp>
        <p:nvGrpSpPr>
          <p:cNvPr id="42015" name="Group 104"/>
          <p:cNvGrpSpPr>
            <a:grpSpLocks/>
          </p:cNvGrpSpPr>
          <p:nvPr/>
        </p:nvGrpSpPr>
        <p:grpSpPr bwMode="auto">
          <a:xfrm>
            <a:off x="4506913" y="2514600"/>
            <a:ext cx="2473325" cy="3951288"/>
            <a:chOff x="4176" y="624"/>
            <a:chExt cx="1558" cy="2489"/>
          </a:xfrm>
        </p:grpSpPr>
        <p:grpSp>
          <p:nvGrpSpPr>
            <p:cNvPr id="42026" name="Group 89"/>
            <p:cNvGrpSpPr>
              <a:grpSpLocks/>
            </p:cNvGrpSpPr>
            <p:nvPr/>
          </p:nvGrpSpPr>
          <p:grpSpPr bwMode="auto">
            <a:xfrm>
              <a:off x="4176" y="624"/>
              <a:ext cx="1349" cy="2016"/>
              <a:chOff x="3883" y="768"/>
              <a:chExt cx="1349" cy="2016"/>
            </a:xfrm>
          </p:grpSpPr>
          <p:sp>
            <p:nvSpPr>
              <p:cNvPr id="42028" name="Rectangle 64"/>
              <p:cNvSpPr>
                <a:spLocks noChangeArrowheads="1"/>
              </p:cNvSpPr>
              <p:nvPr/>
            </p:nvSpPr>
            <p:spPr bwMode="auto">
              <a:xfrm>
                <a:off x="4464" y="864"/>
                <a:ext cx="768" cy="192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Helvetica" panose="020B0604020202020204" pitchFamily="34" charset="0"/>
                </a:endParaRPr>
              </a:p>
            </p:txBody>
          </p:sp>
          <p:sp>
            <p:nvSpPr>
              <p:cNvPr id="42029" name="Rectangle 66"/>
              <p:cNvSpPr>
                <a:spLocks noChangeArrowheads="1"/>
              </p:cNvSpPr>
              <p:nvPr/>
            </p:nvSpPr>
            <p:spPr bwMode="auto">
              <a:xfrm>
                <a:off x="4464" y="1344"/>
                <a:ext cx="768" cy="96"/>
              </a:xfrm>
              <a:prstGeom prst="rect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Helvetica" panose="020B0604020202020204" pitchFamily="34" charset="0"/>
                </a:endParaRPr>
              </a:p>
            </p:txBody>
          </p:sp>
          <p:sp>
            <p:nvSpPr>
              <p:cNvPr id="42030" name="Rectangle 67"/>
              <p:cNvSpPr>
                <a:spLocks noChangeArrowheads="1"/>
              </p:cNvSpPr>
              <p:nvPr/>
            </p:nvSpPr>
            <p:spPr bwMode="auto">
              <a:xfrm>
                <a:off x="4464" y="1440"/>
                <a:ext cx="768" cy="192"/>
              </a:xfrm>
              <a:prstGeom prst="rect">
                <a:avLst/>
              </a:prstGeom>
              <a:solidFill>
                <a:srgbClr val="00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Helvetica" panose="020B0604020202020204" pitchFamily="34" charset="0"/>
                </a:endParaRPr>
              </a:p>
            </p:txBody>
          </p:sp>
          <p:sp>
            <p:nvSpPr>
              <p:cNvPr id="42031" name="Rectangle 68"/>
              <p:cNvSpPr>
                <a:spLocks noChangeArrowheads="1"/>
              </p:cNvSpPr>
              <p:nvPr/>
            </p:nvSpPr>
            <p:spPr bwMode="auto">
              <a:xfrm>
                <a:off x="4464" y="864"/>
                <a:ext cx="768" cy="336"/>
              </a:xfrm>
              <a:prstGeom prst="rect">
                <a:avLst/>
              </a:prstGeom>
              <a:solidFill>
                <a:srgbClr val="53FB25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Helvetica" panose="020B0604020202020204" pitchFamily="34" charset="0"/>
                </a:endParaRPr>
              </a:p>
            </p:txBody>
          </p:sp>
          <p:sp>
            <p:nvSpPr>
              <p:cNvPr id="42032" name="Text Box 71"/>
              <p:cNvSpPr txBox="1">
                <a:spLocks noChangeArrowheads="1"/>
              </p:cNvSpPr>
              <p:nvPr/>
            </p:nvSpPr>
            <p:spPr bwMode="auto">
              <a:xfrm>
                <a:off x="3883" y="768"/>
                <a:ext cx="54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Helvetica" panose="020B0604020202020204" pitchFamily="34" charset="0"/>
                  </a:rPr>
                  <a:t>0x0000</a:t>
                </a:r>
              </a:p>
            </p:txBody>
          </p:sp>
          <p:sp>
            <p:nvSpPr>
              <p:cNvPr id="42033" name="Text Box 73"/>
              <p:cNvSpPr txBox="1">
                <a:spLocks noChangeArrowheads="1"/>
              </p:cNvSpPr>
              <p:nvPr/>
            </p:nvSpPr>
            <p:spPr bwMode="auto">
              <a:xfrm>
                <a:off x="3883" y="1344"/>
                <a:ext cx="54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Helvetica" panose="020B0604020202020204" pitchFamily="34" charset="0"/>
                  </a:rPr>
                  <a:t>0x4800</a:t>
                </a:r>
              </a:p>
            </p:txBody>
          </p:sp>
          <p:sp>
            <p:nvSpPr>
              <p:cNvPr id="42034" name="Text Box 74"/>
              <p:cNvSpPr txBox="1">
                <a:spLocks noChangeArrowheads="1"/>
              </p:cNvSpPr>
              <p:nvPr/>
            </p:nvSpPr>
            <p:spPr bwMode="auto">
              <a:xfrm>
                <a:off x="3883" y="1536"/>
                <a:ext cx="56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Helvetica" panose="020B0604020202020204" pitchFamily="34" charset="0"/>
                  </a:rPr>
                  <a:t>0x5C00</a:t>
                </a:r>
              </a:p>
            </p:txBody>
          </p:sp>
          <p:sp>
            <p:nvSpPr>
              <p:cNvPr id="42035" name="Rectangle 78"/>
              <p:cNvSpPr>
                <a:spLocks noChangeArrowheads="1"/>
              </p:cNvSpPr>
              <p:nvPr/>
            </p:nvSpPr>
            <p:spPr bwMode="auto">
              <a:xfrm>
                <a:off x="4464" y="2640"/>
                <a:ext cx="768" cy="144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Helvetica" panose="020B0604020202020204" pitchFamily="34" charset="0"/>
                </a:endParaRPr>
              </a:p>
            </p:txBody>
          </p:sp>
          <p:sp>
            <p:nvSpPr>
              <p:cNvPr id="42036" name="Text Box 79"/>
              <p:cNvSpPr txBox="1">
                <a:spLocks noChangeArrowheads="1"/>
              </p:cNvSpPr>
              <p:nvPr/>
            </p:nvSpPr>
            <p:spPr bwMode="auto">
              <a:xfrm>
                <a:off x="3883" y="1200"/>
                <a:ext cx="54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Helvetica" panose="020B0604020202020204" pitchFamily="34" charset="0"/>
                  </a:rPr>
                  <a:t>0x4000</a:t>
                </a:r>
              </a:p>
            </p:txBody>
          </p:sp>
          <p:sp>
            <p:nvSpPr>
              <p:cNvPr id="42037" name="Text Box 85"/>
              <p:cNvSpPr txBox="1">
                <a:spLocks noChangeArrowheads="1"/>
              </p:cNvSpPr>
              <p:nvPr/>
            </p:nvSpPr>
            <p:spPr bwMode="auto">
              <a:xfrm>
                <a:off x="3888" y="2496"/>
                <a:ext cx="55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Helvetica" panose="020B0604020202020204" pitchFamily="34" charset="0"/>
                  </a:rPr>
                  <a:t>0xF000</a:t>
                </a:r>
              </a:p>
            </p:txBody>
          </p:sp>
        </p:grpSp>
        <p:sp>
          <p:nvSpPr>
            <p:cNvPr id="42027" name="Text Box 102"/>
            <p:cNvSpPr txBox="1">
              <a:spLocks noChangeArrowheads="1"/>
            </p:cNvSpPr>
            <p:nvPr/>
          </p:nvSpPr>
          <p:spPr bwMode="auto">
            <a:xfrm>
              <a:off x="4504" y="2688"/>
              <a:ext cx="1230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900">
                  <a:latin typeface="Helvetica" panose="020B0604020202020204" pitchFamily="34" charset="0"/>
                </a:rPr>
                <a:t>Physical</a:t>
              </a:r>
            </a:p>
            <a:p>
              <a:pPr eaLnBrk="1" hangingPunct="1"/>
              <a:r>
                <a:rPr lang="en-US" altLang="en-US" sz="1900">
                  <a:latin typeface="Helvetica" panose="020B0604020202020204" pitchFamily="34" charset="0"/>
                </a:rPr>
                <a:t>Address Space</a:t>
              </a:r>
            </a:p>
          </p:txBody>
        </p:sp>
      </p:grpSp>
      <p:sp>
        <p:nvSpPr>
          <p:cNvPr id="42016" name="AutoShape 109"/>
          <p:cNvSpPr>
            <a:spLocks/>
          </p:cNvSpPr>
          <p:nvPr/>
        </p:nvSpPr>
        <p:spPr bwMode="auto">
          <a:xfrm>
            <a:off x="6716713" y="3962400"/>
            <a:ext cx="533400" cy="1524000"/>
          </a:xfrm>
          <a:prstGeom prst="rightBrace">
            <a:avLst>
              <a:gd name="adj1" fmla="val 2381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42017" name="Text Box 110"/>
          <p:cNvSpPr txBox="1">
            <a:spLocks noChangeArrowheads="1"/>
          </p:cNvSpPr>
          <p:nvPr/>
        </p:nvSpPr>
        <p:spPr bwMode="auto">
          <a:xfrm>
            <a:off x="7245350" y="4438650"/>
            <a:ext cx="14303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Helvetica" panose="020B0604020202020204" pitchFamily="34" charset="0"/>
              </a:rPr>
              <a:t>Space for</a:t>
            </a:r>
          </a:p>
          <a:p>
            <a:pPr eaLnBrk="1" hangingPunct="1"/>
            <a:r>
              <a:rPr lang="en-US" altLang="en-US" sz="1800">
                <a:latin typeface="Helvetica" panose="020B0604020202020204" pitchFamily="34" charset="0"/>
              </a:rPr>
              <a:t>Other Apps</a:t>
            </a:r>
          </a:p>
        </p:txBody>
      </p:sp>
      <p:sp>
        <p:nvSpPr>
          <p:cNvPr id="42018" name="AutoShape 111"/>
          <p:cNvSpPr>
            <a:spLocks/>
          </p:cNvSpPr>
          <p:nvPr/>
        </p:nvSpPr>
        <p:spPr bwMode="auto">
          <a:xfrm>
            <a:off x="6716713" y="3429000"/>
            <a:ext cx="533400" cy="152400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42019" name="AutoShape 113"/>
          <p:cNvSpPr>
            <a:spLocks/>
          </p:cNvSpPr>
          <p:nvPr/>
        </p:nvSpPr>
        <p:spPr bwMode="auto">
          <a:xfrm>
            <a:off x="6716713" y="5486400"/>
            <a:ext cx="533400" cy="228600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42020" name="Text Box 114"/>
          <p:cNvSpPr txBox="1">
            <a:spLocks noChangeArrowheads="1"/>
          </p:cNvSpPr>
          <p:nvPr/>
        </p:nvSpPr>
        <p:spPr bwMode="auto">
          <a:xfrm>
            <a:off x="7272338" y="5334000"/>
            <a:ext cx="149066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Helvetica" panose="020B0604020202020204" pitchFamily="34" charset="0"/>
              </a:rPr>
              <a:t>Shared with</a:t>
            </a:r>
          </a:p>
          <a:p>
            <a:pPr eaLnBrk="1" hangingPunct="1"/>
            <a:r>
              <a:rPr lang="en-US" altLang="en-US" sz="1800">
                <a:latin typeface="Helvetica" panose="020B0604020202020204" pitchFamily="34" charset="0"/>
              </a:rPr>
              <a:t>Other Apps</a:t>
            </a:r>
          </a:p>
        </p:txBody>
      </p:sp>
      <p:sp>
        <p:nvSpPr>
          <p:cNvPr id="42021" name="Text Box 117"/>
          <p:cNvSpPr txBox="1">
            <a:spLocks noChangeArrowheads="1"/>
          </p:cNvSpPr>
          <p:nvPr/>
        </p:nvSpPr>
        <p:spPr bwMode="auto">
          <a:xfrm>
            <a:off x="7335838" y="3227388"/>
            <a:ext cx="127317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Helvetica" panose="020B0604020202020204" pitchFamily="34" charset="0"/>
              </a:rPr>
              <a:t>Might </a:t>
            </a:r>
          </a:p>
          <a:p>
            <a:pPr eaLnBrk="1" hangingPunct="1"/>
            <a:r>
              <a:rPr lang="en-US" altLang="en-US" sz="1800">
                <a:latin typeface="Helvetica" panose="020B0604020202020204" pitchFamily="34" charset="0"/>
              </a:rPr>
              <a:t>be shared</a:t>
            </a:r>
          </a:p>
        </p:txBody>
      </p:sp>
      <p:cxnSp>
        <p:nvCxnSpPr>
          <p:cNvPr id="42022" name="Elbow Connector 4"/>
          <p:cNvCxnSpPr>
            <a:cxnSpLocks noChangeShapeType="1"/>
            <a:stCxn id="42041" idx="3"/>
          </p:cNvCxnSpPr>
          <p:nvPr/>
        </p:nvCxnSpPr>
        <p:spPr bwMode="auto">
          <a:xfrm>
            <a:off x="2293938" y="2743200"/>
            <a:ext cx="2201862" cy="7620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23" name="TextBox 11"/>
          <p:cNvSpPr txBox="1">
            <a:spLocks noChangeArrowheads="1"/>
          </p:cNvSpPr>
          <p:nvPr/>
        </p:nvSpPr>
        <p:spPr bwMode="auto">
          <a:xfrm>
            <a:off x="2286000" y="2405063"/>
            <a:ext cx="11144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SegID = 0</a:t>
            </a:r>
          </a:p>
        </p:txBody>
      </p:sp>
      <p:cxnSp>
        <p:nvCxnSpPr>
          <p:cNvPr id="42024" name="Elbow Connector 60"/>
          <p:cNvCxnSpPr>
            <a:cxnSpLocks noChangeShapeType="1"/>
          </p:cNvCxnSpPr>
          <p:nvPr/>
        </p:nvCxnSpPr>
        <p:spPr bwMode="auto">
          <a:xfrm>
            <a:off x="2286000" y="3565525"/>
            <a:ext cx="2209800" cy="244475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25" name="TextBox 64"/>
          <p:cNvSpPr txBox="1">
            <a:spLocks noChangeArrowheads="1"/>
          </p:cNvSpPr>
          <p:nvPr/>
        </p:nvSpPr>
        <p:spPr bwMode="auto">
          <a:xfrm>
            <a:off x="2314575" y="3243263"/>
            <a:ext cx="11144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SegID = 1</a:t>
            </a:r>
          </a:p>
        </p:txBody>
      </p:sp>
    </p:spTree>
    <p:extLst>
      <p:ext uri="{BB962C8B-B14F-4D97-AF65-F5344CB8AC3E}">
        <p14:creationId xmlns:p14="http://schemas.microsoft.com/office/powerpoint/2010/main" val="715500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Example of segment translation</a:t>
            </a:r>
          </a:p>
        </p:txBody>
      </p:sp>
      <p:sp>
        <p:nvSpPr>
          <p:cNvPr id="696356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0"/>
            <a:ext cx="8305800" cy="3581400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1800" dirty="0" smtClean="0">
                <a:ea typeface="굴림" panose="020B0600000101010101" pitchFamily="34" charset="-127"/>
              </a:rPr>
              <a:t>Let’s simulate a bit of this code to see what happens (PC=0x240):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ko-KR" sz="1800" dirty="0" smtClean="0">
                <a:ea typeface="굴림" panose="020B0600000101010101" pitchFamily="34" charset="-127"/>
              </a:rPr>
              <a:t>Fetch 0x240. Virtual segment #? 0; Offset? 0x240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1800" dirty="0" smtClean="0">
                <a:ea typeface="굴림" panose="020B0600000101010101" pitchFamily="34" charset="-127"/>
              </a:rPr>
              <a:t>	Physical address? Base=0x4000, so physical </a:t>
            </a:r>
            <a:r>
              <a:rPr lang="en-US" altLang="ko-KR" sz="1800" dirty="0" err="1" smtClean="0">
                <a:ea typeface="굴림" panose="020B0600000101010101" pitchFamily="34" charset="-127"/>
              </a:rPr>
              <a:t>addr</a:t>
            </a:r>
            <a:r>
              <a:rPr lang="en-US" altLang="ko-KR" sz="1800" dirty="0" smtClean="0">
                <a:ea typeface="굴림" panose="020B0600000101010101" pitchFamily="34" charset="-127"/>
              </a:rPr>
              <a:t>=0x4240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1800" dirty="0" smtClean="0">
                <a:ea typeface="굴림" panose="020B0600000101010101" pitchFamily="34" charset="-127"/>
              </a:rPr>
              <a:t>	Fetch instruction at 0x4240. Get “la $a0, </a:t>
            </a:r>
            <a:r>
              <a:rPr lang="en-US" altLang="ko-KR" sz="1800" dirty="0" err="1" smtClean="0">
                <a:ea typeface="굴림" panose="020B0600000101010101" pitchFamily="34" charset="-127"/>
              </a:rPr>
              <a:t>varx</a:t>
            </a:r>
            <a:r>
              <a:rPr lang="en-US" altLang="ko-KR" sz="1800" dirty="0" smtClean="0">
                <a:ea typeface="굴림" panose="020B0600000101010101" pitchFamily="34" charset="-127"/>
              </a:rPr>
              <a:t>”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1800" dirty="0" smtClean="0">
                <a:ea typeface="굴림" panose="020B0600000101010101" pitchFamily="34" charset="-127"/>
              </a:rPr>
              <a:t>	</a:t>
            </a:r>
            <a:r>
              <a:rPr lang="en-US" altLang="ko-KR" sz="18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Move 0x4050 </a:t>
            </a:r>
            <a:r>
              <a:rPr lang="en-US" altLang="ko-KR" sz="18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 $a0, Move PC+4PC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AutoNum type="arabicPeriod" startAt="2"/>
            </a:pPr>
            <a:r>
              <a:rPr lang="en-US" altLang="ko-KR" sz="1800" dirty="0" smtClean="0">
                <a:ea typeface="굴림" panose="020B0600000101010101" pitchFamily="34" charset="-127"/>
              </a:rPr>
              <a:t>Fetch 0x244. Translated to Physical=0x4244.  Get “</a:t>
            </a:r>
            <a:r>
              <a:rPr lang="en-US" altLang="ko-KR" sz="1800" dirty="0" err="1" smtClean="0">
                <a:ea typeface="굴림" panose="020B0600000101010101" pitchFamily="34" charset="-127"/>
              </a:rPr>
              <a:t>jal</a:t>
            </a:r>
            <a:r>
              <a:rPr lang="en-US" altLang="ko-KR" sz="1800" dirty="0" smtClean="0">
                <a:ea typeface="굴림" panose="020B0600000101010101" pitchFamily="34" charset="-127"/>
              </a:rPr>
              <a:t> </a:t>
            </a:r>
            <a:r>
              <a:rPr lang="en-US" altLang="ko-KR" sz="1800" dirty="0" err="1" smtClean="0">
                <a:ea typeface="굴림" panose="020B0600000101010101" pitchFamily="34" charset="-127"/>
              </a:rPr>
              <a:t>strlen</a:t>
            </a:r>
            <a:r>
              <a:rPr lang="en-US" altLang="ko-KR" sz="1800" dirty="0" smtClean="0">
                <a:ea typeface="굴림" panose="020B0600000101010101" pitchFamily="34" charset="-127"/>
              </a:rPr>
              <a:t>”</a:t>
            </a:r>
            <a:br>
              <a:rPr lang="en-US" altLang="ko-KR" sz="1800" dirty="0" smtClean="0">
                <a:ea typeface="굴림" panose="020B0600000101010101" pitchFamily="34" charset="-127"/>
              </a:rPr>
            </a:br>
            <a:r>
              <a:rPr lang="en-US" altLang="ko-KR" sz="18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Move 0x0248 </a:t>
            </a:r>
            <a:r>
              <a:rPr lang="en-US" altLang="ko-KR" sz="18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 $</a:t>
            </a:r>
            <a:r>
              <a:rPr lang="en-US" altLang="ko-KR" sz="1800" dirty="0" err="1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ra</a:t>
            </a:r>
            <a:r>
              <a:rPr lang="en-US" altLang="ko-KR" sz="18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 (return address!), Move 0x0360  PC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AutoNum type="arabicPeriod" startAt="2"/>
            </a:pPr>
            <a:r>
              <a:rPr lang="en-US" altLang="ko-KR" sz="1800" dirty="0" smtClean="0">
                <a:ea typeface="굴림" panose="020B0600000101010101" pitchFamily="34" charset="-127"/>
                <a:sym typeface="Symbol" panose="05050102010706020507" pitchFamily="18" charset="2"/>
              </a:rPr>
              <a:t>Fetch 0x360. Translated to Physical=0x4360. Get “li $v0,0”</a:t>
            </a:r>
            <a:br>
              <a:rPr lang="en-US" altLang="ko-KR" sz="1800" dirty="0" smtClean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sz="18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Move 0x0000  $v0, Move PC+4PC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AutoNum type="arabicPeriod" startAt="2"/>
            </a:pPr>
            <a:r>
              <a:rPr lang="en-US" altLang="ko-KR" sz="1800" dirty="0" smtClean="0">
                <a:ea typeface="굴림" panose="020B0600000101010101" pitchFamily="34" charset="-127"/>
                <a:sym typeface="Symbol" panose="05050102010706020507" pitchFamily="18" charset="2"/>
              </a:rPr>
              <a:t>Fetch 0x364. Translated to Physical=0x4364. Get “</a:t>
            </a:r>
            <a:r>
              <a:rPr lang="en-US" altLang="ko-KR" sz="1800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lb</a:t>
            </a:r>
            <a:r>
              <a:rPr lang="en-US" altLang="ko-KR" sz="1800" dirty="0" smtClean="0">
                <a:ea typeface="굴림" panose="020B0600000101010101" pitchFamily="34" charset="-127"/>
                <a:sym typeface="Symbol" panose="05050102010706020507" pitchFamily="18" charset="2"/>
              </a:rPr>
              <a:t> $t0,($a0)”</a:t>
            </a:r>
            <a:br>
              <a:rPr lang="en-US" altLang="ko-KR" sz="1800" dirty="0" smtClean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sz="1800" dirty="0" smtClean="0">
                <a:ea typeface="굴림" panose="020B0600000101010101" pitchFamily="34" charset="-127"/>
                <a:sym typeface="Symbol" panose="05050102010706020507" pitchFamily="18" charset="2"/>
              </a:rPr>
              <a:t>Since $a0 is 0x4050, try to load byte from 0x4050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1800" dirty="0" smtClean="0">
                <a:ea typeface="굴림" panose="020B0600000101010101" pitchFamily="34" charset="-127"/>
                <a:sym typeface="Symbol" panose="05050102010706020507" pitchFamily="18" charset="2"/>
              </a:rPr>
              <a:t>	Translate 0x4050. Virtual segment #? 1; Offset? 0x50</a:t>
            </a:r>
            <a:br>
              <a:rPr lang="en-US" altLang="ko-KR" sz="1800" dirty="0" smtClean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sz="1800" dirty="0" smtClean="0">
                <a:ea typeface="굴림" panose="020B0600000101010101" pitchFamily="34" charset="-127"/>
                <a:sym typeface="Symbol" panose="05050102010706020507" pitchFamily="18" charset="2"/>
              </a:rPr>
              <a:t>Physical address? Base=0x4800, Physical </a:t>
            </a:r>
            <a:r>
              <a:rPr lang="en-US" altLang="ko-KR" sz="1800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addr</a:t>
            </a:r>
            <a:r>
              <a:rPr lang="en-US" altLang="ko-KR" sz="1800" dirty="0" smtClean="0">
                <a:ea typeface="굴림" panose="020B0600000101010101" pitchFamily="34" charset="-127"/>
                <a:sym typeface="Symbol" panose="05050102010706020507" pitchFamily="18" charset="2"/>
              </a:rPr>
              <a:t> = 0x4850, 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1800" dirty="0" smtClean="0">
                <a:ea typeface="굴림" panose="020B0600000101010101" pitchFamily="34" charset="-127"/>
                <a:sym typeface="Symbol" panose="05050102010706020507" pitchFamily="18" charset="2"/>
              </a:rPr>
              <a:t>	</a:t>
            </a:r>
            <a:r>
              <a:rPr lang="en-US" altLang="ko-KR" sz="18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Load Byte from 0x4850$t0, Move PC+4PC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ko-KR" altLang="en-US" sz="1800" dirty="0" smtClean="0">
              <a:solidFill>
                <a:schemeClr val="hlink"/>
              </a:solidFill>
              <a:ea typeface="굴림" panose="020B0600000101010101" pitchFamily="34" charset="-127"/>
              <a:sym typeface="Symbol" panose="05050102010706020507" pitchFamily="18" charset="2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81000" y="609600"/>
            <a:ext cx="4953000" cy="2305749"/>
          </a:xfrm>
          <a:prstGeom prst="rect">
            <a:avLst/>
          </a:prstGeom>
          <a:solidFill>
            <a:srgbClr val="00FF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>
            <a:spAutoFit/>
          </a:bodyPr>
          <a:lstStyle>
            <a:lvl1pPr>
              <a:tabLst>
                <a:tab pos="1027113" algn="l"/>
                <a:tab pos="2166938" algn="l"/>
                <a:tab pos="2805113" algn="l"/>
                <a:tab pos="4459288" algn="l"/>
              </a:tabLst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1027113" algn="l"/>
                <a:tab pos="2166938" algn="l"/>
                <a:tab pos="2805113" algn="l"/>
                <a:tab pos="4459288" algn="l"/>
              </a:tabLst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1027113" algn="l"/>
                <a:tab pos="2166938" algn="l"/>
                <a:tab pos="2805113" algn="l"/>
                <a:tab pos="4459288" algn="l"/>
              </a:tabLst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1027113" algn="l"/>
                <a:tab pos="2166938" algn="l"/>
                <a:tab pos="2805113" algn="l"/>
                <a:tab pos="4459288" algn="l"/>
              </a:tabLst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1027113" algn="l"/>
                <a:tab pos="2166938" algn="l"/>
                <a:tab pos="2805113" algn="l"/>
                <a:tab pos="4459288" algn="l"/>
              </a:tabLst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tabLst>
                <a:tab pos="1027113" algn="l"/>
                <a:tab pos="2166938" algn="l"/>
                <a:tab pos="2805113" algn="l"/>
                <a:tab pos="4459288" algn="l"/>
              </a:tabLst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tabLst>
                <a:tab pos="1027113" algn="l"/>
                <a:tab pos="2166938" algn="l"/>
                <a:tab pos="2805113" algn="l"/>
                <a:tab pos="4459288" algn="l"/>
              </a:tabLst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tabLst>
                <a:tab pos="1027113" algn="l"/>
                <a:tab pos="2166938" algn="l"/>
                <a:tab pos="2805113" algn="l"/>
                <a:tab pos="4459288" algn="l"/>
              </a:tabLst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tabLst>
                <a:tab pos="1027113" algn="l"/>
                <a:tab pos="2166938" algn="l"/>
                <a:tab pos="2805113" algn="l"/>
                <a:tab pos="4459288" algn="l"/>
              </a:tabLst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0x240	main:	la $a0, </a:t>
            </a:r>
            <a:r>
              <a:rPr lang="en-US" altLang="en-US" sz="1800" dirty="0" err="1">
                <a:latin typeface="Courier New" panose="02070309020205020404" pitchFamily="49" charset="0"/>
              </a:rPr>
              <a:t>varx</a:t>
            </a:r>
            <a:r>
              <a:rPr lang="en-US" altLang="en-US" sz="1800" dirty="0">
                <a:latin typeface="Courier New" panose="02070309020205020404" pitchFamily="49" charset="0"/>
              </a:rPr>
              <a:t/>
            </a:r>
            <a:br>
              <a:rPr lang="en-US" altLang="en-US" sz="1800" dirty="0">
                <a:latin typeface="Courier New" panose="02070309020205020404" pitchFamily="49" charset="0"/>
              </a:rPr>
            </a:br>
            <a:r>
              <a:rPr lang="en-US" altLang="en-US" sz="1800" dirty="0">
                <a:latin typeface="Courier New" panose="02070309020205020404" pitchFamily="49" charset="0"/>
              </a:rPr>
              <a:t>0x244		</a:t>
            </a:r>
            <a:r>
              <a:rPr lang="en-US" altLang="en-US" sz="1800" dirty="0" err="1">
                <a:latin typeface="Courier New" panose="02070309020205020404" pitchFamily="49" charset="0"/>
              </a:rPr>
              <a:t>jal</a:t>
            </a: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  <a:r>
              <a:rPr lang="en-US" altLang="en-US" sz="1800" dirty="0" err="1">
                <a:latin typeface="Courier New" panose="02070309020205020404" pitchFamily="49" charset="0"/>
              </a:rPr>
              <a:t>strlen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  …		   …</a:t>
            </a: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0x360	</a:t>
            </a:r>
            <a:r>
              <a:rPr lang="en-US" altLang="en-US" sz="1800" dirty="0" err="1">
                <a:latin typeface="Courier New" panose="02070309020205020404" pitchFamily="49" charset="0"/>
              </a:rPr>
              <a:t>strlen</a:t>
            </a:r>
            <a:r>
              <a:rPr lang="en-US" altLang="en-US" sz="1800" dirty="0">
                <a:latin typeface="Courier New" panose="02070309020205020404" pitchFamily="49" charset="0"/>
              </a:rPr>
              <a:t>:	li 	$v0, 0  ;count</a:t>
            </a:r>
            <a:br>
              <a:rPr lang="en-US" altLang="en-US" sz="1800" dirty="0">
                <a:latin typeface="Courier New" panose="02070309020205020404" pitchFamily="49" charset="0"/>
              </a:rPr>
            </a:br>
            <a:r>
              <a:rPr lang="en-US" altLang="en-US" sz="1800" dirty="0">
                <a:latin typeface="Courier New" panose="02070309020205020404" pitchFamily="49" charset="0"/>
              </a:rPr>
              <a:t>0x364	loop:	</a:t>
            </a:r>
            <a:r>
              <a:rPr lang="en-US" altLang="en-US" sz="1800" dirty="0" err="1">
                <a:latin typeface="Courier New" panose="02070309020205020404" pitchFamily="49" charset="0"/>
              </a:rPr>
              <a:t>lb</a:t>
            </a:r>
            <a:r>
              <a:rPr lang="en-US" altLang="en-US" sz="1800" dirty="0">
                <a:latin typeface="Courier New" panose="02070309020205020404" pitchFamily="49" charset="0"/>
              </a:rPr>
              <a:t> 	$t0, ($a0)</a:t>
            </a:r>
            <a:br>
              <a:rPr lang="en-US" altLang="en-US" sz="1800" dirty="0">
                <a:latin typeface="Courier New" panose="02070309020205020404" pitchFamily="49" charset="0"/>
              </a:rPr>
            </a:br>
            <a:r>
              <a:rPr lang="en-US" altLang="en-US" sz="1800" dirty="0">
                <a:latin typeface="Courier New" panose="02070309020205020404" pitchFamily="49" charset="0"/>
              </a:rPr>
              <a:t>0x368		</a:t>
            </a:r>
            <a:r>
              <a:rPr lang="en-US" altLang="en-US" sz="1800" dirty="0" err="1">
                <a:latin typeface="Courier New" panose="02070309020205020404" pitchFamily="49" charset="0"/>
              </a:rPr>
              <a:t>beq</a:t>
            </a:r>
            <a:r>
              <a:rPr lang="en-US" altLang="en-US" sz="1800" dirty="0">
                <a:latin typeface="Courier New" panose="02070309020205020404" pitchFamily="49" charset="0"/>
              </a:rPr>
              <a:t>	$r0,$t1, done</a:t>
            </a: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  …		   …</a:t>
            </a: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0x4050	</a:t>
            </a:r>
            <a:r>
              <a:rPr lang="en-US" altLang="en-US" sz="1800" dirty="0" err="1">
                <a:latin typeface="Courier New" panose="02070309020205020404" pitchFamily="49" charset="0"/>
              </a:rPr>
              <a:t>varx</a:t>
            </a:r>
            <a:r>
              <a:rPr lang="en-US" altLang="en-US" sz="1800" dirty="0">
                <a:latin typeface="Courier New" panose="02070309020205020404" pitchFamily="49" charset="0"/>
              </a:rPr>
              <a:t>	</a:t>
            </a:r>
            <a:r>
              <a:rPr lang="en-US" altLang="en-US" sz="1800" dirty="0" err="1">
                <a:latin typeface="Courier New" panose="02070309020205020404" pitchFamily="49" charset="0"/>
              </a:rPr>
              <a:t>dw</a:t>
            </a:r>
            <a:r>
              <a:rPr lang="en-US" altLang="en-US" sz="1800" dirty="0">
                <a:latin typeface="Courier New" panose="02070309020205020404" pitchFamily="49" charset="0"/>
              </a:rPr>
              <a:t>	</a:t>
            </a:r>
            <a:r>
              <a:rPr lang="en-US" altLang="en-US" sz="1800" dirty="0" smtClean="0">
                <a:latin typeface="Courier New" panose="02070309020205020404" pitchFamily="49" charset="0"/>
              </a:rPr>
              <a:t>0x314159</a:t>
            </a:r>
            <a:endParaRPr lang="en-US" altLang="en-US" sz="1800" dirty="0">
              <a:latin typeface="Courier New" panose="02070309020205020404" pitchFamily="49" charset="0"/>
            </a:endParaRPr>
          </a:p>
        </p:txBody>
      </p:sp>
      <p:graphicFrame>
        <p:nvGraphicFramePr>
          <p:cNvPr id="696357" name="Group 37"/>
          <p:cNvGraphicFramePr>
            <a:graphicFrameLocks noGrp="1"/>
          </p:cNvGraphicFramePr>
          <p:nvPr>
            <p:ph idx="4294967295"/>
          </p:nvPr>
        </p:nvGraphicFramePr>
        <p:xfrm>
          <a:off x="5486400" y="838200"/>
          <a:ext cx="3429000" cy="1679575"/>
        </p:xfrm>
        <a:graphic>
          <a:graphicData uri="http://schemas.openxmlformats.org/drawingml/2006/table">
            <a:tbl>
              <a:tblPr/>
              <a:tblGrid>
                <a:gridCol w="1343025"/>
                <a:gridCol w="1042988"/>
                <a:gridCol w="1042987"/>
              </a:tblGrid>
              <a:tr h="33591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Seg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ID #</a:t>
                      </a:r>
                    </a:p>
                  </a:txBody>
                  <a:tcPr marL="90478" marR="90478" marT="44463" marB="444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Base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Limit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359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 (code)</a:t>
                      </a:r>
                    </a:p>
                  </a:txBody>
                  <a:tcPr marL="90478" marR="90478" marT="44463" marB="444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0x4000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0x0800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359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 (data)</a:t>
                      </a:r>
                    </a:p>
                  </a:txBody>
                  <a:tcPr marL="90478" marR="90478" marT="44463" marB="444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0x4800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0x1400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359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 (shared)</a:t>
                      </a:r>
                    </a:p>
                  </a:txBody>
                  <a:tcPr marL="90478" marR="90478" marT="44463" marB="444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0xF000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0x1000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359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 (stack)</a:t>
                      </a:r>
                    </a:p>
                  </a:txBody>
                  <a:tcPr marL="90478" marR="90478" marT="44463" marB="444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0x0000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0x3000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7206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6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6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963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3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963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63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963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963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963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382000" cy="5105400"/>
          </a:xfrm>
        </p:spPr>
        <p:txBody>
          <a:bodyPr/>
          <a:lstStyle/>
          <a:p>
            <a:r>
              <a:rPr lang="en-US" dirty="0" smtClean="0"/>
              <a:t>Midterm I coming up in </a:t>
            </a:r>
            <a:r>
              <a:rPr lang="en-US" dirty="0" smtClean="0"/>
              <a:t>next Wednesday!</a:t>
            </a:r>
            <a:endParaRPr lang="en-US" dirty="0" smtClean="0"/>
          </a:p>
          <a:p>
            <a:pPr lvl="1"/>
            <a:r>
              <a:rPr lang="en-US" dirty="0" smtClean="0"/>
              <a:t>March 11</a:t>
            </a:r>
            <a:r>
              <a:rPr lang="en-US" baseline="30000" dirty="0" smtClean="0"/>
              <a:t>th, </a:t>
            </a:r>
            <a:r>
              <a:rPr lang="en-US" dirty="0" smtClean="0"/>
              <a:t>7:00-10:00PM</a:t>
            </a:r>
          </a:p>
          <a:p>
            <a:pPr lvl="1"/>
            <a:r>
              <a:rPr lang="en-US" dirty="0"/>
              <a:t>Rooms: 1 PIMENTEL; 2060  VALLEY LSB </a:t>
            </a:r>
            <a:endParaRPr lang="en-US" dirty="0" smtClean="0"/>
          </a:p>
          <a:p>
            <a:pPr lvl="2"/>
            <a:r>
              <a:rPr lang="en-US" dirty="0" smtClean="0"/>
              <a:t>Will be dividing up in advance – watch for Piazza post</a:t>
            </a:r>
            <a:endParaRPr lang="en-US" dirty="0" smtClean="0"/>
          </a:p>
          <a:p>
            <a:pPr lvl="1"/>
            <a:r>
              <a:rPr lang="en-US" dirty="0" smtClean="0"/>
              <a:t>All topics up to and including next Monday</a:t>
            </a:r>
          </a:p>
          <a:p>
            <a:pPr lvl="1"/>
            <a:r>
              <a:rPr lang="en-US" dirty="0" smtClean="0"/>
              <a:t>Closed book</a:t>
            </a:r>
          </a:p>
          <a:p>
            <a:pPr lvl="1"/>
            <a:r>
              <a:rPr lang="en-US" dirty="0" smtClean="0"/>
              <a:t>1 page hand-written notes both </a:t>
            </a:r>
            <a:r>
              <a:rPr lang="en-US" dirty="0" smtClean="0"/>
              <a:t>sides</a:t>
            </a:r>
          </a:p>
          <a:p>
            <a:r>
              <a:rPr lang="en-US" dirty="0" smtClean="0"/>
              <a:t>Review Session</a:t>
            </a:r>
          </a:p>
          <a:p>
            <a:pPr lvl="1"/>
            <a:r>
              <a:rPr lang="en-US" dirty="0" smtClean="0"/>
              <a:t>This Sunday, 4-6 PM, 306 Soda Hall</a:t>
            </a:r>
            <a:endParaRPr lang="en-US" dirty="0" smtClean="0"/>
          </a:p>
          <a:p>
            <a:r>
              <a:rPr lang="en-US" dirty="0" smtClean="0"/>
              <a:t>HW3 moved 1 week</a:t>
            </a:r>
          </a:p>
          <a:p>
            <a:pPr lvl="1"/>
            <a:r>
              <a:rPr lang="en-US" dirty="0" smtClean="0"/>
              <a:t>Sorry about that, we had a bit of a scheduling snafu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877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Observations about Segmentation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458200" cy="5715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Virtual address space has holes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Segmentation efficient for sparse address spaces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 correct program should never address gaps (except as mentioned in moment)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If it does, trap to kernel and dump core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When it is OK to address outside valid range: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This is how the stack and heap are allowed to grow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For instance, stack takes fault, system automatically increases size of stack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Need protection mode in segment table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For example, code segment would be read-only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Data and stack would be read-write (stores allowed)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Shared segment could be read-only or read-write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must be saved/restored on context switch?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Segment table stored in CPU, not in memory (small)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Might store all of processes memory onto disk when switched (called “swapping”)</a:t>
            </a:r>
          </a:p>
        </p:txBody>
      </p:sp>
    </p:spTree>
    <p:extLst>
      <p:ext uri="{BB962C8B-B14F-4D97-AF65-F5344CB8AC3E}">
        <p14:creationId xmlns:p14="http://schemas.microsoft.com/office/powerpoint/2010/main" val="3322816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What if segments than will fit into memory?</a:t>
            </a:r>
            <a:endParaRPr lang="en-US" altLang="ko-KR" sz="1800" dirty="0" smtClean="0">
              <a:ea typeface="굴림" panose="020B0600000101010101" pitchFamily="34" charset="-127"/>
            </a:endParaRPr>
          </a:p>
        </p:txBody>
      </p:sp>
      <p:pic>
        <p:nvPicPr>
          <p:cNvPr id="7014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3" t="342" r="487" b="1299"/>
          <a:stretch>
            <a:fillRect/>
          </a:stretch>
        </p:blipFill>
        <p:spPr bwMode="auto">
          <a:xfrm>
            <a:off x="2743200" y="762000"/>
            <a:ext cx="3733800" cy="278765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14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3581400"/>
            <a:ext cx="8382000" cy="3048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Extreme form of Context Switch: Swapping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In order to make room for next process, some or all of the previous process is moved to disk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Likely need to send out complete segments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This greatly increases the cost of context-switching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Desirable alternative?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Some way to keep only active portions of a process in memory at any one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Need finer granularity control over physical memory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683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1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1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0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0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0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0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0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01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01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1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01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144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0010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Problems with Segmentation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610600" cy="4343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latin typeface="+mj-lt"/>
                <a:ea typeface="굴림" panose="020B0600000101010101" pitchFamily="34" charset="-127"/>
              </a:rPr>
              <a:t>Must fit variable-sized chunks into physical memory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latin typeface="+mj-lt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latin typeface="+mj-lt"/>
                <a:ea typeface="굴림" panose="020B0600000101010101" pitchFamily="34" charset="-127"/>
              </a:rPr>
              <a:t>May move processes multiple times to fit everything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latin typeface="+mj-lt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latin typeface="+mj-lt"/>
                <a:ea typeface="굴림" panose="020B0600000101010101" pitchFamily="34" charset="-127"/>
              </a:rPr>
              <a:t>Limited options for swapping to disk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solidFill>
                <a:schemeClr val="hlink"/>
              </a:solidFill>
              <a:latin typeface="+mj-lt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latin typeface="+mj-lt"/>
                <a:ea typeface="굴림" panose="020B0600000101010101" pitchFamily="34" charset="-127"/>
              </a:rPr>
              <a:t>Fragmentation</a:t>
            </a:r>
            <a:r>
              <a:rPr lang="en-US" altLang="ko-KR" smtClean="0">
                <a:latin typeface="+mj-lt"/>
                <a:ea typeface="굴림" panose="020B0600000101010101" pitchFamily="34" charset="-127"/>
              </a:rPr>
              <a:t>: wasted space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latin typeface="+mj-lt"/>
                <a:ea typeface="굴림" panose="020B0600000101010101" pitchFamily="34" charset="-127"/>
              </a:rPr>
              <a:t>External</a:t>
            </a:r>
            <a:r>
              <a:rPr lang="en-US" altLang="ko-KR" smtClean="0">
                <a:latin typeface="+mj-lt"/>
                <a:ea typeface="굴림" panose="020B0600000101010101" pitchFamily="34" charset="-127"/>
              </a:rPr>
              <a:t>: free gaps between allocated chunks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latin typeface="+mj-lt"/>
                <a:ea typeface="굴림" panose="020B0600000101010101" pitchFamily="34" charset="-127"/>
              </a:rPr>
              <a:t>Internal</a:t>
            </a:r>
            <a:r>
              <a:rPr lang="en-US" altLang="ko-KR" smtClean="0">
                <a:latin typeface="+mj-lt"/>
                <a:ea typeface="굴림" panose="020B0600000101010101" pitchFamily="34" charset="-127"/>
              </a:rPr>
              <a:t>: don’t need all memory within allocated chunks</a:t>
            </a:r>
          </a:p>
        </p:txBody>
      </p:sp>
    </p:spTree>
    <p:extLst>
      <p:ext uri="{BB962C8B-B14F-4D97-AF65-F5344CB8AC3E}">
        <p14:creationId xmlns:p14="http://schemas.microsoft.com/office/powerpoint/2010/main" val="1127205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>
                <a:ea typeface="굴림" charset="-127"/>
                <a:cs typeface="굴림" charset="-127"/>
              </a:rPr>
              <a:t>Paging: Physical Memory in Fixed Size Chunks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066800"/>
            <a:ext cx="8763000" cy="4953000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dirty="0" smtClean="0">
                <a:latin typeface="+mj-lt"/>
                <a:ea typeface="굴림" panose="020B0600000101010101" pitchFamily="34" charset="-127"/>
              </a:rPr>
              <a:t>Solution to fragmentation from segments?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latin typeface="+mj-lt"/>
                <a:ea typeface="굴림" panose="020B0600000101010101" pitchFamily="34" charset="-127"/>
              </a:rPr>
              <a:t>Allocate physical memory in fixed size chunks (“</a:t>
            </a:r>
            <a:r>
              <a:rPr lang="en-US" altLang="ko-KR" sz="2400" dirty="0" smtClean="0">
                <a:solidFill>
                  <a:srgbClr val="FF0000"/>
                </a:solidFill>
                <a:latin typeface="+mj-lt"/>
                <a:ea typeface="굴림" panose="020B0600000101010101" pitchFamily="34" charset="-127"/>
              </a:rPr>
              <a:t>pages</a:t>
            </a:r>
            <a:r>
              <a:rPr lang="en-US" altLang="ko-KR" sz="2400" dirty="0" smtClean="0">
                <a:latin typeface="+mj-lt"/>
                <a:ea typeface="굴림" panose="020B0600000101010101" pitchFamily="34" charset="-127"/>
              </a:rPr>
              <a:t>”)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latin typeface="+mj-lt"/>
                <a:ea typeface="굴림" panose="020B0600000101010101" pitchFamily="34" charset="-127"/>
              </a:rPr>
              <a:t>Every chunk of physical memory is equivalent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latin typeface="+mj-lt"/>
                <a:ea typeface="굴림" panose="020B0600000101010101" pitchFamily="34" charset="-127"/>
              </a:rPr>
              <a:t>Can use simple vector of bits to handle allocation:</a:t>
            </a:r>
            <a:br>
              <a:rPr lang="en-US" altLang="ko-KR" sz="2400" dirty="0" smtClean="0">
                <a:latin typeface="+mj-lt"/>
                <a:ea typeface="굴림" panose="020B0600000101010101" pitchFamily="34" charset="-127"/>
              </a:rPr>
            </a:br>
            <a:r>
              <a:rPr lang="en-US" altLang="ko-KR" sz="2400" dirty="0" smtClean="0">
                <a:latin typeface="+mj-lt"/>
                <a:ea typeface="굴림" panose="020B0600000101010101" pitchFamily="34" charset="-127"/>
              </a:rPr>
              <a:t>	00110001110001101 … 110010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latin typeface="+mj-lt"/>
                <a:ea typeface="굴림" panose="020B0600000101010101" pitchFamily="34" charset="-127"/>
              </a:rPr>
              <a:t>Each bit represents page of physical memory</a:t>
            </a:r>
            <a:br>
              <a:rPr lang="en-US" altLang="ko-KR" sz="2400" dirty="0" smtClean="0">
                <a:latin typeface="+mj-lt"/>
                <a:ea typeface="굴림" panose="020B0600000101010101" pitchFamily="34" charset="-127"/>
              </a:rPr>
            </a:br>
            <a:r>
              <a:rPr lang="en-US" altLang="ko-KR" sz="2400" dirty="0" smtClean="0">
                <a:latin typeface="+mj-lt"/>
                <a:ea typeface="굴림" panose="020B0600000101010101" pitchFamily="34" charset="-127"/>
              </a:rPr>
              <a:t>	1</a:t>
            </a:r>
            <a:r>
              <a:rPr lang="en-US" altLang="ko-KR" sz="2400" dirty="0" smtClean="0">
                <a:latin typeface="+mj-lt"/>
                <a:ea typeface="굴림" panose="020B0600000101010101" pitchFamily="34" charset="-127"/>
                <a:sym typeface="Symbol" panose="05050102010706020507" pitchFamily="18" charset="2"/>
              </a:rPr>
              <a:t>allocated, 0free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z="2800" dirty="0" smtClean="0">
              <a:latin typeface="+mj-lt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en-US" altLang="ko-KR" sz="2800" dirty="0" smtClean="0">
              <a:latin typeface="+mj-lt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dirty="0" smtClean="0">
                <a:latin typeface="+mj-lt"/>
                <a:ea typeface="굴림" panose="020B0600000101010101" pitchFamily="34" charset="-127"/>
              </a:rPr>
              <a:t>Should pages be as big as our previous segments?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latin typeface="+mj-lt"/>
                <a:ea typeface="굴림" panose="020B0600000101010101" pitchFamily="34" charset="-127"/>
              </a:rPr>
              <a:t>No: Can lead to lots of internal fragmentation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latin typeface="+mj-lt"/>
                <a:ea typeface="굴림" panose="020B0600000101010101" pitchFamily="34" charset="-127"/>
              </a:rPr>
              <a:t>Typically have small pages (1K-16K)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latin typeface="+mj-lt"/>
                <a:ea typeface="굴림" panose="020B0600000101010101" pitchFamily="34" charset="-127"/>
              </a:rPr>
              <a:t>Consequently: need multiple pages/segment</a:t>
            </a:r>
          </a:p>
        </p:txBody>
      </p:sp>
    </p:spTree>
    <p:extLst>
      <p:ext uri="{BB962C8B-B14F-4D97-AF65-F5344CB8AC3E}">
        <p14:creationId xmlns:p14="http://schemas.microsoft.com/office/powerpoint/2010/main" val="5941146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1"/>
          <p:cNvGrpSpPr>
            <a:grpSpLocks/>
          </p:cNvGrpSpPr>
          <p:nvPr/>
        </p:nvGrpSpPr>
        <p:grpSpPr bwMode="auto">
          <a:xfrm>
            <a:off x="5226050" y="838200"/>
            <a:ext cx="3689350" cy="1336675"/>
            <a:chOff x="3292" y="576"/>
            <a:chExt cx="2324" cy="842"/>
          </a:xfrm>
        </p:grpSpPr>
        <p:sp>
          <p:nvSpPr>
            <p:cNvPr id="52269" name="Freeform 86"/>
            <p:cNvSpPr>
              <a:spLocks/>
            </p:cNvSpPr>
            <p:nvPr/>
          </p:nvSpPr>
          <p:spPr bwMode="auto">
            <a:xfrm>
              <a:off x="3292" y="576"/>
              <a:ext cx="1829" cy="315"/>
            </a:xfrm>
            <a:custGeom>
              <a:avLst/>
              <a:gdLst>
                <a:gd name="T0" fmla="*/ 0 w 1824"/>
                <a:gd name="T1" fmla="*/ 0 h 288"/>
                <a:gd name="T2" fmla="*/ 1964 w 1824"/>
                <a:gd name="T3" fmla="*/ 0 h 288"/>
                <a:gd name="T4" fmla="*/ 1964 w 1824"/>
                <a:gd name="T5" fmla="*/ 3536 h 288"/>
                <a:gd name="T6" fmla="*/ 0 60000 65536"/>
                <a:gd name="T7" fmla="*/ 0 60000 65536"/>
                <a:gd name="T8" fmla="*/ 0 60000 65536"/>
                <a:gd name="T9" fmla="*/ 0 w 1824"/>
                <a:gd name="T10" fmla="*/ 0 h 288"/>
                <a:gd name="T11" fmla="*/ 1824 w 1824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4" h="288">
                  <a:moveTo>
                    <a:pt x="0" y="0"/>
                  </a:moveTo>
                  <a:lnTo>
                    <a:pt x="1824" y="0"/>
                  </a:lnTo>
                  <a:lnTo>
                    <a:pt x="1824" y="288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52270" name="Text Box 87"/>
            <p:cNvSpPr txBox="1">
              <a:spLocks noChangeArrowheads="1"/>
            </p:cNvSpPr>
            <p:nvPr/>
          </p:nvSpPr>
          <p:spPr bwMode="auto">
            <a:xfrm>
              <a:off x="4112" y="1168"/>
              <a:ext cx="14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Helvetica" panose="020B0604020202020204" pitchFamily="34" charset="0"/>
                </a:rPr>
                <a:t>Physical Address</a:t>
              </a:r>
            </a:p>
          </p:txBody>
        </p:sp>
        <p:grpSp>
          <p:nvGrpSpPr>
            <p:cNvPr id="52271" name="Group 140"/>
            <p:cNvGrpSpPr>
              <a:grpSpLocks/>
            </p:cNvGrpSpPr>
            <p:nvPr/>
          </p:nvGrpSpPr>
          <p:grpSpPr bwMode="auto">
            <a:xfrm>
              <a:off x="4026" y="920"/>
              <a:ext cx="1590" cy="238"/>
              <a:chOff x="4026" y="920"/>
              <a:chExt cx="1590" cy="238"/>
            </a:xfrm>
          </p:grpSpPr>
          <p:sp>
            <p:nvSpPr>
              <p:cNvPr id="52272" name="Rectangle 84"/>
              <p:cNvSpPr>
                <a:spLocks noChangeArrowheads="1"/>
              </p:cNvSpPr>
              <p:nvPr/>
            </p:nvSpPr>
            <p:spPr bwMode="auto">
              <a:xfrm>
                <a:off x="4631" y="920"/>
                <a:ext cx="985" cy="238"/>
              </a:xfrm>
              <a:prstGeom prst="rect">
                <a:avLst/>
              </a:prstGeom>
              <a:solidFill>
                <a:srgbClr val="00CC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Helvetica" panose="020B0604020202020204" pitchFamily="34" charset="0"/>
                  </a:rPr>
                  <a:t>Offset</a:t>
                </a:r>
              </a:p>
            </p:txBody>
          </p:sp>
          <p:sp>
            <p:nvSpPr>
              <p:cNvPr id="52273" name="Rectangle 137"/>
              <p:cNvSpPr>
                <a:spLocks noChangeArrowheads="1"/>
              </p:cNvSpPr>
              <p:nvPr/>
            </p:nvSpPr>
            <p:spPr bwMode="auto">
              <a:xfrm>
                <a:off x="4026" y="920"/>
                <a:ext cx="630" cy="23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endParaRPr lang="en-US" altLang="en-US" sz="1800">
                  <a:latin typeface="Helvetica" panose="020B0604020202020204" pitchFamily="34" charset="0"/>
                </a:endParaRPr>
              </a:p>
            </p:txBody>
          </p:sp>
        </p:grpSp>
      </p:grp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1628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How to Implement Paging?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3352800"/>
            <a:ext cx="9144000" cy="3352800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en-US" altLang="ko-KR" dirty="0" smtClean="0">
                <a:latin typeface="+mj-lt"/>
                <a:sym typeface="Symbol" panose="05050102010706020507" pitchFamily="18" charset="2"/>
              </a:rPr>
              <a:t>Page Table (One per process)</a:t>
            </a:r>
          </a:p>
          <a:p>
            <a:pPr lvl="1">
              <a:spcBef>
                <a:spcPct val="0"/>
              </a:spcBef>
            </a:pPr>
            <a:r>
              <a:rPr lang="en-US" altLang="ko-KR" dirty="0" smtClean="0">
                <a:latin typeface="+mj-lt"/>
                <a:sym typeface="Symbol" panose="05050102010706020507" pitchFamily="18" charset="2"/>
              </a:rPr>
              <a:t>Resides in physical memory</a:t>
            </a:r>
          </a:p>
          <a:p>
            <a:pPr lvl="1">
              <a:spcBef>
                <a:spcPct val="0"/>
              </a:spcBef>
            </a:pPr>
            <a:r>
              <a:rPr lang="en-US" altLang="ko-KR" dirty="0" smtClean="0">
                <a:latin typeface="+mj-lt"/>
                <a:sym typeface="Symbol" panose="05050102010706020507" pitchFamily="18" charset="2"/>
              </a:rPr>
              <a:t>Contains physical page and permission for each virtual page</a:t>
            </a:r>
          </a:p>
          <a:p>
            <a:pPr lvl="2">
              <a:spcBef>
                <a:spcPct val="0"/>
              </a:spcBef>
            </a:pPr>
            <a:r>
              <a:rPr lang="en-US" altLang="ko-KR" dirty="0" smtClean="0">
                <a:latin typeface="+mj-lt"/>
                <a:sym typeface="Symbol" panose="05050102010706020507" pitchFamily="18" charset="2"/>
              </a:rPr>
              <a:t>Permissions include: Valid bits, Read, Write, </a:t>
            </a:r>
            <a:r>
              <a:rPr lang="en-US" altLang="ko-KR" dirty="0" err="1" smtClean="0">
                <a:latin typeface="+mj-lt"/>
                <a:sym typeface="Symbol" panose="05050102010706020507" pitchFamily="18" charset="2"/>
              </a:rPr>
              <a:t>etc</a:t>
            </a:r>
            <a:endParaRPr lang="en-US" altLang="ko-KR" dirty="0" smtClean="0">
              <a:latin typeface="+mj-lt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r>
              <a:rPr lang="en-US" altLang="ko-KR" dirty="0" smtClean="0">
                <a:latin typeface="+mj-lt"/>
              </a:rPr>
              <a:t>Virtual address mapping</a:t>
            </a:r>
          </a:p>
          <a:p>
            <a:pPr lvl="1">
              <a:spcBef>
                <a:spcPct val="0"/>
              </a:spcBef>
            </a:pPr>
            <a:r>
              <a:rPr lang="en-US" altLang="ko-KR" dirty="0" smtClean="0">
                <a:latin typeface="+mj-lt"/>
              </a:rPr>
              <a:t>Offset from Virtual address copied to Physical Address</a:t>
            </a:r>
          </a:p>
          <a:p>
            <a:pPr lvl="2">
              <a:spcBef>
                <a:spcPct val="0"/>
              </a:spcBef>
            </a:pPr>
            <a:r>
              <a:rPr lang="en-US" altLang="ko-KR" dirty="0" smtClean="0">
                <a:latin typeface="+mj-lt"/>
              </a:rPr>
              <a:t>Example: 10 bit offset </a:t>
            </a:r>
            <a:r>
              <a:rPr lang="en-US" altLang="ko-KR" dirty="0" smtClean="0">
                <a:latin typeface="+mj-lt"/>
                <a:sym typeface="Symbol" panose="05050102010706020507" pitchFamily="18" charset="2"/>
              </a:rPr>
              <a:t> 1024-byte pages</a:t>
            </a:r>
          </a:p>
          <a:p>
            <a:pPr lvl="1">
              <a:spcBef>
                <a:spcPct val="0"/>
              </a:spcBef>
            </a:pPr>
            <a:r>
              <a:rPr lang="en-US" altLang="ko-KR" dirty="0" smtClean="0">
                <a:latin typeface="+mj-lt"/>
                <a:sym typeface="Symbol" panose="05050102010706020507" pitchFamily="18" charset="2"/>
              </a:rPr>
              <a:t>Virtual page # is all remaining bits</a:t>
            </a:r>
          </a:p>
          <a:p>
            <a:pPr lvl="2">
              <a:spcBef>
                <a:spcPct val="0"/>
              </a:spcBef>
            </a:pPr>
            <a:r>
              <a:rPr lang="en-US" altLang="ko-KR" dirty="0" smtClean="0">
                <a:latin typeface="+mj-lt"/>
                <a:sym typeface="Symbol" panose="05050102010706020507" pitchFamily="18" charset="2"/>
              </a:rPr>
              <a:t>Example for 32-bits: 32-10 = 22 bits, i.e. 4 million entries</a:t>
            </a:r>
          </a:p>
          <a:p>
            <a:pPr lvl="2">
              <a:spcBef>
                <a:spcPct val="0"/>
              </a:spcBef>
            </a:pPr>
            <a:r>
              <a:rPr lang="en-US" altLang="ko-KR" dirty="0" smtClean="0">
                <a:latin typeface="+mj-lt"/>
                <a:sym typeface="Symbol" panose="05050102010706020507" pitchFamily="18" charset="2"/>
              </a:rPr>
              <a:t>Physical page # copied from table into physical address</a:t>
            </a:r>
          </a:p>
          <a:p>
            <a:pPr lvl="1">
              <a:spcBef>
                <a:spcPct val="0"/>
              </a:spcBef>
            </a:pPr>
            <a:r>
              <a:rPr lang="en-US" altLang="ko-KR" dirty="0" smtClean="0">
                <a:latin typeface="+mj-lt"/>
                <a:sym typeface="Symbol" panose="05050102010706020507" pitchFamily="18" charset="2"/>
              </a:rPr>
              <a:t>Check Page Table bounds and permissions</a:t>
            </a:r>
          </a:p>
        </p:txBody>
      </p:sp>
      <p:sp>
        <p:nvSpPr>
          <p:cNvPr id="700486" name="Freeform 70"/>
          <p:cNvSpPr>
            <a:spLocks/>
          </p:cNvSpPr>
          <p:nvPr/>
        </p:nvSpPr>
        <p:spPr bwMode="auto">
          <a:xfrm>
            <a:off x="3065463" y="1066800"/>
            <a:ext cx="846137" cy="684213"/>
          </a:xfrm>
          <a:custGeom>
            <a:avLst/>
            <a:gdLst>
              <a:gd name="T0" fmla="*/ 0 w 1152"/>
              <a:gd name="T1" fmla="*/ 0 h 912"/>
              <a:gd name="T2" fmla="*/ 2147483647 w 1152"/>
              <a:gd name="T3" fmla="*/ 2147483647 h 912"/>
              <a:gd name="T4" fmla="*/ 2147483647 w 1152"/>
              <a:gd name="T5" fmla="*/ 2147483647 h 912"/>
              <a:gd name="T6" fmla="*/ 0 60000 65536"/>
              <a:gd name="T7" fmla="*/ 0 60000 65536"/>
              <a:gd name="T8" fmla="*/ 0 60000 65536"/>
              <a:gd name="T9" fmla="*/ 0 w 1152"/>
              <a:gd name="T10" fmla="*/ 0 h 912"/>
              <a:gd name="T11" fmla="*/ 1152 w 1152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912">
                <a:moveTo>
                  <a:pt x="0" y="0"/>
                </a:moveTo>
                <a:lnTo>
                  <a:pt x="288" y="912"/>
                </a:lnTo>
                <a:lnTo>
                  <a:pt x="1152" y="912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grpSp>
        <p:nvGrpSpPr>
          <p:cNvPr id="4" name="Group 127"/>
          <p:cNvGrpSpPr>
            <a:grpSpLocks/>
          </p:cNvGrpSpPr>
          <p:nvPr/>
        </p:nvGrpSpPr>
        <p:grpSpPr bwMode="auto">
          <a:xfrm>
            <a:off x="457200" y="685800"/>
            <a:ext cx="4768850" cy="396875"/>
            <a:chOff x="160" y="559"/>
            <a:chExt cx="3004" cy="250"/>
          </a:xfrm>
        </p:grpSpPr>
        <p:grpSp>
          <p:nvGrpSpPr>
            <p:cNvPr id="52265" name="Group 11"/>
            <p:cNvGrpSpPr>
              <a:grpSpLocks/>
            </p:cNvGrpSpPr>
            <p:nvPr/>
          </p:nvGrpSpPr>
          <p:grpSpPr bwMode="auto">
            <a:xfrm>
              <a:off x="1548" y="566"/>
              <a:ext cx="1616" cy="238"/>
              <a:chOff x="480" y="624"/>
              <a:chExt cx="1968" cy="336"/>
            </a:xfrm>
          </p:grpSpPr>
          <p:sp>
            <p:nvSpPr>
              <p:cNvPr id="52267" name="Rectangle 5"/>
              <p:cNvSpPr>
                <a:spLocks noChangeArrowheads="1"/>
              </p:cNvSpPr>
              <p:nvPr/>
            </p:nvSpPr>
            <p:spPr bwMode="auto">
              <a:xfrm>
                <a:off x="1248" y="624"/>
                <a:ext cx="1200" cy="336"/>
              </a:xfrm>
              <a:prstGeom prst="rect">
                <a:avLst/>
              </a:prstGeom>
              <a:solidFill>
                <a:srgbClr val="00CC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Helvetica" panose="020B0604020202020204" pitchFamily="34" charset="0"/>
                  </a:rPr>
                  <a:t>Offset</a:t>
                </a:r>
              </a:p>
            </p:txBody>
          </p:sp>
          <p:sp>
            <p:nvSpPr>
              <p:cNvPr id="52268" name="Rectangle 6"/>
              <p:cNvSpPr>
                <a:spLocks noChangeArrowheads="1"/>
              </p:cNvSpPr>
              <p:nvPr/>
            </p:nvSpPr>
            <p:spPr bwMode="auto">
              <a:xfrm>
                <a:off x="480" y="624"/>
                <a:ext cx="768" cy="336"/>
              </a:xfrm>
              <a:prstGeom prst="rect">
                <a:avLst/>
              </a:prstGeom>
              <a:solidFill>
                <a:schemeClr val="hlink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800">
                    <a:latin typeface="Helvetica" panose="020B0604020202020204" pitchFamily="34" charset="0"/>
                  </a:rPr>
                  <a:t>Virtual</a:t>
                </a:r>
              </a:p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800">
                    <a:latin typeface="Helvetica" panose="020B0604020202020204" pitchFamily="34" charset="0"/>
                  </a:rPr>
                  <a:t>Page #</a:t>
                </a:r>
              </a:p>
            </p:txBody>
          </p:sp>
        </p:grpSp>
        <p:sp>
          <p:nvSpPr>
            <p:cNvPr id="52266" name="Text Box 80"/>
            <p:cNvSpPr txBox="1">
              <a:spLocks noChangeArrowheads="1"/>
            </p:cNvSpPr>
            <p:nvPr/>
          </p:nvSpPr>
          <p:spPr bwMode="auto">
            <a:xfrm>
              <a:off x="160" y="559"/>
              <a:ext cx="13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Helvetica" panose="020B0604020202020204" pitchFamily="34" charset="0"/>
                </a:rPr>
                <a:t>Virtual Address:</a:t>
              </a:r>
            </a:p>
          </p:txBody>
        </p:sp>
      </p:grpSp>
      <p:grpSp>
        <p:nvGrpSpPr>
          <p:cNvPr id="6" name="Group 130"/>
          <p:cNvGrpSpPr>
            <a:grpSpLocks/>
          </p:cNvGrpSpPr>
          <p:nvPr/>
        </p:nvGrpSpPr>
        <p:grpSpPr bwMode="auto">
          <a:xfrm>
            <a:off x="762000" y="1751013"/>
            <a:ext cx="3106738" cy="1598612"/>
            <a:chOff x="352" y="1375"/>
            <a:chExt cx="1957" cy="1007"/>
          </a:xfrm>
        </p:grpSpPr>
        <p:sp>
          <p:nvSpPr>
            <p:cNvPr id="52259" name="Text Box 82"/>
            <p:cNvSpPr txBox="1">
              <a:spLocks noChangeArrowheads="1"/>
            </p:cNvSpPr>
            <p:nvPr/>
          </p:nvSpPr>
          <p:spPr bwMode="auto">
            <a:xfrm>
              <a:off x="1628" y="1938"/>
              <a:ext cx="681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Helvetica" panose="020B0604020202020204" pitchFamily="34" charset="0"/>
                </a:rPr>
                <a:t>Access</a:t>
              </a:r>
            </a:p>
            <a:p>
              <a:pPr eaLnBrk="1" hangingPunct="1"/>
              <a:r>
                <a:rPr lang="en-US" altLang="en-US" sz="2000">
                  <a:latin typeface="Helvetica" panose="020B0604020202020204" pitchFamily="34" charset="0"/>
                </a:rPr>
                <a:t>Error</a:t>
              </a:r>
            </a:p>
          </p:txBody>
        </p:sp>
        <p:sp>
          <p:nvSpPr>
            <p:cNvPr id="52260" name="Oval 71"/>
            <p:cNvSpPr>
              <a:spLocks noChangeArrowheads="1"/>
            </p:cNvSpPr>
            <p:nvPr/>
          </p:nvSpPr>
          <p:spPr bwMode="auto">
            <a:xfrm>
              <a:off x="1760" y="1544"/>
              <a:ext cx="317" cy="269"/>
            </a:xfrm>
            <a:prstGeom prst="ellipse">
              <a:avLst/>
            </a:prstGeom>
            <a:solidFill>
              <a:srgbClr val="FF66CC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4000">
                  <a:latin typeface="Helvetica" panose="020B0604020202020204" pitchFamily="34" charset="0"/>
                </a:rPr>
                <a:t>&gt;</a:t>
              </a:r>
            </a:p>
          </p:txBody>
        </p:sp>
        <p:sp>
          <p:nvSpPr>
            <p:cNvPr id="52261" name="Line 88"/>
            <p:cNvSpPr>
              <a:spLocks noChangeShapeType="1"/>
            </p:cNvSpPr>
            <p:nvPr/>
          </p:nvSpPr>
          <p:spPr bwMode="auto">
            <a:xfrm>
              <a:off x="1936" y="1375"/>
              <a:ext cx="0" cy="176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52262" name="Line 90"/>
            <p:cNvSpPr>
              <a:spLocks noChangeShapeType="1"/>
            </p:cNvSpPr>
            <p:nvPr/>
          </p:nvSpPr>
          <p:spPr bwMode="auto">
            <a:xfrm>
              <a:off x="1936" y="1832"/>
              <a:ext cx="0" cy="1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52263" name="Rectangle 92"/>
            <p:cNvSpPr>
              <a:spLocks noChangeArrowheads="1"/>
            </p:cNvSpPr>
            <p:nvPr/>
          </p:nvSpPr>
          <p:spPr bwMode="auto">
            <a:xfrm>
              <a:off x="352" y="1586"/>
              <a:ext cx="1196" cy="222"/>
            </a:xfrm>
            <a:prstGeom prst="rect">
              <a:avLst/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Helvetica" panose="020B0604020202020204" pitchFamily="34" charset="0"/>
                </a:rPr>
                <a:t>PageTableSize</a:t>
              </a:r>
            </a:p>
          </p:txBody>
        </p:sp>
        <p:sp>
          <p:nvSpPr>
            <p:cNvPr id="52264" name="Line 95"/>
            <p:cNvSpPr>
              <a:spLocks noChangeShapeType="1"/>
            </p:cNvSpPr>
            <p:nvPr/>
          </p:nvSpPr>
          <p:spPr bwMode="auto">
            <a:xfrm>
              <a:off x="1548" y="1677"/>
              <a:ext cx="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  <p:grpSp>
        <p:nvGrpSpPr>
          <p:cNvPr id="7" name="Group 148"/>
          <p:cNvGrpSpPr>
            <a:grpSpLocks/>
          </p:cNvGrpSpPr>
          <p:nvPr/>
        </p:nvGrpSpPr>
        <p:grpSpPr bwMode="auto">
          <a:xfrm>
            <a:off x="762000" y="1268413"/>
            <a:ext cx="5008563" cy="1838325"/>
            <a:chOff x="480" y="847"/>
            <a:chExt cx="3155" cy="1158"/>
          </a:xfrm>
        </p:grpSpPr>
        <p:sp>
          <p:nvSpPr>
            <p:cNvPr id="52243" name="Rectangle 93"/>
            <p:cNvSpPr>
              <a:spLocks noChangeArrowheads="1"/>
            </p:cNvSpPr>
            <p:nvPr/>
          </p:nvSpPr>
          <p:spPr bwMode="auto">
            <a:xfrm>
              <a:off x="480" y="847"/>
              <a:ext cx="1196" cy="209"/>
            </a:xfrm>
            <a:prstGeom prst="rect">
              <a:avLst/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Helvetica" panose="020B0604020202020204" pitchFamily="34" charset="0"/>
                </a:rPr>
                <a:t>PageTablePtr</a:t>
              </a:r>
            </a:p>
          </p:txBody>
        </p:sp>
        <p:sp>
          <p:nvSpPr>
            <p:cNvPr id="52244" name="Line 94"/>
            <p:cNvSpPr>
              <a:spLocks noChangeShapeType="1"/>
            </p:cNvSpPr>
            <p:nvPr/>
          </p:nvSpPr>
          <p:spPr bwMode="auto">
            <a:xfrm>
              <a:off x="1676" y="946"/>
              <a:ext cx="788" cy="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grpSp>
          <p:nvGrpSpPr>
            <p:cNvPr id="52245" name="Group 147"/>
            <p:cNvGrpSpPr>
              <a:grpSpLocks/>
            </p:cNvGrpSpPr>
            <p:nvPr/>
          </p:nvGrpSpPr>
          <p:grpSpPr bwMode="auto">
            <a:xfrm>
              <a:off x="2464" y="876"/>
              <a:ext cx="1171" cy="1129"/>
              <a:chOff x="2464" y="876"/>
              <a:chExt cx="1171" cy="1129"/>
            </a:xfrm>
          </p:grpSpPr>
          <p:sp>
            <p:nvSpPr>
              <p:cNvPr id="52246" name="Rectangle 14"/>
              <p:cNvSpPr>
                <a:spLocks noChangeArrowheads="1"/>
              </p:cNvSpPr>
              <p:nvPr/>
            </p:nvSpPr>
            <p:spPr bwMode="auto">
              <a:xfrm>
                <a:off x="2464" y="876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Helvetica" panose="020B0604020202020204" pitchFamily="34" charset="0"/>
                  </a:rPr>
                  <a:t>page #0</a:t>
                </a:r>
              </a:p>
            </p:txBody>
          </p:sp>
          <p:sp>
            <p:nvSpPr>
              <p:cNvPr id="52247" name="Rectangle 16"/>
              <p:cNvSpPr>
                <a:spLocks noChangeArrowheads="1"/>
              </p:cNvSpPr>
              <p:nvPr/>
            </p:nvSpPr>
            <p:spPr bwMode="auto">
              <a:xfrm>
                <a:off x="2464" y="1252"/>
                <a:ext cx="753" cy="189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Helvetica" panose="020B0604020202020204" pitchFamily="34" charset="0"/>
                  </a:rPr>
                  <a:t>page #2</a:t>
                </a:r>
              </a:p>
            </p:txBody>
          </p:sp>
          <p:sp>
            <p:nvSpPr>
              <p:cNvPr id="52248" name="Rectangle 17"/>
              <p:cNvSpPr>
                <a:spLocks noChangeArrowheads="1"/>
              </p:cNvSpPr>
              <p:nvPr/>
            </p:nvSpPr>
            <p:spPr bwMode="auto">
              <a:xfrm>
                <a:off x="2464" y="1441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Helvetica" panose="020B0604020202020204" pitchFamily="34" charset="0"/>
                  </a:rPr>
                  <a:t>page #3</a:t>
                </a:r>
              </a:p>
            </p:txBody>
          </p:sp>
          <p:sp>
            <p:nvSpPr>
              <p:cNvPr id="52249" name="Rectangle 18"/>
              <p:cNvSpPr>
                <a:spLocks noChangeArrowheads="1"/>
              </p:cNvSpPr>
              <p:nvPr/>
            </p:nvSpPr>
            <p:spPr bwMode="auto">
              <a:xfrm>
                <a:off x="2464" y="1629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Helvetica" panose="020B0604020202020204" pitchFamily="34" charset="0"/>
                  </a:rPr>
                  <a:t>page #4</a:t>
                </a:r>
              </a:p>
            </p:txBody>
          </p:sp>
          <p:sp>
            <p:nvSpPr>
              <p:cNvPr id="52250" name="Rectangle 19"/>
              <p:cNvSpPr>
                <a:spLocks noChangeArrowheads="1"/>
              </p:cNvSpPr>
              <p:nvPr/>
            </p:nvSpPr>
            <p:spPr bwMode="auto">
              <a:xfrm>
                <a:off x="2464" y="1817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Helvetica" panose="020B0604020202020204" pitchFamily="34" charset="0"/>
                  </a:rPr>
                  <a:t>page #5</a:t>
                </a:r>
              </a:p>
            </p:txBody>
          </p:sp>
          <p:sp>
            <p:nvSpPr>
              <p:cNvPr id="52251" name="Rectangle 102"/>
              <p:cNvSpPr>
                <a:spLocks noChangeArrowheads="1"/>
              </p:cNvSpPr>
              <p:nvPr/>
            </p:nvSpPr>
            <p:spPr bwMode="auto">
              <a:xfrm>
                <a:off x="3215" y="876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Helvetica" panose="020B0604020202020204" pitchFamily="34" charset="0"/>
                  </a:rPr>
                  <a:t>V,R</a:t>
                </a:r>
              </a:p>
            </p:txBody>
          </p:sp>
          <p:grpSp>
            <p:nvGrpSpPr>
              <p:cNvPr id="52252" name="Group 143"/>
              <p:cNvGrpSpPr>
                <a:grpSpLocks/>
              </p:cNvGrpSpPr>
              <p:nvPr/>
            </p:nvGrpSpPr>
            <p:grpSpPr bwMode="auto">
              <a:xfrm>
                <a:off x="2464" y="1064"/>
                <a:ext cx="1171" cy="188"/>
                <a:chOff x="2464" y="1064"/>
                <a:chExt cx="1171" cy="188"/>
              </a:xfrm>
            </p:grpSpPr>
            <p:sp>
              <p:nvSpPr>
                <p:cNvPr id="52257" name="Rectangle 15"/>
                <p:cNvSpPr>
                  <a:spLocks noChangeArrowheads="1"/>
                </p:cNvSpPr>
                <p:nvPr/>
              </p:nvSpPr>
              <p:spPr bwMode="auto">
                <a:xfrm>
                  <a:off x="2464" y="1064"/>
                  <a:ext cx="753" cy="188"/>
                </a:xfrm>
                <a:prstGeom prst="rect">
                  <a:avLst/>
                </a:prstGeom>
                <a:solidFill>
                  <a:srgbClr val="99FF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Helvetica" panose="020B0604020202020204" pitchFamily="34" charset="0"/>
                    </a:rPr>
                    <a:t>page #1</a:t>
                  </a:r>
                </a:p>
              </p:txBody>
            </p:sp>
            <p:sp>
              <p:nvSpPr>
                <p:cNvPr id="52258" name="Rectangle 103"/>
                <p:cNvSpPr>
                  <a:spLocks noChangeArrowheads="1"/>
                </p:cNvSpPr>
                <p:nvPr/>
              </p:nvSpPr>
              <p:spPr bwMode="auto">
                <a:xfrm>
                  <a:off x="3215" y="1064"/>
                  <a:ext cx="420" cy="188"/>
                </a:xfrm>
                <a:prstGeom prst="rect">
                  <a:avLst/>
                </a:prstGeom>
                <a:solidFill>
                  <a:srgbClr val="99FF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V,R</a:t>
                  </a:r>
                </a:p>
              </p:txBody>
            </p:sp>
          </p:grpSp>
          <p:sp>
            <p:nvSpPr>
              <p:cNvPr id="52253" name="Rectangle 104"/>
              <p:cNvSpPr>
                <a:spLocks noChangeArrowheads="1"/>
              </p:cNvSpPr>
              <p:nvPr/>
            </p:nvSpPr>
            <p:spPr bwMode="auto">
              <a:xfrm>
                <a:off x="3215" y="1252"/>
                <a:ext cx="420" cy="189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Helvetica" panose="020B0604020202020204" pitchFamily="34" charset="0"/>
                  </a:rPr>
                  <a:t>V,R,W</a:t>
                </a:r>
              </a:p>
            </p:txBody>
          </p:sp>
          <p:sp>
            <p:nvSpPr>
              <p:cNvPr id="52254" name="Rectangle 105"/>
              <p:cNvSpPr>
                <a:spLocks noChangeArrowheads="1"/>
              </p:cNvSpPr>
              <p:nvPr/>
            </p:nvSpPr>
            <p:spPr bwMode="auto">
              <a:xfrm>
                <a:off x="3215" y="1441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Helvetica" panose="020B0604020202020204" pitchFamily="34" charset="0"/>
                  </a:rPr>
                  <a:t>V,R,W</a:t>
                </a:r>
              </a:p>
            </p:txBody>
          </p:sp>
          <p:sp>
            <p:nvSpPr>
              <p:cNvPr id="52255" name="Rectangle 106"/>
              <p:cNvSpPr>
                <a:spLocks noChangeArrowheads="1"/>
              </p:cNvSpPr>
              <p:nvPr/>
            </p:nvSpPr>
            <p:spPr bwMode="auto">
              <a:xfrm>
                <a:off x="3215" y="1629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Helvetica" panose="020B0604020202020204" pitchFamily="34" charset="0"/>
                  </a:rPr>
                  <a:t>N</a:t>
                </a:r>
              </a:p>
            </p:txBody>
          </p:sp>
          <p:sp>
            <p:nvSpPr>
              <p:cNvPr id="52256" name="Rectangle 107"/>
              <p:cNvSpPr>
                <a:spLocks noChangeArrowheads="1"/>
              </p:cNvSpPr>
              <p:nvPr/>
            </p:nvSpPr>
            <p:spPr bwMode="auto">
              <a:xfrm>
                <a:off x="3215" y="1817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Helvetica" panose="020B0604020202020204" pitchFamily="34" charset="0"/>
                  </a:rPr>
                  <a:t>V,R,W</a:t>
                </a:r>
              </a:p>
            </p:txBody>
          </p:sp>
        </p:grpSp>
      </p:grpSp>
      <p:grpSp>
        <p:nvGrpSpPr>
          <p:cNvPr id="10" name="Group 144"/>
          <p:cNvGrpSpPr>
            <a:grpSpLocks/>
          </p:cNvGrpSpPr>
          <p:nvPr/>
        </p:nvGrpSpPr>
        <p:grpSpPr bwMode="auto">
          <a:xfrm>
            <a:off x="3911600" y="1609725"/>
            <a:ext cx="1858963" cy="298450"/>
            <a:chOff x="2464" y="1064"/>
            <a:chExt cx="1171" cy="188"/>
          </a:xfrm>
        </p:grpSpPr>
        <p:sp>
          <p:nvSpPr>
            <p:cNvPr id="52241" name="Rectangle 145"/>
            <p:cNvSpPr>
              <a:spLocks noChangeArrowheads="1"/>
            </p:cNvSpPr>
            <p:nvPr/>
          </p:nvSpPr>
          <p:spPr bwMode="auto">
            <a:xfrm>
              <a:off x="2464" y="1064"/>
              <a:ext cx="753" cy="18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Helvetica" panose="020B0604020202020204" pitchFamily="34" charset="0"/>
                </a:rPr>
                <a:t>page #1</a:t>
              </a:r>
            </a:p>
          </p:txBody>
        </p:sp>
        <p:sp>
          <p:nvSpPr>
            <p:cNvPr id="52242" name="Rectangle 146"/>
            <p:cNvSpPr>
              <a:spLocks noChangeArrowheads="1"/>
            </p:cNvSpPr>
            <p:nvPr/>
          </p:nvSpPr>
          <p:spPr bwMode="auto">
            <a:xfrm>
              <a:off x="3215" y="1064"/>
              <a:ext cx="420" cy="18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V,R</a:t>
              </a:r>
            </a:p>
          </p:txBody>
        </p:sp>
      </p:grpSp>
      <p:grpSp>
        <p:nvGrpSpPr>
          <p:cNvPr id="11" name="Group 135"/>
          <p:cNvGrpSpPr>
            <a:grpSpLocks/>
          </p:cNvGrpSpPr>
          <p:nvPr/>
        </p:nvGrpSpPr>
        <p:grpSpPr bwMode="auto">
          <a:xfrm>
            <a:off x="5791200" y="1827213"/>
            <a:ext cx="2286000" cy="1652587"/>
            <a:chOff x="3648" y="1104"/>
            <a:chExt cx="1440" cy="1041"/>
          </a:xfrm>
        </p:grpSpPr>
        <p:sp>
          <p:nvSpPr>
            <p:cNvPr id="52237" name="AutoShape 112"/>
            <p:cNvSpPr>
              <a:spLocks noChangeArrowheads="1"/>
            </p:cNvSpPr>
            <p:nvPr/>
          </p:nvSpPr>
          <p:spPr bwMode="auto">
            <a:xfrm>
              <a:off x="4130" y="1351"/>
              <a:ext cx="958" cy="186"/>
            </a:xfrm>
            <a:prstGeom prst="roundRect">
              <a:avLst>
                <a:gd name="adj" fmla="val 16667"/>
              </a:avLst>
            </a:prstGeom>
            <a:solidFill>
              <a:srgbClr val="FF66CC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Helvetica" panose="020B0604020202020204" pitchFamily="34" charset="0"/>
                </a:rPr>
                <a:t>Check Perm</a:t>
              </a:r>
            </a:p>
          </p:txBody>
        </p:sp>
        <p:sp>
          <p:nvSpPr>
            <p:cNvPr id="52238" name="Line 113"/>
            <p:cNvSpPr>
              <a:spLocks noChangeShapeType="1"/>
            </p:cNvSpPr>
            <p:nvPr/>
          </p:nvSpPr>
          <p:spPr bwMode="auto">
            <a:xfrm>
              <a:off x="3648" y="1104"/>
              <a:ext cx="482" cy="335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52239" name="Text Box 114"/>
            <p:cNvSpPr txBox="1">
              <a:spLocks noChangeArrowheads="1"/>
            </p:cNvSpPr>
            <p:nvPr/>
          </p:nvSpPr>
          <p:spPr bwMode="auto">
            <a:xfrm>
              <a:off x="4201" y="1701"/>
              <a:ext cx="681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Helvetica" panose="020B0604020202020204" pitchFamily="34" charset="0"/>
                </a:rPr>
                <a:t>Access</a:t>
              </a:r>
            </a:p>
            <a:p>
              <a:pPr eaLnBrk="1" hangingPunct="1"/>
              <a:r>
                <a:rPr lang="en-US" altLang="en-US" sz="2000">
                  <a:latin typeface="Helvetica" panose="020B0604020202020204" pitchFamily="34" charset="0"/>
                </a:rPr>
                <a:t>Error</a:t>
              </a:r>
            </a:p>
          </p:txBody>
        </p:sp>
        <p:sp>
          <p:nvSpPr>
            <p:cNvPr id="52240" name="Line 115"/>
            <p:cNvSpPr>
              <a:spLocks noChangeShapeType="1"/>
            </p:cNvSpPr>
            <p:nvPr/>
          </p:nvSpPr>
          <p:spPr bwMode="auto">
            <a:xfrm>
              <a:off x="4535" y="1526"/>
              <a:ext cx="0" cy="1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  <p:grpSp>
        <p:nvGrpSpPr>
          <p:cNvPr id="12" name="Group 142"/>
          <p:cNvGrpSpPr>
            <a:grpSpLocks/>
          </p:cNvGrpSpPr>
          <p:nvPr/>
        </p:nvGrpSpPr>
        <p:grpSpPr bwMode="auto">
          <a:xfrm>
            <a:off x="5029200" y="1384300"/>
            <a:ext cx="2362200" cy="377825"/>
            <a:chOff x="3168" y="920"/>
            <a:chExt cx="1488" cy="238"/>
          </a:xfrm>
        </p:grpSpPr>
        <p:sp>
          <p:nvSpPr>
            <p:cNvPr id="52235" name="Rectangle 85"/>
            <p:cNvSpPr>
              <a:spLocks noChangeArrowheads="1"/>
            </p:cNvSpPr>
            <p:nvPr/>
          </p:nvSpPr>
          <p:spPr bwMode="auto">
            <a:xfrm>
              <a:off x="4026" y="920"/>
              <a:ext cx="630" cy="238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altLang="en-US" sz="1800">
                  <a:latin typeface="Helvetica" panose="020B0604020202020204" pitchFamily="34" charset="0"/>
                </a:rPr>
                <a:t>Physical</a:t>
              </a:r>
            </a:p>
            <a:p>
              <a:pPr eaLnBrk="1" hangingPunct="1">
                <a:lnSpc>
                  <a:spcPct val="75000"/>
                </a:lnSpc>
              </a:pPr>
              <a:r>
                <a:rPr lang="en-US" altLang="en-US" sz="1800">
                  <a:latin typeface="Helvetica" panose="020B0604020202020204" pitchFamily="34" charset="0"/>
                </a:rPr>
                <a:t>Page #</a:t>
              </a:r>
            </a:p>
          </p:txBody>
        </p:sp>
        <p:sp>
          <p:nvSpPr>
            <p:cNvPr id="52236" name="Line 75"/>
            <p:cNvSpPr>
              <a:spLocks noChangeShapeType="1"/>
            </p:cNvSpPr>
            <p:nvPr/>
          </p:nvSpPr>
          <p:spPr bwMode="auto">
            <a:xfrm flipV="1">
              <a:off x="3168" y="1052"/>
              <a:ext cx="827" cy="99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26129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0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0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0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0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0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0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0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0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0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0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0419" grpId="0" build="p"/>
      <p:bldP spid="70048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Starvation </a:t>
            </a:r>
            <a:r>
              <a:rPr lang="en-US" altLang="ko-KR" dirty="0" smtClean="0">
                <a:ea typeface="굴림" panose="020B0600000101010101" pitchFamily="34" charset="-127"/>
              </a:rPr>
              <a:t>vs Deadlock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50888"/>
            <a:ext cx="8259763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Starvation vs. Deadlock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Starvation: thread waits indefinitely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Example, low-priority thread waiting for resources constantly in use by high-priority threads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Deadlock: circular waiting for resources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Thread A owns Res 1 and is waiting for Res 2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Thread B owns Res 2 and is waiting for Res 1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Deadlock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 Starvation but not vice versa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Starvation can end (but doesn’t have to)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Deadlock can’t end without external intervention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  <p:grpSp>
        <p:nvGrpSpPr>
          <p:cNvPr id="518170" name="Group 26"/>
          <p:cNvGrpSpPr>
            <a:grpSpLocks/>
          </p:cNvGrpSpPr>
          <p:nvPr/>
        </p:nvGrpSpPr>
        <p:grpSpPr bwMode="auto">
          <a:xfrm>
            <a:off x="2332038" y="2971800"/>
            <a:ext cx="3984962" cy="2597150"/>
            <a:chOff x="1429" y="1743"/>
            <a:chExt cx="2542" cy="1657"/>
          </a:xfrm>
        </p:grpSpPr>
        <p:sp>
          <p:nvSpPr>
            <p:cNvPr id="25610" name="Rectangle 4"/>
            <p:cNvSpPr>
              <a:spLocks noChangeArrowheads="1"/>
            </p:cNvSpPr>
            <p:nvPr/>
          </p:nvSpPr>
          <p:spPr bwMode="auto">
            <a:xfrm>
              <a:off x="3116" y="2383"/>
              <a:ext cx="51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/>
                <a:t>Res 2</a:t>
              </a:r>
            </a:p>
          </p:txBody>
        </p:sp>
        <p:sp>
          <p:nvSpPr>
            <p:cNvPr id="25611" name="Rectangle 5"/>
            <p:cNvSpPr>
              <a:spLocks noChangeArrowheads="1"/>
            </p:cNvSpPr>
            <p:nvPr/>
          </p:nvSpPr>
          <p:spPr bwMode="auto">
            <a:xfrm>
              <a:off x="1787" y="2397"/>
              <a:ext cx="511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/>
                <a:t>Res 1</a:t>
              </a:r>
            </a:p>
          </p:txBody>
        </p:sp>
        <p:sp>
          <p:nvSpPr>
            <p:cNvPr id="25612" name="Oval 7"/>
            <p:cNvSpPr>
              <a:spLocks noChangeArrowheads="1"/>
            </p:cNvSpPr>
            <p:nvPr/>
          </p:nvSpPr>
          <p:spPr bwMode="auto">
            <a:xfrm>
              <a:off x="2405" y="2853"/>
              <a:ext cx="597" cy="547"/>
            </a:xfrm>
            <a:prstGeom prst="ellipse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/>
                <a:t>Thread</a:t>
              </a:r>
            </a:p>
            <a:p>
              <a:pPr algn="ctr"/>
              <a:r>
                <a:rPr lang="en-US" altLang="en-US"/>
                <a:t>B</a:t>
              </a:r>
            </a:p>
          </p:txBody>
        </p:sp>
        <p:sp>
          <p:nvSpPr>
            <p:cNvPr id="25613" name="Oval 8"/>
            <p:cNvSpPr>
              <a:spLocks noChangeArrowheads="1"/>
            </p:cNvSpPr>
            <p:nvPr/>
          </p:nvSpPr>
          <p:spPr bwMode="auto">
            <a:xfrm>
              <a:off x="2405" y="1743"/>
              <a:ext cx="597" cy="547"/>
            </a:xfrm>
            <a:prstGeom prst="ellipse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dirty="0"/>
                <a:t>Thread</a:t>
              </a:r>
            </a:p>
            <a:p>
              <a:pPr algn="ctr"/>
              <a:r>
                <a:rPr lang="en-US" altLang="en-US" dirty="0"/>
                <a:t>A</a:t>
              </a:r>
            </a:p>
          </p:txBody>
        </p:sp>
        <p:sp>
          <p:nvSpPr>
            <p:cNvPr id="25614" name="AutoShape 10"/>
            <p:cNvSpPr>
              <a:spLocks noChangeArrowheads="1"/>
            </p:cNvSpPr>
            <p:nvPr/>
          </p:nvSpPr>
          <p:spPr bwMode="auto">
            <a:xfrm>
              <a:off x="1978" y="1878"/>
              <a:ext cx="470" cy="512"/>
            </a:xfrm>
            <a:custGeom>
              <a:avLst/>
              <a:gdLst>
                <a:gd name="T0" fmla="*/ 7 w 21600"/>
                <a:gd name="T1" fmla="*/ 0 h 21600"/>
                <a:gd name="T2" fmla="*/ 7 w 21600"/>
                <a:gd name="T3" fmla="*/ 7 h 21600"/>
                <a:gd name="T4" fmla="*/ 2 w 21600"/>
                <a:gd name="T5" fmla="*/ 12 h 21600"/>
                <a:gd name="T6" fmla="*/ 10 w 21600"/>
                <a:gd name="T7" fmla="*/ 3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09 w 21600"/>
                <a:gd name="T13" fmla="*/ 2911 h 21600"/>
                <a:gd name="T14" fmla="*/ 18245 w 21600"/>
                <a:gd name="T15" fmla="*/ 923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25615" name="AutoShape 11"/>
            <p:cNvSpPr>
              <a:spLocks noChangeArrowheads="1"/>
            </p:cNvSpPr>
            <p:nvPr/>
          </p:nvSpPr>
          <p:spPr bwMode="auto">
            <a:xfrm rot="5400000">
              <a:off x="3023" y="1935"/>
              <a:ext cx="469" cy="512"/>
            </a:xfrm>
            <a:custGeom>
              <a:avLst/>
              <a:gdLst>
                <a:gd name="T0" fmla="*/ 7 w 21600"/>
                <a:gd name="T1" fmla="*/ 0 h 21600"/>
                <a:gd name="T2" fmla="*/ 7 w 21600"/>
                <a:gd name="T3" fmla="*/ 7 h 21600"/>
                <a:gd name="T4" fmla="*/ 2 w 21600"/>
                <a:gd name="T5" fmla="*/ 12 h 21600"/>
                <a:gd name="T6" fmla="*/ 10 w 21600"/>
                <a:gd name="T7" fmla="*/ 3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35 w 21600"/>
                <a:gd name="T13" fmla="*/ 2911 h 21600"/>
                <a:gd name="T14" fmla="*/ 18238 w 21600"/>
                <a:gd name="T15" fmla="*/ 923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25616" name="AutoShape 12"/>
            <p:cNvSpPr>
              <a:spLocks noChangeArrowheads="1"/>
            </p:cNvSpPr>
            <p:nvPr/>
          </p:nvSpPr>
          <p:spPr bwMode="auto">
            <a:xfrm rot="10800000">
              <a:off x="2959" y="2767"/>
              <a:ext cx="470" cy="511"/>
            </a:xfrm>
            <a:custGeom>
              <a:avLst/>
              <a:gdLst>
                <a:gd name="T0" fmla="*/ 7 w 21600"/>
                <a:gd name="T1" fmla="*/ 0 h 21600"/>
                <a:gd name="T2" fmla="*/ 7 w 21600"/>
                <a:gd name="T3" fmla="*/ 7 h 21600"/>
                <a:gd name="T4" fmla="*/ 2 w 21600"/>
                <a:gd name="T5" fmla="*/ 12 h 21600"/>
                <a:gd name="T6" fmla="*/ 10 w 21600"/>
                <a:gd name="T7" fmla="*/ 3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09 w 21600"/>
                <a:gd name="T13" fmla="*/ 2917 h 21600"/>
                <a:gd name="T14" fmla="*/ 18245 w 21600"/>
                <a:gd name="T15" fmla="*/ 925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25617" name="AutoShape 13"/>
            <p:cNvSpPr>
              <a:spLocks noChangeArrowheads="1"/>
            </p:cNvSpPr>
            <p:nvPr/>
          </p:nvSpPr>
          <p:spPr bwMode="auto">
            <a:xfrm rot="-5400000">
              <a:off x="1921" y="2704"/>
              <a:ext cx="469" cy="512"/>
            </a:xfrm>
            <a:custGeom>
              <a:avLst/>
              <a:gdLst>
                <a:gd name="T0" fmla="*/ 7 w 21600"/>
                <a:gd name="T1" fmla="*/ 0 h 21600"/>
                <a:gd name="T2" fmla="*/ 7 w 21600"/>
                <a:gd name="T3" fmla="*/ 7 h 21600"/>
                <a:gd name="T4" fmla="*/ 2 w 21600"/>
                <a:gd name="T5" fmla="*/ 12 h 21600"/>
                <a:gd name="T6" fmla="*/ 10 w 21600"/>
                <a:gd name="T7" fmla="*/ 3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35 w 21600"/>
                <a:gd name="T13" fmla="*/ 2911 h 21600"/>
                <a:gd name="T14" fmla="*/ 18238 w 21600"/>
                <a:gd name="T15" fmla="*/ 923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25618" name="Text Box 14"/>
            <p:cNvSpPr txBox="1">
              <a:spLocks noChangeArrowheads="1"/>
            </p:cNvSpPr>
            <p:nvPr/>
          </p:nvSpPr>
          <p:spPr bwMode="auto">
            <a:xfrm>
              <a:off x="3450" y="1917"/>
              <a:ext cx="460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dirty="0"/>
                <a:t>Wait</a:t>
              </a:r>
            </a:p>
            <a:p>
              <a:pPr algn="ctr"/>
              <a:r>
                <a:rPr lang="en-US" altLang="en-US" dirty="0"/>
                <a:t>For</a:t>
              </a:r>
            </a:p>
          </p:txBody>
        </p:sp>
        <p:sp>
          <p:nvSpPr>
            <p:cNvPr id="25619" name="Text Box 17"/>
            <p:cNvSpPr txBox="1">
              <a:spLocks noChangeArrowheads="1"/>
            </p:cNvSpPr>
            <p:nvPr/>
          </p:nvSpPr>
          <p:spPr bwMode="auto">
            <a:xfrm>
              <a:off x="1497" y="2813"/>
              <a:ext cx="459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dirty="0"/>
                <a:t>Wait</a:t>
              </a:r>
            </a:p>
            <a:p>
              <a:pPr algn="ctr"/>
              <a:r>
                <a:rPr lang="en-US" altLang="en-US" dirty="0"/>
                <a:t>For</a:t>
              </a:r>
            </a:p>
          </p:txBody>
        </p:sp>
        <p:sp>
          <p:nvSpPr>
            <p:cNvPr id="25620" name="Text Box 18"/>
            <p:cNvSpPr txBox="1">
              <a:spLocks noChangeArrowheads="1"/>
            </p:cNvSpPr>
            <p:nvPr/>
          </p:nvSpPr>
          <p:spPr bwMode="auto">
            <a:xfrm>
              <a:off x="3393" y="2759"/>
              <a:ext cx="578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dirty="0"/>
                <a:t>Owned</a:t>
              </a:r>
            </a:p>
            <a:p>
              <a:pPr algn="ctr"/>
              <a:r>
                <a:rPr lang="en-US" altLang="en-US" dirty="0"/>
                <a:t>By</a:t>
              </a:r>
            </a:p>
          </p:txBody>
        </p:sp>
        <p:sp>
          <p:nvSpPr>
            <p:cNvPr id="25621" name="Text Box 19"/>
            <p:cNvSpPr txBox="1">
              <a:spLocks noChangeArrowheads="1"/>
            </p:cNvSpPr>
            <p:nvPr/>
          </p:nvSpPr>
          <p:spPr bwMode="auto">
            <a:xfrm>
              <a:off x="1429" y="1937"/>
              <a:ext cx="578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dirty="0"/>
                <a:t>Owned</a:t>
              </a:r>
            </a:p>
            <a:p>
              <a:pPr algn="ctr"/>
              <a:r>
                <a:rPr lang="en-US" altLang="en-US" dirty="0"/>
                <a:t>By</a:t>
              </a:r>
            </a:p>
          </p:txBody>
        </p:sp>
      </p:grpSp>
      <p:grpSp>
        <p:nvGrpSpPr>
          <p:cNvPr id="25605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25606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2 w 21600"/>
                <a:gd name="T1" fmla="*/ 0 h 21600"/>
                <a:gd name="T2" fmla="*/ 2 w 21600"/>
                <a:gd name="T3" fmla="*/ 2 h 21600"/>
                <a:gd name="T4" fmla="*/ 0 w 21600"/>
                <a:gd name="T5" fmla="*/ 3 h 21600"/>
                <a:gd name="T6" fmla="*/ 3 w 21600"/>
                <a:gd name="T7" fmla="*/ 1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07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2 w 21600"/>
                <a:gd name="T1" fmla="*/ 0 h 21600"/>
                <a:gd name="T2" fmla="*/ 2 w 21600"/>
                <a:gd name="T3" fmla="*/ 2 h 21600"/>
                <a:gd name="T4" fmla="*/ 0 w 21600"/>
                <a:gd name="T5" fmla="*/ 3 h 21600"/>
                <a:gd name="T6" fmla="*/ 3 w 21600"/>
                <a:gd name="T7" fmla="*/ 1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08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2 w 21600"/>
                <a:gd name="T1" fmla="*/ 0 h 21600"/>
                <a:gd name="T2" fmla="*/ 2 w 21600"/>
                <a:gd name="T3" fmla="*/ 2 h 21600"/>
                <a:gd name="T4" fmla="*/ 0 w 21600"/>
                <a:gd name="T5" fmla="*/ 3 h 21600"/>
                <a:gd name="T6" fmla="*/ 3 w 21600"/>
                <a:gd name="T7" fmla="*/ 1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09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2 w 21600"/>
                <a:gd name="T1" fmla="*/ 0 h 21600"/>
                <a:gd name="T2" fmla="*/ 2 w 21600"/>
                <a:gd name="T3" fmla="*/ 2 h 21600"/>
                <a:gd name="T4" fmla="*/ 0 w 21600"/>
                <a:gd name="T5" fmla="*/ 3 h 21600"/>
                <a:gd name="T6" fmla="*/ 3 w 21600"/>
                <a:gd name="T7" fmla="*/ 1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12814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8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8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8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8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8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8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8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8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1628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Simple Page Table Example</a:t>
            </a:r>
          </a:p>
        </p:txBody>
      </p:sp>
      <p:grpSp>
        <p:nvGrpSpPr>
          <p:cNvPr id="56322" name="Group 56"/>
          <p:cNvGrpSpPr>
            <a:grpSpLocks/>
          </p:cNvGrpSpPr>
          <p:nvPr/>
        </p:nvGrpSpPr>
        <p:grpSpPr bwMode="auto">
          <a:xfrm>
            <a:off x="255588" y="1277938"/>
            <a:ext cx="1493837" cy="3589337"/>
            <a:chOff x="2712" y="480"/>
            <a:chExt cx="1044" cy="2487"/>
          </a:xfrm>
        </p:grpSpPr>
        <p:grpSp>
          <p:nvGrpSpPr>
            <p:cNvPr id="56382" name="Group 50"/>
            <p:cNvGrpSpPr>
              <a:grpSpLocks/>
            </p:cNvGrpSpPr>
            <p:nvPr/>
          </p:nvGrpSpPr>
          <p:grpSpPr bwMode="auto">
            <a:xfrm>
              <a:off x="2712" y="480"/>
              <a:ext cx="840" cy="1968"/>
              <a:chOff x="3240" y="480"/>
              <a:chExt cx="840" cy="1968"/>
            </a:xfrm>
          </p:grpSpPr>
          <p:grpSp>
            <p:nvGrpSpPr>
              <p:cNvPr id="56384" name="Group 16"/>
              <p:cNvGrpSpPr>
                <a:grpSpLocks/>
              </p:cNvGrpSpPr>
              <p:nvPr/>
            </p:nvGrpSpPr>
            <p:grpSpPr bwMode="auto">
              <a:xfrm>
                <a:off x="3744" y="528"/>
                <a:ext cx="336" cy="1920"/>
                <a:chOff x="1392" y="528"/>
                <a:chExt cx="336" cy="2160"/>
              </a:xfrm>
            </p:grpSpPr>
            <p:sp>
              <p:nvSpPr>
                <p:cNvPr id="56388" name="Rectangle 6"/>
                <p:cNvSpPr>
                  <a:spLocks noChangeArrowheads="1"/>
                </p:cNvSpPr>
                <p:nvPr/>
              </p:nvSpPr>
              <p:spPr bwMode="auto">
                <a:xfrm>
                  <a:off x="1392" y="528"/>
                  <a:ext cx="336" cy="720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a</a:t>
                  </a:r>
                </a:p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b</a:t>
                  </a:r>
                </a:p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c</a:t>
                  </a:r>
                </a:p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d</a:t>
                  </a:r>
                </a:p>
              </p:txBody>
            </p:sp>
            <p:sp>
              <p:nvSpPr>
                <p:cNvPr id="56389" name="Rectangle 7"/>
                <p:cNvSpPr>
                  <a:spLocks noChangeArrowheads="1"/>
                </p:cNvSpPr>
                <p:nvPr/>
              </p:nvSpPr>
              <p:spPr bwMode="auto">
                <a:xfrm>
                  <a:off x="1392" y="1248"/>
                  <a:ext cx="336" cy="720"/>
                </a:xfrm>
                <a:prstGeom prst="rect">
                  <a:avLst/>
                </a:prstGeom>
                <a:solidFill>
                  <a:srgbClr val="00FFFF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e</a:t>
                  </a:r>
                </a:p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f</a:t>
                  </a:r>
                </a:p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g</a:t>
                  </a:r>
                </a:p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h</a:t>
                  </a:r>
                </a:p>
              </p:txBody>
            </p:sp>
            <p:sp>
              <p:nvSpPr>
                <p:cNvPr id="56390" name="Rectangle 8"/>
                <p:cNvSpPr>
                  <a:spLocks noChangeArrowheads="1"/>
                </p:cNvSpPr>
                <p:nvPr/>
              </p:nvSpPr>
              <p:spPr bwMode="auto">
                <a:xfrm>
                  <a:off x="1392" y="1968"/>
                  <a:ext cx="336" cy="720"/>
                </a:xfrm>
                <a:prstGeom prst="rect">
                  <a:avLst/>
                </a:prstGeom>
                <a:solidFill>
                  <a:srgbClr val="53FB25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i</a:t>
                  </a:r>
                </a:p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j</a:t>
                  </a:r>
                </a:p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k</a:t>
                  </a:r>
                </a:p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l</a:t>
                  </a:r>
                </a:p>
              </p:txBody>
            </p:sp>
          </p:grpSp>
          <p:sp>
            <p:nvSpPr>
              <p:cNvPr id="56385" name="Text Box 47"/>
              <p:cNvSpPr txBox="1">
                <a:spLocks noChangeArrowheads="1"/>
              </p:cNvSpPr>
              <p:nvPr/>
            </p:nvSpPr>
            <p:spPr bwMode="auto">
              <a:xfrm>
                <a:off x="3240" y="480"/>
                <a:ext cx="44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Helvetica" panose="020B0604020202020204" pitchFamily="34" charset="0"/>
                  </a:rPr>
                  <a:t>0x00</a:t>
                </a:r>
              </a:p>
            </p:txBody>
          </p:sp>
          <p:sp>
            <p:nvSpPr>
              <p:cNvPr id="56386" name="Text Box 48"/>
              <p:cNvSpPr txBox="1">
                <a:spLocks noChangeArrowheads="1"/>
              </p:cNvSpPr>
              <p:nvPr/>
            </p:nvSpPr>
            <p:spPr bwMode="auto">
              <a:xfrm>
                <a:off x="3240" y="1056"/>
                <a:ext cx="44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Helvetica" panose="020B0604020202020204" pitchFamily="34" charset="0"/>
                  </a:rPr>
                  <a:t>0x04</a:t>
                </a:r>
              </a:p>
            </p:txBody>
          </p:sp>
          <p:sp>
            <p:nvSpPr>
              <p:cNvPr id="56387" name="Text Box 49"/>
              <p:cNvSpPr txBox="1">
                <a:spLocks noChangeArrowheads="1"/>
              </p:cNvSpPr>
              <p:nvPr/>
            </p:nvSpPr>
            <p:spPr bwMode="auto">
              <a:xfrm>
                <a:off x="3240" y="1679"/>
                <a:ext cx="44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Helvetica" panose="020B0604020202020204" pitchFamily="34" charset="0"/>
                  </a:rPr>
                  <a:t>0x08</a:t>
                </a:r>
              </a:p>
            </p:txBody>
          </p:sp>
        </p:grpSp>
        <p:sp>
          <p:nvSpPr>
            <p:cNvPr id="56383" name="Text Box 51"/>
            <p:cNvSpPr txBox="1">
              <a:spLocks noChangeArrowheads="1"/>
            </p:cNvSpPr>
            <p:nvPr/>
          </p:nvSpPr>
          <p:spPr bwMode="auto">
            <a:xfrm>
              <a:off x="2938" y="2478"/>
              <a:ext cx="818" cy="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Helvetica" panose="020B0604020202020204" pitchFamily="34" charset="0"/>
                </a:rPr>
                <a:t>Virtual</a:t>
              </a:r>
            </a:p>
            <a:p>
              <a:pPr eaLnBrk="1" hangingPunct="1"/>
              <a:r>
                <a:rPr lang="en-US" altLang="en-US" sz="2000">
                  <a:latin typeface="Helvetica" panose="020B0604020202020204" pitchFamily="34" charset="0"/>
                </a:rPr>
                <a:t>Memory</a:t>
              </a:r>
            </a:p>
          </p:txBody>
        </p:sp>
      </p:grpSp>
      <p:sp>
        <p:nvSpPr>
          <p:cNvPr id="56323" name="Text Box 27"/>
          <p:cNvSpPr txBox="1">
            <a:spLocks noChangeArrowheads="1"/>
          </p:cNvSpPr>
          <p:nvPr/>
        </p:nvSpPr>
        <p:spPr bwMode="auto">
          <a:xfrm>
            <a:off x="5838825" y="1219200"/>
            <a:ext cx="638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0x00</a:t>
            </a:r>
          </a:p>
        </p:txBody>
      </p:sp>
      <p:grpSp>
        <p:nvGrpSpPr>
          <p:cNvPr id="26671" name="Group 26670"/>
          <p:cNvGrpSpPr>
            <a:grpSpLocks/>
          </p:cNvGrpSpPr>
          <p:nvPr/>
        </p:nvGrpSpPr>
        <p:grpSpPr bwMode="auto">
          <a:xfrm>
            <a:off x="5838825" y="1719263"/>
            <a:ext cx="1171575" cy="1238250"/>
            <a:chOff x="5838218" y="1719848"/>
            <a:chExt cx="1172182" cy="1237636"/>
          </a:xfrm>
        </p:grpSpPr>
        <p:sp>
          <p:nvSpPr>
            <p:cNvPr id="56379" name="Rectangle 20"/>
            <p:cNvSpPr>
              <a:spLocks noChangeArrowheads="1"/>
            </p:cNvSpPr>
            <p:nvPr/>
          </p:nvSpPr>
          <p:spPr bwMode="auto">
            <a:xfrm>
              <a:off x="6529165" y="1841156"/>
              <a:ext cx="481235" cy="924255"/>
            </a:xfrm>
            <a:prstGeom prst="rect">
              <a:avLst/>
            </a:pr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i</a:t>
              </a:r>
            </a:p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j</a:t>
              </a:r>
            </a:p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k</a:t>
              </a:r>
            </a:p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l</a:t>
              </a:r>
            </a:p>
          </p:txBody>
        </p:sp>
        <p:sp>
          <p:nvSpPr>
            <p:cNvPr id="56380" name="Text Box 28"/>
            <p:cNvSpPr txBox="1">
              <a:spLocks noChangeArrowheads="1"/>
            </p:cNvSpPr>
            <p:nvPr/>
          </p:nvSpPr>
          <p:spPr bwMode="auto">
            <a:xfrm>
              <a:off x="5838218" y="1719848"/>
              <a:ext cx="638782" cy="336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0x04</a:t>
              </a:r>
            </a:p>
          </p:txBody>
        </p:sp>
        <p:sp>
          <p:nvSpPr>
            <p:cNvPr id="56381" name="Text Box 29"/>
            <p:cNvSpPr txBox="1">
              <a:spLocks noChangeArrowheads="1"/>
            </p:cNvSpPr>
            <p:nvPr/>
          </p:nvSpPr>
          <p:spPr bwMode="auto">
            <a:xfrm>
              <a:off x="5838218" y="2620997"/>
              <a:ext cx="638782" cy="336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0x08</a:t>
              </a:r>
            </a:p>
          </p:txBody>
        </p:sp>
      </p:grpSp>
      <p:grpSp>
        <p:nvGrpSpPr>
          <p:cNvPr id="26663" name="Group 26662"/>
          <p:cNvGrpSpPr>
            <a:grpSpLocks/>
          </p:cNvGrpSpPr>
          <p:nvPr/>
        </p:nvGrpSpPr>
        <p:grpSpPr bwMode="auto">
          <a:xfrm>
            <a:off x="5803900" y="3106738"/>
            <a:ext cx="1206500" cy="1044575"/>
            <a:chOff x="5803844" y="3106231"/>
            <a:chExt cx="1206556" cy="1045563"/>
          </a:xfrm>
        </p:grpSpPr>
        <p:sp>
          <p:nvSpPr>
            <p:cNvPr id="56377" name="Rectangle 19"/>
            <p:cNvSpPr>
              <a:spLocks noChangeArrowheads="1"/>
            </p:cNvSpPr>
            <p:nvPr/>
          </p:nvSpPr>
          <p:spPr bwMode="auto">
            <a:xfrm>
              <a:off x="6529165" y="3227539"/>
              <a:ext cx="481235" cy="924255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e</a:t>
              </a:r>
            </a:p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f</a:t>
              </a:r>
            </a:p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g</a:t>
              </a:r>
            </a:p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h</a:t>
              </a:r>
            </a:p>
          </p:txBody>
        </p:sp>
        <p:sp>
          <p:nvSpPr>
            <p:cNvPr id="56378" name="Text Box 30"/>
            <p:cNvSpPr txBox="1">
              <a:spLocks noChangeArrowheads="1"/>
            </p:cNvSpPr>
            <p:nvPr/>
          </p:nvSpPr>
          <p:spPr bwMode="auto">
            <a:xfrm>
              <a:off x="5803844" y="3106231"/>
              <a:ext cx="673156" cy="336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0x0C</a:t>
              </a:r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5838825" y="4006850"/>
            <a:ext cx="1171575" cy="1082675"/>
            <a:chOff x="5838218" y="4007380"/>
            <a:chExt cx="1172182" cy="1081667"/>
          </a:xfrm>
        </p:grpSpPr>
        <p:sp>
          <p:nvSpPr>
            <p:cNvPr id="56375" name="Rectangle 18"/>
            <p:cNvSpPr>
              <a:spLocks noChangeArrowheads="1"/>
            </p:cNvSpPr>
            <p:nvPr/>
          </p:nvSpPr>
          <p:spPr bwMode="auto">
            <a:xfrm>
              <a:off x="6529165" y="4164792"/>
              <a:ext cx="481235" cy="924255"/>
            </a:xfrm>
            <a:prstGeom prst="rect">
              <a:avLst/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a</a:t>
              </a:r>
            </a:p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b</a:t>
              </a:r>
            </a:p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c</a:t>
              </a:r>
            </a:p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d</a:t>
              </a:r>
            </a:p>
          </p:txBody>
        </p:sp>
        <p:sp>
          <p:nvSpPr>
            <p:cNvPr id="56376" name="Text Box 31"/>
            <p:cNvSpPr txBox="1">
              <a:spLocks noChangeArrowheads="1"/>
            </p:cNvSpPr>
            <p:nvPr/>
          </p:nvSpPr>
          <p:spPr bwMode="auto">
            <a:xfrm>
              <a:off x="5838218" y="4007380"/>
              <a:ext cx="638782" cy="336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0x10</a:t>
              </a:r>
            </a:p>
          </p:txBody>
        </p:sp>
      </p:grpSp>
      <p:sp>
        <p:nvSpPr>
          <p:cNvPr id="56327" name="Text Box 52"/>
          <p:cNvSpPr txBox="1">
            <a:spLocks noChangeArrowheads="1"/>
          </p:cNvSpPr>
          <p:nvPr/>
        </p:nvSpPr>
        <p:spPr bwMode="auto">
          <a:xfrm>
            <a:off x="6169025" y="5099050"/>
            <a:ext cx="12223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latin typeface="Helvetica" panose="020B0604020202020204" pitchFamily="34" charset="0"/>
              </a:rPr>
              <a:t>Physical</a:t>
            </a:r>
          </a:p>
          <a:p>
            <a:pPr eaLnBrk="1" hangingPunct="1"/>
            <a:r>
              <a:rPr lang="en-US" altLang="en-US" sz="2000">
                <a:latin typeface="Helvetica" panose="020B0604020202020204" pitchFamily="34" charset="0"/>
              </a:rPr>
              <a:t>Memory</a:t>
            </a:r>
          </a:p>
        </p:txBody>
      </p:sp>
      <p:sp>
        <p:nvSpPr>
          <p:cNvPr id="56328" name="Rectangle 57"/>
          <p:cNvSpPr>
            <a:spLocks noChangeArrowheads="1"/>
          </p:cNvSpPr>
          <p:nvPr/>
        </p:nvSpPr>
        <p:spPr bwMode="auto">
          <a:xfrm>
            <a:off x="152400" y="1143000"/>
            <a:ext cx="8153400" cy="46482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600">
              <a:latin typeface="Helvetica" panose="020B0604020202020204" pitchFamily="34" charset="0"/>
            </a:endParaRPr>
          </a:p>
        </p:txBody>
      </p:sp>
      <p:sp>
        <p:nvSpPr>
          <p:cNvPr id="56329" name="Text Box 59"/>
          <p:cNvSpPr txBox="1">
            <a:spLocks noChangeArrowheads="1"/>
          </p:cNvSpPr>
          <p:nvPr/>
        </p:nvSpPr>
        <p:spPr bwMode="auto">
          <a:xfrm>
            <a:off x="160338" y="746125"/>
            <a:ext cx="3033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latin typeface="Helvetica" panose="020B0604020202020204" pitchFamily="34" charset="0"/>
              </a:rPr>
              <a:t>Example (4 byte pages)</a:t>
            </a:r>
          </a:p>
        </p:txBody>
      </p:sp>
      <p:grpSp>
        <p:nvGrpSpPr>
          <p:cNvPr id="56330" name="Group 19"/>
          <p:cNvGrpSpPr>
            <a:grpSpLocks/>
          </p:cNvGrpSpPr>
          <p:nvPr/>
        </p:nvGrpSpPr>
        <p:grpSpPr bwMode="auto">
          <a:xfrm>
            <a:off x="3181350" y="1797050"/>
            <a:ext cx="933450" cy="1917700"/>
            <a:chOff x="3181349" y="1797621"/>
            <a:chExt cx="933451" cy="1917129"/>
          </a:xfrm>
        </p:grpSpPr>
        <p:grpSp>
          <p:nvGrpSpPr>
            <p:cNvPr id="56366" name="Group 54"/>
            <p:cNvGrpSpPr>
              <a:grpSpLocks/>
            </p:cNvGrpSpPr>
            <p:nvPr/>
          </p:nvGrpSpPr>
          <p:grpSpPr bwMode="auto">
            <a:xfrm>
              <a:off x="3278187" y="1901825"/>
              <a:ext cx="836613" cy="1812925"/>
              <a:chOff x="3752" y="864"/>
              <a:chExt cx="584" cy="1255"/>
            </a:xfrm>
          </p:grpSpPr>
          <p:grpSp>
            <p:nvGrpSpPr>
              <p:cNvPr id="56370" name="Group 26"/>
              <p:cNvGrpSpPr>
                <a:grpSpLocks/>
              </p:cNvGrpSpPr>
              <p:nvPr/>
            </p:nvGrpSpPr>
            <p:grpSpPr bwMode="auto">
              <a:xfrm>
                <a:off x="3888" y="864"/>
                <a:ext cx="336" cy="720"/>
                <a:chOff x="2976" y="1248"/>
                <a:chExt cx="336" cy="720"/>
              </a:xfrm>
            </p:grpSpPr>
            <p:sp>
              <p:nvSpPr>
                <p:cNvPr id="56372" name="Rectangle 9"/>
                <p:cNvSpPr>
                  <a:spLocks noChangeArrowheads="1"/>
                </p:cNvSpPr>
                <p:nvPr/>
              </p:nvSpPr>
              <p:spPr bwMode="auto">
                <a:xfrm>
                  <a:off x="2976" y="1248"/>
                  <a:ext cx="336" cy="240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4</a:t>
                  </a:r>
                </a:p>
              </p:txBody>
            </p:sp>
            <p:sp>
              <p:nvSpPr>
                <p:cNvPr id="56373" name="Rectangle 10"/>
                <p:cNvSpPr>
                  <a:spLocks noChangeArrowheads="1"/>
                </p:cNvSpPr>
                <p:nvPr/>
              </p:nvSpPr>
              <p:spPr bwMode="auto">
                <a:xfrm>
                  <a:off x="2976" y="1488"/>
                  <a:ext cx="336" cy="240"/>
                </a:xfrm>
                <a:prstGeom prst="rect">
                  <a:avLst/>
                </a:prstGeom>
                <a:solidFill>
                  <a:srgbClr val="00FFFF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3</a:t>
                  </a:r>
                </a:p>
              </p:txBody>
            </p:sp>
            <p:sp>
              <p:nvSpPr>
                <p:cNvPr id="56374" name="Rectangle 11"/>
                <p:cNvSpPr>
                  <a:spLocks noChangeArrowheads="1"/>
                </p:cNvSpPr>
                <p:nvPr/>
              </p:nvSpPr>
              <p:spPr bwMode="auto">
                <a:xfrm>
                  <a:off x="2976" y="1728"/>
                  <a:ext cx="336" cy="240"/>
                </a:xfrm>
                <a:prstGeom prst="rect">
                  <a:avLst/>
                </a:prstGeom>
                <a:solidFill>
                  <a:srgbClr val="53FB25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1</a:t>
                  </a:r>
                </a:p>
              </p:txBody>
            </p:sp>
          </p:grpSp>
          <p:sp>
            <p:nvSpPr>
              <p:cNvPr id="56371" name="Text Box 53"/>
              <p:cNvSpPr txBox="1">
                <a:spLocks noChangeArrowheads="1"/>
              </p:cNvSpPr>
              <p:nvPr/>
            </p:nvSpPr>
            <p:spPr bwMode="auto">
              <a:xfrm>
                <a:off x="3752" y="1631"/>
                <a:ext cx="584" cy="4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000">
                    <a:latin typeface="Helvetica" panose="020B0604020202020204" pitchFamily="34" charset="0"/>
                  </a:rPr>
                  <a:t>Page</a:t>
                </a:r>
              </a:p>
              <a:p>
                <a:pPr eaLnBrk="1" hangingPunct="1"/>
                <a:r>
                  <a:rPr lang="en-US" altLang="en-US" sz="2000">
                    <a:latin typeface="Helvetica" panose="020B0604020202020204" pitchFamily="34" charset="0"/>
                  </a:rPr>
                  <a:t>Table</a:t>
                </a:r>
              </a:p>
            </p:txBody>
          </p:sp>
        </p:grpSp>
        <p:sp>
          <p:nvSpPr>
            <p:cNvPr id="56367" name="Text Box 47"/>
            <p:cNvSpPr txBox="1">
              <a:spLocks noChangeArrowheads="1"/>
            </p:cNvSpPr>
            <p:nvPr/>
          </p:nvSpPr>
          <p:spPr bwMode="auto">
            <a:xfrm>
              <a:off x="3181349" y="1797621"/>
              <a:ext cx="296837" cy="335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56368" name="Text Box 47"/>
            <p:cNvSpPr txBox="1">
              <a:spLocks noChangeArrowheads="1"/>
            </p:cNvSpPr>
            <p:nvPr/>
          </p:nvSpPr>
          <p:spPr bwMode="auto">
            <a:xfrm>
              <a:off x="3181349" y="2178621"/>
              <a:ext cx="296837" cy="335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56369" name="Text Box 47"/>
            <p:cNvSpPr txBox="1">
              <a:spLocks noChangeArrowheads="1"/>
            </p:cNvSpPr>
            <p:nvPr/>
          </p:nvSpPr>
          <p:spPr bwMode="auto">
            <a:xfrm>
              <a:off x="3181349" y="2559621"/>
              <a:ext cx="296837" cy="335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2</a:t>
              </a:r>
            </a:p>
          </p:txBody>
        </p:sp>
      </p:grpSp>
      <p:sp>
        <p:nvSpPr>
          <p:cNvPr id="56331" name="Content Placeholder 1"/>
          <p:cNvSpPr>
            <a:spLocks noGrp="1"/>
          </p:cNvSpPr>
          <p:nvPr>
            <p:ph idx="1"/>
          </p:nvPr>
        </p:nvSpPr>
        <p:spPr>
          <a:xfrm>
            <a:off x="609600" y="5334000"/>
            <a:ext cx="7924800" cy="685800"/>
          </a:xfrm>
        </p:spPr>
        <p:txBody>
          <a:bodyPr/>
          <a:lstStyle/>
          <a:p>
            <a:endParaRPr lang="en-US" altLang="en-US" smtClean="0">
              <a:latin typeface="Helvetica" panose="020B0604020202020204" pitchFamily="34" charset="0"/>
            </a:endParaRPr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1447800" y="1143000"/>
            <a:ext cx="1733550" cy="822325"/>
            <a:chOff x="1447800" y="1143000"/>
            <a:chExt cx="1733549" cy="822611"/>
          </a:xfrm>
        </p:grpSpPr>
        <p:cxnSp>
          <p:nvCxnSpPr>
            <p:cNvPr id="56364" name="Elbow Connector 3"/>
            <p:cNvCxnSpPr>
              <a:cxnSpLocks noChangeShapeType="1"/>
              <a:endCxn id="56367" idx="1"/>
            </p:cNvCxnSpPr>
            <p:nvPr/>
          </p:nvCxnSpPr>
          <p:spPr bwMode="auto">
            <a:xfrm>
              <a:off x="1447800" y="1447800"/>
              <a:ext cx="1733549" cy="517811"/>
            </a:xfrm>
            <a:prstGeom prst="bentConnector3">
              <a:avLst>
                <a:gd name="adj1" fmla="val 68116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65" name="TextBox 4"/>
            <p:cNvSpPr txBox="1">
              <a:spLocks noChangeArrowheads="1"/>
            </p:cNvSpPr>
            <p:nvPr/>
          </p:nvSpPr>
          <p:spPr bwMode="auto">
            <a:xfrm>
              <a:off x="1524000" y="1143000"/>
              <a:ext cx="115929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solidFill>
                    <a:srgbClr val="FF0000"/>
                  </a:solidFill>
                  <a:latin typeface="Helvetica" panose="020B0604020202020204" pitchFamily="34" charset="0"/>
                </a:rPr>
                <a:t>0000 00</a:t>
              </a:r>
              <a:r>
                <a:rPr lang="en-US" altLang="en-US" sz="1600">
                  <a:latin typeface="Helvetica" panose="020B0604020202020204" pitchFamily="34" charset="0"/>
                </a:rPr>
                <a:t>00</a:t>
              </a:r>
            </a:p>
          </p:txBody>
        </p:sp>
      </p:grp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4098925" y="1643063"/>
            <a:ext cx="1739900" cy="2532062"/>
            <a:chOff x="4098508" y="1642646"/>
            <a:chExt cx="1739710" cy="2532978"/>
          </a:xfrm>
        </p:grpSpPr>
        <p:cxnSp>
          <p:nvCxnSpPr>
            <p:cNvPr id="56361" name="Elbow Connector 48"/>
            <p:cNvCxnSpPr>
              <a:cxnSpLocks noChangeShapeType="1"/>
              <a:endCxn id="56376" idx="1"/>
            </p:cNvCxnSpPr>
            <p:nvPr/>
          </p:nvCxnSpPr>
          <p:spPr bwMode="auto">
            <a:xfrm rot="16200000" flipH="1">
              <a:off x="4488897" y="2826303"/>
              <a:ext cx="2194424" cy="504218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62" name="Straight Connector 17"/>
            <p:cNvCxnSpPr>
              <a:cxnSpLocks noChangeShapeType="1"/>
            </p:cNvCxnSpPr>
            <p:nvPr/>
          </p:nvCxnSpPr>
          <p:spPr bwMode="auto">
            <a:xfrm>
              <a:off x="4114800" y="1981200"/>
              <a:ext cx="1219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63" name="TextBox 58"/>
            <p:cNvSpPr txBox="1">
              <a:spLocks noChangeArrowheads="1"/>
            </p:cNvSpPr>
            <p:nvPr/>
          </p:nvSpPr>
          <p:spPr bwMode="auto">
            <a:xfrm>
              <a:off x="4098508" y="1642646"/>
              <a:ext cx="115458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solidFill>
                    <a:srgbClr val="FF0000"/>
                  </a:solidFill>
                  <a:latin typeface="Helvetica" panose="020B0604020202020204" pitchFamily="34" charset="0"/>
                </a:rPr>
                <a:t>0001 00</a:t>
              </a:r>
              <a:r>
                <a:rPr lang="en-US" altLang="en-US" sz="1600">
                  <a:latin typeface="Helvetica" panose="020B0604020202020204" pitchFamily="34" charset="0"/>
                </a:rPr>
                <a:t>00</a:t>
              </a:r>
            </a:p>
          </p:txBody>
        </p:sp>
      </p:grpSp>
      <p:sp>
        <p:nvSpPr>
          <p:cNvPr id="56334" name="Rectangle 21"/>
          <p:cNvSpPr>
            <a:spLocks noChangeArrowheads="1"/>
          </p:cNvSpPr>
          <p:nvPr/>
        </p:nvSpPr>
        <p:spPr bwMode="auto">
          <a:xfrm>
            <a:off x="6529388" y="1343025"/>
            <a:ext cx="481012" cy="3762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600">
              <a:latin typeface="Helvetica" panose="020B0604020202020204" pitchFamily="34" charset="0"/>
            </a:endParaRPr>
          </a:p>
        </p:txBody>
      </p:sp>
      <p:grpSp>
        <p:nvGrpSpPr>
          <p:cNvPr id="67" name="Group 66"/>
          <p:cNvGrpSpPr>
            <a:grpSpLocks/>
          </p:cNvGrpSpPr>
          <p:nvPr/>
        </p:nvGrpSpPr>
        <p:grpSpPr bwMode="auto">
          <a:xfrm>
            <a:off x="1447800" y="2057400"/>
            <a:ext cx="1733550" cy="338138"/>
            <a:chOff x="1447800" y="1143000"/>
            <a:chExt cx="1733549" cy="338554"/>
          </a:xfrm>
        </p:grpSpPr>
        <p:cxnSp>
          <p:nvCxnSpPr>
            <p:cNvPr id="56359" name="Elbow Connector 67"/>
            <p:cNvCxnSpPr>
              <a:cxnSpLocks noChangeShapeType="1"/>
              <a:endCxn id="56368" idx="1"/>
            </p:cNvCxnSpPr>
            <p:nvPr/>
          </p:nvCxnSpPr>
          <p:spPr bwMode="auto">
            <a:xfrm flipV="1">
              <a:off x="1447800" y="1432158"/>
              <a:ext cx="1733549" cy="1564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60" name="TextBox 68"/>
            <p:cNvSpPr txBox="1">
              <a:spLocks noChangeArrowheads="1"/>
            </p:cNvSpPr>
            <p:nvPr/>
          </p:nvSpPr>
          <p:spPr bwMode="auto">
            <a:xfrm>
              <a:off x="1524000" y="1143000"/>
              <a:ext cx="115458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solidFill>
                    <a:srgbClr val="FF0000"/>
                  </a:solidFill>
                  <a:latin typeface="Helvetica" panose="020B0604020202020204" pitchFamily="34" charset="0"/>
                </a:rPr>
                <a:t>0000 01</a:t>
              </a:r>
              <a:r>
                <a:rPr lang="en-US" altLang="en-US" sz="1600">
                  <a:latin typeface="Helvetica" panose="020B0604020202020204" pitchFamily="34" charset="0"/>
                </a:rPr>
                <a:t>00</a:t>
              </a:r>
            </a:p>
          </p:txBody>
        </p:sp>
      </p:grpSp>
      <p:grpSp>
        <p:nvGrpSpPr>
          <p:cNvPr id="76" name="Group 75"/>
          <p:cNvGrpSpPr>
            <a:grpSpLocks/>
          </p:cNvGrpSpPr>
          <p:nvPr/>
        </p:nvGrpSpPr>
        <p:grpSpPr bwMode="auto">
          <a:xfrm>
            <a:off x="4114800" y="2100263"/>
            <a:ext cx="1689100" cy="1174750"/>
            <a:chOff x="4085618" y="1627270"/>
            <a:chExt cx="1689045" cy="1174628"/>
          </a:xfrm>
        </p:grpSpPr>
        <p:cxnSp>
          <p:nvCxnSpPr>
            <p:cNvPr id="56356" name="Elbow Connector 76"/>
            <p:cNvCxnSpPr>
              <a:cxnSpLocks noChangeShapeType="1"/>
              <a:endCxn id="56378" idx="1"/>
            </p:cNvCxnSpPr>
            <p:nvPr/>
          </p:nvCxnSpPr>
          <p:spPr bwMode="auto">
            <a:xfrm rot="16200000" flipH="1">
              <a:off x="5083605" y="2110841"/>
              <a:ext cx="836073" cy="546042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57" name="Straight Connector 77"/>
            <p:cNvCxnSpPr>
              <a:cxnSpLocks noChangeShapeType="1"/>
            </p:cNvCxnSpPr>
            <p:nvPr/>
          </p:nvCxnSpPr>
          <p:spPr bwMode="auto">
            <a:xfrm>
              <a:off x="4085618" y="1965824"/>
              <a:ext cx="1143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58" name="TextBox 78"/>
            <p:cNvSpPr txBox="1">
              <a:spLocks noChangeArrowheads="1"/>
            </p:cNvSpPr>
            <p:nvPr/>
          </p:nvSpPr>
          <p:spPr bwMode="auto">
            <a:xfrm>
              <a:off x="4098508" y="1627270"/>
              <a:ext cx="114336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solidFill>
                    <a:srgbClr val="FF0000"/>
                  </a:solidFill>
                  <a:latin typeface="Helvetica" panose="020B0604020202020204" pitchFamily="34" charset="0"/>
                </a:rPr>
                <a:t>0000 11</a:t>
              </a:r>
              <a:r>
                <a:rPr lang="en-US" altLang="en-US" sz="1600">
                  <a:latin typeface="Helvetica" panose="020B0604020202020204" pitchFamily="34" charset="0"/>
                </a:rPr>
                <a:t>00</a:t>
              </a:r>
            </a:p>
          </p:txBody>
        </p:sp>
      </p:grpSp>
      <p:grpSp>
        <p:nvGrpSpPr>
          <p:cNvPr id="85" name="Group 84"/>
          <p:cNvGrpSpPr>
            <a:grpSpLocks/>
          </p:cNvGrpSpPr>
          <p:nvPr/>
        </p:nvGrpSpPr>
        <p:grpSpPr bwMode="auto">
          <a:xfrm>
            <a:off x="1447800" y="2819400"/>
            <a:ext cx="1752600" cy="506413"/>
            <a:chOff x="1447800" y="975011"/>
            <a:chExt cx="1752600" cy="506543"/>
          </a:xfrm>
        </p:grpSpPr>
        <p:cxnSp>
          <p:nvCxnSpPr>
            <p:cNvPr id="56354" name="Elbow Connector 85"/>
            <p:cNvCxnSpPr>
              <a:cxnSpLocks noChangeShapeType="1"/>
            </p:cNvCxnSpPr>
            <p:nvPr/>
          </p:nvCxnSpPr>
          <p:spPr bwMode="auto">
            <a:xfrm flipV="1">
              <a:off x="1447800" y="975011"/>
              <a:ext cx="1752600" cy="472789"/>
            </a:xfrm>
            <a:prstGeom prst="bentConnector3">
              <a:avLst>
                <a:gd name="adj1" fmla="val 67921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55" name="TextBox 86"/>
            <p:cNvSpPr txBox="1">
              <a:spLocks noChangeArrowheads="1"/>
            </p:cNvSpPr>
            <p:nvPr/>
          </p:nvSpPr>
          <p:spPr bwMode="auto">
            <a:xfrm>
              <a:off x="1524000" y="1143000"/>
              <a:ext cx="115458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solidFill>
                    <a:srgbClr val="FF0000"/>
                  </a:solidFill>
                  <a:latin typeface="Helvetica" panose="020B0604020202020204" pitchFamily="34" charset="0"/>
                </a:rPr>
                <a:t>0000 10</a:t>
              </a:r>
              <a:r>
                <a:rPr lang="en-US" altLang="en-US" sz="1600">
                  <a:latin typeface="Helvetica" panose="020B0604020202020204" pitchFamily="34" charset="0"/>
                </a:rPr>
                <a:t>00</a:t>
              </a:r>
            </a:p>
          </p:txBody>
        </p:sp>
      </p:grpSp>
      <p:grpSp>
        <p:nvGrpSpPr>
          <p:cNvPr id="92" name="Group 91"/>
          <p:cNvGrpSpPr>
            <a:grpSpLocks/>
          </p:cNvGrpSpPr>
          <p:nvPr/>
        </p:nvGrpSpPr>
        <p:grpSpPr bwMode="auto">
          <a:xfrm>
            <a:off x="4114800" y="1887538"/>
            <a:ext cx="1724025" cy="965200"/>
            <a:chOff x="4085618" y="1108590"/>
            <a:chExt cx="1723418" cy="965062"/>
          </a:xfrm>
        </p:grpSpPr>
        <p:cxnSp>
          <p:nvCxnSpPr>
            <p:cNvPr id="56351" name="Elbow Connector 92"/>
            <p:cNvCxnSpPr>
              <a:cxnSpLocks noChangeShapeType="1"/>
              <a:endCxn id="56380" idx="1"/>
            </p:cNvCxnSpPr>
            <p:nvPr/>
          </p:nvCxnSpPr>
          <p:spPr bwMode="auto">
            <a:xfrm rot="5400000" flipH="1" flipV="1">
              <a:off x="5015073" y="1245935"/>
              <a:ext cx="931308" cy="656618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52" name="Straight Connector 93"/>
            <p:cNvCxnSpPr>
              <a:cxnSpLocks noChangeShapeType="1"/>
            </p:cNvCxnSpPr>
            <p:nvPr/>
          </p:nvCxnSpPr>
          <p:spPr bwMode="auto">
            <a:xfrm flipV="1">
              <a:off x="4085618" y="2037772"/>
              <a:ext cx="1066800" cy="21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53" name="TextBox 94"/>
            <p:cNvSpPr txBox="1">
              <a:spLocks noChangeArrowheads="1"/>
            </p:cNvSpPr>
            <p:nvPr/>
          </p:nvSpPr>
          <p:spPr bwMode="auto">
            <a:xfrm>
              <a:off x="4098508" y="1735098"/>
              <a:ext cx="115458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solidFill>
                    <a:srgbClr val="FF0000"/>
                  </a:solidFill>
                  <a:latin typeface="Helvetica" panose="020B0604020202020204" pitchFamily="34" charset="0"/>
                </a:rPr>
                <a:t>0000 01</a:t>
              </a:r>
              <a:r>
                <a:rPr lang="en-US" altLang="en-US" sz="1600">
                  <a:latin typeface="Helvetica" panose="020B0604020202020204" pitchFamily="34" charset="0"/>
                </a:rPr>
                <a:t>00</a:t>
              </a:r>
            </a:p>
          </p:txBody>
        </p:sp>
      </p:grpSp>
      <p:sp>
        <p:nvSpPr>
          <p:cNvPr id="60" name="Text Box 48"/>
          <p:cNvSpPr txBox="1">
            <a:spLocks noChangeArrowheads="1"/>
          </p:cNvSpPr>
          <p:nvPr/>
        </p:nvSpPr>
        <p:spPr bwMode="auto">
          <a:xfrm>
            <a:off x="228600" y="2711450"/>
            <a:ext cx="765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0x06?</a:t>
            </a:r>
          </a:p>
        </p:txBody>
      </p:sp>
      <p:sp>
        <p:nvSpPr>
          <p:cNvPr id="61" name="Text Box 48"/>
          <p:cNvSpPr txBox="1">
            <a:spLocks noChangeArrowheads="1"/>
          </p:cNvSpPr>
          <p:nvPr/>
        </p:nvSpPr>
        <p:spPr bwMode="auto">
          <a:xfrm>
            <a:off x="2133600" y="4191000"/>
            <a:ext cx="1141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0000 01</a:t>
            </a:r>
            <a:r>
              <a:rPr lang="en-US" altLang="en-US" sz="1600">
                <a:latin typeface="Helvetica" panose="020B0604020202020204" pitchFamily="34" charset="0"/>
              </a:rPr>
              <a:t>10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352800" y="4191000"/>
            <a:ext cx="1817688" cy="336550"/>
            <a:chOff x="3352800" y="4191000"/>
            <a:chExt cx="1817579" cy="335979"/>
          </a:xfrm>
        </p:grpSpPr>
        <p:cxnSp>
          <p:nvCxnSpPr>
            <p:cNvPr id="56349" name="Elbow Connector 67"/>
            <p:cNvCxnSpPr>
              <a:cxnSpLocks noChangeShapeType="1"/>
              <a:endCxn id="56350" idx="1"/>
            </p:cNvCxnSpPr>
            <p:nvPr/>
          </p:nvCxnSpPr>
          <p:spPr bwMode="auto">
            <a:xfrm>
              <a:off x="3352800" y="4358970"/>
              <a:ext cx="687381" cy="2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prstDash val="sys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50" name="Text Box 48"/>
            <p:cNvSpPr txBox="1">
              <a:spLocks noChangeArrowheads="1"/>
            </p:cNvSpPr>
            <p:nvPr/>
          </p:nvSpPr>
          <p:spPr bwMode="auto">
            <a:xfrm>
              <a:off x="4040181" y="4191000"/>
              <a:ext cx="1130198" cy="335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u="sng">
                  <a:solidFill>
                    <a:srgbClr val="FF0000"/>
                  </a:solidFill>
                  <a:latin typeface="Helvetica" panose="020B0604020202020204" pitchFamily="34" charset="0"/>
                </a:rPr>
                <a:t>0000 11</a:t>
              </a:r>
              <a:r>
                <a:rPr lang="en-US" altLang="en-US" sz="1600" u="sng">
                  <a:latin typeface="Helvetica" panose="020B0604020202020204" pitchFamily="34" charset="0"/>
                </a:rPr>
                <a:t>10</a:t>
              </a:r>
            </a:p>
          </p:txBody>
        </p:sp>
      </p:grpSp>
      <p:sp>
        <p:nvSpPr>
          <p:cNvPr id="66" name="Text Box 48"/>
          <p:cNvSpPr txBox="1">
            <a:spLocks noChangeArrowheads="1"/>
          </p:cNvSpPr>
          <p:nvPr/>
        </p:nvSpPr>
        <p:spPr bwMode="auto">
          <a:xfrm>
            <a:off x="7162800" y="3657600"/>
            <a:ext cx="7302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0x0E!</a:t>
            </a:r>
          </a:p>
        </p:txBody>
      </p:sp>
      <p:sp>
        <p:nvSpPr>
          <p:cNvPr id="68" name="Text Box 48"/>
          <p:cNvSpPr txBox="1">
            <a:spLocks noChangeArrowheads="1"/>
          </p:cNvSpPr>
          <p:nvPr/>
        </p:nvSpPr>
        <p:spPr bwMode="auto">
          <a:xfrm>
            <a:off x="228600" y="3397250"/>
            <a:ext cx="765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0x09?</a:t>
            </a:r>
          </a:p>
        </p:txBody>
      </p:sp>
      <p:sp>
        <p:nvSpPr>
          <p:cNvPr id="69" name="Text Box 48"/>
          <p:cNvSpPr txBox="1">
            <a:spLocks noChangeArrowheads="1"/>
          </p:cNvSpPr>
          <p:nvPr/>
        </p:nvSpPr>
        <p:spPr bwMode="auto">
          <a:xfrm>
            <a:off x="2133600" y="4616450"/>
            <a:ext cx="1152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0000 10</a:t>
            </a:r>
            <a:r>
              <a:rPr lang="en-US" altLang="en-US" sz="1600">
                <a:latin typeface="Helvetica" panose="020B0604020202020204" pitchFamily="34" charset="0"/>
              </a:rPr>
              <a:t>01</a:t>
            </a:r>
          </a:p>
        </p:txBody>
      </p:sp>
      <p:grpSp>
        <p:nvGrpSpPr>
          <p:cNvPr id="70" name="Group 69"/>
          <p:cNvGrpSpPr>
            <a:grpSpLocks/>
          </p:cNvGrpSpPr>
          <p:nvPr/>
        </p:nvGrpSpPr>
        <p:grpSpPr bwMode="auto">
          <a:xfrm>
            <a:off x="3352800" y="4616450"/>
            <a:ext cx="1839913" cy="336550"/>
            <a:chOff x="3352800" y="4191000"/>
            <a:chExt cx="1840021" cy="335979"/>
          </a:xfrm>
        </p:grpSpPr>
        <p:cxnSp>
          <p:nvCxnSpPr>
            <p:cNvPr id="56347" name="Elbow Connector 67"/>
            <p:cNvCxnSpPr>
              <a:cxnSpLocks noChangeShapeType="1"/>
              <a:endCxn id="56348" idx="1"/>
            </p:cNvCxnSpPr>
            <p:nvPr/>
          </p:nvCxnSpPr>
          <p:spPr bwMode="auto">
            <a:xfrm>
              <a:off x="3352800" y="4358970"/>
              <a:ext cx="687381" cy="2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prstDash val="sys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48" name="Text Box 48"/>
            <p:cNvSpPr txBox="1">
              <a:spLocks noChangeArrowheads="1"/>
            </p:cNvSpPr>
            <p:nvPr/>
          </p:nvSpPr>
          <p:spPr bwMode="auto">
            <a:xfrm>
              <a:off x="4040181" y="4191000"/>
              <a:ext cx="1152640" cy="335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u="sng">
                  <a:solidFill>
                    <a:srgbClr val="FF0000"/>
                  </a:solidFill>
                  <a:latin typeface="Helvetica" panose="020B0604020202020204" pitchFamily="34" charset="0"/>
                </a:rPr>
                <a:t>0000 01</a:t>
              </a:r>
              <a:r>
                <a:rPr lang="en-US" altLang="en-US" sz="1600" u="sng">
                  <a:latin typeface="Helvetica" panose="020B0604020202020204" pitchFamily="34" charset="0"/>
                </a:rPr>
                <a:t>01</a:t>
              </a:r>
            </a:p>
          </p:txBody>
        </p:sp>
      </p:grpSp>
      <p:sp>
        <p:nvSpPr>
          <p:cNvPr id="73" name="Text Box 48"/>
          <p:cNvSpPr txBox="1">
            <a:spLocks noChangeArrowheads="1"/>
          </p:cNvSpPr>
          <p:nvPr/>
        </p:nvSpPr>
        <p:spPr bwMode="auto">
          <a:xfrm>
            <a:off x="7162800" y="2057400"/>
            <a:ext cx="708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0x05!</a:t>
            </a:r>
          </a:p>
        </p:txBody>
      </p:sp>
    </p:spTree>
    <p:extLst>
      <p:ext uri="{BB962C8B-B14F-4D97-AF65-F5344CB8AC3E}">
        <p14:creationId xmlns:p14="http://schemas.microsoft.com/office/powerpoint/2010/main" val="40024616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9"/>
          <p:cNvGrpSpPr>
            <a:grpSpLocks/>
          </p:cNvGrpSpPr>
          <p:nvPr/>
        </p:nvGrpSpPr>
        <p:grpSpPr bwMode="auto">
          <a:xfrm>
            <a:off x="457200" y="3613150"/>
            <a:ext cx="5106988" cy="1838325"/>
            <a:chOff x="288" y="2276"/>
            <a:chExt cx="3217" cy="1158"/>
          </a:xfrm>
        </p:grpSpPr>
        <p:sp>
          <p:nvSpPr>
            <p:cNvPr id="54316" name="Rectangle 56"/>
            <p:cNvSpPr>
              <a:spLocks noChangeArrowheads="1"/>
            </p:cNvSpPr>
            <p:nvPr/>
          </p:nvSpPr>
          <p:spPr bwMode="auto">
            <a:xfrm>
              <a:off x="288" y="2276"/>
              <a:ext cx="1258" cy="220"/>
            </a:xfrm>
            <a:prstGeom prst="rect">
              <a:avLst/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Helvetica" panose="020B0604020202020204" pitchFamily="34" charset="0"/>
                </a:rPr>
                <a:t>PageTablePtrB</a:t>
              </a:r>
            </a:p>
          </p:txBody>
        </p:sp>
        <p:sp>
          <p:nvSpPr>
            <p:cNvPr id="54317" name="Line 57"/>
            <p:cNvSpPr>
              <a:spLocks noChangeShapeType="1"/>
            </p:cNvSpPr>
            <p:nvPr/>
          </p:nvSpPr>
          <p:spPr bwMode="auto">
            <a:xfrm flipV="1">
              <a:off x="1546" y="2290"/>
              <a:ext cx="772" cy="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grpSp>
          <p:nvGrpSpPr>
            <p:cNvPr id="54318" name="Group 98"/>
            <p:cNvGrpSpPr>
              <a:grpSpLocks/>
            </p:cNvGrpSpPr>
            <p:nvPr/>
          </p:nvGrpSpPr>
          <p:grpSpPr bwMode="auto">
            <a:xfrm>
              <a:off x="2334" y="2305"/>
              <a:ext cx="1171" cy="1129"/>
              <a:chOff x="2334" y="2305"/>
              <a:chExt cx="1171" cy="1129"/>
            </a:xfrm>
          </p:grpSpPr>
          <p:sp>
            <p:nvSpPr>
              <p:cNvPr id="54319" name="Rectangle 59"/>
              <p:cNvSpPr>
                <a:spLocks noChangeArrowheads="1"/>
              </p:cNvSpPr>
              <p:nvPr/>
            </p:nvSpPr>
            <p:spPr bwMode="auto">
              <a:xfrm>
                <a:off x="2334" y="2305"/>
                <a:ext cx="753" cy="1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Helvetica" panose="020B0604020202020204" pitchFamily="34" charset="0"/>
                  </a:rPr>
                  <a:t>page #0</a:t>
                </a:r>
              </a:p>
            </p:txBody>
          </p:sp>
          <p:sp>
            <p:nvSpPr>
              <p:cNvPr id="54320" name="Rectangle 60"/>
              <p:cNvSpPr>
                <a:spLocks noChangeArrowheads="1"/>
              </p:cNvSpPr>
              <p:nvPr/>
            </p:nvSpPr>
            <p:spPr bwMode="auto">
              <a:xfrm>
                <a:off x="2334" y="2493"/>
                <a:ext cx="753" cy="1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Helvetica" panose="020B0604020202020204" pitchFamily="34" charset="0"/>
                  </a:rPr>
                  <a:t>page #1</a:t>
                </a:r>
              </a:p>
            </p:txBody>
          </p:sp>
          <p:sp>
            <p:nvSpPr>
              <p:cNvPr id="54321" name="Rectangle 61"/>
              <p:cNvSpPr>
                <a:spLocks noChangeArrowheads="1"/>
              </p:cNvSpPr>
              <p:nvPr/>
            </p:nvSpPr>
            <p:spPr bwMode="auto">
              <a:xfrm>
                <a:off x="2334" y="2681"/>
                <a:ext cx="753" cy="189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Helvetica" panose="020B0604020202020204" pitchFamily="34" charset="0"/>
                  </a:rPr>
                  <a:t>page #2</a:t>
                </a:r>
              </a:p>
            </p:txBody>
          </p:sp>
          <p:sp>
            <p:nvSpPr>
              <p:cNvPr id="54322" name="Rectangle 62"/>
              <p:cNvSpPr>
                <a:spLocks noChangeArrowheads="1"/>
              </p:cNvSpPr>
              <p:nvPr/>
            </p:nvSpPr>
            <p:spPr bwMode="auto">
              <a:xfrm>
                <a:off x="2334" y="2870"/>
                <a:ext cx="753" cy="1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Helvetica" panose="020B0604020202020204" pitchFamily="34" charset="0"/>
                  </a:rPr>
                  <a:t>page #3</a:t>
                </a:r>
              </a:p>
            </p:txBody>
          </p:sp>
          <p:sp>
            <p:nvSpPr>
              <p:cNvPr id="54323" name="Rectangle 64"/>
              <p:cNvSpPr>
                <a:spLocks noChangeArrowheads="1"/>
              </p:cNvSpPr>
              <p:nvPr/>
            </p:nvSpPr>
            <p:spPr bwMode="auto">
              <a:xfrm>
                <a:off x="2334" y="3246"/>
                <a:ext cx="753" cy="1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Helvetica" panose="020B0604020202020204" pitchFamily="34" charset="0"/>
                  </a:rPr>
                  <a:t>page #5</a:t>
                </a:r>
              </a:p>
            </p:txBody>
          </p:sp>
          <p:sp>
            <p:nvSpPr>
              <p:cNvPr id="54324" name="Rectangle 66"/>
              <p:cNvSpPr>
                <a:spLocks noChangeArrowheads="1"/>
              </p:cNvSpPr>
              <p:nvPr/>
            </p:nvSpPr>
            <p:spPr bwMode="auto">
              <a:xfrm>
                <a:off x="3085" y="2305"/>
                <a:ext cx="420" cy="1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Helvetica" panose="020B0604020202020204" pitchFamily="34" charset="0"/>
                  </a:rPr>
                  <a:t>V,R</a:t>
                </a:r>
              </a:p>
            </p:txBody>
          </p:sp>
          <p:sp>
            <p:nvSpPr>
              <p:cNvPr id="54325" name="Rectangle 67"/>
              <p:cNvSpPr>
                <a:spLocks noChangeArrowheads="1"/>
              </p:cNvSpPr>
              <p:nvPr/>
            </p:nvSpPr>
            <p:spPr bwMode="auto">
              <a:xfrm>
                <a:off x="3085" y="2493"/>
                <a:ext cx="420" cy="1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Helvetica" panose="020B0604020202020204" pitchFamily="34" charset="0"/>
                  </a:rPr>
                  <a:t>N</a:t>
                </a:r>
              </a:p>
            </p:txBody>
          </p:sp>
          <p:sp>
            <p:nvSpPr>
              <p:cNvPr id="54326" name="Rectangle 68"/>
              <p:cNvSpPr>
                <a:spLocks noChangeArrowheads="1"/>
              </p:cNvSpPr>
              <p:nvPr/>
            </p:nvSpPr>
            <p:spPr bwMode="auto">
              <a:xfrm>
                <a:off x="3085" y="2681"/>
                <a:ext cx="420" cy="189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Helvetica" panose="020B0604020202020204" pitchFamily="34" charset="0"/>
                  </a:rPr>
                  <a:t>V,R,W</a:t>
                </a:r>
              </a:p>
            </p:txBody>
          </p:sp>
          <p:sp>
            <p:nvSpPr>
              <p:cNvPr id="54327" name="Rectangle 69"/>
              <p:cNvSpPr>
                <a:spLocks noChangeArrowheads="1"/>
              </p:cNvSpPr>
              <p:nvPr/>
            </p:nvSpPr>
            <p:spPr bwMode="auto">
              <a:xfrm>
                <a:off x="3085" y="2870"/>
                <a:ext cx="420" cy="1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Helvetica" panose="020B0604020202020204" pitchFamily="34" charset="0"/>
                  </a:rPr>
                  <a:t>N</a:t>
                </a:r>
              </a:p>
            </p:txBody>
          </p:sp>
          <p:grpSp>
            <p:nvGrpSpPr>
              <p:cNvPr id="54328" name="Group 94"/>
              <p:cNvGrpSpPr>
                <a:grpSpLocks/>
              </p:cNvGrpSpPr>
              <p:nvPr/>
            </p:nvGrpSpPr>
            <p:grpSpPr bwMode="auto">
              <a:xfrm>
                <a:off x="2334" y="3058"/>
                <a:ext cx="1171" cy="188"/>
                <a:chOff x="2334" y="3058"/>
                <a:chExt cx="1171" cy="188"/>
              </a:xfrm>
            </p:grpSpPr>
            <p:sp>
              <p:nvSpPr>
                <p:cNvPr id="54330" name="Rectangle 63"/>
                <p:cNvSpPr>
                  <a:spLocks noChangeArrowheads="1"/>
                </p:cNvSpPr>
                <p:nvPr/>
              </p:nvSpPr>
              <p:spPr bwMode="auto">
                <a:xfrm>
                  <a:off x="2334" y="3058"/>
                  <a:ext cx="753" cy="188"/>
                </a:xfrm>
                <a:prstGeom prst="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Helvetica" panose="020B0604020202020204" pitchFamily="34" charset="0"/>
                    </a:rPr>
                    <a:t>page #4</a:t>
                  </a:r>
                </a:p>
              </p:txBody>
            </p:sp>
            <p:sp>
              <p:nvSpPr>
                <p:cNvPr id="54331" name="Rectangle 70"/>
                <p:cNvSpPr>
                  <a:spLocks noChangeArrowheads="1"/>
                </p:cNvSpPr>
                <p:nvPr/>
              </p:nvSpPr>
              <p:spPr bwMode="auto">
                <a:xfrm>
                  <a:off x="3085" y="3058"/>
                  <a:ext cx="420" cy="188"/>
                </a:xfrm>
                <a:prstGeom prst="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V,R</a:t>
                  </a:r>
                </a:p>
              </p:txBody>
            </p:sp>
          </p:grpSp>
          <p:sp>
            <p:nvSpPr>
              <p:cNvPr id="54329" name="Rectangle 71"/>
              <p:cNvSpPr>
                <a:spLocks noChangeArrowheads="1"/>
              </p:cNvSpPr>
              <p:nvPr/>
            </p:nvSpPr>
            <p:spPr bwMode="auto">
              <a:xfrm>
                <a:off x="3085" y="3246"/>
                <a:ext cx="420" cy="1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Helvetica" panose="020B0604020202020204" pitchFamily="34" charset="0"/>
                  </a:rPr>
                  <a:t>V,R,W</a:t>
                </a:r>
              </a:p>
            </p:txBody>
          </p:sp>
        </p:grpSp>
      </p:grpSp>
      <p:grpSp>
        <p:nvGrpSpPr>
          <p:cNvPr id="5" name="Group 95"/>
          <p:cNvGrpSpPr>
            <a:grpSpLocks/>
          </p:cNvGrpSpPr>
          <p:nvPr/>
        </p:nvGrpSpPr>
        <p:grpSpPr bwMode="auto">
          <a:xfrm>
            <a:off x="3703638" y="4852988"/>
            <a:ext cx="1858962" cy="298450"/>
            <a:chOff x="2334" y="3058"/>
            <a:chExt cx="1171" cy="188"/>
          </a:xfrm>
        </p:grpSpPr>
        <p:sp>
          <p:nvSpPr>
            <p:cNvPr id="54314" name="Rectangle 96"/>
            <p:cNvSpPr>
              <a:spLocks noChangeArrowheads="1"/>
            </p:cNvSpPr>
            <p:nvPr/>
          </p:nvSpPr>
          <p:spPr bwMode="auto">
            <a:xfrm>
              <a:off x="2334" y="3058"/>
              <a:ext cx="753" cy="18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Helvetica" panose="020B0604020202020204" pitchFamily="34" charset="0"/>
                </a:rPr>
                <a:t>page #4</a:t>
              </a:r>
            </a:p>
          </p:txBody>
        </p:sp>
        <p:sp>
          <p:nvSpPr>
            <p:cNvPr id="54315" name="Rectangle 97"/>
            <p:cNvSpPr>
              <a:spLocks noChangeArrowheads="1"/>
            </p:cNvSpPr>
            <p:nvPr/>
          </p:nvSpPr>
          <p:spPr bwMode="auto">
            <a:xfrm>
              <a:off x="3085" y="3058"/>
              <a:ext cx="420" cy="18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V,R</a:t>
              </a:r>
            </a:p>
          </p:txBody>
        </p:sp>
      </p:grpSp>
      <p:sp>
        <p:nvSpPr>
          <p:cNvPr id="54275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What about Sharing?</a:t>
            </a:r>
          </a:p>
        </p:txBody>
      </p:sp>
      <p:grpSp>
        <p:nvGrpSpPr>
          <p:cNvPr id="6" name="Group 73"/>
          <p:cNvGrpSpPr>
            <a:grpSpLocks/>
          </p:cNvGrpSpPr>
          <p:nvPr/>
        </p:nvGrpSpPr>
        <p:grpSpPr bwMode="auto">
          <a:xfrm>
            <a:off x="304800" y="825500"/>
            <a:ext cx="4714875" cy="704850"/>
            <a:chOff x="322" y="384"/>
            <a:chExt cx="2970" cy="444"/>
          </a:xfrm>
        </p:grpSpPr>
        <p:grpSp>
          <p:nvGrpSpPr>
            <p:cNvPr id="54310" name="Group 12"/>
            <p:cNvGrpSpPr>
              <a:grpSpLocks/>
            </p:cNvGrpSpPr>
            <p:nvPr/>
          </p:nvGrpSpPr>
          <p:grpSpPr bwMode="auto">
            <a:xfrm>
              <a:off x="1676" y="447"/>
              <a:ext cx="1616" cy="238"/>
              <a:chOff x="480" y="624"/>
              <a:chExt cx="1968" cy="336"/>
            </a:xfrm>
          </p:grpSpPr>
          <p:sp>
            <p:nvSpPr>
              <p:cNvPr id="54312" name="Rectangle 13"/>
              <p:cNvSpPr>
                <a:spLocks noChangeArrowheads="1"/>
              </p:cNvSpPr>
              <p:nvPr/>
            </p:nvSpPr>
            <p:spPr bwMode="auto">
              <a:xfrm>
                <a:off x="1248" y="624"/>
                <a:ext cx="1200" cy="336"/>
              </a:xfrm>
              <a:prstGeom prst="rect">
                <a:avLst/>
              </a:prstGeom>
              <a:solidFill>
                <a:srgbClr val="00CC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Helvetica" panose="020B0604020202020204" pitchFamily="34" charset="0"/>
                  </a:rPr>
                  <a:t>Offset</a:t>
                </a:r>
              </a:p>
            </p:txBody>
          </p:sp>
          <p:sp>
            <p:nvSpPr>
              <p:cNvPr id="54313" name="Rectangle 14"/>
              <p:cNvSpPr>
                <a:spLocks noChangeArrowheads="1"/>
              </p:cNvSpPr>
              <p:nvPr/>
            </p:nvSpPr>
            <p:spPr bwMode="auto">
              <a:xfrm>
                <a:off x="480" y="624"/>
                <a:ext cx="768" cy="336"/>
              </a:xfrm>
              <a:prstGeom prst="rect">
                <a:avLst/>
              </a:prstGeom>
              <a:solidFill>
                <a:schemeClr val="hlink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800">
                    <a:latin typeface="Helvetica" panose="020B0604020202020204" pitchFamily="34" charset="0"/>
                  </a:rPr>
                  <a:t>Virtual</a:t>
                </a:r>
              </a:p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800">
                    <a:latin typeface="Helvetica" panose="020B0604020202020204" pitchFamily="34" charset="0"/>
                  </a:rPr>
                  <a:t>Page #</a:t>
                </a:r>
              </a:p>
            </p:txBody>
          </p:sp>
        </p:grpSp>
        <p:sp>
          <p:nvSpPr>
            <p:cNvPr id="54311" name="Text Box 15"/>
            <p:cNvSpPr txBox="1">
              <a:spLocks noChangeArrowheads="1"/>
            </p:cNvSpPr>
            <p:nvPr/>
          </p:nvSpPr>
          <p:spPr bwMode="auto">
            <a:xfrm>
              <a:off x="322" y="384"/>
              <a:ext cx="1344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Helvetica" panose="020B0604020202020204" pitchFamily="34" charset="0"/>
                </a:rPr>
                <a:t>Virtual Address</a:t>
              </a:r>
            </a:p>
            <a:p>
              <a:pPr eaLnBrk="1" hangingPunct="1"/>
              <a:r>
                <a:rPr lang="en-US" altLang="en-US" sz="2000">
                  <a:latin typeface="Helvetica" panose="020B0604020202020204" pitchFamily="34" charset="0"/>
                </a:rPr>
                <a:t>(Process A):</a:t>
              </a:r>
            </a:p>
          </p:txBody>
        </p:sp>
      </p:grpSp>
      <p:grpSp>
        <p:nvGrpSpPr>
          <p:cNvPr id="8" name="Group 93"/>
          <p:cNvGrpSpPr>
            <a:grpSpLocks/>
          </p:cNvGrpSpPr>
          <p:nvPr/>
        </p:nvGrpSpPr>
        <p:grpSpPr bwMode="auto">
          <a:xfrm>
            <a:off x="533400" y="1631950"/>
            <a:ext cx="5030788" cy="1838325"/>
            <a:chOff x="336" y="1028"/>
            <a:chExt cx="3169" cy="1158"/>
          </a:xfrm>
        </p:grpSpPr>
        <p:sp>
          <p:nvSpPr>
            <p:cNvPr id="54294" name="Rectangle 24"/>
            <p:cNvSpPr>
              <a:spLocks noChangeArrowheads="1"/>
            </p:cNvSpPr>
            <p:nvPr/>
          </p:nvSpPr>
          <p:spPr bwMode="auto">
            <a:xfrm>
              <a:off x="336" y="1028"/>
              <a:ext cx="1210" cy="220"/>
            </a:xfrm>
            <a:prstGeom prst="rect">
              <a:avLst/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Helvetica" panose="020B0604020202020204" pitchFamily="34" charset="0"/>
                </a:rPr>
                <a:t>PageTablePtrA</a:t>
              </a:r>
            </a:p>
          </p:txBody>
        </p:sp>
        <p:sp>
          <p:nvSpPr>
            <p:cNvPr id="54295" name="Line 25"/>
            <p:cNvSpPr>
              <a:spLocks noChangeShapeType="1"/>
            </p:cNvSpPr>
            <p:nvPr/>
          </p:nvSpPr>
          <p:spPr bwMode="auto">
            <a:xfrm flipV="1">
              <a:off x="1546" y="1076"/>
              <a:ext cx="772" cy="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grpSp>
          <p:nvGrpSpPr>
            <p:cNvPr id="54296" name="Group 92"/>
            <p:cNvGrpSpPr>
              <a:grpSpLocks/>
            </p:cNvGrpSpPr>
            <p:nvPr/>
          </p:nvGrpSpPr>
          <p:grpSpPr bwMode="auto">
            <a:xfrm>
              <a:off x="2334" y="1057"/>
              <a:ext cx="1171" cy="1129"/>
              <a:chOff x="2334" y="1057"/>
              <a:chExt cx="1171" cy="1129"/>
            </a:xfrm>
          </p:grpSpPr>
          <p:sp>
            <p:nvSpPr>
              <p:cNvPr id="54297" name="Rectangle 27"/>
              <p:cNvSpPr>
                <a:spLocks noChangeArrowheads="1"/>
              </p:cNvSpPr>
              <p:nvPr/>
            </p:nvSpPr>
            <p:spPr bwMode="auto">
              <a:xfrm>
                <a:off x="2334" y="1057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Helvetica" panose="020B0604020202020204" pitchFamily="34" charset="0"/>
                  </a:rPr>
                  <a:t>page #0</a:t>
                </a:r>
              </a:p>
            </p:txBody>
          </p:sp>
          <p:sp>
            <p:nvSpPr>
              <p:cNvPr id="54298" name="Rectangle 28"/>
              <p:cNvSpPr>
                <a:spLocks noChangeArrowheads="1"/>
              </p:cNvSpPr>
              <p:nvPr/>
            </p:nvSpPr>
            <p:spPr bwMode="auto">
              <a:xfrm>
                <a:off x="2334" y="1245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Helvetica" panose="020B0604020202020204" pitchFamily="34" charset="0"/>
                  </a:rPr>
                  <a:t>page #1</a:t>
                </a:r>
              </a:p>
            </p:txBody>
          </p:sp>
          <p:sp>
            <p:nvSpPr>
              <p:cNvPr id="54299" name="Rectangle 30"/>
              <p:cNvSpPr>
                <a:spLocks noChangeArrowheads="1"/>
              </p:cNvSpPr>
              <p:nvPr/>
            </p:nvSpPr>
            <p:spPr bwMode="auto">
              <a:xfrm>
                <a:off x="2334" y="1622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Helvetica" panose="020B0604020202020204" pitchFamily="34" charset="0"/>
                  </a:rPr>
                  <a:t>page #3</a:t>
                </a:r>
              </a:p>
            </p:txBody>
          </p:sp>
          <p:sp>
            <p:nvSpPr>
              <p:cNvPr id="54300" name="Rectangle 31"/>
              <p:cNvSpPr>
                <a:spLocks noChangeArrowheads="1"/>
              </p:cNvSpPr>
              <p:nvPr/>
            </p:nvSpPr>
            <p:spPr bwMode="auto">
              <a:xfrm>
                <a:off x="2334" y="1810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Helvetica" panose="020B0604020202020204" pitchFamily="34" charset="0"/>
                  </a:rPr>
                  <a:t>page #4</a:t>
                </a:r>
              </a:p>
            </p:txBody>
          </p:sp>
          <p:sp>
            <p:nvSpPr>
              <p:cNvPr id="54301" name="Rectangle 32"/>
              <p:cNvSpPr>
                <a:spLocks noChangeArrowheads="1"/>
              </p:cNvSpPr>
              <p:nvPr/>
            </p:nvSpPr>
            <p:spPr bwMode="auto">
              <a:xfrm>
                <a:off x="2334" y="1998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Helvetica" panose="020B0604020202020204" pitchFamily="34" charset="0"/>
                  </a:rPr>
                  <a:t>page #5</a:t>
                </a:r>
              </a:p>
            </p:txBody>
          </p:sp>
          <p:sp>
            <p:nvSpPr>
              <p:cNvPr id="54302" name="Rectangle 34"/>
              <p:cNvSpPr>
                <a:spLocks noChangeArrowheads="1"/>
              </p:cNvSpPr>
              <p:nvPr/>
            </p:nvSpPr>
            <p:spPr bwMode="auto">
              <a:xfrm>
                <a:off x="3085" y="1057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Helvetica" panose="020B0604020202020204" pitchFamily="34" charset="0"/>
                  </a:rPr>
                  <a:t>V,R</a:t>
                </a:r>
              </a:p>
            </p:txBody>
          </p:sp>
          <p:sp>
            <p:nvSpPr>
              <p:cNvPr id="54303" name="Rectangle 35"/>
              <p:cNvSpPr>
                <a:spLocks noChangeArrowheads="1"/>
              </p:cNvSpPr>
              <p:nvPr/>
            </p:nvSpPr>
            <p:spPr bwMode="auto">
              <a:xfrm>
                <a:off x="3085" y="1245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Helvetica" panose="020B0604020202020204" pitchFamily="34" charset="0"/>
                  </a:rPr>
                  <a:t>V,R</a:t>
                </a:r>
              </a:p>
            </p:txBody>
          </p:sp>
          <p:grpSp>
            <p:nvGrpSpPr>
              <p:cNvPr id="54304" name="Group 88"/>
              <p:cNvGrpSpPr>
                <a:grpSpLocks/>
              </p:cNvGrpSpPr>
              <p:nvPr/>
            </p:nvGrpSpPr>
            <p:grpSpPr bwMode="auto">
              <a:xfrm>
                <a:off x="2334" y="1433"/>
                <a:ext cx="1171" cy="189"/>
                <a:chOff x="2334" y="1433"/>
                <a:chExt cx="1171" cy="189"/>
              </a:xfrm>
            </p:grpSpPr>
            <p:sp>
              <p:nvSpPr>
                <p:cNvPr id="54308" name="Rectangle 29"/>
                <p:cNvSpPr>
                  <a:spLocks noChangeArrowheads="1"/>
                </p:cNvSpPr>
                <p:nvPr/>
              </p:nvSpPr>
              <p:spPr bwMode="auto">
                <a:xfrm>
                  <a:off x="2334" y="1433"/>
                  <a:ext cx="753" cy="189"/>
                </a:xfrm>
                <a:prstGeom prst="rect">
                  <a:avLst/>
                </a:prstGeom>
                <a:solidFill>
                  <a:srgbClr val="99FF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Helvetica" panose="020B0604020202020204" pitchFamily="34" charset="0"/>
                    </a:rPr>
                    <a:t>page #2</a:t>
                  </a:r>
                </a:p>
              </p:txBody>
            </p:sp>
            <p:sp>
              <p:nvSpPr>
                <p:cNvPr id="54309" name="Rectangle 36"/>
                <p:cNvSpPr>
                  <a:spLocks noChangeArrowheads="1"/>
                </p:cNvSpPr>
                <p:nvPr/>
              </p:nvSpPr>
              <p:spPr bwMode="auto">
                <a:xfrm>
                  <a:off x="3085" y="1433"/>
                  <a:ext cx="420" cy="189"/>
                </a:xfrm>
                <a:prstGeom prst="rect">
                  <a:avLst/>
                </a:prstGeom>
                <a:solidFill>
                  <a:srgbClr val="99FF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V,R,W</a:t>
                  </a:r>
                </a:p>
              </p:txBody>
            </p:sp>
          </p:grpSp>
          <p:sp>
            <p:nvSpPr>
              <p:cNvPr id="54305" name="Rectangle 37"/>
              <p:cNvSpPr>
                <a:spLocks noChangeArrowheads="1"/>
              </p:cNvSpPr>
              <p:nvPr/>
            </p:nvSpPr>
            <p:spPr bwMode="auto">
              <a:xfrm>
                <a:off x="3085" y="1622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Helvetica" panose="020B0604020202020204" pitchFamily="34" charset="0"/>
                  </a:rPr>
                  <a:t>V,R,W</a:t>
                </a:r>
              </a:p>
            </p:txBody>
          </p:sp>
          <p:sp>
            <p:nvSpPr>
              <p:cNvPr id="54306" name="Rectangle 38"/>
              <p:cNvSpPr>
                <a:spLocks noChangeArrowheads="1"/>
              </p:cNvSpPr>
              <p:nvPr/>
            </p:nvSpPr>
            <p:spPr bwMode="auto">
              <a:xfrm>
                <a:off x="3085" y="1810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Helvetica" panose="020B0604020202020204" pitchFamily="34" charset="0"/>
                  </a:rPr>
                  <a:t>N</a:t>
                </a:r>
              </a:p>
            </p:txBody>
          </p:sp>
          <p:sp>
            <p:nvSpPr>
              <p:cNvPr id="54307" name="Rectangle 39"/>
              <p:cNvSpPr>
                <a:spLocks noChangeArrowheads="1"/>
              </p:cNvSpPr>
              <p:nvPr/>
            </p:nvSpPr>
            <p:spPr bwMode="auto">
              <a:xfrm>
                <a:off x="3085" y="1998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Helvetica" panose="020B0604020202020204" pitchFamily="34" charset="0"/>
                  </a:rPr>
                  <a:t>V,R,W</a:t>
                </a:r>
              </a:p>
            </p:txBody>
          </p:sp>
        </p:grpSp>
      </p:grpSp>
      <p:grpSp>
        <p:nvGrpSpPr>
          <p:cNvPr id="11" name="Group 72"/>
          <p:cNvGrpSpPr>
            <a:grpSpLocks/>
          </p:cNvGrpSpPr>
          <p:nvPr/>
        </p:nvGrpSpPr>
        <p:grpSpPr bwMode="auto">
          <a:xfrm>
            <a:off x="327025" y="5670550"/>
            <a:ext cx="4770438" cy="704850"/>
            <a:chOff x="479" y="3504"/>
            <a:chExt cx="3005" cy="444"/>
          </a:xfrm>
        </p:grpSpPr>
        <p:grpSp>
          <p:nvGrpSpPr>
            <p:cNvPr id="54290" name="Group 51"/>
            <p:cNvGrpSpPr>
              <a:grpSpLocks/>
            </p:cNvGrpSpPr>
            <p:nvPr/>
          </p:nvGrpSpPr>
          <p:grpSpPr bwMode="auto">
            <a:xfrm>
              <a:off x="1868" y="3567"/>
              <a:ext cx="1616" cy="238"/>
              <a:chOff x="480" y="624"/>
              <a:chExt cx="1968" cy="336"/>
            </a:xfrm>
          </p:grpSpPr>
          <p:sp>
            <p:nvSpPr>
              <p:cNvPr id="54292" name="Rectangle 52"/>
              <p:cNvSpPr>
                <a:spLocks noChangeArrowheads="1"/>
              </p:cNvSpPr>
              <p:nvPr/>
            </p:nvSpPr>
            <p:spPr bwMode="auto">
              <a:xfrm>
                <a:off x="1248" y="624"/>
                <a:ext cx="1200" cy="336"/>
              </a:xfrm>
              <a:prstGeom prst="rect">
                <a:avLst/>
              </a:prstGeom>
              <a:solidFill>
                <a:srgbClr val="00CC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Helvetica" panose="020B0604020202020204" pitchFamily="34" charset="0"/>
                  </a:rPr>
                  <a:t>Offset</a:t>
                </a:r>
              </a:p>
            </p:txBody>
          </p:sp>
          <p:sp>
            <p:nvSpPr>
              <p:cNvPr id="54293" name="Rectangle 53"/>
              <p:cNvSpPr>
                <a:spLocks noChangeArrowheads="1"/>
              </p:cNvSpPr>
              <p:nvPr/>
            </p:nvSpPr>
            <p:spPr bwMode="auto">
              <a:xfrm>
                <a:off x="480" y="624"/>
                <a:ext cx="768" cy="336"/>
              </a:xfrm>
              <a:prstGeom prst="rect">
                <a:avLst/>
              </a:prstGeom>
              <a:solidFill>
                <a:schemeClr val="hlink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800">
                    <a:latin typeface="Helvetica" panose="020B0604020202020204" pitchFamily="34" charset="0"/>
                  </a:rPr>
                  <a:t>Virtual</a:t>
                </a:r>
              </a:p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800">
                    <a:latin typeface="Helvetica" panose="020B0604020202020204" pitchFamily="34" charset="0"/>
                  </a:rPr>
                  <a:t>Page #</a:t>
                </a:r>
              </a:p>
            </p:txBody>
          </p:sp>
        </p:grpSp>
        <p:sp>
          <p:nvSpPr>
            <p:cNvPr id="54291" name="Text Box 54"/>
            <p:cNvSpPr txBox="1">
              <a:spLocks noChangeArrowheads="1"/>
            </p:cNvSpPr>
            <p:nvPr/>
          </p:nvSpPr>
          <p:spPr bwMode="auto">
            <a:xfrm>
              <a:off x="479" y="3504"/>
              <a:ext cx="1354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Helvetica" panose="020B0604020202020204" pitchFamily="34" charset="0"/>
                </a:rPr>
                <a:t>Virtual Address</a:t>
              </a:r>
            </a:p>
            <a:p>
              <a:pPr eaLnBrk="1" hangingPunct="1"/>
              <a:r>
                <a:rPr lang="en-US" altLang="en-US" sz="2000">
                  <a:latin typeface="Helvetica" panose="020B0604020202020204" pitchFamily="34" charset="0"/>
                </a:rPr>
                <a:t>(Process B):</a:t>
              </a:r>
            </a:p>
          </p:txBody>
        </p:sp>
      </p:grpSp>
      <p:sp>
        <p:nvSpPr>
          <p:cNvPr id="710735" name="Freeform 79"/>
          <p:cNvSpPr>
            <a:spLocks/>
          </p:cNvSpPr>
          <p:nvPr/>
        </p:nvSpPr>
        <p:spPr bwMode="auto">
          <a:xfrm>
            <a:off x="2917825" y="1327150"/>
            <a:ext cx="762000" cy="1066800"/>
          </a:xfrm>
          <a:custGeom>
            <a:avLst/>
            <a:gdLst>
              <a:gd name="T0" fmla="*/ 0 w 480"/>
              <a:gd name="T1" fmla="*/ 0 h 720"/>
              <a:gd name="T2" fmla="*/ 0 w 480"/>
              <a:gd name="T3" fmla="*/ 2147483647 h 720"/>
              <a:gd name="T4" fmla="*/ 2147483647 w 480"/>
              <a:gd name="T5" fmla="*/ 2147483647 h 720"/>
              <a:gd name="T6" fmla="*/ 0 60000 65536"/>
              <a:gd name="T7" fmla="*/ 0 60000 65536"/>
              <a:gd name="T8" fmla="*/ 0 60000 65536"/>
              <a:gd name="T9" fmla="*/ 0 w 480"/>
              <a:gd name="T10" fmla="*/ 0 h 720"/>
              <a:gd name="T11" fmla="*/ 480 w 480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720">
                <a:moveTo>
                  <a:pt x="0" y="0"/>
                </a:moveTo>
                <a:lnTo>
                  <a:pt x="0" y="720"/>
                </a:lnTo>
                <a:lnTo>
                  <a:pt x="480" y="72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710736" name="Freeform 80"/>
          <p:cNvSpPr>
            <a:spLocks/>
          </p:cNvSpPr>
          <p:nvPr/>
        </p:nvSpPr>
        <p:spPr bwMode="auto">
          <a:xfrm>
            <a:off x="2917825" y="4984750"/>
            <a:ext cx="762000" cy="762000"/>
          </a:xfrm>
          <a:custGeom>
            <a:avLst/>
            <a:gdLst>
              <a:gd name="T0" fmla="*/ 0 w 480"/>
              <a:gd name="T1" fmla="*/ 2147483647 h 480"/>
              <a:gd name="T2" fmla="*/ 0 w 480"/>
              <a:gd name="T3" fmla="*/ 0 h 480"/>
              <a:gd name="T4" fmla="*/ 2147483647 w 480"/>
              <a:gd name="T5" fmla="*/ 0 h 480"/>
              <a:gd name="T6" fmla="*/ 0 60000 65536"/>
              <a:gd name="T7" fmla="*/ 0 60000 65536"/>
              <a:gd name="T8" fmla="*/ 0 60000 65536"/>
              <a:gd name="T9" fmla="*/ 0 w 480"/>
              <a:gd name="T10" fmla="*/ 0 h 480"/>
              <a:gd name="T11" fmla="*/ 480 w 480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480">
                <a:moveTo>
                  <a:pt x="0" y="480"/>
                </a:moveTo>
                <a:lnTo>
                  <a:pt x="0" y="0"/>
                </a:lnTo>
                <a:lnTo>
                  <a:pt x="480" y="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grpSp>
        <p:nvGrpSpPr>
          <p:cNvPr id="13" name="Group 87"/>
          <p:cNvGrpSpPr>
            <a:grpSpLocks/>
          </p:cNvGrpSpPr>
          <p:nvPr/>
        </p:nvGrpSpPr>
        <p:grpSpPr bwMode="auto">
          <a:xfrm>
            <a:off x="6804025" y="2012950"/>
            <a:ext cx="1382713" cy="1905000"/>
            <a:chOff x="4286" y="1268"/>
            <a:chExt cx="871" cy="1200"/>
          </a:xfrm>
        </p:grpSpPr>
        <p:sp>
          <p:nvSpPr>
            <p:cNvPr id="54288" name="Rectangle 74"/>
            <p:cNvSpPr>
              <a:spLocks noChangeArrowheads="1"/>
            </p:cNvSpPr>
            <p:nvPr/>
          </p:nvSpPr>
          <p:spPr bwMode="auto">
            <a:xfrm>
              <a:off x="4286" y="1268"/>
              <a:ext cx="864" cy="120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Helvetica" panose="020B0604020202020204" pitchFamily="34" charset="0"/>
              </a:endParaRPr>
            </a:p>
          </p:txBody>
        </p:sp>
        <p:sp>
          <p:nvSpPr>
            <p:cNvPr id="54289" name="Text Box 75"/>
            <p:cNvSpPr txBox="1">
              <a:spLocks noChangeArrowheads="1"/>
            </p:cNvSpPr>
            <p:nvPr/>
          </p:nvSpPr>
          <p:spPr bwMode="auto">
            <a:xfrm>
              <a:off x="4385" y="1667"/>
              <a:ext cx="772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Helvetica" panose="020B0604020202020204" pitchFamily="34" charset="0"/>
                </a:rPr>
                <a:t>Shared</a:t>
              </a:r>
            </a:p>
            <a:p>
              <a:pPr eaLnBrk="1" hangingPunct="1"/>
              <a:r>
                <a:rPr lang="en-US" altLang="en-US">
                  <a:latin typeface="Helvetica" panose="020B0604020202020204" pitchFamily="34" charset="0"/>
                </a:rPr>
                <a:t>Page</a:t>
              </a:r>
            </a:p>
          </p:txBody>
        </p:sp>
      </p:grpSp>
      <p:sp>
        <p:nvSpPr>
          <p:cNvPr id="710737" name="Text Box 81"/>
          <p:cNvSpPr txBox="1">
            <a:spLocks noChangeArrowheads="1"/>
          </p:cNvSpPr>
          <p:nvPr/>
        </p:nvSpPr>
        <p:spPr bwMode="auto">
          <a:xfrm>
            <a:off x="5867400" y="4114800"/>
            <a:ext cx="3190875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dirty="0">
                <a:latin typeface="+mj-lt"/>
              </a:rPr>
              <a:t>This physical page</a:t>
            </a:r>
          </a:p>
          <a:p>
            <a:pPr eaLnBrk="1" hangingPunct="1"/>
            <a:r>
              <a:rPr lang="en-US" altLang="en-US" sz="2000" dirty="0">
                <a:latin typeface="+mj-lt"/>
              </a:rPr>
              <a:t>appears in address</a:t>
            </a:r>
          </a:p>
          <a:p>
            <a:pPr eaLnBrk="1" hangingPunct="1"/>
            <a:r>
              <a:rPr lang="en-US" altLang="en-US" sz="2000" dirty="0">
                <a:latin typeface="+mj-lt"/>
              </a:rPr>
              <a:t>space of both processes</a:t>
            </a:r>
          </a:p>
        </p:txBody>
      </p:sp>
      <p:grpSp>
        <p:nvGrpSpPr>
          <p:cNvPr id="14" name="Group 89"/>
          <p:cNvGrpSpPr>
            <a:grpSpLocks/>
          </p:cNvGrpSpPr>
          <p:nvPr/>
        </p:nvGrpSpPr>
        <p:grpSpPr bwMode="auto">
          <a:xfrm>
            <a:off x="3705225" y="2276475"/>
            <a:ext cx="1858963" cy="300038"/>
            <a:chOff x="2334" y="1433"/>
            <a:chExt cx="1171" cy="189"/>
          </a:xfrm>
        </p:grpSpPr>
        <p:sp>
          <p:nvSpPr>
            <p:cNvPr id="54286" name="Rectangle 90"/>
            <p:cNvSpPr>
              <a:spLocks noChangeArrowheads="1"/>
            </p:cNvSpPr>
            <p:nvPr/>
          </p:nvSpPr>
          <p:spPr bwMode="auto">
            <a:xfrm>
              <a:off x="2334" y="1433"/>
              <a:ext cx="753" cy="189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Helvetica" panose="020B0604020202020204" pitchFamily="34" charset="0"/>
                </a:rPr>
                <a:t>page #2</a:t>
              </a:r>
            </a:p>
          </p:txBody>
        </p:sp>
        <p:sp>
          <p:nvSpPr>
            <p:cNvPr id="54287" name="Rectangle 91"/>
            <p:cNvSpPr>
              <a:spLocks noChangeArrowheads="1"/>
            </p:cNvSpPr>
            <p:nvPr/>
          </p:nvSpPr>
          <p:spPr bwMode="auto">
            <a:xfrm>
              <a:off x="3085" y="1433"/>
              <a:ext cx="420" cy="189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V,R,W</a:t>
              </a:r>
            </a:p>
          </p:txBody>
        </p:sp>
      </p:grpSp>
      <p:sp>
        <p:nvSpPr>
          <p:cNvPr id="710733" name="Line 77"/>
          <p:cNvSpPr>
            <a:spLocks noChangeShapeType="1"/>
          </p:cNvSpPr>
          <p:nvPr/>
        </p:nvSpPr>
        <p:spPr bwMode="auto">
          <a:xfrm flipV="1">
            <a:off x="4746625" y="2012950"/>
            <a:ext cx="205740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710734" name="Line 78"/>
          <p:cNvSpPr>
            <a:spLocks noChangeShapeType="1"/>
          </p:cNvSpPr>
          <p:nvPr/>
        </p:nvSpPr>
        <p:spPr bwMode="auto">
          <a:xfrm flipV="1">
            <a:off x="4746625" y="2089150"/>
            <a:ext cx="1981200" cy="2895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645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1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1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1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1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735" grpId="0" animBg="1"/>
      <p:bldP spid="710736" grpId="0" animBg="1"/>
      <p:bldP spid="710737" grpId="0"/>
      <p:bldP spid="710733" grpId="0" animBg="1"/>
      <p:bldP spid="71073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Memory Layout for Linux </a:t>
            </a:r>
            <a:r>
              <a:rPr lang="en-US" altLang="en-US" dirty="0" smtClean="0"/>
              <a:t>32-bit</a:t>
            </a:r>
          </a:p>
        </p:txBody>
      </p:sp>
      <p:pic>
        <p:nvPicPr>
          <p:cNvPr id="25602" name="Picture 4" descr="linuxFlexibleAddressSpaceLayou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90600"/>
            <a:ext cx="6019800" cy="493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228600" y="6096000"/>
            <a:ext cx="815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http://static.duartes.org/img/blogPosts/linuxFlexibleAddressSpaceLayout.png</a:t>
            </a:r>
          </a:p>
        </p:txBody>
      </p:sp>
    </p:spTree>
    <p:extLst>
      <p:ext uri="{BB962C8B-B14F-4D97-AF65-F5344CB8AC3E}">
        <p14:creationId xmlns:p14="http://schemas.microsoft.com/office/powerpoint/2010/main" val="3680999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6"/>
          <p:cNvSpPr>
            <a:spLocks noChangeArrowheads="1"/>
          </p:cNvSpPr>
          <p:nvPr/>
        </p:nvSpPr>
        <p:spPr bwMode="auto">
          <a:xfrm>
            <a:off x="2819400" y="6477000"/>
            <a:ext cx="3200400" cy="533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triangle" w="med" len="med"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162800" cy="533400"/>
          </a:xfrm>
        </p:spPr>
        <p:txBody>
          <a:bodyPr/>
          <a:lstStyle/>
          <a:p>
            <a:r>
              <a:rPr lang="en-US" altLang="en-US" dirty="0" smtClean="0">
                <a:latin typeface="Helvetica" panose="020B0604020202020204" pitchFamily="34" charset="0"/>
              </a:rPr>
              <a:t>Summary: </a:t>
            </a:r>
            <a:r>
              <a:rPr lang="en-US" altLang="en-US" dirty="0" smtClean="0">
                <a:latin typeface="Helvetica" panose="020B0604020202020204" pitchFamily="34" charset="0"/>
              </a:rPr>
              <a:t>Simple </a:t>
            </a:r>
            <a:r>
              <a:rPr lang="en-US" altLang="en-US" dirty="0" smtClean="0">
                <a:latin typeface="Helvetica" panose="020B0604020202020204" pitchFamily="34" charset="0"/>
              </a:rPr>
              <a:t>Page Table</a:t>
            </a:r>
            <a:endParaRPr lang="en-US" altLang="en-US" dirty="0" smtClean="0">
              <a:latin typeface="Helvetica" panose="020B0604020202020204" pitchFamily="34" charset="0"/>
            </a:endParaRPr>
          </a:p>
        </p:txBody>
      </p:sp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588963" y="1066800"/>
            <a:ext cx="10874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dirty="0" smtClean="0">
                <a:solidFill>
                  <a:srgbClr val="FF0000"/>
                </a:solidFill>
                <a:latin typeface="Helvetica" charset="0"/>
                <a:cs typeface="Helvetica" charset="0"/>
              </a:rPr>
              <a:t>1111 1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Helvetica" charset="0"/>
                <a:cs typeface="Helvetica" charset="0"/>
              </a:rPr>
              <a:t>111</a:t>
            </a: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1676400" y="1219200"/>
            <a:ext cx="1295400" cy="304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1676400" y="3200400"/>
            <a:ext cx="1295400" cy="457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676400" y="5486400"/>
            <a:ext cx="1295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26631" name="Rectangle 9"/>
          <p:cNvSpPr>
            <a:spLocks noChangeArrowheads="1"/>
          </p:cNvSpPr>
          <p:nvPr/>
        </p:nvSpPr>
        <p:spPr bwMode="auto">
          <a:xfrm>
            <a:off x="1676400" y="4267200"/>
            <a:ext cx="1295400" cy="6096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26632" name="Up Arrow 10"/>
          <p:cNvSpPr>
            <a:spLocks noChangeArrowheads="1"/>
          </p:cNvSpPr>
          <p:nvPr/>
        </p:nvSpPr>
        <p:spPr bwMode="auto">
          <a:xfrm flipH="1">
            <a:off x="2209800" y="2895600"/>
            <a:ext cx="106363" cy="3048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6633" name="Up Arrow 11"/>
          <p:cNvSpPr>
            <a:spLocks noChangeArrowheads="1"/>
          </p:cNvSpPr>
          <p:nvPr/>
        </p:nvSpPr>
        <p:spPr bwMode="auto">
          <a:xfrm flipH="1" flipV="1">
            <a:off x="2209800" y="1524000"/>
            <a:ext cx="106363" cy="3048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6634" name="Rectangle 12"/>
          <p:cNvSpPr>
            <a:spLocks noChangeArrowheads="1"/>
          </p:cNvSpPr>
          <p:nvPr/>
        </p:nvSpPr>
        <p:spPr bwMode="auto">
          <a:xfrm>
            <a:off x="1676400" y="1219200"/>
            <a:ext cx="1295400" cy="48768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6635" name="TextBox 13"/>
          <p:cNvSpPr txBox="1">
            <a:spLocks noChangeArrowheads="1"/>
          </p:cNvSpPr>
          <p:nvPr/>
        </p:nvSpPr>
        <p:spPr bwMode="auto">
          <a:xfrm>
            <a:off x="1166813" y="838200"/>
            <a:ext cx="21859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Virtual memory view</a:t>
            </a:r>
          </a:p>
        </p:txBody>
      </p:sp>
      <p:sp>
        <p:nvSpPr>
          <p:cNvPr id="26636" name="Rectangle 14"/>
          <p:cNvSpPr>
            <a:spLocks noChangeArrowheads="1"/>
          </p:cNvSpPr>
          <p:nvPr/>
        </p:nvSpPr>
        <p:spPr bwMode="auto">
          <a:xfrm>
            <a:off x="1676400" y="48768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6637" name="Rectangle 15"/>
          <p:cNvSpPr>
            <a:spLocks noChangeArrowheads="1"/>
          </p:cNvSpPr>
          <p:nvPr/>
        </p:nvSpPr>
        <p:spPr bwMode="auto">
          <a:xfrm>
            <a:off x="1676400" y="36576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6638" name="Rectangle 16"/>
          <p:cNvSpPr>
            <a:spLocks noChangeArrowheads="1"/>
          </p:cNvSpPr>
          <p:nvPr/>
        </p:nvSpPr>
        <p:spPr bwMode="auto">
          <a:xfrm>
            <a:off x="1676400" y="24384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6639" name="TextBox 17"/>
          <p:cNvSpPr txBox="1">
            <a:spLocks noChangeArrowheads="1"/>
          </p:cNvSpPr>
          <p:nvPr/>
        </p:nvSpPr>
        <p:spPr bwMode="auto">
          <a:xfrm>
            <a:off x="533400" y="5834063"/>
            <a:ext cx="11541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0000 0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6640" name="TextBox 18"/>
          <p:cNvSpPr txBox="1">
            <a:spLocks noChangeArrowheads="1"/>
          </p:cNvSpPr>
          <p:nvPr/>
        </p:nvSpPr>
        <p:spPr bwMode="auto">
          <a:xfrm>
            <a:off x="533400" y="4648200"/>
            <a:ext cx="1154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0100 0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6641" name="TextBox 19"/>
          <p:cNvSpPr txBox="1">
            <a:spLocks noChangeArrowheads="1"/>
          </p:cNvSpPr>
          <p:nvPr/>
        </p:nvSpPr>
        <p:spPr bwMode="auto">
          <a:xfrm>
            <a:off x="533400" y="3429000"/>
            <a:ext cx="1154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1000 0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6642" name="TextBox 20"/>
          <p:cNvSpPr txBox="1">
            <a:spLocks noChangeArrowheads="1"/>
          </p:cNvSpPr>
          <p:nvPr/>
        </p:nvSpPr>
        <p:spPr bwMode="auto">
          <a:xfrm>
            <a:off x="544513" y="2176463"/>
            <a:ext cx="1143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1100 0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6643" name="TextBox 21"/>
          <p:cNvSpPr txBox="1">
            <a:spLocks noChangeArrowheads="1"/>
          </p:cNvSpPr>
          <p:nvPr/>
        </p:nvSpPr>
        <p:spPr bwMode="auto">
          <a:xfrm>
            <a:off x="555625" y="1295400"/>
            <a:ext cx="11207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1111 0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6644" name="Left Brace 22"/>
          <p:cNvSpPr>
            <a:spLocks/>
          </p:cNvSpPr>
          <p:nvPr/>
        </p:nvSpPr>
        <p:spPr bwMode="auto">
          <a:xfrm rot="5400000" flipH="1">
            <a:off x="818356" y="5887244"/>
            <a:ext cx="192088" cy="609600"/>
          </a:xfrm>
          <a:prstGeom prst="leftBrace">
            <a:avLst>
              <a:gd name="adj1" fmla="val 830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6645" name="TextBox 23"/>
          <p:cNvSpPr txBox="1">
            <a:spLocks noChangeArrowheads="1"/>
          </p:cNvSpPr>
          <p:nvPr/>
        </p:nvSpPr>
        <p:spPr bwMode="auto">
          <a:xfrm>
            <a:off x="482600" y="6215063"/>
            <a:ext cx="812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rgbClr val="FF0000"/>
                </a:solidFill>
                <a:latin typeface="Helvetica" panose="020B0604020202020204" pitchFamily="34" charset="0"/>
              </a:rPr>
              <a:t>page #</a:t>
            </a:r>
          </a:p>
        </p:txBody>
      </p:sp>
      <p:sp>
        <p:nvSpPr>
          <p:cNvPr id="26646" name="TextBox 24"/>
          <p:cNvSpPr txBox="1">
            <a:spLocks noChangeArrowheads="1"/>
          </p:cNvSpPr>
          <p:nvPr/>
        </p:nvSpPr>
        <p:spPr bwMode="auto">
          <a:xfrm>
            <a:off x="1162050" y="6215063"/>
            <a:ext cx="7429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00FF"/>
                </a:solidFill>
                <a:latin typeface="Helvetica" panose="020B0604020202020204" pitchFamily="34" charset="0"/>
              </a:rPr>
              <a:t>offset</a:t>
            </a:r>
          </a:p>
        </p:txBody>
      </p:sp>
      <p:sp>
        <p:nvSpPr>
          <p:cNvPr id="26647" name="Left Brace 25"/>
          <p:cNvSpPr>
            <a:spLocks/>
          </p:cNvSpPr>
          <p:nvPr/>
        </p:nvSpPr>
        <p:spPr bwMode="auto">
          <a:xfrm rot="5400000" flipH="1">
            <a:off x="1346993" y="6044407"/>
            <a:ext cx="201613" cy="304800"/>
          </a:xfrm>
          <a:prstGeom prst="leftBrace">
            <a:avLst>
              <a:gd name="adj1" fmla="val 832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6648" name="TextBox 27"/>
          <p:cNvSpPr txBox="1">
            <a:spLocks noChangeArrowheads="1"/>
          </p:cNvSpPr>
          <p:nvPr/>
        </p:nvSpPr>
        <p:spPr bwMode="auto">
          <a:xfrm>
            <a:off x="5943600" y="881063"/>
            <a:ext cx="2378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Physical memory view</a:t>
            </a:r>
          </a:p>
        </p:txBody>
      </p:sp>
      <p:sp>
        <p:nvSpPr>
          <p:cNvPr id="26649" name="Rectangle 28"/>
          <p:cNvSpPr>
            <a:spLocks noChangeArrowheads="1"/>
          </p:cNvSpPr>
          <p:nvPr/>
        </p:nvSpPr>
        <p:spPr bwMode="auto">
          <a:xfrm>
            <a:off x="6492875" y="1219200"/>
            <a:ext cx="1295400" cy="48768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6650" name="Rectangle 29"/>
          <p:cNvSpPr>
            <a:spLocks noChangeArrowheads="1"/>
          </p:cNvSpPr>
          <p:nvPr/>
        </p:nvSpPr>
        <p:spPr bwMode="auto">
          <a:xfrm>
            <a:off x="6492875" y="3962400"/>
            <a:ext cx="1295400" cy="6096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6492875" y="5181600"/>
            <a:ext cx="1295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492875" y="12192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492875" y="57912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492875" y="45720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6655" name="Rectangle 35"/>
          <p:cNvSpPr>
            <a:spLocks noChangeArrowheads="1"/>
          </p:cNvSpPr>
          <p:nvPr/>
        </p:nvSpPr>
        <p:spPr bwMode="auto">
          <a:xfrm>
            <a:off x="6492875" y="3505200"/>
            <a:ext cx="1295400" cy="457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6492875" y="28956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6657" name="Rectangle 39"/>
          <p:cNvSpPr>
            <a:spLocks noChangeArrowheads="1"/>
          </p:cNvSpPr>
          <p:nvPr/>
        </p:nvSpPr>
        <p:spPr bwMode="auto">
          <a:xfrm>
            <a:off x="6492875" y="1524000"/>
            <a:ext cx="1295400" cy="304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492875" y="1981200"/>
            <a:ext cx="12954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6659" name="TextBox 42"/>
          <p:cNvSpPr txBox="1">
            <a:spLocks noChangeArrowheads="1"/>
          </p:cNvSpPr>
          <p:nvPr/>
        </p:nvSpPr>
        <p:spPr bwMode="auto">
          <a:xfrm>
            <a:off x="7761288" y="5834063"/>
            <a:ext cx="1154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0000 0000</a:t>
            </a:r>
          </a:p>
        </p:txBody>
      </p:sp>
      <p:sp>
        <p:nvSpPr>
          <p:cNvPr id="26660" name="TextBox 43"/>
          <p:cNvSpPr txBox="1">
            <a:spLocks noChangeArrowheads="1"/>
          </p:cNvSpPr>
          <p:nvPr/>
        </p:nvSpPr>
        <p:spPr bwMode="auto">
          <a:xfrm>
            <a:off x="7761288" y="5529263"/>
            <a:ext cx="1154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0001 0000</a:t>
            </a:r>
          </a:p>
        </p:txBody>
      </p:sp>
      <p:sp>
        <p:nvSpPr>
          <p:cNvPr id="26661" name="TextBox 44"/>
          <p:cNvSpPr txBox="1">
            <a:spLocks noChangeArrowheads="1"/>
          </p:cNvSpPr>
          <p:nvPr/>
        </p:nvSpPr>
        <p:spPr bwMode="auto">
          <a:xfrm>
            <a:off x="7772400" y="4267200"/>
            <a:ext cx="1039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0101 000</a:t>
            </a:r>
          </a:p>
        </p:txBody>
      </p:sp>
      <p:sp>
        <p:nvSpPr>
          <p:cNvPr id="26662" name="TextBox 45"/>
          <p:cNvSpPr txBox="1">
            <a:spLocks noChangeArrowheads="1"/>
          </p:cNvSpPr>
          <p:nvPr/>
        </p:nvSpPr>
        <p:spPr bwMode="auto">
          <a:xfrm>
            <a:off x="7794625" y="3700463"/>
            <a:ext cx="10175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0111 000</a:t>
            </a:r>
          </a:p>
        </p:txBody>
      </p:sp>
      <p:sp>
        <p:nvSpPr>
          <p:cNvPr id="26663" name="TextBox 46"/>
          <p:cNvSpPr txBox="1">
            <a:spLocks noChangeArrowheads="1"/>
          </p:cNvSpPr>
          <p:nvPr/>
        </p:nvSpPr>
        <p:spPr bwMode="auto">
          <a:xfrm>
            <a:off x="7696200" y="1566863"/>
            <a:ext cx="1131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1110 0000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1676400" y="594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1676400" y="579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676400" y="563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676400" y="548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676400" y="487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1676400" y="502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1676400" y="518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676400" y="533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676400" y="4267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1676400" y="4419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1676400" y="4572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676400" y="4724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1676400" y="3657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1676400" y="3810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676400" y="3962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676400" y="4114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676400" y="3048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1676400" y="3200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1676400" y="3352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1676400" y="3505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1676400" y="2438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676400" y="2590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1676400" y="2743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676400" y="2895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1676400" y="182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1676400" y="198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1676400" y="213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1676400" y="2286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1676400" y="121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1676400" y="137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1676400" y="152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1676400" y="167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6492875" y="3657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492875" y="3810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6492875" y="3962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6492875" y="4114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6492875" y="4267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6492875" y="4419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6492875" y="4572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492875" y="4724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6492875" y="487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6492875" y="502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6492875" y="518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492875" y="533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6492875" y="548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6492875" y="563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6492875" y="579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6492875" y="594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6492875" y="121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6492875" y="137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6492875" y="152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6492875" y="167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6492875" y="182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6492875" y="198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6492875" y="213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6492875" y="2286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6492875" y="2438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6492875" y="2590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6492875" y="2743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6492875" y="2895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6492875" y="3048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6492875" y="3200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6492875" y="3352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6492875" y="3505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grpSp>
        <p:nvGrpSpPr>
          <p:cNvPr id="26728" name="Group 134"/>
          <p:cNvGrpSpPr>
            <a:grpSpLocks/>
          </p:cNvGrpSpPr>
          <p:nvPr/>
        </p:nvGrpSpPr>
        <p:grpSpPr bwMode="auto">
          <a:xfrm>
            <a:off x="4187825" y="990600"/>
            <a:ext cx="1168400" cy="6002338"/>
            <a:chOff x="4188007" y="838200"/>
            <a:chExt cx="1168785" cy="6001641"/>
          </a:xfrm>
        </p:grpSpPr>
        <p:sp>
          <p:nvSpPr>
            <p:cNvPr id="26757" name="TextBox 136"/>
            <p:cNvSpPr txBox="1">
              <a:spLocks noChangeArrowheads="1"/>
            </p:cNvSpPr>
            <p:nvPr/>
          </p:nvSpPr>
          <p:spPr bwMode="auto">
            <a:xfrm>
              <a:off x="4188007" y="838200"/>
              <a:ext cx="1168785" cy="6001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11111   11101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11110   11100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11101     null  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11100     null  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11011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11010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11001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11000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10111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10110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10101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10100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10011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10010   10000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10001   01111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10000   01110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01111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01110     null     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01101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01100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01011   01101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01010   01100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01001   01011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01000   01010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00111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00110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00101     null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00100     null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00011   00101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00010   00100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00001   00011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00000   00010</a:t>
              </a:r>
            </a:p>
          </p:txBody>
        </p:sp>
        <p:sp>
          <p:nvSpPr>
            <p:cNvPr id="26758" name="Rectangle 138"/>
            <p:cNvSpPr>
              <a:spLocks noChangeArrowheads="1"/>
            </p:cNvSpPr>
            <p:nvPr/>
          </p:nvSpPr>
          <p:spPr bwMode="auto">
            <a:xfrm>
              <a:off x="4724400" y="838200"/>
              <a:ext cx="609600" cy="5943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b="0">
                <a:latin typeface="Helvetica" panose="020B0604020202020204" pitchFamily="34" charset="0"/>
              </a:endParaRPr>
            </a:p>
          </p:txBody>
        </p:sp>
      </p:grpSp>
      <p:cxnSp>
        <p:nvCxnSpPr>
          <p:cNvPr id="26729" name="Straight Arrow Connector 142"/>
          <p:cNvCxnSpPr>
            <a:cxnSpLocks noChangeShapeType="1"/>
            <a:stCxn id="48" idx="3"/>
          </p:cNvCxnSpPr>
          <p:nvPr/>
        </p:nvCxnSpPr>
        <p:spPr bwMode="auto">
          <a:xfrm>
            <a:off x="2971800" y="6019800"/>
            <a:ext cx="1295400" cy="762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30" name="Straight Arrow Connector 143"/>
          <p:cNvCxnSpPr>
            <a:cxnSpLocks noChangeShapeType="1"/>
          </p:cNvCxnSpPr>
          <p:nvPr/>
        </p:nvCxnSpPr>
        <p:spPr bwMode="auto">
          <a:xfrm>
            <a:off x="2971800" y="5867400"/>
            <a:ext cx="1295400" cy="762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31" name="Straight Arrow Connector 144"/>
          <p:cNvCxnSpPr>
            <a:cxnSpLocks noChangeShapeType="1"/>
          </p:cNvCxnSpPr>
          <p:nvPr/>
        </p:nvCxnSpPr>
        <p:spPr bwMode="auto">
          <a:xfrm>
            <a:off x="2971800" y="5715000"/>
            <a:ext cx="1295400" cy="762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32" name="Straight Arrow Connector 145"/>
          <p:cNvCxnSpPr>
            <a:cxnSpLocks noChangeShapeType="1"/>
          </p:cNvCxnSpPr>
          <p:nvPr/>
        </p:nvCxnSpPr>
        <p:spPr bwMode="auto">
          <a:xfrm>
            <a:off x="2971800" y="5562600"/>
            <a:ext cx="1295400" cy="762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33" name="Straight Arrow Connector 146"/>
          <p:cNvCxnSpPr>
            <a:cxnSpLocks noChangeShapeType="1"/>
          </p:cNvCxnSpPr>
          <p:nvPr/>
        </p:nvCxnSpPr>
        <p:spPr bwMode="auto">
          <a:xfrm flipV="1">
            <a:off x="5334000" y="5257800"/>
            <a:ext cx="11430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34" name="Straight Arrow Connector 149"/>
          <p:cNvCxnSpPr>
            <a:cxnSpLocks noChangeShapeType="1"/>
          </p:cNvCxnSpPr>
          <p:nvPr/>
        </p:nvCxnSpPr>
        <p:spPr bwMode="auto">
          <a:xfrm flipV="1">
            <a:off x="5334000" y="5410200"/>
            <a:ext cx="11430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35" name="Straight Arrow Connector 150"/>
          <p:cNvCxnSpPr>
            <a:cxnSpLocks noChangeShapeType="1"/>
          </p:cNvCxnSpPr>
          <p:nvPr/>
        </p:nvCxnSpPr>
        <p:spPr bwMode="auto">
          <a:xfrm flipV="1">
            <a:off x="5334000" y="5562600"/>
            <a:ext cx="11430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36" name="Straight Arrow Connector 151"/>
          <p:cNvCxnSpPr>
            <a:cxnSpLocks noChangeShapeType="1"/>
          </p:cNvCxnSpPr>
          <p:nvPr/>
        </p:nvCxnSpPr>
        <p:spPr bwMode="auto">
          <a:xfrm flipV="1">
            <a:off x="5334000" y="5715000"/>
            <a:ext cx="11430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37" name="Straight Arrow Connector 162"/>
          <p:cNvCxnSpPr>
            <a:cxnSpLocks noChangeShapeType="1"/>
          </p:cNvCxnSpPr>
          <p:nvPr/>
        </p:nvCxnSpPr>
        <p:spPr bwMode="auto">
          <a:xfrm>
            <a:off x="2971800" y="4800600"/>
            <a:ext cx="12954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38" name="Straight Arrow Connector 164"/>
          <p:cNvCxnSpPr>
            <a:cxnSpLocks noChangeShapeType="1"/>
          </p:cNvCxnSpPr>
          <p:nvPr/>
        </p:nvCxnSpPr>
        <p:spPr bwMode="auto">
          <a:xfrm>
            <a:off x="2971800" y="4648200"/>
            <a:ext cx="12954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39" name="Straight Arrow Connector 165"/>
          <p:cNvCxnSpPr>
            <a:cxnSpLocks noChangeShapeType="1"/>
          </p:cNvCxnSpPr>
          <p:nvPr/>
        </p:nvCxnSpPr>
        <p:spPr bwMode="auto">
          <a:xfrm>
            <a:off x="2971800" y="4495800"/>
            <a:ext cx="12954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40" name="Straight Arrow Connector 166"/>
          <p:cNvCxnSpPr>
            <a:cxnSpLocks noChangeShapeType="1"/>
          </p:cNvCxnSpPr>
          <p:nvPr/>
        </p:nvCxnSpPr>
        <p:spPr bwMode="auto">
          <a:xfrm>
            <a:off x="2971800" y="4343400"/>
            <a:ext cx="12954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41" name="Straight Arrow Connector 167"/>
          <p:cNvCxnSpPr>
            <a:cxnSpLocks noChangeShapeType="1"/>
          </p:cNvCxnSpPr>
          <p:nvPr/>
        </p:nvCxnSpPr>
        <p:spPr bwMode="auto">
          <a:xfrm>
            <a:off x="2971800" y="3429000"/>
            <a:ext cx="129540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42" name="Straight Arrow Connector 172"/>
          <p:cNvCxnSpPr>
            <a:cxnSpLocks noChangeShapeType="1"/>
          </p:cNvCxnSpPr>
          <p:nvPr/>
        </p:nvCxnSpPr>
        <p:spPr bwMode="auto">
          <a:xfrm>
            <a:off x="2971800" y="3581400"/>
            <a:ext cx="129540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43" name="Straight Arrow Connector 173"/>
          <p:cNvCxnSpPr>
            <a:cxnSpLocks noChangeShapeType="1"/>
          </p:cNvCxnSpPr>
          <p:nvPr/>
        </p:nvCxnSpPr>
        <p:spPr bwMode="auto">
          <a:xfrm>
            <a:off x="2971800" y="3276600"/>
            <a:ext cx="129540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44" name="Straight Arrow Connector 174"/>
          <p:cNvCxnSpPr>
            <a:cxnSpLocks noChangeShapeType="1"/>
          </p:cNvCxnSpPr>
          <p:nvPr/>
        </p:nvCxnSpPr>
        <p:spPr bwMode="auto">
          <a:xfrm flipV="1">
            <a:off x="2971800" y="1143000"/>
            <a:ext cx="129540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45" name="Straight Arrow Connector 176"/>
          <p:cNvCxnSpPr>
            <a:cxnSpLocks noChangeShapeType="1"/>
          </p:cNvCxnSpPr>
          <p:nvPr/>
        </p:nvCxnSpPr>
        <p:spPr bwMode="auto">
          <a:xfrm flipV="1">
            <a:off x="2971800" y="1295400"/>
            <a:ext cx="129540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46" name="Straight Arrow Connector 177"/>
          <p:cNvCxnSpPr>
            <a:cxnSpLocks noChangeShapeType="1"/>
            <a:endCxn id="108" idx="1"/>
          </p:cNvCxnSpPr>
          <p:nvPr/>
        </p:nvCxnSpPr>
        <p:spPr bwMode="auto">
          <a:xfrm flipV="1">
            <a:off x="5334000" y="4495800"/>
            <a:ext cx="1158875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47" name="Straight Arrow Connector 179"/>
          <p:cNvCxnSpPr>
            <a:cxnSpLocks noChangeShapeType="1"/>
          </p:cNvCxnSpPr>
          <p:nvPr/>
        </p:nvCxnSpPr>
        <p:spPr bwMode="auto">
          <a:xfrm flipV="1">
            <a:off x="5334000" y="4343400"/>
            <a:ext cx="1158875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48" name="Straight Arrow Connector 180"/>
          <p:cNvCxnSpPr>
            <a:cxnSpLocks noChangeShapeType="1"/>
          </p:cNvCxnSpPr>
          <p:nvPr/>
        </p:nvCxnSpPr>
        <p:spPr bwMode="auto">
          <a:xfrm flipV="1">
            <a:off x="5334000" y="4191000"/>
            <a:ext cx="1158875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49" name="Straight Arrow Connector 181"/>
          <p:cNvCxnSpPr>
            <a:cxnSpLocks noChangeShapeType="1"/>
          </p:cNvCxnSpPr>
          <p:nvPr/>
        </p:nvCxnSpPr>
        <p:spPr bwMode="auto">
          <a:xfrm flipV="1">
            <a:off x="5334000" y="4038600"/>
            <a:ext cx="1158875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50" name="Straight Arrow Connector 182"/>
          <p:cNvCxnSpPr>
            <a:cxnSpLocks noChangeShapeType="1"/>
            <a:endCxn id="26655" idx="1"/>
          </p:cNvCxnSpPr>
          <p:nvPr/>
        </p:nvCxnSpPr>
        <p:spPr bwMode="auto">
          <a:xfrm>
            <a:off x="5334000" y="3733800"/>
            <a:ext cx="11588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51" name="Straight Arrow Connector 185"/>
          <p:cNvCxnSpPr>
            <a:cxnSpLocks noChangeShapeType="1"/>
          </p:cNvCxnSpPr>
          <p:nvPr/>
        </p:nvCxnSpPr>
        <p:spPr bwMode="auto">
          <a:xfrm>
            <a:off x="5334000" y="3886200"/>
            <a:ext cx="11588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52" name="Straight Arrow Connector 186"/>
          <p:cNvCxnSpPr>
            <a:cxnSpLocks noChangeShapeType="1"/>
          </p:cNvCxnSpPr>
          <p:nvPr/>
        </p:nvCxnSpPr>
        <p:spPr bwMode="auto">
          <a:xfrm>
            <a:off x="5334000" y="3579813"/>
            <a:ext cx="11588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53" name="Straight Arrow Connector 187"/>
          <p:cNvCxnSpPr>
            <a:cxnSpLocks noChangeShapeType="1"/>
            <a:endCxn id="121" idx="1"/>
          </p:cNvCxnSpPr>
          <p:nvPr/>
        </p:nvCxnSpPr>
        <p:spPr bwMode="auto">
          <a:xfrm>
            <a:off x="5334000" y="1143000"/>
            <a:ext cx="1158875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54" name="Straight Arrow Connector 189"/>
          <p:cNvCxnSpPr>
            <a:cxnSpLocks noChangeShapeType="1"/>
          </p:cNvCxnSpPr>
          <p:nvPr/>
        </p:nvCxnSpPr>
        <p:spPr bwMode="auto">
          <a:xfrm>
            <a:off x="5334000" y="1295400"/>
            <a:ext cx="1158875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755" name="TextBox 191"/>
          <p:cNvSpPr txBox="1">
            <a:spLocks noChangeArrowheads="1"/>
          </p:cNvSpPr>
          <p:nvPr/>
        </p:nvSpPr>
        <p:spPr bwMode="auto">
          <a:xfrm>
            <a:off x="4157663" y="652463"/>
            <a:ext cx="12525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Page Table</a:t>
            </a:r>
          </a:p>
        </p:txBody>
      </p:sp>
      <p:sp>
        <p:nvSpPr>
          <p:cNvPr id="26756" name="TextBox 5"/>
          <p:cNvSpPr txBox="1">
            <a:spLocks noChangeArrowheads="1"/>
          </p:cNvSpPr>
          <p:nvPr/>
        </p:nvSpPr>
        <p:spPr bwMode="auto">
          <a:xfrm rot="1327648">
            <a:off x="5357813" y="1066800"/>
            <a:ext cx="10985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1110 1</a:t>
            </a:r>
            <a:r>
              <a:rPr lang="en-US" altLang="en-US" sz="1600">
                <a:solidFill>
                  <a:srgbClr val="0330D8"/>
                </a:solidFill>
                <a:latin typeface="Helvetica" panose="020B0604020202020204" pitchFamily="34" charset="0"/>
              </a:rPr>
              <a:t>111</a:t>
            </a:r>
          </a:p>
        </p:txBody>
      </p:sp>
    </p:spTree>
    <p:extLst>
      <p:ext uri="{BB962C8B-B14F-4D97-AF65-F5344CB8AC3E}">
        <p14:creationId xmlns:p14="http://schemas.microsoft.com/office/powerpoint/2010/main" val="3319814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6"/>
          <p:cNvSpPr>
            <a:spLocks noChangeArrowheads="1"/>
          </p:cNvSpPr>
          <p:nvPr/>
        </p:nvSpPr>
        <p:spPr bwMode="auto">
          <a:xfrm>
            <a:off x="2819400" y="6477000"/>
            <a:ext cx="3200400" cy="533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triangle" w="med" len="med"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162800" cy="533400"/>
          </a:xfrm>
        </p:spPr>
        <p:txBody>
          <a:bodyPr/>
          <a:lstStyle/>
          <a:p>
            <a:r>
              <a:rPr lang="en-US" altLang="en-US" dirty="0" smtClean="0">
                <a:latin typeface="Helvetica" panose="020B0604020202020204" pitchFamily="34" charset="0"/>
              </a:rPr>
              <a:t>Summary: </a:t>
            </a:r>
            <a:r>
              <a:rPr lang="en-US" altLang="en-US" dirty="0" smtClean="0">
                <a:latin typeface="Helvetica" panose="020B0604020202020204" pitchFamily="34" charset="0"/>
              </a:rPr>
              <a:t>Simple Page Table</a:t>
            </a:r>
            <a:endParaRPr lang="en-US" altLang="en-US" dirty="0" smtClean="0">
              <a:latin typeface="Helvetica" panose="020B0604020202020204" pitchFamily="34" charset="0"/>
            </a:endParaRPr>
          </a:p>
        </p:txBody>
      </p:sp>
      <p:sp>
        <p:nvSpPr>
          <p:cNvPr id="27651" name="TextBox 5"/>
          <p:cNvSpPr txBox="1">
            <a:spLocks noChangeArrowheads="1"/>
          </p:cNvSpPr>
          <p:nvPr/>
        </p:nvSpPr>
        <p:spPr bwMode="auto">
          <a:xfrm>
            <a:off x="588963" y="1066800"/>
            <a:ext cx="10874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1111 1111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1676400" y="1219200"/>
            <a:ext cx="1295400" cy="609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1676400" y="3200400"/>
            <a:ext cx="1295400" cy="457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676400" y="5486400"/>
            <a:ext cx="1295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27655" name="Rectangle 9"/>
          <p:cNvSpPr>
            <a:spLocks noChangeArrowheads="1"/>
          </p:cNvSpPr>
          <p:nvPr/>
        </p:nvSpPr>
        <p:spPr bwMode="auto">
          <a:xfrm>
            <a:off x="1676400" y="4267200"/>
            <a:ext cx="1295400" cy="6096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27656" name="Up Arrow 10"/>
          <p:cNvSpPr>
            <a:spLocks noChangeArrowheads="1"/>
          </p:cNvSpPr>
          <p:nvPr/>
        </p:nvSpPr>
        <p:spPr bwMode="auto">
          <a:xfrm flipH="1">
            <a:off x="2209800" y="2895600"/>
            <a:ext cx="106363" cy="3048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7657" name="Up Arrow 11"/>
          <p:cNvSpPr>
            <a:spLocks noChangeArrowheads="1"/>
          </p:cNvSpPr>
          <p:nvPr/>
        </p:nvSpPr>
        <p:spPr bwMode="auto">
          <a:xfrm flipH="1" flipV="1">
            <a:off x="2209800" y="1752600"/>
            <a:ext cx="106363" cy="3048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7658" name="Rectangle 12"/>
          <p:cNvSpPr>
            <a:spLocks noChangeArrowheads="1"/>
          </p:cNvSpPr>
          <p:nvPr/>
        </p:nvSpPr>
        <p:spPr bwMode="auto">
          <a:xfrm>
            <a:off x="1676400" y="1219200"/>
            <a:ext cx="1295400" cy="48768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7659" name="TextBox 13"/>
          <p:cNvSpPr txBox="1">
            <a:spLocks noChangeArrowheads="1"/>
          </p:cNvSpPr>
          <p:nvPr/>
        </p:nvSpPr>
        <p:spPr bwMode="auto">
          <a:xfrm>
            <a:off x="1166813" y="838200"/>
            <a:ext cx="21859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Virtual memory view</a:t>
            </a:r>
          </a:p>
        </p:txBody>
      </p:sp>
      <p:sp>
        <p:nvSpPr>
          <p:cNvPr id="27660" name="Rectangle 14"/>
          <p:cNvSpPr>
            <a:spLocks noChangeArrowheads="1"/>
          </p:cNvSpPr>
          <p:nvPr/>
        </p:nvSpPr>
        <p:spPr bwMode="auto">
          <a:xfrm>
            <a:off x="1676400" y="48768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7661" name="Rectangle 15"/>
          <p:cNvSpPr>
            <a:spLocks noChangeArrowheads="1"/>
          </p:cNvSpPr>
          <p:nvPr/>
        </p:nvSpPr>
        <p:spPr bwMode="auto">
          <a:xfrm>
            <a:off x="1676400" y="36576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7662" name="Rectangle 16"/>
          <p:cNvSpPr>
            <a:spLocks noChangeArrowheads="1"/>
          </p:cNvSpPr>
          <p:nvPr/>
        </p:nvSpPr>
        <p:spPr bwMode="auto">
          <a:xfrm>
            <a:off x="1676400" y="24384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7663" name="TextBox 17"/>
          <p:cNvSpPr txBox="1">
            <a:spLocks noChangeArrowheads="1"/>
          </p:cNvSpPr>
          <p:nvPr/>
        </p:nvSpPr>
        <p:spPr bwMode="auto">
          <a:xfrm>
            <a:off x="533400" y="5834063"/>
            <a:ext cx="11541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0000 0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7664" name="TextBox 18"/>
          <p:cNvSpPr txBox="1">
            <a:spLocks noChangeArrowheads="1"/>
          </p:cNvSpPr>
          <p:nvPr/>
        </p:nvSpPr>
        <p:spPr bwMode="auto">
          <a:xfrm>
            <a:off x="533400" y="4648200"/>
            <a:ext cx="1154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0100 0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7665" name="TextBox 19"/>
          <p:cNvSpPr txBox="1">
            <a:spLocks noChangeArrowheads="1"/>
          </p:cNvSpPr>
          <p:nvPr/>
        </p:nvSpPr>
        <p:spPr bwMode="auto">
          <a:xfrm>
            <a:off x="533400" y="3429000"/>
            <a:ext cx="1154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1000 0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7666" name="TextBox 20"/>
          <p:cNvSpPr txBox="1">
            <a:spLocks noChangeArrowheads="1"/>
          </p:cNvSpPr>
          <p:nvPr/>
        </p:nvSpPr>
        <p:spPr bwMode="auto">
          <a:xfrm>
            <a:off x="544513" y="2176463"/>
            <a:ext cx="1143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1100 0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7667" name="Left Brace 22"/>
          <p:cNvSpPr>
            <a:spLocks/>
          </p:cNvSpPr>
          <p:nvPr/>
        </p:nvSpPr>
        <p:spPr bwMode="auto">
          <a:xfrm rot="5400000" flipH="1">
            <a:off x="818356" y="5887244"/>
            <a:ext cx="192088" cy="609600"/>
          </a:xfrm>
          <a:prstGeom prst="leftBrace">
            <a:avLst>
              <a:gd name="adj1" fmla="val 830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7668" name="TextBox 23"/>
          <p:cNvSpPr txBox="1">
            <a:spLocks noChangeArrowheads="1"/>
          </p:cNvSpPr>
          <p:nvPr/>
        </p:nvSpPr>
        <p:spPr bwMode="auto">
          <a:xfrm>
            <a:off x="482600" y="6215063"/>
            <a:ext cx="812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rgbClr val="FF0000"/>
                </a:solidFill>
                <a:latin typeface="Helvetica" panose="020B0604020202020204" pitchFamily="34" charset="0"/>
              </a:rPr>
              <a:t>page #</a:t>
            </a:r>
          </a:p>
        </p:txBody>
      </p:sp>
      <p:sp>
        <p:nvSpPr>
          <p:cNvPr id="27669" name="TextBox 24"/>
          <p:cNvSpPr txBox="1">
            <a:spLocks noChangeArrowheads="1"/>
          </p:cNvSpPr>
          <p:nvPr/>
        </p:nvSpPr>
        <p:spPr bwMode="auto">
          <a:xfrm>
            <a:off x="1162050" y="6215063"/>
            <a:ext cx="7429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00FF"/>
                </a:solidFill>
                <a:latin typeface="Helvetica" panose="020B0604020202020204" pitchFamily="34" charset="0"/>
              </a:rPr>
              <a:t>offset</a:t>
            </a:r>
          </a:p>
        </p:txBody>
      </p:sp>
      <p:sp>
        <p:nvSpPr>
          <p:cNvPr id="27670" name="Left Brace 25"/>
          <p:cNvSpPr>
            <a:spLocks/>
          </p:cNvSpPr>
          <p:nvPr/>
        </p:nvSpPr>
        <p:spPr bwMode="auto">
          <a:xfrm rot="5400000" flipH="1">
            <a:off x="1346993" y="6044407"/>
            <a:ext cx="201613" cy="304800"/>
          </a:xfrm>
          <a:prstGeom prst="leftBrace">
            <a:avLst>
              <a:gd name="adj1" fmla="val 832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7671" name="TextBox 27"/>
          <p:cNvSpPr txBox="1">
            <a:spLocks noChangeArrowheads="1"/>
          </p:cNvSpPr>
          <p:nvPr/>
        </p:nvSpPr>
        <p:spPr bwMode="auto">
          <a:xfrm>
            <a:off x="5943600" y="881063"/>
            <a:ext cx="2378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Physical memory view</a:t>
            </a:r>
          </a:p>
        </p:txBody>
      </p:sp>
      <p:sp>
        <p:nvSpPr>
          <p:cNvPr id="27672" name="Rectangle 28"/>
          <p:cNvSpPr>
            <a:spLocks noChangeArrowheads="1"/>
          </p:cNvSpPr>
          <p:nvPr/>
        </p:nvSpPr>
        <p:spPr bwMode="auto">
          <a:xfrm>
            <a:off x="6492875" y="1219200"/>
            <a:ext cx="1295400" cy="48768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7673" name="Rectangle 29"/>
          <p:cNvSpPr>
            <a:spLocks noChangeArrowheads="1"/>
          </p:cNvSpPr>
          <p:nvPr/>
        </p:nvSpPr>
        <p:spPr bwMode="auto">
          <a:xfrm>
            <a:off x="6492875" y="3962400"/>
            <a:ext cx="1295400" cy="6096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6492875" y="5181600"/>
            <a:ext cx="1295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492875" y="12192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492875" y="57912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492875" y="45720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7678" name="Rectangle 35"/>
          <p:cNvSpPr>
            <a:spLocks noChangeArrowheads="1"/>
          </p:cNvSpPr>
          <p:nvPr/>
        </p:nvSpPr>
        <p:spPr bwMode="auto">
          <a:xfrm>
            <a:off x="6492875" y="3505200"/>
            <a:ext cx="1295400" cy="457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6492875" y="28956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7680" name="Rectangle 39"/>
          <p:cNvSpPr>
            <a:spLocks noChangeArrowheads="1"/>
          </p:cNvSpPr>
          <p:nvPr/>
        </p:nvSpPr>
        <p:spPr bwMode="auto">
          <a:xfrm>
            <a:off x="6492875" y="1524000"/>
            <a:ext cx="1295400" cy="304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492875" y="1981200"/>
            <a:ext cx="12954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7682" name="TextBox 42"/>
          <p:cNvSpPr txBox="1">
            <a:spLocks noChangeArrowheads="1"/>
          </p:cNvSpPr>
          <p:nvPr/>
        </p:nvSpPr>
        <p:spPr bwMode="auto">
          <a:xfrm>
            <a:off x="7761288" y="5834063"/>
            <a:ext cx="1154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0000 0000</a:t>
            </a:r>
          </a:p>
        </p:txBody>
      </p:sp>
      <p:sp>
        <p:nvSpPr>
          <p:cNvPr id="27683" name="TextBox 43"/>
          <p:cNvSpPr txBox="1">
            <a:spLocks noChangeArrowheads="1"/>
          </p:cNvSpPr>
          <p:nvPr/>
        </p:nvSpPr>
        <p:spPr bwMode="auto">
          <a:xfrm>
            <a:off x="7761288" y="5529263"/>
            <a:ext cx="1154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0001 0000</a:t>
            </a:r>
          </a:p>
        </p:txBody>
      </p:sp>
      <p:sp>
        <p:nvSpPr>
          <p:cNvPr id="27684" name="TextBox 44"/>
          <p:cNvSpPr txBox="1">
            <a:spLocks noChangeArrowheads="1"/>
          </p:cNvSpPr>
          <p:nvPr/>
        </p:nvSpPr>
        <p:spPr bwMode="auto">
          <a:xfrm>
            <a:off x="7772400" y="4267200"/>
            <a:ext cx="1039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0101 000</a:t>
            </a:r>
          </a:p>
        </p:txBody>
      </p:sp>
      <p:sp>
        <p:nvSpPr>
          <p:cNvPr id="27685" name="TextBox 45"/>
          <p:cNvSpPr txBox="1">
            <a:spLocks noChangeArrowheads="1"/>
          </p:cNvSpPr>
          <p:nvPr/>
        </p:nvSpPr>
        <p:spPr bwMode="auto">
          <a:xfrm>
            <a:off x="7794625" y="3700463"/>
            <a:ext cx="10175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0111 000</a:t>
            </a:r>
          </a:p>
        </p:txBody>
      </p:sp>
      <p:sp>
        <p:nvSpPr>
          <p:cNvPr id="27686" name="TextBox 46"/>
          <p:cNvSpPr txBox="1">
            <a:spLocks noChangeArrowheads="1"/>
          </p:cNvSpPr>
          <p:nvPr/>
        </p:nvSpPr>
        <p:spPr bwMode="auto">
          <a:xfrm>
            <a:off x="7696200" y="1566863"/>
            <a:ext cx="1131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1110 0000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1676400" y="594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1676400" y="579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676400" y="563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676400" y="548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676400" y="487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1676400" y="502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1676400" y="518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676400" y="533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676400" y="4267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1676400" y="4419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1676400" y="4572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676400" y="4724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1676400" y="3657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1676400" y="3810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676400" y="3962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676400" y="4114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676400" y="3048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1676400" y="3200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1676400" y="3352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1676400" y="3505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1676400" y="2438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676400" y="2590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1676400" y="2743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676400" y="2895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1676400" y="182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1676400" y="198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1676400" y="213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1676400" y="2286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1676400" y="121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1676400" y="137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1676400" y="152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1676400" y="167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6492875" y="3657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492875" y="3810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6492875" y="3962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6492875" y="4114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6492875" y="4267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6492875" y="4419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6492875" y="4572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492875" y="4724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6492875" y="487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6492875" y="502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6492875" y="518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492875" y="533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6492875" y="548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6492875" y="563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6492875" y="579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6492875" y="594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6492875" y="121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6492875" y="137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6492875" y="152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6492875" y="167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6492875" y="182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6492875" y="198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6492875" y="213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6492875" y="2286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6492875" y="2438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6492875" y="2590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6492875" y="2743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6492875" y="2895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6492875" y="3048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6492875" y="3200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6492875" y="3352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6492875" y="3505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grpSp>
        <p:nvGrpSpPr>
          <p:cNvPr id="27751" name="Group 134"/>
          <p:cNvGrpSpPr>
            <a:grpSpLocks/>
          </p:cNvGrpSpPr>
          <p:nvPr/>
        </p:nvGrpSpPr>
        <p:grpSpPr bwMode="auto">
          <a:xfrm>
            <a:off x="4187825" y="990600"/>
            <a:ext cx="1168400" cy="6002338"/>
            <a:chOff x="4188007" y="838200"/>
            <a:chExt cx="1168785" cy="6001641"/>
          </a:xfrm>
        </p:grpSpPr>
        <p:sp>
          <p:nvSpPr>
            <p:cNvPr id="27781" name="TextBox 136"/>
            <p:cNvSpPr txBox="1">
              <a:spLocks noChangeArrowheads="1"/>
            </p:cNvSpPr>
            <p:nvPr/>
          </p:nvSpPr>
          <p:spPr bwMode="auto">
            <a:xfrm>
              <a:off x="4188007" y="838200"/>
              <a:ext cx="1168785" cy="6001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11111   11101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11110   11100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11101     null  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11100     null  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11011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11010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11001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11000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10111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10110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10101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10100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10011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10010   10000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10001   01111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10000   01110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01111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01110     null     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01101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01100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01011   01101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01010   01100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01001   01011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01000   01010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00111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00110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00101     null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00100     null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00011   00101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00010   00100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00001   00011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00000   00010</a:t>
              </a:r>
            </a:p>
          </p:txBody>
        </p:sp>
        <p:sp>
          <p:nvSpPr>
            <p:cNvPr id="27782" name="Rectangle 138"/>
            <p:cNvSpPr>
              <a:spLocks noChangeArrowheads="1"/>
            </p:cNvSpPr>
            <p:nvPr/>
          </p:nvSpPr>
          <p:spPr bwMode="auto">
            <a:xfrm>
              <a:off x="4724400" y="838200"/>
              <a:ext cx="609600" cy="5943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b="0">
                <a:latin typeface="Helvetica" panose="020B0604020202020204" pitchFamily="34" charset="0"/>
              </a:endParaRPr>
            </a:p>
          </p:txBody>
        </p:sp>
      </p:grpSp>
      <p:cxnSp>
        <p:nvCxnSpPr>
          <p:cNvPr id="27752" name="Straight Arrow Connector 142"/>
          <p:cNvCxnSpPr>
            <a:cxnSpLocks noChangeShapeType="1"/>
            <a:stCxn id="48" idx="3"/>
          </p:cNvCxnSpPr>
          <p:nvPr/>
        </p:nvCxnSpPr>
        <p:spPr bwMode="auto">
          <a:xfrm>
            <a:off x="2971800" y="6019800"/>
            <a:ext cx="1295400" cy="762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53" name="Straight Arrow Connector 143"/>
          <p:cNvCxnSpPr>
            <a:cxnSpLocks noChangeShapeType="1"/>
          </p:cNvCxnSpPr>
          <p:nvPr/>
        </p:nvCxnSpPr>
        <p:spPr bwMode="auto">
          <a:xfrm>
            <a:off x="2971800" y="5867400"/>
            <a:ext cx="1295400" cy="762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54" name="Straight Arrow Connector 144"/>
          <p:cNvCxnSpPr>
            <a:cxnSpLocks noChangeShapeType="1"/>
          </p:cNvCxnSpPr>
          <p:nvPr/>
        </p:nvCxnSpPr>
        <p:spPr bwMode="auto">
          <a:xfrm>
            <a:off x="2971800" y="5715000"/>
            <a:ext cx="1295400" cy="762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55" name="Straight Arrow Connector 145"/>
          <p:cNvCxnSpPr>
            <a:cxnSpLocks noChangeShapeType="1"/>
          </p:cNvCxnSpPr>
          <p:nvPr/>
        </p:nvCxnSpPr>
        <p:spPr bwMode="auto">
          <a:xfrm>
            <a:off x="2971800" y="5562600"/>
            <a:ext cx="1295400" cy="762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56" name="Straight Arrow Connector 146"/>
          <p:cNvCxnSpPr>
            <a:cxnSpLocks noChangeShapeType="1"/>
          </p:cNvCxnSpPr>
          <p:nvPr/>
        </p:nvCxnSpPr>
        <p:spPr bwMode="auto">
          <a:xfrm flipV="1">
            <a:off x="5334000" y="5257800"/>
            <a:ext cx="11430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57" name="Straight Arrow Connector 149"/>
          <p:cNvCxnSpPr>
            <a:cxnSpLocks noChangeShapeType="1"/>
          </p:cNvCxnSpPr>
          <p:nvPr/>
        </p:nvCxnSpPr>
        <p:spPr bwMode="auto">
          <a:xfrm flipV="1">
            <a:off x="5334000" y="5410200"/>
            <a:ext cx="11430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58" name="Straight Arrow Connector 150"/>
          <p:cNvCxnSpPr>
            <a:cxnSpLocks noChangeShapeType="1"/>
          </p:cNvCxnSpPr>
          <p:nvPr/>
        </p:nvCxnSpPr>
        <p:spPr bwMode="auto">
          <a:xfrm flipV="1">
            <a:off x="5334000" y="5562600"/>
            <a:ext cx="11430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59" name="Straight Arrow Connector 151"/>
          <p:cNvCxnSpPr>
            <a:cxnSpLocks noChangeShapeType="1"/>
          </p:cNvCxnSpPr>
          <p:nvPr/>
        </p:nvCxnSpPr>
        <p:spPr bwMode="auto">
          <a:xfrm flipV="1">
            <a:off x="5334000" y="5715000"/>
            <a:ext cx="11430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60" name="Straight Arrow Connector 162"/>
          <p:cNvCxnSpPr>
            <a:cxnSpLocks noChangeShapeType="1"/>
          </p:cNvCxnSpPr>
          <p:nvPr/>
        </p:nvCxnSpPr>
        <p:spPr bwMode="auto">
          <a:xfrm>
            <a:off x="2971800" y="4800600"/>
            <a:ext cx="12954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61" name="Straight Arrow Connector 164"/>
          <p:cNvCxnSpPr>
            <a:cxnSpLocks noChangeShapeType="1"/>
          </p:cNvCxnSpPr>
          <p:nvPr/>
        </p:nvCxnSpPr>
        <p:spPr bwMode="auto">
          <a:xfrm>
            <a:off x="2971800" y="4648200"/>
            <a:ext cx="12954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62" name="Straight Arrow Connector 165"/>
          <p:cNvCxnSpPr>
            <a:cxnSpLocks noChangeShapeType="1"/>
          </p:cNvCxnSpPr>
          <p:nvPr/>
        </p:nvCxnSpPr>
        <p:spPr bwMode="auto">
          <a:xfrm>
            <a:off x="2971800" y="4495800"/>
            <a:ext cx="12954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63" name="Straight Arrow Connector 166"/>
          <p:cNvCxnSpPr>
            <a:cxnSpLocks noChangeShapeType="1"/>
          </p:cNvCxnSpPr>
          <p:nvPr/>
        </p:nvCxnSpPr>
        <p:spPr bwMode="auto">
          <a:xfrm>
            <a:off x="2971800" y="4343400"/>
            <a:ext cx="12954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64" name="Straight Arrow Connector 167"/>
          <p:cNvCxnSpPr>
            <a:cxnSpLocks noChangeShapeType="1"/>
          </p:cNvCxnSpPr>
          <p:nvPr/>
        </p:nvCxnSpPr>
        <p:spPr bwMode="auto">
          <a:xfrm>
            <a:off x="2971800" y="3429000"/>
            <a:ext cx="129540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65" name="Straight Arrow Connector 172"/>
          <p:cNvCxnSpPr>
            <a:cxnSpLocks noChangeShapeType="1"/>
          </p:cNvCxnSpPr>
          <p:nvPr/>
        </p:nvCxnSpPr>
        <p:spPr bwMode="auto">
          <a:xfrm>
            <a:off x="2971800" y="3581400"/>
            <a:ext cx="129540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66" name="Straight Arrow Connector 173"/>
          <p:cNvCxnSpPr>
            <a:cxnSpLocks noChangeShapeType="1"/>
          </p:cNvCxnSpPr>
          <p:nvPr/>
        </p:nvCxnSpPr>
        <p:spPr bwMode="auto">
          <a:xfrm>
            <a:off x="2971800" y="3276600"/>
            <a:ext cx="129540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67" name="Straight Arrow Connector 174"/>
          <p:cNvCxnSpPr>
            <a:cxnSpLocks noChangeShapeType="1"/>
          </p:cNvCxnSpPr>
          <p:nvPr/>
        </p:nvCxnSpPr>
        <p:spPr bwMode="auto">
          <a:xfrm flipV="1">
            <a:off x="2971800" y="1143000"/>
            <a:ext cx="129540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68" name="Straight Arrow Connector 176"/>
          <p:cNvCxnSpPr>
            <a:cxnSpLocks noChangeShapeType="1"/>
          </p:cNvCxnSpPr>
          <p:nvPr/>
        </p:nvCxnSpPr>
        <p:spPr bwMode="auto">
          <a:xfrm flipV="1">
            <a:off x="2971800" y="1295400"/>
            <a:ext cx="129540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69" name="Straight Arrow Connector 177"/>
          <p:cNvCxnSpPr>
            <a:cxnSpLocks noChangeShapeType="1"/>
            <a:endCxn id="108" idx="1"/>
          </p:cNvCxnSpPr>
          <p:nvPr/>
        </p:nvCxnSpPr>
        <p:spPr bwMode="auto">
          <a:xfrm flipV="1">
            <a:off x="5334000" y="4495800"/>
            <a:ext cx="1158875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70" name="Straight Arrow Connector 179"/>
          <p:cNvCxnSpPr>
            <a:cxnSpLocks noChangeShapeType="1"/>
          </p:cNvCxnSpPr>
          <p:nvPr/>
        </p:nvCxnSpPr>
        <p:spPr bwMode="auto">
          <a:xfrm flipV="1">
            <a:off x="5334000" y="4343400"/>
            <a:ext cx="1158875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71" name="Straight Arrow Connector 180"/>
          <p:cNvCxnSpPr>
            <a:cxnSpLocks noChangeShapeType="1"/>
          </p:cNvCxnSpPr>
          <p:nvPr/>
        </p:nvCxnSpPr>
        <p:spPr bwMode="auto">
          <a:xfrm flipV="1">
            <a:off x="5334000" y="4191000"/>
            <a:ext cx="1158875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72" name="Straight Arrow Connector 181"/>
          <p:cNvCxnSpPr>
            <a:cxnSpLocks noChangeShapeType="1"/>
          </p:cNvCxnSpPr>
          <p:nvPr/>
        </p:nvCxnSpPr>
        <p:spPr bwMode="auto">
          <a:xfrm flipV="1">
            <a:off x="5334000" y="4038600"/>
            <a:ext cx="1158875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73" name="Straight Arrow Connector 182"/>
          <p:cNvCxnSpPr>
            <a:cxnSpLocks noChangeShapeType="1"/>
            <a:endCxn id="27678" idx="1"/>
          </p:cNvCxnSpPr>
          <p:nvPr/>
        </p:nvCxnSpPr>
        <p:spPr bwMode="auto">
          <a:xfrm>
            <a:off x="5334000" y="3733800"/>
            <a:ext cx="11588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74" name="Straight Arrow Connector 185"/>
          <p:cNvCxnSpPr>
            <a:cxnSpLocks noChangeShapeType="1"/>
          </p:cNvCxnSpPr>
          <p:nvPr/>
        </p:nvCxnSpPr>
        <p:spPr bwMode="auto">
          <a:xfrm>
            <a:off x="5334000" y="3886200"/>
            <a:ext cx="11588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75" name="Straight Arrow Connector 186"/>
          <p:cNvCxnSpPr>
            <a:cxnSpLocks noChangeShapeType="1"/>
          </p:cNvCxnSpPr>
          <p:nvPr/>
        </p:nvCxnSpPr>
        <p:spPr bwMode="auto">
          <a:xfrm>
            <a:off x="5334000" y="3579813"/>
            <a:ext cx="11588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76" name="Straight Arrow Connector 187"/>
          <p:cNvCxnSpPr>
            <a:cxnSpLocks noChangeShapeType="1"/>
            <a:endCxn id="121" idx="1"/>
          </p:cNvCxnSpPr>
          <p:nvPr/>
        </p:nvCxnSpPr>
        <p:spPr bwMode="auto">
          <a:xfrm>
            <a:off x="5334000" y="1143000"/>
            <a:ext cx="1158875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77" name="Straight Arrow Connector 189"/>
          <p:cNvCxnSpPr>
            <a:cxnSpLocks noChangeShapeType="1"/>
          </p:cNvCxnSpPr>
          <p:nvPr/>
        </p:nvCxnSpPr>
        <p:spPr bwMode="auto">
          <a:xfrm>
            <a:off x="5334000" y="1295400"/>
            <a:ext cx="1158875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778" name="TextBox 191"/>
          <p:cNvSpPr txBox="1">
            <a:spLocks noChangeArrowheads="1"/>
          </p:cNvSpPr>
          <p:nvPr/>
        </p:nvSpPr>
        <p:spPr bwMode="auto">
          <a:xfrm>
            <a:off x="4157663" y="652463"/>
            <a:ext cx="12525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Page Table</a:t>
            </a:r>
          </a:p>
        </p:txBody>
      </p:sp>
      <p:sp>
        <p:nvSpPr>
          <p:cNvPr id="27779" name="TextBox 135"/>
          <p:cNvSpPr txBox="1">
            <a:spLocks noChangeArrowheads="1"/>
          </p:cNvSpPr>
          <p:nvPr/>
        </p:nvSpPr>
        <p:spPr bwMode="auto">
          <a:xfrm>
            <a:off x="544513" y="1643063"/>
            <a:ext cx="11318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1110 0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140" name="Rounded Rectangular Callout 139"/>
          <p:cNvSpPr>
            <a:spLocks noChangeArrowheads="1"/>
          </p:cNvSpPr>
          <p:nvPr/>
        </p:nvSpPr>
        <p:spPr bwMode="auto">
          <a:xfrm>
            <a:off x="304800" y="2209800"/>
            <a:ext cx="2286000" cy="1143000"/>
          </a:xfrm>
          <a:prstGeom prst="wedgeRoundRectCallout">
            <a:avLst>
              <a:gd name="adj1" fmla="val 21153"/>
              <a:gd name="adj2" fmla="val -86569"/>
              <a:gd name="adj3" fmla="val 16667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>
                <a:latin typeface="Helvetica" panose="020B0604020202020204" pitchFamily="34" charset="0"/>
              </a:rPr>
              <a:t>What happens if stack grows to 1110 0000?</a:t>
            </a:r>
          </a:p>
        </p:txBody>
      </p:sp>
    </p:spTree>
    <p:extLst>
      <p:ext uri="{BB962C8B-B14F-4D97-AF65-F5344CB8AC3E}">
        <p14:creationId xmlns:p14="http://schemas.microsoft.com/office/powerpoint/2010/main" val="13901674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35"/>
          <p:cNvSpPr>
            <a:spLocks noChangeArrowheads="1"/>
          </p:cNvSpPr>
          <p:nvPr/>
        </p:nvSpPr>
        <p:spPr bwMode="auto">
          <a:xfrm>
            <a:off x="6477000" y="2438400"/>
            <a:ext cx="1295400" cy="304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28674" name="Rectangle 26"/>
          <p:cNvSpPr>
            <a:spLocks noChangeArrowheads="1"/>
          </p:cNvSpPr>
          <p:nvPr/>
        </p:nvSpPr>
        <p:spPr bwMode="auto">
          <a:xfrm>
            <a:off x="2819400" y="6477000"/>
            <a:ext cx="3200400" cy="533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triangle" w="med" len="med"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8675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162800" cy="533400"/>
          </a:xfrm>
        </p:spPr>
        <p:txBody>
          <a:bodyPr/>
          <a:lstStyle/>
          <a:p>
            <a:r>
              <a:rPr lang="en-US" altLang="en-US" dirty="0" smtClean="0">
                <a:latin typeface="Helvetica" panose="020B0604020202020204" pitchFamily="34" charset="0"/>
              </a:rPr>
              <a:t>Summary: </a:t>
            </a:r>
            <a:r>
              <a:rPr lang="en-US" altLang="en-US" dirty="0" smtClean="0">
                <a:latin typeface="Helvetica" panose="020B0604020202020204" pitchFamily="34" charset="0"/>
              </a:rPr>
              <a:t>Simple Page Table</a:t>
            </a:r>
            <a:endParaRPr lang="en-US" altLang="en-US" dirty="0" smtClean="0">
              <a:latin typeface="Helvetica" panose="020B0604020202020204" pitchFamily="34" charset="0"/>
            </a:endParaRPr>
          </a:p>
        </p:txBody>
      </p:sp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588963" y="1066800"/>
            <a:ext cx="10874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1111 1111</a:t>
            </a: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1676400" y="1219200"/>
            <a:ext cx="1295400" cy="609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1676400" y="3200400"/>
            <a:ext cx="1295400" cy="457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676400" y="5486400"/>
            <a:ext cx="1295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1676400" y="4267200"/>
            <a:ext cx="1295400" cy="6096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28681" name="Up Arrow 10"/>
          <p:cNvSpPr>
            <a:spLocks noChangeArrowheads="1"/>
          </p:cNvSpPr>
          <p:nvPr/>
        </p:nvSpPr>
        <p:spPr bwMode="auto">
          <a:xfrm flipH="1">
            <a:off x="2209800" y="2895600"/>
            <a:ext cx="106363" cy="3048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8682" name="Up Arrow 11"/>
          <p:cNvSpPr>
            <a:spLocks noChangeArrowheads="1"/>
          </p:cNvSpPr>
          <p:nvPr/>
        </p:nvSpPr>
        <p:spPr bwMode="auto">
          <a:xfrm flipH="1" flipV="1">
            <a:off x="2209800" y="1828800"/>
            <a:ext cx="106363" cy="3048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8683" name="Rectangle 12"/>
          <p:cNvSpPr>
            <a:spLocks noChangeArrowheads="1"/>
          </p:cNvSpPr>
          <p:nvPr/>
        </p:nvSpPr>
        <p:spPr bwMode="auto">
          <a:xfrm>
            <a:off x="1676400" y="1219200"/>
            <a:ext cx="1295400" cy="48768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8684" name="TextBox 13"/>
          <p:cNvSpPr txBox="1">
            <a:spLocks noChangeArrowheads="1"/>
          </p:cNvSpPr>
          <p:nvPr/>
        </p:nvSpPr>
        <p:spPr bwMode="auto">
          <a:xfrm>
            <a:off x="1166813" y="838200"/>
            <a:ext cx="21859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Virtual memory view</a:t>
            </a:r>
          </a:p>
        </p:txBody>
      </p:sp>
      <p:sp>
        <p:nvSpPr>
          <p:cNvPr id="28685" name="Rectangle 14"/>
          <p:cNvSpPr>
            <a:spLocks noChangeArrowheads="1"/>
          </p:cNvSpPr>
          <p:nvPr/>
        </p:nvSpPr>
        <p:spPr bwMode="auto">
          <a:xfrm>
            <a:off x="1676400" y="48768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8686" name="Rectangle 15"/>
          <p:cNvSpPr>
            <a:spLocks noChangeArrowheads="1"/>
          </p:cNvSpPr>
          <p:nvPr/>
        </p:nvSpPr>
        <p:spPr bwMode="auto">
          <a:xfrm>
            <a:off x="1676400" y="36576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8687" name="Rectangle 16"/>
          <p:cNvSpPr>
            <a:spLocks noChangeArrowheads="1"/>
          </p:cNvSpPr>
          <p:nvPr/>
        </p:nvSpPr>
        <p:spPr bwMode="auto">
          <a:xfrm>
            <a:off x="1676400" y="24384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8688" name="TextBox 17"/>
          <p:cNvSpPr txBox="1">
            <a:spLocks noChangeArrowheads="1"/>
          </p:cNvSpPr>
          <p:nvPr/>
        </p:nvSpPr>
        <p:spPr bwMode="auto">
          <a:xfrm>
            <a:off x="533400" y="5834063"/>
            <a:ext cx="11541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0000 0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8689" name="TextBox 18"/>
          <p:cNvSpPr txBox="1">
            <a:spLocks noChangeArrowheads="1"/>
          </p:cNvSpPr>
          <p:nvPr/>
        </p:nvSpPr>
        <p:spPr bwMode="auto">
          <a:xfrm>
            <a:off x="533400" y="4648200"/>
            <a:ext cx="1154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0100 0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8690" name="TextBox 19"/>
          <p:cNvSpPr txBox="1">
            <a:spLocks noChangeArrowheads="1"/>
          </p:cNvSpPr>
          <p:nvPr/>
        </p:nvSpPr>
        <p:spPr bwMode="auto">
          <a:xfrm>
            <a:off x="533400" y="3429000"/>
            <a:ext cx="1154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1000 0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8691" name="TextBox 20"/>
          <p:cNvSpPr txBox="1">
            <a:spLocks noChangeArrowheads="1"/>
          </p:cNvSpPr>
          <p:nvPr/>
        </p:nvSpPr>
        <p:spPr bwMode="auto">
          <a:xfrm>
            <a:off x="544513" y="2176463"/>
            <a:ext cx="1143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1100 0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8692" name="Left Brace 22"/>
          <p:cNvSpPr>
            <a:spLocks/>
          </p:cNvSpPr>
          <p:nvPr/>
        </p:nvSpPr>
        <p:spPr bwMode="auto">
          <a:xfrm rot="5400000" flipH="1">
            <a:off x="818356" y="5887244"/>
            <a:ext cx="192088" cy="609600"/>
          </a:xfrm>
          <a:prstGeom prst="leftBrace">
            <a:avLst>
              <a:gd name="adj1" fmla="val 830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693" name="TextBox 23"/>
          <p:cNvSpPr txBox="1">
            <a:spLocks noChangeArrowheads="1"/>
          </p:cNvSpPr>
          <p:nvPr/>
        </p:nvSpPr>
        <p:spPr bwMode="auto">
          <a:xfrm>
            <a:off x="482600" y="6215063"/>
            <a:ext cx="812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rgbClr val="FF0000"/>
                </a:solidFill>
                <a:latin typeface="Helvetica" panose="020B0604020202020204" pitchFamily="34" charset="0"/>
              </a:rPr>
              <a:t>page #</a:t>
            </a:r>
          </a:p>
        </p:txBody>
      </p:sp>
      <p:sp>
        <p:nvSpPr>
          <p:cNvPr id="28694" name="TextBox 24"/>
          <p:cNvSpPr txBox="1">
            <a:spLocks noChangeArrowheads="1"/>
          </p:cNvSpPr>
          <p:nvPr/>
        </p:nvSpPr>
        <p:spPr bwMode="auto">
          <a:xfrm>
            <a:off x="1162050" y="6215063"/>
            <a:ext cx="7429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00FF"/>
                </a:solidFill>
                <a:latin typeface="Helvetica" panose="020B0604020202020204" pitchFamily="34" charset="0"/>
              </a:rPr>
              <a:t>offset</a:t>
            </a:r>
          </a:p>
        </p:txBody>
      </p:sp>
      <p:sp>
        <p:nvSpPr>
          <p:cNvPr id="28695" name="Left Brace 25"/>
          <p:cNvSpPr>
            <a:spLocks/>
          </p:cNvSpPr>
          <p:nvPr/>
        </p:nvSpPr>
        <p:spPr bwMode="auto">
          <a:xfrm rot="5400000" flipH="1">
            <a:off x="1346993" y="6044407"/>
            <a:ext cx="201613" cy="304800"/>
          </a:xfrm>
          <a:prstGeom prst="leftBrace">
            <a:avLst>
              <a:gd name="adj1" fmla="val 832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696" name="TextBox 27"/>
          <p:cNvSpPr txBox="1">
            <a:spLocks noChangeArrowheads="1"/>
          </p:cNvSpPr>
          <p:nvPr/>
        </p:nvSpPr>
        <p:spPr bwMode="auto">
          <a:xfrm>
            <a:off x="6689725" y="881063"/>
            <a:ext cx="2378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Physical memory view</a:t>
            </a:r>
          </a:p>
        </p:txBody>
      </p:sp>
      <p:sp>
        <p:nvSpPr>
          <p:cNvPr id="28697" name="Rectangle 28"/>
          <p:cNvSpPr>
            <a:spLocks noChangeArrowheads="1"/>
          </p:cNvSpPr>
          <p:nvPr/>
        </p:nvSpPr>
        <p:spPr bwMode="auto">
          <a:xfrm>
            <a:off x="6477000" y="1219200"/>
            <a:ext cx="1295400" cy="48768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8698" name="Rectangle 29"/>
          <p:cNvSpPr>
            <a:spLocks noChangeArrowheads="1"/>
          </p:cNvSpPr>
          <p:nvPr/>
        </p:nvSpPr>
        <p:spPr bwMode="auto">
          <a:xfrm>
            <a:off x="6477000" y="3962400"/>
            <a:ext cx="1295400" cy="6096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6477000" y="5181600"/>
            <a:ext cx="1295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477000" y="12192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477000" y="57912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477000" y="45720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8703" name="Rectangle 35"/>
          <p:cNvSpPr>
            <a:spLocks noChangeArrowheads="1"/>
          </p:cNvSpPr>
          <p:nvPr/>
        </p:nvSpPr>
        <p:spPr bwMode="auto">
          <a:xfrm>
            <a:off x="6477000" y="3505200"/>
            <a:ext cx="1295400" cy="457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6477000" y="28956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8705" name="Rectangle 39"/>
          <p:cNvSpPr>
            <a:spLocks noChangeArrowheads="1"/>
          </p:cNvSpPr>
          <p:nvPr/>
        </p:nvSpPr>
        <p:spPr bwMode="auto">
          <a:xfrm>
            <a:off x="6477000" y="1524000"/>
            <a:ext cx="1295400" cy="304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477000" y="1981200"/>
            <a:ext cx="12954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676400" y="594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1676400" y="579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676400" y="563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676400" y="548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676400" y="487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1676400" y="502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1676400" y="518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676400" y="533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676400" y="4267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1676400" y="4419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1676400" y="4572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676400" y="4724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1676400" y="3657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1676400" y="3810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676400" y="3962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676400" y="4114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676400" y="3048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1676400" y="3200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1676400" y="3352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1676400" y="3505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1676400" y="2438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676400" y="2590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1676400" y="2743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676400" y="2895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1676400" y="182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1676400" y="198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1676400" y="213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1676400" y="2286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1676400" y="121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1676400" y="137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1676400" y="152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1676400" y="167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grpSp>
        <p:nvGrpSpPr>
          <p:cNvPr id="28739" name="Group 141"/>
          <p:cNvGrpSpPr>
            <a:grpSpLocks/>
          </p:cNvGrpSpPr>
          <p:nvPr/>
        </p:nvGrpSpPr>
        <p:grpSpPr bwMode="auto">
          <a:xfrm>
            <a:off x="4187825" y="990600"/>
            <a:ext cx="1168400" cy="6002338"/>
            <a:chOff x="4188007" y="838200"/>
            <a:chExt cx="1168785" cy="6001641"/>
          </a:xfrm>
        </p:grpSpPr>
        <p:sp>
          <p:nvSpPr>
            <p:cNvPr id="28811" name="TextBox 4"/>
            <p:cNvSpPr txBox="1">
              <a:spLocks noChangeArrowheads="1"/>
            </p:cNvSpPr>
            <p:nvPr/>
          </p:nvSpPr>
          <p:spPr bwMode="auto">
            <a:xfrm>
              <a:off x="4188007" y="838200"/>
              <a:ext cx="1168785" cy="6001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11111   11101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11110   11100</a:t>
              </a:r>
            </a:p>
            <a:p>
              <a:pPr eaLnBrk="1" hangingPunct="1"/>
              <a:r>
                <a:rPr lang="en-US" altLang="en-US" sz="1200">
                  <a:solidFill>
                    <a:srgbClr val="FF6600"/>
                  </a:solidFill>
                  <a:latin typeface="Helvetica" panose="020B0604020202020204" pitchFamily="34" charset="0"/>
                </a:rPr>
                <a:t>11101   10111</a:t>
              </a:r>
            </a:p>
            <a:p>
              <a:pPr eaLnBrk="1" hangingPunct="1"/>
              <a:r>
                <a:rPr lang="en-US" altLang="en-US" sz="1200">
                  <a:solidFill>
                    <a:srgbClr val="FF6600"/>
                  </a:solidFill>
                  <a:latin typeface="Helvetica" panose="020B0604020202020204" pitchFamily="34" charset="0"/>
                </a:rPr>
                <a:t>11100   10110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11011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11010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11001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11000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10111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10110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10101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10100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10011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10010   10000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10001   01111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10000   01110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01111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01110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01101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01100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01011   01101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01010   01100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01001   01011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01000   01010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00111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00110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00101    null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00100    null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00011   00101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00010   00100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00001   00011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00000   00010</a:t>
              </a:r>
            </a:p>
          </p:txBody>
        </p:sp>
        <p:sp>
          <p:nvSpPr>
            <p:cNvPr id="28812" name="Rectangle 85"/>
            <p:cNvSpPr>
              <a:spLocks noChangeArrowheads="1"/>
            </p:cNvSpPr>
            <p:nvPr/>
          </p:nvSpPr>
          <p:spPr bwMode="auto">
            <a:xfrm>
              <a:off x="4724400" y="838200"/>
              <a:ext cx="609600" cy="5943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b="0">
                <a:latin typeface="Helvetica" panose="020B0604020202020204" pitchFamily="34" charset="0"/>
              </a:endParaRPr>
            </a:p>
          </p:txBody>
        </p:sp>
      </p:grpSp>
      <p:sp>
        <p:nvSpPr>
          <p:cNvPr id="103" name="Rectangle 102"/>
          <p:cNvSpPr/>
          <p:nvPr/>
        </p:nvSpPr>
        <p:spPr bwMode="auto">
          <a:xfrm>
            <a:off x="6477000" y="3657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477000" y="3810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6477000" y="3962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6477000" y="4114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6477000" y="4267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6477000" y="4419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6477000" y="4572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477000" y="4724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6477000" y="487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6477000" y="502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6477000" y="518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477000" y="533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6477000" y="548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6477000" y="563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6477000" y="579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6477000" y="594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6477000" y="121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6477000" y="137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6477000" y="152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6477000" y="167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6477000" y="182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6477000" y="198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6477000" y="213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6477000" y="2286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6477000" y="2438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6477000" y="2590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6477000" y="2743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6477000" y="2895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6477000" y="3048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6477000" y="3200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6477000" y="3352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6477000" y="3505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8772" name="TextBox 140"/>
          <p:cNvSpPr txBox="1">
            <a:spLocks noChangeArrowheads="1"/>
          </p:cNvSpPr>
          <p:nvPr/>
        </p:nvSpPr>
        <p:spPr bwMode="auto">
          <a:xfrm>
            <a:off x="4157663" y="652463"/>
            <a:ext cx="12525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Page Table</a:t>
            </a:r>
          </a:p>
        </p:txBody>
      </p:sp>
      <p:cxnSp>
        <p:nvCxnSpPr>
          <p:cNvPr id="28773" name="Straight Arrow Connector 142"/>
          <p:cNvCxnSpPr>
            <a:cxnSpLocks noChangeShapeType="1"/>
          </p:cNvCxnSpPr>
          <p:nvPr/>
        </p:nvCxnSpPr>
        <p:spPr bwMode="auto">
          <a:xfrm>
            <a:off x="2971800" y="6019800"/>
            <a:ext cx="1295400" cy="762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74" name="Straight Arrow Connector 143"/>
          <p:cNvCxnSpPr>
            <a:cxnSpLocks noChangeShapeType="1"/>
          </p:cNvCxnSpPr>
          <p:nvPr/>
        </p:nvCxnSpPr>
        <p:spPr bwMode="auto">
          <a:xfrm>
            <a:off x="2971800" y="5867400"/>
            <a:ext cx="1295400" cy="762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75" name="Straight Arrow Connector 144"/>
          <p:cNvCxnSpPr>
            <a:cxnSpLocks noChangeShapeType="1"/>
          </p:cNvCxnSpPr>
          <p:nvPr/>
        </p:nvCxnSpPr>
        <p:spPr bwMode="auto">
          <a:xfrm>
            <a:off x="2971800" y="5715000"/>
            <a:ext cx="1295400" cy="762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76" name="Straight Arrow Connector 145"/>
          <p:cNvCxnSpPr>
            <a:cxnSpLocks noChangeShapeType="1"/>
          </p:cNvCxnSpPr>
          <p:nvPr/>
        </p:nvCxnSpPr>
        <p:spPr bwMode="auto">
          <a:xfrm>
            <a:off x="2971800" y="5562600"/>
            <a:ext cx="1295400" cy="762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77" name="Straight Arrow Connector 146"/>
          <p:cNvCxnSpPr>
            <a:cxnSpLocks noChangeShapeType="1"/>
          </p:cNvCxnSpPr>
          <p:nvPr/>
        </p:nvCxnSpPr>
        <p:spPr bwMode="auto">
          <a:xfrm>
            <a:off x="2971800" y="4800600"/>
            <a:ext cx="12954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78" name="Straight Arrow Connector 147"/>
          <p:cNvCxnSpPr>
            <a:cxnSpLocks noChangeShapeType="1"/>
          </p:cNvCxnSpPr>
          <p:nvPr/>
        </p:nvCxnSpPr>
        <p:spPr bwMode="auto">
          <a:xfrm>
            <a:off x="2971800" y="4648200"/>
            <a:ext cx="12954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79" name="Straight Arrow Connector 148"/>
          <p:cNvCxnSpPr>
            <a:cxnSpLocks noChangeShapeType="1"/>
          </p:cNvCxnSpPr>
          <p:nvPr/>
        </p:nvCxnSpPr>
        <p:spPr bwMode="auto">
          <a:xfrm>
            <a:off x="2971800" y="4495800"/>
            <a:ext cx="12954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80" name="Straight Arrow Connector 149"/>
          <p:cNvCxnSpPr>
            <a:cxnSpLocks noChangeShapeType="1"/>
          </p:cNvCxnSpPr>
          <p:nvPr/>
        </p:nvCxnSpPr>
        <p:spPr bwMode="auto">
          <a:xfrm>
            <a:off x="2971800" y="4343400"/>
            <a:ext cx="12954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81" name="Straight Arrow Connector 150"/>
          <p:cNvCxnSpPr>
            <a:cxnSpLocks noChangeShapeType="1"/>
          </p:cNvCxnSpPr>
          <p:nvPr/>
        </p:nvCxnSpPr>
        <p:spPr bwMode="auto">
          <a:xfrm>
            <a:off x="2971800" y="3429000"/>
            <a:ext cx="129540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82" name="Straight Arrow Connector 151"/>
          <p:cNvCxnSpPr>
            <a:cxnSpLocks noChangeShapeType="1"/>
          </p:cNvCxnSpPr>
          <p:nvPr/>
        </p:nvCxnSpPr>
        <p:spPr bwMode="auto">
          <a:xfrm>
            <a:off x="2971800" y="3581400"/>
            <a:ext cx="129540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83" name="Straight Arrow Connector 152"/>
          <p:cNvCxnSpPr>
            <a:cxnSpLocks noChangeShapeType="1"/>
          </p:cNvCxnSpPr>
          <p:nvPr/>
        </p:nvCxnSpPr>
        <p:spPr bwMode="auto">
          <a:xfrm>
            <a:off x="2971800" y="3276600"/>
            <a:ext cx="129540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84" name="Straight Arrow Connector 153"/>
          <p:cNvCxnSpPr>
            <a:cxnSpLocks noChangeShapeType="1"/>
          </p:cNvCxnSpPr>
          <p:nvPr/>
        </p:nvCxnSpPr>
        <p:spPr bwMode="auto">
          <a:xfrm flipV="1">
            <a:off x="2971800" y="1143000"/>
            <a:ext cx="129540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85" name="Straight Arrow Connector 154"/>
          <p:cNvCxnSpPr>
            <a:cxnSpLocks noChangeShapeType="1"/>
          </p:cNvCxnSpPr>
          <p:nvPr/>
        </p:nvCxnSpPr>
        <p:spPr bwMode="auto">
          <a:xfrm flipV="1">
            <a:off x="2971800" y="1295400"/>
            <a:ext cx="129540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86" name="Straight Arrow Connector 155"/>
          <p:cNvCxnSpPr>
            <a:cxnSpLocks noChangeShapeType="1"/>
          </p:cNvCxnSpPr>
          <p:nvPr/>
        </p:nvCxnSpPr>
        <p:spPr bwMode="auto">
          <a:xfrm flipV="1">
            <a:off x="5334000" y="5257800"/>
            <a:ext cx="11430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87" name="Straight Arrow Connector 156"/>
          <p:cNvCxnSpPr>
            <a:cxnSpLocks noChangeShapeType="1"/>
          </p:cNvCxnSpPr>
          <p:nvPr/>
        </p:nvCxnSpPr>
        <p:spPr bwMode="auto">
          <a:xfrm flipV="1">
            <a:off x="5334000" y="5410200"/>
            <a:ext cx="11430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88" name="Straight Arrow Connector 157"/>
          <p:cNvCxnSpPr>
            <a:cxnSpLocks noChangeShapeType="1"/>
          </p:cNvCxnSpPr>
          <p:nvPr/>
        </p:nvCxnSpPr>
        <p:spPr bwMode="auto">
          <a:xfrm flipV="1">
            <a:off x="5334000" y="5562600"/>
            <a:ext cx="11430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89" name="Straight Arrow Connector 158"/>
          <p:cNvCxnSpPr>
            <a:cxnSpLocks noChangeShapeType="1"/>
          </p:cNvCxnSpPr>
          <p:nvPr/>
        </p:nvCxnSpPr>
        <p:spPr bwMode="auto">
          <a:xfrm flipV="1">
            <a:off x="5334000" y="5715000"/>
            <a:ext cx="11430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90" name="Straight Arrow Connector 159"/>
          <p:cNvCxnSpPr>
            <a:cxnSpLocks noChangeShapeType="1"/>
          </p:cNvCxnSpPr>
          <p:nvPr/>
        </p:nvCxnSpPr>
        <p:spPr bwMode="auto">
          <a:xfrm flipV="1">
            <a:off x="5334000" y="4495800"/>
            <a:ext cx="1158875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91" name="Straight Arrow Connector 160"/>
          <p:cNvCxnSpPr>
            <a:cxnSpLocks noChangeShapeType="1"/>
          </p:cNvCxnSpPr>
          <p:nvPr/>
        </p:nvCxnSpPr>
        <p:spPr bwMode="auto">
          <a:xfrm flipV="1">
            <a:off x="5334000" y="4343400"/>
            <a:ext cx="1158875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92" name="Straight Arrow Connector 161"/>
          <p:cNvCxnSpPr>
            <a:cxnSpLocks noChangeShapeType="1"/>
          </p:cNvCxnSpPr>
          <p:nvPr/>
        </p:nvCxnSpPr>
        <p:spPr bwMode="auto">
          <a:xfrm flipV="1">
            <a:off x="5334000" y="4191000"/>
            <a:ext cx="1158875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93" name="Straight Arrow Connector 162"/>
          <p:cNvCxnSpPr>
            <a:cxnSpLocks noChangeShapeType="1"/>
          </p:cNvCxnSpPr>
          <p:nvPr/>
        </p:nvCxnSpPr>
        <p:spPr bwMode="auto">
          <a:xfrm flipV="1">
            <a:off x="5334000" y="4038600"/>
            <a:ext cx="1158875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94" name="Straight Arrow Connector 163"/>
          <p:cNvCxnSpPr>
            <a:cxnSpLocks noChangeShapeType="1"/>
          </p:cNvCxnSpPr>
          <p:nvPr/>
        </p:nvCxnSpPr>
        <p:spPr bwMode="auto">
          <a:xfrm>
            <a:off x="5334000" y="3733800"/>
            <a:ext cx="11588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95" name="Straight Arrow Connector 164"/>
          <p:cNvCxnSpPr>
            <a:cxnSpLocks noChangeShapeType="1"/>
          </p:cNvCxnSpPr>
          <p:nvPr/>
        </p:nvCxnSpPr>
        <p:spPr bwMode="auto">
          <a:xfrm>
            <a:off x="5334000" y="3886200"/>
            <a:ext cx="11588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96" name="Straight Arrow Connector 165"/>
          <p:cNvCxnSpPr>
            <a:cxnSpLocks noChangeShapeType="1"/>
          </p:cNvCxnSpPr>
          <p:nvPr/>
        </p:nvCxnSpPr>
        <p:spPr bwMode="auto">
          <a:xfrm>
            <a:off x="5334000" y="3579813"/>
            <a:ext cx="11588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97" name="Straight Arrow Connector 166"/>
          <p:cNvCxnSpPr>
            <a:cxnSpLocks noChangeShapeType="1"/>
          </p:cNvCxnSpPr>
          <p:nvPr/>
        </p:nvCxnSpPr>
        <p:spPr bwMode="auto">
          <a:xfrm>
            <a:off x="5334000" y="1143000"/>
            <a:ext cx="1158875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98" name="Straight Arrow Connector 167"/>
          <p:cNvCxnSpPr>
            <a:cxnSpLocks noChangeShapeType="1"/>
          </p:cNvCxnSpPr>
          <p:nvPr/>
        </p:nvCxnSpPr>
        <p:spPr bwMode="auto">
          <a:xfrm>
            <a:off x="5334000" y="1295400"/>
            <a:ext cx="1158875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99" name="TextBox 168"/>
          <p:cNvSpPr txBox="1">
            <a:spLocks noChangeArrowheads="1"/>
          </p:cNvSpPr>
          <p:nvPr/>
        </p:nvSpPr>
        <p:spPr bwMode="auto">
          <a:xfrm>
            <a:off x="7761288" y="5834063"/>
            <a:ext cx="1154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0000 0000</a:t>
            </a:r>
          </a:p>
        </p:txBody>
      </p:sp>
      <p:sp>
        <p:nvSpPr>
          <p:cNvPr id="28800" name="TextBox 169"/>
          <p:cNvSpPr txBox="1">
            <a:spLocks noChangeArrowheads="1"/>
          </p:cNvSpPr>
          <p:nvPr/>
        </p:nvSpPr>
        <p:spPr bwMode="auto">
          <a:xfrm>
            <a:off x="7761288" y="5529263"/>
            <a:ext cx="1154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0001 0000</a:t>
            </a:r>
          </a:p>
        </p:txBody>
      </p:sp>
      <p:sp>
        <p:nvSpPr>
          <p:cNvPr id="28801" name="TextBox 170"/>
          <p:cNvSpPr txBox="1">
            <a:spLocks noChangeArrowheads="1"/>
          </p:cNvSpPr>
          <p:nvPr/>
        </p:nvSpPr>
        <p:spPr bwMode="auto">
          <a:xfrm>
            <a:off x="7772400" y="4267200"/>
            <a:ext cx="1039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0101 000</a:t>
            </a:r>
          </a:p>
        </p:txBody>
      </p:sp>
      <p:sp>
        <p:nvSpPr>
          <p:cNvPr id="28802" name="TextBox 171"/>
          <p:cNvSpPr txBox="1">
            <a:spLocks noChangeArrowheads="1"/>
          </p:cNvSpPr>
          <p:nvPr/>
        </p:nvSpPr>
        <p:spPr bwMode="auto">
          <a:xfrm>
            <a:off x="7794625" y="3700463"/>
            <a:ext cx="10175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0111 000</a:t>
            </a:r>
          </a:p>
        </p:txBody>
      </p:sp>
      <p:sp>
        <p:nvSpPr>
          <p:cNvPr id="28803" name="TextBox 172"/>
          <p:cNvSpPr txBox="1">
            <a:spLocks noChangeArrowheads="1"/>
          </p:cNvSpPr>
          <p:nvPr/>
        </p:nvSpPr>
        <p:spPr bwMode="auto">
          <a:xfrm>
            <a:off x="7696200" y="1566863"/>
            <a:ext cx="1131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1110 0000</a:t>
            </a:r>
          </a:p>
        </p:txBody>
      </p:sp>
      <p:sp>
        <p:nvSpPr>
          <p:cNvPr id="28804" name="Rounded Rectangular Callout 137"/>
          <p:cNvSpPr>
            <a:spLocks noChangeArrowheads="1"/>
          </p:cNvSpPr>
          <p:nvPr/>
        </p:nvSpPr>
        <p:spPr bwMode="auto">
          <a:xfrm>
            <a:off x="7010400" y="3048000"/>
            <a:ext cx="1828800" cy="914400"/>
          </a:xfrm>
          <a:prstGeom prst="wedgeRoundRectCallout">
            <a:avLst>
              <a:gd name="adj1" fmla="val -21194"/>
              <a:gd name="adj2" fmla="val -91648"/>
              <a:gd name="adj3" fmla="val 16667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>
                <a:latin typeface="Helvetica" panose="020B0604020202020204" pitchFamily="34" charset="0"/>
              </a:rPr>
              <a:t>Allocate new pages where room!</a:t>
            </a:r>
          </a:p>
        </p:txBody>
      </p:sp>
      <p:cxnSp>
        <p:nvCxnSpPr>
          <p:cNvPr id="28805" name="Straight Arrow Connector 173"/>
          <p:cNvCxnSpPr>
            <a:cxnSpLocks noChangeShapeType="1"/>
          </p:cNvCxnSpPr>
          <p:nvPr/>
        </p:nvCxnSpPr>
        <p:spPr bwMode="auto">
          <a:xfrm flipV="1">
            <a:off x="2971800" y="1447800"/>
            <a:ext cx="1295400" cy="152400"/>
          </a:xfrm>
          <a:prstGeom prst="straightConnector1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806" name="Straight Arrow Connector 174"/>
          <p:cNvCxnSpPr>
            <a:cxnSpLocks noChangeShapeType="1"/>
          </p:cNvCxnSpPr>
          <p:nvPr/>
        </p:nvCxnSpPr>
        <p:spPr bwMode="auto">
          <a:xfrm flipV="1">
            <a:off x="2971800" y="1600200"/>
            <a:ext cx="1295400" cy="152400"/>
          </a:xfrm>
          <a:prstGeom prst="straightConnector1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807" name="Straight Arrow Connector 175"/>
          <p:cNvCxnSpPr>
            <a:cxnSpLocks noChangeShapeType="1"/>
            <a:endCxn id="127" idx="1"/>
          </p:cNvCxnSpPr>
          <p:nvPr/>
        </p:nvCxnSpPr>
        <p:spPr bwMode="auto">
          <a:xfrm>
            <a:off x="5334000" y="1524000"/>
            <a:ext cx="1143000" cy="990600"/>
          </a:xfrm>
          <a:prstGeom prst="straightConnector1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808" name="Straight Arrow Connector 177"/>
          <p:cNvCxnSpPr>
            <a:cxnSpLocks noChangeShapeType="1"/>
          </p:cNvCxnSpPr>
          <p:nvPr/>
        </p:nvCxnSpPr>
        <p:spPr bwMode="auto">
          <a:xfrm>
            <a:off x="5334000" y="1676400"/>
            <a:ext cx="1143000" cy="990600"/>
          </a:xfrm>
          <a:prstGeom prst="straightConnector1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9" name="Rectangle 178"/>
          <p:cNvSpPr>
            <a:spLocks noChangeArrowheads="1"/>
          </p:cNvSpPr>
          <p:nvPr/>
        </p:nvSpPr>
        <p:spPr bwMode="auto">
          <a:xfrm>
            <a:off x="-5943600" y="4267200"/>
            <a:ext cx="5943600" cy="1219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Helvetica" panose="020B0604020202020204" pitchFamily="34" charset="0"/>
              </a:rPr>
              <a:t>Challenge: </a:t>
            </a:r>
            <a:r>
              <a:rPr lang="en-US" altLang="en-US" b="0">
                <a:latin typeface="Helvetica" panose="020B0604020202020204" pitchFamily="34" charset="0"/>
              </a:rPr>
              <a:t>Table size equal to # of pages in virtual memory!</a:t>
            </a:r>
          </a:p>
        </p:txBody>
      </p:sp>
      <p:sp>
        <p:nvSpPr>
          <p:cNvPr id="28810" name="TextBox 179"/>
          <p:cNvSpPr txBox="1">
            <a:spLocks noChangeArrowheads="1"/>
          </p:cNvSpPr>
          <p:nvPr/>
        </p:nvSpPr>
        <p:spPr bwMode="auto">
          <a:xfrm>
            <a:off x="544513" y="1643063"/>
            <a:ext cx="11318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1110 0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</p:spTree>
    <p:extLst>
      <p:ext uri="{BB962C8B-B14F-4D97-AF65-F5344CB8AC3E}">
        <p14:creationId xmlns:p14="http://schemas.microsoft.com/office/powerpoint/2010/main" val="18361251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0469E-6 8.32562E-7 L 0.84956 0.13321 " pathEditMode="relative" ptsTypes="AA">
                                      <p:cBhvr>
                                        <p:cTn id="6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1628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Page Table Discussion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838200"/>
            <a:ext cx="8724900" cy="5562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latin typeface="+mj-lt"/>
                <a:ea typeface="굴림" panose="020B0600000101010101" pitchFamily="34" charset="-127"/>
              </a:rPr>
              <a:t>What needs to be switched on a context switch? 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latin typeface="+mj-lt"/>
                <a:ea typeface="굴림" panose="020B0600000101010101" pitchFamily="34" charset="-127"/>
              </a:rPr>
              <a:t>Page table pointer and limit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endParaRPr lang="en-US" altLang="ko-KR" dirty="0" smtClean="0">
              <a:latin typeface="+mj-lt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latin typeface="+mj-lt"/>
                <a:ea typeface="굴림" panose="020B0600000101010101" pitchFamily="34" charset="-127"/>
              </a:rPr>
              <a:t>Analysis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latin typeface="+mj-lt"/>
                <a:ea typeface="굴림" panose="020B0600000101010101" pitchFamily="34" charset="-127"/>
              </a:rPr>
              <a:t>Pros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latin typeface="+mj-lt"/>
                <a:ea typeface="굴림" panose="020B0600000101010101" pitchFamily="34" charset="-127"/>
              </a:rPr>
              <a:t>Simple memory allocation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latin typeface="+mj-lt"/>
                <a:ea typeface="굴림" panose="020B0600000101010101" pitchFamily="34" charset="-127"/>
              </a:rPr>
              <a:t>Easy to Share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latin typeface="+mj-lt"/>
                <a:ea typeface="굴림" panose="020B0600000101010101" pitchFamily="34" charset="-127"/>
              </a:rPr>
              <a:t>Con: What if address space is sparse?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latin typeface="+mj-lt"/>
                <a:ea typeface="굴림" panose="020B0600000101010101" pitchFamily="34" charset="-127"/>
              </a:rPr>
              <a:t>E.g. on UNIX, code starts at 0, stack starts at (2</a:t>
            </a:r>
            <a:r>
              <a:rPr lang="en-US" altLang="ko-KR" baseline="30000" dirty="0" smtClean="0">
                <a:latin typeface="+mj-lt"/>
                <a:ea typeface="굴림" panose="020B0600000101010101" pitchFamily="34" charset="-127"/>
              </a:rPr>
              <a:t>31</a:t>
            </a:r>
            <a:r>
              <a:rPr lang="en-US" altLang="ko-KR" dirty="0" smtClean="0">
                <a:latin typeface="+mj-lt"/>
                <a:ea typeface="굴림" panose="020B0600000101010101" pitchFamily="34" charset="-127"/>
              </a:rPr>
              <a:t>-1).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latin typeface="+mj-lt"/>
                <a:ea typeface="굴림" panose="020B0600000101010101" pitchFamily="34" charset="-127"/>
              </a:rPr>
              <a:t>With 1K pages, need 2 million page table entries!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latin typeface="+mj-lt"/>
                <a:ea typeface="굴림" panose="020B0600000101010101" pitchFamily="34" charset="-127"/>
              </a:rPr>
              <a:t>Con: What if table really big?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latin typeface="+mj-lt"/>
                <a:ea typeface="굴림" panose="020B0600000101010101" pitchFamily="34" charset="-127"/>
              </a:rPr>
              <a:t>Not all pages used all the time </a:t>
            </a:r>
            <a:r>
              <a:rPr lang="en-US" altLang="ko-KR" dirty="0" smtClean="0">
                <a:latin typeface="+mj-lt"/>
                <a:ea typeface="굴림" panose="020B0600000101010101" pitchFamily="34" charset="-127"/>
                <a:sym typeface="Symbol" panose="05050102010706020507" pitchFamily="18" charset="2"/>
              </a:rPr>
              <a:t> would be nice to have working set of page table in memory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How about combining paging and segmentation?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Segments with pages inside them?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Need some sort of multi-level translation</a:t>
            </a:r>
          </a:p>
        </p:txBody>
      </p:sp>
    </p:spTree>
    <p:extLst>
      <p:ext uri="{BB962C8B-B14F-4D97-AF65-F5344CB8AC3E}">
        <p14:creationId xmlns:p14="http://schemas.microsoft.com/office/powerpoint/2010/main" val="38314138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0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0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0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0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0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0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0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0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03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03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49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1880" name="Group 136"/>
          <p:cNvGrpSpPr>
            <a:grpSpLocks/>
          </p:cNvGrpSpPr>
          <p:nvPr/>
        </p:nvGrpSpPr>
        <p:grpSpPr bwMode="auto">
          <a:xfrm>
            <a:off x="5040313" y="609600"/>
            <a:ext cx="3784600" cy="6015038"/>
            <a:chOff x="3088" y="384"/>
            <a:chExt cx="2384" cy="3789"/>
          </a:xfrm>
        </p:grpSpPr>
        <p:grpSp>
          <p:nvGrpSpPr>
            <p:cNvPr id="23614" name="Group 107"/>
            <p:cNvGrpSpPr>
              <a:grpSpLocks/>
            </p:cNvGrpSpPr>
            <p:nvPr/>
          </p:nvGrpSpPr>
          <p:grpSpPr bwMode="auto">
            <a:xfrm>
              <a:off x="3088" y="384"/>
              <a:ext cx="2384" cy="364"/>
              <a:chOff x="3065" y="452"/>
              <a:chExt cx="2384" cy="364"/>
            </a:xfrm>
          </p:grpSpPr>
          <p:sp>
            <p:nvSpPr>
              <p:cNvPr id="23626" name="Text Box 100"/>
              <p:cNvSpPr txBox="1">
                <a:spLocks noChangeArrowheads="1"/>
              </p:cNvSpPr>
              <p:nvPr/>
            </p:nvSpPr>
            <p:spPr bwMode="auto">
              <a:xfrm>
                <a:off x="3065" y="452"/>
                <a:ext cx="810" cy="3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/>
                  <a:t>Physical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en-US"/>
                  <a:t>Address:</a:t>
                </a:r>
              </a:p>
            </p:txBody>
          </p:sp>
          <p:grpSp>
            <p:nvGrpSpPr>
              <p:cNvPr id="23627" name="Group 104"/>
              <p:cNvGrpSpPr>
                <a:grpSpLocks/>
              </p:cNvGrpSpPr>
              <p:nvPr/>
            </p:nvGrpSpPr>
            <p:grpSpPr bwMode="auto">
              <a:xfrm>
                <a:off x="3840" y="528"/>
                <a:ext cx="1609" cy="238"/>
                <a:chOff x="3840" y="384"/>
                <a:chExt cx="1609" cy="238"/>
              </a:xfrm>
            </p:grpSpPr>
            <p:sp>
              <p:nvSpPr>
                <p:cNvPr id="23628" name="Rectangle 98"/>
                <p:cNvSpPr>
                  <a:spLocks noChangeArrowheads="1"/>
                </p:cNvSpPr>
                <p:nvPr/>
              </p:nvSpPr>
              <p:spPr bwMode="auto">
                <a:xfrm>
                  <a:off x="4464" y="384"/>
                  <a:ext cx="985" cy="238"/>
                </a:xfrm>
                <a:prstGeom prst="rect">
                  <a:avLst/>
                </a:prstGeom>
                <a:solidFill>
                  <a:schemeClr val="accent1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Offset</a:t>
                  </a:r>
                </a:p>
              </p:txBody>
            </p:sp>
            <p:sp>
              <p:nvSpPr>
                <p:cNvPr id="23629" name="Rectangle 102"/>
                <p:cNvSpPr>
                  <a:spLocks noChangeArrowheads="1"/>
                </p:cNvSpPr>
                <p:nvPr/>
              </p:nvSpPr>
              <p:spPr bwMode="auto">
                <a:xfrm>
                  <a:off x="3840" y="384"/>
                  <a:ext cx="630" cy="238"/>
                </a:xfrm>
                <a:prstGeom prst="rect">
                  <a:avLst/>
                </a:prstGeom>
                <a:solidFill>
                  <a:schemeClr val="hlink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800"/>
                    <a:t>Physical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800"/>
                    <a:t>Page #</a:t>
                  </a:r>
                </a:p>
              </p:txBody>
            </p:sp>
          </p:grpSp>
        </p:grpSp>
        <p:grpSp>
          <p:nvGrpSpPr>
            <p:cNvPr id="23615" name="Group 131"/>
            <p:cNvGrpSpPr>
              <a:grpSpLocks/>
            </p:cNvGrpSpPr>
            <p:nvPr/>
          </p:nvGrpSpPr>
          <p:grpSpPr bwMode="auto">
            <a:xfrm>
              <a:off x="4804" y="756"/>
              <a:ext cx="668" cy="1079"/>
              <a:chOff x="4804" y="756"/>
              <a:chExt cx="668" cy="1079"/>
            </a:xfrm>
          </p:grpSpPr>
          <p:sp useBgFill="1">
            <p:nvSpPr>
              <p:cNvPr id="23623" name="Rectangle 27"/>
              <p:cNvSpPr>
                <a:spLocks noChangeArrowheads="1"/>
              </p:cNvSpPr>
              <p:nvPr/>
            </p:nvSpPr>
            <p:spPr bwMode="auto">
              <a:xfrm>
                <a:off x="4804" y="756"/>
                <a:ext cx="421" cy="880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 useBgFill="1">
            <p:nvSpPr>
              <p:cNvPr id="23624" name="Rectangle 28"/>
              <p:cNvSpPr>
                <a:spLocks noChangeArrowheads="1"/>
              </p:cNvSpPr>
              <p:nvPr/>
            </p:nvSpPr>
            <p:spPr bwMode="auto">
              <a:xfrm>
                <a:off x="4928" y="855"/>
                <a:ext cx="420" cy="880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625" name="Rectangle 29"/>
              <p:cNvSpPr>
                <a:spLocks noChangeArrowheads="1"/>
              </p:cNvSpPr>
              <p:nvPr/>
            </p:nvSpPr>
            <p:spPr bwMode="auto">
              <a:xfrm>
                <a:off x="5051" y="954"/>
                <a:ext cx="421" cy="881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 useBgFill="1">
          <p:nvSpPr>
            <p:cNvPr id="23616" name="Rectangle 23"/>
            <p:cNvSpPr>
              <a:spLocks noChangeArrowheads="1"/>
            </p:cNvSpPr>
            <p:nvPr/>
          </p:nvSpPr>
          <p:spPr bwMode="auto">
            <a:xfrm>
              <a:off x="4681" y="1941"/>
              <a:ext cx="422" cy="881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23617" name="Rectangle 24"/>
            <p:cNvSpPr>
              <a:spLocks noChangeArrowheads="1"/>
            </p:cNvSpPr>
            <p:nvPr/>
          </p:nvSpPr>
          <p:spPr bwMode="auto">
            <a:xfrm>
              <a:off x="4804" y="2040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8" name="Rectangle 53"/>
            <p:cNvSpPr>
              <a:spLocks noChangeArrowheads="1"/>
            </p:cNvSpPr>
            <p:nvPr/>
          </p:nvSpPr>
          <p:spPr bwMode="auto">
            <a:xfrm>
              <a:off x="5113" y="1225"/>
              <a:ext cx="304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400">
                  <a:latin typeface="Arial" panose="020B0604020202020204" pitchFamily="34" charset="0"/>
                </a:rPr>
                <a:t>4KB</a:t>
              </a:r>
            </a:p>
          </p:txBody>
        </p:sp>
        <p:sp useBgFill="1">
          <p:nvSpPr>
            <p:cNvPr id="23619" name="Rectangle 121"/>
            <p:cNvSpPr>
              <a:spLocks noChangeArrowheads="1"/>
            </p:cNvSpPr>
            <p:nvPr/>
          </p:nvSpPr>
          <p:spPr bwMode="auto">
            <a:xfrm>
              <a:off x="4560" y="3100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23620" name="Rectangle 36"/>
            <p:cNvSpPr>
              <a:spLocks noChangeArrowheads="1"/>
            </p:cNvSpPr>
            <p:nvPr/>
          </p:nvSpPr>
          <p:spPr bwMode="auto">
            <a:xfrm>
              <a:off x="4656" y="3196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23621" name="Rectangle 25"/>
            <p:cNvSpPr>
              <a:spLocks noChangeArrowheads="1"/>
            </p:cNvSpPr>
            <p:nvPr/>
          </p:nvSpPr>
          <p:spPr bwMode="auto">
            <a:xfrm>
              <a:off x="4896" y="2140"/>
              <a:ext cx="420" cy="881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23622" name="Rectangle 37"/>
            <p:cNvSpPr>
              <a:spLocks noChangeArrowheads="1"/>
            </p:cNvSpPr>
            <p:nvPr/>
          </p:nvSpPr>
          <p:spPr bwMode="auto">
            <a:xfrm>
              <a:off x="4800" y="3292"/>
              <a:ext cx="420" cy="881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308833" y="228600"/>
            <a:ext cx="8524770" cy="38369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Fix for sparse address space: The two-level </a:t>
            </a:r>
            <a:r>
              <a:rPr lang="en-US" altLang="ko-KR" dirty="0" smtClean="0">
                <a:ea typeface="굴림" panose="020B0600000101010101" pitchFamily="34" charset="-127"/>
              </a:rPr>
              <a:t>page table</a:t>
            </a:r>
          </a:p>
        </p:txBody>
      </p:sp>
      <p:grpSp>
        <p:nvGrpSpPr>
          <p:cNvPr id="671871" name="Group 127"/>
          <p:cNvGrpSpPr>
            <a:grpSpLocks/>
          </p:cNvGrpSpPr>
          <p:nvPr/>
        </p:nvGrpSpPr>
        <p:grpSpPr bwMode="auto">
          <a:xfrm>
            <a:off x="4176713" y="1720850"/>
            <a:ext cx="1614487" cy="3071813"/>
            <a:chOff x="2544" y="1084"/>
            <a:chExt cx="1017" cy="1935"/>
          </a:xfrm>
        </p:grpSpPr>
        <p:sp>
          <p:nvSpPr>
            <p:cNvPr id="23611" name="Line 20"/>
            <p:cNvSpPr>
              <a:spLocks noChangeShapeType="1"/>
            </p:cNvSpPr>
            <p:nvPr/>
          </p:nvSpPr>
          <p:spPr bwMode="auto">
            <a:xfrm flipV="1">
              <a:off x="2544" y="1084"/>
              <a:ext cx="1008" cy="72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2" name="Line 21"/>
            <p:cNvSpPr>
              <a:spLocks noChangeShapeType="1"/>
            </p:cNvSpPr>
            <p:nvPr/>
          </p:nvSpPr>
          <p:spPr bwMode="auto">
            <a:xfrm flipV="1">
              <a:off x="2544" y="2044"/>
              <a:ext cx="100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3" name="Line 22"/>
            <p:cNvSpPr>
              <a:spLocks noChangeShapeType="1"/>
            </p:cNvSpPr>
            <p:nvPr/>
          </p:nvSpPr>
          <p:spPr bwMode="auto">
            <a:xfrm>
              <a:off x="2544" y="2236"/>
              <a:ext cx="1017" cy="78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71869" name="Group 125"/>
          <p:cNvGrpSpPr>
            <a:grpSpLocks/>
          </p:cNvGrpSpPr>
          <p:nvPr/>
        </p:nvGrpSpPr>
        <p:grpSpPr bwMode="auto">
          <a:xfrm>
            <a:off x="152400" y="862013"/>
            <a:ext cx="4938713" cy="827087"/>
            <a:chOff x="9" y="543"/>
            <a:chExt cx="3111" cy="521"/>
          </a:xfrm>
        </p:grpSpPr>
        <p:sp>
          <p:nvSpPr>
            <p:cNvPr id="23602" name="Rectangle 54"/>
            <p:cNvSpPr>
              <a:spLocks noChangeArrowheads="1"/>
            </p:cNvSpPr>
            <p:nvPr/>
          </p:nvSpPr>
          <p:spPr bwMode="auto">
            <a:xfrm>
              <a:off x="816" y="543"/>
              <a:ext cx="586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>
                  <a:latin typeface="Arial" panose="020B0604020202020204" pitchFamily="34" charset="0"/>
                </a:rPr>
                <a:t>10 bits</a:t>
              </a:r>
            </a:p>
          </p:txBody>
        </p:sp>
        <p:sp>
          <p:nvSpPr>
            <p:cNvPr id="23603" name="Rectangle 55"/>
            <p:cNvSpPr>
              <a:spLocks noChangeArrowheads="1"/>
            </p:cNvSpPr>
            <p:nvPr/>
          </p:nvSpPr>
          <p:spPr bwMode="auto">
            <a:xfrm>
              <a:off x="1488" y="543"/>
              <a:ext cx="586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>
                  <a:latin typeface="Arial" panose="020B0604020202020204" pitchFamily="34" charset="0"/>
                </a:rPr>
                <a:t>10 bits</a:t>
              </a:r>
            </a:p>
          </p:txBody>
        </p:sp>
        <p:sp>
          <p:nvSpPr>
            <p:cNvPr id="23604" name="Rectangle 56"/>
            <p:cNvSpPr>
              <a:spLocks noChangeArrowheads="1"/>
            </p:cNvSpPr>
            <p:nvPr/>
          </p:nvSpPr>
          <p:spPr bwMode="auto">
            <a:xfrm>
              <a:off x="2256" y="543"/>
              <a:ext cx="586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>
                  <a:latin typeface="Arial" panose="020B0604020202020204" pitchFamily="34" charset="0"/>
                </a:rPr>
                <a:t>12 bits</a:t>
              </a:r>
            </a:p>
          </p:txBody>
        </p:sp>
        <p:grpSp>
          <p:nvGrpSpPr>
            <p:cNvPr id="23605" name="Group 65"/>
            <p:cNvGrpSpPr>
              <a:grpSpLocks/>
            </p:cNvGrpSpPr>
            <p:nvPr/>
          </p:nvGrpSpPr>
          <p:grpSpPr bwMode="auto">
            <a:xfrm>
              <a:off x="9" y="700"/>
              <a:ext cx="3111" cy="364"/>
              <a:chOff x="48" y="1440"/>
              <a:chExt cx="3111" cy="364"/>
            </a:xfrm>
          </p:grpSpPr>
          <p:sp>
            <p:nvSpPr>
              <p:cNvPr id="23606" name="Text Box 66"/>
              <p:cNvSpPr txBox="1">
                <a:spLocks noChangeArrowheads="1"/>
              </p:cNvSpPr>
              <p:nvPr/>
            </p:nvSpPr>
            <p:spPr bwMode="auto">
              <a:xfrm>
                <a:off x="48" y="1440"/>
                <a:ext cx="810" cy="3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/>
                  <a:t>Virtual 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en-US"/>
                  <a:t>Address:</a:t>
                </a:r>
              </a:p>
            </p:txBody>
          </p:sp>
          <p:grpSp>
            <p:nvGrpSpPr>
              <p:cNvPr id="23607" name="Group 67"/>
              <p:cNvGrpSpPr>
                <a:grpSpLocks/>
              </p:cNvGrpSpPr>
              <p:nvPr/>
            </p:nvGrpSpPr>
            <p:grpSpPr bwMode="auto">
              <a:xfrm>
                <a:off x="912" y="1490"/>
                <a:ext cx="2247" cy="238"/>
                <a:chOff x="1625" y="528"/>
                <a:chExt cx="2247" cy="238"/>
              </a:xfrm>
            </p:grpSpPr>
            <p:sp>
              <p:nvSpPr>
                <p:cNvPr id="23608" name="Rectangle 68"/>
                <p:cNvSpPr>
                  <a:spLocks noChangeArrowheads="1"/>
                </p:cNvSpPr>
                <p:nvPr/>
              </p:nvSpPr>
              <p:spPr bwMode="auto">
                <a:xfrm>
                  <a:off x="2887" y="528"/>
                  <a:ext cx="985" cy="238"/>
                </a:xfrm>
                <a:prstGeom prst="rect">
                  <a:avLst/>
                </a:prstGeom>
                <a:solidFill>
                  <a:schemeClr val="accent1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Offset</a:t>
                  </a:r>
                </a:p>
              </p:txBody>
            </p:sp>
            <p:sp>
              <p:nvSpPr>
                <p:cNvPr id="23609" name="Rectangle 69"/>
                <p:cNvSpPr>
                  <a:spLocks noChangeArrowheads="1"/>
                </p:cNvSpPr>
                <p:nvPr/>
              </p:nvSpPr>
              <p:spPr bwMode="auto">
                <a:xfrm>
                  <a:off x="2256" y="528"/>
                  <a:ext cx="631" cy="238"/>
                </a:xfrm>
                <a:prstGeom prst="rect">
                  <a:avLst/>
                </a:prstGeom>
                <a:solidFill>
                  <a:schemeClr val="hlink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800"/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800"/>
                    <a:t>P2 index</a:t>
                  </a:r>
                </a:p>
              </p:txBody>
            </p:sp>
            <p:sp>
              <p:nvSpPr>
                <p:cNvPr id="23610" name="Rectangle 70"/>
                <p:cNvSpPr>
                  <a:spLocks noChangeArrowheads="1"/>
                </p:cNvSpPr>
                <p:nvPr/>
              </p:nvSpPr>
              <p:spPr bwMode="auto">
                <a:xfrm>
                  <a:off x="1625" y="528"/>
                  <a:ext cx="631" cy="238"/>
                </a:xfrm>
                <a:prstGeom prst="rect">
                  <a:avLst/>
                </a:prstGeom>
                <a:solidFill>
                  <a:schemeClr val="hlink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800"/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800"/>
                    <a:t>P1 index</a:t>
                  </a:r>
                </a:p>
              </p:txBody>
            </p:sp>
          </p:grpSp>
        </p:grpSp>
      </p:grpSp>
      <p:grpSp>
        <p:nvGrpSpPr>
          <p:cNvPr id="671870" name="Group 126"/>
          <p:cNvGrpSpPr>
            <a:grpSpLocks/>
          </p:cNvGrpSpPr>
          <p:nvPr/>
        </p:nvGrpSpPr>
        <p:grpSpPr bwMode="auto">
          <a:xfrm>
            <a:off x="442913" y="2559050"/>
            <a:ext cx="4217987" cy="1752600"/>
            <a:chOff x="192" y="1612"/>
            <a:chExt cx="2657" cy="1104"/>
          </a:xfrm>
        </p:grpSpPr>
        <p:sp>
          <p:nvSpPr>
            <p:cNvPr id="23592" name="Rectangle 4"/>
            <p:cNvSpPr>
              <a:spLocks noChangeArrowheads="1"/>
            </p:cNvSpPr>
            <p:nvPr/>
          </p:nvSpPr>
          <p:spPr bwMode="auto">
            <a:xfrm>
              <a:off x="2112" y="1644"/>
              <a:ext cx="422" cy="8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3" name="Rectangle 5" descr="80%"/>
            <p:cNvSpPr>
              <a:spLocks noChangeArrowheads="1"/>
            </p:cNvSpPr>
            <p:nvPr/>
          </p:nvSpPr>
          <p:spPr bwMode="auto">
            <a:xfrm>
              <a:off x="2112" y="1776"/>
              <a:ext cx="422" cy="90"/>
            </a:xfrm>
            <a:prstGeom prst="rect">
              <a:avLst/>
            </a:prstGeom>
            <a:pattFill prst="pct8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4" name="Rectangle 6" descr="75%"/>
            <p:cNvSpPr>
              <a:spLocks noChangeArrowheads="1"/>
            </p:cNvSpPr>
            <p:nvPr/>
          </p:nvSpPr>
          <p:spPr bwMode="auto">
            <a:xfrm>
              <a:off x="2112" y="2072"/>
              <a:ext cx="422" cy="91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5" name="Rectangle 7" descr="75%"/>
            <p:cNvSpPr>
              <a:spLocks noChangeArrowheads="1"/>
            </p:cNvSpPr>
            <p:nvPr/>
          </p:nvSpPr>
          <p:spPr bwMode="auto">
            <a:xfrm>
              <a:off x="2112" y="2171"/>
              <a:ext cx="422" cy="90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23596" name="Group 111"/>
            <p:cNvGrpSpPr>
              <a:grpSpLocks/>
            </p:cNvGrpSpPr>
            <p:nvPr/>
          </p:nvGrpSpPr>
          <p:grpSpPr bwMode="auto">
            <a:xfrm>
              <a:off x="1776" y="2528"/>
              <a:ext cx="1073" cy="188"/>
              <a:chOff x="1872" y="2644"/>
              <a:chExt cx="1073" cy="188"/>
            </a:xfrm>
          </p:grpSpPr>
          <p:sp>
            <p:nvSpPr>
              <p:cNvPr id="23599" name="Rectangle 47"/>
              <p:cNvSpPr>
                <a:spLocks noChangeArrowheads="1"/>
              </p:cNvSpPr>
              <p:nvPr/>
            </p:nvSpPr>
            <p:spPr bwMode="auto">
              <a:xfrm>
                <a:off x="2112" y="2644"/>
                <a:ext cx="576" cy="1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3500" tIns="25400" rIns="63500" bIns="25400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altLang="en-US" sz="1800">
                    <a:latin typeface="Arial" panose="020B0604020202020204" pitchFamily="34" charset="0"/>
                  </a:rPr>
                  <a:t>4 bytes</a:t>
                </a:r>
              </a:p>
            </p:txBody>
          </p:sp>
          <p:sp>
            <p:nvSpPr>
              <p:cNvPr id="23600" name="Line 48"/>
              <p:cNvSpPr>
                <a:spLocks noChangeShapeType="1"/>
              </p:cNvSpPr>
              <p:nvPr/>
            </p:nvSpPr>
            <p:spPr bwMode="auto">
              <a:xfrm>
                <a:off x="1872" y="2740"/>
                <a:ext cx="23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1" name="Line 49"/>
              <p:cNvSpPr>
                <a:spLocks noChangeShapeType="1"/>
              </p:cNvSpPr>
              <p:nvPr/>
            </p:nvSpPr>
            <p:spPr bwMode="auto">
              <a:xfrm flipH="1">
                <a:off x="2688" y="2740"/>
                <a:ext cx="25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97" name="Rectangle 76"/>
            <p:cNvSpPr>
              <a:spLocks noChangeArrowheads="1"/>
            </p:cNvSpPr>
            <p:nvPr/>
          </p:nvSpPr>
          <p:spPr bwMode="auto">
            <a:xfrm>
              <a:off x="192" y="1612"/>
              <a:ext cx="1148" cy="199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PageTablePtr</a:t>
              </a:r>
            </a:p>
          </p:txBody>
        </p:sp>
        <p:sp>
          <p:nvSpPr>
            <p:cNvPr id="23598" name="Line 92"/>
            <p:cNvSpPr>
              <a:spLocks noChangeShapeType="1"/>
            </p:cNvSpPr>
            <p:nvPr/>
          </p:nvSpPr>
          <p:spPr bwMode="auto">
            <a:xfrm flipV="1">
              <a:off x="1344" y="1660"/>
              <a:ext cx="76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  <p:sp>
        <p:nvSpPr>
          <p:cNvPr id="671837" name="Freeform 93"/>
          <p:cNvSpPr>
            <a:spLocks/>
          </p:cNvSpPr>
          <p:nvPr/>
        </p:nvSpPr>
        <p:spPr bwMode="auto">
          <a:xfrm>
            <a:off x="2043113" y="1568450"/>
            <a:ext cx="1447800" cy="1295400"/>
          </a:xfrm>
          <a:custGeom>
            <a:avLst/>
            <a:gdLst>
              <a:gd name="T0" fmla="*/ 0 w 912"/>
              <a:gd name="T1" fmla="*/ 0 h 960"/>
              <a:gd name="T2" fmla="*/ 0 w 912"/>
              <a:gd name="T3" fmla="*/ 388620 h 960"/>
              <a:gd name="T4" fmla="*/ 838200 w 912"/>
              <a:gd name="T5" fmla="*/ 1295400 h 960"/>
              <a:gd name="T6" fmla="*/ 1447800 w 912"/>
              <a:gd name="T7" fmla="*/ 1295400 h 9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12" h="960">
                <a:moveTo>
                  <a:pt x="0" y="0"/>
                </a:moveTo>
                <a:lnTo>
                  <a:pt x="0" y="288"/>
                </a:lnTo>
                <a:lnTo>
                  <a:pt x="528" y="960"/>
                </a:lnTo>
                <a:lnTo>
                  <a:pt x="912" y="96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671838" name="Rectangle 94"/>
          <p:cNvSpPr>
            <a:spLocks noGrp="1" noChangeArrowheads="1"/>
          </p:cNvSpPr>
          <p:nvPr>
            <p:ph type="body" idx="1"/>
          </p:nvPr>
        </p:nvSpPr>
        <p:spPr>
          <a:xfrm>
            <a:off x="0" y="4343400"/>
            <a:ext cx="5562600" cy="2590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Tree of Page Tables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Tables fixed size (1024 entries)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On context-switch: save single PageTablePtr register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Valid bits on Page Table Entries 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Don’t need every 2</a:t>
            </a:r>
            <a:r>
              <a:rPr lang="en-US" altLang="ko-KR" baseline="30000" smtClean="0">
                <a:ea typeface="굴림" panose="020B0600000101010101" pitchFamily="34" charset="-127"/>
              </a:rPr>
              <a:t>nd</a:t>
            </a:r>
            <a:r>
              <a:rPr lang="en-US" altLang="ko-KR" smtClean="0">
                <a:ea typeface="굴림" panose="020B0600000101010101" pitchFamily="34" charset="-127"/>
              </a:rPr>
              <a:t>-level table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Even when exist, 2</a:t>
            </a:r>
            <a:r>
              <a:rPr lang="en-US" altLang="ko-KR" baseline="30000" smtClean="0">
                <a:solidFill>
                  <a:schemeClr val="hlink"/>
                </a:solidFill>
                <a:ea typeface="굴림" panose="020B0600000101010101" pitchFamily="34" charset="-127"/>
              </a:rPr>
              <a:t>nd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-level tables can reside on disk if not in use</a:t>
            </a:r>
          </a:p>
        </p:txBody>
      </p:sp>
      <p:grpSp>
        <p:nvGrpSpPr>
          <p:cNvPr id="671881" name="Group 137"/>
          <p:cNvGrpSpPr>
            <a:grpSpLocks/>
          </p:cNvGrpSpPr>
          <p:nvPr/>
        </p:nvGrpSpPr>
        <p:grpSpPr bwMode="auto">
          <a:xfrm>
            <a:off x="5292725" y="1695450"/>
            <a:ext cx="1703388" cy="4749800"/>
            <a:chOff x="3247" y="1068"/>
            <a:chExt cx="1073" cy="2992"/>
          </a:xfrm>
        </p:grpSpPr>
        <p:grpSp>
          <p:nvGrpSpPr>
            <p:cNvPr id="23574" name="Group 117"/>
            <p:cNvGrpSpPr>
              <a:grpSpLocks/>
            </p:cNvGrpSpPr>
            <p:nvPr/>
          </p:nvGrpSpPr>
          <p:grpSpPr bwMode="auto">
            <a:xfrm>
              <a:off x="3572" y="1068"/>
              <a:ext cx="421" cy="880"/>
              <a:chOff x="3572" y="971"/>
              <a:chExt cx="421" cy="880"/>
            </a:xfrm>
          </p:grpSpPr>
          <p:sp>
            <p:nvSpPr>
              <p:cNvPr id="23588" name="Rectangle 8"/>
              <p:cNvSpPr>
                <a:spLocks noChangeArrowheads="1"/>
              </p:cNvSpPr>
              <p:nvPr/>
            </p:nvSpPr>
            <p:spPr bwMode="auto">
              <a:xfrm>
                <a:off x="3572" y="971"/>
                <a:ext cx="421" cy="8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589" name="Rectangle 9" descr="50%"/>
              <p:cNvSpPr>
                <a:spLocks noChangeArrowheads="1"/>
              </p:cNvSpPr>
              <p:nvPr/>
            </p:nvSpPr>
            <p:spPr bwMode="auto">
              <a:xfrm>
                <a:off x="3572" y="1317"/>
                <a:ext cx="421" cy="90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590" name="Rectangle 10" descr="50%"/>
              <p:cNvSpPr>
                <a:spLocks noChangeArrowheads="1"/>
              </p:cNvSpPr>
              <p:nvPr/>
            </p:nvSpPr>
            <p:spPr bwMode="auto">
              <a:xfrm>
                <a:off x="3572" y="1416"/>
                <a:ext cx="421" cy="89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591" name="Rectangle 11" descr="70%"/>
              <p:cNvSpPr>
                <a:spLocks noChangeArrowheads="1"/>
              </p:cNvSpPr>
              <p:nvPr/>
            </p:nvSpPr>
            <p:spPr bwMode="auto">
              <a:xfrm>
                <a:off x="3572" y="1613"/>
                <a:ext cx="421" cy="91"/>
              </a:xfrm>
              <a:prstGeom prst="rect">
                <a:avLst/>
              </a:prstGeom>
              <a:pattFill prst="pct70">
                <a:fgClr>
                  <a:schemeClr val="hlink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3575" name="Group 118"/>
            <p:cNvGrpSpPr>
              <a:grpSpLocks/>
            </p:cNvGrpSpPr>
            <p:nvPr/>
          </p:nvGrpSpPr>
          <p:grpSpPr bwMode="auto">
            <a:xfrm>
              <a:off x="3572" y="2027"/>
              <a:ext cx="421" cy="881"/>
              <a:chOff x="3572" y="2057"/>
              <a:chExt cx="421" cy="881"/>
            </a:xfrm>
          </p:grpSpPr>
          <p:sp>
            <p:nvSpPr>
              <p:cNvPr id="23584" name="Rectangle 12"/>
              <p:cNvSpPr>
                <a:spLocks noChangeArrowheads="1"/>
              </p:cNvSpPr>
              <p:nvPr/>
            </p:nvSpPr>
            <p:spPr bwMode="auto">
              <a:xfrm>
                <a:off x="3572" y="2057"/>
                <a:ext cx="421" cy="8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585" name="Rectangle 13" descr="50%"/>
              <p:cNvSpPr>
                <a:spLocks noChangeArrowheads="1"/>
              </p:cNvSpPr>
              <p:nvPr/>
            </p:nvSpPr>
            <p:spPr bwMode="auto">
              <a:xfrm>
                <a:off x="3572" y="2304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586" name="Rectangle 14" descr="50%"/>
              <p:cNvSpPr>
                <a:spLocks noChangeArrowheads="1"/>
              </p:cNvSpPr>
              <p:nvPr/>
            </p:nvSpPr>
            <p:spPr bwMode="auto">
              <a:xfrm>
                <a:off x="3572" y="2403"/>
                <a:ext cx="421" cy="90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587" name="Rectangle 15" descr="50%"/>
              <p:cNvSpPr>
                <a:spLocks noChangeArrowheads="1"/>
              </p:cNvSpPr>
              <p:nvPr/>
            </p:nvSpPr>
            <p:spPr bwMode="auto">
              <a:xfrm>
                <a:off x="3572" y="2600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3576" name="Group 119"/>
            <p:cNvGrpSpPr>
              <a:grpSpLocks/>
            </p:cNvGrpSpPr>
            <p:nvPr/>
          </p:nvGrpSpPr>
          <p:grpSpPr bwMode="auto">
            <a:xfrm>
              <a:off x="3572" y="2956"/>
              <a:ext cx="421" cy="880"/>
              <a:chOff x="3572" y="3094"/>
              <a:chExt cx="421" cy="880"/>
            </a:xfrm>
          </p:grpSpPr>
          <p:sp>
            <p:nvSpPr>
              <p:cNvPr id="23580" name="Rectangle 16"/>
              <p:cNvSpPr>
                <a:spLocks noChangeArrowheads="1"/>
              </p:cNvSpPr>
              <p:nvPr/>
            </p:nvSpPr>
            <p:spPr bwMode="auto">
              <a:xfrm>
                <a:off x="3572" y="3094"/>
                <a:ext cx="421" cy="8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581" name="Rectangle 17" descr="50%"/>
              <p:cNvSpPr>
                <a:spLocks noChangeArrowheads="1"/>
              </p:cNvSpPr>
              <p:nvPr/>
            </p:nvSpPr>
            <p:spPr bwMode="auto">
              <a:xfrm>
                <a:off x="3572" y="3291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582" name="Rectangle 18" descr="50%"/>
              <p:cNvSpPr>
                <a:spLocks noChangeArrowheads="1"/>
              </p:cNvSpPr>
              <p:nvPr/>
            </p:nvSpPr>
            <p:spPr bwMode="auto">
              <a:xfrm>
                <a:off x="3572" y="3538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583" name="Rectangle 19" descr="50%"/>
              <p:cNvSpPr>
                <a:spLocks noChangeArrowheads="1"/>
              </p:cNvSpPr>
              <p:nvPr/>
            </p:nvSpPr>
            <p:spPr bwMode="auto">
              <a:xfrm>
                <a:off x="3572" y="3736"/>
                <a:ext cx="421" cy="90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3577" name="Rectangle 113"/>
            <p:cNvSpPr>
              <a:spLocks noChangeArrowheads="1"/>
            </p:cNvSpPr>
            <p:nvPr/>
          </p:nvSpPr>
          <p:spPr bwMode="auto">
            <a:xfrm>
              <a:off x="3487" y="3872"/>
              <a:ext cx="576" cy="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800">
                  <a:latin typeface="Arial" panose="020B0604020202020204" pitchFamily="34" charset="0"/>
                </a:rPr>
                <a:t>4 bytes</a:t>
              </a:r>
            </a:p>
          </p:txBody>
        </p:sp>
        <p:sp>
          <p:nvSpPr>
            <p:cNvPr id="23578" name="Line 114"/>
            <p:cNvSpPr>
              <a:spLocks noChangeShapeType="1"/>
            </p:cNvSpPr>
            <p:nvPr/>
          </p:nvSpPr>
          <p:spPr bwMode="auto">
            <a:xfrm>
              <a:off x="3247" y="3968"/>
              <a:ext cx="2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9" name="Line 115"/>
            <p:cNvSpPr>
              <a:spLocks noChangeShapeType="1"/>
            </p:cNvSpPr>
            <p:nvPr/>
          </p:nvSpPr>
          <p:spPr bwMode="auto">
            <a:xfrm flipH="1">
              <a:off x="4063" y="3968"/>
              <a:ext cx="25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1864" name="Freeform 120"/>
          <p:cNvSpPr>
            <a:spLocks/>
          </p:cNvSpPr>
          <p:nvPr/>
        </p:nvSpPr>
        <p:spPr bwMode="auto">
          <a:xfrm>
            <a:off x="2957513" y="1568450"/>
            <a:ext cx="2819400" cy="1219200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304800 h 768"/>
              <a:gd name="T4" fmla="*/ 2225842 w 1824"/>
              <a:gd name="T5" fmla="*/ 1219200 h 768"/>
              <a:gd name="T6" fmla="*/ 2819400 w 1824"/>
              <a:gd name="T7" fmla="*/ 1219200 h 7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grpSp>
        <p:nvGrpSpPr>
          <p:cNvPr id="671874" name="Group 130"/>
          <p:cNvGrpSpPr>
            <a:grpSpLocks/>
          </p:cNvGrpSpPr>
          <p:nvPr/>
        </p:nvGrpSpPr>
        <p:grpSpPr bwMode="auto">
          <a:xfrm>
            <a:off x="6462713" y="1111250"/>
            <a:ext cx="1677987" cy="4648200"/>
            <a:chOff x="3984" y="700"/>
            <a:chExt cx="1057" cy="2928"/>
          </a:xfrm>
        </p:grpSpPr>
        <p:sp>
          <p:nvSpPr>
            <p:cNvPr id="23564" name="Line 30"/>
            <p:cNvSpPr>
              <a:spLocks noChangeShapeType="1"/>
            </p:cNvSpPr>
            <p:nvPr/>
          </p:nvSpPr>
          <p:spPr bwMode="auto">
            <a:xfrm flipV="1">
              <a:off x="3984" y="748"/>
              <a:ext cx="81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Line 31"/>
            <p:cNvSpPr>
              <a:spLocks noChangeShapeType="1"/>
            </p:cNvSpPr>
            <p:nvPr/>
          </p:nvSpPr>
          <p:spPr bwMode="auto">
            <a:xfrm flipV="1">
              <a:off x="3984" y="847"/>
              <a:ext cx="934" cy="7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6" name="Line 32"/>
            <p:cNvSpPr>
              <a:spLocks noChangeShapeType="1"/>
            </p:cNvSpPr>
            <p:nvPr/>
          </p:nvSpPr>
          <p:spPr bwMode="auto">
            <a:xfrm flipV="1">
              <a:off x="3984" y="995"/>
              <a:ext cx="1057" cy="761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7" name="Line 33"/>
            <p:cNvSpPr>
              <a:spLocks noChangeShapeType="1"/>
            </p:cNvSpPr>
            <p:nvPr/>
          </p:nvSpPr>
          <p:spPr bwMode="auto">
            <a:xfrm flipV="1">
              <a:off x="3984" y="1948"/>
              <a:ext cx="72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Line 34"/>
            <p:cNvSpPr>
              <a:spLocks noChangeShapeType="1"/>
            </p:cNvSpPr>
            <p:nvPr/>
          </p:nvSpPr>
          <p:spPr bwMode="auto">
            <a:xfrm flipV="1">
              <a:off x="3984" y="2044"/>
              <a:ext cx="816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Line 35"/>
            <p:cNvSpPr>
              <a:spLocks noChangeShapeType="1"/>
            </p:cNvSpPr>
            <p:nvPr/>
          </p:nvSpPr>
          <p:spPr bwMode="auto">
            <a:xfrm flipV="1">
              <a:off x="3984" y="2140"/>
              <a:ext cx="91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Line 122"/>
            <p:cNvSpPr>
              <a:spLocks noChangeShapeType="1"/>
            </p:cNvSpPr>
            <p:nvPr/>
          </p:nvSpPr>
          <p:spPr bwMode="auto">
            <a:xfrm flipV="1">
              <a:off x="3984" y="3100"/>
              <a:ext cx="576" cy="1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1" name="Line 38"/>
            <p:cNvSpPr>
              <a:spLocks noChangeShapeType="1"/>
            </p:cNvSpPr>
            <p:nvPr/>
          </p:nvSpPr>
          <p:spPr bwMode="auto">
            <a:xfrm flipV="1">
              <a:off x="3984" y="3196"/>
              <a:ext cx="72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2" name="Line 39"/>
            <p:cNvSpPr>
              <a:spLocks noChangeShapeType="1"/>
            </p:cNvSpPr>
            <p:nvPr/>
          </p:nvSpPr>
          <p:spPr bwMode="auto">
            <a:xfrm flipV="1">
              <a:off x="3984" y="3292"/>
              <a:ext cx="816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3" name="Line 123"/>
            <p:cNvSpPr>
              <a:spLocks noChangeShapeType="1"/>
            </p:cNvSpPr>
            <p:nvPr/>
          </p:nvSpPr>
          <p:spPr bwMode="auto">
            <a:xfrm flipH="1" flipV="1">
              <a:off x="4224" y="700"/>
              <a:ext cx="384" cy="576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763175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1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1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18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18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1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1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71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71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7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71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718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718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718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718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718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718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837" grpId="0" animBg="1"/>
      <p:bldP spid="671838" grpId="0" build="p"/>
      <p:bldP spid="67186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35"/>
          <p:cNvSpPr>
            <a:spLocks noChangeArrowheads="1"/>
          </p:cNvSpPr>
          <p:nvPr/>
        </p:nvSpPr>
        <p:spPr bwMode="auto">
          <a:xfrm>
            <a:off x="6629400" y="2286000"/>
            <a:ext cx="1295400" cy="304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162800" cy="533400"/>
          </a:xfrm>
        </p:spPr>
        <p:txBody>
          <a:bodyPr/>
          <a:lstStyle/>
          <a:p>
            <a:r>
              <a:rPr lang="en-US" altLang="en-US" smtClean="0">
                <a:latin typeface="Helvetica" panose="020B0604020202020204" pitchFamily="34" charset="0"/>
              </a:rPr>
              <a:t>Summary: Two-Level Paging</a:t>
            </a:r>
          </a:p>
        </p:txBody>
      </p:sp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127000" y="914400"/>
            <a:ext cx="1109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>
                <a:solidFill>
                  <a:srgbClr val="FF0000"/>
                </a:solidFill>
                <a:latin typeface="Helvetica" charset="0"/>
                <a:cs typeface="Helvetica" charset="0"/>
              </a:rPr>
              <a:t>111</a:t>
            </a:r>
            <a:r>
              <a:rPr lang="en-US" sz="1600" dirty="0" smtClean="0">
                <a:solidFill>
                  <a:srgbClr val="008000"/>
                </a:solidFill>
                <a:latin typeface="Helvetica" charset="0"/>
                <a:cs typeface="Helvetica" charset="0"/>
              </a:rPr>
              <a:t>1 1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Helvetica" charset="0"/>
                <a:cs typeface="Helvetica" charset="0"/>
              </a:rPr>
              <a:t>111</a:t>
            </a:r>
          </a:p>
        </p:txBody>
      </p:sp>
      <p:sp>
        <p:nvSpPr>
          <p:cNvPr id="37892" name="Rectangle 6"/>
          <p:cNvSpPr>
            <a:spLocks noChangeArrowheads="1"/>
          </p:cNvSpPr>
          <p:nvPr/>
        </p:nvSpPr>
        <p:spPr bwMode="auto">
          <a:xfrm>
            <a:off x="1193800" y="1066800"/>
            <a:ext cx="1295400" cy="609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37893" name="Rectangle 7"/>
          <p:cNvSpPr>
            <a:spLocks noChangeArrowheads="1"/>
          </p:cNvSpPr>
          <p:nvPr/>
        </p:nvSpPr>
        <p:spPr bwMode="auto">
          <a:xfrm>
            <a:off x="1193800" y="3048000"/>
            <a:ext cx="1295400" cy="457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193800" y="5334000"/>
            <a:ext cx="1295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37895" name="Rectangle 9"/>
          <p:cNvSpPr>
            <a:spLocks noChangeArrowheads="1"/>
          </p:cNvSpPr>
          <p:nvPr/>
        </p:nvSpPr>
        <p:spPr bwMode="auto">
          <a:xfrm>
            <a:off x="1193800" y="4114800"/>
            <a:ext cx="1295400" cy="6096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37896" name="Up Arrow 10"/>
          <p:cNvSpPr>
            <a:spLocks noChangeArrowheads="1"/>
          </p:cNvSpPr>
          <p:nvPr/>
        </p:nvSpPr>
        <p:spPr bwMode="auto">
          <a:xfrm flipH="1">
            <a:off x="1727200" y="2743200"/>
            <a:ext cx="106363" cy="3048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897" name="Up Arrow 11"/>
          <p:cNvSpPr>
            <a:spLocks noChangeArrowheads="1"/>
          </p:cNvSpPr>
          <p:nvPr/>
        </p:nvSpPr>
        <p:spPr bwMode="auto">
          <a:xfrm flipH="1" flipV="1">
            <a:off x="1727200" y="1676400"/>
            <a:ext cx="106363" cy="3048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898" name="Rectangle 12"/>
          <p:cNvSpPr>
            <a:spLocks noChangeArrowheads="1"/>
          </p:cNvSpPr>
          <p:nvPr/>
        </p:nvSpPr>
        <p:spPr bwMode="auto">
          <a:xfrm>
            <a:off x="1193800" y="1066800"/>
            <a:ext cx="1295400" cy="48768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899" name="TextBox 13"/>
          <p:cNvSpPr txBox="1">
            <a:spLocks noChangeArrowheads="1"/>
          </p:cNvSpPr>
          <p:nvPr/>
        </p:nvSpPr>
        <p:spPr bwMode="auto">
          <a:xfrm>
            <a:off x="685800" y="685800"/>
            <a:ext cx="218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Virtual memory view</a:t>
            </a:r>
          </a:p>
        </p:txBody>
      </p:sp>
      <p:sp>
        <p:nvSpPr>
          <p:cNvPr id="37900" name="Rectangle 14"/>
          <p:cNvSpPr>
            <a:spLocks noChangeArrowheads="1"/>
          </p:cNvSpPr>
          <p:nvPr/>
        </p:nvSpPr>
        <p:spPr bwMode="auto">
          <a:xfrm>
            <a:off x="1193800" y="47244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901" name="Rectangle 15"/>
          <p:cNvSpPr>
            <a:spLocks noChangeArrowheads="1"/>
          </p:cNvSpPr>
          <p:nvPr/>
        </p:nvSpPr>
        <p:spPr bwMode="auto">
          <a:xfrm>
            <a:off x="1193800" y="35052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902" name="Rectangle 16"/>
          <p:cNvSpPr>
            <a:spLocks noChangeArrowheads="1"/>
          </p:cNvSpPr>
          <p:nvPr/>
        </p:nvSpPr>
        <p:spPr bwMode="auto">
          <a:xfrm>
            <a:off x="1193800" y="22860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903" name="TextBox 17"/>
          <p:cNvSpPr txBox="1">
            <a:spLocks noChangeArrowheads="1"/>
          </p:cNvSpPr>
          <p:nvPr/>
        </p:nvSpPr>
        <p:spPr bwMode="auto">
          <a:xfrm>
            <a:off x="50800" y="5681663"/>
            <a:ext cx="11541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 i="1">
                <a:solidFill>
                  <a:srgbClr val="FF0000"/>
                </a:solidFill>
                <a:latin typeface="Helvetica" panose="020B0604020202020204" pitchFamily="34" charset="0"/>
              </a:rPr>
              <a:t>000</a:t>
            </a:r>
            <a:r>
              <a:rPr lang="en-US" altLang="en-US" sz="1600">
                <a:solidFill>
                  <a:srgbClr val="008200"/>
                </a:solidFill>
                <a:latin typeface="Helvetica" panose="020B0604020202020204" pitchFamily="34" charset="0"/>
              </a:rPr>
              <a:t>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37904" name="TextBox 18"/>
          <p:cNvSpPr txBox="1">
            <a:spLocks noChangeArrowheads="1"/>
          </p:cNvSpPr>
          <p:nvPr/>
        </p:nvSpPr>
        <p:spPr bwMode="auto">
          <a:xfrm>
            <a:off x="39688" y="4495800"/>
            <a:ext cx="1165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 i="1">
                <a:solidFill>
                  <a:srgbClr val="FF0000"/>
                </a:solidFill>
                <a:latin typeface="Helvetica" panose="020B0604020202020204" pitchFamily="34" charset="0"/>
              </a:rPr>
              <a:t>010</a:t>
            </a:r>
            <a:r>
              <a:rPr lang="en-US" altLang="en-US" sz="1600">
                <a:solidFill>
                  <a:srgbClr val="008200"/>
                </a:solidFill>
                <a:latin typeface="Helvetica" panose="020B0604020202020204" pitchFamily="34" charset="0"/>
              </a:rPr>
              <a:t>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37905" name="TextBox 19"/>
          <p:cNvSpPr txBox="1">
            <a:spLocks noChangeArrowheads="1"/>
          </p:cNvSpPr>
          <p:nvPr/>
        </p:nvSpPr>
        <p:spPr bwMode="auto">
          <a:xfrm>
            <a:off x="39688" y="3276600"/>
            <a:ext cx="1165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 i="1">
                <a:solidFill>
                  <a:srgbClr val="FF0000"/>
                </a:solidFill>
                <a:latin typeface="Helvetica" panose="020B0604020202020204" pitchFamily="34" charset="0"/>
              </a:rPr>
              <a:t>100</a:t>
            </a:r>
            <a:r>
              <a:rPr lang="en-US" altLang="en-US" sz="1600">
                <a:solidFill>
                  <a:srgbClr val="008200"/>
                </a:solidFill>
                <a:latin typeface="Helvetica" panose="020B0604020202020204" pitchFamily="34" charset="0"/>
              </a:rPr>
              <a:t>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37906" name="TextBox 20"/>
          <p:cNvSpPr txBox="1">
            <a:spLocks noChangeArrowheads="1"/>
          </p:cNvSpPr>
          <p:nvPr/>
        </p:nvSpPr>
        <p:spPr bwMode="auto">
          <a:xfrm>
            <a:off x="50800" y="2024063"/>
            <a:ext cx="11541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 i="1">
                <a:solidFill>
                  <a:srgbClr val="FF0000"/>
                </a:solidFill>
                <a:latin typeface="Helvetica" panose="020B0604020202020204" pitchFamily="34" charset="0"/>
              </a:rPr>
              <a:t>110</a:t>
            </a:r>
            <a:r>
              <a:rPr lang="en-US" altLang="en-US" sz="1600">
                <a:solidFill>
                  <a:srgbClr val="008200"/>
                </a:solidFill>
                <a:latin typeface="Helvetica" panose="020B0604020202020204" pitchFamily="34" charset="0"/>
              </a:rPr>
              <a:t>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37907" name="Left Brace 22"/>
          <p:cNvSpPr>
            <a:spLocks/>
          </p:cNvSpPr>
          <p:nvPr/>
        </p:nvSpPr>
        <p:spPr bwMode="auto">
          <a:xfrm rot="5400000" flipH="1">
            <a:off x="209550" y="5865813"/>
            <a:ext cx="187325" cy="352425"/>
          </a:xfrm>
          <a:prstGeom prst="leftBrace">
            <a:avLst>
              <a:gd name="adj1" fmla="val 830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7908" name="TextBox 23"/>
          <p:cNvSpPr txBox="1">
            <a:spLocks noChangeArrowheads="1"/>
          </p:cNvSpPr>
          <p:nvPr/>
        </p:nvSpPr>
        <p:spPr bwMode="auto">
          <a:xfrm>
            <a:off x="-50800" y="6062663"/>
            <a:ext cx="9286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rgbClr val="FF0000"/>
                </a:solidFill>
                <a:latin typeface="Helvetica" panose="020B0604020202020204" pitchFamily="34" charset="0"/>
              </a:rPr>
              <a:t>page1 #</a:t>
            </a:r>
          </a:p>
        </p:txBody>
      </p:sp>
      <p:sp>
        <p:nvSpPr>
          <p:cNvPr id="37909" name="TextBox 24"/>
          <p:cNvSpPr txBox="1">
            <a:spLocks noChangeArrowheads="1"/>
          </p:cNvSpPr>
          <p:nvPr/>
        </p:nvSpPr>
        <p:spPr bwMode="auto">
          <a:xfrm>
            <a:off x="781050" y="6062663"/>
            <a:ext cx="7429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00FF"/>
                </a:solidFill>
                <a:latin typeface="Helvetica" panose="020B0604020202020204" pitchFamily="34" charset="0"/>
              </a:rPr>
              <a:t>offset</a:t>
            </a:r>
          </a:p>
        </p:txBody>
      </p:sp>
      <p:sp>
        <p:nvSpPr>
          <p:cNvPr id="37910" name="Left Brace 25"/>
          <p:cNvSpPr>
            <a:spLocks/>
          </p:cNvSpPr>
          <p:nvPr/>
        </p:nvSpPr>
        <p:spPr bwMode="auto">
          <a:xfrm rot="5400000" flipH="1">
            <a:off x="864393" y="5892007"/>
            <a:ext cx="201613" cy="304800"/>
          </a:xfrm>
          <a:prstGeom prst="leftBrace">
            <a:avLst>
              <a:gd name="adj1" fmla="val 832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7911" name="TextBox 27"/>
          <p:cNvSpPr txBox="1">
            <a:spLocks noChangeArrowheads="1"/>
          </p:cNvSpPr>
          <p:nvPr/>
        </p:nvSpPr>
        <p:spPr bwMode="auto">
          <a:xfrm>
            <a:off x="6461125" y="728663"/>
            <a:ext cx="2378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Physical memory view</a:t>
            </a:r>
          </a:p>
        </p:txBody>
      </p:sp>
      <p:sp>
        <p:nvSpPr>
          <p:cNvPr id="37912" name="Rectangle 28"/>
          <p:cNvSpPr>
            <a:spLocks noChangeArrowheads="1"/>
          </p:cNvSpPr>
          <p:nvPr/>
        </p:nvSpPr>
        <p:spPr bwMode="auto">
          <a:xfrm>
            <a:off x="6629400" y="1066800"/>
            <a:ext cx="1295400" cy="48768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913" name="Rectangle 29"/>
          <p:cNvSpPr>
            <a:spLocks noChangeArrowheads="1"/>
          </p:cNvSpPr>
          <p:nvPr/>
        </p:nvSpPr>
        <p:spPr bwMode="auto">
          <a:xfrm>
            <a:off x="6629400" y="3810000"/>
            <a:ext cx="1295400" cy="6096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6629400" y="5029200"/>
            <a:ext cx="1295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629400" y="10668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629400" y="56388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629400" y="44196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7918" name="Rectangle 35"/>
          <p:cNvSpPr>
            <a:spLocks noChangeArrowheads="1"/>
          </p:cNvSpPr>
          <p:nvPr/>
        </p:nvSpPr>
        <p:spPr bwMode="auto">
          <a:xfrm>
            <a:off x="6629400" y="3352800"/>
            <a:ext cx="1295400" cy="457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6629400" y="27432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7920" name="Rectangle 39"/>
          <p:cNvSpPr>
            <a:spLocks noChangeArrowheads="1"/>
          </p:cNvSpPr>
          <p:nvPr/>
        </p:nvSpPr>
        <p:spPr bwMode="auto">
          <a:xfrm>
            <a:off x="6629400" y="1371600"/>
            <a:ext cx="1295400" cy="304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629400" y="1828800"/>
            <a:ext cx="12954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193800" y="579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1193800" y="563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193800" y="548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193800" y="533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193800" y="4724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1193800" y="487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1193800" y="502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193800" y="518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193800" y="4114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1193800" y="4267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1193800" y="4419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193800" y="4572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1193800" y="3505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1193800" y="3657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193800" y="3810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193800" y="3962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193800" y="2895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1193800" y="3048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1193800" y="3200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1193800" y="3352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1193800" y="2286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193800" y="2438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1193800" y="2590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193800" y="2743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1193800" y="167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1193800" y="182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1193800" y="198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1193800" y="213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1193800" y="106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1193800" y="121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1193800" y="137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1193800" y="152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6629400" y="3505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629400" y="3657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solidFill>
                <a:schemeClr val="accent2">
                  <a:lumMod val="60000"/>
                  <a:lumOff val="40000"/>
                </a:schemeClr>
              </a:solidFill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6629400" y="3810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6629400" y="3962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6629400" y="4114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6629400" y="4267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6629400" y="4419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629400" y="4572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6629400" y="4724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6629400" y="487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6629400" y="502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629400" y="518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6629400" y="533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6629400" y="548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6629400" y="563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6629400" y="579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6629400" y="106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6629400" y="121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6629400" y="137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6629400" y="152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6629400" y="167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6629400" y="182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6629400" y="198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6629400" y="213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6629400" y="2286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6629400" y="2438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6629400" y="2590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6629400" y="2743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6629400" y="2895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6629400" y="3048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6629400" y="3200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6629400" y="3352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7986" name="TextBox 168"/>
          <p:cNvSpPr txBox="1">
            <a:spLocks noChangeArrowheads="1"/>
          </p:cNvSpPr>
          <p:nvPr/>
        </p:nvSpPr>
        <p:spPr bwMode="auto">
          <a:xfrm>
            <a:off x="7913688" y="5681663"/>
            <a:ext cx="1154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0000 0000</a:t>
            </a:r>
          </a:p>
        </p:txBody>
      </p:sp>
      <p:sp>
        <p:nvSpPr>
          <p:cNvPr id="37987" name="TextBox 169"/>
          <p:cNvSpPr txBox="1">
            <a:spLocks noChangeArrowheads="1"/>
          </p:cNvSpPr>
          <p:nvPr/>
        </p:nvSpPr>
        <p:spPr bwMode="auto">
          <a:xfrm>
            <a:off x="7913688" y="5376863"/>
            <a:ext cx="1154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0001 0000</a:t>
            </a:r>
          </a:p>
        </p:txBody>
      </p:sp>
      <p:sp>
        <p:nvSpPr>
          <p:cNvPr id="37988" name="TextBox 170"/>
          <p:cNvSpPr txBox="1">
            <a:spLocks noChangeArrowheads="1"/>
          </p:cNvSpPr>
          <p:nvPr/>
        </p:nvSpPr>
        <p:spPr bwMode="auto">
          <a:xfrm>
            <a:off x="7924800" y="4114800"/>
            <a:ext cx="1039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0101 000</a:t>
            </a:r>
          </a:p>
        </p:txBody>
      </p:sp>
      <p:sp>
        <p:nvSpPr>
          <p:cNvPr id="37989" name="TextBox 171"/>
          <p:cNvSpPr txBox="1">
            <a:spLocks noChangeArrowheads="1"/>
          </p:cNvSpPr>
          <p:nvPr/>
        </p:nvSpPr>
        <p:spPr bwMode="auto">
          <a:xfrm>
            <a:off x="7947025" y="3548063"/>
            <a:ext cx="10175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0111 000</a:t>
            </a:r>
          </a:p>
        </p:txBody>
      </p:sp>
      <p:sp>
        <p:nvSpPr>
          <p:cNvPr id="37990" name="TextBox 172"/>
          <p:cNvSpPr txBox="1">
            <a:spLocks noChangeArrowheads="1"/>
          </p:cNvSpPr>
          <p:nvPr/>
        </p:nvSpPr>
        <p:spPr bwMode="auto">
          <a:xfrm>
            <a:off x="7848600" y="1414463"/>
            <a:ext cx="1131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1110 0000</a:t>
            </a:r>
          </a:p>
        </p:txBody>
      </p:sp>
      <p:sp>
        <p:nvSpPr>
          <p:cNvPr id="37991" name="Left Brace 176"/>
          <p:cNvSpPr>
            <a:spLocks/>
          </p:cNvSpPr>
          <p:nvPr/>
        </p:nvSpPr>
        <p:spPr bwMode="auto">
          <a:xfrm rot="5400000">
            <a:off x="571500" y="5600700"/>
            <a:ext cx="152400" cy="228600"/>
          </a:xfrm>
          <a:prstGeom prst="leftBrace">
            <a:avLst>
              <a:gd name="adj1" fmla="val 83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7992" name="TextBox 178"/>
          <p:cNvSpPr txBox="1">
            <a:spLocks noChangeArrowheads="1"/>
          </p:cNvSpPr>
          <p:nvPr/>
        </p:nvSpPr>
        <p:spPr bwMode="auto">
          <a:xfrm>
            <a:off x="101600" y="5257800"/>
            <a:ext cx="928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rgbClr val="008200"/>
                </a:solidFill>
                <a:latin typeface="Helvetica" panose="020B0604020202020204" pitchFamily="34" charset="0"/>
              </a:rPr>
              <a:t>page2 #</a:t>
            </a:r>
          </a:p>
        </p:txBody>
      </p:sp>
      <p:grpSp>
        <p:nvGrpSpPr>
          <p:cNvPr id="37993" name="Group 141"/>
          <p:cNvGrpSpPr>
            <a:grpSpLocks/>
          </p:cNvGrpSpPr>
          <p:nvPr/>
        </p:nvGrpSpPr>
        <p:grpSpPr bwMode="auto">
          <a:xfrm>
            <a:off x="3124200" y="2544763"/>
            <a:ext cx="990600" cy="1570037"/>
            <a:chOff x="4188007" y="838200"/>
            <a:chExt cx="990600" cy="1569660"/>
          </a:xfrm>
        </p:grpSpPr>
        <p:sp>
          <p:nvSpPr>
            <p:cNvPr id="38036" name="TextBox 180"/>
            <p:cNvSpPr txBox="1">
              <a:spLocks noChangeArrowheads="1"/>
            </p:cNvSpPr>
            <p:nvPr/>
          </p:nvSpPr>
          <p:spPr bwMode="auto">
            <a:xfrm>
              <a:off x="4188007" y="838200"/>
              <a:ext cx="9906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111</a:t>
              </a:r>
              <a:r>
                <a:rPr lang="en-US" altLang="en-US" sz="1200" i="1">
                  <a:latin typeface="Helvetica" panose="020B0604020202020204" pitchFamily="34" charset="0"/>
                </a:rPr>
                <a:t>       </a:t>
              </a:r>
              <a:endParaRPr lang="en-US" altLang="en-US" sz="12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110</a:t>
              </a:r>
              <a:r>
                <a:rPr lang="en-US" altLang="en-US" sz="1200" i="1">
                  <a:latin typeface="Helvetica" panose="020B0604020202020204" pitchFamily="34" charset="0"/>
                </a:rPr>
                <a:t>   null</a:t>
              </a: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101</a:t>
              </a:r>
              <a:r>
                <a:rPr lang="en-US" altLang="en-US" sz="1200" i="1">
                  <a:latin typeface="Helvetica" panose="020B0604020202020204" pitchFamily="34" charset="0"/>
                </a:rPr>
                <a:t>   null</a:t>
              </a: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100</a:t>
              </a:r>
              <a:r>
                <a:rPr lang="en-US" altLang="en-US" sz="1200" i="1">
                  <a:latin typeface="Helvetica" panose="020B0604020202020204" pitchFamily="34" charset="0"/>
                </a:rPr>
                <a:t>   </a:t>
              </a:r>
              <a:endParaRPr lang="en-US" altLang="en-US" sz="12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011</a:t>
              </a:r>
              <a:r>
                <a:rPr lang="en-US" altLang="en-US" sz="1200" i="1">
                  <a:latin typeface="Helvetica" panose="020B0604020202020204" pitchFamily="34" charset="0"/>
                </a:rPr>
                <a:t>   null</a:t>
              </a: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010</a:t>
              </a:r>
              <a:r>
                <a:rPr lang="en-US" altLang="en-US" sz="1200" i="1">
                  <a:latin typeface="Helvetica" panose="020B0604020202020204" pitchFamily="34" charset="0"/>
                </a:rPr>
                <a:t>   </a:t>
              </a:r>
              <a:endParaRPr lang="en-US" altLang="en-US" sz="12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001</a:t>
              </a:r>
              <a:r>
                <a:rPr lang="en-US" altLang="en-US" sz="1200" i="1">
                  <a:latin typeface="Helvetica" panose="020B0604020202020204" pitchFamily="34" charset="0"/>
                </a:rPr>
                <a:t>   null</a:t>
              </a:r>
              <a:endParaRPr lang="en-US" altLang="en-US" sz="12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000</a:t>
              </a:r>
              <a:r>
                <a:rPr lang="en-US" altLang="en-US" sz="1200" i="1"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37" name="Rectangle 182"/>
            <p:cNvSpPr>
              <a:spLocks noChangeArrowheads="1"/>
            </p:cNvSpPr>
            <p:nvPr/>
          </p:nvSpPr>
          <p:spPr bwMode="auto">
            <a:xfrm>
              <a:off x="4569007" y="838200"/>
              <a:ext cx="533400" cy="15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b="0">
                <a:latin typeface="Helvetica" panose="020B0604020202020204" pitchFamily="34" charset="0"/>
              </a:endParaRPr>
            </a:p>
          </p:txBody>
        </p:sp>
      </p:grpSp>
      <p:sp>
        <p:nvSpPr>
          <p:cNvPr id="37994" name="TextBox 184"/>
          <p:cNvSpPr txBox="1">
            <a:spLocks noChangeArrowheads="1"/>
          </p:cNvSpPr>
          <p:nvPr/>
        </p:nvSpPr>
        <p:spPr bwMode="auto">
          <a:xfrm>
            <a:off x="4876800" y="1303338"/>
            <a:ext cx="91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200">
                <a:latin typeface="Helvetica" panose="020B0604020202020204" pitchFamily="34" charset="0"/>
              </a:rPr>
              <a:t>   11101    </a:t>
            </a:r>
            <a:endParaRPr lang="en-US" altLang="en-US" sz="12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200">
                <a:latin typeface="Helvetica" panose="020B0604020202020204" pitchFamily="34" charset="0"/>
              </a:rPr>
              <a:t>   11100</a:t>
            </a:r>
            <a:endParaRPr lang="en-US" altLang="en-US" sz="12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200">
                <a:latin typeface="Helvetica" panose="020B0604020202020204" pitchFamily="34" charset="0"/>
              </a:rPr>
              <a:t>   10111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200">
                <a:latin typeface="Helvetica" panose="020B0604020202020204" pitchFamily="34" charset="0"/>
              </a:rPr>
              <a:t>   10110</a:t>
            </a:r>
          </a:p>
        </p:txBody>
      </p:sp>
      <p:sp>
        <p:nvSpPr>
          <p:cNvPr id="37995" name="Rectangle 185"/>
          <p:cNvSpPr>
            <a:spLocks noChangeArrowheads="1"/>
          </p:cNvSpPr>
          <p:nvPr/>
        </p:nvSpPr>
        <p:spPr bwMode="auto">
          <a:xfrm>
            <a:off x="5181600" y="1295400"/>
            <a:ext cx="609600" cy="8382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996" name="TextBox 190"/>
          <p:cNvSpPr txBox="1">
            <a:spLocks noChangeArrowheads="1"/>
          </p:cNvSpPr>
          <p:nvPr/>
        </p:nvSpPr>
        <p:spPr bwMode="auto">
          <a:xfrm>
            <a:off x="4876800" y="3817938"/>
            <a:ext cx="91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200">
                <a:latin typeface="Helvetica" panose="020B0604020202020204" pitchFamily="34" charset="0"/>
              </a:rPr>
              <a:t>   01101    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200">
                <a:latin typeface="Helvetica" panose="020B0604020202020204" pitchFamily="34" charset="0"/>
              </a:rPr>
              <a:t>   01100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200">
                <a:latin typeface="Helvetica" panose="020B0604020202020204" pitchFamily="34" charset="0"/>
              </a:rPr>
              <a:t>   01011</a:t>
            </a:r>
            <a:endParaRPr lang="en-US" altLang="en-US" sz="12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200">
                <a:latin typeface="Helvetica" panose="020B0604020202020204" pitchFamily="34" charset="0"/>
              </a:rPr>
              <a:t>   01010</a:t>
            </a:r>
          </a:p>
        </p:txBody>
      </p:sp>
      <p:sp>
        <p:nvSpPr>
          <p:cNvPr id="37997" name="Rectangle 191"/>
          <p:cNvSpPr>
            <a:spLocks noChangeArrowheads="1"/>
          </p:cNvSpPr>
          <p:nvPr/>
        </p:nvSpPr>
        <p:spPr bwMode="auto">
          <a:xfrm>
            <a:off x="5181600" y="3810000"/>
            <a:ext cx="609600" cy="8382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998" name="TextBox 193"/>
          <p:cNvSpPr txBox="1">
            <a:spLocks noChangeArrowheads="1"/>
          </p:cNvSpPr>
          <p:nvPr/>
        </p:nvSpPr>
        <p:spPr bwMode="auto">
          <a:xfrm>
            <a:off x="4876800" y="4960938"/>
            <a:ext cx="91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200">
                <a:latin typeface="Helvetica" panose="020B0604020202020204" pitchFamily="34" charset="0"/>
              </a:rPr>
              <a:t>   00101    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200">
                <a:latin typeface="Helvetica" panose="020B0604020202020204" pitchFamily="34" charset="0"/>
              </a:rPr>
              <a:t>   00100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200">
                <a:latin typeface="Helvetica" panose="020B0604020202020204" pitchFamily="34" charset="0"/>
              </a:rPr>
              <a:t>   00011</a:t>
            </a:r>
            <a:endParaRPr lang="en-US" altLang="en-US" sz="12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200">
                <a:latin typeface="Helvetica" panose="020B0604020202020204" pitchFamily="34" charset="0"/>
              </a:rPr>
              <a:t>   00010</a:t>
            </a:r>
          </a:p>
        </p:txBody>
      </p:sp>
      <p:sp>
        <p:nvSpPr>
          <p:cNvPr id="37999" name="Rectangle 194"/>
          <p:cNvSpPr>
            <a:spLocks noChangeArrowheads="1"/>
          </p:cNvSpPr>
          <p:nvPr/>
        </p:nvSpPr>
        <p:spPr bwMode="auto">
          <a:xfrm>
            <a:off x="5181600" y="4953000"/>
            <a:ext cx="609600" cy="8382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000" name="TextBox 196"/>
          <p:cNvSpPr txBox="1">
            <a:spLocks noChangeArrowheads="1"/>
          </p:cNvSpPr>
          <p:nvPr/>
        </p:nvSpPr>
        <p:spPr bwMode="auto">
          <a:xfrm>
            <a:off x="4876800" y="2522538"/>
            <a:ext cx="91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200">
                <a:latin typeface="Helvetica" panose="020B0604020202020204" pitchFamily="34" charset="0"/>
              </a:rPr>
              <a:t>     null  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200">
                <a:latin typeface="Helvetica" panose="020B0604020202020204" pitchFamily="34" charset="0"/>
              </a:rPr>
              <a:t>   10000</a:t>
            </a:r>
            <a:endParaRPr lang="en-US" altLang="en-US" sz="12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200">
                <a:latin typeface="Helvetica" panose="020B0604020202020204" pitchFamily="34" charset="0"/>
              </a:rPr>
              <a:t>   01111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200">
                <a:latin typeface="Helvetica" panose="020B0604020202020204" pitchFamily="34" charset="0"/>
              </a:rPr>
              <a:t>   01110</a:t>
            </a:r>
          </a:p>
        </p:txBody>
      </p:sp>
      <p:sp>
        <p:nvSpPr>
          <p:cNvPr id="38001" name="Rectangle 197"/>
          <p:cNvSpPr>
            <a:spLocks noChangeArrowheads="1"/>
          </p:cNvSpPr>
          <p:nvPr/>
        </p:nvSpPr>
        <p:spPr bwMode="auto">
          <a:xfrm>
            <a:off x="5181600" y="2514600"/>
            <a:ext cx="609600" cy="8382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cxnSp>
        <p:nvCxnSpPr>
          <p:cNvPr id="38002" name="Straight Arrow Connector 199"/>
          <p:cNvCxnSpPr>
            <a:cxnSpLocks noChangeShapeType="1"/>
          </p:cNvCxnSpPr>
          <p:nvPr/>
        </p:nvCxnSpPr>
        <p:spPr bwMode="auto">
          <a:xfrm>
            <a:off x="5791200" y="1447800"/>
            <a:ext cx="8540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03" name="Straight Arrow Connector 202"/>
          <p:cNvCxnSpPr>
            <a:cxnSpLocks noChangeShapeType="1"/>
          </p:cNvCxnSpPr>
          <p:nvPr/>
        </p:nvCxnSpPr>
        <p:spPr bwMode="auto">
          <a:xfrm>
            <a:off x="5791200" y="1600200"/>
            <a:ext cx="8540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04" name="Straight Arrow Connector 203"/>
          <p:cNvCxnSpPr>
            <a:cxnSpLocks noChangeShapeType="1"/>
            <a:endCxn id="127" idx="1"/>
          </p:cNvCxnSpPr>
          <p:nvPr/>
        </p:nvCxnSpPr>
        <p:spPr bwMode="auto">
          <a:xfrm>
            <a:off x="5791200" y="1827213"/>
            <a:ext cx="838200" cy="5349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05" name="Straight Arrow Connector 205"/>
          <p:cNvCxnSpPr>
            <a:cxnSpLocks noChangeShapeType="1"/>
          </p:cNvCxnSpPr>
          <p:nvPr/>
        </p:nvCxnSpPr>
        <p:spPr bwMode="auto">
          <a:xfrm>
            <a:off x="5791200" y="1979613"/>
            <a:ext cx="838200" cy="5349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06" name="Straight Arrow Connector 208"/>
          <p:cNvCxnSpPr>
            <a:cxnSpLocks noChangeShapeType="1"/>
          </p:cNvCxnSpPr>
          <p:nvPr/>
        </p:nvCxnSpPr>
        <p:spPr bwMode="auto">
          <a:xfrm>
            <a:off x="5791200" y="3048000"/>
            <a:ext cx="8382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07" name="Straight Arrow Connector 212"/>
          <p:cNvCxnSpPr>
            <a:cxnSpLocks noChangeShapeType="1"/>
          </p:cNvCxnSpPr>
          <p:nvPr/>
        </p:nvCxnSpPr>
        <p:spPr bwMode="auto">
          <a:xfrm>
            <a:off x="5791200" y="3200400"/>
            <a:ext cx="8382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08" name="Straight Arrow Connector 213"/>
          <p:cNvCxnSpPr>
            <a:cxnSpLocks noChangeShapeType="1"/>
          </p:cNvCxnSpPr>
          <p:nvPr/>
        </p:nvCxnSpPr>
        <p:spPr bwMode="auto">
          <a:xfrm>
            <a:off x="5791200" y="2895600"/>
            <a:ext cx="8382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09" name="Straight Arrow Connector 214"/>
          <p:cNvCxnSpPr>
            <a:cxnSpLocks noChangeShapeType="1"/>
          </p:cNvCxnSpPr>
          <p:nvPr/>
        </p:nvCxnSpPr>
        <p:spPr bwMode="auto">
          <a:xfrm rot="5400000" flipH="1" flipV="1">
            <a:off x="3619500" y="1409700"/>
            <a:ext cx="1371600" cy="1143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10" name="Straight Arrow Connector 218"/>
          <p:cNvCxnSpPr>
            <a:cxnSpLocks noChangeShapeType="1"/>
          </p:cNvCxnSpPr>
          <p:nvPr/>
        </p:nvCxnSpPr>
        <p:spPr bwMode="auto">
          <a:xfrm flipV="1">
            <a:off x="3733800" y="2514600"/>
            <a:ext cx="1143000" cy="685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11" name="Straight Arrow Connector 220"/>
          <p:cNvCxnSpPr>
            <a:cxnSpLocks noChangeShapeType="1"/>
            <a:stCxn id="38032" idx="5"/>
          </p:cNvCxnSpPr>
          <p:nvPr/>
        </p:nvCxnSpPr>
        <p:spPr bwMode="auto">
          <a:xfrm rot="16200000" flipH="1">
            <a:off x="4217988" y="3151188"/>
            <a:ext cx="163512" cy="11541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12" name="Straight Arrow Connector 222"/>
          <p:cNvCxnSpPr>
            <a:cxnSpLocks noChangeShapeType="1"/>
          </p:cNvCxnSpPr>
          <p:nvPr/>
        </p:nvCxnSpPr>
        <p:spPr bwMode="auto">
          <a:xfrm>
            <a:off x="3733800" y="3962400"/>
            <a:ext cx="11430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13" name="Straight Arrow Connector 224"/>
          <p:cNvCxnSpPr>
            <a:cxnSpLocks noChangeShapeType="1"/>
          </p:cNvCxnSpPr>
          <p:nvPr/>
        </p:nvCxnSpPr>
        <p:spPr bwMode="auto">
          <a:xfrm rot="16200000" flipH="1">
            <a:off x="2286000" y="1828800"/>
            <a:ext cx="1371600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014" name="Right Brace 227"/>
          <p:cNvSpPr>
            <a:spLocks/>
          </p:cNvSpPr>
          <p:nvPr/>
        </p:nvSpPr>
        <p:spPr bwMode="auto">
          <a:xfrm>
            <a:off x="2514600" y="1066800"/>
            <a:ext cx="228600" cy="609600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8015" name="Right Brace 229"/>
          <p:cNvSpPr>
            <a:spLocks/>
          </p:cNvSpPr>
          <p:nvPr/>
        </p:nvSpPr>
        <p:spPr bwMode="auto">
          <a:xfrm>
            <a:off x="2514600" y="3048000"/>
            <a:ext cx="228600" cy="457200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8016" name="Right Brace 230"/>
          <p:cNvSpPr>
            <a:spLocks/>
          </p:cNvSpPr>
          <p:nvPr/>
        </p:nvSpPr>
        <p:spPr bwMode="auto">
          <a:xfrm>
            <a:off x="2514600" y="4114800"/>
            <a:ext cx="228600" cy="609600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8017" name="Right Brace 231"/>
          <p:cNvSpPr>
            <a:spLocks/>
          </p:cNvSpPr>
          <p:nvPr/>
        </p:nvSpPr>
        <p:spPr bwMode="auto">
          <a:xfrm>
            <a:off x="2514600" y="5334000"/>
            <a:ext cx="228600" cy="609600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cxnSp>
        <p:nvCxnSpPr>
          <p:cNvPr id="38018" name="Straight Arrow Connector 233"/>
          <p:cNvCxnSpPr>
            <a:cxnSpLocks noChangeShapeType="1"/>
            <a:stCxn id="38015" idx="1"/>
          </p:cNvCxnSpPr>
          <p:nvPr/>
        </p:nvCxnSpPr>
        <p:spPr bwMode="auto">
          <a:xfrm>
            <a:off x="2743200" y="3276600"/>
            <a:ext cx="457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19" name="Straight Arrow Connector 235"/>
          <p:cNvCxnSpPr>
            <a:cxnSpLocks noChangeShapeType="1"/>
          </p:cNvCxnSpPr>
          <p:nvPr/>
        </p:nvCxnSpPr>
        <p:spPr bwMode="auto">
          <a:xfrm rot="5400000" flipH="1" flipV="1">
            <a:off x="2552700" y="3771900"/>
            <a:ext cx="838200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20" name="Straight Arrow Connector 237"/>
          <p:cNvCxnSpPr>
            <a:cxnSpLocks noChangeShapeType="1"/>
          </p:cNvCxnSpPr>
          <p:nvPr/>
        </p:nvCxnSpPr>
        <p:spPr bwMode="auto">
          <a:xfrm rot="5400000" flipH="1" flipV="1">
            <a:off x="2133600" y="4572000"/>
            <a:ext cx="1676400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21" name="Straight Arrow Connector 239"/>
          <p:cNvCxnSpPr>
            <a:cxnSpLocks noChangeShapeType="1"/>
            <a:endCxn id="105" idx="1"/>
          </p:cNvCxnSpPr>
          <p:nvPr/>
        </p:nvCxnSpPr>
        <p:spPr bwMode="auto">
          <a:xfrm flipV="1">
            <a:off x="5791200" y="3886200"/>
            <a:ext cx="8382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22" name="Straight Arrow Connector 241"/>
          <p:cNvCxnSpPr>
            <a:cxnSpLocks noChangeShapeType="1"/>
          </p:cNvCxnSpPr>
          <p:nvPr/>
        </p:nvCxnSpPr>
        <p:spPr bwMode="auto">
          <a:xfrm flipV="1">
            <a:off x="5791200" y="4038600"/>
            <a:ext cx="8382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23" name="Straight Arrow Connector 242"/>
          <p:cNvCxnSpPr>
            <a:cxnSpLocks noChangeShapeType="1"/>
          </p:cNvCxnSpPr>
          <p:nvPr/>
        </p:nvCxnSpPr>
        <p:spPr bwMode="auto">
          <a:xfrm flipV="1">
            <a:off x="5791200" y="4191000"/>
            <a:ext cx="83820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24" name="Straight Arrow Connector 243"/>
          <p:cNvCxnSpPr>
            <a:cxnSpLocks noChangeShapeType="1"/>
          </p:cNvCxnSpPr>
          <p:nvPr/>
        </p:nvCxnSpPr>
        <p:spPr bwMode="auto">
          <a:xfrm flipV="1">
            <a:off x="5791200" y="4343400"/>
            <a:ext cx="83820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25" name="Straight Arrow Connector 244"/>
          <p:cNvCxnSpPr>
            <a:cxnSpLocks noChangeShapeType="1"/>
            <a:endCxn id="113" idx="1"/>
          </p:cNvCxnSpPr>
          <p:nvPr/>
        </p:nvCxnSpPr>
        <p:spPr bwMode="auto">
          <a:xfrm>
            <a:off x="5791200" y="5105400"/>
            <a:ext cx="8382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26" name="Straight Arrow Connector 246"/>
          <p:cNvCxnSpPr>
            <a:cxnSpLocks noChangeShapeType="1"/>
          </p:cNvCxnSpPr>
          <p:nvPr/>
        </p:nvCxnSpPr>
        <p:spPr bwMode="auto">
          <a:xfrm>
            <a:off x="5791200" y="5257800"/>
            <a:ext cx="8382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27" name="Straight Arrow Connector 247"/>
          <p:cNvCxnSpPr>
            <a:cxnSpLocks noChangeShapeType="1"/>
            <a:endCxn id="115" idx="1"/>
          </p:cNvCxnSpPr>
          <p:nvPr/>
        </p:nvCxnSpPr>
        <p:spPr bwMode="auto">
          <a:xfrm flipV="1">
            <a:off x="5791200" y="5410200"/>
            <a:ext cx="838200" cy="746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28" name="Straight Arrow Connector 249"/>
          <p:cNvCxnSpPr>
            <a:cxnSpLocks noChangeShapeType="1"/>
          </p:cNvCxnSpPr>
          <p:nvPr/>
        </p:nvCxnSpPr>
        <p:spPr bwMode="auto">
          <a:xfrm flipV="1">
            <a:off x="5791200" y="5562600"/>
            <a:ext cx="838200" cy="746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029" name="TextBox 252"/>
          <p:cNvSpPr txBox="1">
            <a:spLocks noChangeArrowheads="1"/>
          </p:cNvSpPr>
          <p:nvPr/>
        </p:nvSpPr>
        <p:spPr bwMode="auto">
          <a:xfrm>
            <a:off x="4724400" y="685800"/>
            <a:ext cx="144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Page Tables</a:t>
            </a:r>
          </a:p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(level 2)</a:t>
            </a:r>
          </a:p>
        </p:txBody>
      </p:sp>
      <p:sp>
        <p:nvSpPr>
          <p:cNvPr id="38030" name="TextBox 253"/>
          <p:cNvSpPr txBox="1">
            <a:spLocks noChangeArrowheads="1"/>
          </p:cNvSpPr>
          <p:nvPr/>
        </p:nvSpPr>
        <p:spPr bwMode="auto">
          <a:xfrm>
            <a:off x="3048000" y="1930400"/>
            <a:ext cx="144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Page Table</a:t>
            </a:r>
          </a:p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(level 1)</a:t>
            </a:r>
          </a:p>
        </p:txBody>
      </p:sp>
      <p:sp>
        <p:nvSpPr>
          <p:cNvPr id="38031" name="Oval 254"/>
          <p:cNvSpPr>
            <a:spLocks noChangeArrowheads="1"/>
          </p:cNvSpPr>
          <p:nvPr/>
        </p:nvSpPr>
        <p:spPr bwMode="auto">
          <a:xfrm>
            <a:off x="3657600" y="38862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032" name="Oval 255"/>
          <p:cNvSpPr>
            <a:spLocks noChangeArrowheads="1"/>
          </p:cNvSpPr>
          <p:nvPr/>
        </p:nvSpPr>
        <p:spPr bwMode="auto">
          <a:xfrm>
            <a:off x="3657600" y="35814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033" name="Oval 256"/>
          <p:cNvSpPr>
            <a:spLocks noChangeArrowheads="1"/>
          </p:cNvSpPr>
          <p:nvPr/>
        </p:nvSpPr>
        <p:spPr bwMode="auto">
          <a:xfrm>
            <a:off x="3657600" y="32004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034" name="Oval 257"/>
          <p:cNvSpPr>
            <a:spLocks noChangeArrowheads="1"/>
          </p:cNvSpPr>
          <p:nvPr/>
        </p:nvSpPr>
        <p:spPr bwMode="auto">
          <a:xfrm>
            <a:off x="3657600" y="26670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035" name="TextBox 261"/>
          <p:cNvSpPr txBox="1">
            <a:spLocks noChangeArrowheads="1"/>
          </p:cNvSpPr>
          <p:nvPr/>
        </p:nvSpPr>
        <p:spPr bwMode="auto">
          <a:xfrm>
            <a:off x="65088" y="1490663"/>
            <a:ext cx="1143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 i="1">
                <a:solidFill>
                  <a:srgbClr val="FF0000"/>
                </a:solidFill>
                <a:latin typeface="Helvetica" panose="020B0604020202020204" pitchFamily="34" charset="0"/>
              </a:rPr>
              <a:t>111</a:t>
            </a:r>
            <a:r>
              <a:rPr lang="en-US" altLang="en-US" sz="1600">
                <a:solidFill>
                  <a:srgbClr val="008000"/>
                </a:solidFill>
                <a:latin typeface="Helvetica" panose="020B0604020202020204" pitchFamily="34" charset="0"/>
              </a:rPr>
              <a:t>1 0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</p:spTree>
    <p:extLst>
      <p:ext uri="{BB962C8B-B14F-4D97-AF65-F5344CB8AC3E}">
        <p14:creationId xmlns:p14="http://schemas.microsoft.com/office/powerpoint/2010/main" val="2137782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35"/>
          <p:cNvSpPr>
            <a:spLocks noChangeArrowheads="1"/>
          </p:cNvSpPr>
          <p:nvPr/>
        </p:nvSpPr>
        <p:spPr bwMode="auto">
          <a:xfrm>
            <a:off x="6629400" y="2286000"/>
            <a:ext cx="1295400" cy="304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162800" cy="533400"/>
          </a:xfrm>
        </p:spPr>
        <p:txBody>
          <a:bodyPr/>
          <a:lstStyle/>
          <a:p>
            <a:r>
              <a:rPr lang="en-US" altLang="en-US" smtClean="0">
                <a:latin typeface="Helvetica" panose="020B0604020202020204" pitchFamily="34" charset="0"/>
              </a:rPr>
              <a:t>Summary: Two-Level Paging</a:t>
            </a:r>
          </a:p>
        </p:txBody>
      </p:sp>
      <p:sp>
        <p:nvSpPr>
          <p:cNvPr id="38915" name="Rectangle 6"/>
          <p:cNvSpPr>
            <a:spLocks noChangeArrowheads="1"/>
          </p:cNvSpPr>
          <p:nvPr/>
        </p:nvSpPr>
        <p:spPr bwMode="auto">
          <a:xfrm>
            <a:off x="1219200" y="1066800"/>
            <a:ext cx="1295400" cy="609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38916" name="Rectangle 7"/>
          <p:cNvSpPr>
            <a:spLocks noChangeArrowheads="1"/>
          </p:cNvSpPr>
          <p:nvPr/>
        </p:nvSpPr>
        <p:spPr bwMode="auto">
          <a:xfrm>
            <a:off x="1219200" y="3048000"/>
            <a:ext cx="1295400" cy="457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219200" y="5334000"/>
            <a:ext cx="1295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38918" name="Rectangle 9"/>
          <p:cNvSpPr>
            <a:spLocks noChangeArrowheads="1"/>
          </p:cNvSpPr>
          <p:nvPr/>
        </p:nvSpPr>
        <p:spPr bwMode="auto">
          <a:xfrm>
            <a:off x="1219200" y="4114800"/>
            <a:ext cx="1295400" cy="6096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38919" name="Up Arrow 10"/>
          <p:cNvSpPr>
            <a:spLocks noChangeArrowheads="1"/>
          </p:cNvSpPr>
          <p:nvPr/>
        </p:nvSpPr>
        <p:spPr bwMode="auto">
          <a:xfrm flipH="1">
            <a:off x="1752600" y="2743200"/>
            <a:ext cx="106363" cy="3048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920" name="Up Arrow 11"/>
          <p:cNvSpPr>
            <a:spLocks noChangeArrowheads="1"/>
          </p:cNvSpPr>
          <p:nvPr/>
        </p:nvSpPr>
        <p:spPr bwMode="auto">
          <a:xfrm flipH="1" flipV="1">
            <a:off x="1752600" y="1676400"/>
            <a:ext cx="106363" cy="3048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921" name="Rectangle 12"/>
          <p:cNvSpPr>
            <a:spLocks noChangeArrowheads="1"/>
          </p:cNvSpPr>
          <p:nvPr/>
        </p:nvSpPr>
        <p:spPr bwMode="auto">
          <a:xfrm>
            <a:off x="1219200" y="1066800"/>
            <a:ext cx="1295400" cy="48768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922" name="TextBox 13"/>
          <p:cNvSpPr txBox="1">
            <a:spLocks noChangeArrowheads="1"/>
          </p:cNvSpPr>
          <p:nvPr/>
        </p:nvSpPr>
        <p:spPr bwMode="auto">
          <a:xfrm>
            <a:off x="685800" y="685800"/>
            <a:ext cx="218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Virtual memory view</a:t>
            </a:r>
          </a:p>
        </p:txBody>
      </p:sp>
      <p:sp>
        <p:nvSpPr>
          <p:cNvPr id="38923" name="Rectangle 14"/>
          <p:cNvSpPr>
            <a:spLocks noChangeArrowheads="1"/>
          </p:cNvSpPr>
          <p:nvPr/>
        </p:nvSpPr>
        <p:spPr bwMode="auto">
          <a:xfrm>
            <a:off x="1219200" y="47244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924" name="Rectangle 15"/>
          <p:cNvSpPr>
            <a:spLocks noChangeArrowheads="1"/>
          </p:cNvSpPr>
          <p:nvPr/>
        </p:nvSpPr>
        <p:spPr bwMode="auto">
          <a:xfrm>
            <a:off x="1219200" y="35052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925" name="Rectangle 16"/>
          <p:cNvSpPr>
            <a:spLocks noChangeArrowheads="1"/>
          </p:cNvSpPr>
          <p:nvPr/>
        </p:nvSpPr>
        <p:spPr bwMode="auto">
          <a:xfrm>
            <a:off x="1219200" y="22860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926" name="TextBox 19"/>
          <p:cNvSpPr txBox="1">
            <a:spLocks noChangeArrowheads="1"/>
          </p:cNvSpPr>
          <p:nvPr/>
        </p:nvSpPr>
        <p:spPr bwMode="auto">
          <a:xfrm>
            <a:off x="31750" y="2938463"/>
            <a:ext cx="1173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 i="1">
                <a:solidFill>
                  <a:srgbClr val="FF0000"/>
                </a:solidFill>
                <a:latin typeface="Helvetica" panose="020B0604020202020204" pitchFamily="34" charset="0"/>
              </a:rPr>
              <a:t>100</a:t>
            </a:r>
            <a:r>
              <a:rPr lang="en-US" altLang="en-US" sz="1600">
                <a:solidFill>
                  <a:srgbClr val="008200"/>
                </a:solidFill>
                <a:latin typeface="Helvetica" panose="020B0604020202020204" pitchFamily="34" charset="0"/>
              </a:rPr>
              <a:t>1 0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  <a:p>
            <a:pPr algn="r" eaLnBrk="1" hangingPunct="1"/>
            <a:r>
              <a:rPr lang="en-US" altLang="en-US" sz="1600">
                <a:latin typeface="Helvetica" panose="020B0604020202020204" pitchFamily="34" charset="0"/>
              </a:rPr>
              <a:t>(0x90)</a:t>
            </a:r>
          </a:p>
        </p:txBody>
      </p:sp>
      <p:sp>
        <p:nvSpPr>
          <p:cNvPr id="38927" name="TextBox 27"/>
          <p:cNvSpPr txBox="1">
            <a:spLocks noChangeArrowheads="1"/>
          </p:cNvSpPr>
          <p:nvPr/>
        </p:nvSpPr>
        <p:spPr bwMode="auto">
          <a:xfrm>
            <a:off x="6461125" y="728663"/>
            <a:ext cx="2378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Physical memory view</a:t>
            </a:r>
          </a:p>
        </p:txBody>
      </p:sp>
      <p:sp>
        <p:nvSpPr>
          <p:cNvPr id="38928" name="Rectangle 28"/>
          <p:cNvSpPr>
            <a:spLocks noChangeArrowheads="1"/>
          </p:cNvSpPr>
          <p:nvPr/>
        </p:nvSpPr>
        <p:spPr bwMode="auto">
          <a:xfrm>
            <a:off x="6629400" y="1066800"/>
            <a:ext cx="1295400" cy="48768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929" name="Rectangle 29"/>
          <p:cNvSpPr>
            <a:spLocks noChangeArrowheads="1"/>
          </p:cNvSpPr>
          <p:nvPr/>
        </p:nvSpPr>
        <p:spPr bwMode="auto">
          <a:xfrm>
            <a:off x="6629400" y="3810000"/>
            <a:ext cx="1295400" cy="6096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6629400" y="5029200"/>
            <a:ext cx="1295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629400" y="10668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629400" y="56388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629400" y="44196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8934" name="Rectangle 35"/>
          <p:cNvSpPr>
            <a:spLocks noChangeArrowheads="1"/>
          </p:cNvSpPr>
          <p:nvPr/>
        </p:nvSpPr>
        <p:spPr bwMode="auto">
          <a:xfrm>
            <a:off x="6629400" y="3352800"/>
            <a:ext cx="1295400" cy="457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6629400" y="27432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8936" name="Rectangle 39"/>
          <p:cNvSpPr>
            <a:spLocks noChangeArrowheads="1"/>
          </p:cNvSpPr>
          <p:nvPr/>
        </p:nvSpPr>
        <p:spPr bwMode="auto">
          <a:xfrm>
            <a:off x="6629400" y="1371600"/>
            <a:ext cx="1295400" cy="304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629400" y="1828800"/>
            <a:ext cx="12954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219200" y="579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1219200" y="563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219200" y="548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219200" y="533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219200" y="4724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1219200" y="487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1219200" y="502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219200" y="518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219200" y="4114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1219200" y="4267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1219200" y="4419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219200" y="4572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1219200" y="3505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1219200" y="3657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219200" y="3810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219200" y="3962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219200" y="2895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1219200" y="3048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1219200" y="3200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1219200" y="3352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1219200" y="2286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219200" y="2438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1219200" y="2590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219200" y="2743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1219200" y="167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1219200" y="182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1219200" y="198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1219200" y="213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1219200" y="106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1219200" y="121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1219200" y="137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1219200" y="152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6629400" y="3505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629400" y="3657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solidFill>
                <a:schemeClr val="accent2">
                  <a:lumMod val="60000"/>
                  <a:lumOff val="40000"/>
                </a:schemeClr>
              </a:solidFill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6629400" y="3810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6629400" y="3962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6629400" y="4114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6629400" y="4267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6629400" y="4419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629400" y="4572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6629400" y="4724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6629400" y="487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6629400" y="502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629400" y="518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6629400" y="533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6629400" y="548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6629400" y="563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6629400" y="579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6629400" y="106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6629400" y="121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6629400" y="137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6629400" y="152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6629400" y="167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6629400" y="182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6629400" y="198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6629400" y="213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6629400" y="2286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6629400" y="2438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6629400" y="2590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6629400" y="2743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6629400" y="2895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6629400" y="3048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6629400" y="3200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6629400" y="3352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9002" name="TextBox 168"/>
          <p:cNvSpPr txBox="1">
            <a:spLocks noChangeArrowheads="1"/>
          </p:cNvSpPr>
          <p:nvPr/>
        </p:nvSpPr>
        <p:spPr bwMode="auto">
          <a:xfrm>
            <a:off x="7913688" y="5681663"/>
            <a:ext cx="1154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0000 0000</a:t>
            </a:r>
          </a:p>
        </p:txBody>
      </p:sp>
      <p:sp>
        <p:nvSpPr>
          <p:cNvPr id="39003" name="TextBox 169"/>
          <p:cNvSpPr txBox="1">
            <a:spLocks noChangeArrowheads="1"/>
          </p:cNvSpPr>
          <p:nvPr/>
        </p:nvSpPr>
        <p:spPr bwMode="auto">
          <a:xfrm>
            <a:off x="7913688" y="5376863"/>
            <a:ext cx="1154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0001 0000</a:t>
            </a:r>
          </a:p>
        </p:txBody>
      </p:sp>
      <p:sp>
        <p:nvSpPr>
          <p:cNvPr id="39004" name="TextBox 171"/>
          <p:cNvSpPr txBox="1">
            <a:spLocks noChangeArrowheads="1"/>
          </p:cNvSpPr>
          <p:nvPr/>
        </p:nvSpPr>
        <p:spPr bwMode="auto">
          <a:xfrm>
            <a:off x="7848600" y="3243263"/>
            <a:ext cx="11541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latin typeface="Helvetica" panose="020B0604020202020204" pitchFamily="34" charset="0"/>
              </a:rPr>
              <a:t>1000 0</a:t>
            </a:r>
            <a:r>
              <a:rPr lang="en-US" altLang="en-US" sz="1600">
                <a:solidFill>
                  <a:srgbClr val="0000FF"/>
                </a:solidFill>
                <a:latin typeface="Helvetica" panose="020B0604020202020204" pitchFamily="34" charset="0"/>
              </a:rPr>
              <a:t>000</a:t>
            </a:r>
          </a:p>
          <a:p>
            <a:pPr algn="r" eaLnBrk="1" hangingPunct="1"/>
            <a:r>
              <a:rPr lang="en-US" altLang="en-US" sz="1600">
                <a:solidFill>
                  <a:srgbClr val="000000"/>
                </a:solidFill>
                <a:latin typeface="Helvetica" panose="020B0604020202020204" pitchFamily="34" charset="0"/>
              </a:rPr>
              <a:t>(0x80)</a:t>
            </a:r>
          </a:p>
        </p:txBody>
      </p:sp>
      <p:sp>
        <p:nvSpPr>
          <p:cNvPr id="39005" name="TextBox 172"/>
          <p:cNvSpPr txBox="1">
            <a:spLocks noChangeArrowheads="1"/>
          </p:cNvSpPr>
          <p:nvPr/>
        </p:nvSpPr>
        <p:spPr bwMode="auto">
          <a:xfrm>
            <a:off x="7848600" y="1414463"/>
            <a:ext cx="1131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1110 0000</a:t>
            </a:r>
          </a:p>
        </p:txBody>
      </p:sp>
      <p:grpSp>
        <p:nvGrpSpPr>
          <p:cNvPr id="39006" name="Group 141"/>
          <p:cNvGrpSpPr>
            <a:grpSpLocks/>
          </p:cNvGrpSpPr>
          <p:nvPr/>
        </p:nvGrpSpPr>
        <p:grpSpPr bwMode="auto">
          <a:xfrm>
            <a:off x="3124200" y="2544763"/>
            <a:ext cx="990600" cy="1570037"/>
            <a:chOff x="4188007" y="838200"/>
            <a:chExt cx="990600" cy="1569660"/>
          </a:xfrm>
        </p:grpSpPr>
        <p:sp>
          <p:nvSpPr>
            <p:cNvPr id="39029" name="TextBox 180"/>
            <p:cNvSpPr txBox="1">
              <a:spLocks noChangeArrowheads="1"/>
            </p:cNvSpPr>
            <p:nvPr/>
          </p:nvSpPr>
          <p:spPr bwMode="auto">
            <a:xfrm>
              <a:off x="4188007" y="838200"/>
              <a:ext cx="9906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111</a:t>
              </a:r>
              <a:r>
                <a:rPr lang="en-US" altLang="en-US" sz="1200" i="1">
                  <a:latin typeface="Helvetica" panose="020B0604020202020204" pitchFamily="34" charset="0"/>
                </a:rPr>
                <a:t>       </a:t>
              </a:r>
              <a:endParaRPr lang="en-US" altLang="en-US" sz="12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110</a:t>
              </a:r>
              <a:r>
                <a:rPr lang="en-US" altLang="en-US" sz="1200" i="1">
                  <a:latin typeface="Helvetica" panose="020B0604020202020204" pitchFamily="34" charset="0"/>
                </a:rPr>
                <a:t>   null</a:t>
              </a: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101</a:t>
              </a:r>
              <a:r>
                <a:rPr lang="en-US" altLang="en-US" sz="1200" i="1">
                  <a:latin typeface="Helvetica" panose="020B0604020202020204" pitchFamily="34" charset="0"/>
                </a:rPr>
                <a:t>   null</a:t>
              </a: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100</a:t>
              </a:r>
              <a:r>
                <a:rPr lang="en-US" altLang="en-US" sz="1200" i="1">
                  <a:latin typeface="Helvetica" panose="020B0604020202020204" pitchFamily="34" charset="0"/>
                </a:rPr>
                <a:t>              </a:t>
              </a:r>
              <a:endParaRPr lang="en-US" altLang="en-US" sz="12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011</a:t>
              </a:r>
              <a:r>
                <a:rPr lang="en-US" altLang="en-US" sz="1200" i="1">
                  <a:latin typeface="Helvetica" panose="020B0604020202020204" pitchFamily="34" charset="0"/>
                </a:rPr>
                <a:t>   null</a:t>
              </a: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010</a:t>
              </a:r>
              <a:r>
                <a:rPr lang="en-US" altLang="en-US" sz="1200" i="1">
                  <a:latin typeface="Helvetica" panose="020B0604020202020204" pitchFamily="34" charset="0"/>
                </a:rPr>
                <a:t>   </a:t>
              </a:r>
              <a:endParaRPr lang="en-US" altLang="en-US" sz="12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001</a:t>
              </a:r>
              <a:r>
                <a:rPr lang="en-US" altLang="en-US" sz="1200" i="1">
                  <a:latin typeface="Helvetica" panose="020B0604020202020204" pitchFamily="34" charset="0"/>
                </a:rPr>
                <a:t>   null</a:t>
              </a:r>
              <a:endParaRPr lang="en-US" altLang="en-US" sz="12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000</a:t>
              </a:r>
              <a:r>
                <a:rPr lang="en-US" altLang="en-US" sz="1200" i="1"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9030" name="Rectangle 182"/>
            <p:cNvSpPr>
              <a:spLocks noChangeArrowheads="1"/>
            </p:cNvSpPr>
            <p:nvPr/>
          </p:nvSpPr>
          <p:spPr bwMode="auto">
            <a:xfrm>
              <a:off x="4569007" y="838200"/>
              <a:ext cx="533400" cy="15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b="0">
                <a:latin typeface="Helvetica" panose="020B0604020202020204" pitchFamily="34" charset="0"/>
              </a:endParaRPr>
            </a:p>
          </p:txBody>
        </p:sp>
      </p:grpSp>
      <p:sp>
        <p:nvSpPr>
          <p:cNvPr id="39007" name="TextBox 184"/>
          <p:cNvSpPr txBox="1">
            <a:spLocks noChangeArrowheads="1"/>
          </p:cNvSpPr>
          <p:nvPr/>
        </p:nvSpPr>
        <p:spPr bwMode="auto">
          <a:xfrm>
            <a:off x="4876800" y="1303338"/>
            <a:ext cx="91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200">
                <a:latin typeface="Helvetica" panose="020B0604020202020204" pitchFamily="34" charset="0"/>
              </a:rPr>
              <a:t>   11101    </a:t>
            </a:r>
            <a:endParaRPr lang="en-US" altLang="en-US" sz="12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200">
                <a:latin typeface="Helvetica" panose="020B0604020202020204" pitchFamily="34" charset="0"/>
              </a:rPr>
              <a:t>   11100</a:t>
            </a:r>
            <a:endParaRPr lang="en-US" altLang="en-US" sz="12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200">
                <a:latin typeface="Helvetica" panose="020B0604020202020204" pitchFamily="34" charset="0"/>
              </a:rPr>
              <a:t>   10111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200">
                <a:latin typeface="Helvetica" panose="020B0604020202020204" pitchFamily="34" charset="0"/>
              </a:rPr>
              <a:t>   10110</a:t>
            </a:r>
          </a:p>
        </p:txBody>
      </p:sp>
      <p:sp>
        <p:nvSpPr>
          <p:cNvPr id="39008" name="Rectangle 185"/>
          <p:cNvSpPr>
            <a:spLocks noChangeArrowheads="1"/>
          </p:cNvSpPr>
          <p:nvPr/>
        </p:nvSpPr>
        <p:spPr bwMode="auto">
          <a:xfrm>
            <a:off x="5181600" y="1295400"/>
            <a:ext cx="609600" cy="8382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9009" name="TextBox 190"/>
          <p:cNvSpPr txBox="1">
            <a:spLocks noChangeArrowheads="1"/>
          </p:cNvSpPr>
          <p:nvPr/>
        </p:nvSpPr>
        <p:spPr bwMode="auto">
          <a:xfrm>
            <a:off x="4876800" y="3817938"/>
            <a:ext cx="91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200">
                <a:latin typeface="Helvetica" panose="020B0604020202020204" pitchFamily="34" charset="0"/>
              </a:rPr>
              <a:t>   01101    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200">
                <a:latin typeface="Helvetica" panose="020B0604020202020204" pitchFamily="34" charset="0"/>
              </a:rPr>
              <a:t>   01100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200">
                <a:latin typeface="Helvetica" panose="020B0604020202020204" pitchFamily="34" charset="0"/>
              </a:rPr>
              <a:t>   01011</a:t>
            </a:r>
            <a:endParaRPr lang="en-US" altLang="en-US" sz="12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200">
                <a:latin typeface="Helvetica" panose="020B0604020202020204" pitchFamily="34" charset="0"/>
              </a:rPr>
              <a:t>   01010</a:t>
            </a:r>
          </a:p>
        </p:txBody>
      </p:sp>
      <p:sp>
        <p:nvSpPr>
          <p:cNvPr id="39010" name="Rectangle 191"/>
          <p:cNvSpPr>
            <a:spLocks noChangeArrowheads="1"/>
          </p:cNvSpPr>
          <p:nvPr/>
        </p:nvSpPr>
        <p:spPr bwMode="auto">
          <a:xfrm>
            <a:off x="5181600" y="3810000"/>
            <a:ext cx="609600" cy="8382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9011" name="TextBox 193"/>
          <p:cNvSpPr txBox="1">
            <a:spLocks noChangeArrowheads="1"/>
          </p:cNvSpPr>
          <p:nvPr/>
        </p:nvSpPr>
        <p:spPr bwMode="auto">
          <a:xfrm>
            <a:off x="4876800" y="4960938"/>
            <a:ext cx="91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200">
                <a:latin typeface="Helvetica" panose="020B0604020202020204" pitchFamily="34" charset="0"/>
              </a:rPr>
              <a:t>   00101    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200">
                <a:latin typeface="Helvetica" panose="020B0604020202020204" pitchFamily="34" charset="0"/>
              </a:rPr>
              <a:t>   00100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200">
                <a:latin typeface="Helvetica" panose="020B0604020202020204" pitchFamily="34" charset="0"/>
              </a:rPr>
              <a:t>   00011</a:t>
            </a:r>
            <a:endParaRPr lang="en-US" altLang="en-US" sz="12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200">
                <a:latin typeface="Helvetica" panose="020B0604020202020204" pitchFamily="34" charset="0"/>
              </a:rPr>
              <a:t>   00010</a:t>
            </a:r>
          </a:p>
        </p:txBody>
      </p:sp>
      <p:sp>
        <p:nvSpPr>
          <p:cNvPr id="39012" name="Rectangle 194"/>
          <p:cNvSpPr>
            <a:spLocks noChangeArrowheads="1"/>
          </p:cNvSpPr>
          <p:nvPr/>
        </p:nvSpPr>
        <p:spPr bwMode="auto">
          <a:xfrm>
            <a:off x="5181600" y="4953000"/>
            <a:ext cx="609600" cy="8382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9013" name="TextBox 196"/>
          <p:cNvSpPr txBox="1">
            <a:spLocks noChangeArrowheads="1"/>
          </p:cNvSpPr>
          <p:nvPr/>
        </p:nvSpPr>
        <p:spPr bwMode="auto">
          <a:xfrm>
            <a:off x="4876800" y="2522538"/>
            <a:ext cx="91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200">
                <a:latin typeface="Helvetica" panose="020B0604020202020204" pitchFamily="34" charset="0"/>
              </a:rPr>
              <a:t>     null  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200">
                <a:latin typeface="Helvetica" panose="020B0604020202020204" pitchFamily="34" charset="0"/>
              </a:rPr>
              <a:t>   10000</a:t>
            </a:r>
            <a:endParaRPr lang="en-US" altLang="en-US" sz="12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200">
                <a:latin typeface="Helvetica" panose="020B0604020202020204" pitchFamily="34" charset="0"/>
              </a:rPr>
              <a:t>   01111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200">
                <a:latin typeface="Helvetica" panose="020B0604020202020204" pitchFamily="34" charset="0"/>
              </a:rPr>
              <a:t>   01110</a:t>
            </a:r>
          </a:p>
        </p:txBody>
      </p:sp>
      <p:sp>
        <p:nvSpPr>
          <p:cNvPr id="39014" name="Rectangle 197"/>
          <p:cNvSpPr>
            <a:spLocks noChangeArrowheads="1"/>
          </p:cNvSpPr>
          <p:nvPr/>
        </p:nvSpPr>
        <p:spPr bwMode="auto">
          <a:xfrm>
            <a:off x="5181600" y="2514600"/>
            <a:ext cx="609600" cy="8382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cxnSp>
        <p:nvCxnSpPr>
          <p:cNvPr id="25704" name="Straight Arrow Connector 213"/>
          <p:cNvCxnSpPr>
            <a:cxnSpLocks noChangeShapeType="1"/>
          </p:cNvCxnSpPr>
          <p:nvPr/>
        </p:nvCxnSpPr>
        <p:spPr bwMode="auto">
          <a:xfrm>
            <a:off x="5791200" y="2895600"/>
            <a:ext cx="8382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016" name="Straight Arrow Connector 218"/>
          <p:cNvCxnSpPr>
            <a:cxnSpLocks noChangeShapeType="1"/>
          </p:cNvCxnSpPr>
          <p:nvPr/>
        </p:nvCxnSpPr>
        <p:spPr bwMode="auto">
          <a:xfrm flipV="1">
            <a:off x="3733800" y="2590800"/>
            <a:ext cx="1219200" cy="609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706" name="Straight Arrow Connector 233"/>
          <p:cNvCxnSpPr>
            <a:cxnSpLocks noChangeShapeType="1"/>
          </p:cNvCxnSpPr>
          <p:nvPr/>
        </p:nvCxnSpPr>
        <p:spPr bwMode="auto">
          <a:xfrm>
            <a:off x="2514600" y="3124200"/>
            <a:ext cx="68580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018" name="TextBox 252"/>
          <p:cNvSpPr txBox="1">
            <a:spLocks noChangeArrowheads="1"/>
          </p:cNvSpPr>
          <p:nvPr/>
        </p:nvSpPr>
        <p:spPr bwMode="auto">
          <a:xfrm>
            <a:off x="4724400" y="685800"/>
            <a:ext cx="144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Page Tables</a:t>
            </a:r>
          </a:p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(level 2)</a:t>
            </a:r>
          </a:p>
        </p:txBody>
      </p:sp>
      <p:sp>
        <p:nvSpPr>
          <p:cNvPr id="39019" name="TextBox 253"/>
          <p:cNvSpPr txBox="1">
            <a:spLocks noChangeArrowheads="1"/>
          </p:cNvSpPr>
          <p:nvPr/>
        </p:nvSpPr>
        <p:spPr bwMode="auto">
          <a:xfrm>
            <a:off x="3048000" y="1930400"/>
            <a:ext cx="144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Page Table</a:t>
            </a:r>
          </a:p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(level 1)</a:t>
            </a:r>
          </a:p>
        </p:txBody>
      </p:sp>
      <p:sp>
        <p:nvSpPr>
          <p:cNvPr id="39020" name="Oval 254"/>
          <p:cNvSpPr>
            <a:spLocks noChangeArrowheads="1"/>
          </p:cNvSpPr>
          <p:nvPr/>
        </p:nvSpPr>
        <p:spPr bwMode="auto">
          <a:xfrm>
            <a:off x="3657600" y="38862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9021" name="Oval 255"/>
          <p:cNvSpPr>
            <a:spLocks noChangeArrowheads="1"/>
          </p:cNvSpPr>
          <p:nvPr/>
        </p:nvSpPr>
        <p:spPr bwMode="auto">
          <a:xfrm>
            <a:off x="3657600" y="35814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9022" name="Oval 256"/>
          <p:cNvSpPr>
            <a:spLocks noChangeArrowheads="1"/>
          </p:cNvSpPr>
          <p:nvPr/>
        </p:nvSpPr>
        <p:spPr bwMode="auto">
          <a:xfrm>
            <a:off x="3657600" y="32004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9023" name="Oval 257"/>
          <p:cNvSpPr>
            <a:spLocks noChangeArrowheads="1"/>
          </p:cNvSpPr>
          <p:nvPr/>
        </p:nvSpPr>
        <p:spPr bwMode="auto">
          <a:xfrm>
            <a:off x="3657600" y="26670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61" name="Rectangle 260"/>
          <p:cNvSpPr>
            <a:spLocks noChangeArrowheads="1"/>
          </p:cNvSpPr>
          <p:nvPr/>
        </p:nvSpPr>
        <p:spPr bwMode="auto">
          <a:xfrm>
            <a:off x="-7543800" y="3733800"/>
            <a:ext cx="6629400" cy="1371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0">
                <a:latin typeface="Helvetica" panose="020B0604020202020204" pitchFamily="34" charset="0"/>
              </a:rPr>
              <a:t>In best case, total size of page tables ≈ number of pages </a:t>
            </a:r>
            <a:r>
              <a:rPr lang="en-US" altLang="en-US" b="0">
                <a:solidFill>
                  <a:srgbClr val="FF0000"/>
                </a:solidFill>
                <a:latin typeface="Helvetica" panose="020B0604020202020204" pitchFamily="34" charset="0"/>
              </a:rPr>
              <a:t>used</a:t>
            </a:r>
            <a:r>
              <a:rPr lang="en-US" altLang="en-US" b="0">
                <a:latin typeface="Helvetica" panose="020B0604020202020204" pitchFamily="34" charset="0"/>
              </a:rPr>
              <a:t> by program </a:t>
            </a:r>
            <a:r>
              <a:rPr lang="en-US" altLang="en-US" b="0">
                <a:solidFill>
                  <a:srgbClr val="FF0000"/>
                </a:solidFill>
                <a:latin typeface="Helvetica" panose="020B0604020202020204" pitchFamily="34" charset="0"/>
              </a:rPr>
              <a:t>virtual memory</a:t>
            </a:r>
            <a:r>
              <a:rPr lang="en-US" altLang="en-US" b="0">
                <a:latin typeface="Helvetica" panose="020B0604020202020204" pitchFamily="34" charset="0"/>
              </a:rPr>
              <a:t>. Requires two additional memory access!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1219200" y="3048000"/>
            <a:ext cx="12954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3200400" y="3168650"/>
            <a:ext cx="838200" cy="152400"/>
          </a:xfrm>
          <a:prstGeom prst="rect">
            <a:avLst/>
          </a:prstGeom>
          <a:noFill/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4876800" y="2768600"/>
            <a:ext cx="914400" cy="152400"/>
          </a:xfrm>
          <a:prstGeom prst="rect">
            <a:avLst/>
          </a:prstGeom>
          <a:noFill/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6629400" y="3352800"/>
            <a:ext cx="12954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9397036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0469E-6 8.32562E-7 L 0.84956 0.13321 " pathEditMode="relative" ptsTypes="AA">
                                      <p:cBhvr>
                                        <p:cTn id="29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" grpId="0" animBg="1"/>
      <p:bldP spid="159" grpId="0" animBg="1"/>
      <p:bldP spid="160" grpId="0" animBg="1"/>
      <p:bldP spid="1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Four </a:t>
            </a:r>
            <a:r>
              <a:rPr lang="en-US" altLang="ko-KR" dirty="0" smtClean="0">
                <a:ea typeface="굴림" panose="020B0600000101010101" pitchFamily="34" charset="-127"/>
              </a:rPr>
              <a:t>requirements for Deadlock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534400" cy="59436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Mutual exclusion</a:t>
            </a:r>
          </a:p>
          <a:p>
            <a:pPr lvl="1"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Only one thread at a time can use a resource.</a:t>
            </a:r>
          </a:p>
          <a:p>
            <a:pPr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Hold and wait</a:t>
            </a:r>
          </a:p>
          <a:p>
            <a:pPr lvl="1"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Thread holding at least one resource is waiting to acquire additional resources held by other threads</a:t>
            </a:r>
          </a:p>
          <a:p>
            <a:pPr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No preemption</a:t>
            </a:r>
          </a:p>
          <a:p>
            <a:pPr lvl="1"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Resources are released only voluntarily by the thread holding the resource, after thread is finished with it</a:t>
            </a:r>
          </a:p>
          <a:p>
            <a:pPr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Circular wait</a:t>
            </a:r>
          </a:p>
          <a:p>
            <a:pPr lvl="1"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There exists a set {</a:t>
            </a:r>
            <a:r>
              <a:rPr lang="en-US" altLang="ko-KR" i="1" smtClean="0">
                <a:ea typeface="굴림" panose="020B0600000101010101" pitchFamily="34" charset="-127"/>
              </a:rPr>
              <a:t>T</a:t>
            </a:r>
            <a:r>
              <a:rPr lang="en-US" altLang="ko-KR" baseline="-25000" smtClean="0">
                <a:ea typeface="굴림" panose="020B0600000101010101" pitchFamily="34" charset="-127"/>
              </a:rPr>
              <a:t>1</a:t>
            </a:r>
            <a:r>
              <a:rPr lang="en-US" altLang="ko-KR" smtClean="0">
                <a:ea typeface="굴림" panose="020B0600000101010101" pitchFamily="34" charset="-127"/>
              </a:rPr>
              <a:t>, …, </a:t>
            </a:r>
            <a:r>
              <a:rPr lang="en-US" altLang="ko-KR" i="1" smtClean="0">
                <a:ea typeface="굴림" panose="020B0600000101010101" pitchFamily="34" charset="-127"/>
              </a:rPr>
              <a:t>T</a:t>
            </a:r>
            <a:r>
              <a:rPr lang="en-US" altLang="ko-KR" baseline="-25000" smtClean="0">
                <a:ea typeface="굴림" panose="020B0600000101010101" pitchFamily="34" charset="-127"/>
              </a:rPr>
              <a:t>n</a:t>
            </a:r>
            <a:r>
              <a:rPr lang="en-US" altLang="ko-KR" smtClean="0">
                <a:ea typeface="굴림" panose="020B0600000101010101" pitchFamily="34" charset="-127"/>
              </a:rPr>
              <a:t>} of waiting threads</a:t>
            </a:r>
          </a:p>
          <a:p>
            <a:pPr lvl="2">
              <a:spcBef>
                <a:spcPct val="20000"/>
              </a:spcBef>
            </a:pPr>
            <a:r>
              <a:rPr lang="en-US" altLang="ko-KR" i="1" smtClean="0">
                <a:ea typeface="굴림" panose="020B0600000101010101" pitchFamily="34" charset="-127"/>
              </a:rPr>
              <a:t>T</a:t>
            </a:r>
            <a:r>
              <a:rPr lang="en-US" altLang="ko-KR" baseline="-25000" smtClean="0">
                <a:ea typeface="굴림" panose="020B0600000101010101" pitchFamily="34" charset="-127"/>
              </a:rPr>
              <a:t>1 </a:t>
            </a:r>
            <a:r>
              <a:rPr lang="en-US" altLang="ko-KR" smtClean="0">
                <a:ea typeface="굴림" panose="020B0600000101010101" pitchFamily="34" charset="-127"/>
              </a:rPr>
              <a:t>is waiting for a resource that is held by </a:t>
            </a:r>
            <a:r>
              <a:rPr lang="en-US" altLang="ko-KR" i="1" smtClean="0">
                <a:ea typeface="굴림" panose="020B0600000101010101" pitchFamily="34" charset="-127"/>
              </a:rPr>
              <a:t>T</a:t>
            </a:r>
            <a:r>
              <a:rPr lang="en-US" altLang="ko-KR" baseline="-25000" smtClean="0">
                <a:ea typeface="굴림" panose="020B0600000101010101" pitchFamily="34" charset="-127"/>
              </a:rPr>
              <a:t>2</a:t>
            </a:r>
            <a:endParaRPr lang="en-US" altLang="ko-KR" smtClean="0">
              <a:ea typeface="굴림" panose="020B0600000101010101" pitchFamily="34" charset="-127"/>
            </a:endParaRPr>
          </a:p>
          <a:p>
            <a:pPr lvl="2">
              <a:spcBef>
                <a:spcPct val="20000"/>
              </a:spcBef>
            </a:pPr>
            <a:r>
              <a:rPr lang="en-US" altLang="ko-KR" i="1" smtClean="0">
                <a:ea typeface="굴림" panose="020B0600000101010101" pitchFamily="34" charset="-127"/>
              </a:rPr>
              <a:t>T</a:t>
            </a:r>
            <a:r>
              <a:rPr lang="en-US" altLang="ko-KR" baseline="-25000" smtClean="0">
                <a:ea typeface="굴림" panose="020B0600000101010101" pitchFamily="34" charset="-127"/>
              </a:rPr>
              <a:t>2</a:t>
            </a:r>
            <a:r>
              <a:rPr lang="en-US" altLang="ko-KR" smtClean="0">
                <a:ea typeface="굴림" panose="020B0600000101010101" pitchFamily="34" charset="-127"/>
              </a:rPr>
              <a:t> is waiting for a resource that is held by </a:t>
            </a:r>
            <a:r>
              <a:rPr lang="en-US" altLang="ko-KR" i="1" smtClean="0">
                <a:ea typeface="굴림" panose="020B0600000101010101" pitchFamily="34" charset="-127"/>
              </a:rPr>
              <a:t>T</a:t>
            </a:r>
            <a:r>
              <a:rPr lang="en-US" altLang="ko-KR" baseline="-25000" smtClean="0">
                <a:ea typeface="굴림" panose="020B0600000101010101" pitchFamily="34" charset="-127"/>
              </a:rPr>
              <a:t>3</a:t>
            </a:r>
            <a:endParaRPr lang="en-US" altLang="ko-KR" smtClean="0">
              <a:ea typeface="굴림" panose="020B0600000101010101" pitchFamily="34" charset="-127"/>
            </a:endParaRPr>
          </a:p>
          <a:p>
            <a:pPr lvl="2"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…</a:t>
            </a:r>
          </a:p>
          <a:p>
            <a:pPr lvl="2">
              <a:spcBef>
                <a:spcPct val="20000"/>
              </a:spcBef>
            </a:pPr>
            <a:r>
              <a:rPr lang="en-US" altLang="ko-KR" i="1" smtClean="0">
                <a:ea typeface="굴림" panose="020B0600000101010101" pitchFamily="34" charset="-127"/>
              </a:rPr>
              <a:t>T</a:t>
            </a:r>
            <a:r>
              <a:rPr lang="en-US" altLang="ko-KR" i="1" baseline="-25000" smtClean="0">
                <a:ea typeface="굴림" panose="020B0600000101010101" pitchFamily="34" charset="-127"/>
              </a:rPr>
              <a:t>n</a:t>
            </a:r>
            <a:r>
              <a:rPr lang="en-US" altLang="ko-KR" smtClean="0">
                <a:ea typeface="굴림" panose="020B0600000101010101" pitchFamily="34" charset="-127"/>
              </a:rPr>
              <a:t> is waiting for a resource that is held by </a:t>
            </a:r>
            <a:r>
              <a:rPr lang="en-US" altLang="ko-KR" i="1" smtClean="0">
                <a:ea typeface="굴림" panose="020B0600000101010101" pitchFamily="34" charset="-127"/>
              </a:rPr>
              <a:t>T</a:t>
            </a:r>
            <a:r>
              <a:rPr lang="en-US" altLang="ko-KR" baseline="-25000" smtClean="0">
                <a:ea typeface="굴림" panose="020B0600000101010101" pitchFamily="34" charset="-127"/>
              </a:rPr>
              <a:t>1</a:t>
            </a:r>
            <a:endParaRPr lang="en-US" altLang="ko-KR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085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609" name="Rectangle 97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991600" cy="6248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about a tree of tables?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Lowest level page table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</a:t>
            </a:r>
            <a:r>
              <a:rPr lang="en-US" altLang="ko-KR" smtClean="0">
                <a:ea typeface="굴림" panose="020B0600000101010101" pitchFamily="34" charset="-127"/>
              </a:rPr>
              <a:t>memory still allocated with bitmap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Higher levels often segmented</a:t>
            </a:r>
          </a:p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Could have any number of levels. Example (top segment):</a:t>
            </a: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must be saved/restored on context switch?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Contents of top-level segment registers (for this example)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Pointer to top-level table (page table)</a:t>
            </a: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ko-KR" altLang="en-US" smtClean="0">
              <a:ea typeface="굴림" panose="020B0600000101010101" pitchFamily="34" charset="-127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Multi-level Translation: Segments + Pages</a:t>
            </a:r>
          </a:p>
        </p:txBody>
      </p:sp>
      <p:grpSp>
        <p:nvGrpSpPr>
          <p:cNvPr id="704638" name="Group 126"/>
          <p:cNvGrpSpPr>
            <a:grpSpLocks/>
          </p:cNvGrpSpPr>
          <p:nvPr/>
        </p:nvGrpSpPr>
        <p:grpSpPr bwMode="auto">
          <a:xfrm>
            <a:off x="3987800" y="2743200"/>
            <a:ext cx="1858963" cy="1792288"/>
            <a:chOff x="2512" y="1728"/>
            <a:chExt cx="1171" cy="1129"/>
          </a:xfrm>
        </p:grpSpPr>
        <p:sp>
          <p:nvSpPr>
            <p:cNvPr id="21582" name="Rectangle 21"/>
            <p:cNvSpPr>
              <a:spLocks noChangeArrowheads="1"/>
            </p:cNvSpPr>
            <p:nvPr/>
          </p:nvSpPr>
          <p:spPr bwMode="auto">
            <a:xfrm>
              <a:off x="2512" y="1728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/>
                <a:t>page #0</a:t>
              </a:r>
            </a:p>
          </p:txBody>
        </p:sp>
        <p:sp>
          <p:nvSpPr>
            <p:cNvPr id="21583" name="Rectangle 22"/>
            <p:cNvSpPr>
              <a:spLocks noChangeArrowheads="1"/>
            </p:cNvSpPr>
            <p:nvPr/>
          </p:nvSpPr>
          <p:spPr bwMode="auto">
            <a:xfrm>
              <a:off x="2512" y="1916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/>
                <a:t>page #1</a:t>
              </a:r>
            </a:p>
          </p:txBody>
        </p:sp>
        <p:sp>
          <p:nvSpPr>
            <p:cNvPr id="21584" name="Rectangle 24"/>
            <p:cNvSpPr>
              <a:spLocks noChangeArrowheads="1"/>
            </p:cNvSpPr>
            <p:nvPr/>
          </p:nvSpPr>
          <p:spPr bwMode="auto">
            <a:xfrm>
              <a:off x="2512" y="2293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/>
                <a:t>page #3</a:t>
              </a:r>
            </a:p>
          </p:txBody>
        </p:sp>
        <p:sp>
          <p:nvSpPr>
            <p:cNvPr id="21585" name="Rectangle 25"/>
            <p:cNvSpPr>
              <a:spLocks noChangeArrowheads="1"/>
            </p:cNvSpPr>
            <p:nvPr/>
          </p:nvSpPr>
          <p:spPr bwMode="auto">
            <a:xfrm>
              <a:off x="2512" y="2481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/>
                <a:t>page #4</a:t>
              </a:r>
            </a:p>
          </p:txBody>
        </p:sp>
        <p:sp>
          <p:nvSpPr>
            <p:cNvPr id="21586" name="Rectangle 26"/>
            <p:cNvSpPr>
              <a:spLocks noChangeArrowheads="1"/>
            </p:cNvSpPr>
            <p:nvPr/>
          </p:nvSpPr>
          <p:spPr bwMode="auto">
            <a:xfrm>
              <a:off x="2512" y="2669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/>
                <a:t>page #5</a:t>
              </a:r>
            </a:p>
          </p:txBody>
        </p:sp>
        <p:sp>
          <p:nvSpPr>
            <p:cNvPr id="21587" name="Rectangle 28"/>
            <p:cNvSpPr>
              <a:spLocks noChangeArrowheads="1"/>
            </p:cNvSpPr>
            <p:nvPr/>
          </p:nvSpPr>
          <p:spPr bwMode="auto">
            <a:xfrm>
              <a:off x="3263" y="1728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/>
                <a:t>V,R</a:t>
              </a:r>
            </a:p>
          </p:txBody>
        </p:sp>
        <p:sp>
          <p:nvSpPr>
            <p:cNvPr id="21588" name="Rectangle 29"/>
            <p:cNvSpPr>
              <a:spLocks noChangeArrowheads="1"/>
            </p:cNvSpPr>
            <p:nvPr/>
          </p:nvSpPr>
          <p:spPr bwMode="auto">
            <a:xfrm>
              <a:off x="3263" y="1916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/>
                <a:t>V,R</a:t>
              </a:r>
            </a:p>
          </p:txBody>
        </p:sp>
        <p:grpSp>
          <p:nvGrpSpPr>
            <p:cNvPr id="21589" name="Group 119"/>
            <p:cNvGrpSpPr>
              <a:grpSpLocks/>
            </p:cNvGrpSpPr>
            <p:nvPr/>
          </p:nvGrpSpPr>
          <p:grpSpPr bwMode="auto">
            <a:xfrm>
              <a:off x="2512" y="2104"/>
              <a:ext cx="1171" cy="189"/>
              <a:chOff x="2512" y="2104"/>
              <a:chExt cx="1171" cy="189"/>
            </a:xfrm>
          </p:grpSpPr>
          <p:sp>
            <p:nvSpPr>
              <p:cNvPr id="21593" name="Rectangle 23"/>
              <p:cNvSpPr>
                <a:spLocks noChangeArrowheads="1"/>
              </p:cNvSpPr>
              <p:nvPr/>
            </p:nvSpPr>
            <p:spPr bwMode="auto">
              <a:xfrm>
                <a:off x="2512" y="2104"/>
                <a:ext cx="753" cy="189"/>
              </a:xfrm>
              <a:prstGeom prst="rect">
                <a:avLst/>
              </a:prstGeom>
              <a:solidFill>
                <a:srgbClr val="FFFF00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page #2</a:t>
                </a:r>
              </a:p>
            </p:txBody>
          </p:sp>
          <p:sp>
            <p:nvSpPr>
              <p:cNvPr id="21594" name="Rectangle 30"/>
              <p:cNvSpPr>
                <a:spLocks noChangeArrowheads="1"/>
              </p:cNvSpPr>
              <p:nvPr/>
            </p:nvSpPr>
            <p:spPr bwMode="auto">
              <a:xfrm>
                <a:off x="3263" y="2104"/>
                <a:ext cx="420" cy="189"/>
              </a:xfrm>
              <a:prstGeom prst="rect">
                <a:avLst/>
              </a:prstGeom>
              <a:solidFill>
                <a:srgbClr val="FFFF00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600"/>
                  <a:t>V,R,W</a:t>
                </a:r>
              </a:p>
            </p:txBody>
          </p:sp>
        </p:grpSp>
        <p:sp>
          <p:nvSpPr>
            <p:cNvPr id="21590" name="Rectangle 31"/>
            <p:cNvSpPr>
              <a:spLocks noChangeArrowheads="1"/>
            </p:cNvSpPr>
            <p:nvPr/>
          </p:nvSpPr>
          <p:spPr bwMode="auto">
            <a:xfrm>
              <a:off x="3263" y="2293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/>
                <a:t>V,R,W</a:t>
              </a:r>
            </a:p>
          </p:txBody>
        </p:sp>
        <p:sp>
          <p:nvSpPr>
            <p:cNvPr id="21591" name="Rectangle 32"/>
            <p:cNvSpPr>
              <a:spLocks noChangeArrowheads="1"/>
            </p:cNvSpPr>
            <p:nvPr/>
          </p:nvSpPr>
          <p:spPr bwMode="auto">
            <a:xfrm>
              <a:off x="3263" y="2481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/>
                <a:t>N</a:t>
              </a:r>
            </a:p>
          </p:txBody>
        </p:sp>
        <p:sp>
          <p:nvSpPr>
            <p:cNvPr id="21592" name="Rectangle 33"/>
            <p:cNvSpPr>
              <a:spLocks noChangeArrowheads="1"/>
            </p:cNvSpPr>
            <p:nvPr/>
          </p:nvSpPr>
          <p:spPr bwMode="auto">
            <a:xfrm>
              <a:off x="3263" y="2669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/>
                <a:t>V,R,W</a:t>
              </a:r>
            </a:p>
          </p:txBody>
        </p:sp>
      </p:grpSp>
      <p:grpSp>
        <p:nvGrpSpPr>
          <p:cNvPr id="704624" name="Group 112"/>
          <p:cNvGrpSpPr>
            <a:grpSpLocks/>
          </p:cNvGrpSpPr>
          <p:nvPr/>
        </p:nvGrpSpPr>
        <p:grpSpPr bwMode="auto">
          <a:xfrm>
            <a:off x="5029200" y="2362200"/>
            <a:ext cx="3962400" cy="1425575"/>
            <a:chOff x="3120" y="720"/>
            <a:chExt cx="2496" cy="898"/>
          </a:xfrm>
        </p:grpSpPr>
        <p:sp>
          <p:nvSpPr>
            <p:cNvPr id="21578" name="Rectangle 39"/>
            <p:cNvSpPr>
              <a:spLocks noChangeArrowheads="1"/>
            </p:cNvSpPr>
            <p:nvPr/>
          </p:nvSpPr>
          <p:spPr bwMode="auto">
            <a:xfrm>
              <a:off x="4026" y="1156"/>
              <a:ext cx="630" cy="238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75000"/>
                </a:lnSpc>
                <a:spcBef>
                  <a:spcPct val="0"/>
                </a:spcBef>
              </a:pPr>
              <a:endParaRPr lang="en-US" altLang="en-US" sz="1800"/>
            </a:p>
          </p:txBody>
        </p:sp>
        <p:sp>
          <p:nvSpPr>
            <p:cNvPr id="21579" name="Rectangle 35"/>
            <p:cNvSpPr>
              <a:spLocks noChangeArrowheads="1"/>
            </p:cNvSpPr>
            <p:nvPr/>
          </p:nvSpPr>
          <p:spPr bwMode="auto">
            <a:xfrm>
              <a:off x="4631" y="1156"/>
              <a:ext cx="985" cy="238"/>
            </a:xfrm>
            <a:prstGeom prst="rect">
              <a:avLst/>
            </a:prstGeom>
            <a:solidFill>
              <a:srgbClr val="00CC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/>
                <a:t>Offset</a:t>
              </a:r>
            </a:p>
          </p:txBody>
        </p:sp>
        <p:sp>
          <p:nvSpPr>
            <p:cNvPr id="21580" name="Freeform 36"/>
            <p:cNvSpPr>
              <a:spLocks/>
            </p:cNvSpPr>
            <p:nvPr/>
          </p:nvSpPr>
          <p:spPr bwMode="auto">
            <a:xfrm>
              <a:off x="3120" y="720"/>
              <a:ext cx="2001" cy="411"/>
            </a:xfrm>
            <a:custGeom>
              <a:avLst/>
              <a:gdLst>
                <a:gd name="T0" fmla="*/ 0 w 1824"/>
                <a:gd name="T1" fmla="*/ 0 h 288"/>
                <a:gd name="T2" fmla="*/ 2001 w 1824"/>
                <a:gd name="T3" fmla="*/ 0 h 288"/>
                <a:gd name="T4" fmla="*/ 2001 w 1824"/>
                <a:gd name="T5" fmla="*/ 411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24" h="288">
                  <a:moveTo>
                    <a:pt x="0" y="0"/>
                  </a:moveTo>
                  <a:lnTo>
                    <a:pt x="1824" y="0"/>
                  </a:lnTo>
                  <a:lnTo>
                    <a:pt x="1824" y="288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21581" name="Text Box 37"/>
            <p:cNvSpPr txBox="1">
              <a:spLocks noChangeArrowheads="1"/>
            </p:cNvSpPr>
            <p:nvPr/>
          </p:nvSpPr>
          <p:spPr bwMode="auto">
            <a:xfrm>
              <a:off x="4112" y="1408"/>
              <a:ext cx="141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Physical Address</a:t>
              </a:r>
            </a:p>
          </p:txBody>
        </p:sp>
      </p:grpSp>
      <p:grpSp>
        <p:nvGrpSpPr>
          <p:cNvPr id="704630" name="Group 118"/>
          <p:cNvGrpSpPr>
            <a:grpSpLocks/>
          </p:cNvGrpSpPr>
          <p:nvPr/>
        </p:nvGrpSpPr>
        <p:grpSpPr bwMode="auto">
          <a:xfrm>
            <a:off x="76200" y="2057400"/>
            <a:ext cx="4938713" cy="577850"/>
            <a:chOff x="48" y="1440"/>
            <a:chExt cx="3111" cy="364"/>
          </a:xfrm>
        </p:grpSpPr>
        <p:sp>
          <p:nvSpPr>
            <p:cNvPr id="21573" name="Text Box 9"/>
            <p:cNvSpPr txBox="1">
              <a:spLocks noChangeArrowheads="1"/>
            </p:cNvSpPr>
            <p:nvPr/>
          </p:nvSpPr>
          <p:spPr bwMode="auto">
            <a:xfrm>
              <a:off x="48" y="1440"/>
              <a:ext cx="810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/>
                <a:t>Virtual </a:t>
              </a:r>
            </a:p>
            <a:p>
              <a:pPr>
                <a:spcBef>
                  <a:spcPct val="0"/>
                </a:spcBef>
              </a:pPr>
              <a:r>
                <a:rPr lang="en-US" altLang="en-US"/>
                <a:t>Address:</a:t>
              </a:r>
            </a:p>
          </p:txBody>
        </p:sp>
        <p:grpSp>
          <p:nvGrpSpPr>
            <p:cNvPr id="21574" name="Group 93"/>
            <p:cNvGrpSpPr>
              <a:grpSpLocks/>
            </p:cNvGrpSpPr>
            <p:nvPr/>
          </p:nvGrpSpPr>
          <p:grpSpPr bwMode="auto">
            <a:xfrm>
              <a:off x="912" y="1490"/>
              <a:ext cx="2247" cy="238"/>
              <a:chOff x="1625" y="528"/>
              <a:chExt cx="2247" cy="238"/>
            </a:xfrm>
          </p:grpSpPr>
          <p:sp>
            <p:nvSpPr>
              <p:cNvPr id="21575" name="Rectangle 7"/>
              <p:cNvSpPr>
                <a:spLocks noChangeArrowheads="1"/>
              </p:cNvSpPr>
              <p:nvPr/>
            </p:nvSpPr>
            <p:spPr bwMode="auto">
              <a:xfrm>
                <a:off x="2887" y="528"/>
                <a:ext cx="985" cy="238"/>
              </a:xfrm>
              <a:prstGeom prst="rect">
                <a:avLst/>
              </a:prstGeom>
              <a:solidFill>
                <a:srgbClr val="00CC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Offset</a:t>
                </a:r>
              </a:p>
            </p:txBody>
          </p:sp>
          <p:sp>
            <p:nvSpPr>
              <p:cNvPr id="21576" name="Rectangle 8"/>
              <p:cNvSpPr>
                <a:spLocks noChangeArrowheads="1"/>
              </p:cNvSpPr>
              <p:nvPr/>
            </p:nvSpPr>
            <p:spPr bwMode="auto">
              <a:xfrm>
                <a:off x="2256" y="528"/>
                <a:ext cx="631" cy="238"/>
              </a:xfrm>
              <a:prstGeom prst="rect">
                <a:avLst/>
              </a:prstGeom>
              <a:solidFill>
                <a:schemeClr val="hlink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800"/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800"/>
                  <a:t>Page #</a:t>
                </a:r>
              </a:p>
            </p:txBody>
          </p:sp>
          <p:sp>
            <p:nvSpPr>
              <p:cNvPr id="21577" name="Rectangle 46"/>
              <p:cNvSpPr>
                <a:spLocks noChangeArrowheads="1"/>
              </p:cNvSpPr>
              <p:nvPr/>
            </p:nvSpPr>
            <p:spPr bwMode="auto">
              <a:xfrm>
                <a:off x="1625" y="528"/>
                <a:ext cx="631" cy="238"/>
              </a:xfrm>
              <a:prstGeom prst="rect">
                <a:avLst/>
              </a:prstGeom>
              <a:solidFill>
                <a:schemeClr val="hlink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800"/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800"/>
                  <a:t>Seg #</a:t>
                </a:r>
              </a:p>
            </p:txBody>
          </p:sp>
        </p:grpSp>
      </p:grpSp>
      <p:grpSp>
        <p:nvGrpSpPr>
          <p:cNvPr id="704618" name="Group 106"/>
          <p:cNvGrpSpPr>
            <a:grpSpLocks/>
          </p:cNvGrpSpPr>
          <p:nvPr/>
        </p:nvGrpSpPr>
        <p:grpSpPr bwMode="auto">
          <a:xfrm>
            <a:off x="1295400" y="3124200"/>
            <a:ext cx="1895475" cy="2073275"/>
            <a:chOff x="768" y="1200"/>
            <a:chExt cx="1194" cy="1306"/>
          </a:xfrm>
        </p:grpSpPr>
        <p:grpSp>
          <p:nvGrpSpPr>
            <p:cNvPr id="21540" name="Group 49"/>
            <p:cNvGrpSpPr>
              <a:grpSpLocks/>
            </p:cNvGrpSpPr>
            <p:nvPr/>
          </p:nvGrpSpPr>
          <p:grpSpPr bwMode="auto">
            <a:xfrm>
              <a:off x="768" y="1200"/>
              <a:ext cx="1018" cy="163"/>
              <a:chOff x="2352" y="960"/>
              <a:chExt cx="1392" cy="288"/>
            </a:xfrm>
          </p:grpSpPr>
          <p:sp>
            <p:nvSpPr>
              <p:cNvPr id="21571" name="Rectangle 50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Base0</a:t>
                </a:r>
              </a:p>
            </p:txBody>
          </p:sp>
          <p:sp>
            <p:nvSpPr>
              <p:cNvPr id="21572" name="Rectangle 51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Limit0</a:t>
                </a:r>
              </a:p>
            </p:txBody>
          </p:sp>
        </p:grpSp>
        <p:sp>
          <p:nvSpPr>
            <p:cNvPr id="21541" name="Rectangle 52"/>
            <p:cNvSpPr>
              <a:spLocks noChangeArrowheads="1"/>
            </p:cNvSpPr>
            <p:nvPr/>
          </p:nvSpPr>
          <p:spPr bwMode="auto">
            <a:xfrm>
              <a:off x="1786" y="1200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/>
                <a:t>V</a:t>
              </a:r>
            </a:p>
          </p:txBody>
        </p:sp>
        <p:grpSp>
          <p:nvGrpSpPr>
            <p:cNvPr id="21542" name="Group 54"/>
            <p:cNvGrpSpPr>
              <a:grpSpLocks/>
            </p:cNvGrpSpPr>
            <p:nvPr/>
          </p:nvGrpSpPr>
          <p:grpSpPr bwMode="auto">
            <a:xfrm>
              <a:off x="768" y="1363"/>
              <a:ext cx="1018" cy="164"/>
              <a:chOff x="2352" y="960"/>
              <a:chExt cx="1392" cy="288"/>
            </a:xfrm>
          </p:grpSpPr>
          <p:sp>
            <p:nvSpPr>
              <p:cNvPr id="21569" name="Rectangle 55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Base1</a:t>
                </a:r>
              </a:p>
            </p:txBody>
          </p:sp>
          <p:sp>
            <p:nvSpPr>
              <p:cNvPr id="21570" name="Rectangle 56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Limit1</a:t>
                </a:r>
              </a:p>
            </p:txBody>
          </p:sp>
        </p:grpSp>
        <p:sp>
          <p:nvSpPr>
            <p:cNvPr id="21543" name="Rectangle 57"/>
            <p:cNvSpPr>
              <a:spLocks noChangeArrowheads="1"/>
            </p:cNvSpPr>
            <p:nvPr/>
          </p:nvSpPr>
          <p:spPr bwMode="auto">
            <a:xfrm>
              <a:off x="1786" y="1363"/>
              <a:ext cx="176" cy="164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/>
                <a:t>V</a:t>
              </a:r>
            </a:p>
          </p:txBody>
        </p:sp>
        <p:grpSp>
          <p:nvGrpSpPr>
            <p:cNvPr id="21544" name="Group 99"/>
            <p:cNvGrpSpPr>
              <a:grpSpLocks/>
            </p:cNvGrpSpPr>
            <p:nvPr/>
          </p:nvGrpSpPr>
          <p:grpSpPr bwMode="auto">
            <a:xfrm>
              <a:off x="768" y="1527"/>
              <a:ext cx="1194" cy="163"/>
              <a:chOff x="768" y="1527"/>
              <a:chExt cx="1194" cy="163"/>
            </a:xfrm>
          </p:grpSpPr>
          <p:grpSp>
            <p:nvGrpSpPr>
              <p:cNvPr id="21565" name="Group 59"/>
              <p:cNvGrpSpPr>
                <a:grpSpLocks/>
              </p:cNvGrpSpPr>
              <p:nvPr/>
            </p:nvGrpSpPr>
            <p:grpSpPr bwMode="auto">
              <a:xfrm>
                <a:off x="768" y="1527"/>
                <a:ext cx="1018" cy="163"/>
                <a:chOff x="2352" y="960"/>
                <a:chExt cx="1392" cy="288"/>
              </a:xfrm>
            </p:grpSpPr>
            <p:sp>
              <p:nvSpPr>
                <p:cNvPr id="21567" name="Rectangle 60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Base2</a:t>
                  </a:r>
                </a:p>
              </p:txBody>
            </p:sp>
            <p:sp>
              <p:nvSpPr>
                <p:cNvPr id="21568" name="Rectangle 61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Limit2</a:t>
                  </a:r>
                </a:p>
              </p:txBody>
            </p:sp>
          </p:grpSp>
          <p:sp>
            <p:nvSpPr>
              <p:cNvPr id="21566" name="Rectangle 62"/>
              <p:cNvSpPr>
                <a:spLocks noChangeArrowheads="1"/>
              </p:cNvSpPr>
              <p:nvPr/>
            </p:nvSpPr>
            <p:spPr bwMode="auto">
              <a:xfrm>
                <a:off x="1786" y="1527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V</a:t>
                </a:r>
              </a:p>
            </p:txBody>
          </p:sp>
        </p:grpSp>
        <p:grpSp>
          <p:nvGrpSpPr>
            <p:cNvPr id="21545" name="Group 64"/>
            <p:cNvGrpSpPr>
              <a:grpSpLocks/>
            </p:cNvGrpSpPr>
            <p:nvPr/>
          </p:nvGrpSpPr>
          <p:grpSpPr bwMode="auto">
            <a:xfrm>
              <a:off x="768" y="1690"/>
              <a:ext cx="1018" cy="163"/>
              <a:chOff x="2352" y="960"/>
              <a:chExt cx="1392" cy="288"/>
            </a:xfrm>
          </p:grpSpPr>
          <p:sp>
            <p:nvSpPr>
              <p:cNvPr id="21563" name="Rectangle 65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Base3</a:t>
                </a:r>
              </a:p>
            </p:txBody>
          </p:sp>
          <p:sp>
            <p:nvSpPr>
              <p:cNvPr id="21564" name="Rectangle 66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Limit3</a:t>
                </a:r>
              </a:p>
            </p:txBody>
          </p:sp>
        </p:grpSp>
        <p:sp>
          <p:nvSpPr>
            <p:cNvPr id="21546" name="Rectangle 67"/>
            <p:cNvSpPr>
              <a:spLocks noChangeArrowheads="1"/>
            </p:cNvSpPr>
            <p:nvPr/>
          </p:nvSpPr>
          <p:spPr bwMode="auto">
            <a:xfrm>
              <a:off x="1786" y="1690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/>
                <a:t>N</a:t>
              </a:r>
            </a:p>
          </p:txBody>
        </p:sp>
        <p:grpSp>
          <p:nvGrpSpPr>
            <p:cNvPr id="21547" name="Group 69"/>
            <p:cNvGrpSpPr>
              <a:grpSpLocks/>
            </p:cNvGrpSpPr>
            <p:nvPr/>
          </p:nvGrpSpPr>
          <p:grpSpPr bwMode="auto">
            <a:xfrm>
              <a:off x="768" y="1853"/>
              <a:ext cx="1018" cy="163"/>
              <a:chOff x="2352" y="960"/>
              <a:chExt cx="1392" cy="288"/>
            </a:xfrm>
          </p:grpSpPr>
          <p:sp>
            <p:nvSpPr>
              <p:cNvPr id="21561" name="Rectangle 70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Base4</a:t>
                </a:r>
              </a:p>
            </p:txBody>
          </p:sp>
          <p:sp>
            <p:nvSpPr>
              <p:cNvPr id="21562" name="Rectangle 71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Limit4</a:t>
                </a:r>
              </a:p>
            </p:txBody>
          </p:sp>
        </p:grpSp>
        <p:sp>
          <p:nvSpPr>
            <p:cNvPr id="21548" name="Rectangle 72"/>
            <p:cNvSpPr>
              <a:spLocks noChangeArrowheads="1"/>
            </p:cNvSpPr>
            <p:nvPr/>
          </p:nvSpPr>
          <p:spPr bwMode="auto">
            <a:xfrm>
              <a:off x="1786" y="1853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/>
                <a:t>V</a:t>
              </a:r>
            </a:p>
          </p:txBody>
        </p:sp>
        <p:grpSp>
          <p:nvGrpSpPr>
            <p:cNvPr id="21549" name="Group 74"/>
            <p:cNvGrpSpPr>
              <a:grpSpLocks/>
            </p:cNvGrpSpPr>
            <p:nvPr/>
          </p:nvGrpSpPr>
          <p:grpSpPr bwMode="auto">
            <a:xfrm>
              <a:off x="768" y="2016"/>
              <a:ext cx="1018" cy="164"/>
              <a:chOff x="2352" y="960"/>
              <a:chExt cx="1392" cy="288"/>
            </a:xfrm>
          </p:grpSpPr>
          <p:sp>
            <p:nvSpPr>
              <p:cNvPr id="21559" name="Rectangle 75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Base5</a:t>
                </a:r>
              </a:p>
            </p:txBody>
          </p:sp>
          <p:sp>
            <p:nvSpPr>
              <p:cNvPr id="21560" name="Rectangle 76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Limit5</a:t>
                </a:r>
              </a:p>
            </p:txBody>
          </p:sp>
        </p:grpSp>
        <p:sp>
          <p:nvSpPr>
            <p:cNvPr id="21550" name="Rectangle 77"/>
            <p:cNvSpPr>
              <a:spLocks noChangeArrowheads="1"/>
            </p:cNvSpPr>
            <p:nvPr/>
          </p:nvSpPr>
          <p:spPr bwMode="auto">
            <a:xfrm>
              <a:off x="1786" y="2016"/>
              <a:ext cx="176" cy="164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/>
                <a:t>N</a:t>
              </a:r>
            </a:p>
          </p:txBody>
        </p:sp>
        <p:grpSp>
          <p:nvGrpSpPr>
            <p:cNvPr id="21551" name="Group 79"/>
            <p:cNvGrpSpPr>
              <a:grpSpLocks/>
            </p:cNvGrpSpPr>
            <p:nvPr/>
          </p:nvGrpSpPr>
          <p:grpSpPr bwMode="auto">
            <a:xfrm>
              <a:off x="768" y="2180"/>
              <a:ext cx="1018" cy="163"/>
              <a:chOff x="2352" y="960"/>
              <a:chExt cx="1392" cy="288"/>
            </a:xfrm>
          </p:grpSpPr>
          <p:sp>
            <p:nvSpPr>
              <p:cNvPr id="21557" name="Rectangle 80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Base6</a:t>
                </a:r>
              </a:p>
            </p:txBody>
          </p:sp>
          <p:sp>
            <p:nvSpPr>
              <p:cNvPr id="21558" name="Rectangle 81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Limit6</a:t>
                </a:r>
              </a:p>
            </p:txBody>
          </p:sp>
        </p:grpSp>
        <p:sp>
          <p:nvSpPr>
            <p:cNvPr id="21552" name="Rectangle 82"/>
            <p:cNvSpPr>
              <a:spLocks noChangeArrowheads="1"/>
            </p:cNvSpPr>
            <p:nvPr/>
          </p:nvSpPr>
          <p:spPr bwMode="auto">
            <a:xfrm>
              <a:off x="1786" y="2180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/>
                <a:t>N</a:t>
              </a:r>
            </a:p>
          </p:txBody>
        </p:sp>
        <p:grpSp>
          <p:nvGrpSpPr>
            <p:cNvPr id="21553" name="Group 84"/>
            <p:cNvGrpSpPr>
              <a:grpSpLocks/>
            </p:cNvGrpSpPr>
            <p:nvPr/>
          </p:nvGrpSpPr>
          <p:grpSpPr bwMode="auto">
            <a:xfrm>
              <a:off x="768" y="2343"/>
              <a:ext cx="1018" cy="163"/>
              <a:chOff x="2352" y="960"/>
              <a:chExt cx="1392" cy="288"/>
            </a:xfrm>
          </p:grpSpPr>
          <p:sp>
            <p:nvSpPr>
              <p:cNvPr id="21555" name="Rectangle 85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Base7</a:t>
                </a:r>
              </a:p>
            </p:txBody>
          </p:sp>
          <p:sp>
            <p:nvSpPr>
              <p:cNvPr id="21556" name="Rectangle 86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Limit7</a:t>
                </a:r>
              </a:p>
            </p:txBody>
          </p:sp>
        </p:grpSp>
        <p:sp>
          <p:nvSpPr>
            <p:cNvPr id="21554" name="Rectangle 87"/>
            <p:cNvSpPr>
              <a:spLocks noChangeArrowheads="1"/>
            </p:cNvSpPr>
            <p:nvPr/>
          </p:nvSpPr>
          <p:spPr bwMode="auto">
            <a:xfrm>
              <a:off x="1786" y="2343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/>
                <a:t>V</a:t>
              </a:r>
            </a:p>
          </p:txBody>
        </p:sp>
      </p:grpSp>
      <p:sp>
        <p:nvSpPr>
          <p:cNvPr id="704606" name="Line 94"/>
          <p:cNvSpPr>
            <a:spLocks noChangeShapeType="1"/>
          </p:cNvSpPr>
          <p:nvPr/>
        </p:nvSpPr>
        <p:spPr bwMode="auto">
          <a:xfrm>
            <a:off x="2895600" y="2514600"/>
            <a:ext cx="10668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704608" name="Freeform 96"/>
          <p:cNvSpPr>
            <a:spLocks/>
          </p:cNvSpPr>
          <p:nvPr/>
        </p:nvSpPr>
        <p:spPr bwMode="auto">
          <a:xfrm>
            <a:off x="685800" y="2514600"/>
            <a:ext cx="1219200" cy="1219200"/>
          </a:xfrm>
          <a:custGeom>
            <a:avLst/>
            <a:gdLst>
              <a:gd name="T0" fmla="*/ 1219200 w 768"/>
              <a:gd name="T1" fmla="*/ 0 h 768"/>
              <a:gd name="T2" fmla="*/ 1219200 w 768"/>
              <a:gd name="T3" fmla="*/ 304800 h 768"/>
              <a:gd name="T4" fmla="*/ 0 w 768"/>
              <a:gd name="T5" fmla="*/ 304800 h 768"/>
              <a:gd name="T6" fmla="*/ 0 w 768"/>
              <a:gd name="T7" fmla="*/ 1219200 h 768"/>
              <a:gd name="T8" fmla="*/ 609600 w 768"/>
              <a:gd name="T9" fmla="*/ 1219200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68" h="768">
                <a:moveTo>
                  <a:pt x="768" y="0"/>
                </a:moveTo>
                <a:lnTo>
                  <a:pt x="768" y="192"/>
                </a:lnTo>
                <a:lnTo>
                  <a:pt x="0" y="192"/>
                </a:lnTo>
                <a:lnTo>
                  <a:pt x="0" y="768"/>
                </a:lnTo>
                <a:lnTo>
                  <a:pt x="384" y="768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grpSp>
        <p:nvGrpSpPr>
          <p:cNvPr id="704612" name="Group 100"/>
          <p:cNvGrpSpPr>
            <a:grpSpLocks/>
          </p:cNvGrpSpPr>
          <p:nvPr/>
        </p:nvGrpSpPr>
        <p:grpSpPr bwMode="auto">
          <a:xfrm>
            <a:off x="1295400" y="3644900"/>
            <a:ext cx="1895475" cy="258763"/>
            <a:chOff x="768" y="1527"/>
            <a:chExt cx="1194" cy="163"/>
          </a:xfrm>
        </p:grpSpPr>
        <p:grpSp>
          <p:nvGrpSpPr>
            <p:cNvPr id="21536" name="Group 101"/>
            <p:cNvGrpSpPr>
              <a:grpSpLocks/>
            </p:cNvGrpSpPr>
            <p:nvPr/>
          </p:nvGrpSpPr>
          <p:grpSpPr bwMode="auto">
            <a:xfrm>
              <a:off x="768" y="1527"/>
              <a:ext cx="1018" cy="163"/>
              <a:chOff x="2352" y="960"/>
              <a:chExt cx="1392" cy="288"/>
            </a:xfrm>
          </p:grpSpPr>
          <p:sp>
            <p:nvSpPr>
              <p:cNvPr id="21538" name="Rectangle 102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Base2</a:t>
                </a:r>
              </a:p>
            </p:txBody>
          </p:sp>
          <p:sp>
            <p:nvSpPr>
              <p:cNvPr id="21539" name="Rectangle 103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Limit2</a:t>
                </a:r>
              </a:p>
            </p:txBody>
          </p:sp>
        </p:grpSp>
        <p:sp>
          <p:nvSpPr>
            <p:cNvPr id="21537" name="Rectangle 104"/>
            <p:cNvSpPr>
              <a:spLocks noChangeArrowheads="1"/>
            </p:cNvSpPr>
            <p:nvPr/>
          </p:nvSpPr>
          <p:spPr bwMode="auto">
            <a:xfrm>
              <a:off x="1786" y="1527"/>
              <a:ext cx="176" cy="163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/>
                <a:t>V</a:t>
              </a:r>
            </a:p>
          </p:txBody>
        </p:sp>
      </p:grpSp>
      <p:sp>
        <p:nvSpPr>
          <p:cNvPr id="704601" name="Line 89"/>
          <p:cNvSpPr>
            <a:spLocks noChangeShapeType="1"/>
          </p:cNvSpPr>
          <p:nvPr/>
        </p:nvSpPr>
        <p:spPr bwMode="auto">
          <a:xfrm flipV="1">
            <a:off x="1905000" y="2743200"/>
            <a:ext cx="2057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grpSp>
        <p:nvGrpSpPr>
          <p:cNvPr id="704628" name="Group 116"/>
          <p:cNvGrpSpPr>
            <a:grpSpLocks/>
          </p:cNvGrpSpPr>
          <p:nvPr/>
        </p:nvGrpSpPr>
        <p:grpSpPr bwMode="auto">
          <a:xfrm>
            <a:off x="2667000" y="3200400"/>
            <a:ext cx="2540000" cy="2209800"/>
            <a:chOff x="1632" y="1248"/>
            <a:chExt cx="1600" cy="1392"/>
          </a:xfrm>
        </p:grpSpPr>
        <p:grpSp>
          <p:nvGrpSpPr>
            <p:cNvPr id="21528" name="Group 115"/>
            <p:cNvGrpSpPr>
              <a:grpSpLocks/>
            </p:cNvGrpSpPr>
            <p:nvPr/>
          </p:nvGrpSpPr>
          <p:grpSpPr bwMode="auto">
            <a:xfrm>
              <a:off x="2064" y="2277"/>
              <a:ext cx="1168" cy="363"/>
              <a:chOff x="2064" y="2160"/>
              <a:chExt cx="1168" cy="363"/>
            </a:xfrm>
          </p:grpSpPr>
          <p:sp>
            <p:nvSpPr>
              <p:cNvPr id="21533" name="Text Box 11"/>
              <p:cNvSpPr txBox="1">
                <a:spLocks noChangeArrowheads="1"/>
              </p:cNvSpPr>
              <p:nvPr/>
            </p:nvSpPr>
            <p:spPr bwMode="auto">
              <a:xfrm>
                <a:off x="2592" y="2160"/>
                <a:ext cx="640" cy="3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/>
                  <a:t>Access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en-US"/>
                  <a:t>Error</a:t>
                </a:r>
              </a:p>
            </p:txBody>
          </p:sp>
          <p:sp>
            <p:nvSpPr>
              <p:cNvPr id="21534" name="Oval 12"/>
              <p:cNvSpPr>
                <a:spLocks noChangeArrowheads="1"/>
              </p:cNvSpPr>
              <p:nvPr/>
            </p:nvSpPr>
            <p:spPr bwMode="auto">
              <a:xfrm>
                <a:off x="2064" y="2208"/>
                <a:ext cx="317" cy="269"/>
              </a:xfrm>
              <a:prstGeom prst="ellipse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4000"/>
                  <a:t>&gt;</a:t>
                </a:r>
              </a:p>
            </p:txBody>
          </p:sp>
          <p:sp>
            <p:nvSpPr>
              <p:cNvPr id="21535" name="Line 14"/>
              <p:cNvSpPr>
                <a:spLocks noChangeShapeType="1"/>
              </p:cNvSpPr>
              <p:nvPr/>
            </p:nvSpPr>
            <p:spPr bwMode="auto">
              <a:xfrm>
                <a:off x="2400" y="2352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</p:grpSp>
        <p:sp>
          <p:nvSpPr>
            <p:cNvPr id="21529" name="Line 95"/>
            <p:cNvSpPr>
              <a:spLocks noChangeShapeType="1"/>
            </p:cNvSpPr>
            <p:nvPr/>
          </p:nvSpPr>
          <p:spPr bwMode="auto">
            <a:xfrm>
              <a:off x="2256" y="1248"/>
              <a:ext cx="0" cy="1056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grpSp>
          <p:nvGrpSpPr>
            <p:cNvPr id="21530" name="Group 105"/>
            <p:cNvGrpSpPr>
              <a:grpSpLocks/>
            </p:cNvGrpSpPr>
            <p:nvPr/>
          </p:nvGrpSpPr>
          <p:grpSpPr bwMode="auto">
            <a:xfrm>
              <a:off x="1632" y="1584"/>
              <a:ext cx="480" cy="768"/>
              <a:chOff x="1632" y="1584"/>
              <a:chExt cx="480" cy="672"/>
            </a:xfrm>
          </p:grpSpPr>
          <p:sp>
            <p:nvSpPr>
              <p:cNvPr id="21531" name="Line 90"/>
              <p:cNvSpPr>
                <a:spLocks noChangeShapeType="1"/>
              </p:cNvSpPr>
              <p:nvPr/>
            </p:nvSpPr>
            <p:spPr bwMode="auto">
              <a:xfrm>
                <a:off x="1632" y="1584"/>
                <a:ext cx="480" cy="672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21532" name="Line 92"/>
              <p:cNvSpPr>
                <a:spLocks noChangeShapeType="1"/>
              </p:cNvSpPr>
              <p:nvPr/>
            </p:nvSpPr>
            <p:spPr bwMode="auto">
              <a:xfrm flipH="1">
                <a:off x="1728" y="1632"/>
                <a:ext cx="144" cy="96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</p:grpSp>
      </p:grpSp>
      <p:grpSp>
        <p:nvGrpSpPr>
          <p:cNvPr id="704635" name="Group 123"/>
          <p:cNvGrpSpPr>
            <a:grpSpLocks/>
          </p:cNvGrpSpPr>
          <p:nvPr/>
        </p:nvGrpSpPr>
        <p:grpSpPr bwMode="auto">
          <a:xfrm>
            <a:off x="3986213" y="3336925"/>
            <a:ext cx="1858962" cy="300038"/>
            <a:chOff x="2512" y="2104"/>
            <a:chExt cx="1171" cy="189"/>
          </a:xfrm>
        </p:grpSpPr>
        <p:sp>
          <p:nvSpPr>
            <p:cNvPr id="21526" name="Rectangle 124"/>
            <p:cNvSpPr>
              <a:spLocks noChangeArrowheads="1"/>
            </p:cNvSpPr>
            <p:nvPr/>
          </p:nvSpPr>
          <p:spPr bwMode="auto">
            <a:xfrm>
              <a:off x="2512" y="2104"/>
              <a:ext cx="753" cy="189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/>
                <a:t>page #2</a:t>
              </a:r>
            </a:p>
          </p:txBody>
        </p:sp>
        <p:sp>
          <p:nvSpPr>
            <p:cNvPr id="21527" name="Rectangle 125"/>
            <p:cNvSpPr>
              <a:spLocks noChangeArrowheads="1"/>
            </p:cNvSpPr>
            <p:nvPr/>
          </p:nvSpPr>
          <p:spPr bwMode="auto">
            <a:xfrm>
              <a:off x="3263" y="2104"/>
              <a:ext cx="420" cy="189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/>
                <a:t>V,R,W</a:t>
              </a:r>
            </a:p>
          </p:txBody>
        </p:sp>
      </p:grpSp>
      <p:grpSp>
        <p:nvGrpSpPr>
          <p:cNvPr id="704622" name="Group 110"/>
          <p:cNvGrpSpPr>
            <a:grpSpLocks/>
          </p:cNvGrpSpPr>
          <p:nvPr/>
        </p:nvGrpSpPr>
        <p:grpSpPr bwMode="auto">
          <a:xfrm>
            <a:off x="5105400" y="3054350"/>
            <a:ext cx="2360613" cy="377825"/>
            <a:chOff x="3168" y="1156"/>
            <a:chExt cx="1487" cy="238"/>
          </a:xfrm>
        </p:grpSpPr>
        <p:sp>
          <p:nvSpPr>
            <p:cNvPr id="21524" name="Rectangle 109"/>
            <p:cNvSpPr>
              <a:spLocks noChangeArrowheads="1"/>
            </p:cNvSpPr>
            <p:nvPr/>
          </p:nvSpPr>
          <p:spPr bwMode="auto">
            <a:xfrm>
              <a:off x="4025" y="1156"/>
              <a:ext cx="630" cy="238"/>
            </a:xfrm>
            <a:prstGeom prst="rect">
              <a:avLst/>
            </a:prstGeom>
            <a:solidFill>
              <a:schemeClr val="hlink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75000"/>
                </a:lnSpc>
                <a:spcBef>
                  <a:spcPct val="0"/>
                </a:spcBef>
              </a:pPr>
              <a:r>
                <a:rPr lang="en-US" altLang="en-US" sz="1800"/>
                <a:t>Physical</a:t>
              </a:r>
            </a:p>
            <a:p>
              <a:pPr>
                <a:lnSpc>
                  <a:spcPct val="75000"/>
                </a:lnSpc>
                <a:spcBef>
                  <a:spcPct val="0"/>
                </a:spcBef>
              </a:pPr>
              <a:r>
                <a:rPr lang="en-US" altLang="en-US" sz="1800"/>
                <a:t>Page #</a:t>
              </a:r>
            </a:p>
          </p:txBody>
        </p:sp>
        <p:sp>
          <p:nvSpPr>
            <p:cNvPr id="21525" name="Line 40"/>
            <p:cNvSpPr>
              <a:spLocks noChangeShapeType="1"/>
            </p:cNvSpPr>
            <p:nvPr/>
          </p:nvSpPr>
          <p:spPr bwMode="auto">
            <a:xfrm flipV="1">
              <a:off x="3168" y="1292"/>
              <a:ext cx="827" cy="99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  <p:grpSp>
        <p:nvGrpSpPr>
          <p:cNvPr id="704626" name="Group 114"/>
          <p:cNvGrpSpPr>
            <a:grpSpLocks/>
          </p:cNvGrpSpPr>
          <p:nvPr/>
        </p:nvGrpSpPr>
        <p:grpSpPr bwMode="auto">
          <a:xfrm>
            <a:off x="5791200" y="3505200"/>
            <a:ext cx="1978025" cy="1895475"/>
            <a:chOff x="3600" y="1440"/>
            <a:chExt cx="1246" cy="1194"/>
          </a:xfrm>
        </p:grpSpPr>
        <p:sp>
          <p:nvSpPr>
            <p:cNvPr id="21520" name="AutoShape 42"/>
            <p:cNvSpPr>
              <a:spLocks noChangeArrowheads="1"/>
            </p:cNvSpPr>
            <p:nvPr/>
          </p:nvSpPr>
          <p:spPr bwMode="auto">
            <a:xfrm>
              <a:off x="4080" y="1920"/>
              <a:ext cx="766" cy="175"/>
            </a:xfrm>
            <a:prstGeom prst="roundRect">
              <a:avLst>
                <a:gd name="adj" fmla="val 16667"/>
              </a:avLst>
            </a:prstGeom>
            <a:solidFill>
              <a:srgbClr val="FF66CC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/>
                <a:t>Check Perm</a:t>
              </a:r>
            </a:p>
          </p:txBody>
        </p:sp>
        <p:sp>
          <p:nvSpPr>
            <p:cNvPr id="21521" name="Line 43"/>
            <p:cNvSpPr>
              <a:spLocks noChangeShapeType="1"/>
            </p:cNvSpPr>
            <p:nvPr/>
          </p:nvSpPr>
          <p:spPr bwMode="auto">
            <a:xfrm>
              <a:off x="3600" y="1440"/>
              <a:ext cx="528" cy="48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21522" name="Text Box 44"/>
            <p:cNvSpPr txBox="1">
              <a:spLocks noChangeArrowheads="1"/>
            </p:cNvSpPr>
            <p:nvPr/>
          </p:nvSpPr>
          <p:spPr bwMode="auto">
            <a:xfrm>
              <a:off x="4151" y="2270"/>
              <a:ext cx="640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/>
                <a:t>Access</a:t>
              </a:r>
            </a:p>
            <a:p>
              <a:pPr>
                <a:spcBef>
                  <a:spcPct val="0"/>
                </a:spcBef>
              </a:pPr>
              <a:r>
                <a:rPr lang="en-US" altLang="en-US"/>
                <a:t>Error</a:t>
              </a:r>
            </a:p>
          </p:txBody>
        </p:sp>
        <p:sp>
          <p:nvSpPr>
            <p:cNvPr id="21523" name="Line 45"/>
            <p:cNvSpPr>
              <a:spLocks noChangeShapeType="1"/>
            </p:cNvSpPr>
            <p:nvPr/>
          </p:nvSpPr>
          <p:spPr bwMode="auto">
            <a:xfrm>
              <a:off x="4485" y="2095"/>
              <a:ext cx="0" cy="1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370048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4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4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4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4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4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4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4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4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04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0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0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0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0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0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04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70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0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0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0460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0460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0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0460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0460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0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0460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0460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609" grpId="0" build="p"/>
      <p:bldP spid="704606" grpId="0" animBg="1"/>
      <p:bldP spid="704608" grpId="0" animBg="1"/>
      <p:bldP spid="70460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What about Sharing (Complete Segment)?</a:t>
            </a:r>
          </a:p>
        </p:txBody>
      </p:sp>
      <p:grpSp>
        <p:nvGrpSpPr>
          <p:cNvPr id="707612" name="Group 28"/>
          <p:cNvGrpSpPr>
            <a:grpSpLocks/>
          </p:cNvGrpSpPr>
          <p:nvPr/>
        </p:nvGrpSpPr>
        <p:grpSpPr bwMode="auto">
          <a:xfrm>
            <a:off x="685800" y="685800"/>
            <a:ext cx="4840288" cy="577850"/>
            <a:chOff x="110" y="1440"/>
            <a:chExt cx="3049" cy="364"/>
          </a:xfrm>
        </p:grpSpPr>
        <p:sp>
          <p:nvSpPr>
            <p:cNvPr id="22638" name="Text Box 29"/>
            <p:cNvSpPr txBox="1">
              <a:spLocks noChangeArrowheads="1"/>
            </p:cNvSpPr>
            <p:nvPr/>
          </p:nvSpPr>
          <p:spPr bwMode="auto">
            <a:xfrm>
              <a:off x="110" y="1440"/>
              <a:ext cx="687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/>
                <a:t>Process</a:t>
              </a:r>
            </a:p>
            <a:p>
              <a:pPr>
                <a:spcBef>
                  <a:spcPct val="0"/>
                </a:spcBef>
              </a:pPr>
              <a:r>
                <a:rPr lang="en-US" altLang="en-US"/>
                <a:t>A</a:t>
              </a:r>
            </a:p>
          </p:txBody>
        </p:sp>
        <p:grpSp>
          <p:nvGrpSpPr>
            <p:cNvPr id="22639" name="Group 30"/>
            <p:cNvGrpSpPr>
              <a:grpSpLocks/>
            </p:cNvGrpSpPr>
            <p:nvPr/>
          </p:nvGrpSpPr>
          <p:grpSpPr bwMode="auto">
            <a:xfrm>
              <a:off x="912" y="1490"/>
              <a:ext cx="2247" cy="238"/>
              <a:chOff x="1625" y="528"/>
              <a:chExt cx="2247" cy="238"/>
            </a:xfrm>
          </p:grpSpPr>
          <p:sp>
            <p:nvSpPr>
              <p:cNvPr id="22640" name="Rectangle 31"/>
              <p:cNvSpPr>
                <a:spLocks noChangeArrowheads="1"/>
              </p:cNvSpPr>
              <p:nvPr/>
            </p:nvSpPr>
            <p:spPr bwMode="auto">
              <a:xfrm>
                <a:off x="2887" y="528"/>
                <a:ext cx="985" cy="238"/>
              </a:xfrm>
              <a:prstGeom prst="rect">
                <a:avLst/>
              </a:prstGeom>
              <a:solidFill>
                <a:srgbClr val="00CC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Offset</a:t>
                </a:r>
              </a:p>
            </p:txBody>
          </p:sp>
          <p:sp>
            <p:nvSpPr>
              <p:cNvPr id="22641" name="Rectangle 32"/>
              <p:cNvSpPr>
                <a:spLocks noChangeArrowheads="1"/>
              </p:cNvSpPr>
              <p:nvPr/>
            </p:nvSpPr>
            <p:spPr bwMode="auto">
              <a:xfrm>
                <a:off x="2256" y="528"/>
                <a:ext cx="631" cy="238"/>
              </a:xfrm>
              <a:prstGeom prst="rect">
                <a:avLst/>
              </a:prstGeom>
              <a:solidFill>
                <a:schemeClr val="hlink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800"/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800"/>
                  <a:t>Page #</a:t>
                </a:r>
              </a:p>
            </p:txBody>
          </p:sp>
          <p:sp>
            <p:nvSpPr>
              <p:cNvPr id="22642" name="Rectangle 33"/>
              <p:cNvSpPr>
                <a:spLocks noChangeArrowheads="1"/>
              </p:cNvSpPr>
              <p:nvPr/>
            </p:nvSpPr>
            <p:spPr bwMode="auto">
              <a:xfrm>
                <a:off x="1625" y="528"/>
                <a:ext cx="631" cy="238"/>
              </a:xfrm>
              <a:prstGeom prst="rect">
                <a:avLst/>
              </a:prstGeom>
              <a:solidFill>
                <a:schemeClr val="hlink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800"/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800"/>
                  <a:t>Seg #</a:t>
                </a:r>
              </a:p>
            </p:txBody>
          </p:sp>
        </p:grpSp>
      </p:grpSp>
      <p:sp>
        <p:nvSpPr>
          <p:cNvPr id="707653" name="Freeform 69"/>
          <p:cNvSpPr>
            <a:spLocks/>
          </p:cNvSpPr>
          <p:nvPr/>
        </p:nvSpPr>
        <p:spPr bwMode="auto">
          <a:xfrm>
            <a:off x="1196975" y="1143000"/>
            <a:ext cx="1219200" cy="1219200"/>
          </a:xfrm>
          <a:custGeom>
            <a:avLst/>
            <a:gdLst>
              <a:gd name="T0" fmla="*/ 1219200 w 768"/>
              <a:gd name="T1" fmla="*/ 0 h 768"/>
              <a:gd name="T2" fmla="*/ 1219200 w 768"/>
              <a:gd name="T3" fmla="*/ 304800 h 768"/>
              <a:gd name="T4" fmla="*/ 0 w 768"/>
              <a:gd name="T5" fmla="*/ 304800 h 768"/>
              <a:gd name="T6" fmla="*/ 0 w 768"/>
              <a:gd name="T7" fmla="*/ 1219200 h 768"/>
              <a:gd name="T8" fmla="*/ 609600 w 768"/>
              <a:gd name="T9" fmla="*/ 1219200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68" h="768">
                <a:moveTo>
                  <a:pt x="768" y="0"/>
                </a:moveTo>
                <a:lnTo>
                  <a:pt x="768" y="192"/>
                </a:lnTo>
                <a:lnTo>
                  <a:pt x="0" y="192"/>
                </a:lnTo>
                <a:lnTo>
                  <a:pt x="0" y="768"/>
                </a:lnTo>
                <a:lnTo>
                  <a:pt x="384" y="768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grpSp>
        <p:nvGrpSpPr>
          <p:cNvPr id="707805" name="Group 221"/>
          <p:cNvGrpSpPr>
            <a:grpSpLocks/>
          </p:cNvGrpSpPr>
          <p:nvPr/>
        </p:nvGrpSpPr>
        <p:grpSpPr bwMode="auto">
          <a:xfrm>
            <a:off x="1806575" y="1752600"/>
            <a:ext cx="1895475" cy="2073275"/>
            <a:chOff x="768" y="1248"/>
            <a:chExt cx="1194" cy="1306"/>
          </a:xfrm>
        </p:grpSpPr>
        <p:grpSp>
          <p:nvGrpSpPr>
            <p:cNvPr id="22599" name="Group 34"/>
            <p:cNvGrpSpPr>
              <a:grpSpLocks/>
            </p:cNvGrpSpPr>
            <p:nvPr/>
          </p:nvGrpSpPr>
          <p:grpSpPr bwMode="auto">
            <a:xfrm>
              <a:off x="768" y="1248"/>
              <a:ext cx="1194" cy="1306"/>
              <a:chOff x="768" y="1200"/>
              <a:chExt cx="1194" cy="1306"/>
            </a:xfrm>
          </p:grpSpPr>
          <p:grpSp>
            <p:nvGrpSpPr>
              <p:cNvPr id="22605" name="Group 35"/>
              <p:cNvGrpSpPr>
                <a:grpSpLocks/>
              </p:cNvGrpSpPr>
              <p:nvPr/>
            </p:nvGrpSpPr>
            <p:grpSpPr bwMode="auto">
              <a:xfrm>
                <a:off x="768" y="1200"/>
                <a:ext cx="1018" cy="163"/>
                <a:chOff x="2352" y="960"/>
                <a:chExt cx="1392" cy="288"/>
              </a:xfrm>
            </p:grpSpPr>
            <p:sp>
              <p:nvSpPr>
                <p:cNvPr id="22636" name="Rectangle 36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Base0</a:t>
                  </a:r>
                </a:p>
              </p:txBody>
            </p:sp>
            <p:sp>
              <p:nvSpPr>
                <p:cNvPr id="22637" name="Rectangle 37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Limit0</a:t>
                  </a:r>
                </a:p>
              </p:txBody>
            </p:sp>
          </p:grpSp>
          <p:sp>
            <p:nvSpPr>
              <p:cNvPr id="22606" name="Rectangle 38"/>
              <p:cNvSpPr>
                <a:spLocks noChangeArrowheads="1"/>
              </p:cNvSpPr>
              <p:nvPr/>
            </p:nvSpPr>
            <p:spPr bwMode="auto">
              <a:xfrm>
                <a:off x="1786" y="1200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V</a:t>
                </a:r>
              </a:p>
            </p:txBody>
          </p:sp>
          <p:grpSp>
            <p:nvGrpSpPr>
              <p:cNvPr id="22607" name="Group 39"/>
              <p:cNvGrpSpPr>
                <a:grpSpLocks/>
              </p:cNvGrpSpPr>
              <p:nvPr/>
            </p:nvGrpSpPr>
            <p:grpSpPr bwMode="auto">
              <a:xfrm>
                <a:off x="768" y="1363"/>
                <a:ext cx="1018" cy="164"/>
                <a:chOff x="2352" y="960"/>
                <a:chExt cx="1392" cy="288"/>
              </a:xfrm>
            </p:grpSpPr>
            <p:sp>
              <p:nvSpPr>
                <p:cNvPr id="22634" name="Rectangle 40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Base1</a:t>
                  </a:r>
                </a:p>
              </p:txBody>
            </p:sp>
            <p:sp>
              <p:nvSpPr>
                <p:cNvPr id="22635" name="Rectangle 41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Limit1</a:t>
                  </a:r>
                </a:p>
              </p:txBody>
            </p:sp>
          </p:grpSp>
          <p:sp>
            <p:nvSpPr>
              <p:cNvPr id="22608" name="Rectangle 42"/>
              <p:cNvSpPr>
                <a:spLocks noChangeArrowheads="1"/>
              </p:cNvSpPr>
              <p:nvPr/>
            </p:nvSpPr>
            <p:spPr bwMode="auto">
              <a:xfrm>
                <a:off x="1786" y="1363"/>
                <a:ext cx="176" cy="164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V</a:t>
                </a:r>
              </a:p>
            </p:txBody>
          </p:sp>
          <p:grpSp>
            <p:nvGrpSpPr>
              <p:cNvPr id="22609" name="Group 43"/>
              <p:cNvGrpSpPr>
                <a:grpSpLocks/>
              </p:cNvGrpSpPr>
              <p:nvPr/>
            </p:nvGrpSpPr>
            <p:grpSpPr bwMode="auto">
              <a:xfrm>
                <a:off x="768" y="1527"/>
                <a:ext cx="1194" cy="163"/>
                <a:chOff x="768" y="1527"/>
                <a:chExt cx="1194" cy="163"/>
              </a:xfrm>
            </p:grpSpPr>
            <p:grpSp>
              <p:nvGrpSpPr>
                <p:cNvPr id="22630" name="Group 44"/>
                <p:cNvGrpSpPr>
                  <a:grpSpLocks/>
                </p:cNvGrpSpPr>
                <p:nvPr/>
              </p:nvGrpSpPr>
              <p:grpSpPr bwMode="auto">
                <a:xfrm>
                  <a:off x="768" y="1527"/>
                  <a:ext cx="1018" cy="163"/>
                  <a:chOff x="2352" y="960"/>
                  <a:chExt cx="1392" cy="288"/>
                </a:xfrm>
              </p:grpSpPr>
              <p:sp>
                <p:nvSpPr>
                  <p:cNvPr id="22632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960"/>
                    <a:ext cx="672" cy="288"/>
                  </a:xfrm>
                  <a:prstGeom prst="rect">
                    <a:avLst/>
                  </a:prstGeom>
                  <a:solidFill>
                    <a:srgbClr val="99FFCC"/>
                  </a:solidFill>
                  <a:ln w="1270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78" tIns="44445" rIns="90478" bIns="44445" anchor="ctr"/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en-US" sz="1800"/>
                      <a:t>Base2</a:t>
                    </a:r>
                  </a:p>
                </p:txBody>
              </p:sp>
              <p:sp>
                <p:nvSpPr>
                  <p:cNvPr id="22633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3024" y="960"/>
                    <a:ext cx="720" cy="288"/>
                  </a:xfrm>
                  <a:prstGeom prst="rect">
                    <a:avLst/>
                  </a:prstGeom>
                  <a:solidFill>
                    <a:srgbClr val="99FFCC"/>
                  </a:solidFill>
                  <a:ln w="1270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78" tIns="44445" rIns="90478" bIns="44445" anchor="ctr"/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en-US" sz="1800"/>
                      <a:t>Limit2</a:t>
                    </a:r>
                  </a:p>
                </p:txBody>
              </p:sp>
            </p:grpSp>
            <p:sp>
              <p:nvSpPr>
                <p:cNvPr id="22631" name="Rectangle 47"/>
                <p:cNvSpPr>
                  <a:spLocks noChangeArrowheads="1"/>
                </p:cNvSpPr>
                <p:nvPr/>
              </p:nvSpPr>
              <p:spPr bwMode="auto">
                <a:xfrm>
                  <a:off x="1786" y="1527"/>
                  <a:ext cx="176" cy="163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V</a:t>
                  </a:r>
                </a:p>
              </p:txBody>
            </p:sp>
          </p:grpSp>
          <p:grpSp>
            <p:nvGrpSpPr>
              <p:cNvPr id="22610" name="Group 48"/>
              <p:cNvGrpSpPr>
                <a:grpSpLocks/>
              </p:cNvGrpSpPr>
              <p:nvPr/>
            </p:nvGrpSpPr>
            <p:grpSpPr bwMode="auto">
              <a:xfrm>
                <a:off x="768" y="1690"/>
                <a:ext cx="1018" cy="163"/>
                <a:chOff x="2352" y="960"/>
                <a:chExt cx="1392" cy="288"/>
              </a:xfrm>
            </p:grpSpPr>
            <p:sp>
              <p:nvSpPr>
                <p:cNvPr id="22628" name="Rectangle 49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Base3</a:t>
                  </a:r>
                </a:p>
              </p:txBody>
            </p:sp>
            <p:sp>
              <p:nvSpPr>
                <p:cNvPr id="22629" name="Rectangle 50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Limit3</a:t>
                  </a:r>
                </a:p>
              </p:txBody>
            </p:sp>
          </p:grpSp>
          <p:sp>
            <p:nvSpPr>
              <p:cNvPr id="22611" name="Rectangle 51"/>
              <p:cNvSpPr>
                <a:spLocks noChangeArrowheads="1"/>
              </p:cNvSpPr>
              <p:nvPr/>
            </p:nvSpPr>
            <p:spPr bwMode="auto">
              <a:xfrm>
                <a:off x="1786" y="1690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N</a:t>
                </a:r>
              </a:p>
            </p:txBody>
          </p:sp>
          <p:grpSp>
            <p:nvGrpSpPr>
              <p:cNvPr id="22612" name="Group 52"/>
              <p:cNvGrpSpPr>
                <a:grpSpLocks/>
              </p:cNvGrpSpPr>
              <p:nvPr/>
            </p:nvGrpSpPr>
            <p:grpSpPr bwMode="auto">
              <a:xfrm>
                <a:off x="768" y="1853"/>
                <a:ext cx="1018" cy="163"/>
                <a:chOff x="2352" y="960"/>
                <a:chExt cx="1392" cy="288"/>
              </a:xfrm>
            </p:grpSpPr>
            <p:sp>
              <p:nvSpPr>
                <p:cNvPr id="22626" name="Rectangle 53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Base4</a:t>
                  </a:r>
                </a:p>
              </p:txBody>
            </p:sp>
            <p:sp>
              <p:nvSpPr>
                <p:cNvPr id="22627" name="Rectangle 54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Limit4</a:t>
                  </a:r>
                </a:p>
              </p:txBody>
            </p:sp>
          </p:grpSp>
          <p:sp>
            <p:nvSpPr>
              <p:cNvPr id="22613" name="Rectangle 55"/>
              <p:cNvSpPr>
                <a:spLocks noChangeArrowheads="1"/>
              </p:cNvSpPr>
              <p:nvPr/>
            </p:nvSpPr>
            <p:spPr bwMode="auto">
              <a:xfrm>
                <a:off x="1786" y="1853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V</a:t>
                </a:r>
              </a:p>
            </p:txBody>
          </p:sp>
          <p:grpSp>
            <p:nvGrpSpPr>
              <p:cNvPr id="22614" name="Group 56"/>
              <p:cNvGrpSpPr>
                <a:grpSpLocks/>
              </p:cNvGrpSpPr>
              <p:nvPr/>
            </p:nvGrpSpPr>
            <p:grpSpPr bwMode="auto">
              <a:xfrm>
                <a:off x="768" y="2016"/>
                <a:ext cx="1018" cy="164"/>
                <a:chOff x="2352" y="960"/>
                <a:chExt cx="1392" cy="288"/>
              </a:xfrm>
            </p:grpSpPr>
            <p:sp>
              <p:nvSpPr>
                <p:cNvPr id="22624" name="Rectangle 57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Base5</a:t>
                  </a:r>
                </a:p>
              </p:txBody>
            </p:sp>
            <p:sp>
              <p:nvSpPr>
                <p:cNvPr id="22625" name="Rectangle 58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Limit5</a:t>
                  </a:r>
                </a:p>
              </p:txBody>
            </p:sp>
          </p:grpSp>
          <p:sp>
            <p:nvSpPr>
              <p:cNvPr id="22615" name="Rectangle 59"/>
              <p:cNvSpPr>
                <a:spLocks noChangeArrowheads="1"/>
              </p:cNvSpPr>
              <p:nvPr/>
            </p:nvSpPr>
            <p:spPr bwMode="auto">
              <a:xfrm>
                <a:off x="1786" y="2016"/>
                <a:ext cx="176" cy="164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N</a:t>
                </a:r>
              </a:p>
            </p:txBody>
          </p:sp>
          <p:grpSp>
            <p:nvGrpSpPr>
              <p:cNvPr id="22616" name="Group 60"/>
              <p:cNvGrpSpPr>
                <a:grpSpLocks/>
              </p:cNvGrpSpPr>
              <p:nvPr/>
            </p:nvGrpSpPr>
            <p:grpSpPr bwMode="auto">
              <a:xfrm>
                <a:off x="768" y="2180"/>
                <a:ext cx="1018" cy="163"/>
                <a:chOff x="2352" y="960"/>
                <a:chExt cx="1392" cy="288"/>
              </a:xfrm>
            </p:grpSpPr>
            <p:sp>
              <p:nvSpPr>
                <p:cNvPr id="22622" name="Rectangle 61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Base6</a:t>
                  </a:r>
                </a:p>
              </p:txBody>
            </p:sp>
            <p:sp>
              <p:nvSpPr>
                <p:cNvPr id="22623" name="Rectangle 62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Limit6</a:t>
                  </a:r>
                </a:p>
              </p:txBody>
            </p:sp>
          </p:grpSp>
          <p:sp>
            <p:nvSpPr>
              <p:cNvPr id="22617" name="Rectangle 63"/>
              <p:cNvSpPr>
                <a:spLocks noChangeArrowheads="1"/>
              </p:cNvSpPr>
              <p:nvPr/>
            </p:nvSpPr>
            <p:spPr bwMode="auto">
              <a:xfrm>
                <a:off x="1786" y="2180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N</a:t>
                </a:r>
              </a:p>
            </p:txBody>
          </p:sp>
          <p:grpSp>
            <p:nvGrpSpPr>
              <p:cNvPr id="22618" name="Group 64"/>
              <p:cNvGrpSpPr>
                <a:grpSpLocks/>
              </p:cNvGrpSpPr>
              <p:nvPr/>
            </p:nvGrpSpPr>
            <p:grpSpPr bwMode="auto">
              <a:xfrm>
                <a:off x="768" y="2343"/>
                <a:ext cx="1018" cy="163"/>
                <a:chOff x="2352" y="960"/>
                <a:chExt cx="1392" cy="288"/>
              </a:xfrm>
            </p:grpSpPr>
            <p:sp>
              <p:nvSpPr>
                <p:cNvPr id="22620" name="Rectangle 65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Base7</a:t>
                  </a:r>
                </a:p>
              </p:txBody>
            </p:sp>
            <p:sp>
              <p:nvSpPr>
                <p:cNvPr id="22621" name="Rectangle 66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Limit7</a:t>
                  </a:r>
                </a:p>
              </p:txBody>
            </p:sp>
          </p:grpSp>
          <p:sp>
            <p:nvSpPr>
              <p:cNvPr id="22619" name="Rectangle 67"/>
              <p:cNvSpPr>
                <a:spLocks noChangeArrowheads="1"/>
              </p:cNvSpPr>
              <p:nvPr/>
            </p:nvSpPr>
            <p:spPr bwMode="auto">
              <a:xfrm>
                <a:off x="1786" y="2343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V</a:t>
                </a:r>
              </a:p>
            </p:txBody>
          </p:sp>
        </p:grpSp>
        <p:grpSp>
          <p:nvGrpSpPr>
            <p:cNvPr id="22600" name="Group 70"/>
            <p:cNvGrpSpPr>
              <a:grpSpLocks/>
            </p:cNvGrpSpPr>
            <p:nvPr/>
          </p:nvGrpSpPr>
          <p:grpSpPr bwMode="auto">
            <a:xfrm>
              <a:off x="768" y="1576"/>
              <a:ext cx="1194" cy="163"/>
              <a:chOff x="768" y="1527"/>
              <a:chExt cx="1194" cy="163"/>
            </a:xfrm>
          </p:grpSpPr>
          <p:grpSp>
            <p:nvGrpSpPr>
              <p:cNvPr id="22601" name="Group 71"/>
              <p:cNvGrpSpPr>
                <a:grpSpLocks/>
              </p:cNvGrpSpPr>
              <p:nvPr/>
            </p:nvGrpSpPr>
            <p:grpSpPr bwMode="auto">
              <a:xfrm>
                <a:off x="768" y="1527"/>
                <a:ext cx="1018" cy="163"/>
                <a:chOff x="2352" y="960"/>
                <a:chExt cx="1392" cy="288"/>
              </a:xfrm>
            </p:grpSpPr>
            <p:sp>
              <p:nvSpPr>
                <p:cNvPr id="22603" name="Rectangle 72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chemeClr val="accent1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Base2</a:t>
                  </a:r>
                </a:p>
              </p:txBody>
            </p:sp>
            <p:sp>
              <p:nvSpPr>
                <p:cNvPr id="22604" name="Rectangle 73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chemeClr val="accent1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Limit2</a:t>
                  </a:r>
                </a:p>
              </p:txBody>
            </p:sp>
          </p:grpSp>
          <p:sp>
            <p:nvSpPr>
              <p:cNvPr id="22602" name="Rectangle 74"/>
              <p:cNvSpPr>
                <a:spLocks noChangeArrowheads="1"/>
              </p:cNvSpPr>
              <p:nvPr/>
            </p:nvSpPr>
            <p:spPr bwMode="auto">
              <a:xfrm>
                <a:off x="1786" y="1527"/>
                <a:ext cx="176" cy="163"/>
              </a:xfrm>
              <a:prstGeom prst="rect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V</a:t>
                </a:r>
              </a:p>
            </p:txBody>
          </p:sp>
        </p:grpSp>
      </p:grpSp>
      <p:sp>
        <p:nvSpPr>
          <p:cNvPr id="707659" name="Line 75"/>
          <p:cNvSpPr>
            <a:spLocks noChangeShapeType="1"/>
          </p:cNvSpPr>
          <p:nvPr/>
        </p:nvSpPr>
        <p:spPr bwMode="auto">
          <a:xfrm flipV="1">
            <a:off x="2416175" y="914400"/>
            <a:ext cx="4191000" cy="1447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grpSp>
        <p:nvGrpSpPr>
          <p:cNvPr id="707809" name="Group 225"/>
          <p:cNvGrpSpPr>
            <a:grpSpLocks/>
          </p:cNvGrpSpPr>
          <p:nvPr/>
        </p:nvGrpSpPr>
        <p:grpSpPr bwMode="auto">
          <a:xfrm>
            <a:off x="6408738" y="914400"/>
            <a:ext cx="2209800" cy="2162175"/>
            <a:chOff x="4037" y="672"/>
            <a:chExt cx="1392" cy="1362"/>
          </a:xfrm>
        </p:grpSpPr>
        <p:grpSp>
          <p:nvGrpSpPr>
            <p:cNvPr id="22584" name="Group 4"/>
            <p:cNvGrpSpPr>
              <a:grpSpLocks/>
            </p:cNvGrpSpPr>
            <p:nvPr/>
          </p:nvGrpSpPr>
          <p:grpSpPr bwMode="auto">
            <a:xfrm>
              <a:off x="4162" y="672"/>
              <a:ext cx="1171" cy="1129"/>
              <a:chOff x="2400" y="1104"/>
              <a:chExt cx="1248" cy="1236"/>
            </a:xfrm>
          </p:grpSpPr>
          <p:sp>
            <p:nvSpPr>
              <p:cNvPr id="22586" name="Rectangle 5"/>
              <p:cNvSpPr>
                <a:spLocks noChangeArrowheads="1"/>
              </p:cNvSpPr>
              <p:nvPr/>
            </p:nvSpPr>
            <p:spPr bwMode="auto">
              <a:xfrm>
                <a:off x="2400" y="1104"/>
                <a:ext cx="803" cy="206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page #0</a:t>
                </a:r>
              </a:p>
            </p:txBody>
          </p:sp>
          <p:sp>
            <p:nvSpPr>
              <p:cNvPr id="22587" name="Rectangle 6"/>
              <p:cNvSpPr>
                <a:spLocks noChangeArrowheads="1"/>
              </p:cNvSpPr>
              <p:nvPr/>
            </p:nvSpPr>
            <p:spPr bwMode="auto">
              <a:xfrm>
                <a:off x="2400" y="1310"/>
                <a:ext cx="803" cy="206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page #1</a:t>
                </a:r>
              </a:p>
            </p:txBody>
          </p:sp>
          <p:sp>
            <p:nvSpPr>
              <p:cNvPr id="22588" name="Rectangle 7"/>
              <p:cNvSpPr>
                <a:spLocks noChangeArrowheads="1"/>
              </p:cNvSpPr>
              <p:nvPr/>
            </p:nvSpPr>
            <p:spPr bwMode="auto">
              <a:xfrm>
                <a:off x="2400" y="1516"/>
                <a:ext cx="803" cy="206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page #2</a:t>
                </a:r>
              </a:p>
            </p:txBody>
          </p:sp>
          <p:sp>
            <p:nvSpPr>
              <p:cNvPr id="22589" name="Rectangle 8"/>
              <p:cNvSpPr>
                <a:spLocks noChangeArrowheads="1"/>
              </p:cNvSpPr>
              <p:nvPr/>
            </p:nvSpPr>
            <p:spPr bwMode="auto">
              <a:xfrm>
                <a:off x="2400" y="1722"/>
                <a:ext cx="803" cy="206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page #3</a:t>
                </a:r>
              </a:p>
            </p:txBody>
          </p:sp>
          <p:sp>
            <p:nvSpPr>
              <p:cNvPr id="22590" name="Rectangle 9"/>
              <p:cNvSpPr>
                <a:spLocks noChangeArrowheads="1"/>
              </p:cNvSpPr>
              <p:nvPr/>
            </p:nvSpPr>
            <p:spPr bwMode="auto">
              <a:xfrm>
                <a:off x="2400" y="1928"/>
                <a:ext cx="803" cy="206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page #4</a:t>
                </a:r>
              </a:p>
            </p:txBody>
          </p:sp>
          <p:sp>
            <p:nvSpPr>
              <p:cNvPr id="22591" name="Rectangle 10"/>
              <p:cNvSpPr>
                <a:spLocks noChangeArrowheads="1"/>
              </p:cNvSpPr>
              <p:nvPr/>
            </p:nvSpPr>
            <p:spPr bwMode="auto">
              <a:xfrm>
                <a:off x="2400" y="2134"/>
                <a:ext cx="803" cy="206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page #5</a:t>
                </a:r>
              </a:p>
            </p:txBody>
          </p:sp>
          <p:grpSp>
            <p:nvGrpSpPr>
              <p:cNvPr id="22592" name="Group 11"/>
              <p:cNvGrpSpPr>
                <a:grpSpLocks/>
              </p:cNvGrpSpPr>
              <p:nvPr/>
            </p:nvGrpSpPr>
            <p:grpSpPr bwMode="auto">
              <a:xfrm>
                <a:off x="3200" y="1104"/>
                <a:ext cx="448" cy="1236"/>
                <a:chOff x="3200" y="1104"/>
                <a:chExt cx="400" cy="1236"/>
              </a:xfrm>
            </p:grpSpPr>
            <p:sp>
              <p:nvSpPr>
                <p:cNvPr id="22593" name="Rectangle 12"/>
                <p:cNvSpPr>
                  <a:spLocks noChangeArrowheads="1"/>
                </p:cNvSpPr>
                <p:nvPr/>
              </p:nvSpPr>
              <p:spPr bwMode="auto">
                <a:xfrm>
                  <a:off x="3200" y="1104"/>
                  <a:ext cx="400" cy="206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600"/>
                    <a:t>V,R</a:t>
                  </a:r>
                </a:p>
              </p:txBody>
            </p:sp>
            <p:sp>
              <p:nvSpPr>
                <p:cNvPr id="22594" name="Rectangle 13"/>
                <p:cNvSpPr>
                  <a:spLocks noChangeArrowheads="1"/>
                </p:cNvSpPr>
                <p:nvPr/>
              </p:nvSpPr>
              <p:spPr bwMode="auto">
                <a:xfrm>
                  <a:off x="3200" y="1310"/>
                  <a:ext cx="400" cy="206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600"/>
                    <a:t>V,R</a:t>
                  </a:r>
                </a:p>
              </p:txBody>
            </p:sp>
            <p:sp>
              <p:nvSpPr>
                <p:cNvPr id="22595" name="Rectangle 14"/>
                <p:cNvSpPr>
                  <a:spLocks noChangeArrowheads="1"/>
                </p:cNvSpPr>
                <p:nvPr/>
              </p:nvSpPr>
              <p:spPr bwMode="auto">
                <a:xfrm>
                  <a:off x="3200" y="1516"/>
                  <a:ext cx="400" cy="206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600"/>
                    <a:t>V,R,W</a:t>
                  </a:r>
                </a:p>
              </p:txBody>
            </p:sp>
            <p:sp>
              <p:nvSpPr>
                <p:cNvPr id="22596" name="Rectangle 15"/>
                <p:cNvSpPr>
                  <a:spLocks noChangeArrowheads="1"/>
                </p:cNvSpPr>
                <p:nvPr/>
              </p:nvSpPr>
              <p:spPr bwMode="auto">
                <a:xfrm>
                  <a:off x="3200" y="1722"/>
                  <a:ext cx="400" cy="206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600"/>
                    <a:t>V,R,W</a:t>
                  </a:r>
                </a:p>
              </p:txBody>
            </p:sp>
            <p:sp>
              <p:nvSpPr>
                <p:cNvPr id="22597" name="Rectangle 16"/>
                <p:cNvSpPr>
                  <a:spLocks noChangeArrowheads="1"/>
                </p:cNvSpPr>
                <p:nvPr/>
              </p:nvSpPr>
              <p:spPr bwMode="auto">
                <a:xfrm>
                  <a:off x="3200" y="1928"/>
                  <a:ext cx="400" cy="206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600"/>
                    <a:t>N</a:t>
                  </a:r>
                </a:p>
              </p:txBody>
            </p:sp>
            <p:sp>
              <p:nvSpPr>
                <p:cNvPr id="22598" name="Rectangle 17"/>
                <p:cNvSpPr>
                  <a:spLocks noChangeArrowheads="1"/>
                </p:cNvSpPr>
                <p:nvPr/>
              </p:nvSpPr>
              <p:spPr bwMode="auto">
                <a:xfrm>
                  <a:off x="3200" y="2134"/>
                  <a:ext cx="400" cy="206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600"/>
                    <a:t>V,R,W</a:t>
                  </a:r>
                </a:p>
              </p:txBody>
            </p:sp>
          </p:grpSp>
        </p:grpSp>
        <p:sp>
          <p:nvSpPr>
            <p:cNvPr id="22585" name="Text Box 122"/>
            <p:cNvSpPr txBox="1">
              <a:spLocks noChangeArrowheads="1"/>
            </p:cNvSpPr>
            <p:nvPr/>
          </p:nvSpPr>
          <p:spPr bwMode="auto">
            <a:xfrm>
              <a:off x="4037" y="1824"/>
              <a:ext cx="139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Shared Segment</a:t>
              </a:r>
            </a:p>
          </p:txBody>
        </p:sp>
      </p:grpSp>
      <p:grpSp>
        <p:nvGrpSpPr>
          <p:cNvPr id="707707" name="Group 123"/>
          <p:cNvGrpSpPr>
            <a:grpSpLocks/>
          </p:cNvGrpSpPr>
          <p:nvPr/>
        </p:nvGrpSpPr>
        <p:grpSpPr bwMode="auto">
          <a:xfrm>
            <a:off x="685800" y="5486400"/>
            <a:ext cx="4840288" cy="577850"/>
            <a:chOff x="110" y="1440"/>
            <a:chExt cx="3049" cy="364"/>
          </a:xfrm>
        </p:grpSpPr>
        <p:sp>
          <p:nvSpPr>
            <p:cNvPr id="22579" name="Text Box 124"/>
            <p:cNvSpPr txBox="1">
              <a:spLocks noChangeArrowheads="1"/>
            </p:cNvSpPr>
            <p:nvPr/>
          </p:nvSpPr>
          <p:spPr bwMode="auto">
            <a:xfrm>
              <a:off x="110" y="1440"/>
              <a:ext cx="687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/>
                <a:t>Process</a:t>
              </a:r>
            </a:p>
            <a:p>
              <a:pPr>
                <a:spcBef>
                  <a:spcPct val="0"/>
                </a:spcBef>
              </a:pPr>
              <a:r>
                <a:rPr lang="en-US" altLang="en-US"/>
                <a:t>B</a:t>
              </a:r>
            </a:p>
          </p:txBody>
        </p:sp>
        <p:grpSp>
          <p:nvGrpSpPr>
            <p:cNvPr id="22580" name="Group 125"/>
            <p:cNvGrpSpPr>
              <a:grpSpLocks/>
            </p:cNvGrpSpPr>
            <p:nvPr/>
          </p:nvGrpSpPr>
          <p:grpSpPr bwMode="auto">
            <a:xfrm>
              <a:off x="912" y="1490"/>
              <a:ext cx="2247" cy="238"/>
              <a:chOff x="1625" y="528"/>
              <a:chExt cx="2247" cy="238"/>
            </a:xfrm>
          </p:grpSpPr>
          <p:sp>
            <p:nvSpPr>
              <p:cNvPr id="22581" name="Rectangle 126"/>
              <p:cNvSpPr>
                <a:spLocks noChangeArrowheads="1"/>
              </p:cNvSpPr>
              <p:nvPr/>
            </p:nvSpPr>
            <p:spPr bwMode="auto">
              <a:xfrm>
                <a:off x="2887" y="528"/>
                <a:ext cx="985" cy="238"/>
              </a:xfrm>
              <a:prstGeom prst="rect">
                <a:avLst/>
              </a:prstGeom>
              <a:solidFill>
                <a:srgbClr val="00CC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Offset</a:t>
                </a:r>
              </a:p>
            </p:txBody>
          </p:sp>
          <p:sp>
            <p:nvSpPr>
              <p:cNvPr id="22582" name="Rectangle 127"/>
              <p:cNvSpPr>
                <a:spLocks noChangeArrowheads="1"/>
              </p:cNvSpPr>
              <p:nvPr/>
            </p:nvSpPr>
            <p:spPr bwMode="auto">
              <a:xfrm>
                <a:off x="2256" y="528"/>
                <a:ext cx="631" cy="238"/>
              </a:xfrm>
              <a:prstGeom prst="rect">
                <a:avLst/>
              </a:prstGeom>
              <a:solidFill>
                <a:schemeClr val="hlink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800"/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800"/>
                  <a:t>Page #</a:t>
                </a:r>
              </a:p>
            </p:txBody>
          </p:sp>
          <p:sp>
            <p:nvSpPr>
              <p:cNvPr id="22583" name="Rectangle 128"/>
              <p:cNvSpPr>
                <a:spLocks noChangeArrowheads="1"/>
              </p:cNvSpPr>
              <p:nvPr/>
            </p:nvSpPr>
            <p:spPr bwMode="auto">
              <a:xfrm>
                <a:off x="1625" y="528"/>
                <a:ext cx="631" cy="238"/>
              </a:xfrm>
              <a:prstGeom prst="rect">
                <a:avLst/>
              </a:prstGeom>
              <a:solidFill>
                <a:schemeClr val="hlink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800"/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800"/>
                  <a:t>Seg #</a:t>
                </a:r>
              </a:p>
            </p:txBody>
          </p:sp>
        </p:grpSp>
      </p:grpSp>
      <p:grpSp>
        <p:nvGrpSpPr>
          <p:cNvPr id="707808" name="Group 224"/>
          <p:cNvGrpSpPr>
            <a:grpSpLocks/>
          </p:cNvGrpSpPr>
          <p:nvPr/>
        </p:nvGrpSpPr>
        <p:grpSpPr bwMode="auto">
          <a:xfrm>
            <a:off x="4665663" y="3200400"/>
            <a:ext cx="1895475" cy="2073275"/>
            <a:chOff x="2939" y="2112"/>
            <a:chExt cx="1194" cy="1306"/>
          </a:xfrm>
        </p:grpSpPr>
        <p:grpSp>
          <p:nvGrpSpPr>
            <p:cNvPr id="22540" name="Group 88"/>
            <p:cNvGrpSpPr>
              <a:grpSpLocks/>
            </p:cNvGrpSpPr>
            <p:nvPr/>
          </p:nvGrpSpPr>
          <p:grpSpPr bwMode="auto">
            <a:xfrm>
              <a:off x="2939" y="2112"/>
              <a:ext cx="1194" cy="1306"/>
              <a:chOff x="768" y="1200"/>
              <a:chExt cx="1194" cy="1306"/>
            </a:xfrm>
          </p:grpSpPr>
          <p:grpSp>
            <p:nvGrpSpPr>
              <p:cNvPr id="22546" name="Group 89"/>
              <p:cNvGrpSpPr>
                <a:grpSpLocks/>
              </p:cNvGrpSpPr>
              <p:nvPr/>
            </p:nvGrpSpPr>
            <p:grpSpPr bwMode="auto">
              <a:xfrm>
                <a:off x="768" y="1200"/>
                <a:ext cx="1018" cy="163"/>
                <a:chOff x="2352" y="960"/>
                <a:chExt cx="1392" cy="288"/>
              </a:xfrm>
            </p:grpSpPr>
            <p:sp>
              <p:nvSpPr>
                <p:cNvPr id="22577" name="Rectangle 90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Base0</a:t>
                  </a:r>
                </a:p>
              </p:txBody>
            </p:sp>
            <p:sp>
              <p:nvSpPr>
                <p:cNvPr id="22578" name="Rectangle 91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Limit0</a:t>
                  </a:r>
                </a:p>
              </p:txBody>
            </p:sp>
          </p:grpSp>
          <p:sp>
            <p:nvSpPr>
              <p:cNvPr id="22547" name="Rectangle 92"/>
              <p:cNvSpPr>
                <a:spLocks noChangeArrowheads="1"/>
              </p:cNvSpPr>
              <p:nvPr/>
            </p:nvSpPr>
            <p:spPr bwMode="auto">
              <a:xfrm>
                <a:off x="1786" y="1200"/>
                <a:ext cx="176" cy="163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V</a:t>
                </a:r>
              </a:p>
            </p:txBody>
          </p:sp>
          <p:grpSp>
            <p:nvGrpSpPr>
              <p:cNvPr id="22548" name="Group 93"/>
              <p:cNvGrpSpPr>
                <a:grpSpLocks/>
              </p:cNvGrpSpPr>
              <p:nvPr/>
            </p:nvGrpSpPr>
            <p:grpSpPr bwMode="auto">
              <a:xfrm>
                <a:off x="768" y="1363"/>
                <a:ext cx="1018" cy="164"/>
                <a:chOff x="2352" y="960"/>
                <a:chExt cx="1392" cy="288"/>
              </a:xfrm>
            </p:grpSpPr>
            <p:sp>
              <p:nvSpPr>
                <p:cNvPr id="22575" name="Rectangle 94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Base1</a:t>
                  </a:r>
                </a:p>
              </p:txBody>
            </p:sp>
            <p:sp>
              <p:nvSpPr>
                <p:cNvPr id="22576" name="Rectangle 95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Limit1</a:t>
                  </a:r>
                </a:p>
              </p:txBody>
            </p:sp>
          </p:grpSp>
          <p:sp>
            <p:nvSpPr>
              <p:cNvPr id="22549" name="Rectangle 96"/>
              <p:cNvSpPr>
                <a:spLocks noChangeArrowheads="1"/>
              </p:cNvSpPr>
              <p:nvPr/>
            </p:nvSpPr>
            <p:spPr bwMode="auto">
              <a:xfrm>
                <a:off x="1786" y="1363"/>
                <a:ext cx="176" cy="164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V</a:t>
                </a:r>
              </a:p>
            </p:txBody>
          </p:sp>
          <p:grpSp>
            <p:nvGrpSpPr>
              <p:cNvPr id="22550" name="Group 97"/>
              <p:cNvGrpSpPr>
                <a:grpSpLocks/>
              </p:cNvGrpSpPr>
              <p:nvPr/>
            </p:nvGrpSpPr>
            <p:grpSpPr bwMode="auto">
              <a:xfrm>
                <a:off x="768" y="1527"/>
                <a:ext cx="1194" cy="163"/>
                <a:chOff x="768" y="1527"/>
                <a:chExt cx="1194" cy="163"/>
              </a:xfrm>
            </p:grpSpPr>
            <p:grpSp>
              <p:nvGrpSpPr>
                <p:cNvPr id="22571" name="Group 98"/>
                <p:cNvGrpSpPr>
                  <a:grpSpLocks/>
                </p:cNvGrpSpPr>
                <p:nvPr/>
              </p:nvGrpSpPr>
              <p:grpSpPr bwMode="auto">
                <a:xfrm>
                  <a:off x="768" y="1527"/>
                  <a:ext cx="1018" cy="163"/>
                  <a:chOff x="2352" y="960"/>
                  <a:chExt cx="1392" cy="288"/>
                </a:xfrm>
              </p:grpSpPr>
              <p:sp>
                <p:nvSpPr>
                  <p:cNvPr id="22573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960"/>
                    <a:ext cx="672" cy="288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78" tIns="44445" rIns="90478" bIns="44445" anchor="ctr"/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en-US" sz="1800"/>
                      <a:t>Base2</a:t>
                    </a:r>
                  </a:p>
                </p:txBody>
              </p:sp>
              <p:sp>
                <p:nvSpPr>
                  <p:cNvPr id="22574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3024" y="960"/>
                    <a:ext cx="720" cy="288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78" tIns="44445" rIns="90478" bIns="44445" anchor="ctr"/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en-US" sz="1800"/>
                      <a:t>Limit2</a:t>
                    </a:r>
                  </a:p>
                </p:txBody>
              </p:sp>
            </p:grpSp>
            <p:sp>
              <p:nvSpPr>
                <p:cNvPr id="22572" name="Rectangle 101"/>
                <p:cNvSpPr>
                  <a:spLocks noChangeArrowheads="1"/>
                </p:cNvSpPr>
                <p:nvPr/>
              </p:nvSpPr>
              <p:spPr bwMode="auto">
                <a:xfrm>
                  <a:off x="1786" y="1527"/>
                  <a:ext cx="176" cy="163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V</a:t>
                  </a:r>
                </a:p>
              </p:txBody>
            </p:sp>
          </p:grpSp>
          <p:grpSp>
            <p:nvGrpSpPr>
              <p:cNvPr id="22551" name="Group 102"/>
              <p:cNvGrpSpPr>
                <a:grpSpLocks/>
              </p:cNvGrpSpPr>
              <p:nvPr/>
            </p:nvGrpSpPr>
            <p:grpSpPr bwMode="auto">
              <a:xfrm>
                <a:off x="768" y="1690"/>
                <a:ext cx="1018" cy="163"/>
                <a:chOff x="2352" y="960"/>
                <a:chExt cx="1392" cy="288"/>
              </a:xfrm>
            </p:grpSpPr>
            <p:sp>
              <p:nvSpPr>
                <p:cNvPr id="22569" name="Rectangle 103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Base3</a:t>
                  </a:r>
                </a:p>
              </p:txBody>
            </p:sp>
            <p:sp>
              <p:nvSpPr>
                <p:cNvPr id="22570" name="Rectangle 104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Limit3</a:t>
                  </a:r>
                </a:p>
              </p:txBody>
            </p:sp>
          </p:grpSp>
          <p:sp>
            <p:nvSpPr>
              <p:cNvPr id="22552" name="Rectangle 105"/>
              <p:cNvSpPr>
                <a:spLocks noChangeArrowheads="1"/>
              </p:cNvSpPr>
              <p:nvPr/>
            </p:nvSpPr>
            <p:spPr bwMode="auto">
              <a:xfrm>
                <a:off x="1786" y="1690"/>
                <a:ext cx="176" cy="163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N</a:t>
                </a:r>
              </a:p>
            </p:txBody>
          </p:sp>
          <p:grpSp>
            <p:nvGrpSpPr>
              <p:cNvPr id="22553" name="Group 106"/>
              <p:cNvGrpSpPr>
                <a:grpSpLocks/>
              </p:cNvGrpSpPr>
              <p:nvPr/>
            </p:nvGrpSpPr>
            <p:grpSpPr bwMode="auto">
              <a:xfrm>
                <a:off x="768" y="1853"/>
                <a:ext cx="1018" cy="163"/>
                <a:chOff x="2352" y="960"/>
                <a:chExt cx="1392" cy="288"/>
              </a:xfrm>
            </p:grpSpPr>
            <p:sp>
              <p:nvSpPr>
                <p:cNvPr id="22567" name="Rectangle 107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Base4</a:t>
                  </a:r>
                </a:p>
              </p:txBody>
            </p:sp>
            <p:sp>
              <p:nvSpPr>
                <p:cNvPr id="22568" name="Rectangle 108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Limit4</a:t>
                  </a:r>
                </a:p>
              </p:txBody>
            </p:sp>
          </p:grpSp>
          <p:sp>
            <p:nvSpPr>
              <p:cNvPr id="22554" name="Rectangle 109"/>
              <p:cNvSpPr>
                <a:spLocks noChangeArrowheads="1"/>
              </p:cNvSpPr>
              <p:nvPr/>
            </p:nvSpPr>
            <p:spPr bwMode="auto">
              <a:xfrm>
                <a:off x="1786" y="1853"/>
                <a:ext cx="176" cy="163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V</a:t>
                </a:r>
              </a:p>
            </p:txBody>
          </p:sp>
          <p:grpSp>
            <p:nvGrpSpPr>
              <p:cNvPr id="22555" name="Group 110"/>
              <p:cNvGrpSpPr>
                <a:grpSpLocks/>
              </p:cNvGrpSpPr>
              <p:nvPr/>
            </p:nvGrpSpPr>
            <p:grpSpPr bwMode="auto">
              <a:xfrm>
                <a:off x="768" y="2016"/>
                <a:ext cx="1018" cy="164"/>
                <a:chOff x="2352" y="960"/>
                <a:chExt cx="1392" cy="288"/>
              </a:xfrm>
            </p:grpSpPr>
            <p:sp>
              <p:nvSpPr>
                <p:cNvPr id="22565" name="Rectangle 111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Base5</a:t>
                  </a:r>
                </a:p>
              </p:txBody>
            </p:sp>
            <p:sp>
              <p:nvSpPr>
                <p:cNvPr id="22566" name="Rectangle 112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Limit5</a:t>
                  </a:r>
                </a:p>
              </p:txBody>
            </p:sp>
          </p:grpSp>
          <p:sp>
            <p:nvSpPr>
              <p:cNvPr id="22556" name="Rectangle 113"/>
              <p:cNvSpPr>
                <a:spLocks noChangeArrowheads="1"/>
              </p:cNvSpPr>
              <p:nvPr/>
            </p:nvSpPr>
            <p:spPr bwMode="auto">
              <a:xfrm>
                <a:off x="1786" y="2016"/>
                <a:ext cx="176" cy="164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N</a:t>
                </a:r>
              </a:p>
            </p:txBody>
          </p:sp>
          <p:grpSp>
            <p:nvGrpSpPr>
              <p:cNvPr id="22557" name="Group 114"/>
              <p:cNvGrpSpPr>
                <a:grpSpLocks/>
              </p:cNvGrpSpPr>
              <p:nvPr/>
            </p:nvGrpSpPr>
            <p:grpSpPr bwMode="auto">
              <a:xfrm>
                <a:off x="768" y="2180"/>
                <a:ext cx="1018" cy="163"/>
                <a:chOff x="2352" y="960"/>
                <a:chExt cx="1392" cy="288"/>
              </a:xfrm>
            </p:grpSpPr>
            <p:sp>
              <p:nvSpPr>
                <p:cNvPr id="225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Base6</a:t>
                  </a:r>
                </a:p>
              </p:txBody>
            </p:sp>
            <p:sp>
              <p:nvSpPr>
                <p:cNvPr id="225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Limit6</a:t>
                  </a:r>
                </a:p>
              </p:txBody>
            </p:sp>
          </p:grpSp>
          <p:sp>
            <p:nvSpPr>
              <p:cNvPr id="22558" name="Rectangle 117"/>
              <p:cNvSpPr>
                <a:spLocks noChangeArrowheads="1"/>
              </p:cNvSpPr>
              <p:nvPr/>
            </p:nvSpPr>
            <p:spPr bwMode="auto">
              <a:xfrm>
                <a:off x="1786" y="2180"/>
                <a:ext cx="176" cy="163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N</a:t>
                </a:r>
              </a:p>
            </p:txBody>
          </p:sp>
          <p:grpSp>
            <p:nvGrpSpPr>
              <p:cNvPr id="22559" name="Group 118"/>
              <p:cNvGrpSpPr>
                <a:grpSpLocks/>
              </p:cNvGrpSpPr>
              <p:nvPr/>
            </p:nvGrpSpPr>
            <p:grpSpPr bwMode="auto">
              <a:xfrm>
                <a:off x="768" y="2343"/>
                <a:ext cx="1018" cy="163"/>
                <a:chOff x="2352" y="960"/>
                <a:chExt cx="1392" cy="288"/>
              </a:xfrm>
            </p:grpSpPr>
            <p:sp>
              <p:nvSpPr>
                <p:cNvPr id="22561" name="Rectangle 119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Base7</a:t>
                  </a:r>
                </a:p>
              </p:txBody>
            </p:sp>
            <p:sp>
              <p:nvSpPr>
                <p:cNvPr id="22562" name="Rectangle 120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Limit7</a:t>
                  </a:r>
                </a:p>
              </p:txBody>
            </p:sp>
          </p:grpSp>
          <p:sp>
            <p:nvSpPr>
              <p:cNvPr id="22560" name="Rectangle 121"/>
              <p:cNvSpPr>
                <a:spLocks noChangeArrowheads="1"/>
              </p:cNvSpPr>
              <p:nvPr/>
            </p:nvSpPr>
            <p:spPr bwMode="auto">
              <a:xfrm>
                <a:off x="1786" y="2343"/>
                <a:ext cx="176" cy="163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V</a:t>
                </a:r>
              </a:p>
            </p:txBody>
          </p:sp>
        </p:grpSp>
        <p:grpSp>
          <p:nvGrpSpPr>
            <p:cNvPr id="22541" name="Group 215"/>
            <p:cNvGrpSpPr>
              <a:grpSpLocks/>
            </p:cNvGrpSpPr>
            <p:nvPr/>
          </p:nvGrpSpPr>
          <p:grpSpPr bwMode="auto">
            <a:xfrm>
              <a:off x="2939" y="2439"/>
              <a:ext cx="1194" cy="163"/>
              <a:chOff x="768" y="1527"/>
              <a:chExt cx="1194" cy="163"/>
            </a:xfrm>
          </p:grpSpPr>
          <p:grpSp>
            <p:nvGrpSpPr>
              <p:cNvPr id="22542" name="Group 216"/>
              <p:cNvGrpSpPr>
                <a:grpSpLocks/>
              </p:cNvGrpSpPr>
              <p:nvPr/>
            </p:nvGrpSpPr>
            <p:grpSpPr bwMode="auto">
              <a:xfrm>
                <a:off x="768" y="1527"/>
                <a:ext cx="1018" cy="163"/>
                <a:chOff x="2352" y="960"/>
                <a:chExt cx="1392" cy="288"/>
              </a:xfrm>
            </p:grpSpPr>
            <p:sp>
              <p:nvSpPr>
                <p:cNvPr id="22544" name="Rectangle 217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chemeClr val="accent1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Base2</a:t>
                  </a:r>
                </a:p>
              </p:txBody>
            </p:sp>
            <p:sp>
              <p:nvSpPr>
                <p:cNvPr id="22545" name="Rectangle 218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chemeClr val="accent1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/>
                    <a:t>Limit2</a:t>
                  </a:r>
                </a:p>
              </p:txBody>
            </p:sp>
          </p:grpSp>
          <p:sp>
            <p:nvSpPr>
              <p:cNvPr id="22543" name="Rectangle 219"/>
              <p:cNvSpPr>
                <a:spLocks noChangeArrowheads="1"/>
              </p:cNvSpPr>
              <p:nvPr/>
            </p:nvSpPr>
            <p:spPr bwMode="auto">
              <a:xfrm>
                <a:off x="1786" y="1527"/>
                <a:ext cx="176" cy="163"/>
              </a:xfrm>
              <a:prstGeom prst="rect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V</a:t>
                </a:r>
              </a:p>
            </p:txBody>
          </p:sp>
        </p:grpSp>
      </p:grpSp>
      <p:sp>
        <p:nvSpPr>
          <p:cNvPr id="707806" name="Freeform 222"/>
          <p:cNvSpPr>
            <a:spLocks/>
          </p:cNvSpPr>
          <p:nvPr/>
        </p:nvSpPr>
        <p:spPr bwMode="auto">
          <a:xfrm>
            <a:off x="2492375" y="3810000"/>
            <a:ext cx="2239963" cy="1752600"/>
          </a:xfrm>
          <a:custGeom>
            <a:avLst/>
            <a:gdLst>
              <a:gd name="T0" fmla="*/ 0 w 1536"/>
              <a:gd name="T1" fmla="*/ 1752600 h 1104"/>
              <a:gd name="T2" fmla="*/ 0 w 1536"/>
              <a:gd name="T3" fmla="*/ 1219200 h 1104"/>
              <a:gd name="T4" fmla="*/ 1539975 w 1536"/>
              <a:gd name="T5" fmla="*/ 0 h 1104"/>
              <a:gd name="T6" fmla="*/ 2239963 w 1536"/>
              <a:gd name="T7" fmla="*/ 0 h 110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36" h="1104">
                <a:moveTo>
                  <a:pt x="0" y="1104"/>
                </a:moveTo>
                <a:lnTo>
                  <a:pt x="0" y="768"/>
                </a:lnTo>
                <a:lnTo>
                  <a:pt x="1056" y="0"/>
                </a:lnTo>
                <a:lnTo>
                  <a:pt x="1536" y="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707807" name="Freeform 223"/>
          <p:cNvSpPr>
            <a:spLocks/>
          </p:cNvSpPr>
          <p:nvPr/>
        </p:nvSpPr>
        <p:spPr bwMode="auto">
          <a:xfrm>
            <a:off x="5316538" y="914400"/>
            <a:ext cx="1290637" cy="2895600"/>
          </a:xfrm>
          <a:custGeom>
            <a:avLst/>
            <a:gdLst>
              <a:gd name="T0" fmla="*/ 0 w 624"/>
              <a:gd name="T1" fmla="*/ 2895600 h 1776"/>
              <a:gd name="T2" fmla="*/ 0 w 624"/>
              <a:gd name="T3" fmla="*/ 1017373 h 1776"/>
              <a:gd name="T4" fmla="*/ 1290637 w 624"/>
              <a:gd name="T5" fmla="*/ 0 h 17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24" h="1776">
                <a:moveTo>
                  <a:pt x="0" y="1776"/>
                </a:moveTo>
                <a:lnTo>
                  <a:pt x="0" y="624"/>
                </a:lnTo>
                <a:lnTo>
                  <a:pt x="624" y="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680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0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0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07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07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653" grpId="0" animBg="1"/>
      <p:bldP spid="707659" grpId="0" animBg="1"/>
      <p:bldP spid="707806" grpId="0" animBg="1"/>
      <p:bldP spid="70780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Multi-level Translation Analysis</a:t>
            </a:r>
          </a:p>
        </p:txBody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5791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Pros: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Only need to allocate as many page table entries as we need for application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In other wards, sparse address spaces are easy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Easy memory allocation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Easy Sharing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Share at segment or page level (need additional reference counting)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Cons: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One pointer per page (typically 4K – 16K pages today)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Page tables need to be contiguous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However, previous example keeps tables to exactly one page in size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Two (or more, if &gt;2 levels) lookups per reference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Seems very expensive!</a:t>
            </a:r>
          </a:p>
        </p:txBody>
      </p:sp>
    </p:spTree>
    <p:extLst>
      <p:ext uri="{BB962C8B-B14F-4D97-AF65-F5344CB8AC3E}">
        <p14:creationId xmlns:p14="http://schemas.microsoft.com/office/powerpoint/2010/main" val="11512032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0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0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0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0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0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0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0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0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0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0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0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0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0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05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05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05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05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5539" grpId="0" build="p" bldLvl="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610600" cy="6172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With all previous examples (“Forward Page Tables”)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Size of page table is at least as large as amount of virtual memory allocated to processes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Physical memory may be much less</a:t>
            </a:r>
          </a:p>
          <a:p>
            <a:pPr lvl="2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Much of process space may be out on disk or not in use</a:t>
            </a: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Answer: use a hash table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Called an “Inverted Page Table”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Size is independent of virtual address space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Directly related to amount of physical memory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Very attractive option for 64-bit address spaces</a:t>
            </a:r>
          </a:p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Cons: Complexity of managing hash changes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Often in hardware!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Inverted Page Table</a:t>
            </a:r>
          </a:p>
        </p:txBody>
      </p:sp>
      <p:grpSp>
        <p:nvGrpSpPr>
          <p:cNvPr id="711700" name="Group 20"/>
          <p:cNvGrpSpPr>
            <a:grpSpLocks/>
          </p:cNvGrpSpPr>
          <p:nvPr/>
        </p:nvGrpSpPr>
        <p:grpSpPr bwMode="auto">
          <a:xfrm>
            <a:off x="990600" y="2286000"/>
            <a:ext cx="5648325" cy="1981200"/>
            <a:chOff x="1290" y="1584"/>
            <a:chExt cx="3558" cy="1248"/>
          </a:xfrm>
        </p:grpSpPr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1290" y="1584"/>
              <a:ext cx="1529" cy="238"/>
              <a:chOff x="480" y="624"/>
              <a:chExt cx="1968" cy="336"/>
            </a:xfrm>
          </p:grpSpPr>
          <p:sp>
            <p:nvSpPr>
              <p:cNvPr id="25613" name="Rectangle 6"/>
              <p:cNvSpPr>
                <a:spLocks noChangeArrowheads="1"/>
              </p:cNvSpPr>
              <p:nvPr/>
            </p:nvSpPr>
            <p:spPr bwMode="auto">
              <a:xfrm>
                <a:off x="1248" y="624"/>
                <a:ext cx="1200" cy="336"/>
              </a:xfrm>
              <a:prstGeom prst="rect">
                <a:avLst/>
              </a:prstGeom>
              <a:solidFill>
                <a:srgbClr val="00CC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Offset</a:t>
                </a:r>
              </a:p>
            </p:txBody>
          </p:sp>
          <p:sp>
            <p:nvSpPr>
              <p:cNvPr id="25614" name="Rectangle 7"/>
              <p:cNvSpPr>
                <a:spLocks noChangeArrowheads="1"/>
              </p:cNvSpPr>
              <p:nvPr/>
            </p:nvSpPr>
            <p:spPr bwMode="auto">
              <a:xfrm>
                <a:off x="480" y="624"/>
                <a:ext cx="768" cy="336"/>
              </a:xfrm>
              <a:prstGeom prst="rect">
                <a:avLst/>
              </a:prstGeom>
              <a:solidFill>
                <a:schemeClr val="hlink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800"/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800"/>
                  <a:t>Page #</a:t>
                </a:r>
              </a:p>
            </p:txBody>
          </p:sp>
        </p:grpSp>
        <p:sp>
          <p:nvSpPr>
            <p:cNvPr id="25606" name="Rectangle 9"/>
            <p:cNvSpPr>
              <a:spLocks noChangeArrowheads="1"/>
            </p:cNvSpPr>
            <p:nvPr/>
          </p:nvSpPr>
          <p:spPr bwMode="auto">
            <a:xfrm>
              <a:off x="1865" y="1968"/>
              <a:ext cx="535" cy="864"/>
            </a:xfrm>
            <a:prstGeom prst="rect">
              <a:avLst/>
            </a:prstGeom>
            <a:solidFill>
              <a:srgbClr val="99FF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Hash</a:t>
              </a:r>
            </a:p>
            <a:p>
              <a:r>
                <a:rPr lang="en-US" altLang="en-US"/>
                <a:t>Table</a:t>
              </a:r>
            </a:p>
          </p:txBody>
        </p:sp>
        <p:sp>
          <p:nvSpPr>
            <p:cNvPr id="25607" name="Freeform 10"/>
            <p:cNvSpPr>
              <a:spLocks/>
            </p:cNvSpPr>
            <p:nvPr/>
          </p:nvSpPr>
          <p:spPr bwMode="auto">
            <a:xfrm>
              <a:off x="1593" y="1824"/>
              <a:ext cx="272" cy="432"/>
            </a:xfrm>
            <a:custGeom>
              <a:avLst/>
              <a:gdLst>
                <a:gd name="T0" fmla="*/ 0 w 288"/>
                <a:gd name="T1" fmla="*/ 0 h 432"/>
                <a:gd name="T2" fmla="*/ 0 w 288"/>
                <a:gd name="T3" fmla="*/ 432 h 432"/>
                <a:gd name="T4" fmla="*/ 272 w 288"/>
                <a:gd name="T5" fmla="*/ 432 h 4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432">
                  <a:moveTo>
                    <a:pt x="0" y="0"/>
                  </a:moveTo>
                  <a:lnTo>
                    <a:pt x="0" y="432"/>
                  </a:lnTo>
                  <a:lnTo>
                    <a:pt x="288" y="432"/>
                  </a:lnTo>
                </a:path>
              </a:pathLst>
            </a:custGeom>
            <a:noFill/>
            <a:ln w="762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grpSp>
          <p:nvGrpSpPr>
            <p:cNvPr id="25608" name="Group 11"/>
            <p:cNvGrpSpPr>
              <a:grpSpLocks/>
            </p:cNvGrpSpPr>
            <p:nvPr/>
          </p:nvGrpSpPr>
          <p:grpSpPr bwMode="auto">
            <a:xfrm>
              <a:off x="3319" y="2160"/>
              <a:ext cx="1529" cy="238"/>
              <a:chOff x="480" y="624"/>
              <a:chExt cx="1968" cy="336"/>
            </a:xfrm>
          </p:grpSpPr>
          <p:sp>
            <p:nvSpPr>
              <p:cNvPr id="25611" name="Rectangle 12"/>
              <p:cNvSpPr>
                <a:spLocks noChangeArrowheads="1"/>
              </p:cNvSpPr>
              <p:nvPr/>
            </p:nvSpPr>
            <p:spPr bwMode="auto">
              <a:xfrm>
                <a:off x="1248" y="624"/>
                <a:ext cx="1200" cy="336"/>
              </a:xfrm>
              <a:prstGeom prst="rect">
                <a:avLst/>
              </a:prstGeom>
              <a:solidFill>
                <a:srgbClr val="00CC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Offset</a:t>
                </a:r>
              </a:p>
            </p:txBody>
          </p:sp>
          <p:sp>
            <p:nvSpPr>
              <p:cNvPr id="25612" name="Rectangle 13"/>
              <p:cNvSpPr>
                <a:spLocks noChangeArrowheads="1"/>
              </p:cNvSpPr>
              <p:nvPr/>
            </p:nvSpPr>
            <p:spPr bwMode="auto">
              <a:xfrm>
                <a:off x="480" y="624"/>
                <a:ext cx="768" cy="336"/>
              </a:xfrm>
              <a:prstGeom prst="rect">
                <a:avLst/>
              </a:prstGeom>
              <a:solidFill>
                <a:schemeClr val="hlink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800"/>
                  <a:t>Physical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800"/>
                  <a:t>Page #</a:t>
                </a:r>
              </a:p>
            </p:txBody>
          </p:sp>
        </p:grpSp>
        <p:sp>
          <p:nvSpPr>
            <p:cNvPr id="25609" name="Line 14"/>
            <p:cNvSpPr>
              <a:spLocks noChangeShapeType="1"/>
            </p:cNvSpPr>
            <p:nvPr/>
          </p:nvSpPr>
          <p:spPr bwMode="auto">
            <a:xfrm>
              <a:off x="2400" y="2256"/>
              <a:ext cx="919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25610" name="Freeform 15"/>
            <p:cNvSpPr>
              <a:spLocks/>
            </p:cNvSpPr>
            <p:nvPr/>
          </p:nvSpPr>
          <p:spPr bwMode="auto">
            <a:xfrm>
              <a:off x="2819" y="1680"/>
              <a:ext cx="1545" cy="480"/>
            </a:xfrm>
            <a:custGeom>
              <a:avLst/>
              <a:gdLst>
                <a:gd name="T0" fmla="*/ 0 w 1632"/>
                <a:gd name="T1" fmla="*/ 0 h 480"/>
                <a:gd name="T2" fmla="*/ 863 w 1632"/>
                <a:gd name="T3" fmla="*/ 0 h 480"/>
                <a:gd name="T4" fmla="*/ 1545 w 1632"/>
                <a:gd name="T5" fmla="*/ 480 h 4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480">
                  <a:moveTo>
                    <a:pt x="0" y="0"/>
                  </a:moveTo>
                  <a:lnTo>
                    <a:pt x="912" y="0"/>
                  </a:lnTo>
                  <a:lnTo>
                    <a:pt x="1632" y="480"/>
                  </a:ln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178122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1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1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1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1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16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16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1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1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16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16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16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16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168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533400"/>
          </a:xfrm>
        </p:spPr>
        <p:txBody>
          <a:bodyPr/>
          <a:lstStyle/>
          <a:p>
            <a:r>
              <a:rPr lang="en-US" dirty="0" smtClean="0"/>
              <a:t>Making it real: </a:t>
            </a:r>
            <a:br>
              <a:rPr lang="en-US" dirty="0" smtClean="0"/>
            </a:br>
            <a:r>
              <a:rPr lang="en-US" dirty="0" smtClean="0"/>
              <a:t>X86 Memory model with segmentation (16/32-bit)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SegmentationAndPagi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18" b="6706"/>
          <a:stretch/>
        </p:blipFill>
        <p:spPr bwMode="auto">
          <a:xfrm>
            <a:off x="533400" y="800100"/>
            <a:ext cx="7505700" cy="562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79358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533400"/>
          </a:xfrm>
        </p:spPr>
        <p:txBody>
          <a:bodyPr/>
          <a:lstStyle/>
          <a:p>
            <a:r>
              <a:rPr lang="en-US" dirty="0" smtClean="0"/>
              <a:t>X86 Segment Descriptors (32-bit Protected Mode)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617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Segments are either implicit in the instruction (say for code segments) or actually part of the instruction</a:t>
            </a:r>
          </a:p>
          <a:p>
            <a:pPr lvl="1"/>
            <a:r>
              <a:rPr lang="en-US" dirty="0" smtClean="0"/>
              <a:t>There are 6 registers: SS, CS, DS, ES, FS, GS</a:t>
            </a:r>
          </a:p>
          <a:p>
            <a:r>
              <a:rPr lang="en-US" dirty="0" smtClean="0"/>
              <a:t>What is in a segment register?  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pointer</a:t>
            </a:r>
            <a:r>
              <a:rPr lang="en-US" dirty="0" smtClean="0"/>
              <a:t> to the actual segment description: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G/L selects between GDT and LDT tables (global </a:t>
            </a:r>
            <a:r>
              <a:rPr lang="en-US" dirty="0" err="1" smtClean="0"/>
              <a:t>vs</a:t>
            </a:r>
            <a:r>
              <a:rPr lang="en-US" dirty="0" smtClean="0"/>
              <a:t> local descriptor tables)</a:t>
            </a:r>
          </a:p>
          <a:p>
            <a:r>
              <a:rPr lang="en-US" dirty="0" smtClean="0"/>
              <a:t>Two registers: GDTR and LDTR hold pointers to the global and local descriptor tables in memory</a:t>
            </a:r>
          </a:p>
          <a:p>
            <a:pPr lvl="1"/>
            <a:r>
              <a:rPr lang="en-US" dirty="0" smtClean="0"/>
              <a:t>Includes length of table (for &lt; 2</a:t>
            </a:r>
            <a:r>
              <a:rPr lang="en-US" baseline="30000" dirty="0" smtClean="0"/>
              <a:t>13</a:t>
            </a:r>
            <a:r>
              <a:rPr lang="en-US" dirty="0" smtClean="0"/>
              <a:t>) entries</a:t>
            </a:r>
          </a:p>
          <a:p>
            <a:pPr>
              <a:tabLst>
                <a:tab pos="969963" algn="r"/>
                <a:tab pos="1082675" algn="l"/>
              </a:tabLst>
            </a:pPr>
            <a:r>
              <a:rPr lang="en-US" dirty="0" smtClean="0"/>
              <a:t>Descriptor format (64 bits):</a:t>
            </a:r>
          </a:p>
          <a:p>
            <a:pPr>
              <a:tabLst>
                <a:tab pos="969963" algn="r"/>
                <a:tab pos="1082675" algn="l"/>
              </a:tabLst>
            </a:pPr>
            <a:endParaRPr lang="en-US" dirty="0" smtClean="0"/>
          </a:p>
          <a:p>
            <a:pPr marL="0" indent="0">
              <a:buNone/>
              <a:tabLst>
                <a:tab pos="969963" algn="r"/>
                <a:tab pos="1082675" algn="l"/>
              </a:tabLst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G:	Granularity of segment (0: 16bit, 1: 4KiB unit)</a:t>
            </a:r>
            <a:br>
              <a:rPr lang="en-US" dirty="0" smtClean="0"/>
            </a:br>
            <a:r>
              <a:rPr lang="en-US" dirty="0" smtClean="0"/>
              <a:t>	DB:	Default operand size (0; 16bit, 1: 32bit)</a:t>
            </a:r>
            <a:br>
              <a:rPr lang="en-US" dirty="0" smtClean="0"/>
            </a:br>
            <a:r>
              <a:rPr lang="en-US" dirty="0" smtClean="0"/>
              <a:t>	A:	Freely available for use by software</a:t>
            </a:r>
            <a:br>
              <a:rPr lang="en-US" dirty="0" smtClean="0"/>
            </a:br>
            <a:r>
              <a:rPr lang="en-US" dirty="0" smtClean="0"/>
              <a:t>	P:	Segment present</a:t>
            </a:r>
            <a:br>
              <a:rPr lang="en-US" dirty="0" smtClean="0"/>
            </a:br>
            <a:r>
              <a:rPr lang="en-US" dirty="0" smtClean="0"/>
              <a:t>	DPL:	Descriptor Privilege Level</a:t>
            </a:r>
            <a:br>
              <a:rPr lang="en-US" dirty="0" smtClean="0"/>
            </a:br>
            <a:r>
              <a:rPr lang="en-US" dirty="0" smtClean="0"/>
              <a:t>	S:	System Segment (0: System, 1: code or data)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Type:	Code, Data, Segment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676400" y="2057400"/>
            <a:ext cx="3581400" cy="457200"/>
            <a:chOff x="1295400" y="2819400"/>
            <a:chExt cx="3581400" cy="609600"/>
          </a:xfrm>
        </p:grpSpPr>
        <p:sp>
          <p:nvSpPr>
            <p:cNvPr id="4" name="Rectangle 3"/>
            <p:cNvSpPr/>
            <p:nvPr/>
          </p:nvSpPr>
          <p:spPr bwMode="auto">
            <a:xfrm>
              <a:off x="1295400" y="2819400"/>
              <a:ext cx="2743200" cy="609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Segment selector [13 bits]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4028860" y="2819400"/>
              <a:ext cx="314540" cy="609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G/L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4343400" y="2819400"/>
              <a:ext cx="533400" cy="609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RPL</a:t>
              </a:r>
            </a:p>
          </p:txBody>
        </p:sp>
      </p:grpSp>
      <p:pic>
        <p:nvPicPr>
          <p:cNvPr id="2050" name="Picture 2" descr="File:SegmentDescriptor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4114799"/>
            <a:ext cx="5524500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311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What is in a </a:t>
            </a:r>
            <a:r>
              <a:rPr lang="en-US" altLang="ko-KR" dirty="0" smtClean="0">
                <a:ea typeface="굴림" panose="020B0600000101010101" pitchFamily="34" charset="-127"/>
              </a:rPr>
              <a:t>Page Table Entry?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What is in a Page Table Entry (or PTE)?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Pointer to next-level page table or to actual page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Permission bits: valid, read-only, read-write, write-only</a:t>
            </a:r>
          </a:p>
          <a:p>
            <a:pPr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Example: Intel x86 architecture PTE: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Address same format previous slide (10, 10, 12-bit offset)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Intermediate page tables called “Directories”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endParaRPr lang="en-US" altLang="ko-KR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endParaRPr lang="en-US" altLang="ko-KR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endParaRPr lang="en-US" altLang="ko-KR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		P: 	Present (same as “valid” bit in other architectures) 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		W: 	Writeable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		U: 	User accessible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		PWT:	Page write transparent: external cache write-through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		PCD:	Page cache disabled (page cannot be cached)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		A: 	Accessed: page has been accessed recently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		D: 	Dirty (PTE only): page has been modified recently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		L: 	L=14MB page (directory only).</a:t>
            </a:r>
            <a:b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		Bottom 22 bits of virtual address serve as offset</a:t>
            </a:r>
          </a:p>
        </p:txBody>
      </p:sp>
      <p:grpSp>
        <p:nvGrpSpPr>
          <p:cNvPr id="803844" name="Group 4"/>
          <p:cNvGrpSpPr>
            <a:grpSpLocks/>
          </p:cNvGrpSpPr>
          <p:nvPr/>
        </p:nvGrpSpPr>
        <p:grpSpPr bwMode="auto">
          <a:xfrm>
            <a:off x="663575" y="2717800"/>
            <a:ext cx="7712075" cy="942975"/>
            <a:chOff x="480" y="2304"/>
            <a:chExt cx="4858" cy="594"/>
          </a:xfrm>
        </p:grpSpPr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480" y="2304"/>
              <a:ext cx="2544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Page Frame Number</a:t>
              </a:r>
            </a:p>
            <a:p>
              <a:r>
                <a:rPr lang="en-US" altLang="ko-KR">
                  <a:ea typeface="굴림" panose="020B0600000101010101" pitchFamily="34" charset="-127"/>
                </a:rPr>
                <a:t>(Physical Page Number)</a:t>
              </a:r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3024" y="2304"/>
              <a:ext cx="576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Free</a:t>
              </a:r>
            </a:p>
            <a:p>
              <a:r>
                <a:rPr lang="en-US" altLang="ko-KR">
                  <a:ea typeface="굴림" panose="020B0600000101010101" pitchFamily="34" charset="-127"/>
                </a:rPr>
                <a:t>(OS)</a:t>
              </a:r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3600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3792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L</a:t>
              </a: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3984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D</a:t>
              </a:r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4176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A</a:t>
              </a:r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4368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PCD</a:t>
              </a:r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4560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ea typeface="굴림" panose="020B0600000101010101" pitchFamily="34" charset="-127"/>
                </a:rPr>
                <a:t>PWT</a:t>
              </a:r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4752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U</a:t>
              </a:r>
            </a:p>
          </p:txBody>
        </p:sp>
        <p:sp>
          <p:nvSpPr>
            <p:cNvPr id="8206" name="Rectangle 14"/>
            <p:cNvSpPr>
              <a:spLocks noChangeArrowheads="1"/>
            </p:cNvSpPr>
            <p:nvPr/>
          </p:nvSpPr>
          <p:spPr bwMode="auto">
            <a:xfrm>
              <a:off x="4944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W</a:t>
              </a:r>
            </a:p>
          </p:txBody>
        </p:sp>
        <p:sp>
          <p:nvSpPr>
            <p:cNvPr id="8207" name="Rectangle 15"/>
            <p:cNvSpPr>
              <a:spLocks noChangeArrowheads="1"/>
            </p:cNvSpPr>
            <p:nvPr/>
          </p:nvSpPr>
          <p:spPr bwMode="auto">
            <a:xfrm>
              <a:off x="5136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P</a:t>
              </a:r>
            </a:p>
          </p:txBody>
        </p:sp>
        <p:sp>
          <p:nvSpPr>
            <p:cNvPr id="8208" name="Text Box 16"/>
            <p:cNvSpPr txBox="1">
              <a:spLocks noChangeArrowheads="1"/>
            </p:cNvSpPr>
            <p:nvPr/>
          </p:nvSpPr>
          <p:spPr bwMode="auto">
            <a:xfrm>
              <a:off x="5126" y="2688"/>
              <a:ext cx="21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8209" name="Text Box 17"/>
            <p:cNvSpPr txBox="1">
              <a:spLocks noChangeArrowheads="1"/>
            </p:cNvSpPr>
            <p:nvPr/>
          </p:nvSpPr>
          <p:spPr bwMode="auto">
            <a:xfrm>
              <a:off x="4944" y="2688"/>
              <a:ext cx="21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1</a:t>
              </a:r>
            </a:p>
          </p:txBody>
        </p:sp>
        <p:sp>
          <p:nvSpPr>
            <p:cNvPr id="8210" name="Text Box 18"/>
            <p:cNvSpPr txBox="1">
              <a:spLocks noChangeArrowheads="1"/>
            </p:cNvSpPr>
            <p:nvPr/>
          </p:nvSpPr>
          <p:spPr bwMode="auto">
            <a:xfrm>
              <a:off x="4752" y="2688"/>
              <a:ext cx="21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2</a:t>
              </a:r>
            </a:p>
          </p:txBody>
        </p:sp>
        <p:sp>
          <p:nvSpPr>
            <p:cNvPr id="8211" name="Text Box 19"/>
            <p:cNvSpPr txBox="1">
              <a:spLocks noChangeArrowheads="1"/>
            </p:cNvSpPr>
            <p:nvPr/>
          </p:nvSpPr>
          <p:spPr bwMode="auto">
            <a:xfrm>
              <a:off x="4560" y="2688"/>
              <a:ext cx="21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3</a:t>
              </a:r>
            </a:p>
          </p:txBody>
        </p:sp>
        <p:sp>
          <p:nvSpPr>
            <p:cNvPr id="8212" name="Text Box 20"/>
            <p:cNvSpPr txBox="1">
              <a:spLocks noChangeArrowheads="1"/>
            </p:cNvSpPr>
            <p:nvPr/>
          </p:nvSpPr>
          <p:spPr bwMode="auto">
            <a:xfrm>
              <a:off x="4368" y="2688"/>
              <a:ext cx="21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4</a:t>
              </a:r>
            </a:p>
          </p:txBody>
        </p:sp>
        <p:sp>
          <p:nvSpPr>
            <p:cNvPr id="8213" name="Text Box 21"/>
            <p:cNvSpPr txBox="1">
              <a:spLocks noChangeArrowheads="1"/>
            </p:cNvSpPr>
            <p:nvPr/>
          </p:nvSpPr>
          <p:spPr bwMode="auto">
            <a:xfrm>
              <a:off x="4176" y="2688"/>
              <a:ext cx="21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5</a:t>
              </a:r>
            </a:p>
          </p:txBody>
        </p:sp>
        <p:sp>
          <p:nvSpPr>
            <p:cNvPr id="8214" name="Text Box 22"/>
            <p:cNvSpPr txBox="1">
              <a:spLocks noChangeArrowheads="1"/>
            </p:cNvSpPr>
            <p:nvPr/>
          </p:nvSpPr>
          <p:spPr bwMode="auto">
            <a:xfrm>
              <a:off x="3984" y="2688"/>
              <a:ext cx="21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6</a:t>
              </a:r>
            </a:p>
          </p:txBody>
        </p:sp>
        <p:sp>
          <p:nvSpPr>
            <p:cNvPr id="8215" name="Text Box 23"/>
            <p:cNvSpPr txBox="1">
              <a:spLocks noChangeArrowheads="1"/>
            </p:cNvSpPr>
            <p:nvPr/>
          </p:nvSpPr>
          <p:spPr bwMode="auto">
            <a:xfrm>
              <a:off x="3792" y="2688"/>
              <a:ext cx="21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7</a:t>
              </a:r>
            </a:p>
          </p:txBody>
        </p:sp>
        <p:sp>
          <p:nvSpPr>
            <p:cNvPr id="8216" name="Text Box 24"/>
            <p:cNvSpPr txBox="1">
              <a:spLocks noChangeArrowheads="1"/>
            </p:cNvSpPr>
            <p:nvPr/>
          </p:nvSpPr>
          <p:spPr bwMode="auto">
            <a:xfrm>
              <a:off x="3600" y="2688"/>
              <a:ext cx="21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8</a:t>
              </a:r>
            </a:p>
          </p:txBody>
        </p:sp>
        <p:sp>
          <p:nvSpPr>
            <p:cNvPr id="8217" name="Text Box 25"/>
            <p:cNvSpPr txBox="1">
              <a:spLocks noChangeArrowheads="1"/>
            </p:cNvSpPr>
            <p:nvPr/>
          </p:nvSpPr>
          <p:spPr bwMode="auto">
            <a:xfrm>
              <a:off x="3072" y="2688"/>
              <a:ext cx="50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11-9</a:t>
              </a:r>
            </a:p>
          </p:txBody>
        </p:sp>
        <p:sp>
          <p:nvSpPr>
            <p:cNvPr id="8218" name="Text Box 26"/>
            <p:cNvSpPr txBox="1">
              <a:spLocks noChangeArrowheads="1"/>
            </p:cNvSpPr>
            <p:nvPr/>
          </p:nvSpPr>
          <p:spPr bwMode="auto">
            <a:xfrm>
              <a:off x="1440" y="2688"/>
              <a:ext cx="60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31-12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16855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0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0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0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0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0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0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0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03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03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03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03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03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03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03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03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03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03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03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03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03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03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038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038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038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038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384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Examples of how to use a PTE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8991600" cy="5867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How do we use the PTE?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Invalid PTE can imply different things: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Region of address space is actually invalid or 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Page/directory is just somewhere else than memory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Validity checked first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OS can use other (say) 31 bits for location info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Usage Example: Demand Paging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Keep only active pages in memory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Place others on disk and mark their PTEs invalid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Usage Example: Copy on Write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UNIX fork gives </a:t>
            </a:r>
            <a:r>
              <a:rPr lang="en-US" altLang="ko-KR" i="1" smtClean="0">
                <a:ea typeface="굴림" panose="020B0600000101010101" pitchFamily="34" charset="-127"/>
                <a:sym typeface="Symbol" panose="05050102010706020507" pitchFamily="18" charset="2"/>
              </a:rPr>
              <a:t>copy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 of parent address space to child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Address spaces disconnected after child created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How to do this cheaply?  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Make copy of parent’s page tables (point at same memory)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Mark entries in both sets of page tables as read-only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Page fault on write creates two copies 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Usage Example: Zero Fill On Demand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New data pages must carry no information (say be zeroed)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Mark PTEs as invalid; page fault on use gets zeroed page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Often, OS creates zeroed pages in background</a:t>
            </a:r>
          </a:p>
        </p:txBody>
      </p:sp>
    </p:spTree>
    <p:extLst>
      <p:ext uri="{BB962C8B-B14F-4D97-AF65-F5344CB8AC3E}">
        <p14:creationId xmlns:p14="http://schemas.microsoft.com/office/powerpoint/2010/main" val="3384260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memor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128883">
            <a:off x="6327775" y="536575"/>
            <a:ext cx="160020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How is the translation accomplished?</a:t>
            </a:r>
          </a:p>
        </p:txBody>
      </p:sp>
      <p:sp>
        <p:nvSpPr>
          <p:cNvPr id="807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1828800"/>
            <a:ext cx="8991600" cy="4724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What, exactly happens inside MMU?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One possibility: Hardware Tree Traversal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For each virtual address, takes page table base pointer and traverses the page table in hardware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Generates a “Page Fault” if it encounters invalid PTE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Fault handler will decide what to do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More on this next lecture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Pros: Relatively fast (but still many memory accesses!)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Cons: Inflexible, Complex hardware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Another possibility: Software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Each traversal done in software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Pros: Very flexible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Cons: Every translation must invoke Fault!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In fact, need way to </a:t>
            </a:r>
            <a:r>
              <a:rPr lang="en-US" altLang="ko-KR" i="1" dirty="0" smtClean="0">
                <a:solidFill>
                  <a:schemeClr val="hlink"/>
                </a:solidFill>
                <a:ea typeface="굴림" panose="020B0600000101010101" pitchFamily="34" charset="-127"/>
              </a:rPr>
              <a:t>cache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translations for either case!</a:t>
            </a:r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1600200" y="660400"/>
            <a:ext cx="5091113" cy="1149350"/>
            <a:chOff x="1008" y="416"/>
            <a:chExt cx="3207" cy="724"/>
          </a:xfrm>
        </p:grpSpPr>
        <p:sp>
          <p:nvSpPr>
            <p:cNvPr id="10246" name="Oval 6"/>
            <p:cNvSpPr>
              <a:spLocks noChangeArrowheads="1"/>
            </p:cNvSpPr>
            <p:nvPr/>
          </p:nvSpPr>
          <p:spPr bwMode="auto">
            <a:xfrm>
              <a:off x="1008" y="510"/>
              <a:ext cx="687" cy="630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3200">
                  <a:ea typeface="굴림" panose="020B0600000101010101" pitchFamily="34" charset="-127"/>
                </a:rPr>
                <a:t>CPU</a:t>
              </a:r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1741" y="846"/>
              <a:ext cx="73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2474" y="552"/>
              <a:ext cx="825" cy="58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400">
                  <a:ea typeface="굴림" panose="020B0600000101010101" pitchFamily="34" charset="-127"/>
                </a:rPr>
                <a:t>MMU</a:t>
              </a:r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3299" y="846"/>
              <a:ext cx="91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1657" y="416"/>
              <a:ext cx="8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>
                  <a:ea typeface="굴림" panose="020B0600000101010101" pitchFamily="34" charset="-127"/>
                </a:rPr>
                <a:t>Virtual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>
                  <a:ea typeface="굴림" panose="020B0600000101010101" pitchFamily="34" charset="-127"/>
                </a:rPr>
                <a:t>Addresses</a:t>
              </a:r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3312" y="426"/>
              <a:ext cx="87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29" tIns="45714" rIns="91429" bIns="45714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>
                  <a:ea typeface="굴림" panose="020B0600000101010101" pitchFamily="34" charset="-127"/>
                </a:rPr>
                <a:t>Physical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>
                  <a:ea typeface="굴림" panose="020B0600000101010101" pitchFamily="34" charset="-127"/>
                </a:rPr>
                <a:t>Addresses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00713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7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7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7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7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7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7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07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07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07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07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07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07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7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7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07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07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07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07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079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079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079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079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079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079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7940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Dual-Mode </a:t>
            </a:r>
            <a:r>
              <a:rPr lang="en-US" altLang="ko-KR" dirty="0" smtClean="0">
                <a:ea typeface="굴림" panose="020B0600000101010101" pitchFamily="34" charset="-127"/>
              </a:rPr>
              <a:t>Operation</a:t>
            </a:r>
          </a:p>
        </p:txBody>
      </p:sp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32838" cy="6096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 </a:t>
            </a:r>
            <a:r>
              <a:rPr lang="en-US" altLang="ko-KR" dirty="0" smtClean="0">
                <a:ea typeface="굴림" panose="020B0600000101010101" pitchFamily="34" charset="-127"/>
              </a:rPr>
              <a:t>a process modify </a:t>
            </a:r>
            <a:r>
              <a:rPr lang="en-US" altLang="ko-KR" dirty="0" smtClean="0">
                <a:ea typeface="굴림" panose="020B0600000101010101" pitchFamily="34" charset="-127"/>
              </a:rPr>
              <a:t>its own translation tables?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NO!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If </a:t>
            </a:r>
            <a:r>
              <a:rPr lang="en-US" altLang="ko-KR" dirty="0" smtClean="0">
                <a:ea typeface="굴림" panose="020B0600000101010101" pitchFamily="34" charset="-127"/>
              </a:rPr>
              <a:t>it could, could get access to all of physical memory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Has to be restricted somehow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To Assist with Protection,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Hardware </a:t>
            </a:r>
            <a:r>
              <a:rPr lang="en-US" altLang="ko-KR" dirty="0" smtClean="0">
                <a:ea typeface="굴림" panose="020B0600000101010101" pitchFamily="34" charset="-127"/>
              </a:rPr>
              <a:t>provides at least two modes (Dual-Mode Operation):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“Kernel” mode (or “supervisor” or “protected”)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“User” mode (Normal program mode)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Mode set with bits in special control register only accessible in kernel-mode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Intel processor actually has four “rings” of protection: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PL (</a:t>
            </a:r>
            <a:r>
              <a:rPr lang="en-US" altLang="ko-KR" dirty="0" err="1" smtClean="0">
                <a:ea typeface="굴림" panose="020B0600000101010101" pitchFamily="34" charset="-127"/>
              </a:rPr>
              <a:t>Priviledge</a:t>
            </a:r>
            <a:r>
              <a:rPr lang="en-US" altLang="ko-KR" dirty="0" smtClean="0">
                <a:ea typeface="굴림" panose="020B0600000101010101" pitchFamily="34" charset="-127"/>
              </a:rPr>
              <a:t> Level) from 0 – 3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PL0 has full access, PL3 has least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Privilege Level set in code segment descriptor (CS)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Mirrored “IOPL” bits in condition register gives permission to programs to use the I/O instructions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Typical OS kernels on Intel processors only use PL0 (“kernel”) and PL3 (“user”)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319284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9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9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9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9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9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90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90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90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90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90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90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90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90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90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90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05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095" name="Rectangle 119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991600" cy="6172200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Force all threads to request resources in a particular order preventing any cyclic use of resources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Example </a:t>
            </a:r>
            <a:r>
              <a:rPr lang="en-US" altLang="ko-KR" dirty="0">
                <a:ea typeface="굴림" panose="020B0600000101010101" pitchFamily="34" charset="-127"/>
              </a:rPr>
              <a:t>(</a:t>
            </a:r>
            <a:r>
              <a:rPr lang="en-US" altLang="ko-KR" dirty="0" err="1">
                <a:ea typeface="굴림" panose="020B0600000101010101" pitchFamily="34" charset="-127"/>
              </a:rPr>
              <a:t>x.P</a:t>
            </a:r>
            <a:r>
              <a:rPr lang="en-US" altLang="ko-KR" dirty="0">
                <a:ea typeface="굴림" panose="020B0600000101010101" pitchFamily="34" charset="-127"/>
              </a:rPr>
              <a:t>, </a:t>
            </a:r>
            <a:r>
              <a:rPr lang="en-US" altLang="ko-KR" dirty="0" err="1">
                <a:ea typeface="굴림" panose="020B0600000101010101" pitchFamily="34" charset="-127"/>
              </a:rPr>
              <a:t>y.P</a:t>
            </a:r>
            <a:r>
              <a:rPr lang="en-US" altLang="ko-KR" dirty="0">
                <a:ea typeface="굴림" panose="020B0600000101010101" pitchFamily="34" charset="-127"/>
              </a:rPr>
              <a:t>, </a:t>
            </a:r>
            <a:r>
              <a:rPr lang="en-US" altLang="ko-KR" dirty="0" err="1">
                <a:ea typeface="굴림" panose="020B0600000101010101" pitchFamily="34" charset="-127"/>
              </a:rPr>
              <a:t>z.P</a:t>
            </a:r>
            <a:r>
              <a:rPr lang="en-US" altLang="ko-KR" dirty="0">
                <a:ea typeface="굴림" panose="020B0600000101010101" pitchFamily="34" charset="-127"/>
              </a:rPr>
              <a:t>,…)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</a:rPr>
              <a:t>Make tasks request disk, then memory, then…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Banker’s algorithm: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Allocate resources dynamically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Evaluate each request and grant if some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ordering of threads is still deadlock free afterward 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Technique: pretend each request is granted, then run deadlock detection algorithm, substituting </a:t>
            </a:r>
            <a:b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</a:b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([</a:t>
            </a:r>
            <a:r>
              <a:rPr lang="en-US" altLang="ko-KR" dirty="0" err="1" smtClean="0">
                <a:solidFill>
                  <a:schemeClr val="hlink"/>
                </a:solidFill>
                <a:ea typeface="굴림" panose="020B0600000101010101" pitchFamily="34" charset="-127"/>
              </a:rPr>
              <a:t>Max</a:t>
            </a:r>
            <a:r>
              <a:rPr lang="en-US" altLang="ko-KR" baseline="-25000" dirty="0" err="1" smtClean="0">
                <a:solidFill>
                  <a:schemeClr val="hlink"/>
                </a:solidFill>
                <a:ea typeface="굴림" panose="020B0600000101010101" pitchFamily="34" charset="-127"/>
              </a:rPr>
              <a:t>node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]-[</a:t>
            </a:r>
            <a:r>
              <a:rPr lang="en-US" altLang="ko-KR" dirty="0" err="1" smtClean="0">
                <a:solidFill>
                  <a:schemeClr val="hlink"/>
                </a:solidFill>
                <a:ea typeface="굴림" panose="020B0600000101010101" pitchFamily="34" charset="-127"/>
              </a:rPr>
              <a:t>Alloc</a:t>
            </a:r>
            <a:r>
              <a:rPr lang="en-US" altLang="ko-KR" baseline="-25000" dirty="0" err="1" smtClean="0">
                <a:solidFill>
                  <a:schemeClr val="hlink"/>
                </a:solidFill>
                <a:ea typeface="굴림" panose="020B0600000101010101" pitchFamily="34" charset="-127"/>
              </a:rPr>
              <a:t>node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] ≤ [Avail]) for ([</a:t>
            </a:r>
            <a:r>
              <a:rPr lang="en-US" altLang="ko-KR" dirty="0" err="1" smtClean="0">
                <a:solidFill>
                  <a:schemeClr val="hlink"/>
                </a:solidFill>
                <a:ea typeface="굴림" panose="020B0600000101010101" pitchFamily="34" charset="-127"/>
              </a:rPr>
              <a:t>Request</a:t>
            </a:r>
            <a:r>
              <a:rPr lang="en-US" altLang="ko-KR" baseline="-25000" dirty="0" err="1" smtClean="0">
                <a:solidFill>
                  <a:schemeClr val="hlink"/>
                </a:solidFill>
                <a:ea typeface="굴림" panose="020B0600000101010101" pitchFamily="34" charset="-127"/>
              </a:rPr>
              <a:t>node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] ≤ [Avail])</a:t>
            </a:r>
            <a:b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</a:b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Grant request if result is deadlock free (conservative!)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Keeps system in a “SAFE” state, i.e. there exists a sequence {T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1</a:t>
            </a:r>
            <a:r>
              <a:rPr lang="en-US" altLang="ko-KR" dirty="0" smtClean="0">
                <a:ea typeface="굴림" panose="020B0600000101010101" pitchFamily="34" charset="-127"/>
              </a:rPr>
              <a:t>, T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2</a:t>
            </a:r>
            <a:r>
              <a:rPr lang="en-US" altLang="ko-KR" dirty="0" smtClean="0">
                <a:ea typeface="굴림" panose="020B0600000101010101" pitchFamily="34" charset="-127"/>
              </a:rPr>
              <a:t>, … </a:t>
            </a:r>
            <a:r>
              <a:rPr lang="en-US" altLang="ko-KR" dirty="0" err="1" smtClean="0">
                <a:ea typeface="굴림" panose="020B0600000101010101" pitchFamily="34" charset="-127"/>
              </a:rPr>
              <a:t>T</a:t>
            </a:r>
            <a:r>
              <a:rPr lang="en-US" altLang="ko-KR" baseline="-25000" dirty="0" err="1" smtClean="0">
                <a:ea typeface="굴림" panose="020B0600000101010101" pitchFamily="34" charset="-127"/>
              </a:rPr>
              <a:t>n</a:t>
            </a:r>
            <a:r>
              <a:rPr lang="en-US" altLang="ko-KR" dirty="0" smtClean="0">
                <a:ea typeface="굴림" panose="020B0600000101010101" pitchFamily="34" charset="-127"/>
              </a:rPr>
              <a:t>} with T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1</a:t>
            </a:r>
            <a:r>
              <a:rPr lang="en-US" altLang="ko-KR" dirty="0" smtClean="0">
                <a:ea typeface="굴림" panose="020B0600000101010101" pitchFamily="34" charset="-127"/>
              </a:rPr>
              <a:t> requesting all remaining resources, finishing, then T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2</a:t>
            </a:r>
            <a:r>
              <a:rPr lang="en-US" altLang="ko-KR" dirty="0" smtClean="0">
                <a:ea typeface="굴림" panose="020B0600000101010101" pitchFamily="34" charset="-127"/>
              </a:rPr>
              <a:t> requesting all remaining resources, etc..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Algorithm allows the sum of maximum resource needs of all current threads to be greater than total resources</a:t>
            </a:r>
          </a:p>
        </p:txBody>
      </p:sp>
      <p:sp>
        <p:nvSpPr>
          <p:cNvPr id="13316" name="Rectangle 1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Ways of preventing deadlock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55392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9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9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9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9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9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9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9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9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39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39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390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390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390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390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390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390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909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How to get from Kernel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User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867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What does the kernel do to create a new user process?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Allocate and initialize address-space control block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Read program off disk and store in memory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Allocate and initialize translation table 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Point at code in memory so program can execute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Possibly point at statically initialized data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Run Program: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Set machine registers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Set hardware pointer to translation table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Set processor status word for user mode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Jump to start of program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How does kernel switch between processes?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Same saving/restoring of registers as before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Save/restore PSL (hardware pointer to translation table)</a:t>
            </a:r>
          </a:p>
        </p:txBody>
      </p:sp>
    </p:spTree>
    <p:extLst>
      <p:ext uri="{BB962C8B-B14F-4D97-AF65-F5344CB8AC3E}">
        <p14:creationId xmlns:p14="http://schemas.microsoft.com/office/powerpoint/2010/main" val="1207243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</a:t>
            </a:r>
            <a:r>
              <a:rPr lang="en-US" altLang="ko-KR" dirty="0" err="1" smtClean="0">
                <a:ea typeface="굴림" panose="020B0600000101010101" pitchFamily="34" charset="-127"/>
              </a:rPr>
              <a:t>User</a:t>
            </a:r>
            <a:r>
              <a:rPr lang="en-US" altLang="ko-KR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Kernel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 (System Call)</a:t>
            </a:r>
          </a:p>
        </p:txBody>
      </p:sp>
      <p:sp>
        <p:nvSpPr>
          <p:cNvPr id="79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6106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Can’t let inmate (user) get out of padded cell on own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Would defeat purpose of protection!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So, how does the user program get back into kernel?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System call: </a:t>
            </a:r>
            <a:r>
              <a:rPr lang="en-US" altLang="ko-KR" smtClean="0">
                <a:ea typeface="굴림" panose="020B0600000101010101" pitchFamily="34" charset="-127"/>
              </a:rPr>
              <a:t>Voluntary procedure call into kernel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Hardware for controlled User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Kernel transition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Can any kernel routine be called?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No!  Only specific ones.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System call ID encoded into system call instruction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Index forces well-defined interface with kernel</a:t>
            </a:r>
          </a:p>
        </p:txBody>
      </p:sp>
      <p:pic>
        <p:nvPicPr>
          <p:cNvPr id="7966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" t="30278" r="417" b="30000"/>
          <a:stretch>
            <a:fillRect/>
          </a:stretch>
        </p:blipFill>
        <p:spPr bwMode="auto">
          <a:xfrm>
            <a:off x="838200" y="1893888"/>
            <a:ext cx="7391400" cy="2220912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33033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9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9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6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6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96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96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6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6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96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96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966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966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667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System Call Continued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are some system calls?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I/O: open, close, read, write, </a:t>
            </a:r>
            <a:r>
              <a:rPr lang="en-US" altLang="ko-KR" dirty="0" err="1" smtClean="0">
                <a:ea typeface="굴림" panose="020B0600000101010101" pitchFamily="34" charset="-127"/>
              </a:rPr>
              <a:t>lseek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Files: delete, </a:t>
            </a:r>
            <a:r>
              <a:rPr lang="en-US" altLang="ko-KR" dirty="0" err="1" smtClean="0">
                <a:ea typeface="굴림" panose="020B0600000101010101" pitchFamily="34" charset="-127"/>
              </a:rPr>
              <a:t>mkdir</a:t>
            </a:r>
            <a:r>
              <a:rPr lang="en-US" altLang="ko-KR" dirty="0" smtClean="0">
                <a:ea typeface="굴림" panose="020B0600000101010101" pitchFamily="34" charset="-127"/>
              </a:rPr>
              <a:t>, </a:t>
            </a:r>
            <a:r>
              <a:rPr lang="en-US" altLang="ko-KR" dirty="0" err="1" smtClean="0">
                <a:ea typeface="굴림" panose="020B0600000101010101" pitchFamily="34" charset="-127"/>
              </a:rPr>
              <a:t>rmdir</a:t>
            </a:r>
            <a:r>
              <a:rPr lang="en-US" altLang="ko-KR" dirty="0" smtClean="0">
                <a:ea typeface="굴림" panose="020B0600000101010101" pitchFamily="34" charset="-127"/>
              </a:rPr>
              <a:t>, truncate, </a:t>
            </a:r>
            <a:r>
              <a:rPr lang="en-US" altLang="ko-KR" dirty="0" err="1" smtClean="0">
                <a:ea typeface="굴림" panose="020B0600000101010101" pitchFamily="34" charset="-127"/>
              </a:rPr>
              <a:t>chown</a:t>
            </a:r>
            <a:r>
              <a:rPr lang="en-US" altLang="ko-KR" dirty="0" smtClean="0">
                <a:ea typeface="굴림" panose="020B0600000101010101" pitchFamily="34" charset="-127"/>
              </a:rPr>
              <a:t>, </a:t>
            </a:r>
            <a:r>
              <a:rPr lang="en-US" altLang="ko-KR" dirty="0" err="1" smtClean="0">
                <a:ea typeface="굴림" panose="020B0600000101010101" pitchFamily="34" charset="-127"/>
              </a:rPr>
              <a:t>chgrp</a:t>
            </a:r>
            <a:r>
              <a:rPr lang="en-US" altLang="ko-KR" dirty="0" smtClean="0">
                <a:ea typeface="굴림" panose="020B0600000101010101" pitchFamily="34" charset="-127"/>
              </a:rPr>
              <a:t>, ..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Process: fork, exit, wait (like join)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Network: socket create, set options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Are system calls constant across operating systems?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Not entirely, but there are lots of commonalities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Also some standardization attempts (POSIX)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happens at beginning of system call?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On entry to kernel, sets system to kernel mode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Handler address fetched from table/Handler started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System Call argument passing: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In registers (not very much can be passed)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Write into user memory, kernel copies into kernel mem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User addresses must be </a:t>
            </a:r>
            <a:r>
              <a:rPr lang="en-US" altLang="ko-KR" dirty="0" smtClean="0">
                <a:ea typeface="굴림" panose="020B0600000101010101" pitchFamily="34" charset="-127"/>
              </a:rPr>
              <a:t>translated!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Kernel has different view of memory than user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Every Argument must be explicitly checked!</a:t>
            </a:r>
          </a:p>
        </p:txBody>
      </p:sp>
    </p:spTree>
    <p:extLst>
      <p:ext uri="{BB962C8B-B14F-4D97-AF65-F5344CB8AC3E}">
        <p14:creationId xmlns:p14="http://schemas.microsoft.com/office/powerpoint/2010/main" val="1015861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User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Kernel (Exceptions: Traps and Interrupts)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6106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 system call instruction causes a synchronous exception (or “trap”)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In fact, often called a software “trap” instruction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Other sources of </a:t>
            </a:r>
            <a:r>
              <a:rPr lang="en-US" altLang="ko-KR" i="1" smtClean="0">
                <a:solidFill>
                  <a:schemeClr val="hlink"/>
                </a:solidFill>
                <a:ea typeface="굴림" panose="020B0600000101010101" pitchFamily="34" charset="-127"/>
              </a:rPr>
              <a:t>Synchronous Exceptions (“Trap”):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Divide by zero, Illegal instruction, Bus error (bad address, e.g. unaligned access)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Segmentation Fault (address out of range)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Page Fault (for illusion of infinite-sized memory)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Interrupts are </a:t>
            </a:r>
            <a:r>
              <a:rPr lang="en-US" altLang="ko-KR" i="1" smtClean="0">
                <a:solidFill>
                  <a:schemeClr val="hlink"/>
                </a:solidFill>
                <a:ea typeface="굴림" panose="020B0600000101010101" pitchFamily="34" charset="-127"/>
              </a:rPr>
              <a:t>Asynchronous Exceptions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Examples: timer, disk ready, network, etc….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Interrupts can be disabled, traps cannot!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On system call, exception, or interrupt: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Hardware enters kernel mode with interrupts disabled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Saves PC, then jumps to appropriate handler in kernel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For some processors (x86), processor also saves registers, changes stack, etc.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Actual handler typically saves registers, other CPU state, and switches to kernel stack</a:t>
            </a:r>
          </a:p>
        </p:txBody>
      </p:sp>
    </p:spTree>
    <p:extLst>
      <p:ext uri="{BB962C8B-B14F-4D97-AF65-F5344CB8AC3E}">
        <p14:creationId xmlns:p14="http://schemas.microsoft.com/office/powerpoint/2010/main" val="691611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Closing thought: Protection without Hardware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Does protection require hardware support for translation and dual-mode behavior?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No: Normally use hardware, but anything you can do in hardware can also do in software (possibly expensive)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Protection via Strong Typing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Restrict programming language so that you can’t express program that would trash another program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Loader needs to make sure that program produced by valid compiler or all bets are off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Example languages: LISP, Ada, Modula-3 and Java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Protection via software fault isolation: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Language independent approach: have compiler generate object code that provably can’t step out of bounds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Compiler puts in checks for every “dangerous” operation (loads, stores, etc). Again, need special loader.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Alternative, compiler generates “proof” that code cannot do certain things (Proof Carrying Code)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Or: use virtual machine to guarantee safe behavior (loads and stores recompiled on fly to check bounds)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83185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Summary </a:t>
            </a:r>
            <a:r>
              <a:rPr lang="en-US" altLang="ko-KR" dirty="0" smtClean="0">
                <a:ea typeface="굴림" panose="020B0600000101010101" pitchFamily="34" charset="-127"/>
              </a:rPr>
              <a:t>(1/2</a:t>
            </a:r>
            <a:r>
              <a:rPr lang="en-US" altLang="ko-KR" dirty="0" smtClean="0">
                <a:ea typeface="굴림" panose="020B0600000101010101" pitchFamily="34" charset="-127"/>
              </a:rPr>
              <a:t>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Segment Mapping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Segment registers within processor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Segment ID associated with each access</a:t>
            </a:r>
          </a:p>
          <a:p>
            <a:pPr lvl="2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Often comes from portion of virtual address</a:t>
            </a:r>
          </a:p>
          <a:p>
            <a:pPr lvl="2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Can come from bits in instruction instead (x86)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Each segment contains base and limit information </a:t>
            </a:r>
          </a:p>
          <a:p>
            <a:pPr lvl="2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Offset (rest of address) adjusted by adding base</a:t>
            </a:r>
          </a:p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Page Tables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Memory divided into fixed-sized chunks of memory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Virtual page number from virtual address mapped through page table to physical page number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Offset of virtual address same as physical address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Large page tables can be placed into virtual memory</a:t>
            </a:r>
          </a:p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Multi-Level Tables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Virtual address mapped to series of tables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Permit sparse population of address space</a:t>
            </a:r>
          </a:p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Inverted page table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Size of page table related to physical memory size</a:t>
            </a:r>
          </a:p>
        </p:txBody>
      </p:sp>
    </p:spTree>
    <p:extLst>
      <p:ext uri="{BB962C8B-B14F-4D97-AF65-F5344CB8AC3E}">
        <p14:creationId xmlns:p14="http://schemas.microsoft.com/office/powerpoint/2010/main" val="1829315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Summary </a:t>
            </a:r>
            <a:r>
              <a:rPr lang="en-US" altLang="ko-KR" dirty="0" smtClean="0">
                <a:ea typeface="굴림" panose="020B0600000101010101" pitchFamily="34" charset="-127"/>
              </a:rPr>
              <a:t>(2/2</a:t>
            </a:r>
            <a:r>
              <a:rPr lang="en-US" altLang="ko-KR" dirty="0" smtClean="0">
                <a:ea typeface="굴림" panose="020B0600000101010101" pitchFamily="34" charset="-127"/>
              </a:rPr>
              <a:t>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458200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PTE: Page Table Entries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Includes physical page number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Control info (valid bit, writeable, dirty, user, </a:t>
            </a:r>
            <a:r>
              <a:rPr lang="en-US" altLang="ko-KR" dirty="0" err="1">
                <a:ea typeface="굴림" panose="020B0600000101010101" pitchFamily="34" charset="-127"/>
              </a:rPr>
              <a:t>etc</a:t>
            </a:r>
            <a:r>
              <a:rPr lang="en-US" altLang="ko-KR" dirty="0">
                <a:ea typeface="굴림" panose="020B0600000101010101" pitchFamily="34" charset="-127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Dual-Mode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Kernel/User distinction: User restricted</a:t>
            </a:r>
          </a:p>
          <a:p>
            <a:pPr lvl="1">
              <a:spcBef>
                <a:spcPct val="20000"/>
              </a:spcBef>
            </a:pPr>
            <a:r>
              <a:rPr lang="en-US" altLang="ko-KR" dirty="0" err="1" smtClean="0">
                <a:ea typeface="굴림" panose="020B0600000101010101" pitchFamily="34" charset="-127"/>
              </a:rPr>
              <a:t>User</a:t>
            </a:r>
            <a:r>
              <a:rPr lang="en-US" altLang="ko-KR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Kernel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: System calls, Traps, or Interrupts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Inter-process communication: shared memory, or through kernel (system calls)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Exceptions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Synchronous Exceptions: Traps (including system calls)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Asynchronous Exceptions: Interrupts</a:t>
            </a:r>
          </a:p>
        </p:txBody>
      </p:sp>
    </p:spTree>
    <p:extLst>
      <p:ext uri="{BB962C8B-B14F-4D97-AF65-F5344CB8AC3E}">
        <p14:creationId xmlns:p14="http://schemas.microsoft.com/office/powerpoint/2010/main" val="287715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</a:t>
            </a:r>
            <a:r>
              <a:rPr lang="en-US" altLang="ko-KR" dirty="0" smtClean="0">
                <a:ea typeface="굴림" panose="020B0600000101010101" pitchFamily="34" charset="-127"/>
              </a:rPr>
              <a:t>Address translation</a:t>
            </a:r>
          </a:p>
        </p:txBody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0"/>
            <a:ext cx="8839200" cy="4495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latin typeface="+mj-lt"/>
                <a:ea typeface="굴림" panose="020B0600000101010101" pitchFamily="34" charset="-127"/>
              </a:rPr>
              <a:t>Address Space: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latin typeface="+mj-lt"/>
                <a:ea typeface="굴림" panose="020B0600000101010101" pitchFamily="34" charset="-127"/>
              </a:rPr>
              <a:t>All the addresses and state a process can touch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latin typeface="+mj-lt"/>
                <a:ea typeface="굴림" panose="020B0600000101010101" pitchFamily="34" charset="-127"/>
              </a:rPr>
              <a:t>Each process and kernel has different address space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latin typeface="+mj-lt"/>
                <a:ea typeface="굴림" panose="020B0600000101010101" pitchFamily="34" charset="-127"/>
              </a:rPr>
              <a:t>Consequently, two views of memory: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latin typeface="+mj-lt"/>
                <a:ea typeface="굴림" panose="020B0600000101010101" pitchFamily="34" charset="-127"/>
              </a:rPr>
              <a:t>View from the CPU (what program sees, virtual memory)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latin typeface="+mj-lt"/>
                <a:ea typeface="굴림" panose="020B0600000101010101" pitchFamily="34" charset="-127"/>
              </a:rPr>
              <a:t>View from memory (physical memory)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latin typeface="+mj-lt"/>
                <a:ea typeface="굴림" panose="020B0600000101010101" pitchFamily="34" charset="-127"/>
              </a:rPr>
              <a:t>Translation box (MMU) converts between the two views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latin typeface="+mj-lt"/>
                <a:ea typeface="굴림" panose="020B0600000101010101" pitchFamily="34" charset="-127"/>
              </a:rPr>
              <a:t>Translation essential to implementing protection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latin typeface="+mj-lt"/>
                <a:ea typeface="굴림" panose="020B0600000101010101" pitchFamily="34" charset="-127"/>
              </a:rPr>
              <a:t>If task A cannot even gain access to task B’s data, no way for A to adversely affect B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latin typeface="+mj-lt"/>
                <a:ea typeface="굴림" panose="020B0600000101010101" pitchFamily="34" charset="-127"/>
              </a:rPr>
              <a:t>With translation, every program can be linked/loaded into same region of user address space</a:t>
            </a:r>
          </a:p>
        </p:txBody>
      </p:sp>
      <p:grpSp>
        <p:nvGrpSpPr>
          <p:cNvPr id="25603" name="Group 18"/>
          <p:cNvGrpSpPr>
            <a:grpSpLocks/>
          </p:cNvGrpSpPr>
          <p:nvPr/>
        </p:nvGrpSpPr>
        <p:grpSpPr bwMode="auto">
          <a:xfrm>
            <a:off x="1603375" y="609600"/>
            <a:ext cx="5788025" cy="1649413"/>
            <a:chOff x="698" y="409"/>
            <a:chExt cx="4263" cy="1201"/>
          </a:xfrm>
        </p:grpSpPr>
        <p:pic>
          <p:nvPicPr>
            <p:cNvPr id="25604" name="Picture 6" descr="memory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555559">
              <a:off x="3921" y="447"/>
              <a:ext cx="1008" cy="1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5605" name="Group 7"/>
            <p:cNvGrpSpPr>
              <a:grpSpLocks/>
            </p:cNvGrpSpPr>
            <p:nvPr/>
          </p:nvGrpSpPr>
          <p:grpSpPr bwMode="auto">
            <a:xfrm>
              <a:off x="698" y="409"/>
              <a:ext cx="3478" cy="779"/>
              <a:chOff x="890" y="2185"/>
              <a:chExt cx="3478" cy="779"/>
            </a:xfrm>
          </p:grpSpPr>
          <p:sp>
            <p:nvSpPr>
              <p:cNvPr id="25608" name="Text Box 8"/>
              <p:cNvSpPr txBox="1">
                <a:spLocks noChangeArrowheads="1"/>
              </p:cNvSpPr>
              <p:nvPr/>
            </p:nvSpPr>
            <p:spPr bwMode="auto">
              <a:xfrm>
                <a:off x="3283" y="2213"/>
                <a:ext cx="1005" cy="4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9" tIns="45714" rIns="91429" bIns="45714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US" altLang="ko-KR" sz="1800">
                    <a:latin typeface="Helvetica" panose="020B0604020202020204" pitchFamily="34" charset="0"/>
                  </a:rPr>
                  <a:t>Physical</a:t>
                </a:r>
              </a:p>
              <a:p>
                <a:r>
                  <a:rPr lang="en-US" altLang="ko-KR" sz="1800">
                    <a:latin typeface="Helvetica" panose="020B0604020202020204" pitchFamily="34" charset="0"/>
                  </a:rPr>
                  <a:t>Addresses</a:t>
                </a:r>
              </a:p>
            </p:txBody>
          </p:sp>
          <p:sp>
            <p:nvSpPr>
              <p:cNvPr id="25609" name="Oval 9"/>
              <p:cNvSpPr>
                <a:spLocks noChangeArrowheads="1"/>
              </p:cNvSpPr>
              <p:nvPr/>
            </p:nvSpPr>
            <p:spPr bwMode="auto">
              <a:xfrm>
                <a:off x="890" y="2334"/>
                <a:ext cx="671" cy="630"/>
              </a:xfrm>
              <a:prstGeom prst="ellipse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1429" tIns="45714" rIns="91429" bIns="45714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ko-KR" dirty="0">
                    <a:latin typeface="Helvetica" panose="020B0604020202020204" pitchFamily="34" charset="0"/>
                  </a:rPr>
                  <a:t>CPU</a:t>
                </a:r>
              </a:p>
            </p:txBody>
          </p:sp>
          <p:sp>
            <p:nvSpPr>
              <p:cNvPr id="25610" name="Line 10"/>
              <p:cNvSpPr>
                <a:spLocks noChangeShapeType="1"/>
              </p:cNvSpPr>
              <p:nvPr/>
            </p:nvSpPr>
            <p:spPr bwMode="auto">
              <a:xfrm flipV="1">
                <a:off x="1561" y="2670"/>
                <a:ext cx="926" cy="1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/>
            </p:nvSpPr>
            <p:spPr bwMode="auto">
              <a:xfrm>
                <a:off x="2487" y="2376"/>
                <a:ext cx="805" cy="588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1429" tIns="45714" rIns="91429" bIns="45714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ko-KR" dirty="0">
                    <a:latin typeface="Helvetica" panose="020B0604020202020204" pitchFamily="34" charset="0"/>
                  </a:rPr>
                  <a:t>MMU</a:t>
                </a:r>
              </a:p>
            </p:txBody>
          </p:sp>
          <p:sp>
            <p:nvSpPr>
              <p:cNvPr id="25612" name="Line 12"/>
              <p:cNvSpPr>
                <a:spLocks noChangeShapeType="1"/>
              </p:cNvSpPr>
              <p:nvPr/>
            </p:nvSpPr>
            <p:spPr bwMode="auto">
              <a:xfrm>
                <a:off x="3292" y="2670"/>
                <a:ext cx="107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3" name="Text Box 13"/>
              <p:cNvSpPr txBox="1">
                <a:spLocks noChangeArrowheads="1"/>
              </p:cNvSpPr>
              <p:nvPr/>
            </p:nvSpPr>
            <p:spPr bwMode="auto">
              <a:xfrm>
                <a:off x="1505" y="2185"/>
                <a:ext cx="1005" cy="4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9" tIns="45714" rIns="91429" bIns="45714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US" altLang="ko-KR" sz="1800">
                    <a:latin typeface="Helvetica" panose="020B0604020202020204" pitchFamily="34" charset="0"/>
                  </a:rPr>
                  <a:t>Virtual</a:t>
                </a:r>
              </a:p>
              <a:p>
                <a:r>
                  <a:rPr lang="en-US" altLang="ko-KR" sz="1800">
                    <a:latin typeface="Helvetica" panose="020B0604020202020204" pitchFamily="34" charset="0"/>
                  </a:rPr>
                  <a:t>Addresses</a:t>
                </a:r>
              </a:p>
            </p:txBody>
          </p:sp>
        </p:grpSp>
        <p:sp>
          <p:nvSpPr>
            <p:cNvPr id="25606" name="Freeform 14"/>
            <p:cNvSpPr>
              <a:spLocks/>
            </p:cNvSpPr>
            <p:nvPr/>
          </p:nvSpPr>
          <p:spPr bwMode="auto">
            <a:xfrm>
              <a:off x="1313" y="1019"/>
              <a:ext cx="2959" cy="325"/>
            </a:xfrm>
            <a:custGeom>
              <a:avLst/>
              <a:gdLst>
                <a:gd name="T0" fmla="*/ 0 w 2736"/>
                <a:gd name="T1" fmla="*/ 2 h 392"/>
                <a:gd name="T2" fmla="*/ 3809 w 2736"/>
                <a:gd name="T3" fmla="*/ 2 h 392"/>
                <a:gd name="T4" fmla="*/ 15248 w 2736"/>
                <a:gd name="T5" fmla="*/ 2 h 392"/>
                <a:gd name="T6" fmla="*/ 21733 w 2736"/>
                <a:gd name="T7" fmla="*/ 0 h 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36"/>
                <a:gd name="T13" fmla="*/ 0 h 392"/>
                <a:gd name="T14" fmla="*/ 2736 w 2736"/>
                <a:gd name="T15" fmla="*/ 392 h 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36" h="392">
                  <a:moveTo>
                    <a:pt x="0" y="48"/>
                  </a:moveTo>
                  <a:cubicBezTo>
                    <a:pt x="80" y="168"/>
                    <a:pt x="160" y="288"/>
                    <a:pt x="480" y="336"/>
                  </a:cubicBezTo>
                  <a:cubicBezTo>
                    <a:pt x="800" y="384"/>
                    <a:pt x="1544" y="392"/>
                    <a:pt x="1920" y="336"/>
                  </a:cubicBezTo>
                  <a:cubicBezTo>
                    <a:pt x="2296" y="280"/>
                    <a:pt x="2516" y="140"/>
                    <a:pt x="2736" y="0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25607" name="Text Box 15"/>
            <p:cNvSpPr txBox="1">
              <a:spLocks noChangeArrowheads="1"/>
            </p:cNvSpPr>
            <p:nvPr/>
          </p:nvSpPr>
          <p:spPr bwMode="auto">
            <a:xfrm>
              <a:off x="1511" y="1343"/>
              <a:ext cx="2241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800">
                  <a:latin typeface="Helvetica" panose="020B0604020202020204" pitchFamily="34" charset="0"/>
                </a:rPr>
                <a:t>Untranslated read or write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01985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5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5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5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5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5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5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5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5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5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5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5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5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5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43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Oval 2"/>
          <p:cNvSpPr>
            <a:spLocks noChangeArrowheads="1"/>
          </p:cNvSpPr>
          <p:nvPr/>
        </p:nvSpPr>
        <p:spPr bwMode="auto">
          <a:xfrm>
            <a:off x="5775325" y="1006475"/>
            <a:ext cx="609600" cy="304800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3554" name="Oval 3"/>
          <p:cNvSpPr>
            <a:spLocks noChangeArrowheads="1"/>
          </p:cNvSpPr>
          <p:nvPr/>
        </p:nvSpPr>
        <p:spPr bwMode="auto">
          <a:xfrm>
            <a:off x="2879725" y="930275"/>
            <a:ext cx="609600" cy="3048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533400"/>
          </a:xfrm>
        </p:spPr>
        <p:txBody>
          <a:bodyPr/>
          <a:lstStyle/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</a:rPr>
              <a:t>Recall: </a:t>
            </a:r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</a:rPr>
              <a:t>General Address Translation</a:t>
            </a:r>
            <a:endParaRPr lang="en-US" altLang="en-US" dirty="0" smtClean="0">
              <a:latin typeface="Helvetica" panose="020B0604020202020204" pitchFamily="34" charset="0"/>
            </a:endParaRP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1046163" y="2928938"/>
            <a:ext cx="12112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000" dirty="0" err="1" smtClean="0">
                <a:latin typeface="Helvetica" charset="0"/>
                <a:cs typeface="Helvetica" charset="0"/>
              </a:rPr>
              <a:t>Prog</a:t>
            </a:r>
            <a:r>
              <a:rPr lang="en-US" sz="2000" dirty="0" smtClean="0">
                <a:latin typeface="Helvetica" charset="0"/>
                <a:cs typeface="Helvetica" charset="0"/>
              </a:rPr>
              <a:t> 1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Helvetica" charset="0"/>
                <a:cs typeface="Helvetica" charset="0"/>
              </a:rPr>
              <a:t>Virtual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Helvetica" charset="0"/>
                <a:cs typeface="Helvetica" charset="0"/>
              </a:rPr>
              <a:t>Address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Helvetica" charset="0"/>
                <a:cs typeface="Helvetica" charset="0"/>
              </a:rPr>
              <a:t>Space 1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6624638" y="2963863"/>
            <a:ext cx="12112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000" dirty="0" err="1" smtClean="0">
                <a:latin typeface="Helvetica" charset="0"/>
                <a:cs typeface="Helvetica" charset="0"/>
              </a:rPr>
              <a:t>Prog</a:t>
            </a:r>
            <a:r>
              <a:rPr lang="en-US" sz="2000" dirty="0" smtClean="0">
                <a:latin typeface="Helvetica" charset="0"/>
                <a:cs typeface="Helvetica" charset="0"/>
              </a:rPr>
              <a:t> 2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Helvetica" charset="0"/>
                <a:cs typeface="Helvetica" charset="0"/>
              </a:rPr>
              <a:t>Virtual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Helvetica" charset="0"/>
                <a:cs typeface="Helvetica" charset="0"/>
              </a:rPr>
              <a:t>Address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Helvetica" charset="0"/>
                <a:cs typeface="Helvetica" charset="0"/>
              </a:rPr>
              <a:t>Space 2</a:t>
            </a:r>
          </a:p>
        </p:txBody>
      </p:sp>
      <p:grpSp>
        <p:nvGrpSpPr>
          <p:cNvPr id="23558" name="Group 7"/>
          <p:cNvGrpSpPr>
            <a:grpSpLocks/>
          </p:cNvGrpSpPr>
          <p:nvPr/>
        </p:nvGrpSpPr>
        <p:grpSpPr bwMode="auto">
          <a:xfrm>
            <a:off x="1050925" y="854075"/>
            <a:ext cx="1295400" cy="1828800"/>
            <a:chOff x="672" y="672"/>
            <a:chExt cx="816" cy="1152"/>
          </a:xfrm>
        </p:grpSpPr>
        <p:sp>
          <p:nvSpPr>
            <p:cNvPr id="23594" name="Rectangle 8"/>
            <p:cNvSpPr>
              <a:spLocks noChangeArrowheads="1"/>
            </p:cNvSpPr>
            <p:nvPr/>
          </p:nvSpPr>
          <p:spPr bwMode="auto">
            <a:xfrm>
              <a:off x="672" y="672"/>
              <a:ext cx="816" cy="115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en-US">
                  <a:latin typeface="Helvetica" panose="020B0604020202020204" pitchFamily="34" charset="0"/>
                </a:rPr>
                <a:t>Code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en-US">
                  <a:latin typeface="Helvetica" panose="020B0604020202020204" pitchFamily="34" charset="0"/>
                </a:rPr>
                <a:t>Data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en-US">
                  <a:latin typeface="Helvetica" panose="020B0604020202020204" pitchFamily="34" charset="0"/>
                </a:rPr>
                <a:t>Heap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en-US">
                  <a:latin typeface="Helvetica" panose="020B0604020202020204" pitchFamily="34" charset="0"/>
                </a:rPr>
                <a:t>Stack</a:t>
              </a:r>
            </a:p>
          </p:txBody>
        </p:sp>
        <p:sp>
          <p:nvSpPr>
            <p:cNvPr id="23595" name="Line 9"/>
            <p:cNvSpPr>
              <a:spLocks noChangeShapeType="1"/>
            </p:cNvSpPr>
            <p:nvPr/>
          </p:nvSpPr>
          <p:spPr bwMode="auto">
            <a:xfrm>
              <a:off x="672" y="1008"/>
              <a:ext cx="816" cy="0"/>
            </a:xfrm>
            <a:prstGeom prst="line">
              <a:avLst/>
            </a:prstGeom>
            <a:noFill/>
            <a:ln w="57150">
              <a:solidFill>
                <a:srgbClr val="2A40E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6" name="Line 10"/>
            <p:cNvSpPr>
              <a:spLocks noChangeShapeType="1"/>
            </p:cNvSpPr>
            <p:nvPr/>
          </p:nvSpPr>
          <p:spPr bwMode="auto">
            <a:xfrm>
              <a:off x="672" y="1296"/>
              <a:ext cx="816" cy="0"/>
            </a:xfrm>
            <a:prstGeom prst="line">
              <a:avLst/>
            </a:prstGeom>
            <a:noFill/>
            <a:ln w="57150">
              <a:solidFill>
                <a:srgbClr val="2A40E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7" name="Line 11"/>
            <p:cNvSpPr>
              <a:spLocks noChangeShapeType="1"/>
            </p:cNvSpPr>
            <p:nvPr/>
          </p:nvSpPr>
          <p:spPr bwMode="auto">
            <a:xfrm>
              <a:off x="672" y="1536"/>
              <a:ext cx="816" cy="0"/>
            </a:xfrm>
            <a:prstGeom prst="line">
              <a:avLst/>
            </a:prstGeom>
            <a:noFill/>
            <a:ln w="57150">
              <a:solidFill>
                <a:srgbClr val="2A40E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59" name="Group 12"/>
          <p:cNvGrpSpPr>
            <a:grpSpLocks/>
          </p:cNvGrpSpPr>
          <p:nvPr/>
        </p:nvGrpSpPr>
        <p:grpSpPr bwMode="auto">
          <a:xfrm>
            <a:off x="6537325" y="930275"/>
            <a:ext cx="1295400" cy="1828800"/>
            <a:chOff x="672" y="672"/>
            <a:chExt cx="816" cy="1152"/>
          </a:xfrm>
        </p:grpSpPr>
        <p:sp>
          <p:nvSpPr>
            <p:cNvPr id="23590" name="Rectangle 13"/>
            <p:cNvSpPr>
              <a:spLocks noChangeArrowheads="1"/>
            </p:cNvSpPr>
            <p:nvPr/>
          </p:nvSpPr>
          <p:spPr bwMode="auto">
            <a:xfrm>
              <a:off x="672" y="672"/>
              <a:ext cx="816" cy="115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en-US">
                  <a:latin typeface="Helvetica" panose="020B0604020202020204" pitchFamily="34" charset="0"/>
                </a:rPr>
                <a:t>Code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en-US">
                  <a:latin typeface="Helvetica" panose="020B0604020202020204" pitchFamily="34" charset="0"/>
                </a:rPr>
                <a:t>Data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en-US">
                  <a:latin typeface="Helvetica" panose="020B0604020202020204" pitchFamily="34" charset="0"/>
                </a:rPr>
                <a:t>Heap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en-US">
                  <a:latin typeface="Helvetica" panose="020B0604020202020204" pitchFamily="34" charset="0"/>
                </a:rPr>
                <a:t>Stack</a:t>
              </a:r>
            </a:p>
          </p:txBody>
        </p:sp>
        <p:sp>
          <p:nvSpPr>
            <p:cNvPr id="23591" name="Line 14"/>
            <p:cNvSpPr>
              <a:spLocks noChangeShapeType="1"/>
            </p:cNvSpPr>
            <p:nvPr/>
          </p:nvSpPr>
          <p:spPr bwMode="auto">
            <a:xfrm>
              <a:off x="672" y="1008"/>
              <a:ext cx="816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2" name="Line 15"/>
            <p:cNvSpPr>
              <a:spLocks noChangeShapeType="1"/>
            </p:cNvSpPr>
            <p:nvPr/>
          </p:nvSpPr>
          <p:spPr bwMode="auto">
            <a:xfrm>
              <a:off x="672" y="1296"/>
              <a:ext cx="816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3" name="Line 16"/>
            <p:cNvSpPr>
              <a:spLocks noChangeShapeType="1"/>
            </p:cNvSpPr>
            <p:nvPr/>
          </p:nvSpPr>
          <p:spPr bwMode="auto">
            <a:xfrm>
              <a:off x="672" y="1536"/>
              <a:ext cx="816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60" name="Group 17"/>
          <p:cNvGrpSpPr>
            <a:grpSpLocks/>
          </p:cNvGrpSpPr>
          <p:nvPr/>
        </p:nvGrpSpPr>
        <p:grpSpPr bwMode="auto">
          <a:xfrm>
            <a:off x="3870325" y="777875"/>
            <a:ext cx="1295400" cy="5334000"/>
            <a:chOff x="2448" y="624"/>
            <a:chExt cx="816" cy="3360"/>
          </a:xfrm>
        </p:grpSpPr>
        <p:sp>
          <p:nvSpPr>
            <p:cNvPr id="23579" name="Rectangle 18"/>
            <p:cNvSpPr>
              <a:spLocks noChangeArrowheads="1"/>
            </p:cNvSpPr>
            <p:nvPr/>
          </p:nvSpPr>
          <p:spPr bwMode="auto">
            <a:xfrm>
              <a:off x="2448" y="624"/>
              <a:ext cx="816" cy="288"/>
            </a:xfrm>
            <a:prstGeom prst="rect">
              <a:avLst/>
            </a:prstGeom>
            <a:solidFill>
              <a:srgbClr val="00AE00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>
                  <a:latin typeface="Helvetica" panose="020B0604020202020204" pitchFamily="34" charset="0"/>
                </a:rPr>
                <a:t>Data 2</a:t>
              </a:r>
            </a:p>
          </p:txBody>
        </p:sp>
        <p:sp>
          <p:nvSpPr>
            <p:cNvPr id="47133" name="Rectangle 19"/>
            <p:cNvSpPr>
              <a:spLocks noChangeArrowheads="1"/>
            </p:cNvSpPr>
            <p:nvPr/>
          </p:nvSpPr>
          <p:spPr bwMode="auto">
            <a:xfrm>
              <a:off x="2448" y="912"/>
              <a:ext cx="816" cy="28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/>
            <a:p>
              <a:pPr algn="ctr" eaLnBrk="0" hangingPunct="0">
                <a:defRPr/>
              </a:pPr>
              <a:r>
                <a:rPr lang="en-US" sz="1800">
                  <a:latin typeface="Helvetica" charset="0"/>
                  <a:ea typeface="Helvetica" charset="0"/>
                  <a:cs typeface="Helvetica" charset="0"/>
                </a:rPr>
                <a:t>Stack 1</a:t>
              </a:r>
            </a:p>
          </p:txBody>
        </p:sp>
        <p:sp>
          <p:nvSpPr>
            <p:cNvPr id="23581" name="Rectangle 20"/>
            <p:cNvSpPr>
              <a:spLocks noChangeArrowheads="1"/>
            </p:cNvSpPr>
            <p:nvPr/>
          </p:nvSpPr>
          <p:spPr bwMode="auto">
            <a:xfrm>
              <a:off x="2448" y="1200"/>
              <a:ext cx="816" cy="288"/>
            </a:xfrm>
            <a:prstGeom prst="rect">
              <a:avLst/>
            </a:prstGeom>
            <a:solidFill>
              <a:srgbClr val="A0BCFE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>
                  <a:latin typeface="Helvetica" panose="020B0604020202020204" pitchFamily="34" charset="0"/>
                </a:rPr>
                <a:t>Heap 1</a:t>
              </a:r>
            </a:p>
          </p:txBody>
        </p:sp>
        <p:sp>
          <p:nvSpPr>
            <p:cNvPr id="23582" name="Rectangle 21"/>
            <p:cNvSpPr>
              <a:spLocks noChangeArrowheads="1"/>
            </p:cNvSpPr>
            <p:nvPr/>
          </p:nvSpPr>
          <p:spPr bwMode="auto">
            <a:xfrm>
              <a:off x="2448" y="3504"/>
              <a:ext cx="816" cy="48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>
                  <a:latin typeface="Helvetica" panose="020B0604020202020204" pitchFamily="34" charset="0"/>
                </a:rPr>
                <a:t>OS heap &amp; </a:t>
              </a:r>
            </a:p>
            <a:p>
              <a:pPr algn="ctr"/>
              <a:r>
                <a:rPr lang="en-US" altLang="en-US" sz="1800">
                  <a:latin typeface="Helvetica" panose="020B0604020202020204" pitchFamily="34" charset="0"/>
                </a:rPr>
                <a:t>Stacks</a:t>
              </a:r>
            </a:p>
          </p:txBody>
        </p:sp>
        <p:sp>
          <p:nvSpPr>
            <p:cNvPr id="23583" name="Rectangle 22"/>
            <p:cNvSpPr>
              <a:spLocks noChangeArrowheads="1"/>
            </p:cNvSpPr>
            <p:nvPr/>
          </p:nvSpPr>
          <p:spPr bwMode="auto">
            <a:xfrm>
              <a:off x="2448" y="1488"/>
              <a:ext cx="816" cy="288"/>
            </a:xfrm>
            <a:prstGeom prst="rect">
              <a:avLst/>
            </a:prstGeom>
            <a:solidFill>
              <a:srgbClr val="A0BCFE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>
                  <a:latin typeface="Helvetica" panose="020B0604020202020204" pitchFamily="34" charset="0"/>
                </a:rPr>
                <a:t>Code 1</a:t>
              </a:r>
            </a:p>
          </p:txBody>
        </p:sp>
        <p:sp>
          <p:nvSpPr>
            <p:cNvPr id="23584" name="Rectangle 23"/>
            <p:cNvSpPr>
              <a:spLocks noChangeArrowheads="1"/>
            </p:cNvSpPr>
            <p:nvPr/>
          </p:nvSpPr>
          <p:spPr bwMode="auto">
            <a:xfrm>
              <a:off x="2448" y="1776"/>
              <a:ext cx="816" cy="288"/>
            </a:xfrm>
            <a:prstGeom prst="rect">
              <a:avLst/>
            </a:prstGeom>
            <a:solidFill>
              <a:srgbClr val="00AE00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>
                  <a:latin typeface="Helvetica" panose="020B0604020202020204" pitchFamily="34" charset="0"/>
                </a:rPr>
                <a:t>Stack 2</a:t>
              </a:r>
            </a:p>
          </p:txBody>
        </p:sp>
        <p:sp>
          <p:nvSpPr>
            <p:cNvPr id="23585" name="Rectangle 24"/>
            <p:cNvSpPr>
              <a:spLocks noChangeArrowheads="1"/>
            </p:cNvSpPr>
            <p:nvPr/>
          </p:nvSpPr>
          <p:spPr bwMode="auto">
            <a:xfrm>
              <a:off x="2448" y="2064"/>
              <a:ext cx="816" cy="288"/>
            </a:xfrm>
            <a:prstGeom prst="rect">
              <a:avLst/>
            </a:prstGeom>
            <a:solidFill>
              <a:srgbClr val="A0BCFE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>
                  <a:latin typeface="Helvetica" panose="020B0604020202020204" pitchFamily="34" charset="0"/>
                </a:rPr>
                <a:t>Data 1</a:t>
              </a:r>
            </a:p>
          </p:txBody>
        </p:sp>
        <p:sp>
          <p:nvSpPr>
            <p:cNvPr id="23586" name="Rectangle 25"/>
            <p:cNvSpPr>
              <a:spLocks noChangeArrowheads="1"/>
            </p:cNvSpPr>
            <p:nvPr/>
          </p:nvSpPr>
          <p:spPr bwMode="auto">
            <a:xfrm>
              <a:off x="2448" y="2352"/>
              <a:ext cx="816" cy="288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>
                  <a:latin typeface="Helvetica" panose="020B0604020202020204" pitchFamily="34" charset="0"/>
                </a:rPr>
                <a:t>Heap 2</a:t>
              </a:r>
            </a:p>
          </p:txBody>
        </p:sp>
        <p:sp>
          <p:nvSpPr>
            <p:cNvPr id="23587" name="Rectangle 26"/>
            <p:cNvSpPr>
              <a:spLocks noChangeArrowheads="1"/>
            </p:cNvSpPr>
            <p:nvPr/>
          </p:nvSpPr>
          <p:spPr bwMode="auto">
            <a:xfrm>
              <a:off x="2448" y="2640"/>
              <a:ext cx="816" cy="288"/>
            </a:xfrm>
            <a:prstGeom prst="rect">
              <a:avLst/>
            </a:prstGeom>
            <a:solidFill>
              <a:srgbClr val="00AE00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>
                  <a:latin typeface="Helvetica" panose="020B0604020202020204" pitchFamily="34" charset="0"/>
                </a:rPr>
                <a:t>Code 2</a:t>
              </a:r>
            </a:p>
          </p:txBody>
        </p:sp>
        <p:sp>
          <p:nvSpPr>
            <p:cNvPr id="23588" name="Rectangle 27"/>
            <p:cNvSpPr>
              <a:spLocks noChangeArrowheads="1"/>
            </p:cNvSpPr>
            <p:nvPr/>
          </p:nvSpPr>
          <p:spPr bwMode="auto">
            <a:xfrm>
              <a:off x="2448" y="2928"/>
              <a:ext cx="816" cy="28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>
                  <a:latin typeface="Helvetica" panose="020B0604020202020204" pitchFamily="34" charset="0"/>
                </a:rPr>
                <a:t>OS code</a:t>
              </a:r>
            </a:p>
          </p:txBody>
        </p:sp>
        <p:sp>
          <p:nvSpPr>
            <p:cNvPr id="23589" name="Rectangle 28"/>
            <p:cNvSpPr>
              <a:spLocks noChangeArrowheads="1"/>
            </p:cNvSpPr>
            <p:nvPr/>
          </p:nvSpPr>
          <p:spPr bwMode="auto">
            <a:xfrm>
              <a:off x="2448" y="3216"/>
              <a:ext cx="816" cy="28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>
                  <a:latin typeface="Helvetica" panose="020B0604020202020204" pitchFamily="34" charset="0"/>
                </a:rPr>
                <a:t>OS data</a:t>
              </a:r>
            </a:p>
          </p:txBody>
        </p:sp>
      </p:grpSp>
      <p:sp>
        <p:nvSpPr>
          <p:cNvPr id="23561" name="Line 29"/>
          <p:cNvSpPr>
            <a:spLocks noChangeShapeType="1"/>
          </p:cNvSpPr>
          <p:nvPr/>
        </p:nvSpPr>
        <p:spPr bwMode="auto">
          <a:xfrm>
            <a:off x="2346325" y="1082675"/>
            <a:ext cx="1524000" cy="121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30"/>
          <p:cNvSpPr>
            <a:spLocks noChangeShapeType="1"/>
          </p:cNvSpPr>
          <p:nvPr/>
        </p:nvSpPr>
        <p:spPr bwMode="auto">
          <a:xfrm>
            <a:off x="2346325" y="1616075"/>
            <a:ext cx="152400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31"/>
          <p:cNvSpPr>
            <a:spLocks noChangeShapeType="1"/>
          </p:cNvSpPr>
          <p:nvPr/>
        </p:nvSpPr>
        <p:spPr bwMode="auto">
          <a:xfrm flipV="1">
            <a:off x="2346325" y="1920875"/>
            <a:ext cx="15240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32"/>
          <p:cNvSpPr>
            <a:spLocks noChangeShapeType="1"/>
          </p:cNvSpPr>
          <p:nvPr/>
        </p:nvSpPr>
        <p:spPr bwMode="auto">
          <a:xfrm flipV="1">
            <a:off x="2346325" y="1463675"/>
            <a:ext cx="152400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33"/>
          <p:cNvSpPr>
            <a:spLocks noChangeShapeType="1"/>
          </p:cNvSpPr>
          <p:nvPr/>
        </p:nvSpPr>
        <p:spPr bwMode="auto">
          <a:xfrm flipH="1">
            <a:off x="5165725" y="1235075"/>
            <a:ext cx="1371600" cy="297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34"/>
          <p:cNvSpPr>
            <a:spLocks noChangeShapeType="1"/>
          </p:cNvSpPr>
          <p:nvPr/>
        </p:nvSpPr>
        <p:spPr bwMode="auto">
          <a:xfrm flipH="1" flipV="1">
            <a:off x="5165725" y="1006475"/>
            <a:ext cx="13716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35"/>
          <p:cNvSpPr>
            <a:spLocks noChangeShapeType="1"/>
          </p:cNvSpPr>
          <p:nvPr/>
        </p:nvSpPr>
        <p:spPr bwMode="auto">
          <a:xfrm flipH="1">
            <a:off x="5165725" y="2149475"/>
            <a:ext cx="1371600" cy="160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36"/>
          <p:cNvSpPr>
            <a:spLocks noChangeShapeType="1"/>
          </p:cNvSpPr>
          <p:nvPr/>
        </p:nvSpPr>
        <p:spPr bwMode="auto">
          <a:xfrm flipH="1">
            <a:off x="5165725" y="2530475"/>
            <a:ext cx="13716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Rectangle 37"/>
          <p:cNvSpPr>
            <a:spLocks noChangeArrowheads="1"/>
          </p:cNvSpPr>
          <p:nvPr/>
        </p:nvSpPr>
        <p:spPr bwMode="auto">
          <a:xfrm>
            <a:off x="2911475" y="1524000"/>
            <a:ext cx="258763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3570" name="Oval 38"/>
          <p:cNvSpPr>
            <a:spLocks noChangeArrowheads="1"/>
          </p:cNvSpPr>
          <p:nvPr/>
        </p:nvSpPr>
        <p:spPr bwMode="auto">
          <a:xfrm>
            <a:off x="2879725" y="930275"/>
            <a:ext cx="609600" cy="3048000"/>
          </a:xfrm>
          <a:prstGeom prst="ellips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3571" name="Rectangle 39"/>
          <p:cNvSpPr>
            <a:spLocks noChangeArrowheads="1"/>
          </p:cNvSpPr>
          <p:nvPr/>
        </p:nvSpPr>
        <p:spPr bwMode="auto">
          <a:xfrm>
            <a:off x="6003925" y="1692275"/>
            <a:ext cx="304800" cy="1447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3572" name="Rectangle 40"/>
          <p:cNvSpPr>
            <a:spLocks noChangeArrowheads="1"/>
          </p:cNvSpPr>
          <p:nvPr/>
        </p:nvSpPr>
        <p:spPr bwMode="auto">
          <a:xfrm rot="-689794">
            <a:off x="6156325" y="1311275"/>
            <a:ext cx="1524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3573" name="Oval 41"/>
          <p:cNvSpPr>
            <a:spLocks noChangeArrowheads="1"/>
          </p:cNvSpPr>
          <p:nvPr/>
        </p:nvSpPr>
        <p:spPr bwMode="auto">
          <a:xfrm>
            <a:off x="5775325" y="1006475"/>
            <a:ext cx="609600" cy="3048000"/>
          </a:xfrm>
          <a:prstGeom prst="ellips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3574" name="Text Box 42"/>
          <p:cNvSpPr txBox="1">
            <a:spLocks noChangeArrowheads="1"/>
          </p:cNvSpPr>
          <p:nvPr/>
        </p:nvSpPr>
        <p:spPr bwMode="auto">
          <a:xfrm>
            <a:off x="288925" y="4968875"/>
            <a:ext cx="287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0B52FC"/>
                </a:solidFill>
                <a:latin typeface="Helvetica" panose="020B0604020202020204" pitchFamily="34" charset="0"/>
              </a:rPr>
              <a:t>Translation Map 1</a:t>
            </a:r>
          </a:p>
        </p:txBody>
      </p:sp>
      <p:sp>
        <p:nvSpPr>
          <p:cNvPr id="23575" name="Text Box 43"/>
          <p:cNvSpPr txBox="1">
            <a:spLocks noChangeArrowheads="1"/>
          </p:cNvSpPr>
          <p:nvPr/>
        </p:nvSpPr>
        <p:spPr bwMode="auto">
          <a:xfrm>
            <a:off x="5546725" y="4968875"/>
            <a:ext cx="287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008200"/>
                </a:solidFill>
                <a:latin typeface="Helvetica" panose="020B0604020202020204" pitchFamily="34" charset="0"/>
              </a:rPr>
              <a:t>Translation Map 2</a:t>
            </a:r>
          </a:p>
        </p:txBody>
      </p:sp>
      <p:sp>
        <p:nvSpPr>
          <p:cNvPr id="23576" name="Line 44"/>
          <p:cNvSpPr>
            <a:spLocks noChangeShapeType="1"/>
          </p:cNvSpPr>
          <p:nvPr/>
        </p:nvSpPr>
        <p:spPr bwMode="auto">
          <a:xfrm flipV="1">
            <a:off x="3032125" y="4130675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Line 45"/>
          <p:cNvSpPr>
            <a:spLocks noChangeShapeType="1"/>
          </p:cNvSpPr>
          <p:nvPr/>
        </p:nvSpPr>
        <p:spPr bwMode="auto">
          <a:xfrm flipH="1" flipV="1">
            <a:off x="6080125" y="4130675"/>
            <a:ext cx="762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Text Box 46"/>
          <p:cNvSpPr txBox="1">
            <a:spLocks noChangeArrowheads="1"/>
          </p:cNvSpPr>
          <p:nvPr/>
        </p:nvSpPr>
        <p:spPr bwMode="auto">
          <a:xfrm>
            <a:off x="2743200" y="6091238"/>
            <a:ext cx="37322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  <a:latin typeface="Helvetica" panose="020B0604020202020204" pitchFamily="34" charset="0"/>
              </a:rPr>
              <a:t>Physical Address Space</a:t>
            </a:r>
          </a:p>
        </p:txBody>
      </p:sp>
    </p:spTree>
    <p:extLst>
      <p:ext uri="{BB962C8B-B14F-4D97-AF65-F5344CB8AC3E}">
        <p14:creationId xmlns:p14="http://schemas.microsoft.com/office/powerpoint/2010/main" val="7260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536575" y="200028"/>
            <a:ext cx="72390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Simple Base and Bounds (CRAY-1)</a:t>
            </a:r>
          </a:p>
        </p:txBody>
      </p:sp>
      <p:sp>
        <p:nvSpPr>
          <p:cNvPr id="6697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3200400"/>
            <a:ext cx="8686800" cy="3581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latin typeface="+mj-lt"/>
              </a:rPr>
              <a:t>Could use base/limit for </a:t>
            </a:r>
            <a:r>
              <a:rPr lang="en-US" altLang="ko-KR" dirty="0" smtClean="0">
                <a:solidFill>
                  <a:schemeClr val="hlink"/>
                </a:solidFill>
                <a:latin typeface="+mj-lt"/>
              </a:rPr>
              <a:t>dynamic address translation</a:t>
            </a:r>
            <a:r>
              <a:rPr lang="en-US" altLang="ko-KR" dirty="0" smtClean="0">
                <a:latin typeface="+mj-lt"/>
              </a:rPr>
              <a:t> – translation happens at execution: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latin typeface="+mj-lt"/>
              </a:rPr>
              <a:t>Alter address of every load/store by adding “base”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latin typeface="+mj-lt"/>
              </a:rPr>
              <a:t>Generate error if address bigger than limit</a:t>
            </a:r>
          </a:p>
          <a:p>
            <a:pPr>
              <a:spcBef>
                <a:spcPct val="25000"/>
              </a:spcBef>
            </a:pPr>
            <a:r>
              <a:rPr lang="en-US" altLang="ko-KR" dirty="0" smtClean="0">
                <a:latin typeface="+mj-lt"/>
              </a:rPr>
              <a:t>This gives program the illusion that it is running on its own dedicated machine, with memory starting at 0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latin typeface="+mj-lt"/>
              </a:rPr>
              <a:t>Program gets continuous region of memory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latin typeface="+mj-lt"/>
              </a:rPr>
              <a:t>Addresses within program do not have to be relocated when program placed in different region of DRAM</a:t>
            </a:r>
          </a:p>
        </p:txBody>
      </p:sp>
      <p:grpSp>
        <p:nvGrpSpPr>
          <p:cNvPr id="33795" name="Group 34"/>
          <p:cNvGrpSpPr>
            <a:grpSpLocks/>
          </p:cNvGrpSpPr>
          <p:nvPr/>
        </p:nvGrpSpPr>
        <p:grpSpPr bwMode="auto">
          <a:xfrm>
            <a:off x="228600" y="608013"/>
            <a:ext cx="6705600" cy="2552700"/>
            <a:chOff x="720" y="409"/>
            <a:chExt cx="4224" cy="1608"/>
          </a:xfrm>
        </p:grpSpPr>
        <p:sp>
          <p:nvSpPr>
            <p:cNvPr id="33797" name="Rectangle 7"/>
            <p:cNvSpPr>
              <a:spLocks noChangeArrowheads="1"/>
            </p:cNvSpPr>
            <p:nvPr/>
          </p:nvSpPr>
          <p:spPr bwMode="auto">
            <a:xfrm>
              <a:off x="4268" y="923"/>
              <a:ext cx="676" cy="338"/>
            </a:xfrm>
            <a:prstGeom prst="rect">
              <a:avLst/>
            </a:prstGeom>
            <a:solidFill>
              <a:srgbClr val="C0D2FE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800">
                  <a:latin typeface="Helvetica" panose="020B0604020202020204" pitchFamily="34" charset="0"/>
                </a:rPr>
                <a:t>DRAM</a:t>
              </a:r>
            </a:p>
          </p:txBody>
        </p:sp>
        <p:sp>
          <p:nvSpPr>
            <p:cNvPr id="33798" name="Line 12"/>
            <p:cNvSpPr>
              <a:spLocks noChangeShapeType="1"/>
            </p:cNvSpPr>
            <p:nvPr/>
          </p:nvSpPr>
          <p:spPr bwMode="auto">
            <a:xfrm>
              <a:off x="1396" y="1104"/>
              <a:ext cx="1605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33799" name="Oval 9"/>
            <p:cNvSpPr>
              <a:spLocks noChangeArrowheads="1"/>
            </p:cNvSpPr>
            <p:nvPr/>
          </p:nvSpPr>
          <p:spPr bwMode="auto">
            <a:xfrm>
              <a:off x="2296" y="1310"/>
              <a:ext cx="385" cy="408"/>
            </a:xfrm>
            <a:prstGeom prst="ellipse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ko-KR" altLang="en-US" sz="1800">
                <a:solidFill>
                  <a:srgbClr val="00FFFF"/>
                </a:solidFill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33800" name="Text Box 10"/>
            <p:cNvSpPr txBox="1">
              <a:spLocks noChangeArrowheads="1"/>
            </p:cNvSpPr>
            <p:nvPr/>
          </p:nvSpPr>
          <p:spPr bwMode="auto">
            <a:xfrm>
              <a:off x="2276" y="1274"/>
              <a:ext cx="442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4000">
                  <a:latin typeface="Helvetica" panose="020B0604020202020204" pitchFamily="34" charset="0"/>
                </a:rPr>
                <a:t>&lt;</a:t>
              </a:r>
              <a:r>
                <a:rPr lang="en-US" altLang="ko-KR" sz="2800">
                  <a:latin typeface="Helvetica" panose="020B0604020202020204" pitchFamily="34" charset="0"/>
                </a:rPr>
                <a:t>?</a:t>
              </a:r>
              <a:endParaRPr lang="en-US" altLang="ko-KR" sz="4800">
                <a:latin typeface="Helvetica" panose="020B0604020202020204" pitchFamily="34" charset="0"/>
              </a:endParaRPr>
            </a:p>
          </p:txBody>
        </p:sp>
        <p:grpSp>
          <p:nvGrpSpPr>
            <p:cNvPr id="33801" name="Group 13"/>
            <p:cNvGrpSpPr>
              <a:grpSpLocks/>
            </p:cNvGrpSpPr>
            <p:nvPr/>
          </p:nvGrpSpPr>
          <p:grpSpPr bwMode="auto">
            <a:xfrm>
              <a:off x="3001" y="842"/>
              <a:ext cx="386" cy="458"/>
              <a:chOff x="2304" y="992"/>
              <a:chExt cx="528" cy="592"/>
            </a:xfrm>
          </p:grpSpPr>
          <p:sp>
            <p:nvSpPr>
              <p:cNvPr id="33813" name="Oval 14"/>
              <p:cNvSpPr>
                <a:spLocks noChangeArrowheads="1"/>
              </p:cNvSpPr>
              <p:nvPr/>
            </p:nvSpPr>
            <p:spPr bwMode="auto">
              <a:xfrm>
                <a:off x="2304" y="1056"/>
                <a:ext cx="528" cy="528"/>
              </a:xfrm>
              <a:prstGeom prst="ellipse">
                <a:avLst/>
              </a:prstGeom>
              <a:solidFill>
                <a:srgbClr val="00FF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endParaRPr lang="ko-KR" altLang="en-US" sz="1800">
                  <a:solidFill>
                    <a:srgbClr val="00FFFF"/>
                  </a:solidFill>
                  <a:latin typeface="Helvetica" panose="020B0604020202020204" pitchFamily="34" charset="0"/>
                  <a:ea typeface="굴림" panose="020B0600000101010101" pitchFamily="34" charset="-127"/>
                </a:endParaRPr>
              </a:p>
            </p:txBody>
          </p:sp>
          <p:sp>
            <p:nvSpPr>
              <p:cNvPr id="33814" name="Text Box 15"/>
              <p:cNvSpPr txBox="1">
                <a:spLocks noChangeArrowheads="1"/>
              </p:cNvSpPr>
              <p:nvPr/>
            </p:nvSpPr>
            <p:spPr bwMode="auto">
              <a:xfrm>
                <a:off x="2380" y="992"/>
                <a:ext cx="416" cy="5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US" altLang="ko-KR" sz="4000">
                    <a:latin typeface="Helvetica" panose="020B0604020202020204" pitchFamily="34" charset="0"/>
                  </a:rPr>
                  <a:t>+</a:t>
                </a:r>
              </a:p>
            </p:txBody>
          </p:sp>
        </p:grpSp>
        <p:sp>
          <p:nvSpPr>
            <p:cNvPr id="33802" name="Line 19"/>
            <p:cNvSpPr>
              <a:spLocks noChangeShapeType="1"/>
            </p:cNvSpPr>
            <p:nvPr/>
          </p:nvSpPr>
          <p:spPr bwMode="auto">
            <a:xfrm>
              <a:off x="3212" y="669"/>
              <a:ext cx="0" cy="2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33803" name="Text Box 20"/>
            <p:cNvSpPr txBox="1">
              <a:spLocks noChangeArrowheads="1"/>
            </p:cNvSpPr>
            <p:nvPr/>
          </p:nvSpPr>
          <p:spPr bwMode="auto">
            <a:xfrm>
              <a:off x="2938" y="409"/>
              <a:ext cx="579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>
                  <a:latin typeface="Helvetica" panose="020B0604020202020204" pitchFamily="34" charset="0"/>
                </a:rPr>
                <a:t>Base</a:t>
              </a:r>
            </a:p>
          </p:txBody>
        </p:sp>
        <p:sp>
          <p:nvSpPr>
            <p:cNvPr id="33804" name="Text Box 21"/>
            <p:cNvSpPr txBox="1">
              <a:spLocks noChangeArrowheads="1"/>
            </p:cNvSpPr>
            <p:nvPr/>
          </p:nvSpPr>
          <p:spPr bwMode="auto">
            <a:xfrm>
              <a:off x="1392" y="1415"/>
              <a:ext cx="578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>
                  <a:latin typeface="Helvetica" panose="020B0604020202020204" pitchFamily="34" charset="0"/>
                </a:rPr>
                <a:t>Limit</a:t>
              </a:r>
            </a:p>
          </p:txBody>
        </p:sp>
        <p:sp>
          <p:nvSpPr>
            <p:cNvPr id="33805" name="Line 22"/>
            <p:cNvSpPr>
              <a:spLocks noChangeShapeType="1"/>
            </p:cNvSpPr>
            <p:nvPr/>
          </p:nvSpPr>
          <p:spPr bwMode="auto">
            <a:xfrm>
              <a:off x="1945" y="1520"/>
              <a:ext cx="3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33806" name="Line 23"/>
            <p:cNvSpPr>
              <a:spLocks noChangeShapeType="1"/>
            </p:cNvSpPr>
            <p:nvPr/>
          </p:nvSpPr>
          <p:spPr bwMode="auto">
            <a:xfrm>
              <a:off x="2494" y="1099"/>
              <a:ext cx="0" cy="21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33807" name="Line 24"/>
            <p:cNvSpPr>
              <a:spLocks noChangeShapeType="1"/>
            </p:cNvSpPr>
            <p:nvPr/>
          </p:nvSpPr>
          <p:spPr bwMode="auto">
            <a:xfrm>
              <a:off x="3381" y="1099"/>
              <a:ext cx="887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33808" name="Rectangle 25"/>
            <p:cNvSpPr>
              <a:spLocks noChangeArrowheads="1"/>
            </p:cNvSpPr>
            <p:nvPr/>
          </p:nvSpPr>
          <p:spPr bwMode="auto">
            <a:xfrm>
              <a:off x="720" y="923"/>
              <a:ext cx="676" cy="338"/>
            </a:xfrm>
            <a:prstGeom prst="rect">
              <a:avLst/>
            </a:prstGeom>
            <a:solidFill>
              <a:srgbClr val="C0D2FE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800">
                  <a:latin typeface="Helvetica" panose="020B0604020202020204" pitchFamily="34" charset="0"/>
                </a:rPr>
                <a:t>CPU</a:t>
              </a:r>
            </a:p>
          </p:txBody>
        </p:sp>
        <p:sp>
          <p:nvSpPr>
            <p:cNvPr id="33809" name="Text Box 26"/>
            <p:cNvSpPr txBox="1">
              <a:spLocks noChangeArrowheads="1"/>
            </p:cNvSpPr>
            <p:nvPr/>
          </p:nvSpPr>
          <p:spPr bwMode="auto">
            <a:xfrm>
              <a:off x="1387" y="554"/>
              <a:ext cx="891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>
                  <a:latin typeface="Helvetica" panose="020B0604020202020204" pitchFamily="34" charset="0"/>
                </a:rPr>
                <a:t>Virtual</a:t>
              </a:r>
            </a:p>
            <a:p>
              <a:r>
                <a:rPr lang="en-US" altLang="ko-KR">
                  <a:latin typeface="Helvetica" panose="020B0604020202020204" pitchFamily="34" charset="0"/>
                </a:rPr>
                <a:t>Address</a:t>
              </a:r>
            </a:p>
          </p:txBody>
        </p:sp>
        <p:sp>
          <p:nvSpPr>
            <p:cNvPr id="33810" name="Text Box 27"/>
            <p:cNvSpPr txBox="1">
              <a:spLocks noChangeArrowheads="1"/>
            </p:cNvSpPr>
            <p:nvPr/>
          </p:nvSpPr>
          <p:spPr bwMode="auto">
            <a:xfrm>
              <a:off x="3414" y="1176"/>
              <a:ext cx="902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>
                  <a:latin typeface="Helvetica" panose="020B0604020202020204" pitchFamily="34" charset="0"/>
                </a:rPr>
                <a:t>Physical</a:t>
              </a:r>
            </a:p>
            <a:p>
              <a:r>
                <a:rPr lang="en-US" altLang="ko-KR">
                  <a:latin typeface="Helvetica" panose="020B0604020202020204" pitchFamily="34" charset="0"/>
                </a:rPr>
                <a:t>Address</a:t>
              </a:r>
            </a:p>
          </p:txBody>
        </p:sp>
        <p:sp>
          <p:nvSpPr>
            <p:cNvPr id="33811" name="Text Box 31"/>
            <p:cNvSpPr txBox="1">
              <a:spLocks noChangeArrowheads="1"/>
            </p:cNvSpPr>
            <p:nvPr/>
          </p:nvSpPr>
          <p:spPr bwMode="auto">
            <a:xfrm>
              <a:off x="2904" y="1728"/>
              <a:ext cx="1031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>
                  <a:solidFill>
                    <a:schemeClr val="hlink"/>
                  </a:solidFill>
                  <a:latin typeface="Helvetica" panose="020B0604020202020204" pitchFamily="34" charset="0"/>
                </a:rPr>
                <a:t>No: Error!</a:t>
              </a:r>
            </a:p>
          </p:txBody>
        </p:sp>
        <p:sp>
          <p:nvSpPr>
            <p:cNvPr id="33812" name="Freeform 32"/>
            <p:cNvSpPr>
              <a:spLocks/>
            </p:cNvSpPr>
            <p:nvPr/>
          </p:nvSpPr>
          <p:spPr bwMode="auto">
            <a:xfrm>
              <a:off x="2491" y="1730"/>
              <a:ext cx="409" cy="136"/>
            </a:xfrm>
            <a:custGeom>
              <a:avLst/>
              <a:gdLst>
                <a:gd name="T0" fmla="*/ 0 w 432"/>
                <a:gd name="T1" fmla="*/ 0 h 144"/>
                <a:gd name="T2" fmla="*/ 0 w 432"/>
                <a:gd name="T3" fmla="*/ 26 h 144"/>
                <a:gd name="T4" fmla="*/ 83 w 432"/>
                <a:gd name="T5" fmla="*/ 26 h 144"/>
                <a:gd name="T6" fmla="*/ 0 60000 65536"/>
                <a:gd name="T7" fmla="*/ 0 60000 65536"/>
                <a:gd name="T8" fmla="*/ 0 60000 65536"/>
                <a:gd name="T9" fmla="*/ 0 w 432"/>
                <a:gd name="T10" fmla="*/ 0 h 144"/>
                <a:gd name="T11" fmla="*/ 432 w 43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44">
                  <a:moveTo>
                    <a:pt x="0" y="0"/>
                  </a:moveTo>
                  <a:lnTo>
                    <a:pt x="0" y="144"/>
                  </a:lnTo>
                  <a:lnTo>
                    <a:pt x="432" y="144"/>
                  </a:lnTo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  <p:pic>
        <p:nvPicPr>
          <p:cNvPr id="33796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0"/>
            <a:ext cx="2081213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038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6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6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6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6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970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Issues with Simple B&amp;B Method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200400"/>
            <a:ext cx="8610600" cy="3352800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>
                <a:latin typeface="+mj-lt"/>
                <a:ea typeface="굴림" panose="020B0600000101010101" pitchFamily="34" charset="-127"/>
              </a:rPr>
              <a:t>Fragmentation problem</a:t>
            </a:r>
          </a:p>
          <a:p>
            <a:pPr lvl="1"/>
            <a:r>
              <a:rPr lang="en-US" altLang="ko-KR" dirty="0" smtClean="0">
                <a:latin typeface="+mj-lt"/>
                <a:ea typeface="굴림" panose="020B0600000101010101" pitchFamily="34" charset="-127"/>
              </a:rPr>
              <a:t>Not every process is the same size</a:t>
            </a:r>
          </a:p>
          <a:p>
            <a:pPr lvl="1"/>
            <a:r>
              <a:rPr lang="en-US" altLang="ko-KR" dirty="0" smtClean="0">
                <a:latin typeface="+mj-lt"/>
                <a:ea typeface="굴림" panose="020B0600000101010101" pitchFamily="34" charset="-127"/>
              </a:rPr>
              <a:t>Over time, memory space becomes fragmented</a:t>
            </a:r>
          </a:p>
          <a:p>
            <a:r>
              <a:rPr lang="en-US" altLang="ko-KR" dirty="0" smtClean="0">
                <a:latin typeface="+mj-lt"/>
                <a:ea typeface="굴림" panose="020B0600000101010101" pitchFamily="34" charset="-127"/>
              </a:rPr>
              <a:t>Missing support for sparse address space</a:t>
            </a:r>
          </a:p>
          <a:p>
            <a:pPr lvl="1"/>
            <a:r>
              <a:rPr lang="en-US" altLang="ko-KR" dirty="0" smtClean="0">
                <a:latin typeface="+mj-lt"/>
                <a:ea typeface="굴림" panose="020B0600000101010101" pitchFamily="34" charset="-127"/>
              </a:rPr>
              <a:t>Would like to have multiple chunks/program</a:t>
            </a:r>
          </a:p>
          <a:p>
            <a:pPr lvl="1"/>
            <a:r>
              <a:rPr lang="en-US" altLang="ko-KR" dirty="0" smtClean="0">
                <a:latin typeface="+mj-lt"/>
                <a:ea typeface="굴림" panose="020B0600000101010101" pitchFamily="34" charset="-127"/>
              </a:rPr>
              <a:t>E.g.: Code, Data, Stack</a:t>
            </a:r>
          </a:p>
          <a:p>
            <a:r>
              <a:rPr lang="en-US" altLang="ko-KR" dirty="0" smtClean="0">
                <a:latin typeface="+mj-lt"/>
                <a:ea typeface="굴림" panose="020B0600000101010101" pitchFamily="34" charset="-127"/>
              </a:rPr>
              <a:t>Hard to do inter-process sharing</a:t>
            </a:r>
          </a:p>
          <a:p>
            <a:pPr lvl="1"/>
            <a:r>
              <a:rPr lang="en-US" altLang="ko-KR" dirty="0" smtClean="0">
                <a:latin typeface="+mj-lt"/>
                <a:ea typeface="굴림" panose="020B0600000101010101" pitchFamily="34" charset="-127"/>
              </a:rPr>
              <a:t>Want to share code segments when possible</a:t>
            </a:r>
          </a:p>
          <a:p>
            <a:pPr lvl="1"/>
            <a:r>
              <a:rPr lang="en-US" altLang="ko-KR" dirty="0" smtClean="0">
                <a:latin typeface="+mj-lt"/>
                <a:ea typeface="굴림" panose="020B0600000101010101" pitchFamily="34" charset="-127"/>
              </a:rPr>
              <a:t>Want to share memory between processes</a:t>
            </a:r>
          </a:p>
          <a:p>
            <a:pPr lvl="1"/>
            <a:r>
              <a:rPr lang="en-US" altLang="ko-KR" dirty="0" smtClean="0">
                <a:latin typeface="+mj-lt"/>
                <a:ea typeface="굴림" panose="020B0600000101010101" pitchFamily="34" charset="-127"/>
              </a:rPr>
              <a:t>Helped by providing multiple segments per process</a:t>
            </a: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1295400" y="914400"/>
            <a:ext cx="1143000" cy="2133600"/>
          </a:xfrm>
          <a:prstGeom prst="rect">
            <a:avLst/>
          </a:prstGeom>
          <a:solidFill>
            <a:srgbClr val="C0D2F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ko-KR" altLang="en-US" sz="1800">
              <a:solidFill>
                <a:srgbClr val="FF66CC"/>
              </a:solidFill>
              <a:ea typeface="굴림" panose="020B0600000101010101" pitchFamily="34" charset="-127"/>
            </a:endParaRPr>
          </a:p>
        </p:txBody>
      </p:sp>
      <p:sp>
        <p:nvSpPr>
          <p:cNvPr id="35844" name="Line 5"/>
          <p:cNvSpPr>
            <a:spLocks noChangeShapeType="1"/>
          </p:cNvSpPr>
          <p:nvPr/>
        </p:nvSpPr>
        <p:spPr bwMode="auto">
          <a:xfrm>
            <a:off x="1295400" y="12779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Line 6"/>
          <p:cNvSpPr>
            <a:spLocks noChangeShapeType="1"/>
          </p:cNvSpPr>
          <p:nvPr/>
        </p:nvSpPr>
        <p:spPr bwMode="auto">
          <a:xfrm>
            <a:off x="1295400" y="16891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Line 7"/>
          <p:cNvSpPr>
            <a:spLocks noChangeShapeType="1"/>
          </p:cNvSpPr>
          <p:nvPr/>
        </p:nvSpPr>
        <p:spPr bwMode="auto">
          <a:xfrm>
            <a:off x="1295400" y="2620963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Text Box 8"/>
          <p:cNvSpPr txBox="1">
            <a:spLocks noChangeArrowheads="1"/>
          </p:cNvSpPr>
          <p:nvPr/>
        </p:nvSpPr>
        <p:spPr bwMode="auto">
          <a:xfrm>
            <a:off x="1346200" y="914400"/>
            <a:ext cx="952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1400" b="0">
                <a:latin typeface="Helvetica" panose="020B0604020202020204" pitchFamily="34" charset="0"/>
                <a:ea typeface="굴림" panose="020B0600000101010101" pitchFamily="34" charset="-127"/>
              </a:rPr>
              <a:t>process 6</a:t>
            </a:r>
          </a:p>
        </p:txBody>
      </p:sp>
      <p:sp>
        <p:nvSpPr>
          <p:cNvPr id="35848" name="Text Box 9"/>
          <p:cNvSpPr txBox="1">
            <a:spLocks noChangeArrowheads="1"/>
          </p:cNvSpPr>
          <p:nvPr/>
        </p:nvSpPr>
        <p:spPr bwMode="auto">
          <a:xfrm>
            <a:off x="1295400" y="1358900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1400" b="0">
                <a:latin typeface="Helvetica" panose="020B0604020202020204" pitchFamily="34" charset="0"/>
                <a:ea typeface="굴림" panose="020B0600000101010101" pitchFamily="34" charset="-127"/>
              </a:rPr>
              <a:t>process 5</a:t>
            </a:r>
          </a:p>
        </p:txBody>
      </p:sp>
      <p:sp>
        <p:nvSpPr>
          <p:cNvPr id="35849" name="Text Box 10"/>
          <p:cNvSpPr txBox="1">
            <a:spLocks noChangeArrowheads="1"/>
          </p:cNvSpPr>
          <p:nvPr/>
        </p:nvSpPr>
        <p:spPr bwMode="auto">
          <a:xfrm>
            <a:off x="1295400" y="2041525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1400" b="0">
                <a:latin typeface="Helvetica" panose="020B0604020202020204" pitchFamily="34" charset="0"/>
                <a:ea typeface="굴림" panose="020B0600000101010101" pitchFamily="34" charset="-127"/>
              </a:rPr>
              <a:t>process 2</a:t>
            </a:r>
          </a:p>
        </p:txBody>
      </p:sp>
      <p:sp>
        <p:nvSpPr>
          <p:cNvPr id="35850" name="Text Box 11"/>
          <p:cNvSpPr txBox="1">
            <a:spLocks noChangeArrowheads="1"/>
          </p:cNvSpPr>
          <p:nvPr/>
        </p:nvSpPr>
        <p:spPr bwMode="auto">
          <a:xfrm>
            <a:off x="1295400" y="2638425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1400" b="0">
                <a:latin typeface="Helvetica" panose="020B0604020202020204" pitchFamily="34" charset="0"/>
                <a:ea typeface="굴림" panose="020B0600000101010101" pitchFamily="34" charset="-127"/>
              </a:rPr>
              <a:t>OS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514600" y="914400"/>
            <a:ext cx="1752600" cy="2133600"/>
            <a:chOff x="2514600" y="914400"/>
            <a:chExt cx="1752600" cy="2133600"/>
          </a:xfrm>
        </p:grpSpPr>
        <p:sp>
          <p:nvSpPr>
            <p:cNvPr id="35881" name="Rectangle 12"/>
            <p:cNvSpPr>
              <a:spLocks noChangeArrowheads="1"/>
            </p:cNvSpPr>
            <p:nvPr/>
          </p:nvSpPr>
          <p:spPr bwMode="auto">
            <a:xfrm>
              <a:off x="3124200" y="914400"/>
              <a:ext cx="1143000" cy="2133600"/>
            </a:xfrm>
            <a:prstGeom prst="rect">
              <a:avLst/>
            </a:prstGeom>
            <a:solidFill>
              <a:srgbClr val="C0D2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82" name="Line 13"/>
            <p:cNvSpPr>
              <a:spLocks noChangeShapeType="1"/>
            </p:cNvSpPr>
            <p:nvPr/>
          </p:nvSpPr>
          <p:spPr bwMode="auto">
            <a:xfrm>
              <a:off x="3124200" y="1277938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3" name="Line 14"/>
            <p:cNvSpPr>
              <a:spLocks noChangeShapeType="1"/>
            </p:cNvSpPr>
            <p:nvPr/>
          </p:nvSpPr>
          <p:spPr bwMode="auto">
            <a:xfrm>
              <a:off x="3124200" y="1689100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4" name="Line 15"/>
            <p:cNvSpPr>
              <a:spLocks noChangeShapeType="1"/>
            </p:cNvSpPr>
            <p:nvPr/>
          </p:nvSpPr>
          <p:spPr bwMode="auto">
            <a:xfrm>
              <a:off x="3124200" y="2620963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5" name="Text Box 16"/>
            <p:cNvSpPr txBox="1">
              <a:spLocks noChangeArrowheads="1"/>
            </p:cNvSpPr>
            <p:nvPr/>
          </p:nvSpPr>
          <p:spPr bwMode="auto">
            <a:xfrm>
              <a:off x="3173413" y="914400"/>
              <a:ext cx="9525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1400" b="0">
                  <a:latin typeface="Helvetica" panose="020B0604020202020204" pitchFamily="34" charset="0"/>
                  <a:ea typeface="굴림" panose="020B0600000101010101" pitchFamily="34" charset="-127"/>
                </a:rPr>
                <a:t>process 6</a:t>
              </a:r>
            </a:p>
          </p:txBody>
        </p:sp>
        <p:sp>
          <p:nvSpPr>
            <p:cNvPr id="35886" name="Text Box 17"/>
            <p:cNvSpPr txBox="1">
              <a:spLocks noChangeArrowheads="1"/>
            </p:cNvSpPr>
            <p:nvPr/>
          </p:nvSpPr>
          <p:spPr bwMode="auto">
            <a:xfrm>
              <a:off x="3124200" y="1358900"/>
              <a:ext cx="10668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1400" b="0">
                  <a:latin typeface="Helvetica" panose="020B0604020202020204" pitchFamily="34" charset="0"/>
                  <a:ea typeface="굴림" panose="020B0600000101010101" pitchFamily="34" charset="-127"/>
                </a:rPr>
                <a:t>process 5</a:t>
              </a:r>
            </a:p>
          </p:txBody>
        </p:sp>
        <p:sp>
          <p:nvSpPr>
            <p:cNvPr id="35887" name="Text Box 18"/>
            <p:cNvSpPr txBox="1">
              <a:spLocks noChangeArrowheads="1"/>
            </p:cNvSpPr>
            <p:nvPr/>
          </p:nvSpPr>
          <p:spPr bwMode="auto">
            <a:xfrm>
              <a:off x="3162300" y="2667000"/>
              <a:ext cx="10668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1400" b="0">
                  <a:latin typeface="Helvetica" panose="020B0604020202020204" pitchFamily="34" charset="0"/>
                  <a:ea typeface="굴림" panose="020B0600000101010101" pitchFamily="34" charset="-127"/>
                </a:rPr>
                <a:t>OS</a:t>
              </a:r>
            </a:p>
          </p:txBody>
        </p:sp>
        <p:sp>
          <p:nvSpPr>
            <p:cNvPr id="35888" name="Rectangle 34"/>
            <p:cNvSpPr>
              <a:spLocks noChangeArrowheads="1"/>
            </p:cNvSpPr>
            <p:nvPr/>
          </p:nvSpPr>
          <p:spPr bwMode="auto">
            <a:xfrm>
              <a:off x="3124200" y="1676400"/>
              <a:ext cx="1143000" cy="9906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89" name="AutoShape 40"/>
            <p:cNvSpPr>
              <a:spLocks noChangeArrowheads="1"/>
            </p:cNvSpPr>
            <p:nvPr/>
          </p:nvSpPr>
          <p:spPr bwMode="auto">
            <a:xfrm>
              <a:off x="2514600" y="2057400"/>
              <a:ext cx="533400" cy="228600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343400" y="914400"/>
            <a:ext cx="1752600" cy="2133600"/>
            <a:chOff x="4343400" y="914400"/>
            <a:chExt cx="1752600" cy="2133600"/>
          </a:xfrm>
        </p:grpSpPr>
        <p:sp>
          <p:nvSpPr>
            <p:cNvPr id="35871" name="Rectangle 19"/>
            <p:cNvSpPr>
              <a:spLocks noChangeArrowheads="1"/>
            </p:cNvSpPr>
            <p:nvPr/>
          </p:nvSpPr>
          <p:spPr bwMode="auto">
            <a:xfrm>
              <a:off x="4953000" y="914400"/>
              <a:ext cx="1143000" cy="2133600"/>
            </a:xfrm>
            <a:prstGeom prst="rect">
              <a:avLst/>
            </a:prstGeom>
            <a:solidFill>
              <a:srgbClr val="C0D2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72" name="Line 20"/>
            <p:cNvSpPr>
              <a:spLocks noChangeShapeType="1"/>
            </p:cNvSpPr>
            <p:nvPr/>
          </p:nvSpPr>
          <p:spPr bwMode="auto">
            <a:xfrm>
              <a:off x="4953000" y="1277938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3" name="Line 21"/>
            <p:cNvSpPr>
              <a:spLocks noChangeShapeType="1"/>
            </p:cNvSpPr>
            <p:nvPr/>
          </p:nvSpPr>
          <p:spPr bwMode="auto">
            <a:xfrm>
              <a:off x="4953000" y="1689100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4" name="Line 22"/>
            <p:cNvSpPr>
              <a:spLocks noChangeShapeType="1"/>
            </p:cNvSpPr>
            <p:nvPr/>
          </p:nvSpPr>
          <p:spPr bwMode="auto">
            <a:xfrm>
              <a:off x="4953000" y="2620963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5" name="Text Box 23"/>
            <p:cNvSpPr txBox="1">
              <a:spLocks noChangeArrowheads="1"/>
            </p:cNvSpPr>
            <p:nvPr/>
          </p:nvSpPr>
          <p:spPr bwMode="auto">
            <a:xfrm>
              <a:off x="5003800" y="914400"/>
              <a:ext cx="9525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1400" b="0">
                  <a:latin typeface="Helvetica" panose="020B0604020202020204" pitchFamily="34" charset="0"/>
                  <a:ea typeface="굴림" panose="020B0600000101010101" pitchFamily="34" charset="-127"/>
                </a:rPr>
                <a:t>process 6</a:t>
              </a:r>
            </a:p>
          </p:txBody>
        </p:sp>
        <p:sp>
          <p:nvSpPr>
            <p:cNvPr id="35876" name="Text Box 24"/>
            <p:cNvSpPr txBox="1">
              <a:spLocks noChangeArrowheads="1"/>
            </p:cNvSpPr>
            <p:nvPr/>
          </p:nvSpPr>
          <p:spPr bwMode="auto">
            <a:xfrm>
              <a:off x="4953000" y="1358900"/>
              <a:ext cx="10668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1400" b="0">
                  <a:latin typeface="Helvetica" panose="020B0604020202020204" pitchFamily="34" charset="0"/>
                  <a:ea typeface="굴림" panose="020B0600000101010101" pitchFamily="34" charset="-127"/>
                </a:rPr>
                <a:t>process 5</a:t>
              </a:r>
            </a:p>
          </p:txBody>
        </p:sp>
        <p:sp>
          <p:nvSpPr>
            <p:cNvPr id="35877" name="Text Box 25"/>
            <p:cNvSpPr txBox="1">
              <a:spLocks noChangeArrowheads="1"/>
            </p:cNvSpPr>
            <p:nvPr/>
          </p:nvSpPr>
          <p:spPr bwMode="auto">
            <a:xfrm>
              <a:off x="4953000" y="2638425"/>
              <a:ext cx="10668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1400" b="0">
                  <a:latin typeface="Helvetica" panose="020B0604020202020204" pitchFamily="34" charset="0"/>
                  <a:ea typeface="굴림" panose="020B0600000101010101" pitchFamily="34" charset="-127"/>
                </a:rPr>
                <a:t>OS</a:t>
              </a:r>
            </a:p>
          </p:txBody>
        </p:sp>
        <p:sp>
          <p:nvSpPr>
            <p:cNvPr id="35878" name="Rectangle 35"/>
            <p:cNvSpPr>
              <a:spLocks noChangeArrowheads="1"/>
            </p:cNvSpPr>
            <p:nvPr/>
          </p:nvSpPr>
          <p:spPr bwMode="auto">
            <a:xfrm>
              <a:off x="4953000" y="2057400"/>
              <a:ext cx="1143000" cy="6096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79" name="Text Box 36"/>
            <p:cNvSpPr txBox="1">
              <a:spLocks noChangeArrowheads="1"/>
            </p:cNvSpPr>
            <p:nvPr/>
          </p:nvSpPr>
          <p:spPr bwMode="auto">
            <a:xfrm>
              <a:off x="4953000" y="1676400"/>
              <a:ext cx="10668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1400" b="0">
                  <a:latin typeface="Helvetica" panose="020B0604020202020204" pitchFamily="34" charset="0"/>
                  <a:ea typeface="굴림" panose="020B0600000101010101" pitchFamily="34" charset="-127"/>
                </a:rPr>
                <a:t>process 9</a:t>
              </a:r>
            </a:p>
          </p:txBody>
        </p:sp>
        <p:sp>
          <p:nvSpPr>
            <p:cNvPr id="35880" name="AutoShape 41"/>
            <p:cNvSpPr>
              <a:spLocks noChangeArrowheads="1"/>
            </p:cNvSpPr>
            <p:nvPr/>
          </p:nvSpPr>
          <p:spPr bwMode="auto">
            <a:xfrm>
              <a:off x="4343400" y="2057400"/>
              <a:ext cx="533400" cy="228600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172200" y="914400"/>
            <a:ext cx="1752600" cy="2133600"/>
            <a:chOff x="6172200" y="914400"/>
            <a:chExt cx="1752600" cy="2133600"/>
          </a:xfrm>
        </p:grpSpPr>
        <p:grpSp>
          <p:nvGrpSpPr>
            <p:cNvPr id="35858" name="Group 1"/>
            <p:cNvGrpSpPr>
              <a:grpSpLocks/>
            </p:cNvGrpSpPr>
            <p:nvPr/>
          </p:nvGrpSpPr>
          <p:grpSpPr bwMode="auto">
            <a:xfrm>
              <a:off x="6172200" y="914400"/>
              <a:ext cx="1752600" cy="2133600"/>
              <a:chOff x="6172200" y="914400"/>
              <a:chExt cx="1752600" cy="2133600"/>
            </a:xfrm>
          </p:grpSpPr>
          <p:sp>
            <p:nvSpPr>
              <p:cNvPr id="35860" name="Rectangle 26"/>
              <p:cNvSpPr>
                <a:spLocks noChangeArrowheads="1"/>
              </p:cNvSpPr>
              <p:nvPr/>
            </p:nvSpPr>
            <p:spPr bwMode="auto">
              <a:xfrm>
                <a:off x="6781800" y="914400"/>
                <a:ext cx="1143000" cy="2133600"/>
              </a:xfrm>
              <a:prstGeom prst="rect">
                <a:avLst/>
              </a:prstGeom>
              <a:solidFill>
                <a:srgbClr val="C0D2FE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35861" name="Line 27"/>
              <p:cNvSpPr>
                <a:spLocks noChangeShapeType="1"/>
              </p:cNvSpPr>
              <p:nvPr/>
            </p:nvSpPr>
            <p:spPr bwMode="auto">
              <a:xfrm>
                <a:off x="6781800" y="1277938"/>
                <a:ext cx="1143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2" name="Line 28"/>
              <p:cNvSpPr>
                <a:spLocks noChangeShapeType="1"/>
              </p:cNvSpPr>
              <p:nvPr/>
            </p:nvSpPr>
            <p:spPr bwMode="auto">
              <a:xfrm>
                <a:off x="6781800" y="1689100"/>
                <a:ext cx="1143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3" name="Line 29"/>
              <p:cNvSpPr>
                <a:spLocks noChangeShapeType="1"/>
              </p:cNvSpPr>
              <p:nvPr/>
            </p:nvSpPr>
            <p:spPr bwMode="auto">
              <a:xfrm>
                <a:off x="6781800" y="2620963"/>
                <a:ext cx="1143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4" name="Text Box 30"/>
              <p:cNvSpPr txBox="1">
                <a:spLocks noChangeArrowheads="1"/>
              </p:cNvSpPr>
              <p:nvPr/>
            </p:nvSpPr>
            <p:spPr bwMode="auto">
              <a:xfrm>
                <a:off x="6832600" y="914400"/>
                <a:ext cx="9525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ko-KR" sz="1400" b="0">
                    <a:latin typeface="Helvetica" panose="020B0604020202020204" pitchFamily="34" charset="0"/>
                    <a:ea typeface="굴림" panose="020B0600000101010101" pitchFamily="34" charset="-127"/>
                  </a:rPr>
                  <a:t>process 6</a:t>
                </a:r>
              </a:p>
            </p:txBody>
          </p:sp>
          <p:sp>
            <p:nvSpPr>
              <p:cNvPr id="35865" name="Text Box 32"/>
              <p:cNvSpPr txBox="1">
                <a:spLocks noChangeArrowheads="1"/>
              </p:cNvSpPr>
              <p:nvPr/>
            </p:nvSpPr>
            <p:spPr bwMode="auto">
              <a:xfrm>
                <a:off x="6781800" y="1676400"/>
                <a:ext cx="10668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ko-KR" sz="1400" b="0">
                    <a:latin typeface="Helvetica" panose="020B0604020202020204" pitchFamily="34" charset="0"/>
                    <a:ea typeface="굴림" panose="020B0600000101010101" pitchFamily="34" charset="-127"/>
                  </a:rPr>
                  <a:t>process 9</a:t>
                </a:r>
              </a:p>
            </p:txBody>
          </p:sp>
          <p:sp>
            <p:nvSpPr>
              <p:cNvPr id="35866" name="Text Box 33"/>
              <p:cNvSpPr txBox="1">
                <a:spLocks noChangeArrowheads="1"/>
              </p:cNvSpPr>
              <p:nvPr/>
            </p:nvSpPr>
            <p:spPr bwMode="auto">
              <a:xfrm>
                <a:off x="6781800" y="2638425"/>
                <a:ext cx="10668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ko-KR" sz="1400" b="0">
                    <a:latin typeface="Helvetica" panose="020B0604020202020204" pitchFamily="34" charset="0"/>
                    <a:ea typeface="굴림" panose="020B0600000101010101" pitchFamily="34" charset="-127"/>
                  </a:rPr>
                  <a:t>OS</a:t>
                </a:r>
              </a:p>
            </p:txBody>
          </p:sp>
          <p:sp>
            <p:nvSpPr>
              <p:cNvPr id="35867" name="Rectangle 37"/>
              <p:cNvSpPr>
                <a:spLocks noChangeArrowheads="1"/>
              </p:cNvSpPr>
              <p:nvPr/>
            </p:nvSpPr>
            <p:spPr bwMode="auto">
              <a:xfrm>
                <a:off x="6781800" y="2362200"/>
                <a:ext cx="1143000" cy="304800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35868" name="Line 38"/>
              <p:cNvSpPr>
                <a:spLocks noChangeShapeType="1"/>
              </p:cNvSpPr>
              <p:nvPr/>
            </p:nvSpPr>
            <p:spPr bwMode="auto">
              <a:xfrm>
                <a:off x="6781800" y="2012950"/>
                <a:ext cx="1143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9" name="Text Box 39"/>
              <p:cNvSpPr txBox="1">
                <a:spLocks noChangeArrowheads="1"/>
              </p:cNvSpPr>
              <p:nvPr/>
            </p:nvSpPr>
            <p:spPr bwMode="auto">
              <a:xfrm>
                <a:off x="6781800" y="2057400"/>
                <a:ext cx="10668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ko-KR" sz="1400" b="0">
                    <a:latin typeface="Helvetica" panose="020B0604020202020204" pitchFamily="34" charset="0"/>
                    <a:ea typeface="굴림" panose="020B0600000101010101" pitchFamily="34" charset="-127"/>
                  </a:rPr>
                  <a:t>process 10</a:t>
                </a:r>
              </a:p>
            </p:txBody>
          </p:sp>
          <p:sp>
            <p:nvSpPr>
              <p:cNvPr id="35870" name="AutoShape 42"/>
              <p:cNvSpPr>
                <a:spLocks noChangeArrowheads="1"/>
              </p:cNvSpPr>
              <p:nvPr/>
            </p:nvSpPr>
            <p:spPr bwMode="auto">
              <a:xfrm>
                <a:off x="6172200" y="2057400"/>
                <a:ext cx="533400" cy="228600"/>
              </a:xfrm>
              <a:prstGeom prst="rightArrow">
                <a:avLst>
                  <a:gd name="adj1" fmla="val 50000"/>
                  <a:gd name="adj2" fmla="val 58333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 sz="1800"/>
              </a:p>
            </p:txBody>
          </p:sp>
        </p:grpSp>
        <p:sp>
          <p:nvSpPr>
            <p:cNvPr id="35859" name="Rectangle 37"/>
            <p:cNvSpPr>
              <a:spLocks noChangeArrowheads="1"/>
            </p:cNvSpPr>
            <p:nvPr/>
          </p:nvSpPr>
          <p:spPr bwMode="auto">
            <a:xfrm>
              <a:off x="6781800" y="1295400"/>
              <a:ext cx="1143000" cy="381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8001000" y="1219200"/>
            <a:ext cx="1066800" cy="1447800"/>
            <a:chOff x="8001000" y="1219200"/>
            <a:chExt cx="1066800" cy="1447800"/>
          </a:xfrm>
        </p:grpSpPr>
        <p:sp>
          <p:nvSpPr>
            <p:cNvPr id="35855" name="Text Box 31"/>
            <p:cNvSpPr txBox="1">
              <a:spLocks noChangeArrowheads="1"/>
            </p:cNvSpPr>
            <p:nvPr/>
          </p:nvSpPr>
          <p:spPr bwMode="auto">
            <a:xfrm>
              <a:off x="8001000" y="1676400"/>
              <a:ext cx="1066800" cy="538096"/>
            </a:xfrm>
            <a:prstGeom prst="rect">
              <a:avLst/>
            </a:prstGeom>
            <a:solidFill>
              <a:srgbClr val="C0D2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50000"/>
                </a:lnSpc>
                <a:spcBef>
                  <a:spcPct val="50000"/>
                </a:spcBef>
              </a:pPr>
              <a:endParaRPr lang="en-US" altLang="ko-KR" sz="7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400" b="0">
                  <a:latin typeface="Helvetica" panose="020B0604020202020204" pitchFamily="34" charset="0"/>
                  <a:ea typeface="굴림" panose="020B0600000101010101" pitchFamily="34" charset="-127"/>
                </a:rPr>
                <a:t>process 11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endParaRPr lang="en-US" altLang="ko-KR" sz="8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6" name="Bent Arrow 5"/>
            <p:cNvSpPr/>
            <p:nvPr/>
          </p:nvSpPr>
          <p:spPr bwMode="auto">
            <a:xfrm flipH="1">
              <a:off x="8001000" y="1219200"/>
              <a:ext cx="685800" cy="381000"/>
            </a:xfrm>
            <a:prstGeom prst="bentArrow">
              <a:avLst/>
            </a:prstGeom>
            <a:solidFill>
              <a:srgbClr val="FF44E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b="0" dirty="0">
                <a:latin typeface="Helvetica"/>
                <a:ea typeface="ＭＳ Ｐゴシック" charset="0"/>
                <a:cs typeface="Helvetica"/>
              </a:endParaRPr>
            </a:p>
          </p:txBody>
        </p:sp>
        <p:sp>
          <p:nvSpPr>
            <p:cNvPr id="52" name="Bent Arrow 51"/>
            <p:cNvSpPr/>
            <p:nvPr/>
          </p:nvSpPr>
          <p:spPr bwMode="auto">
            <a:xfrm flipH="1" flipV="1">
              <a:off x="8001000" y="2286000"/>
              <a:ext cx="685800" cy="381000"/>
            </a:xfrm>
            <a:prstGeom prst="bentArrow">
              <a:avLst/>
            </a:prstGeom>
            <a:solidFill>
              <a:srgbClr val="FF44E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b="0" dirty="0">
                <a:latin typeface="Helvetica"/>
                <a:ea typeface="ＭＳ Ｐゴシック" charset="0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22836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More Flexible Segmentation</a:t>
            </a:r>
          </a:p>
        </p:txBody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0"/>
            <a:ext cx="8686800" cy="213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latin typeface="+mj-lt"/>
                <a:ea typeface="굴림" panose="020B0600000101010101" pitchFamily="34" charset="-127"/>
              </a:rPr>
              <a:t>Logical View: multiple separate segments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latin typeface="+mj-lt"/>
                <a:ea typeface="굴림" panose="020B0600000101010101" pitchFamily="34" charset="-127"/>
              </a:rPr>
              <a:t>Typical: Code, Data, Stack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latin typeface="+mj-lt"/>
                <a:ea typeface="굴림" panose="020B0600000101010101" pitchFamily="34" charset="-127"/>
              </a:rPr>
              <a:t>Others: memory sharing, </a:t>
            </a:r>
            <a:r>
              <a:rPr lang="en-US" altLang="ko-KR" dirty="0" err="1" smtClean="0">
                <a:latin typeface="+mj-lt"/>
                <a:ea typeface="굴림" panose="020B0600000101010101" pitchFamily="34" charset="-127"/>
              </a:rPr>
              <a:t>etc</a:t>
            </a:r>
            <a:endParaRPr lang="en-US" altLang="ko-KR" dirty="0" smtClean="0">
              <a:latin typeface="+mj-lt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latin typeface="+mj-lt"/>
                <a:ea typeface="굴림" panose="020B0600000101010101" pitchFamily="34" charset="-127"/>
              </a:rPr>
              <a:t>Each segment is given region of contiguous memory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latin typeface="+mj-lt"/>
                <a:ea typeface="굴림" panose="020B0600000101010101" pitchFamily="34" charset="-127"/>
              </a:rPr>
              <a:t>Has a base and limit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latin typeface="+mj-lt"/>
                <a:ea typeface="굴림" panose="020B0600000101010101" pitchFamily="34" charset="-127"/>
              </a:rPr>
              <a:t>Can reside anywhere in physical memory</a:t>
            </a:r>
          </a:p>
        </p:txBody>
      </p:sp>
      <p:pic>
        <p:nvPicPr>
          <p:cNvPr id="6912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12" t="632" r="21811" b="964"/>
          <a:stretch>
            <a:fillRect/>
          </a:stretch>
        </p:blipFill>
        <p:spPr bwMode="auto">
          <a:xfrm>
            <a:off x="762000" y="685800"/>
            <a:ext cx="2852738" cy="37592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4114800" y="685800"/>
            <a:ext cx="4510088" cy="3838575"/>
            <a:chOff x="2592" y="480"/>
            <a:chExt cx="2841" cy="2418"/>
          </a:xfrm>
        </p:grpSpPr>
        <p:sp>
          <p:nvSpPr>
            <p:cNvPr id="37893" name="Oval 5"/>
            <p:cNvSpPr>
              <a:spLocks noChangeArrowheads="1"/>
            </p:cNvSpPr>
            <p:nvPr/>
          </p:nvSpPr>
          <p:spPr bwMode="auto">
            <a:xfrm>
              <a:off x="2688" y="558"/>
              <a:ext cx="1381" cy="1890"/>
            </a:xfrm>
            <a:prstGeom prst="ellipse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894" name="Rectangle 6"/>
            <p:cNvSpPr>
              <a:spLocks noChangeArrowheads="1"/>
            </p:cNvSpPr>
            <p:nvPr/>
          </p:nvSpPr>
          <p:spPr bwMode="auto">
            <a:xfrm>
              <a:off x="2992" y="864"/>
              <a:ext cx="472" cy="254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37895" name="Rectangle 7"/>
            <p:cNvSpPr>
              <a:spLocks noChangeArrowheads="1"/>
            </p:cNvSpPr>
            <p:nvPr/>
          </p:nvSpPr>
          <p:spPr bwMode="auto">
            <a:xfrm>
              <a:off x="2800" y="1440"/>
              <a:ext cx="436" cy="43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37896" name="Rectangle 8"/>
            <p:cNvSpPr>
              <a:spLocks noChangeArrowheads="1"/>
            </p:cNvSpPr>
            <p:nvPr/>
          </p:nvSpPr>
          <p:spPr bwMode="auto">
            <a:xfrm>
              <a:off x="3520" y="1248"/>
              <a:ext cx="437" cy="18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3376" y="1728"/>
              <a:ext cx="435" cy="254"/>
            </a:xfrm>
            <a:prstGeom prst="rect">
              <a:avLst/>
            </a:prstGeom>
            <a:solidFill>
              <a:srgbClr val="53FB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Helvetica" panose="020B0604020202020204" pitchFamily="34" charset="0"/>
                </a:rPr>
                <a:t>4</a:t>
              </a:r>
            </a:p>
          </p:txBody>
        </p:sp>
        <p:sp>
          <p:nvSpPr>
            <p:cNvPr id="37898" name="Text Box 24"/>
            <p:cNvSpPr txBox="1">
              <a:spLocks noChangeArrowheads="1"/>
            </p:cNvSpPr>
            <p:nvPr/>
          </p:nvSpPr>
          <p:spPr bwMode="auto">
            <a:xfrm>
              <a:off x="2832" y="2481"/>
              <a:ext cx="107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Helvetica" panose="020B0604020202020204" pitchFamily="34" charset="0"/>
                </a:rPr>
                <a:t>user view of</a:t>
              </a:r>
            </a:p>
            <a:p>
              <a:pPr eaLnBrk="1" hangingPunct="1"/>
              <a:r>
                <a:rPr lang="en-US" altLang="en-US" sz="1800" b="0">
                  <a:latin typeface="Helvetica" panose="020B0604020202020204" pitchFamily="34" charset="0"/>
                </a:rPr>
                <a:t>memory space </a:t>
              </a:r>
            </a:p>
          </p:txBody>
        </p:sp>
        <p:sp>
          <p:nvSpPr>
            <p:cNvPr id="37899" name="Rectangle 12"/>
            <p:cNvSpPr>
              <a:spLocks noChangeArrowheads="1"/>
            </p:cNvSpPr>
            <p:nvPr/>
          </p:nvSpPr>
          <p:spPr bwMode="auto">
            <a:xfrm>
              <a:off x="4518" y="576"/>
              <a:ext cx="545" cy="509"/>
            </a:xfrm>
            <a:prstGeom prst="rect">
              <a:avLst/>
            </a:prstGeom>
            <a:solidFill>
              <a:srgbClr val="53FB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00" name="Line 13"/>
            <p:cNvSpPr>
              <a:spLocks noChangeShapeType="1"/>
            </p:cNvSpPr>
            <p:nvPr/>
          </p:nvSpPr>
          <p:spPr bwMode="auto">
            <a:xfrm>
              <a:off x="4518" y="831"/>
              <a:ext cx="5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1" name="Rectangle 15"/>
            <p:cNvSpPr>
              <a:spLocks noChangeArrowheads="1"/>
            </p:cNvSpPr>
            <p:nvPr/>
          </p:nvSpPr>
          <p:spPr bwMode="auto">
            <a:xfrm>
              <a:off x="4518" y="1085"/>
              <a:ext cx="545" cy="509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02" name="Line 16"/>
            <p:cNvSpPr>
              <a:spLocks noChangeShapeType="1"/>
            </p:cNvSpPr>
            <p:nvPr/>
          </p:nvSpPr>
          <p:spPr bwMode="auto">
            <a:xfrm>
              <a:off x="4518" y="1340"/>
              <a:ext cx="5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3" name="Text Box 17"/>
            <p:cNvSpPr txBox="1">
              <a:spLocks noChangeArrowheads="1"/>
            </p:cNvSpPr>
            <p:nvPr/>
          </p:nvSpPr>
          <p:spPr bwMode="auto">
            <a:xfrm>
              <a:off x="4675" y="606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37904" name="Text Box 18"/>
            <p:cNvSpPr txBox="1">
              <a:spLocks noChangeArrowheads="1"/>
            </p:cNvSpPr>
            <p:nvPr/>
          </p:nvSpPr>
          <p:spPr bwMode="auto">
            <a:xfrm>
              <a:off x="4691" y="83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Helvetica" panose="020B0604020202020204" pitchFamily="34" charset="0"/>
                </a:rPr>
                <a:t>4</a:t>
              </a:r>
            </a:p>
          </p:txBody>
        </p:sp>
        <p:sp>
          <p:nvSpPr>
            <p:cNvPr id="37905" name="Rectangle 19"/>
            <p:cNvSpPr>
              <a:spLocks noChangeArrowheads="1"/>
            </p:cNvSpPr>
            <p:nvPr/>
          </p:nvSpPr>
          <p:spPr bwMode="auto">
            <a:xfrm>
              <a:off x="4518" y="1594"/>
              <a:ext cx="545" cy="69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06" name="Rectangle 20"/>
            <p:cNvSpPr>
              <a:spLocks noChangeArrowheads="1"/>
            </p:cNvSpPr>
            <p:nvPr/>
          </p:nvSpPr>
          <p:spPr bwMode="auto">
            <a:xfrm>
              <a:off x="4518" y="2284"/>
              <a:ext cx="545" cy="18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07" name="Line 21"/>
            <p:cNvSpPr>
              <a:spLocks noChangeShapeType="1"/>
            </p:cNvSpPr>
            <p:nvPr/>
          </p:nvSpPr>
          <p:spPr bwMode="auto">
            <a:xfrm>
              <a:off x="4518" y="1775"/>
              <a:ext cx="5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8" name="Text Box 22"/>
            <p:cNvSpPr txBox="1">
              <a:spLocks noChangeArrowheads="1"/>
            </p:cNvSpPr>
            <p:nvPr/>
          </p:nvSpPr>
          <p:spPr bwMode="auto">
            <a:xfrm>
              <a:off x="4676" y="1588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37909" name="Text Box 23"/>
            <p:cNvSpPr txBox="1">
              <a:spLocks noChangeArrowheads="1"/>
            </p:cNvSpPr>
            <p:nvPr/>
          </p:nvSpPr>
          <p:spPr bwMode="auto">
            <a:xfrm>
              <a:off x="4691" y="1936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37910" name="Text Box 25"/>
            <p:cNvSpPr txBox="1">
              <a:spLocks noChangeArrowheads="1"/>
            </p:cNvSpPr>
            <p:nvPr/>
          </p:nvSpPr>
          <p:spPr bwMode="auto">
            <a:xfrm>
              <a:off x="4272" y="2482"/>
              <a:ext cx="1161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"/>
                </a:spcBef>
              </a:pPr>
              <a:r>
                <a:rPr lang="en-US" altLang="en-US" sz="1800" b="0">
                  <a:latin typeface="Helvetica" panose="020B0604020202020204" pitchFamily="34" charset="0"/>
                </a:rPr>
                <a:t>physical </a:t>
              </a:r>
            </a:p>
            <a:p>
              <a:pPr eaLnBrk="1" hangingPunct="1">
                <a:spcBef>
                  <a:spcPct val="5000"/>
                </a:spcBef>
              </a:pPr>
              <a:r>
                <a:rPr lang="en-US" altLang="en-US" sz="1800" b="0">
                  <a:latin typeface="Helvetica" panose="020B0604020202020204" pitchFamily="34" charset="0"/>
                </a:rPr>
                <a:t>memory space</a:t>
              </a:r>
            </a:p>
          </p:txBody>
        </p:sp>
        <p:sp>
          <p:nvSpPr>
            <p:cNvPr id="37911" name="Rectangle 26"/>
            <p:cNvSpPr>
              <a:spLocks noChangeArrowheads="1"/>
            </p:cNvSpPr>
            <p:nvPr/>
          </p:nvSpPr>
          <p:spPr bwMode="auto">
            <a:xfrm>
              <a:off x="4520" y="576"/>
              <a:ext cx="539" cy="254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37912" name="Rectangle 27"/>
            <p:cNvSpPr>
              <a:spLocks noChangeArrowheads="1"/>
            </p:cNvSpPr>
            <p:nvPr/>
          </p:nvSpPr>
          <p:spPr bwMode="auto">
            <a:xfrm>
              <a:off x="4521" y="1584"/>
              <a:ext cx="543" cy="2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37913" name="Rectangle 50"/>
            <p:cNvSpPr>
              <a:spLocks noChangeArrowheads="1"/>
            </p:cNvSpPr>
            <p:nvPr/>
          </p:nvSpPr>
          <p:spPr bwMode="auto">
            <a:xfrm>
              <a:off x="2592" y="480"/>
              <a:ext cx="2736" cy="2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56195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9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9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9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9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9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1203" grpId="0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52103</TotalTime>
  <Pages>60</Pages>
  <Words>4290</Words>
  <Application>Microsoft Office PowerPoint</Application>
  <PresentationFormat>On-screen Show (4:3)</PresentationFormat>
  <Paragraphs>1252</Paragraphs>
  <Slides>46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5" baseType="lpstr">
      <vt:lpstr>굴림</vt:lpstr>
      <vt:lpstr>MS PGothic</vt:lpstr>
      <vt:lpstr>MS PGothic</vt:lpstr>
      <vt:lpstr>Arial</vt:lpstr>
      <vt:lpstr>Comic Sans MS</vt:lpstr>
      <vt:lpstr>Courier New</vt:lpstr>
      <vt:lpstr>Helvetica</vt:lpstr>
      <vt:lpstr>Symbol</vt:lpstr>
      <vt:lpstr>Office</vt:lpstr>
      <vt:lpstr>CS162 Operating Systems and Systems Programming Lecture 12   Address Translation (Con’t)</vt:lpstr>
      <vt:lpstr>Recall: Starvation vs Deadlock</vt:lpstr>
      <vt:lpstr>Recall: Four requirements for Deadlock</vt:lpstr>
      <vt:lpstr>Recall: Ways of preventing deadlock</vt:lpstr>
      <vt:lpstr>Recall: Address translation</vt:lpstr>
      <vt:lpstr>Recall: General Address Translation</vt:lpstr>
      <vt:lpstr>Simple Base and Bounds (CRAY-1)</vt:lpstr>
      <vt:lpstr>Issues with Simple B&amp;B Method</vt:lpstr>
      <vt:lpstr>More Flexible Segmentation</vt:lpstr>
      <vt:lpstr>Implementation of Multi-Segment Model</vt:lpstr>
      <vt:lpstr>Intel x86 Special Registers</vt:lpstr>
      <vt:lpstr>Example: Four Segments (16 bit addresses)</vt:lpstr>
      <vt:lpstr>Example of segment translation</vt:lpstr>
      <vt:lpstr>Administrivia</vt:lpstr>
      <vt:lpstr>Observations about Segmentation</vt:lpstr>
      <vt:lpstr>What if segments than will fit into memory?</vt:lpstr>
      <vt:lpstr>Problems with Segmentation</vt:lpstr>
      <vt:lpstr>Paging: Physical Memory in Fixed Size Chunks</vt:lpstr>
      <vt:lpstr>How to Implement Paging?</vt:lpstr>
      <vt:lpstr>Simple Page Table Example</vt:lpstr>
      <vt:lpstr>What about Sharing?</vt:lpstr>
      <vt:lpstr>Memory Layout for Linux 32-bit</vt:lpstr>
      <vt:lpstr>Summary: Simple Page Table</vt:lpstr>
      <vt:lpstr>Summary: Simple Page Table</vt:lpstr>
      <vt:lpstr>Summary: Simple Page Table</vt:lpstr>
      <vt:lpstr>Page Table Discussion</vt:lpstr>
      <vt:lpstr>Fix for sparse address space: The two-level page table</vt:lpstr>
      <vt:lpstr>Summary: Two-Level Paging</vt:lpstr>
      <vt:lpstr>Summary: Two-Level Paging</vt:lpstr>
      <vt:lpstr>Multi-level Translation: Segments + Pages</vt:lpstr>
      <vt:lpstr>What about Sharing (Complete Segment)?</vt:lpstr>
      <vt:lpstr>Multi-level Translation Analysis</vt:lpstr>
      <vt:lpstr>Inverted Page Table</vt:lpstr>
      <vt:lpstr>Making it real:  X86 Memory model with segmentation (16/32-bit)</vt:lpstr>
      <vt:lpstr>X86 Segment Descriptors (32-bit Protected Mode)</vt:lpstr>
      <vt:lpstr>What is in a Page Table Entry?</vt:lpstr>
      <vt:lpstr>Examples of how to use a PTE</vt:lpstr>
      <vt:lpstr>How is the translation accomplished?</vt:lpstr>
      <vt:lpstr>Recall: Dual-Mode Operation</vt:lpstr>
      <vt:lpstr>How to get from KernelUser</vt:lpstr>
      <vt:lpstr>Recall: UserKernel (System Call)</vt:lpstr>
      <vt:lpstr>System Call Continued</vt:lpstr>
      <vt:lpstr>UserKernel (Exceptions: Traps and Interrupts)</vt:lpstr>
      <vt:lpstr>Closing thought: Protection without Hardware</vt:lpstr>
      <vt:lpstr>Summary (1/2)</vt:lpstr>
      <vt:lpstr>Summary (2/2)</vt:lpstr>
    </vt:vector>
  </TitlesOfParts>
  <Company>UC Berkeley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kubitron</cp:lastModifiedBy>
  <cp:revision>607</cp:revision>
  <cp:lastPrinted>2015-03-05T00:47:00Z</cp:lastPrinted>
  <dcterms:created xsi:type="dcterms:W3CDTF">1995-08-12T11:37:26Z</dcterms:created>
  <dcterms:modified xsi:type="dcterms:W3CDTF">2015-03-05T03:39:54Z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