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1346" r:id="rId3"/>
    <p:sldId id="1305" r:id="rId4"/>
    <p:sldId id="1425" r:id="rId5"/>
    <p:sldId id="1435" r:id="rId6"/>
    <p:sldId id="1436" r:id="rId7"/>
    <p:sldId id="1324" r:id="rId8"/>
    <p:sldId id="1325" r:id="rId9"/>
    <p:sldId id="1326" r:id="rId10"/>
    <p:sldId id="1327" r:id="rId11"/>
    <p:sldId id="1328" r:id="rId12"/>
    <p:sldId id="1433" r:id="rId13"/>
    <p:sldId id="1351" r:id="rId14"/>
    <p:sldId id="1332" r:id="rId15"/>
    <p:sldId id="1333" r:id="rId16"/>
    <p:sldId id="1427" r:id="rId17"/>
    <p:sldId id="1352" r:id="rId18"/>
    <p:sldId id="1334" r:id="rId19"/>
    <p:sldId id="1335" r:id="rId20"/>
    <p:sldId id="1336" r:id="rId21"/>
    <p:sldId id="1337" r:id="rId22"/>
    <p:sldId id="1338" r:id="rId23"/>
    <p:sldId id="1359" r:id="rId24"/>
    <p:sldId id="1360" r:id="rId25"/>
    <p:sldId id="1428" r:id="rId26"/>
    <p:sldId id="1429" r:id="rId27"/>
    <p:sldId id="1430" r:id="rId28"/>
    <p:sldId id="1431" r:id="rId29"/>
    <p:sldId id="1432" r:id="rId30"/>
    <p:sldId id="1411" r:id="rId31"/>
    <p:sldId id="1426" r:id="rId32"/>
    <p:sldId id="1413" r:id="rId33"/>
    <p:sldId id="1414" r:id="rId34"/>
    <p:sldId id="1415" r:id="rId35"/>
    <p:sldId id="1416" r:id="rId36"/>
    <p:sldId id="1379" r:id="rId37"/>
    <p:sldId id="1380" r:id="rId38"/>
    <p:sldId id="1381" r:id="rId39"/>
    <p:sldId id="1382" r:id="rId40"/>
    <p:sldId id="1383" r:id="rId41"/>
    <p:sldId id="1384" r:id="rId42"/>
    <p:sldId id="1385" r:id="rId43"/>
    <p:sldId id="1386" r:id="rId44"/>
    <p:sldId id="1403" r:id="rId45"/>
    <p:sldId id="1417" r:id="rId46"/>
    <p:sldId id="1418" r:id="rId47"/>
    <p:sldId id="1419" r:id="rId48"/>
    <p:sldId id="1404" r:id="rId49"/>
    <p:sldId id="1434" r:id="rId50"/>
    <p:sldId id="1405" r:id="rId51"/>
    <p:sldId id="1406" r:id="rId52"/>
    <p:sldId id="1407" r:id="rId53"/>
    <p:sldId id="1408" r:id="rId54"/>
    <p:sldId id="1409" r:id="rId55"/>
    <p:sldId id="1410" r:id="rId56"/>
    <p:sldId id="1420" r:id="rId57"/>
    <p:sldId id="1421" r:id="rId58"/>
    <p:sldId id="1422" r:id="rId59"/>
    <p:sldId id="1423" r:id="rId60"/>
    <p:sldId id="1424" r:id="rId61"/>
    <p:sldId id="1376" r:id="rId62"/>
    <p:sldId id="1377" r:id="rId63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799" autoAdjust="0"/>
  </p:normalViewPr>
  <p:slideViewPr>
    <p:cSldViewPr>
      <p:cViewPr varScale="1">
        <p:scale>
          <a:sx n="76" d="100"/>
          <a:sy n="76" d="100"/>
        </p:scale>
        <p:origin x="4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470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374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19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236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20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685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184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291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519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33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927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217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219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9417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34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86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32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7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31598" y="6551613"/>
            <a:ext cx="121986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>
                <a:solidFill>
                  <a:srgbClr val="2A40E2"/>
                </a:solidFill>
              </a:rPr>
              <a:t> </a:t>
            </a:r>
            <a:r>
              <a:rPr lang="en-US" altLang="en-US" sz="1400" smtClean="0">
                <a:solidFill>
                  <a:srgbClr val="2A40E2"/>
                </a:solidFill>
              </a:rPr>
              <a:t>19.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4/8/15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 smtClean="0"/>
              <a:t>19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MMAP, Transactions, COW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</a:t>
            </a:r>
            <a:r>
              <a:rPr lang="en-US" altLang="en-US" dirty="0"/>
              <a:t>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Efficient storage for both small and large files</a:t>
            </a:r>
          </a:p>
          <a:p>
            <a:pPr lvl="1"/>
            <a:r>
              <a:rPr lang="en-US" dirty="0" smtClean="0"/>
              <a:t>Locality for both small and large files</a:t>
            </a:r>
          </a:p>
          <a:p>
            <a:pPr lvl="1"/>
            <a:r>
              <a:rPr lang="en-US" dirty="0" smtClean="0"/>
              <a:t>Locality for metadata and data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Inefficient for tiny files (a 1 byte file requires both an </a:t>
            </a:r>
            <a:r>
              <a:rPr lang="en-US" dirty="0" err="1" smtClean="0"/>
              <a:t>inode</a:t>
            </a:r>
            <a:r>
              <a:rPr lang="en-US" dirty="0" smtClean="0"/>
              <a:t> and a data block)</a:t>
            </a:r>
          </a:p>
          <a:p>
            <a:pPr lvl="1"/>
            <a:r>
              <a:rPr lang="en-US" dirty="0" smtClean="0"/>
              <a:t>Inefficient encoding when file is mostly contiguous on disk (no equivalent to </a:t>
            </a:r>
            <a:r>
              <a:rPr lang="en-US" dirty="0" err="1" smtClean="0"/>
              <a:t>superpages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to reserve 10-20% of free space to prevent fragmentation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5562600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mtClean="0">
                <a:ea typeface="新細明體" panose="02020500000000000000" pitchFamily="18" charset="-120"/>
              </a:rPr>
              <a:t>Each group has two block-sized bitmaps  (free blocks/inodes)</a:t>
            </a:r>
          </a:p>
          <a:p>
            <a:pPr lvl="1"/>
            <a:r>
              <a:rPr lang="en-US" altLang="zh-TW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at format time: 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smtClean="0">
                <a:ea typeface="新細明體" panose="02020500000000000000" pitchFamily="18" charset="-120"/>
              </a:rPr>
              <a:t>Actual Inode structure similar to 4.2BSD</a:t>
            </a:r>
          </a:p>
          <a:p>
            <a:pPr lvl="1"/>
            <a:r>
              <a:rPr lang="en-US" altLang="zh-TW" smtClean="0">
                <a:ea typeface="新細明體" panose="02020500000000000000" pitchFamily="18" charset="-120"/>
              </a:rPr>
              <a:t>with 12 direct pointers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Ext3: Ext2 w/Journaling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Several degrees of protection with more or less cost</a:t>
            </a:r>
          </a:p>
          <a:p>
            <a:pPr lvl="1"/>
            <a:endParaRPr lang="en-US" altLang="ko-KR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92663" y="5715000"/>
            <a:ext cx="4371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Example: create a </a:t>
            </a:r>
            <a:r>
              <a:rPr lang="en-US" altLang="zh-TW" i="1">
                <a:solidFill>
                  <a:schemeClr val="hlink"/>
                </a:solidFill>
                <a:ea typeface="新細明體" panose="02020500000000000000" pitchFamily="18" charset="-120"/>
              </a:rPr>
              <a:t>file1.dat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 </a:t>
            </a:r>
            <a:b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</a:b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under </a:t>
            </a:r>
            <a:r>
              <a:rPr lang="en-US" altLang="zh-TW" i="1">
                <a:solidFill>
                  <a:schemeClr val="hlink"/>
                </a:solidFill>
                <a:ea typeface="新細明體" panose="02020500000000000000" pitchFamily="18" charset="-120"/>
              </a:rPr>
              <a:t>/dir1/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in Ext3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 smtClean="0"/>
              <a:t>Open / </a:t>
            </a:r>
            <a:r>
              <a:rPr lang="en-US" dirty="0" err="1" smtClean="0"/>
              <a:t>Creat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/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 smtClean="0"/>
              <a:t>Link / Unlink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gone.</a:t>
            </a:r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(DIR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dirstream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readdir_r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(DIR 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dirstream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entry,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1672" y="3498467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6880887" y="1308579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7435619" y="2468327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5970721" y="2468327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94015" y="914400"/>
            <a:ext cx="56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40905" y="2098995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39899" y="4212819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/lib4.3/foo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64720" y="1439972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51672" y="2804111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09365" y="1738365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9850" y="2113594"/>
            <a:ext cx="88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263522" y="2956511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1721" y="3694163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/lib/foo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link</a:t>
            </a:r>
          </a:p>
          <a:p>
            <a:pPr lvl="1"/>
            <a:r>
              <a:rPr lang="en-US" dirty="0" smtClean="0"/>
              <a:t>Sets another directory entry to contain the file number for the file</a:t>
            </a:r>
          </a:p>
          <a:p>
            <a:pPr lvl="1"/>
            <a:r>
              <a:rPr lang="en-US" dirty="0" smtClean="0"/>
              <a:t>Creates another name (path) for the file</a:t>
            </a:r>
          </a:p>
          <a:p>
            <a:pPr lvl="1"/>
            <a:r>
              <a:rPr lang="en-US" dirty="0" smtClean="0"/>
              <a:t>Each is “first class”</a:t>
            </a:r>
          </a:p>
          <a:p>
            <a:r>
              <a:rPr lang="en-US" dirty="0" smtClean="0"/>
              <a:t>Soft link or Symbolic Link</a:t>
            </a:r>
          </a:p>
          <a:p>
            <a:pPr lvl="1"/>
            <a:r>
              <a:rPr lang="en-US" dirty="0" smtClean="0"/>
              <a:t>Directory entry contains the name of the file</a:t>
            </a:r>
          </a:p>
          <a:p>
            <a:pPr lvl="1"/>
            <a:r>
              <a:rPr lang="en-US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533400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II </a:t>
            </a:r>
          </a:p>
          <a:p>
            <a:pPr lvl="1"/>
            <a:r>
              <a:rPr lang="en-US" dirty="0" smtClean="0"/>
              <a:t>Wednesday, 4/22</a:t>
            </a:r>
          </a:p>
          <a:p>
            <a:pPr lvl="1"/>
            <a:r>
              <a:rPr lang="en-US" dirty="0" smtClean="0"/>
              <a:t>Topics up until Monday class (4/20)</a:t>
            </a:r>
          </a:p>
          <a:p>
            <a:pPr lvl="1"/>
            <a:r>
              <a:rPr lang="en-US" dirty="0" smtClean="0"/>
              <a:t>1 page of hand-written notes, both sides</a:t>
            </a:r>
          </a:p>
          <a:p>
            <a:r>
              <a:rPr lang="en-US" dirty="0" smtClean="0"/>
              <a:t>HW 4 handed out next Monday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r>
              <a:rPr lang="en-US" dirty="0" smtClean="0"/>
              <a:t>New Technology File System (NTFS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Common on Microsoft Windows systems</a:t>
            </a:r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r>
              <a:rPr lang="en-US" dirty="0" smtClean="0"/>
              <a:t>Everything </a:t>
            </a:r>
            <a:r>
              <a:rPr lang="en-US" dirty="0" smtClean="0"/>
              <a:t>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r>
              <a:rPr lang="en-US" dirty="0" smtClean="0"/>
              <a:t>Mix direct and indirect freely</a:t>
            </a:r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215723"/>
          </a:xfrm>
        </p:spPr>
        <p:txBody>
          <a:bodyPr>
            <a:normAutofit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err="1" smtClean="0"/>
              <a:t>DataBase</a:t>
            </a:r>
            <a:r>
              <a:rPr lang="en-US" dirty="0" smtClean="0"/>
              <a:t> with Flexible </a:t>
            </a:r>
            <a:r>
              <a:rPr lang="en-US" dirty="0" smtClean="0"/>
              <a:t>1KB </a:t>
            </a:r>
            <a:r>
              <a:rPr lang="en-US" dirty="0" smtClean="0"/>
              <a:t>entries </a:t>
            </a:r>
            <a:r>
              <a:rPr lang="en-US" dirty="0" smtClean="0"/>
              <a:t>for </a:t>
            </a:r>
            <a:r>
              <a:rPr lang="en-US" dirty="0" smtClean="0"/>
              <a:t>metadata/data</a:t>
            </a:r>
            <a:endParaRPr lang="en-US" dirty="0" smtClean="0"/>
          </a:p>
          <a:p>
            <a:pPr lvl="1"/>
            <a:r>
              <a:rPr lang="en-US" dirty="0" smtClean="0"/>
              <a:t>Variable-sized attribute records (data or metadata)</a:t>
            </a:r>
          </a:p>
          <a:p>
            <a:pPr lvl="1"/>
            <a:r>
              <a:rPr lang="en-US" dirty="0" smtClean="0"/>
              <a:t>Extend with variable depth tree (non-resident)</a:t>
            </a:r>
          </a:p>
          <a:p>
            <a:r>
              <a:rPr lang="en-US" dirty="0" smtClean="0"/>
              <a:t>Extents – variable length contiguous regions</a:t>
            </a:r>
          </a:p>
          <a:p>
            <a:pPr lvl="1"/>
            <a:r>
              <a:rPr lang="en-US" dirty="0" smtClean="0"/>
              <a:t>Block pointers cover runs of blocks</a:t>
            </a:r>
          </a:p>
          <a:p>
            <a:pPr lvl="1"/>
            <a:r>
              <a:rPr lang="en-US" dirty="0" smtClean="0"/>
              <a:t>Similar approach in </a:t>
            </a:r>
            <a:r>
              <a:rPr lang="en-US" dirty="0"/>
              <a:t>L</a:t>
            </a:r>
            <a:r>
              <a:rPr lang="en-US" dirty="0" smtClean="0"/>
              <a:t>inux </a:t>
            </a:r>
            <a:r>
              <a:rPr lang="en-US" dirty="0" smtClean="0"/>
              <a:t>(ext4)</a:t>
            </a:r>
          </a:p>
          <a:p>
            <a:pPr lvl="1"/>
            <a:r>
              <a:rPr lang="en-US" dirty="0" smtClean="0"/>
              <a:t>File create can provide hint as to size of file</a:t>
            </a:r>
          </a:p>
          <a:p>
            <a:r>
              <a:rPr lang="en-US" dirty="0" err="1" smtClean="0"/>
              <a:t>Journalling</a:t>
            </a:r>
            <a:r>
              <a:rPr lang="en-US" dirty="0" smtClean="0"/>
              <a:t> for reliability</a:t>
            </a:r>
          </a:p>
          <a:p>
            <a:pPr lvl="1"/>
            <a:r>
              <a:rPr lang="en-US" dirty="0" smtClean="0"/>
              <a:t>Discussed later</a:t>
            </a: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4477270" cy="646331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Create time, modify time, access time,</a:t>
            </a:r>
          </a:p>
          <a:p>
            <a:r>
              <a:rPr lang="en-US" dirty="0" smtClean="0"/>
              <a:t>Owner id, security </a:t>
            </a:r>
            <a:r>
              <a:rPr lang="en-US" dirty="0" err="1" smtClean="0"/>
              <a:t>specifier</a:t>
            </a:r>
            <a:r>
              <a:rPr lang="en-US" dirty="0" smtClean="0"/>
              <a:t>, flags (</a:t>
            </a:r>
            <a:r>
              <a:rPr lang="en-US" dirty="0" err="1" smtClean="0"/>
              <a:t>ro</a:t>
            </a:r>
            <a:r>
              <a:rPr lang="en-US" dirty="0" smtClean="0"/>
              <a:t>, hid, sys)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481746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attribute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7" y="3176700"/>
            <a:ext cx="509848" cy="379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Attribute list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 System:</a:t>
            </a:r>
            <a:r>
              <a:rPr lang="en-US" altLang="ko-KR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Management: collecting disk blocks into files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Naming: Interface to find files by name, not by blocks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Protection: Layers to keep data secure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Reliability/Durability: Keeping of files durable despite crashes, media failures, attacks, etc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 vs. System View of a File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User’s view: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Durable Data Structures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Bytes (UNIX)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(inside OS):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 size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369272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Open system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Resolves file name, finds file control block (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</a:t>
            </a:r>
            <a:r>
              <a:rPr lang="en-US" dirty="0">
                <a:latin typeface="+mj-lt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Returns index (called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file handle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) 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+mj-lt"/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9021" y="1295400"/>
            <a:ext cx="8373979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6845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 smtClean="0">
                <a:latin typeface="+mj-lt"/>
                <a:ea typeface="ＭＳ Ｐゴシック" pitchFamily="-83" charset="-128"/>
              </a:rPr>
              <a:t>Read</a:t>
            </a:r>
            <a:r>
              <a:rPr lang="en-US" dirty="0">
                <a:latin typeface="+mj-lt"/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Use file handle to locate 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</a:t>
            </a:r>
            <a:endParaRPr lang="en-US" dirty="0">
              <a:latin typeface="+mj-lt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0558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14250" r="400" b="14502"/>
          <a:stretch>
            <a:fillRect/>
          </a:stretch>
        </p:blipFill>
        <p:spPr bwMode="auto">
          <a:xfrm>
            <a:off x="5638800" y="3581400"/>
            <a:ext cx="3200400" cy="22098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Authorization: Who Can Do What?</a:t>
            </a:r>
          </a:p>
        </p:txBody>
      </p:sp>
      <p:sp>
        <p:nvSpPr>
          <p:cNvPr id="941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52578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decide who is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authorized to do actions in the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system?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Access Control Matrix:</a:t>
            </a:r>
            <a:r>
              <a:rPr lang="en-US" altLang="ko-KR" smtClean="0">
                <a:ea typeface="굴림" panose="020B0600000101010101" pitchFamily="34" charset="-127"/>
              </a:rPr>
              <a:t> contains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all permissions in the system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Resources across top 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Files, Devices, etc…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Domains in columns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A domain might be a user or a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group of users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E.g. above: User D3 can read F2 or execute F3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In practice, table would be huge and sparse!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15160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1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1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1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1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1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1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Authorization: Two Implementation Choices</a:t>
            </a:r>
          </a:p>
        </p:txBody>
      </p:sp>
      <p:sp>
        <p:nvSpPr>
          <p:cNvPr id="9431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7912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Access Control Lists:</a:t>
            </a:r>
            <a:r>
              <a:rPr lang="en-US" altLang="ko-KR" smtClean="0">
                <a:ea typeface="굴림" panose="020B0600000101010101" pitchFamily="34" charset="-127"/>
              </a:rPr>
              <a:t> store permissions with object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Still might be lots of users! 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UNIX limits each file to: r,w,x for owner, group, world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More recent systems allow definition of groups of users and permissions for each group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ACLs allow easy changing of an object’s permissions</a:t>
            </a:r>
          </a:p>
          <a:p>
            <a:pPr lvl="2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add Users C, D, and F with rw permissions</a:t>
            </a:r>
          </a:p>
          <a:p>
            <a:pPr>
              <a:spcBef>
                <a:spcPct val="2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Capability List:</a:t>
            </a:r>
            <a:r>
              <a:rPr lang="en-US" altLang="ko-KR" smtClean="0">
                <a:ea typeface="굴림" panose="020B0600000101010101" pitchFamily="34" charset="-127"/>
              </a:rPr>
              <a:t> each process tracks which objects has permission to touch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Popular in the past, idea out of favor today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Consider page table: Each process has list of pages it has access to, not each page has list of processes …</a:t>
            </a:r>
          </a:p>
          <a:p>
            <a:pPr lvl="1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Capability lists allow easy changing of a domain’s permissions</a:t>
            </a:r>
          </a:p>
          <a:p>
            <a:pPr lvl="2">
              <a:spcBef>
                <a:spcPct val="2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you are promoted to system administrator and should be given access to all system files</a:t>
            </a:r>
          </a:p>
        </p:txBody>
      </p:sp>
    </p:spTree>
    <p:extLst>
      <p:ext uri="{BB962C8B-B14F-4D97-AF65-F5344CB8AC3E}">
        <p14:creationId xmlns:p14="http://schemas.microsoft.com/office/powerpoint/2010/main" val="24521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3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3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3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3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3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3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3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3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3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3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3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3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3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3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3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3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3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3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3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Authorization: Combination Approach</a:t>
            </a:r>
          </a:p>
        </p:txBody>
      </p:sp>
      <p:sp>
        <p:nvSpPr>
          <p:cNvPr id="944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41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Users have capabilities, </a:t>
            </a:r>
            <a:br>
              <a:rPr lang="en-US" altLang="ko-KR" sz="2000" smtClean="0">
                <a:ea typeface="굴림" panose="020B0600000101010101" pitchFamily="34" charset="-127"/>
              </a:rPr>
            </a:br>
            <a:r>
              <a:rPr lang="en-US" altLang="ko-KR" sz="2000" smtClean="0">
                <a:ea typeface="굴림" panose="020B0600000101010101" pitchFamily="34" charset="-127"/>
              </a:rPr>
              <a:t>called “groups” or “roles”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Everyone with particular group access is “equivalent” when accessing group resource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Like passport (which gives access to country of origin)</a:t>
            </a:r>
          </a:p>
        </p:txBody>
      </p:sp>
      <p:sp>
        <p:nvSpPr>
          <p:cNvPr id="94413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267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Objects have ACLs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ACLs can refer to users or groups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Change object permissions  object by modifying ACL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Change broad user permissions via changes in group membership</a:t>
            </a:r>
          </a:p>
          <a:p>
            <a:pPr lvl="1">
              <a:lnSpc>
                <a:spcPct val="80000"/>
              </a:lnSpc>
            </a:pPr>
            <a:r>
              <a:rPr lang="en-US" altLang="ko-KR" sz="2000" smtClean="0">
                <a:ea typeface="굴림" panose="020B0600000101010101" pitchFamily="34" charset="-127"/>
              </a:rPr>
              <a:t>Possessors of proper credentials get access</a:t>
            </a:r>
          </a:p>
          <a:p>
            <a:pPr>
              <a:lnSpc>
                <a:spcPct val="80000"/>
              </a:lnSpc>
            </a:pPr>
            <a:endParaRPr lang="en-US" altLang="ko-KR" sz="200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sz="2000" smtClean="0">
              <a:ea typeface="굴림" panose="020B0600000101010101" pitchFamily="34" charset="-127"/>
            </a:endParaRPr>
          </a:p>
        </p:txBody>
      </p:sp>
      <p:pic>
        <p:nvPicPr>
          <p:cNvPr id="9441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2667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41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9370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695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4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4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4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4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4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4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4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4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4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4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4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4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4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 build="p"/>
      <p:bldP spid="94413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Authorization: How to Revoke?</a:t>
            </a:r>
          </a:p>
        </p:txBody>
      </p:sp>
      <p:sp>
        <p:nvSpPr>
          <p:cNvPr id="945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does one revoke someone’s access rights to a particular object?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Easy with ACLs: just remove entry from the list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Takes effect immediately since the ACL is checked on each object access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Harder to do with capabilities since they aren’t stored with the object being controlled: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Not so bad in a single machine: could keep all capability lists in a well-known place (e.g., the OS capability table).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Very hard in distributed system, where remote hosts may have crashed or may not cooperate (more in a future lecture)</a:t>
            </a:r>
          </a:p>
        </p:txBody>
      </p:sp>
    </p:spTree>
    <p:extLst>
      <p:ext uri="{BB962C8B-B14F-4D97-AF65-F5344CB8AC3E}">
        <p14:creationId xmlns:p14="http://schemas.microsoft.com/office/powerpoint/2010/main" val="179919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5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5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5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5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5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5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5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5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5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5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7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Revoking Capabilities</a:t>
            </a:r>
          </a:p>
        </p:txBody>
      </p:sp>
      <p:sp>
        <p:nvSpPr>
          <p:cNvPr id="942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Various approaches to revoking capabilities: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Put expiration dates on capabilities and force reacquisition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Put epoch numbers on capabilities and revoke all capabilities by bumping the epoch number (which gets checked on each access attempt)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Maintain back pointers to all capabilities that have been handed out (Tough if capabilities can be copied)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Maintain a revocation list that gets checked on every access attempt</a:t>
            </a:r>
          </a:p>
        </p:txBody>
      </p:sp>
    </p:spTree>
    <p:extLst>
      <p:ext uri="{BB962C8B-B14F-4D97-AF65-F5344CB8AC3E}">
        <p14:creationId xmlns:p14="http://schemas.microsoft.com/office/powerpoint/2010/main" val="327286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Characteristics </a:t>
            </a:r>
            <a:r>
              <a:rPr lang="en-US" dirty="0" smtClean="0"/>
              <a:t>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4953000" cy="5105400"/>
          </a:xfrm>
        </p:spPr>
        <p:txBody>
          <a:bodyPr/>
          <a:lstStyle/>
          <a:p>
            <a:r>
              <a:rPr lang="en-US" dirty="0" smtClean="0"/>
              <a:t>Most files are small</a:t>
            </a:r>
          </a:p>
          <a:p>
            <a:r>
              <a:rPr lang="en-US" dirty="0" smtClean="0"/>
              <a:t>Most of the space is occupied by the rare big ones</a:t>
            </a:r>
            <a:endParaRPr lang="en-US" dirty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0" y="728389"/>
            <a:ext cx="3369382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r>
              <a:rPr lang="en-US" dirty="0" smtClean="0"/>
              <a:t>Executable file is treated this way when we exec the process 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what, when?</a:t>
            </a:r>
            <a:endParaRPr lang="en-US" altLang="en-US" dirty="0" smtClean="0"/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80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+mj-lt"/>
                <a:cs typeface="Helvetica" panose="020B0604020202020204" pitchFamily="34" charset="0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+mj-lt"/>
                <a:cs typeface="Helvetica" panose="020B0604020202020204" pitchFamily="34" charset="0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+mj-lt"/>
                <a:cs typeface="Helvetica" panose="020B0604020202020204" pitchFamily="34" charset="0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86304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+mj-lt"/>
                <a:cs typeface="Helvetica" panose="020B0604020202020204" pitchFamily="34" charset="0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>
            <a:off x="2476904" y="1647855"/>
            <a:ext cx="875896" cy="285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+mj-lt"/>
                <a:cs typeface="Helvetica" panose="020B0604020202020204" pitchFamily="34" charset="0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93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+mj-lt"/>
                <a:cs typeface="Helvetica" panose="020B0604020202020204" pitchFamily="34" charset="0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938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+mj-lt"/>
                <a:cs typeface="Helvetica" panose="020B0604020202020204" pitchFamily="34" charset="0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+mj-lt"/>
                <a:cs typeface="Helvetica" panose="020B0604020202020204" pitchFamily="34" charset="0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96391" y="1981200"/>
            <a:ext cx="1797339" cy="533400"/>
            <a:chOff x="2796391" y="1981200"/>
            <a:chExt cx="1797340" cy="533400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933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0000"/>
                  </a:solidFill>
                  <a:latin typeface="+mj-lt"/>
                  <a:cs typeface="Helvetica" panose="020B0604020202020204" pitchFamily="34" charset="0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796391" y="1981200"/>
              <a:ext cx="937410" cy="44770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+mj-lt"/>
                <a:cs typeface="Helvetica" panose="020B0604020202020204" pitchFamily="34" charset="0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54991" cy="1751013"/>
            <a:chOff x="1041242" y="2057400"/>
            <a:chExt cx="175504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48491" cy="43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solidFill>
                    <a:srgbClr val="FF0000"/>
                  </a:solidFill>
                  <a:latin typeface="+mj-lt"/>
                  <a:cs typeface="Helvetica" panose="020B0604020202020204" pitchFamily="34" charset="0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40092" cy="1219200"/>
            <a:chOff x="1066800" y="3505200"/>
            <a:chExt cx="2440710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407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+mj-lt"/>
                  <a:cs typeface="Helvetica" panose="020B0604020202020204" pitchFamily="34" charset="0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36244" cy="1905000"/>
            <a:chOff x="4038600" y="3200400"/>
            <a:chExt cx="343624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218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+mj-lt"/>
                  <a:cs typeface="Helvetica" panose="020B0604020202020204" pitchFamily="34" charset="0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555243" cy="2306638"/>
            <a:chOff x="2215108" y="2133600"/>
            <a:chExt cx="3556052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13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+mj-lt"/>
                  <a:cs typeface="Helvetica" panose="020B0604020202020204" pitchFamily="34" charset="0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+mj-lt"/>
                <a:cs typeface="Helvetica" panose="020B0604020202020204" pitchFamily="34" charset="0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800"/>
            <a:ext cx="1424659" cy="1314468"/>
            <a:chOff x="381000" y="4876800"/>
            <a:chExt cx="1424411" cy="1314528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48211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+mj-lt"/>
                  <a:cs typeface="Helvetica" panose="020B0604020202020204" pitchFamily="34" charset="0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152400" y="1962150"/>
            <a:ext cx="1146175" cy="3074988"/>
            <a:chOff x="152400" y="1961444"/>
            <a:chExt cx="1145822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  <a:ea typeface="MS PGothic" charset="0"/>
                <a:cs typeface="MS PGothic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400" y="2132963"/>
              <a:ext cx="835228" cy="40027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j-lt"/>
                  <a:ea typeface="MS PGothic" charset="0"/>
                  <a:cs typeface="Helvetica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+mj-lt"/>
                <a:ea typeface="MS PGothic" charset="0"/>
                <a:cs typeface="Helvetica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502400" y="2410327"/>
            <a:ext cx="938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+mj-lt"/>
                <a:cs typeface="Helvetica" panose="020B0604020202020204" pitchFamily="34" charset="0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+mj-lt"/>
                <a:cs typeface="Helvetica" panose="020B0604020202020204" pitchFamily="34" charset="0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/>
              <a:t>mmap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80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1" dirty="0">
                <a:latin typeface="+mj-lt"/>
                <a:cs typeface="Helvetica" charset="0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+mj-lt"/>
                <a:cs typeface="Helvetica" charset="0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 smtClean="0">
                <a:latin typeface="+mj-lt"/>
                <a:cs typeface="Helvetica" charset="0"/>
              </a:rPr>
              <a:t>PT</a:t>
            </a:r>
          </a:p>
          <a:p>
            <a:pPr algn="ctr"/>
            <a:endParaRPr lang="en-US" dirty="0">
              <a:latin typeface="+mj-lt"/>
              <a:cs typeface="Helvetica" charset="0"/>
            </a:endParaRPr>
          </a:p>
          <a:p>
            <a:pPr algn="ctr"/>
            <a:endParaRPr lang="en-US" b="0" dirty="0" smtClean="0">
              <a:latin typeface="+mj-lt"/>
              <a:cs typeface="Helvetica" charset="0"/>
            </a:endParaRPr>
          </a:p>
          <a:p>
            <a:pPr algn="ctr"/>
            <a:endParaRPr lang="en-US" dirty="0">
              <a:latin typeface="+mj-lt"/>
              <a:cs typeface="Helvetica" charset="0"/>
            </a:endParaRPr>
          </a:p>
          <a:p>
            <a:pPr algn="ctr"/>
            <a:endParaRPr lang="en-US" b="0" dirty="0" smtClean="0">
              <a:latin typeface="+mj-lt"/>
              <a:cs typeface="Helvetica" charset="0"/>
            </a:endParaRPr>
          </a:p>
          <a:p>
            <a:pPr algn="ctr"/>
            <a:endParaRPr lang="en-US" b="0" dirty="0">
              <a:latin typeface="+mj-lt"/>
              <a:cs typeface="Helvetica" charset="0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86304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+mj-lt"/>
                <a:cs typeface="Helvetica" charset="0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>
            <a:off x="2476904" y="1647855"/>
            <a:ext cx="875896" cy="285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1" dirty="0">
                <a:latin typeface="+mj-lt"/>
                <a:cs typeface="Helvetica" charset="0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93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+mj-lt"/>
                <a:cs typeface="Helvetica" charset="0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9380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+mj-lt"/>
                <a:cs typeface="Helvetica" charset="0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+mj-lt"/>
                <a:cs typeface="Helvetica" charset="0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50530" cy="533400"/>
            <a:chOff x="2743200" y="1981200"/>
            <a:chExt cx="1850531" cy="533400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933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+mj-lt"/>
                  <a:cs typeface="Helvetica" charset="0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+mj-lt"/>
                <a:cs typeface="Helvetica" charset="0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+mj-lt"/>
              <a:cs typeface="Helvetica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File</a:t>
            </a:r>
            <a:endParaRPr lang="en-US" sz="2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mmap</a:t>
            </a:r>
            <a:r>
              <a:rPr lang="en-US" sz="2000" dirty="0" smtClean="0">
                <a:latin typeface="+mj-lt"/>
              </a:rPr>
              <a:t> file to region of VAS</a:t>
            </a:r>
            <a:endParaRPr lang="en-US" sz="2000" dirty="0">
              <a:latin typeface="+mj-lt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3581400" y="3438835"/>
            <a:ext cx="2417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 smtClean="0">
                <a:solidFill>
                  <a:srgbClr val="0000FF"/>
                </a:solidFill>
                <a:latin typeface="+mj-lt"/>
                <a:cs typeface="Helvetica" charset="0"/>
              </a:rPr>
              <a:t>Create </a:t>
            </a:r>
            <a:r>
              <a:rPr lang="en-US" sz="2000" b="0" dirty="0">
                <a:solidFill>
                  <a:srgbClr val="0000FF"/>
                </a:solidFill>
                <a:latin typeface="+mj-lt"/>
                <a:cs typeface="Helvetica" charset="0"/>
              </a:rPr>
              <a:t>PT </a:t>
            </a:r>
            <a:r>
              <a:rPr lang="en-US" sz="2000" b="0" dirty="0" smtClean="0">
                <a:solidFill>
                  <a:srgbClr val="0000FF"/>
                </a:solidFill>
                <a:latin typeface="+mj-lt"/>
                <a:cs typeface="Helvetica" charset="0"/>
              </a:rPr>
              <a:t>entries</a:t>
            </a:r>
          </a:p>
          <a:p>
            <a:pPr eaLnBrk="1" hangingPunct="1"/>
            <a:r>
              <a:rPr lang="en-US" sz="2000" b="0" dirty="0">
                <a:solidFill>
                  <a:srgbClr val="0000FF"/>
                </a:solidFill>
                <a:latin typeface="+mj-lt"/>
                <a:cs typeface="Helvetica" charset="0"/>
              </a:rPr>
              <a:t>f</a:t>
            </a:r>
            <a:r>
              <a:rPr lang="en-US" sz="2000" b="0" dirty="0" smtClean="0">
                <a:solidFill>
                  <a:srgbClr val="0000FF"/>
                </a:solidFill>
                <a:latin typeface="+mj-lt"/>
                <a:cs typeface="Helvetica" charset="0"/>
              </a:rPr>
              <a:t>or mapped region</a:t>
            </a:r>
          </a:p>
          <a:p>
            <a:pPr eaLnBrk="1" hangingPunct="1"/>
            <a:r>
              <a:rPr lang="en-US" sz="2000" b="0" dirty="0">
                <a:solidFill>
                  <a:srgbClr val="0000FF"/>
                </a:solidFill>
                <a:latin typeface="+mj-lt"/>
                <a:cs typeface="Helvetica" charset="0"/>
              </a:rPr>
              <a:t>a</a:t>
            </a:r>
            <a:r>
              <a:rPr lang="en-US" sz="2000" b="0" dirty="0" smtClean="0">
                <a:solidFill>
                  <a:srgbClr val="0000FF"/>
                </a:solidFill>
                <a:latin typeface="+mj-lt"/>
                <a:cs typeface="Helvetica" charset="0"/>
              </a:rPr>
              <a:t>s “backed” by file</a:t>
            </a:r>
            <a:endParaRPr lang="en-US" sz="2000" b="0" dirty="0">
              <a:solidFill>
                <a:srgbClr val="0000FF"/>
              </a:solidFill>
              <a:latin typeface="+mj-lt"/>
              <a:cs typeface="Helvetica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+mj-lt"/>
              <a:ea typeface="MS PGothic" charset="0"/>
              <a:cs typeface="Helvetica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j-lt"/>
                <a:cs typeface="Helvetica" panose="020B0604020202020204" pitchFamily="34" charset="0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54991" cy="1751013"/>
            <a:chOff x="1041242" y="2057400"/>
            <a:chExt cx="175504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48491" cy="43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solidFill>
                    <a:srgbClr val="FF0000"/>
                  </a:solidFill>
                  <a:latin typeface="+mj-lt"/>
                  <a:cs typeface="Helvetica" panose="020B0604020202020204" pitchFamily="34" charset="0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40092" cy="1219200"/>
            <a:chOff x="1066800" y="3505200"/>
            <a:chExt cx="2440710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407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+mj-lt"/>
                  <a:cs typeface="Helvetica" panose="020B0604020202020204" pitchFamily="34" charset="0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+mj-lt"/>
                <a:cs typeface="Helvetica" panose="020B0604020202020204" pitchFamily="34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200"/>
            <a:ext cx="1424659" cy="1314468"/>
            <a:chOff x="381000" y="4876800"/>
            <a:chExt cx="1424411" cy="1314528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48211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+mj-lt"/>
                  <a:cs typeface="Helvetica" panose="020B0604020202020204" pitchFamily="34" charset="0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+mj-l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03108" y="1981200"/>
            <a:ext cx="1146175" cy="3074988"/>
            <a:chOff x="152400" y="1961444"/>
            <a:chExt cx="1145822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  <a:ea typeface="MS PGothic" charset="0"/>
                <a:cs typeface="MS PGothic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2400" y="2132963"/>
              <a:ext cx="835228" cy="40027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j-lt"/>
                  <a:ea typeface="MS PGothic" charset="0"/>
                  <a:cs typeface="Helvetica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from memory!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5" grpId="0" animBg="1"/>
      <p:bldP spid="84" grpId="0" animBg="1"/>
      <p:bldP spid="84" grpId="1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map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50" y="4495800"/>
            <a:ext cx="8340450" cy="2041200"/>
          </a:xfrm>
        </p:spPr>
        <p:txBody>
          <a:bodyPr>
            <a:normAutofit/>
          </a:bodyPr>
          <a:lstStyle/>
          <a:p>
            <a:r>
              <a:rPr lang="en-US" dirty="0" smtClean="0"/>
              <a:t>May map a specific region or let the system find one for you</a:t>
            </a:r>
          </a:p>
          <a:p>
            <a:pPr lvl="1"/>
            <a:r>
              <a:rPr lang="en-US" dirty="0" smtClean="0"/>
              <a:t>Tricky to know where the holes are</a:t>
            </a:r>
          </a:p>
          <a:p>
            <a:r>
              <a:rPr lang="en-US" dirty="0" smtClean="0"/>
              <a:t>Used both for manipulating files and for sharing between processes</a:t>
            </a:r>
            <a:endParaRPr lang="en-US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59093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#include &lt;sys/</a:t>
            </a:r>
            <a:r>
              <a:rPr lang="en-US" sz="1400" dirty="0" err="1">
                <a:latin typeface="Courier"/>
                <a:cs typeface="Courier"/>
              </a:rPr>
              <a:t>mman.h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something = 162;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main (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argc</a:t>
            </a:r>
            <a:r>
              <a:rPr lang="en-US" sz="1400" dirty="0">
                <a:latin typeface="Courier"/>
                <a:cs typeface="Courier"/>
              </a:rPr>
              <a:t>, char *</a:t>
            </a:r>
            <a:r>
              <a:rPr lang="en-US" sz="1400" dirty="0" err="1">
                <a:latin typeface="Courier"/>
                <a:cs typeface="Courier"/>
              </a:rPr>
              <a:t>argv</a:t>
            </a:r>
            <a:r>
              <a:rPr lang="en-US" sz="1400" dirty="0">
                <a:latin typeface="Courier"/>
                <a:cs typeface="Courier"/>
              </a:rPr>
              <a:t>[]) {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char *</a:t>
            </a:r>
            <a:r>
              <a:rPr lang="en-US" sz="1400" dirty="0" err="1" smtClean="0">
                <a:latin typeface="Courier"/>
                <a:cs typeface="Courier"/>
              </a:rPr>
              <a:t>mfile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("Data  at: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&amp;something);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("Heap at 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</a:t>
            </a:r>
            <a:r>
              <a:rPr lang="en-US" sz="1400" dirty="0" err="1">
                <a:latin typeface="Courier"/>
                <a:cs typeface="Courier"/>
              </a:rPr>
              <a:t>malloc</a:t>
            </a:r>
            <a:r>
              <a:rPr lang="en-US" sz="1400" dirty="0">
                <a:latin typeface="Courier"/>
                <a:cs typeface="Courier"/>
              </a:rPr>
              <a:t>(1));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("Stack at: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&amp;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/* Open the file */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 = open(</a:t>
            </a:r>
            <a:r>
              <a:rPr lang="en-US" sz="1400" dirty="0" err="1" smtClean="0">
                <a:latin typeface="Courier"/>
                <a:cs typeface="Courier"/>
              </a:rPr>
              <a:t>argv</a:t>
            </a:r>
            <a:r>
              <a:rPr lang="en-US" sz="1400" dirty="0" smtClean="0">
                <a:latin typeface="Courier"/>
                <a:cs typeface="Courier"/>
              </a:rPr>
              <a:t>[1], O_RDWR | O_CREATE);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if (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 &lt; 0) { </a:t>
            </a:r>
            <a:r>
              <a:rPr lang="en-US" sz="1400" dirty="0" err="1" smtClean="0">
                <a:latin typeface="Courier"/>
                <a:cs typeface="Courier"/>
              </a:rPr>
              <a:t>perror</a:t>
            </a:r>
            <a:r>
              <a:rPr lang="en-US" sz="1400" dirty="0" smtClean="0">
                <a:latin typeface="Courier"/>
                <a:cs typeface="Courier"/>
              </a:rPr>
              <a:t>((“open failed!”);exit(1); }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/* map the file */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(0, 10000, </a:t>
            </a:r>
            <a:r>
              <a:rPr lang="en-US" sz="1400" dirty="0" smtClean="0">
                <a:latin typeface="Courier"/>
                <a:cs typeface="Courier"/>
              </a:rPr>
              <a:t>PROT_READ|PROT_WRITE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smtClean="0">
                <a:latin typeface="Courier"/>
                <a:cs typeface="Courier"/>
              </a:rPr>
              <a:t>MAP_FILE|MAP_SHARED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>
                <a:latin typeface="Courier"/>
                <a:cs typeface="Courier"/>
              </a:rPr>
              <a:t>0);</a:t>
            </a:r>
          </a:p>
          <a:p>
            <a:r>
              <a:rPr lang="en-US" sz="1400" dirty="0">
                <a:latin typeface="Courier"/>
                <a:cs typeface="Courier"/>
              </a:rPr>
              <a:t>  if (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 == MAP_FAILED) {</a:t>
            </a:r>
            <a:r>
              <a:rPr lang="en-US" sz="1400" dirty="0" err="1">
                <a:latin typeface="Courier"/>
                <a:cs typeface="Courier"/>
              </a:rPr>
              <a:t>perror</a:t>
            </a:r>
            <a:r>
              <a:rPr lang="en-US" sz="1400" dirty="0">
                <a:latin typeface="Courier"/>
                <a:cs typeface="Courier"/>
              </a:rPr>
              <a:t>("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 failed"); exit(1);}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 at 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puts(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strcpy</a:t>
            </a:r>
            <a:r>
              <a:rPr lang="en-US" sz="1400" dirty="0">
                <a:latin typeface="Courier"/>
                <a:cs typeface="Courier"/>
              </a:rPr>
              <a:t>(mfile+20,"Let's write over it")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close(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return 0;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Sharing through Mapped Files</a:t>
            </a:r>
            <a:endParaRPr lang="en-US" dirty="0"/>
          </a:p>
        </p:txBody>
      </p: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809987" y="987287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886187" y="1596887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886187" y="2270617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038587" y="2423017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90987" y="2575417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7375" y="2290681"/>
            <a:ext cx="55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File</a:t>
            </a:r>
            <a:endParaRPr lang="en-US" sz="2000" b="1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385238" y="1254281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3038" y="1101881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95168" y="5904121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6489802" y="1406681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85238" y="1482881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6489802" y="20924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44336" y="2168681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6489802" y="26258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12213" y="2702081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6528132" y="462720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37920" y="4703401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7490368" y="470340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52038" y="262588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271168" y="5370721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499768" y="552312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30502" y="5599321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563101" y="1209139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10901" y="1056739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973031" y="5858979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667665" y="1361539"/>
            <a:ext cx="1143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3101" y="1437739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667665" y="2047339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2199" y="2123539"/>
            <a:ext cx="6339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667665" y="2580739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0076" y="2656939"/>
            <a:ext cx="69817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705995" y="4582059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15783" y="4658259"/>
            <a:ext cx="7234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668231" y="4658259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629901" y="2580739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49031" y="5325579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677631" y="5477979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8365" y="5554179"/>
            <a:ext cx="51817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 bwMode="auto">
          <a:xfrm>
            <a:off x="667665" y="3292003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7665" y="3495791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7665" y="3722905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507460" y="3679615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507460" y="3883403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07460" y="4110517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543287" y="4226201"/>
            <a:ext cx="1295400" cy="215692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657587" y="5409564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MS PGothic" charset="0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39807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 1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258971" y="838200"/>
            <a:ext cx="72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 2</a:t>
            </a:r>
            <a:endParaRPr lang="en-US" dirty="0"/>
          </a:p>
        </p:txBody>
      </p:sp>
      <p:cxnSp>
        <p:nvCxnSpPr>
          <p:cNvPr id="9" name="Straight Connector 8"/>
          <p:cNvCxnSpPr>
            <a:stCxn id="107" idx="3"/>
          </p:cNvCxnSpPr>
          <p:nvPr/>
        </p:nvCxnSpPr>
        <p:spPr>
          <a:xfrm>
            <a:off x="1734465" y="3609348"/>
            <a:ext cx="1923122" cy="18002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1"/>
          </p:cNvCxnSpPr>
          <p:nvPr/>
        </p:nvCxnSpPr>
        <p:spPr>
          <a:xfrm flipH="1">
            <a:off x="4724387" y="3996960"/>
            <a:ext cx="1783073" cy="13737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287" y="3812294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05863" cy="624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locality by caching data in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Name translations: Mapping from </a:t>
            </a:r>
            <a:r>
              <a:rPr lang="en-US" altLang="ko-KR" dirty="0" err="1" smtClean="0">
                <a:ea typeface="굴림" panose="020B0600000101010101" pitchFamily="34" charset="-127"/>
              </a:rPr>
              <a:t>paths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inodes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blocks: Mapping from block </a:t>
            </a:r>
            <a:r>
              <a:rPr lang="en-US" altLang="ko-KR" dirty="0" err="1" smtClean="0">
                <a:ea typeface="굴림" panose="020B0600000101010101" pitchFamily="34" charset="-127"/>
              </a:rPr>
              <a:t>address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disk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content</a:t>
            </a:r>
            <a:r>
              <a:rPr lang="en-US" altLang="ko-KR" dirty="0" smtClean="0"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Buffer Cache:</a:t>
            </a:r>
            <a:r>
              <a:rPr lang="en-US" altLang="ko-KR" dirty="0" smtClean="0">
                <a:ea typeface="굴림" panose="020B0600000101010101" pitchFamily="34" charset="-127"/>
              </a:rPr>
              <a:t> Memory used to cache kernel resources, including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contain “dirty” blocks (blocks yet on disk)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Replacement policy?  LRU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afford overhead of timestamps for each disk block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very well for name translation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well in general as long as memory is big enough to accommodate a host’s working set of files.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Fails when some application scans through file system, thereby flushing the cache with data used only once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find . –exec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grep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foo {} \;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 Replacement Policies?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systems allow applications to request other policies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‘Use Once’: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can discard blocks as soon as they are used</a:t>
            </a:r>
          </a:p>
        </p:txBody>
      </p:sp>
    </p:spTree>
    <p:extLst>
      <p:ext uri="{BB962C8B-B14F-4D97-AF65-F5344CB8AC3E}">
        <p14:creationId xmlns:p14="http://schemas.microsoft.com/office/powerpoint/2010/main" val="110698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Cache Size: How much memory should the OS allocate to the buffer cache vs virtual memory?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much memory to the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smtClean="0">
                <a:ea typeface="굴림" panose="020B0600000101010101" pitchFamily="34" charset="-127"/>
              </a:rPr>
              <a:t>won’t be able to run many applications at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little memory to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 many applications may run slowly (disk caching not effective)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Solution: adjust boundary dynamically so that the disk access rates for paging and file access are balanced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Read Ahead Prefetching:</a:t>
            </a:r>
            <a:r>
              <a:rPr lang="en-US" altLang="ko-KR" smtClean="0">
                <a:ea typeface="굴림" panose="020B0600000101010101" pitchFamily="34" charset="-127"/>
              </a:rPr>
              <a:t> fetch sequential blocks early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Key Idea: exploit fact that most common file access is sequential by prefetching subsequent disk blocks ahead of current read request (if they are not already in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Elevator algorithm can efficiently interleave groups of prefetches from concurrent applications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much to prefetch?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many imposes delays on requests by other applications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few causes many seeks (and rotational delays) among concurrent file requests</a:t>
            </a:r>
          </a:p>
        </p:txBody>
      </p:sp>
    </p:spTree>
    <p:extLst>
      <p:ext uri="{BB962C8B-B14F-4D97-AF65-F5344CB8AC3E}">
        <p14:creationId xmlns:p14="http://schemas.microsoft.com/office/powerpoint/2010/main" val="133551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Delayed Writes:</a:t>
            </a:r>
            <a:r>
              <a:rPr lang="en-US" altLang="ko-KR" smtClean="0">
                <a:ea typeface="굴림" panose="020B0600000101010101" pitchFamily="34" charset="-127"/>
              </a:rPr>
              <a:t> Writes to files not immediately sent out 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Instead,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write()</a:t>
            </a:r>
            <a:r>
              <a:rPr lang="en-US" altLang="ko-KR" smtClean="0">
                <a:ea typeface="굴림" panose="020B0600000101010101" pitchFamily="34" charset="-127"/>
              </a:rPr>
              <a:t> copies data from user space buffer to kernel buffer (in cache)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Enabled by presence of buffer cache: can leave written file blocks in cache for a while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some other application tries to read data before written to disk, file system will read from cache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Flushed to disk periodically (e.g. in UNIX, every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Advantages: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allocation algorithm can be run with correct size value for a file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Some files need never get written to disk! (e..g temporary scratch files written /tmp often don’t exist for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system crashes before file has been written out?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Worse yet, what if system crashes before a directory file has been written out? (lose pointer to inode!)</a:t>
            </a:r>
          </a:p>
        </p:txBody>
      </p:sp>
    </p:spTree>
    <p:extLst>
      <p:ext uri="{BB962C8B-B14F-4D97-AF65-F5344CB8AC3E}">
        <p14:creationId xmlns:p14="http://schemas.microsoft.com/office/powerpoint/2010/main" val="331158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408319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Multilevel </a:t>
            </a:r>
            <a:r>
              <a:rPr lang="en-US" altLang="ko-KR" dirty="0" smtClean="0">
                <a:ea typeface="굴림" panose="020B0600000101010101" pitchFamily="34" charset="-127"/>
              </a:rPr>
              <a:t>Indexed </a:t>
            </a:r>
            <a:r>
              <a:rPr lang="en-US" altLang="ko-KR" dirty="0" smtClean="0">
                <a:ea typeface="굴림" panose="020B0600000101010101" pitchFamily="34" charset="-127"/>
              </a:rPr>
              <a:t>Files (Original 4.1 BSD)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Sample file in multilevel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indexed format</a:t>
            </a:r>
            <a:r>
              <a:rPr lang="en-US" altLang="ko-KR" dirty="0" smtClean="0">
                <a:ea typeface="굴림" panose="020B0600000101010101" pitchFamily="34" charset="-127"/>
              </a:rPr>
              <a:t>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10 direct </a:t>
            </a:r>
            <a:r>
              <a:rPr lang="en-US" altLang="ko-KR" dirty="0" err="1" smtClean="0">
                <a:ea typeface="굴림" panose="020B0600000101010101" pitchFamily="34" charset="-127"/>
              </a:rPr>
              <a:t>ptrs</a:t>
            </a:r>
            <a:r>
              <a:rPr lang="en-US" altLang="ko-KR" dirty="0" smtClean="0">
                <a:ea typeface="굴림" panose="020B0600000101010101" pitchFamily="34" charset="-127"/>
              </a:rPr>
              <a:t>, 1K blocks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many accesses for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block #23? (assume file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header accessed on open)?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Two: One for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about block #5?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One: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Block #340?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Three: double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indirect block, and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UNIX 4.1 Pros and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Pros: 	Simple (more or less)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Files can easily expand (up to a point)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Small files particularly cheap and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Cons:	Lots of seeks</a:t>
            </a:r>
            <a:b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Very large files must read many indirect block (four 	I/</a:t>
            </a:r>
            <a:r>
              <a:rPr lang="en-US" altLang="ko-KR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Os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per block!)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541463" algn="l"/>
              </a:tabLst>
            </a:pP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876800" y="76200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8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to make file system durable?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636588"/>
            <a:ext cx="8931275" cy="59309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 special, battery-backed RAM (called non-volatile RAM or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mtClean="0">
                <a:ea typeface="굴림" panose="020B0600000101010101" pitchFamily="34" charset="-127"/>
              </a:rPr>
              <a:t>) for dirty blocks in buffer cache.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Important element: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Could put copies on servers in different continents…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smtClean="0">
                <a:ea typeface="굴림" panose="020B0600000101010101" pitchFamily="34" charset="-127"/>
              </a:rPr>
              <a:t> Redundant Arrays of Inexpensive Disks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Either in software or hardware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</p:txBody>
      </p:sp>
    </p:spTree>
    <p:extLst>
      <p:ext uri="{BB962C8B-B14F-4D97-AF65-F5344CB8AC3E}">
        <p14:creationId xmlns:p14="http://schemas.microsoft.com/office/powerpoint/2010/main" val="28901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Each disk is fully duplicated onto its "shadow“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failure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603375"/>
            <a:chOff x="532" y="444"/>
            <a:chExt cx="4824" cy="1010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496" y="1104"/>
              <a:ext cx="71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>
                  <a:latin typeface="Arial" panose="020B0604020202020204" pitchFamily="34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>
                  <a:latin typeface="Arial" panose="020B0604020202020204" pitchFamily="34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09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Data stripped across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Successive blocks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stored on successive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Increased bandwidth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constructed by XORing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P0=D0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destroy any one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disk and still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Suppose D3 fails,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then can reconstruct: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D3=D0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D1D2P0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Later in term: talk about spreading information widely across internet for durability.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38" y="1631950"/>
            <a:ext cx="1198562" cy="2178050"/>
            <a:chOff x="5053" y="684"/>
            <a:chExt cx="755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55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/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/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/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/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7600" cy="1147763"/>
            <a:chOff x="2533" y="336"/>
            <a:chExt cx="3104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 i="1"/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600" i="1"/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/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5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5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5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5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5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Disk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88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Hardware RAID: Subsystem Organization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1028700"/>
            <a:ext cx="977900" cy="9017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CPU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86100" y="1016000"/>
            <a:ext cx="1117600" cy="914400"/>
          </a:xfrm>
          <a:prstGeom prst="rect">
            <a:avLst/>
          </a:prstGeom>
          <a:solidFill>
            <a:srgbClr val="53FB2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array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controller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930900" y="1035050"/>
            <a:ext cx="1536700" cy="823913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single board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disk 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controller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493000" y="114300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05500" y="2216150"/>
            <a:ext cx="1536700" cy="823913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single board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disk 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controller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467600" y="232410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930900" y="3346450"/>
            <a:ext cx="1536700" cy="823913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single board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disk 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controller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493000" y="345440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930900" y="4502150"/>
            <a:ext cx="1536700" cy="823913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single board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disk </a:t>
            </a:r>
          </a:p>
          <a:p>
            <a:pPr>
              <a:lnSpc>
                <a:spcPct val="86000"/>
              </a:lnSpc>
              <a:spcBef>
                <a:spcPct val="0"/>
              </a:spcBef>
              <a:buSzTx/>
            </a:pPr>
            <a:r>
              <a:rPr lang="en-US" altLang="en-US" sz="1800"/>
              <a:t>controller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493000" y="461010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241800" y="1143000"/>
            <a:ext cx="1663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384800" y="1384300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397500" y="2616200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216400" y="1371600"/>
            <a:ext cx="1181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067300" y="1651000"/>
            <a:ext cx="0" cy="2044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080000" y="3708400"/>
            <a:ext cx="825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4216400" y="161290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762500" y="1841500"/>
            <a:ext cx="0" cy="303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4775200" y="4889500"/>
            <a:ext cx="1130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4216400" y="1828800"/>
            <a:ext cx="55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854200" y="1041400"/>
            <a:ext cx="977900" cy="901700"/>
          </a:xfrm>
          <a:prstGeom prst="rect">
            <a:avLst/>
          </a:prstGeom>
          <a:solidFill>
            <a:srgbClr val="53FB2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host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adapter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857500" y="148590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1308100" y="14478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239713" y="2190750"/>
            <a:ext cx="220821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manages interface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to host, DMA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214313" y="2971800"/>
            <a:ext cx="22606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control, buffering,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parity logic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239713" y="3778250"/>
            <a:ext cx="18256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physical device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/>
              <a:t>control</a:t>
            </a:r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2019300" y="254000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2387600" y="19304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1981200" y="3276600"/>
            <a:ext cx="165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V="1">
            <a:off x="3644900" y="1930400"/>
            <a:ext cx="0" cy="135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1981200" y="4089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3543300" y="1841500"/>
            <a:ext cx="2362200" cy="226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5292725" y="5454650"/>
            <a:ext cx="27527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 i="1"/>
              <a:t>often piggy-backed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en-US" sz="1800" i="1"/>
              <a:t>in small format devices</a:t>
            </a:r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7924800" y="914400"/>
            <a:ext cx="838200" cy="990600"/>
          </a:xfrm>
          <a:prstGeom prst="can">
            <a:avLst>
              <a:gd name="adj" fmla="val 29545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7924800" y="2057400"/>
            <a:ext cx="838200" cy="990600"/>
          </a:xfrm>
          <a:prstGeom prst="can">
            <a:avLst>
              <a:gd name="adj" fmla="val 29545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7924800" y="3200400"/>
            <a:ext cx="838200" cy="990600"/>
          </a:xfrm>
          <a:prstGeom prst="can">
            <a:avLst>
              <a:gd name="adj" fmla="val 29545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7924800" y="4419600"/>
            <a:ext cx="838200" cy="990600"/>
          </a:xfrm>
          <a:prstGeom prst="can">
            <a:avLst>
              <a:gd name="adj" fmla="val 29545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4267200" cy="12192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Some systems duplicate </a:t>
            </a:r>
            <a:r>
              <a:rPr lang="en-US" altLang="ko-KR" i="1" smtClean="0">
                <a:ea typeface="굴림" panose="020B0600000101010101" pitchFamily="34" charset="-127"/>
              </a:rPr>
              <a:t>all</a:t>
            </a:r>
            <a:r>
              <a:rPr lang="en-US" altLang="ko-KR" smtClean="0">
                <a:ea typeface="굴림" panose="020B0600000101010101" pitchFamily="34" charset="-127"/>
              </a:rPr>
              <a:t> hardware, namely controllers, busses, etc.</a:t>
            </a:r>
          </a:p>
        </p:txBody>
      </p:sp>
    </p:spTree>
    <p:extLst>
      <p:ext uri="{BB962C8B-B14F-4D97-AF65-F5344CB8AC3E}">
        <p14:creationId xmlns:p14="http://schemas.microsoft.com/office/powerpoint/2010/main" val="367791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dirty="0" smtClean="0"/>
              <a:t>Higher Durability/Reliability</a:t>
            </a:r>
            <a:r>
              <a:rPr lang="en-US" dirty="0"/>
              <a:t> </a:t>
            </a:r>
            <a:r>
              <a:rPr lang="en-US" dirty="0" smtClean="0"/>
              <a:t>through Geographic Replication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790493"/>
            <a:ext cx="8229600" cy="5215723"/>
          </a:xfrm>
        </p:spPr>
        <p:txBody>
          <a:bodyPr/>
          <a:lstStyle/>
          <a:p>
            <a:r>
              <a:rPr lang="en-US" dirty="0" smtClean="0"/>
              <a:t>Highly </a:t>
            </a:r>
            <a:r>
              <a:rPr lang="en-US" dirty="0" smtClean="0"/>
              <a:t>durable – hard to destroy bits</a:t>
            </a:r>
            <a:endParaRPr lang="en-US" dirty="0" smtClean="0"/>
          </a:p>
          <a:p>
            <a:r>
              <a:rPr lang="en-US" dirty="0" smtClean="0"/>
              <a:t>Highly available for reads</a:t>
            </a:r>
          </a:p>
          <a:p>
            <a:r>
              <a:rPr lang="en-US" dirty="0" smtClean="0"/>
              <a:t>Low availability for writes</a:t>
            </a:r>
          </a:p>
          <a:p>
            <a:pPr lvl="1"/>
            <a:r>
              <a:rPr lang="en-US" dirty="0" smtClean="0"/>
              <a:t>Can’t write if any one is not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Or – need relaxed consistency model</a:t>
            </a:r>
          </a:p>
          <a:p>
            <a:r>
              <a:rPr lang="en-US" dirty="0" smtClean="0"/>
              <a:t>Reliability?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6644211" y="35188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644211" y="43347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644211" y="60417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216732" y="35188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83224" y="36901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0099" y="37146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07674" y="37645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4543" y="38214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280355" y="35275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216732" y="54742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happen if disk loses power or machine software crashes?</a:t>
            </a:r>
          </a:p>
          <a:p>
            <a:pPr lvl="1"/>
            <a:r>
              <a:rPr lang="en-US" dirty="0" smtClean="0"/>
              <a:t>Some operations in progress may complete</a:t>
            </a:r>
          </a:p>
          <a:p>
            <a:pPr lvl="1"/>
            <a:r>
              <a:rPr lang="en-US" dirty="0" smtClean="0"/>
              <a:t>Some operations in progress may be lost</a:t>
            </a:r>
          </a:p>
          <a:p>
            <a:pPr lvl="1"/>
            <a:r>
              <a:rPr lang="en-US" dirty="0" smtClean="0"/>
              <a:t>Overwrite of a block may only partially </a:t>
            </a:r>
            <a:r>
              <a:rPr lang="en-US" dirty="0" smtClean="0"/>
              <a:t>complete</a:t>
            </a:r>
          </a:p>
          <a:p>
            <a:r>
              <a:rPr lang="en-US" dirty="0" smtClean="0"/>
              <a:t>Having RAID doesn’t necessarily protect against all such failures</a:t>
            </a:r>
          </a:p>
          <a:p>
            <a:pPr lvl="1"/>
            <a:r>
              <a:rPr lang="en-US" dirty="0" smtClean="0"/>
              <a:t>Bit-for-bit prote</a:t>
            </a:r>
            <a:r>
              <a:rPr lang="en-US" dirty="0" smtClean="0"/>
              <a:t>ction of bad state?</a:t>
            </a:r>
          </a:p>
          <a:p>
            <a:pPr lvl="1"/>
            <a:r>
              <a:rPr lang="en-US" dirty="0" smtClean="0"/>
              <a:t>What if one disk of RAID group not written?</a:t>
            </a:r>
            <a:endParaRPr lang="en-US" dirty="0" smtClean="0"/>
          </a:p>
          <a:p>
            <a:r>
              <a:rPr lang="en-US" dirty="0" smtClean="0"/>
              <a:t>File system wants durability (as a minimum!)</a:t>
            </a:r>
          </a:p>
          <a:p>
            <a:pPr lvl="1"/>
            <a:r>
              <a:rPr lang="en-US" dirty="0" smtClean="0"/>
              <a:t>Data previously stored can be retrieved (maybe after some recovery step), regardless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Problem posed by machine/disk failures</a:t>
            </a:r>
          </a:p>
          <a:p>
            <a:r>
              <a:rPr lang="en-US" dirty="0" smtClean="0"/>
              <a:t>Transaction concept</a:t>
            </a:r>
          </a:p>
          <a:p>
            <a:r>
              <a:rPr lang="en-US" dirty="0"/>
              <a:t>A</a:t>
            </a:r>
            <a:r>
              <a:rPr lang="en-US" dirty="0" smtClean="0"/>
              <a:t>pproaches to reliability</a:t>
            </a:r>
          </a:p>
          <a:p>
            <a:pPr lvl="1"/>
            <a:r>
              <a:rPr lang="en-US" dirty="0" smtClean="0"/>
              <a:t>Careful sequencing of file system operations</a:t>
            </a:r>
          </a:p>
          <a:p>
            <a:pPr lvl="1"/>
            <a:r>
              <a:rPr lang="en-US" dirty="0" smtClean="0"/>
              <a:t>Copy-on-write (WAFL, ZFS)</a:t>
            </a:r>
          </a:p>
          <a:p>
            <a:pPr lvl="1"/>
            <a:r>
              <a:rPr lang="en-US" dirty="0" err="1" smtClean="0"/>
              <a:t>Journalling</a:t>
            </a:r>
            <a:r>
              <a:rPr lang="en-US" dirty="0" smtClean="0"/>
              <a:t> (NTFS, </a:t>
            </a:r>
            <a:r>
              <a:rPr lang="en-US" dirty="0" err="1" smtClean="0"/>
              <a:t>linux</a:t>
            </a:r>
            <a:r>
              <a:rPr lang="en-US" dirty="0" smtClean="0"/>
              <a:t> ext4)</a:t>
            </a:r>
          </a:p>
          <a:p>
            <a:pPr lvl="1"/>
            <a:r>
              <a:rPr lang="en-US" dirty="0" smtClean="0"/>
              <a:t>Log structure (flash storage)</a:t>
            </a:r>
          </a:p>
          <a:p>
            <a:r>
              <a:rPr lang="en-US" dirty="0" smtClean="0"/>
              <a:t>Approaches to availability</a:t>
            </a:r>
          </a:p>
          <a:p>
            <a:pPr lvl="1"/>
            <a:r>
              <a:rPr lang="en-US" dirty="0" smtClean="0"/>
              <a:t>RAID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4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Single logical file operation can involve updates to multiple physical disk blocks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, indirect block, data block, bitmap, …</a:t>
            </a:r>
          </a:p>
          <a:p>
            <a:pPr lvl="1"/>
            <a:r>
              <a:rPr lang="en-US" dirty="0" smtClean="0"/>
              <a:t>With remapping, single update to physical disk block can require multiple (even lower level) updates</a:t>
            </a:r>
          </a:p>
          <a:p>
            <a:r>
              <a:rPr lang="en-US" dirty="0" smtClean="0"/>
              <a:t>At a physical level, operations complete one at a time</a:t>
            </a:r>
          </a:p>
          <a:p>
            <a:pPr lvl="1"/>
            <a:r>
              <a:rPr lang="en-US" dirty="0" smtClean="0"/>
              <a:t>Want concurrent operations for performance</a:t>
            </a:r>
          </a:p>
          <a:p>
            <a:r>
              <a:rPr lang="en-US" dirty="0" smtClean="0"/>
              <a:t>How do we guarantee consistency regardless of when crash occurs?</a:t>
            </a:r>
          </a:p>
        </p:txBody>
      </p:sp>
    </p:spTree>
    <p:extLst>
      <p:ext uri="{BB962C8B-B14F-4D97-AF65-F5344CB8AC3E}">
        <p14:creationId xmlns:p14="http://schemas.microsoft.com/office/powerpoint/2010/main" val="30560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Interrupted Operation</a:t>
            </a:r>
          </a:p>
          <a:p>
            <a:pPr lvl="1"/>
            <a:r>
              <a:rPr lang="en-US" dirty="0" smtClean="0"/>
              <a:t>Crash or power failure in the middle of a series of related updates may leave stored data in an </a:t>
            </a:r>
            <a:r>
              <a:rPr lang="en-US" i="1" dirty="0" smtClean="0"/>
              <a:t>inconsistent state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.g.: transfer funds from </a:t>
            </a:r>
            <a:r>
              <a:rPr lang="en-US" dirty="0" err="1" smtClean="0"/>
              <a:t>BofA</a:t>
            </a:r>
            <a:r>
              <a:rPr lang="en-US" dirty="0" smtClean="0"/>
              <a:t> to Schwab.  What if transfer is interrupted after withdrawal and before deposit</a:t>
            </a:r>
          </a:p>
          <a:p>
            <a:r>
              <a:rPr lang="en-US" dirty="0" smtClean="0"/>
              <a:t>Loss of stored data</a:t>
            </a:r>
          </a:p>
          <a:p>
            <a:pPr lvl="1"/>
            <a:r>
              <a:rPr lang="en-US" dirty="0" smtClean="0"/>
              <a:t>Failure of non-volatile storage media may cause previously stored data to disappear or be corrupted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Log Structured and Journaled File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 changes are treated as </a:t>
            </a:r>
            <a:r>
              <a:rPr lang="en-US" altLang="ko-KR" i="1" dirty="0" smtClean="0">
                <a:ea typeface="굴림" panose="020B0600000101010101" pitchFamily="34" charset="-127"/>
              </a:rPr>
              <a:t>transactions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transaction is </a:t>
            </a:r>
            <a:r>
              <a:rPr lang="en-US" altLang="ko-KR" i="1" dirty="0" smtClean="0">
                <a:ea typeface="굴림" panose="020B0600000101010101" pitchFamily="34" charset="-127"/>
              </a:rPr>
              <a:t>committed</a:t>
            </a:r>
            <a:r>
              <a:rPr lang="en-US" altLang="ko-KR" dirty="0" smtClean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forced to disk for reliability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Process can be accelerated with NVRAM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Although File system may not be updated immediately, data preserved in the log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Difference between “Log Structured” and “</a:t>
            </a:r>
            <a:r>
              <a:rPr lang="en-US" altLang="ko-KR" dirty="0" err="1" smtClean="0">
                <a:ea typeface="굴림" panose="020B0600000101010101" pitchFamily="34" charset="-127"/>
              </a:rPr>
              <a:t>Journaled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a Log Structured </a:t>
            </a:r>
            <a:r>
              <a:rPr lang="en-US" altLang="ko-KR" dirty="0" err="1" smtClean="0">
                <a:ea typeface="굴림" panose="020B0600000101010101" pitchFamily="34" charset="-127"/>
              </a:rPr>
              <a:t>filesystem</a:t>
            </a:r>
            <a:r>
              <a:rPr lang="en-US" altLang="ko-KR" dirty="0" smtClean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a </a:t>
            </a:r>
            <a:r>
              <a:rPr lang="en-US" altLang="ko-KR" dirty="0" err="1" smtClean="0">
                <a:ea typeface="굴림" panose="020B0600000101010101" pitchFamily="34" charset="-127"/>
              </a:rPr>
              <a:t>Journaled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ea typeface="굴림" panose="020B0600000101010101" pitchFamily="34" charset="-127"/>
              </a:rPr>
              <a:t>filesystem</a:t>
            </a:r>
            <a:r>
              <a:rPr lang="en-US" altLang="ko-KR" dirty="0" smtClean="0">
                <a:ea typeface="굴림" panose="020B0600000101010101" pitchFamily="34" charset="-127"/>
              </a:rPr>
              <a:t>, Log used for recovery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</a:t>
            </a:r>
            <a:r>
              <a:rPr lang="en-US" altLang="ko-KR" dirty="0" err="1" smtClean="0">
                <a:ea typeface="굴림" panose="020B0600000101010101" pitchFamily="34" charset="-127"/>
              </a:rPr>
              <a:t>Journaled</a:t>
            </a:r>
            <a:r>
              <a:rPr lang="en-US" altLang="ko-KR" dirty="0" smtClean="0">
                <a:ea typeface="굴림" panose="020B0600000101010101" pitchFamily="34" charset="-127"/>
              </a:rPr>
              <a:t> system: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Log used to asynchronously update </a:t>
            </a:r>
            <a:r>
              <a:rPr lang="en-US" altLang="ko-KR" dirty="0" err="1" smtClean="0">
                <a:ea typeface="굴림" panose="020B0600000101010101" pitchFamily="34" charset="-127"/>
              </a:rPr>
              <a:t>filesystem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Log entries removed after used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After crash: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Remaining transactions in the log performed (“Redo”)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Modifications done in way that can survive crashes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Examples of </a:t>
            </a:r>
            <a:r>
              <a:rPr lang="en-US" altLang="ko-KR" dirty="0" err="1" smtClean="0">
                <a:ea typeface="굴림" panose="020B0600000101010101" pitchFamily="34" charset="-127"/>
              </a:rPr>
              <a:t>Journaled</a:t>
            </a:r>
            <a:r>
              <a:rPr lang="en-US" altLang="ko-KR" dirty="0" smtClean="0">
                <a:ea typeface="굴림" panose="020B0600000101010101" pitchFamily="34" charset="-127"/>
              </a:rPr>
              <a:t> File Systems: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Ext3 (Linux), XFS (Unix), etc.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4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UNIX BSD 4.2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</a:t>
            </a:r>
            <a:r>
              <a:rPr lang="en-US" altLang="ko-KR" dirty="0" smtClean="0">
                <a:ea typeface="굴림" panose="020B0600000101010101" pitchFamily="34" charset="-127"/>
              </a:rPr>
              <a:t>from Cray </a:t>
            </a:r>
            <a:r>
              <a:rPr lang="en-US" altLang="ko-KR" dirty="0" smtClean="0">
                <a:ea typeface="굴림" panose="020B0600000101010101" pitchFamily="34" charset="-127"/>
              </a:rPr>
              <a:t>DEMOS: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dirty="0" err="1" smtClean="0">
                <a:ea typeface="굴림" panose="020B0600000101010101" pitchFamily="34" charset="-127"/>
              </a:rPr>
              <a:t>freelist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Skip-sector positioning (mentioned next slide)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</a:t>
            </a:r>
            <a:r>
              <a:rPr lang="en-US" altLang="ko-KR" dirty="0" smtClean="0">
                <a:ea typeface="굴림" panose="020B0600000101010101" pitchFamily="34" charset="-127"/>
              </a:rPr>
              <a:t>BSD 4.2, just find some range of free blocks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 in BSD 4.2: store files from same directory near each other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Transactions for Atomic Updates</a:t>
            </a:r>
          </a:p>
          <a:p>
            <a:pPr lvl="1"/>
            <a:r>
              <a:rPr lang="en-US" dirty="0" smtClean="0"/>
              <a:t>Ensure that multiple related updates are performed atomically</a:t>
            </a:r>
          </a:p>
          <a:p>
            <a:pPr lvl="1"/>
            <a:r>
              <a:rPr lang="en-US" dirty="0" smtClean="0"/>
              <a:t>i.e., if a crash occurs in the middle, the state of the systems reflects either </a:t>
            </a:r>
            <a:r>
              <a:rPr lang="en-US" i="1" dirty="0" smtClean="0">
                <a:solidFill>
                  <a:srgbClr val="0000FF"/>
                </a:solidFill>
              </a:rPr>
              <a:t>all or none </a:t>
            </a:r>
            <a:r>
              <a:rPr lang="en-US" dirty="0" smtClean="0"/>
              <a:t>of the updates</a:t>
            </a:r>
          </a:p>
          <a:p>
            <a:pPr lvl="1"/>
            <a:r>
              <a:rPr lang="en-US" dirty="0" smtClean="0"/>
              <a:t>Most modern file systems use transactions internally to update the many pieces</a:t>
            </a:r>
          </a:p>
          <a:p>
            <a:pPr lvl="1"/>
            <a:r>
              <a:rPr lang="en-US" dirty="0" smtClean="0"/>
              <a:t>Many applications implement their own transactions</a:t>
            </a:r>
          </a:p>
          <a:p>
            <a:r>
              <a:rPr lang="en-US" dirty="0" smtClean="0"/>
              <a:t>Redundancy for media failures</a:t>
            </a:r>
          </a:p>
          <a:p>
            <a:pPr lvl="1"/>
            <a:r>
              <a:rPr lang="en-US" dirty="0" smtClean="0"/>
              <a:t>Redundant representation (error correcting codes)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E.g., RAID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4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5632"/>
          </a:xfrm>
        </p:spPr>
        <p:txBody>
          <a:bodyPr>
            <a:normAutofit/>
          </a:bodyPr>
          <a:lstStyle/>
          <a:p>
            <a:r>
              <a:rPr lang="en-US" dirty="0" smtClean="0"/>
              <a:t>Closely related to critical sections in manipulating shared data structures</a:t>
            </a:r>
          </a:p>
          <a:p>
            <a:r>
              <a:rPr lang="en-US" dirty="0" smtClean="0"/>
              <a:t>Extend concept of atomic update from memory to stable storage</a:t>
            </a:r>
          </a:p>
          <a:p>
            <a:pPr lvl="1"/>
            <a:r>
              <a:rPr lang="en-US" dirty="0" smtClean="0"/>
              <a:t>Atomically update multiple persistent data structures</a:t>
            </a:r>
          </a:p>
          <a:p>
            <a:r>
              <a:rPr lang="en-US" dirty="0" smtClean="0"/>
              <a:t>Like flags for threads, many ad hoc approaches</a:t>
            </a:r>
          </a:p>
          <a:p>
            <a:pPr lvl="1"/>
            <a:r>
              <a:rPr lang="en-US" dirty="0" smtClean="0"/>
              <a:t>FFS carefully ordered the sequence of updates so that if a crash occurred while manipulating directory or </a:t>
            </a:r>
            <a:r>
              <a:rPr lang="en-US" dirty="0" err="1" smtClean="0"/>
              <a:t>inodes</a:t>
            </a:r>
            <a:r>
              <a:rPr lang="en-US" dirty="0" smtClean="0"/>
              <a:t> the disk scan on reboot would detect and recover the error, -- </a:t>
            </a:r>
            <a:r>
              <a:rPr lang="en-US" dirty="0" err="1" smtClean="0"/>
              <a:t>fsck</a:t>
            </a:r>
            <a:endParaRPr lang="en-US" dirty="0" smtClean="0"/>
          </a:p>
          <a:p>
            <a:pPr lvl="1"/>
            <a:r>
              <a:rPr lang="en-US" dirty="0" smtClean="0"/>
              <a:t>Applications use temporary files and rename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5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97236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Key concept: Transaction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j-lt"/>
                <a:ea typeface="MS PGothic" charset="0"/>
              </a:rPr>
              <a:t>An </a:t>
            </a:r>
            <a:r>
              <a:rPr lang="en-US" dirty="0">
                <a:solidFill>
                  <a:srgbClr val="FC0128"/>
                </a:solidFill>
                <a:latin typeface="+mj-lt"/>
                <a:ea typeface="MS PGothic" charset="0"/>
              </a:rPr>
              <a:t>atomic sequence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smtClean="0">
                <a:latin typeface="+mj-lt"/>
                <a:ea typeface="MS PGothic" charset="0"/>
              </a:rPr>
              <a:t>of </a:t>
            </a:r>
            <a:r>
              <a:rPr lang="en-US" dirty="0">
                <a:latin typeface="+mj-lt"/>
                <a:ea typeface="MS PGothic" charset="0"/>
              </a:rPr>
              <a:t>actions (reads/writes</a:t>
            </a:r>
            <a:r>
              <a:rPr lang="en-US" dirty="0" smtClean="0">
                <a:latin typeface="+mj-lt"/>
                <a:ea typeface="MS PGothic" charset="0"/>
              </a:rPr>
              <a:t>) on a storage system (or database)</a:t>
            </a:r>
            <a:endParaRPr lang="en-US" dirty="0">
              <a:latin typeface="+mj-lt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+mj-lt"/>
                <a:ea typeface="MS PGothic" charset="0"/>
              </a:rPr>
              <a:t>That takes it </a:t>
            </a:r>
            <a:r>
              <a:rPr lang="en-US" dirty="0">
                <a:latin typeface="+mj-lt"/>
                <a:ea typeface="MS PGothic" charset="0"/>
              </a:rPr>
              <a:t>from one </a:t>
            </a:r>
            <a:r>
              <a:rPr lang="en-US" dirty="0">
                <a:solidFill>
                  <a:srgbClr val="FC0128"/>
                </a:solidFill>
                <a:latin typeface="+mj-lt"/>
                <a:ea typeface="MS PGothic" charset="0"/>
              </a:rPr>
              <a:t>consistent state</a:t>
            </a:r>
            <a:r>
              <a:rPr lang="en-US" dirty="0">
                <a:latin typeface="+mj-lt"/>
                <a:ea typeface="MS PGothic" charset="0"/>
              </a:rPr>
              <a:t> to another</a:t>
            </a: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609600" y="3471387"/>
            <a:ext cx="28194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j-lt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2754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 dirty="0">
                <a:latin typeface="+mj-lt"/>
              </a:rPr>
              <a:t>consistent state 1</a:t>
            </a:r>
            <a:endParaRPr lang="en-US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5638800" y="3471387"/>
            <a:ext cx="28194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j-lt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654227" y="3733800"/>
            <a:ext cx="2803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latin typeface="+mj-lt"/>
              </a:rPr>
              <a:t>consistent state 2</a:t>
            </a:r>
            <a:endParaRPr lang="en-US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429000" y="4004787"/>
            <a:ext cx="2209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3657600" y="3492025"/>
            <a:ext cx="1814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  <a:latin typeface="+mj-lt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339293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Begin</a:t>
            </a:r>
            <a:r>
              <a:rPr lang="en-US" dirty="0" smtClean="0"/>
              <a:t> a transaction – get transaction id</a:t>
            </a:r>
          </a:p>
          <a:p>
            <a:r>
              <a:rPr lang="en-US" dirty="0" smtClean="0"/>
              <a:t>Do a bunch of updates</a:t>
            </a:r>
          </a:p>
          <a:p>
            <a:pPr lvl="1"/>
            <a:r>
              <a:rPr lang="en-US" dirty="0" smtClean="0"/>
              <a:t>If any fail along the way, </a:t>
            </a:r>
            <a:r>
              <a:rPr lang="en-US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dirty="0" smtClean="0"/>
              <a:t>Or, if any conflicts with other </a:t>
            </a:r>
            <a:r>
              <a:rPr lang="en-US" dirty="0" smtClean="0"/>
              <a:t>transactions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roll-back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Commit</a:t>
            </a:r>
            <a:r>
              <a:rPr lang="en-US" dirty="0" smtClean="0"/>
              <a:t> the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9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urier" charset="0"/>
                <a:ea typeface="MS PGothic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urier" charset="0"/>
                <a:ea typeface="MS PGothic" charset="0"/>
              </a:rPr>
              <a:t>UPDATE branches SET balance = balance - 100.00 WHERE name = (SELECT </a:t>
            </a:r>
            <a:r>
              <a:rPr lang="en-US" sz="2000" dirty="0" err="1">
                <a:latin typeface="Courier" charset="0"/>
                <a:ea typeface="MS PGothic" charset="0"/>
              </a:rPr>
              <a:t>branch_name</a:t>
            </a:r>
            <a:r>
              <a:rPr lang="en-US" sz="2000" dirty="0">
                <a:latin typeface="Courier" charset="0"/>
                <a:ea typeface="MS PGothic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urier" charset="0"/>
                <a:ea typeface="MS PGothic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urier" charset="0"/>
                <a:ea typeface="MS PGothic" charset="0"/>
              </a:rPr>
              <a:t>UPDATE branches SET balance = balance + 100.00 WHERE name = (SELECT </a:t>
            </a:r>
            <a:r>
              <a:rPr lang="en-US" sz="2000" dirty="0" err="1">
                <a:latin typeface="Courier" charset="0"/>
                <a:ea typeface="MS PGothic" charset="0"/>
              </a:rPr>
              <a:t>branch_name</a:t>
            </a:r>
            <a:r>
              <a:rPr lang="en-US" sz="2000" dirty="0">
                <a:latin typeface="Courier" charset="0"/>
                <a:ea typeface="MS PGothic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4201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Courier" charset="0"/>
              </a:rPr>
              <a:t>BEGIN;    --BEGIN TRANSACTION</a:t>
            </a:r>
            <a:endParaRPr lang="en-US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5253038"/>
            <a:ext cx="3509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Courier" charset="0"/>
              </a:rPr>
              <a:t>COMMIT;    --COMMIT WORK</a:t>
            </a:r>
            <a:endParaRPr lang="en-US" b="1" dirty="0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</a:rPr>
              <a:t>Transfer $100 from Alice</a:t>
            </a:r>
            <a:r>
              <a:rPr lang="ja-JP" altLang="en-US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s account to Bob’s account</a:t>
            </a:r>
            <a:endParaRPr lang="en-US" b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3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charset="0"/>
              </a:rPr>
              <a:t>Atomicity:</a:t>
            </a:r>
            <a:r>
              <a:rPr lang="en-US" dirty="0">
                <a:latin typeface="+mj-lt"/>
                <a:ea typeface="MS PGothic" charset="0"/>
              </a:rPr>
              <a:t> 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charset="0"/>
              </a:rPr>
              <a:t>Consistency:</a:t>
            </a:r>
            <a:r>
              <a:rPr lang="en-US" dirty="0">
                <a:latin typeface="+mj-lt"/>
                <a:ea typeface="MS PGothic" charset="0"/>
              </a:rPr>
              <a:t> 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charset="0"/>
              </a:rPr>
              <a:t>Isolation: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 </a:t>
            </a:r>
            <a:r>
              <a:rPr lang="en-US" dirty="0">
                <a:latin typeface="+mj-lt"/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charset="0"/>
              </a:rPr>
              <a:t>Durability: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 </a:t>
            </a:r>
            <a:r>
              <a:rPr lang="en-US" dirty="0">
                <a:latin typeface="+mj-lt"/>
                <a:ea typeface="MS PGothic" charset="0"/>
              </a:rPr>
              <a:t>if a transaction commits, its effects persist despite crashes</a:t>
            </a:r>
          </a:p>
          <a:p>
            <a:pPr>
              <a:lnSpc>
                <a:spcPct val="100000"/>
              </a:lnSpc>
            </a:pPr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2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533400"/>
          </a:xfrm>
        </p:spPr>
        <p:txBody>
          <a:bodyPr/>
          <a:lstStyle/>
          <a:p>
            <a:r>
              <a:rPr lang="en-US" dirty="0" smtClean="0"/>
              <a:t>Poor-man’s transactions: Toward Copy-on-Write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1000723"/>
            <a:ext cx="8609263" cy="5215723"/>
          </a:xfrm>
        </p:spPr>
        <p:txBody>
          <a:bodyPr>
            <a:normAutofit/>
          </a:bodyPr>
          <a:lstStyle/>
          <a:p>
            <a:r>
              <a:rPr lang="en-US" i="1" dirty="0" smtClean="0"/>
              <a:t>Files</a:t>
            </a:r>
            <a:r>
              <a:rPr lang="en-US" dirty="0" smtClean="0"/>
              <a:t> are for durable storage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flexible process-independent, protected namespace</a:t>
            </a:r>
          </a:p>
          <a:p>
            <a:r>
              <a:rPr lang="en-US" dirty="0" smtClean="0"/>
              <a:t>Files grow incrementally as written</a:t>
            </a:r>
          </a:p>
          <a:p>
            <a:pPr lvl="1"/>
            <a:r>
              <a:rPr lang="en-US" dirty="0" smtClean="0"/>
              <a:t>Update-in-place file systems start with a basic chunk and append (possibly larger) chunks as file grows</a:t>
            </a:r>
          </a:p>
          <a:p>
            <a:pPr lvl="1"/>
            <a:r>
              <a:rPr lang="en-US" dirty="0" smtClean="0"/>
              <a:t>Transition from random access to large sequential</a:t>
            </a:r>
          </a:p>
          <a:p>
            <a:r>
              <a:rPr lang="en-US" i="1" dirty="0" smtClean="0"/>
              <a:t>Disks trends: </a:t>
            </a:r>
            <a:r>
              <a:rPr lang="en-US" dirty="0" smtClean="0"/>
              <a:t>huge and cheap, high startup</a:t>
            </a:r>
          </a:p>
          <a:p>
            <a:r>
              <a:rPr lang="en-US" i="1" dirty="0" smtClean="0"/>
              <a:t>Design / Memory trends: </a:t>
            </a:r>
            <a:r>
              <a:rPr lang="en-US" dirty="0" smtClean="0"/>
              <a:t>cache everything</a:t>
            </a:r>
          </a:p>
          <a:p>
            <a:pPr lvl="1"/>
            <a:r>
              <a:rPr lang="en-US" dirty="0" smtClean="0"/>
              <a:t>Reads satisfied from cache, buffer multiple writes and do them all together</a:t>
            </a:r>
          </a:p>
          <a:p>
            <a:r>
              <a:rPr lang="en-US" dirty="0" smtClean="0"/>
              <a:t>Application trends: make multiple related changes to a file and commit </a:t>
            </a:r>
            <a:r>
              <a:rPr lang="en-US" dirty="0" smtClean="0">
                <a:solidFill>
                  <a:srgbClr val="FF0000"/>
                </a:solidFill>
              </a:rPr>
              <a:t>all or </a:t>
            </a:r>
            <a:r>
              <a:rPr lang="en-US" dirty="0" smtClean="0">
                <a:solidFill>
                  <a:srgbClr val="FF0000"/>
                </a:solidFill>
              </a:rPr>
              <a:t>nothing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if want to be able to undo changes later?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4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Emulating COW @ user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014091"/>
            <a:ext cx="8475579" cy="52157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Transform file </a:t>
            </a:r>
            <a:r>
              <a:rPr lang="en-US" b="1" dirty="0" smtClean="0"/>
              <a:t>foo</a:t>
            </a:r>
            <a:r>
              <a:rPr lang="en-US" dirty="0" smtClean="0"/>
              <a:t> to a new version</a:t>
            </a:r>
          </a:p>
          <a:p>
            <a:r>
              <a:rPr lang="en-US" dirty="0" smtClean="0"/>
              <a:t>Open/Create a new file </a:t>
            </a:r>
            <a:r>
              <a:rPr lang="en-US" b="1" dirty="0" err="1" smtClean="0"/>
              <a:t>foo.v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where v is the version #</a:t>
            </a:r>
          </a:p>
          <a:p>
            <a:r>
              <a:rPr lang="en-US" dirty="0" smtClean="0"/>
              <a:t>Do all the updates based on the old </a:t>
            </a:r>
            <a:r>
              <a:rPr lang="en-US" b="1" dirty="0" smtClean="0"/>
              <a:t>foo</a:t>
            </a:r>
          </a:p>
          <a:p>
            <a:pPr lvl="1"/>
            <a:r>
              <a:rPr lang="en-US" dirty="0" smtClean="0"/>
              <a:t>Reading from </a:t>
            </a:r>
            <a:r>
              <a:rPr lang="en-US" b="1" dirty="0" smtClean="0"/>
              <a:t>foo</a:t>
            </a:r>
            <a:r>
              <a:rPr lang="en-US" dirty="0" smtClean="0"/>
              <a:t> and writing to </a:t>
            </a:r>
            <a:r>
              <a:rPr lang="en-US" b="1" dirty="0" err="1" smtClean="0"/>
              <a:t>foo.v</a:t>
            </a:r>
            <a:endParaRPr lang="en-US" b="1" dirty="0" smtClean="0"/>
          </a:p>
          <a:p>
            <a:pPr lvl="1"/>
            <a:r>
              <a:rPr lang="en-US" dirty="0" smtClean="0"/>
              <a:t>Including copying over any unchanged parts</a:t>
            </a:r>
          </a:p>
          <a:p>
            <a:r>
              <a:rPr lang="en-US" dirty="0" smtClean="0"/>
              <a:t>Update the link</a:t>
            </a:r>
          </a:p>
          <a:p>
            <a:pPr lvl="1"/>
            <a:r>
              <a:rPr lang="en-US" dirty="0" err="1" smtClean="0"/>
              <a:t>ln</a:t>
            </a:r>
            <a:r>
              <a:rPr lang="en-US" dirty="0" smtClean="0"/>
              <a:t> –f foo </a:t>
            </a:r>
            <a:r>
              <a:rPr lang="en-US" dirty="0" err="1" smtClean="0"/>
              <a:t>foo.v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Does it work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if multiple updaters at same time?</a:t>
            </a:r>
          </a:p>
          <a:p>
            <a:r>
              <a:rPr lang="en-US" dirty="0" smtClean="0"/>
              <a:t>How to keep track of every version of file?</a:t>
            </a:r>
          </a:p>
          <a:p>
            <a:pPr lvl="1"/>
            <a:r>
              <a:rPr lang="en-US" dirty="0" smtClean="0"/>
              <a:t>Would we want to do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/>
          <a:lstStyle/>
          <a:p>
            <a:r>
              <a:rPr lang="en-US" dirty="0" smtClean="0"/>
              <a:t>If file represented as a tree of blocks, just need to update the leading fringe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513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2966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4419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15872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8335" y="2212473"/>
            <a:ext cx="1010655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61346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3791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1447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104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6760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44170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20735" y="2212473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77325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38778" y="3606799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740566" y="2384926"/>
            <a:ext cx="1007977" cy="119513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48543" y="2384926"/>
            <a:ext cx="152400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25272" y="2384926"/>
            <a:ext cx="838200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24200" y="2384926"/>
            <a:ext cx="1800725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45851" y="2384926"/>
            <a:ext cx="2740527" cy="12218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84438" y="2384926"/>
            <a:ext cx="3208867" cy="119513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93305" y="3612151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780954" y="4090737"/>
            <a:ext cx="1049662" cy="534737"/>
            <a:chOff x="5780954" y="4090737"/>
            <a:chExt cx="1049662" cy="534737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71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1969" y="2185737"/>
            <a:ext cx="1010655" cy="374315"/>
            <a:chOff x="4051969" y="2185737"/>
            <a:chExt cx="1010655" cy="374315"/>
          </a:xfrm>
        </p:grpSpPr>
        <p:sp>
          <p:nvSpPr>
            <p:cNvPr id="43" name="Rectangle 42"/>
            <p:cNvSpPr/>
            <p:nvPr/>
          </p:nvSpPr>
          <p:spPr>
            <a:xfrm>
              <a:off x="4051969" y="2185737"/>
              <a:ext cx="1010655" cy="3743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44980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2154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9810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467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5123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27804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04369" y="2185737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 flipH="1">
            <a:off x="1740566" y="2358190"/>
            <a:ext cx="2391612" cy="1195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802019" y="2358190"/>
            <a:ext cx="1482558" cy="1195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863472" y="2358190"/>
            <a:ext cx="545434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07834" y="2358190"/>
            <a:ext cx="417091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629485" y="2358190"/>
            <a:ext cx="1390315" cy="119513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68072" y="2358190"/>
            <a:ext cx="2599953" cy="71654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761747" y="313088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216274" y="313088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593305" y="361215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740566" y="1312597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ld version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527744" y="1681929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190226" y="1315451"/>
            <a:ext cx="132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version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977404" y="1684783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69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6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/>
          <a:lstStyle/>
          <a:p>
            <a:r>
              <a:rPr lang="en-US" dirty="0" smtClean="0"/>
              <a:t>If file represented as a tree of blocks, just need to update the leading fringe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34737"/>
            <a:chOff x="5780954" y="4090737"/>
            <a:chExt cx="1049662" cy="534737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71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ld version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029723" y="811249"/>
            <a:ext cx="132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version</a:t>
            </a:r>
            <a:endParaRPr lang="en-US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816901" y="1180581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4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Solution2: Read ahead: read next block right after first, even if application hasn’t asked for it yet.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By disk itself (track buffers). Many disk controllers have internal RAM that allows them to read a complete track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Important Aside: Modern disks+controllers do many complex things “under the covers”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895350" y="1879600"/>
            <a:ext cx="2990850" cy="154940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9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495800" y="2108200"/>
            <a:ext cx="4343400" cy="1268413"/>
            <a:chOff x="3024" y="576"/>
            <a:chExt cx="2736" cy="79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70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>
                  <a:ea typeface="굴림" panose="020B0600000101010101" pitchFamily="34" charset="-127"/>
                </a:rPr>
                <a:t>Track Buffer</a:t>
              </a:r>
            </a:p>
            <a:p>
              <a:r>
                <a:rPr lang="en-US" altLang="ko-KR" sz="1800">
                  <a:ea typeface="굴림" panose="020B0600000101010101" pitchFamily="34" charset="-127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sized blocks: 512 B – 128 KB</a:t>
            </a:r>
          </a:p>
          <a:p>
            <a:r>
              <a:rPr lang="en-US" dirty="0" smtClean="0"/>
              <a:t>Symmetric tree</a:t>
            </a:r>
          </a:p>
          <a:p>
            <a:pPr lvl="1"/>
            <a:r>
              <a:rPr lang="en-US" dirty="0" smtClean="0"/>
              <a:t>Know if it is large or small when we make the copy</a:t>
            </a:r>
          </a:p>
          <a:p>
            <a:r>
              <a:rPr lang="en-US" dirty="0" smtClean="0"/>
              <a:t>Store version number with pointers</a:t>
            </a:r>
          </a:p>
          <a:p>
            <a:pPr lvl="1"/>
            <a:r>
              <a:rPr lang="en-US" dirty="0" smtClean="0"/>
              <a:t>Can create new version by adding blocks and new pointers</a:t>
            </a:r>
          </a:p>
          <a:p>
            <a:r>
              <a:rPr lang="en-US" dirty="0" smtClean="0"/>
              <a:t>Buffers a collection of writes before creating a new version with them </a:t>
            </a:r>
          </a:p>
          <a:p>
            <a:r>
              <a:rPr lang="en-US" dirty="0" smtClean="0"/>
              <a:t>Free space represented as tree of extents in each block group</a:t>
            </a:r>
          </a:p>
          <a:p>
            <a:pPr lvl="1"/>
            <a:r>
              <a:rPr lang="en-US" dirty="0" smtClean="0"/>
              <a:t>Delay updates to </a:t>
            </a:r>
            <a:r>
              <a:rPr lang="en-US" dirty="0" err="1" smtClean="0"/>
              <a:t>freespace</a:t>
            </a:r>
            <a:r>
              <a:rPr lang="en-US" dirty="0" smtClean="0"/>
              <a:t> (in log) and do them all when block group is activated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55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File System:</a:t>
            </a:r>
          </a:p>
          <a:p>
            <a:pPr lvl="1"/>
            <a:r>
              <a:rPr lang="en-US" smtClean="0"/>
              <a:t>Transforms blocks into Files and Directories</a:t>
            </a:r>
          </a:p>
          <a:p>
            <a:pPr lvl="1"/>
            <a:r>
              <a:rPr lang="en-US" smtClean="0"/>
              <a:t>Optimize for size, access and usage patterns</a:t>
            </a:r>
          </a:p>
          <a:p>
            <a:pPr lvl="1"/>
            <a:r>
              <a:rPr lang="en-US" smtClean="0"/>
              <a:t>Maximize sequential access, allow efficient random access</a:t>
            </a:r>
          </a:p>
          <a:p>
            <a:pPr lvl="1"/>
            <a:r>
              <a:rPr lang="en-US" smtClean="0"/>
              <a:t>Projects the OS protection and security regime (UGO vs ACL)</a:t>
            </a:r>
          </a:p>
          <a:p>
            <a:r>
              <a:rPr lang="en-US" smtClean="0"/>
              <a:t>File defined by header, called “</a:t>
            </a:r>
            <a:r>
              <a:rPr lang="en-US" altLang="ja-JP" smtClean="0"/>
              <a:t>inode</a:t>
            </a:r>
            <a:r>
              <a:rPr lang="en-US" smtClean="0"/>
              <a:t>”</a:t>
            </a:r>
          </a:p>
          <a:p>
            <a:r>
              <a:rPr lang="en-US" smtClean="0"/>
              <a:t>Naming: act of translating from user-visible names to actual system resources</a:t>
            </a:r>
          </a:p>
          <a:p>
            <a:pPr lvl="1"/>
            <a:r>
              <a:rPr lang="en-US" smtClean="0"/>
              <a:t>Directories used for naming for local file systems</a:t>
            </a:r>
          </a:p>
          <a:p>
            <a:pPr lvl="1"/>
            <a:r>
              <a:rPr lang="en-US" smtClean="0"/>
              <a:t>Linked or tree structure stored in files</a:t>
            </a:r>
            <a:endParaRPr lang="en-US" smtClean="0"/>
          </a:p>
          <a:p>
            <a:r>
              <a:rPr lang="en-US" smtClean="0"/>
              <a:t>Multilevel Indexed Scheme</a:t>
            </a:r>
          </a:p>
          <a:p>
            <a:pPr lvl="1"/>
            <a:r>
              <a:rPr lang="en-US" smtClean="0"/>
              <a:t>inode contains file info, direct pointers to blocks, indirect blocks, doubly indirect, etc..</a:t>
            </a:r>
          </a:p>
          <a:p>
            <a:pPr lvl="1"/>
            <a:r>
              <a:rPr lang="en-US" smtClean="0"/>
              <a:t>NTFS uses variable extents, rather than fixed blocks, and tiny files data is in the header</a:t>
            </a:r>
          </a:p>
          <a:p>
            <a:r>
              <a:rPr lang="en-US" smtClean="0"/>
              <a:t>4.2 BSD Multilevel index files</a:t>
            </a:r>
          </a:p>
          <a:p>
            <a:pPr lvl="1"/>
            <a:r>
              <a:rPr lang="en-US" smtClean="0"/>
              <a:t>Inode contains pointers to actual blocks, indirect blocks, double indirect blocks, etc. </a:t>
            </a:r>
          </a:p>
          <a:p>
            <a:pPr lvl="1"/>
            <a:r>
              <a:rPr lang="en-US" smtClean="0"/>
              <a:t>Optimizations for sequential access: start new files in open ranges of free blocks, rotational Optimization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freespace</a:t>
            </a:r>
            <a:r>
              <a:rPr lang="en-US" dirty="0" smtClean="0"/>
              <a:t>, </a:t>
            </a:r>
            <a:r>
              <a:rPr lang="en-US" dirty="0" err="1" smtClean="0"/>
              <a:t>inode</a:t>
            </a:r>
            <a:r>
              <a:rPr lang="en-US" dirty="0" smtClean="0"/>
              <a:t> table, file blocks and directories into block group</a:t>
            </a:r>
          </a:p>
          <a:p>
            <a:r>
              <a:rPr lang="en-US" dirty="0" smtClean="0"/>
              <a:t>Deep interactions between memory management, file system, and sharing</a:t>
            </a:r>
          </a:p>
          <a:p>
            <a:pPr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Important </a:t>
            </a:r>
            <a:r>
              <a:rPr lang="en-US" altLang="ko-KR" dirty="0">
                <a:ea typeface="굴림" panose="020B0600000101010101" pitchFamily="34" charset="-127"/>
              </a:rPr>
              <a:t>system properties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Availability: how often is the resource available?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Durability: how well is data preserved against faults?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Reliability: how often is resource performing correctly?</a:t>
            </a:r>
          </a:p>
          <a:p>
            <a:pPr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RAID</a:t>
            </a:r>
            <a:r>
              <a:rPr lang="en-US" altLang="ko-KR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RAID1: mirroring, RAID5: Parity </a:t>
            </a:r>
            <a:r>
              <a:rPr lang="en-US" altLang="ko-KR" dirty="0" smtClean="0">
                <a:ea typeface="굴림" panose="020B0600000101010101" pitchFamily="34" charset="-127"/>
              </a:rPr>
              <a:t>block</a:t>
            </a: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of Log to improve Reliability</a:t>
            </a:r>
          </a:p>
          <a:p>
            <a:pPr lvl="1">
              <a:spcBef>
                <a:spcPct val="5000"/>
              </a:spcBef>
            </a:pP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 file systems such as ext3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Copy-on-write </a:t>
            </a:r>
            <a:r>
              <a:rPr lang="en-US" dirty="0"/>
              <a:t>creates new (better </a:t>
            </a:r>
            <a:r>
              <a:rPr lang="en-US" dirty="0" smtClean="0"/>
              <a:t>positioned</a:t>
            </a:r>
            <a:r>
              <a:rPr lang="en-US" dirty="0"/>
              <a:t>) version of file upon burst of writes</a:t>
            </a:r>
          </a:p>
          <a:p>
            <a:pPr>
              <a:spcBef>
                <a:spcPct val="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In early UNIX and DOS/Windows’ FAT file system, headers stored in special array in outermost cylinders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Header not stored anywhere near the data blocks. To read a small file, seek to get header, seek back to data.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+mj-lt"/>
                <a:ea typeface="ＭＳ Ｐゴシック" pitchFamily="-83" charset="-128"/>
              </a:rPr>
              <a:t>Fixed size, set when disk is formatted. At formatting time, a fixed number of 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inodes</a:t>
            </a:r>
            <a:r>
              <a:rPr lang="en-US" dirty="0">
                <a:latin typeface="+mj-lt"/>
                <a:ea typeface="ＭＳ Ｐゴシック" pitchFamily="-83" charset="-128"/>
              </a:rPr>
              <a:t> were created (They were each given a unique number, called an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+mj-lt"/>
                <a:ea typeface="ＭＳ Ｐゴシック" pitchFamily="-83" charset="-128"/>
              </a:rPr>
              <a:t>inumber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)</a:t>
            </a:r>
            <a:endParaRPr lang="en-US" dirty="0">
              <a:latin typeface="+mj-lt"/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Where are </a:t>
            </a:r>
            <a:r>
              <a:rPr lang="en-US" dirty="0" err="1">
                <a:ea typeface="ＭＳ Ｐゴシック" pitchFamily="-83" charset="-128"/>
              </a:rPr>
              <a:t>inodes</a:t>
            </a:r>
            <a:r>
              <a:rPr lang="en-US" dirty="0">
                <a:ea typeface="ＭＳ Ｐゴシック" pitchFamily="-83" charset="-128"/>
              </a:rPr>
              <a:t>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2938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Later versions of UNIX moved the header information to be closer to the data blocks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Often, </a:t>
            </a:r>
            <a:r>
              <a:rPr lang="en-US" dirty="0" err="1">
                <a:latin typeface="+mj-lt"/>
                <a:ea typeface="ＭＳ Ｐゴシック" pitchFamily="-83" charset="-128"/>
              </a:rPr>
              <a:t>inode</a:t>
            </a:r>
            <a:r>
              <a:rPr lang="en-US" dirty="0">
                <a:latin typeface="+mj-lt"/>
                <a:ea typeface="ＭＳ Ｐゴシック" pitchFamily="-83" charset="-128"/>
              </a:rPr>
              <a:t> for file stored in same 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cylinder group</a:t>
            </a:r>
            <a:r>
              <a:rPr lang="ja-JP" altLang="en-US" dirty="0">
                <a:latin typeface="+mj-lt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 as parent directory of the file (makes an </a:t>
            </a:r>
            <a:r>
              <a:rPr lang="en-US" altLang="ja-JP" dirty="0" err="1">
                <a:latin typeface="+mj-lt"/>
                <a:ea typeface="Courier New" pitchFamily="-83" charset="0"/>
                <a:cs typeface="Courier New" pitchFamily="-83" charset="0"/>
              </a:rPr>
              <a:t>ls</a:t>
            </a:r>
            <a:r>
              <a:rPr lang="en-US" altLang="ja-JP" dirty="0">
                <a:latin typeface="+mj-lt"/>
                <a:ea typeface="ＭＳ Ｐゴシック" pitchFamily="-83" charset="-128"/>
              </a:rPr>
              <a:t> of that directory run fast).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Pros: 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UNIX BSD 4.2 puts a portion of the file header array on </a:t>
            </a:r>
            <a:r>
              <a:rPr lang="en-US" dirty="0" smtClean="0">
                <a:latin typeface="+mj-lt"/>
                <a:ea typeface="ＭＳ Ｐゴシック" pitchFamily="-83" charset="-128"/>
              </a:rPr>
              <a:t>each of many cylinders.  </a:t>
            </a:r>
            <a:r>
              <a:rPr lang="en-US" dirty="0">
                <a:latin typeface="+mj-lt"/>
                <a:ea typeface="ＭＳ Ｐゴシック" pitchFamily="-83" charset="-128"/>
              </a:rPr>
              <a:t>For small directories, can fit all data, file headers, etc. in same cylinder </a:t>
            </a:r>
            <a:r>
              <a:rPr lang="en-US" dirty="0">
                <a:latin typeface="+mj-lt"/>
                <a:ea typeface="ＭＳ Ｐゴシック" pitchFamily="-83" charset="-128"/>
                <a:sym typeface="Symbol" pitchFamily="-83" charset="2"/>
              </a:rPr>
              <a:t> no seeks!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Reliability: whatever happens to the disk, you can find many of the files (even if directories disconnected)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Part of the Fast File System (FFS)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+mj-lt"/>
                <a:ea typeface="ＭＳ Ｐゴシック" pitchFamily="-83" charset="-128"/>
              </a:rPr>
              <a:t>General optimization to avoid seeks</a:t>
            </a:r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BSD Locality</a:t>
            </a:r>
            <a:r>
              <a:rPr lang="en-US" dirty="0" smtClean="0"/>
              <a:t>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33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system volume is divided into a set of block groups</a:t>
            </a:r>
          </a:p>
          <a:p>
            <a:pPr lvl="1"/>
            <a:r>
              <a:rPr lang="en-US" dirty="0" smtClean="0"/>
              <a:t>Close set of tracks</a:t>
            </a:r>
          </a:p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 smtClean="0"/>
              <a:t>blocks, metadata, and free space </a:t>
            </a:r>
            <a:r>
              <a:rPr lang="en-US" dirty="0" smtClean="0"/>
              <a:t>interleaved </a:t>
            </a:r>
            <a:r>
              <a:rPr lang="en-US" dirty="0" smtClean="0"/>
              <a:t>within block group</a:t>
            </a:r>
          </a:p>
          <a:p>
            <a:pPr lvl="1"/>
            <a:r>
              <a:rPr lang="en-US" dirty="0" smtClean="0"/>
              <a:t>Avoid huge seeks between user data and system structure</a:t>
            </a:r>
          </a:p>
          <a:p>
            <a:r>
              <a:rPr lang="en-US" dirty="0" smtClean="0"/>
              <a:t>Put directory and its files in common block </a:t>
            </a:r>
            <a:r>
              <a:rPr lang="en-US" dirty="0" smtClean="0"/>
              <a:t>group</a:t>
            </a:r>
            <a:endParaRPr lang="en-US" dirty="0" smtClean="0"/>
          </a:p>
          <a:p>
            <a:r>
              <a:rPr lang="en-US" dirty="0" smtClean="0"/>
              <a:t>First-Free allocation of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 expand file, first </a:t>
            </a:r>
            <a:r>
              <a:rPr lang="en-US" altLang="ko-KR" dirty="0">
                <a:ea typeface="굴림" panose="020B0600000101010101" pitchFamily="34" charset="-127"/>
              </a:rPr>
              <a:t>try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successive </a:t>
            </a:r>
            <a:r>
              <a:rPr lang="en-US" altLang="ko-KR" dirty="0">
                <a:ea typeface="굴림" panose="020B0600000101010101" pitchFamily="34" charset="-127"/>
              </a:rPr>
              <a:t>blocks in bitmap, then choose new range of blocks</a:t>
            </a:r>
          </a:p>
          <a:p>
            <a:pPr lvl="1"/>
            <a:r>
              <a:rPr lang="en-US" dirty="0" smtClean="0"/>
              <a:t>Few </a:t>
            </a:r>
            <a:r>
              <a:rPr lang="en-US" dirty="0"/>
              <a:t>little holes at </a:t>
            </a:r>
            <a:r>
              <a:rPr lang="en-US" dirty="0" smtClean="0"/>
              <a:t>start, big </a:t>
            </a:r>
            <a:r>
              <a:rPr lang="en-US" dirty="0"/>
              <a:t>sequential runs at 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equential layout for </a:t>
            </a:r>
            <a:r>
              <a:rPr lang="en-US" dirty="0" smtClean="0"/>
              <a:t>big files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 </a:t>
            </a:r>
            <a:r>
              <a:rPr lang="en-US" dirty="0" smtClean="0">
                <a:solidFill>
                  <a:srgbClr val="FF0000"/>
                </a:solidFill>
              </a:rPr>
              <a:t>space in the BG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914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70052</TotalTime>
  <Pages>60</Pages>
  <Words>4397</Words>
  <Application>Microsoft Office PowerPoint</Application>
  <PresentationFormat>On-screen Show (4:3)</PresentationFormat>
  <Paragraphs>693</Paragraphs>
  <Slides>62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굴림</vt:lpstr>
      <vt:lpstr>MS PGothic</vt:lpstr>
      <vt:lpstr>MS PGothic</vt:lpstr>
      <vt:lpstr>新細明體</vt:lpstr>
      <vt:lpstr>Arial</vt:lpstr>
      <vt:lpstr>Comic Sans MS</vt:lpstr>
      <vt:lpstr>Courier</vt:lpstr>
      <vt:lpstr>Courier New</vt:lpstr>
      <vt:lpstr>Helvetica</vt:lpstr>
      <vt:lpstr>Symbol</vt:lpstr>
      <vt:lpstr>Times New Roman</vt:lpstr>
      <vt:lpstr>Office</vt:lpstr>
      <vt:lpstr>CS162 Operating Systems and Systems Programming Lecture 19   File Systems (Con’t), MMAP, Transactions, COW</vt:lpstr>
      <vt:lpstr>Recall: Building a File System</vt:lpstr>
      <vt:lpstr>Recall: Characteristics of Files</vt:lpstr>
      <vt:lpstr>Recall: Multilevel Indexed Files (Original 4.1 BSD)</vt:lpstr>
      <vt:lpstr>UNIX BSD 4.2</vt:lpstr>
      <vt:lpstr>Attack of the Rotational Delay</vt:lpstr>
      <vt:lpstr>Where are inodes stored?</vt:lpstr>
      <vt:lpstr>Where are inodes stored?</vt:lpstr>
      <vt:lpstr>4.2 BSD Locality: Block Groups</vt:lpstr>
      <vt:lpstr>FFS First Fit Block Allocation</vt:lpstr>
      <vt:lpstr>FFS</vt:lpstr>
      <vt:lpstr>Linux Example: Ext2/3 Disk Layout</vt:lpstr>
      <vt:lpstr>A bit more on directories</vt:lpstr>
      <vt:lpstr>Links</vt:lpstr>
      <vt:lpstr>Large Directories: B-Trees (dirhash)</vt:lpstr>
      <vt:lpstr>Administrivia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In-Memory File System Structures</vt:lpstr>
      <vt:lpstr>In-Memory File System Structures</vt:lpstr>
      <vt:lpstr>Authorization: Who Can Do What?</vt:lpstr>
      <vt:lpstr>Authorization: Two Implementation Choices</vt:lpstr>
      <vt:lpstr>Authorization: Combination Approach</vt:lpstr>
      <vt:lpstr>Authorization: How to Revoke?</vt:lpstr>
      <vt:lpstr>Revoking Capabilities</vt:lpstr>
      <vt:lpstr>Memory Mapped Files</vt:lpstr>
      <vt:lpstr>Recall: Who does what, when?</vt:lpstr>
      <vt:lpstr>Using Paging to mmap files</vt:lpstr>
      <vt:lpstr>mmap system call</vt:lpstr>
      <vt:lpstr>An example</vt:lpstr>
      <vt:lpstr>Sharing through Mapped Files</vt:lpstr>
      <vt:lpstr>File System Caching</vt:lpstr>
      <vt:lpstr>File System Caching (con’t)</vt:lpstr>
      <vt:lpstr>File System Caching (con’t)</vt:lpstr>
      <vt:lpstr>Important “ilities”</vt:lpstr>
      <vt:lpstr>How to make file system durable?</vt:lpstr>
      <vt:lpstr>RAID 1: Disk Mirroring/Shadowing</vt:lpstr>
      <vt:lpstr>RAID 5+: High I/O Rate Parity</vt:lpstr>
      <vt:lpstr>Hardware RAID: Subsystem Organization</vt:lpstr>
      <vt:lpstr>Higher Durability/Reliability through Geographic Replication</vt:lpstr>
      <vt:lpstr>File System Reliability</vt:lpstr>
      <vt:lpstr>Achieving File System Reliability</vt:lpstr>
      <vt:lpstr>Storage Reliability Problem</vt:lpstr>
      <vt:lpstr>Threats to Reliability</vt:lpstr>
      <vt:lpstr>Log Structured and Journaled File Systems</vt:lpstr>
      <vt:lpstr>More General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Poor-man’s transactions: Toward Copy-on-Write</vt:lpstr>
      <vt:lpstr>Emulating COW @ user level </vt:lpstr>
      <vt:lpstr>Creating a New Version</vt:lpstr>
      <vt:lpstr>Creating a New Version</vt:lpstr>
      <vt:lpstr>ZFS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833</cp:revision>
  <cp:lastPrinted>2015-04-01T20:11:36Z</cp:lastPrinted>
  <dcterms:created xsi:type="dcterms:W3CDTF">1995-08-12T11:37:26Z</dcterms:created>
  <dcterms:modified xsi:type="dcterms:W3CDTF">2015-04-08T23:44:12Z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