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10" r:id="rId3"/>
    <p:sldId id="411" r:id="rId4"/>
    <p:sldId id="489" r:id="rId5"/>
    <p:sldId id="461" r:id="rId6"/>
    <p:sldId id="462" r:id="rId7"/>
    <p:sldId id="463" r:id="rId8"/>
    <p:sldId id="464" r:id="rId9"/>
    <p:sldId id="465" r:id="rId10"/>
    <p:sldId id="466" r:id="rId11"/>
    <p:sldId id="467" r:id="rId12"/>
    <p:sldId id="413" r:id="rId13"/>
    <p:sldId id="414" r:id="rId14"/>
    <p:sldId id="416" r:id="rId15"/>
    <p:sldId id="468" r:id="rId16"/>
    <p:sldId id="470" r:id="rId17"/>
    <p:sldId id="471" r:id="rId18"/>
    <p:sldId id="420" r:id="rId19"/>
    <p:sldId id="422" r:id="rId20"/>
    <p:sldId id="482" r:id="rId21"/>
    <p:sldId id="483" r:id="rId22"/>
    <p:sldId id="484" r:id="rId23"/>
    <p:sldId id="473" r:id="rId24"/>
    <p:sldId id="472" r:id="rId25"/>
    <p:sldId id="474" r:id="rId26"/>
    <p:sldId id="487" r:id="rId27"/>
    <p:sldId id="477" r:id="rId28"/>
    <p:sldId id="423" r:id="rId29"/>
    <p:sldId id="485" r:id="rId30"/>
    <p:sldId id="476" r:id="rId31"/>
    <p:sldId id="426" r:id="rId32"/>
    <p:sldId id="481" r:id="rId33"/>
    <p:sldId id="425" r:id="rId34"/>
    <p:sldId id="428" r:id="rId35"/>
    <p:sldId id="429" r:id="rId36"/>
    <p:sldId id="430" r:id="rId37"/>
    <p:sldId id="435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79" r:id="rId48"/>
    <p:sldId id="445" r:id="rId49"/>
    <p:sldId id="446" r:id="rId50"/>
    <p:sldId id="447" r:id="rId51"/>
    <p:sldId id="448" r:id="rId52"/>
    <p:sldId id="449" r:id="rId53"/>
    <p:sldId id="488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86" r:id="rId65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799" autoAdjust="0"/>
  </p:normalViewPr>
  <p:slideViewPr>
    <p:cSldViewPr>
      <p:cViewPr>
        <p:scale>
          <a:sx n="80" d="100"/>
          <a:sy n="80" d="100"/>
        </p:scale>
        <p:origin x="5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181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8" y="8763000"/>
            <a:ext cx="3038475" cy="4095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59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7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51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7844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904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41712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xfrm>
            <a:off x="1282700" y="3475038"/>
            <a:ext cx="7035800" cy="3292475"/>
          </a:xfrm>
          <a:noFill/>
          <a:extLst>
            <a:ext uri="{91240B29-F687-4F45-9708-019B960494DF}">
              <a14:hiddenLine xmlns:a14="http://schemas.microsoft.com/office/drawing/2010/main" w="9525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</a:extLst>
        </p:spPr>
        <p:txBody>
          <a:bodyPr lIns="95670" tIns="46996" rIns="95670" bIns="4699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439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3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That’s what you call “managing expectations” </a:t>
            </a:r>
          </a:p>
        </p:txBody>
      </p:sp>
    </p:spTree>
    <p:extLst>
      <p:ext uri="{BB962C8B-B14F-4D97-AF65-F5344CB8AC3E}">
        <p14:creationId xmlns:p14="http://schemas.microsoft.com/office/powerpoint/2010/main" val="2189889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Gone from people serving computers to computers serving people.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Except for the odd outlier like Pleo, that people need to take care of, virtually feed and play with. </a:t>
            </a:r>
          </a:p>
        </p:txBody>
      </p:sp>
    </p:spTree>
    <p:extLst>
      <p:ext uri="{BB962C8B-B14F-4D97-AF65-F5344CB8AC3E}">
        <p14:creationId xmlns:p14="http://schemas.microsoft.com/office/powerpoint/2010/main" val="3938846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Multics: MIT, GE, Bell Labs, 1969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Revolutionary but “bloated” at 135kB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Famous “failures”: Multics, Mach, NextStep: innovative but too flawed to succeed.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Microsoft established itself by writing an OS to compete with CP/M which IBM couldn’t negotiate with its author. They instead bought QDOS from a small code author who had written it from the CP/M manual. 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Interestingly, there were some other OSes that didn’t have such a long lineage (e.g. IBM OS/2)</a:t>
            </a:r>
          </a:p>
        </p:txBody>
      </p:sp>
    </p:spTree>
    <p:extLst>
      <p:ext uri="{BB962C8B-B14F-4D97-AF65-F5344CB8AC3E}">
        <p14:creationId xmlns:p14="http://schemas.microsoft.com/office/powerpoint/2010/main" val="2400925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5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548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886100" y="6551613"/>
            <a:ext cx="1110862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</a:rPr>
              <a:t>Lec</a:t>
            </a:r>
            <a:r>
              <a:rPr lang="en-US" altLang="en-US" sz="1400" dirty="0">
                <a:solidFill>
                  <a:srgbClr val="2A40E2"/>
                </a:solidFill>
              </a:rPr>
              <a:t> </a:t>
            </a:r>
            <a:r>
              <a:rPr lang="en-US" altLang="en-US" sz="1400" dirty="0" smtClean="0">
                <a:solidFill>
                  <a:srgbClr val="2A40E2"/>
                </a:solidFill>
              </a:rPr>
              <a:t>2.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91240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</a:rPr>
              <a:t>1/26/15</a:t>
            </a:r>
            <a:endParaRPr lang="en-US" sz="1400" dirty="0" smtClean="0">
              <a:solidFill>
                <a:srgbClr val="2A40E2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354293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2A40E2"/>
                </a:solidFill>
              </a:rPr>
              <a:t>Kubiatowicz</a:t>
            </a:r>
            <a:r>
              <a:rPr lang="en-US" sz="1400" dirty="0" smtClean="0">
                <a:solidFill>
                  <a:srgbClr val="2A40E2"/>
                </a:solidFill>
              </a:rPr>
              <a:t> CS162 ©UCB Spring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s162-xx@cory.eecs.berkeley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848600" cy="20574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</a:t>
            </a:r>
            <a:r>
              <a:rPr lang="en-US" altLang="en-US" sz="3000" dirty="0" smtClean="0"/>
              <a:t>2</a:t>
            </a: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the Process</a:t>
            </a:r>
            <a:endParaRPr lang="en-US" altLang="en-US" sz="3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January </a:t>
            </a:r>
            <a:r>
              <a:rPr lang="en-US" altLang="en-US" dirty="0" smtClean="0"/>
              <a:t>26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</a:t>
            </a:r>
            <a:r>
              <a:rPr lang="en-US" altLang="en-US" dirty="0" smtClean="0"/>
              <a:t>2015</a:t>
            </a:r>
          </a:p>
          <a:p>
            <a:pPr marL="285750" indent="-285750"/>
            <a:r>
              <a:rPr lang="en-US" altLang="en-US" dirty="0" smtClean="0"/>
              <a:t>Prof. John </a:t>
            </a:r>
            <a:r>
              <a:rPr lang="en-US" altLang="en-US" dirty="0" err="1" smtClean="0"/>
              <a:t>Kubiatowicz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altLang="en-US" smtClean="0"/>
              <a:t>OS Archaeology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+mj-lt"/>
              </a:rPr>
              <a:t>Because of the cost of developing an OS from scratch, most modern </a:t>
            </a:r>
            <a:r>
              <a:rPr lang="en-US" dirty="0" err="1" smtClean="0">
                <a:latin typeface="+mj-lt"/>
              </a:rPr>
              <a:t>OSes</a:t>
            </a:r>
            <a:r>
              <a:rPr lang="en-US" dirty="0" smtClean="0">
                <a:latin typeface="+mj-lt"/>
              </a:rPr>
              <a:t> have a long lineage: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+mj-lt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err="1" smtClean="0">
                <a:latin typeface="+mj-lt"/>
              </a:rPr>
              <a:t>Multics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latin typeface="+mj-lt"/>
              </a:rPr>
              <a:t>AT&amp;T Unix </a:t>
            </a:r>
            <a:r>
              <a:rPr lang="en-US" dirty="0" smtClean="0">
                <a:latin typeface="+mj-lt"/>
                <a:sym typeface="Wingdings" pitchFamily="2" charset="2"/>
              </a:rPr>
              <a:t> BSD Unix  Ultrix, SunOS, </a:t>
            </a:r>
            <a:r>
              <a:rPr lang="en-US" dirty="0" err="1" smtClean="0">
                <a:latin typeface="+mj-lt"/>
                <a:sym typeface="Wingdings" pitchFamily="2" charset="2"/>
              </a:rPr>
              <a:t>NetBSD</a:t>
            </a:r>
            <a:r>
              <a:rPr lang="en-US" dirty="0" smtClean="0">
                <a:latin typeface="+mj-lt"/>
                <a:sym typeface="Wingdings" pitchFamily="2" charset="2"/>
              </a:rPr>
              <a:t>,…</a:t>
            </a:r>
          </a:p>
          <a:p>
            <a:pPr>
              <a:spcBef>
                <a:spcPct val="10000"/>
              </a:spcBef>
              <a:defRPr/>
            </a:pPr>
            <a:endParaRPr lang="en-US" dirty="0" smtClean="0">
              <a:latin typeface="+mj-lt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+mj-lt"/>
              </a:rPr>
              <a:t>Mach (micro-kernel) + BSD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n-US" dirty="0" err="1" smtClean="0">
                <a:latin typeface="+mj-lt"/>
                <a:sym typeface="Wingdings" pitchFamily="2" charset="2"/>
              </a:rPr>
              <a:t>NextStep</a:t>
            </a:r>
            <a:r>
              <a:rPr lang="en-US" dirty="0" smtClean="0">
                <a:latin typeface="+mj-lt"/>
                <a:sym typeface="Wingdings" pitchFamily="2" charset="2"/>
              </a:rPr>
              <a:t>  XNU  </a:t>
            </a:r>
            <a:br>
              <a:rPr lang="en-US" dirty="0" smtClean="0">
                <a:latin typeface="+mj-lt"/>
                <a:sym typeface="Wingdings" pitchFamily="2" charset="2"/>
              </a:rPr>
            </a:br>
            <a:r>
              <a:rPr lang="en-US" dirty="0" smtClean="0">
                <a:latin typeface="+mj-lt"/>
                <a:sym typeface="Wingdings" pitchFamily="2" charset="2"/>
              </a:rPr>
              <a:t>Apple OSX, </a:t>
            </a:r>
            <a:r>
              <a:rPr lang="en-US" dirty="0" err="1">
                <a:latin typeface="+mj-lt"/>
                <a:sym typeface="Wingdings" pitchFamily="2" charset="2"/>
              </a:rPr>
              <a:t>i</a:t>
            </a:r>
            <a:r>
              <a:rPr lang="en-US" dirty="0" err="1" smtClean="0">
                <a:latin typeface="+mj-lt"/>
                <a:sym typeface="Wingdings" pitchFamily="2" charset="2"/>
              </a:rPr>
              <a:t>phone</a:t>
            </a:r>
            <a:r>
              <a:rPr lang="en-US" dirty="0" smtClean="0">
                <a:latin typeface="+mj-lt"/>
                <a:sym typeface="Wingdings" pitchFamily="2" charset="2"/>
              </a:rPr>
              <a:t> </a:t>
            </a:r>
            <a:r>
              <a:rPr lang="en-US" dirty="0" err="1" smtClean="0">
                <a:latin typeface="+mj-lt"/>
                <a:sym typeface="Wingdings" pitchFamily="2" charset="2"/>
              </a:rPr>
              <a:t>iOS</a:t>
            </a:r>
            <a:endParaRPr lang="en-US" dirty="0" smtClean="0">
              <a:latin typeface="+mj-lt"/>
              <a:sym typeface="Wingdings" pitchFamily="2" charset="2"/>
            </a:endParaRPr>
          </a:p>
          <a:p>
            <a:pPr marL="0" indent="0">
              <a:spcBef>
                <a:spcPct val="10000"/>
              </a:spcBef>
              <a:buFontTx/>
              <a:buNone/>
              <a:defRPr/>
            </a:pPr>
            <a:endParaRPr lang="en-US" dirty="0">
              <a:latin typeface="+mj-lt"/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Linux  Android OS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+mj-lt"/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CP/M  QDOS  MS-DOS  Windows 3.1  NT  95  98  2000  XP  Vista  7  8  phone  …</a:t>
            </a:r>
          </a:p>
          <a:p>
            <a:pPr>
              <a:spcBef>
                <a:spcPct val="10000"/>
              </a:spcBef>
              <a:defRPr/>
            </a:pPr>
            <a:endParaRPr lang="en-US" dirty="0">
              <a:latin typeface="+mj-lt"/>
              <a:sym typeface="Wingdings" pitchFamily="2" charset="2"/>
            </a:endParaRPr>
          </a:p>
          <a:p>
            <a:pPr>
              <a:spcBef>
                <a:spcPct val="10000"/>
              </a:spcBef>
              <a:defRPr/>
            </a:pPr>
            <a:r>
              <a:rPr lang="en-US" dirty="0" smtClean="0">
                <a:latin typeface="+mj-lt"/>
                <a:sym typeface="Wingdings" pitchFamily="2" charset="2"/>
              </a:rPr>
              <a:t>Linux  </a:t>
            </a:r>
            <a:r>
              <a:rPr lang="en-US" dirty="0" err="1" smtClean="0">
                <a:latin typeface="+mj-lt"/>
                <a:sym typeface="Wingdings" pitchFamily="2" charset="2"/>
              </a:rPr>
              <a:t>RedHat</a:t>
            </a:r>
            <a:r>
              <a:rPr lang="en-US" dirty="0" smtClean="0">
                <a:latin typeface="+mj-lt"/>
                <a:sym typeface="Wingdings" pitchFamily="2" charset="2"/>
              </a:rPr>
              <a:t>, Ubuntu, Fedora, </a:t>
            </a:r>
            <a:r>
              <a:rPr lang="en-US" dirty="0" err="1" smtClean="0">
                <a:latin typeface="+mj-lt"/>
                <a:sym typeface="Wingdings" pitchFamily="2" charset="2"/>
              </a:rPr>
              <a:t>Debian</a:t>
            </a:r>
            <a:r>
              <a:rPr lang="en-US" dirty="0" smtClean="0">
                <a:latin typeface="+mj-lt"/>
                <a:sym typeface="Wingdings" pitchFamily="2" charset="2"/>
              </a:rPr>
              <a:t>, </a:t>
            </a:r>
            <a:r>
              <a:rPr lang="en-US" dirty="0" err="1" smtClean="0">
                <a:latin typeface="+mj-lt"/>
                <a:sym typeface="Wingdings" pitchFamily="2" charset="2"/>
              </a:rPr>
              <a:t>Suse</a:t>
            </a:r>
            <a:r>
              <a:rPr lang="en-US" dirty="0" smtClean="0">
                <a:latin typeface="+mj-lt"/>
                <a:sym typeface="Wingdings" pitchFamily="2" charset="2"/>
              </a:rPr>
              <a:t>,…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416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382000" cy="533400"/>
          </a:xfrm>
        </p:spPr>
        <p:txBody>
          <a:bodyPr/>
          <a:lstStyle/>
          <a:p>
            <a:r>
              <a:rPr lang="en-US" altLang="en-US" smtClean="0"/>
              <a:t>Migration of OS Concepts and Features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2089" r="1250" b="2301"/>
          <a:stretch>
            <a:fillRect/>
          </a:stretch>
        </p:blipFill>
        <p:spPr bwMode="auto">
          <a:xfrm>
            <a:off x="2297113" y="1066800"/>
            <a:ext cx="6846887" cy="5011738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28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228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209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1016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820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Today: </a:t>
            </a:r>
            <a:r>
              <a:rPr lang="en-US" dirty="0" smtClean="0"/>
              <a:t>Four fundamental </a:t>
            </a:r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</a:t>
            </a:r>
            <a:r>
              <a:rPr lang="en-US" dirty="0"/>
              <a:t>/ 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 smtClean="0"/>
              <a:t>the “system” </a:t>
            </a:r>
            <a:r>
              <a:rPr lang="en-US" dirty="0" smtClean="0"/>
              <a:t>has the </a:t>
            </a:r>
            <a:r>
              <a:rPr lang="en-US" dirty="0" smtClean="0"/>
              <a:t>ability to access certain </a:t>
            </a:r>
            <a:r>
              <a:rPr lang="en-US" dirty="0" smtClean="0"/>
              <a:t>resources</a:t>
            </a:r>
            <a:endParaRPr lang="en-US" dirty="0" smtClean="0"/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6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Bottom Line: Run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0"/>
            <a:ext cx="607684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Load instruction and data segments of executable file into memory</a:t>
            </a:r>
          </a:p>
          <a:p>
            <a:r>
              <a:rPr lang="en-US" dirty="0" smtClean="0"/>
              <a:t>Create stack and heap</a:t>
            </a:r>
          </a:p>
          <a:p>
            <a:r>
              <a:rPr lang="en-US" dirty="0" smtClean="0"/>
              <a:t>“Transfer control to it”</a:t>
            </a:r>
          </a:p>
          <a:p>
            <a:r>
              <a:rPr lang="en-US" dirty="0" smtClean="0"/>
              <a:t>Provide services to it</a:t>
            </a:r>
          </a:p>
          <a:p>
            <a:r>
              <a:rPr lang="en-US" dirty="0" smtClean="0"/>
              <a:t>While protecting OS and it</a:t>
            </a:r>
            <a:endParaRPr lang="en-US" dirty="0"/>
          </a:p>
        </p:txBody>
      </p:sp>
      <p:sp>
        <p:nvSpPr>
          <p:cNvPr id="7" name="Punched Tape 6"/>
          <p:cNvSpPr/>
          <p:nvPr/>
        </p:nvSpPr>
        <p:spPr bwMode="auto">
          <a:xfrm rot="5400000">
            <a:off x="1714500" y="1790700"/>
            <a:ext cx="1676400" cy="1447800"/>
          </a:xfrm>
          <a:prstGeom prst="flowChartPunchedTap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28863" y="1524000"/>
            <a:ext cx="1352973" cy="1752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52800" y="26670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12" name="Picture 11" descr="Screen Shot 2014-08-28 at 9.53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1144090" cy="13718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1752600"/>
            <a:ext cx="12620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/>
                <a:cs typeface="Courier"/>
              </a:rPr>
              <a:t>i</a:t>
            </a:r>
            <a:r>
              <a:rPr lang="en-US" sz="1400" dirty="0" err="1" smtClean="0">
                <a:latin typeface="Courier"/>
                <a:cs typeface="Courier"/>
              </a:rPr>
              <a:t>nt</a:t>
            </a:r>
            <a:r>
              <a:rPr lang="en-US" sz="1400" dirty="0" smtClean="0">
                <a:latin typeface="Courier"/>
                <a:cs typeface="Courier"/>
              </a:rPr>
              <a:t> main() </a:t>
            </a:r>
          </a:p>
          <a:p>
            <a:r>
              <a:rPr lang="en-US" sz="1400" dirty="0" smtClean="0">
                <a:latin typeface="Courier"/>
                <a:cs typeface="Courier"/>
              </a:rPr>
              <a:t>{ … ;</a:t>
            </a:r>
          </a:p>
          <a:p>
            <a:r>
              <a:rPr lang="en-US" sz="1400" dirty="0">
                <a:latin typeface="Courier"/>
                <a:cs typeface="Courier"/>
              </a:rPr>
              <a:t> }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447800" y="2743200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16200000">
            <a:off x="1251425" y="2101376"/>
            <a:ext cx="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085198" y="1944002"/>
            <a:ext cx="10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compiler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1219200"/>
            <a:ext cx="18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Source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13180" y="990600"/>
            <a:ext cx="132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Executable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3352800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oo.c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327532" y="3276600"/>
            <a:ext cx="698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a.out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334000" y="2667000"/>
            <a:ext cx="1143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 rot="16200000">
            <a:off x="5320314" y="1778383"/>
            <a:ext cx="1130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&amp; Execute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6553200" y="1219200"/>
            <a:ext cx="1441852" cy="35814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01000" y="10668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24800" y="44958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4105064" y="1828800"/>
            <a:ext cx="1228936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500" y="19050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4105064" y="2514600"/>
            <a:ext cx="1228936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9598" y="25908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6657764" y="1371600"/>
            <a:ext cx="1247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53200" y="1447800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6657764" y="2057400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2298" y="2133600"/>
            <a:ext cx="63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6657764" y="2590800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80175" y="26670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6657764" y="3276600"/>
            <a:ext cx="1247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67552" y="3352800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 bwMode="auto">
          <a:xfrm flipV="1">
            <a:off x="7620000" y="33528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7620000" y="25908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553200" y="762000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 bwMode="auto">
          <a:xfrm>
            <a:off x="6553200" y="4953000"/>
            <a:ext cx="1441852" cy="685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29400" y="5726668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6553200" y="5156537"/>
            <a:ext cx="1441852" cy="17746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9400" y="5334000"/>
            <a:ext cx="97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registers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102693" y="4876800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PC:</a:t>
            </a:r>
            <a:endParaRPr lang="en-US" sz="1600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6400800" y="3962400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3" name="Rectangle 52"/>
          <p:cNvSpPr/>
          <p:nvPr/>
        </p:nvSpPr>
        <p:spPr bwMode="auto">
          <a:xfrm>
            <a:off x="6629400" y="4114800"/>
            <a:ext cx="1275928" cy="53340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60134" y="4191000"/>
            <a:ext cx="51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56" name="Freeform 55"/>
          <p:cNvSpPr/>
          <p:nvPr/>
        </p:nvSpPr>
        <p:spPr>
          <a:xfrm>
            <a:off x="7474321" y="1803737"/>
            <a:ext cx="937713" cy="3338853"/>
          </a:xfrm>
          <a:custGeom>
            <a:avLst/>
            <a:gdLst>
              <a:gd name="connsiteX0" fmla="*/ 0 w 937713"/>
              <a:gd name="connsiteY0" fmla="*/ 3249390 h 3338853"/>
              <a:gd name="connsiteX1" fmla="*/ 642325 w 937713"/>
              <a:gd name="connsiteY1" fmla="*/ 3205592 h 3338853"/>
              <a:gd name="connsiteX2" fmla="*/ 934290 w 937713"/>
              <a:gd name="connsiteY2" fmla="*/ 1979254 h 3338853"/>
              <a:gd name="connsiteX3" fmla="*/ 773709 w 937713"/>
              <a:gd name="connsiteY3" fmla="*/ 928108 h 3338853"/>
              <a:gd name="connsiteX4" fmla="*/ 934290 w 937713"/>
              <a:gd name="connsiteY4" fmla="*/ 285741 h 3338853"/>
              <a:gd name="connsiteX5" fmla="*/ 802906 w 937713"/>
              <a:gd name="connsiteY5" fmla="*/ 8355 h 3338853"/>
              <a:gd name="connsiteX6" fmla="*/ 0 w 937713"/>
              <a:gd name="connsiteY6" fmla="*/ 66752 h 333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7713" h="3338853">
                <a:moveTo>
                  <a:pt x="0" y="3249390"/>
                </a:moveTo>
                <a:cubicBezTo>
                  <a:pt x="243305" y="3333335"/>
                  <a:pt x="486610" y="3417281"/>
                  <a:pt x="642325" y="3205592"/>
                </a:cubicBezTo>
                <a:cubicBezTo>
                  <a:pt x="798040" y="2993903"/>
                  <a:pt x="912393" y="2358835"/>
                  <a:pt x="934290" y="1979254"/>
                </a:cubicBezTo>
                <a:cubicBezTo>
                  <a:pt x="956187" y="1599673"/>
                  <a:pt x="773709" y="1210360"/>
                  <a:pt x="773709" y="928108"/>
                </a:cubicBezTo>
                <a:cubicBezTo>
                  <a:pt x="773709" y="645856"/>
                  <a:pt x="929424" y="439033"/>
                  <a:pt x="934290" y="285741"/>
                </a:cubicBezTo>
                <a:cubicBezTo>
                  <a:pt x="939156" y="132449"/>
                  <a:pt x="958621" y="44853"/>
                  <a:pt x="802906" y="8355"/>
                </a:cubicBezTo>
                <a:cubicBezTo>
                  <a:pt x="647191" y="-28143"/>
                  <a:pt x="0" y="66752"/>
                  <a:pt x="0" y="66752"/>
                </a:cubicBezTo>
              </a:path>
            </a:pathLst>
          </a:custGeom>
          <a:ln>
            <a:solidFill>
              <a:srgbClr val="618FFD"/>
            </a:solidFill>
            <a:headEnd type="oval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1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apezoid 14"/>
          <p:cNvSpPr/>
          <p:nvPr/>
        </p:nvSpPr>
        <p:spPr bwMode="auto">
          <a:xfrm flipV="1">
            <a:off x="2362200" y="4648200"/>
            <a:ext cx="1828800" cy="838200"/>
          </a:xfrm>
          <a:prstGeom prst="trapezoid">
            <a:avLst>
              <a:gd name="adj" fmla="val 55991"/>
            </a:avLst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3505200" y="5562600"/>
            <a:ext cx="1905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3505200" y="5715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8" name="Rounded Rectangle 67"/>
          <p:cNvSpPr/>
          <p:nvPr/>
        </p:nvSpPr>
        <p:spPr bwMode="auto">
          <a:xfrm>
            <a:off x="2590800" y="14478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 smtClean="0"/>
              <a:t>Today we need one key 61B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6200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 cycle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35280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1871246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795046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PC: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362200" y="39624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505200"/>
            <a:ext cx="1051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Registers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895600" y="4800600"/>
            <a:ext cx="646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667000" y="44196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3810000" y="44196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5410200" y="1600200"/>
            <a:ext cx="1981200" cy="449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62200" y="594360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4" name="Straight Arrow Connector 23"/>
          <p:cNvCxnSpPr>
            <a:stCxn id="15" idx="0"/>
            <a:endCxn id="23" idx="0"/>
          </p:cNvCxnSpPr>
          <p:nvPr/>
        </p:nvCxnSpPr>
        <p:spPr bwMode="auto">
          <a:xfrm>
            <a:off x="3276600" y="5486400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2" name="Freeform 31"/>
          <p:cNvSpPr/>
          <p:nvPr/>
        </p:nvSpPr>
        <p:spPr>
          <a:xfrm>
            <a:off x="3203737" y="2079727"/>
            <a:ext cx="2438881" cy="72151"/>
          </a:xfrm>
          <a:custGeom>
            <a:avLst/>
            <a:gdLst>
              <a:gd name="connsiteX0" fmla="*/ 0 w 2438881"/>
              <a:gd name="connsiteY0" fmla="*/ 0 h 72151"/>
              <a:gd name="connsiteX1" fmla="*/ 0 w 2438881"/>
              <a:gd name="connsiteY1" fmla="*/ 0 h 72151"/>
              <a:gd name="connsiteX2" fmla="*/ 2438881 w 2438881"/>
              <a:gd name="connsiteY2" fmla="*/ 72151 h 72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881" h="72151">
                <a:moveTo>
                  <a:pt x="0" y="0"/>
                </a:moveTo>
                <a:lnTo>
                  <a:pt x="0" y="0"/>
                </a:lnTo>
                <a:lnTo>
                  <a:pt x="2438881" y="72151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4" name="Straight Connector 33"/>
          <p:cNvCxnSpPr>
            <a:endCxn id="8" idx="2"/>
          </p:cNvCxnSpPr>
          <p:nvPr/>
        </p:nvCxnSpPr>
        <p:spPr bwMode="auto">
          <a:xfrm flipV="1">
            <a:off x="3276600" y="20998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3276600" y="22860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38" name="Straight Connector 37"/>
          <p:cNvCxnSpPr>
            <a:endCxn id="7" idx="0"/>
          </p:cNvCxnSpPr>
          <p:nvPr/>
        </p:nvCxnSpPr>
        <p:spPr bwMode="auto">
          <a:xfrm>
            <a:off x="3276600" y="3200400"/>
            <a:ext cx="0" cy="152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med"/>
          </a:ln>
          <a:effectLst/>
        </p:spPr>
      </p:cxnSp>
      <p:cxnSp>
        <p:nvCxnSpPr>
          <p:cNvPr id="40" name="Straight Connector 39"/>
          <p:cNvCxnSpPr>
            <a:stCxn id="23" idx="2"/>
          </p:cNvCxnSpPr>
          <p:nvPr/>
        </p:nvCxnSpPr>
        <p:spPr bwMode="auto">
          <a:xfrm>
            <a:off x="3276600" y="6172200"/>
            <a:ext cx="0" cy="22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2133600" y="64008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2133600" y="3200400"/>
            <a:ext cx="0" cy="320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2133600" y="3200400"/>
            <a:ext cx="1143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762000" y="2209800"/>
            <a:ext cx="186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Instruction fetch</a:t>
            </a:r>
            <a:endParaRPr lang="en-US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0" y="2667000"/>
            <a:ext cx="1034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Decode</a:t>
            </a:r>
            <a:endParaRPr lang="en-US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755667" y="4267200"/>
            <a:ext cx="107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i="1" dirty="0" smtClean="0"/>
              <a:t>xecute</a:t>
            </a:r>
            <a:endParaRPr lang="en-US" i="1" dirty="0"/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3276600" y="2438400"/>
            <a:ext cx="2133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276600" y="2438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flipV="1">
            <a:off x="3505200" y="5376446"/>
            <a:ext cx="0" cy="1861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505200" y="57150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5791200" y="1219200"/>
            <a:ext cx="10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5715000" y="2133600"/>
            <a:ext cx="1486304" cy="400110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instruction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2971800" y="1371600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 bwMode="auto">
          <a:xfrm>
            <a:off x="2590800" y="2667000"/>
            <a:ext cx="1371600" cy="30480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91828" y="2678668"/>
            <a:ext cx="941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decode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3276600" y="1676400"/>
            <a:ext cx="0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4343400" y="1600200"/>
            <a:ext cx="0" cy="685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6" name="Straight Arrow Connector 75"/>
          <p:cNvCxnSpPr>
            <a:endCxn id="68" idx="3"/>
          </p:cNvCxnSpPr>
          <p:nvPr/>
        </p:nvCxnSpPr>
        <p:spPr bwMode="auto">
          <a:xfrm flipH="1">
            <a:off x="3962400" y="1600200"/>
            <a:ext cx="381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8" name="TextBox 77"/>
          <p:cNvSpPr txBox="1"/>
          <p:nvPr/>
        </p:nvSpPr>
        <p:spPr>
          <a:xfrm>
            <a:off x="6019800" y="5391090"/>
            <a:ext cx="7409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855445" y="1383268"/>
            <a:ext cx="127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Processor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1774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2310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1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/>
                <a:t>Fetch</a:t>
              </a:r>
            </a:p>
            <a:p>
              <a:pPr algn="ctr"/>
              <a:r>
                <a:rPr lang="en-US" altLang="en-US" sz="2400"/>
                <a:t>Exec</a:t>
              </a:r>
            </a:p>
          </p:txBody>
        </p:sp>
        <p:sp>
          <p:nvSpPr>
            <p:cNvPr id="12312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3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/>
                <a:t>R0</a:t>
              </a:r>
            </a:p>
            <a:p>
              <a:pPr algn="ctr"/>
              <a:r>
                <a:rPr lang="en-US" altLang="en-US"/>
                <a:t>…</a:t>
              </a:r>
            </a:p>
            <a:p>
              <a:pPr algn="ctr"/>
              <a:r>
                <a:rPr lang="en-US" altLang="en-US"/>
                <a:t>R31</a:t>
              </a:r>
            </a:p>
            <a:p>
              <a:pPr algn="ctr"/>
              <a:r>
                <a:rPr lang="en-US" altLang="en-US"/>
                <a:t>F0</a:t>
              </a:r>
            </a:p>
            <a:p>
              <a:pPr algn="ctr"/>
              <a:r>
                <a:rPr lang="en-US" altLang="en-US"/>
                <a:t>…</a:t>
              </a:r>
            </a:p>
            <a:p>
              <a:pPr algn="ctr"/>
              <a:r>
                <a:rPr lang="en-US" altLang="en-US"/>
                <a:t>F30</a:t>
              </a:r>
            </a:p>
            <a:p>
              <a:pPr algn="ctr"/>
              <a:r>
                <a:rPr lang="en-US" altLang="en-US"/>
                <a:t>PC</a:t>
              </a:r>
            </a:p>
          </p:txBody>
        </p:sp>
      </p:grpSp>
      <p:sp>
        <p:nvSpPr>
          <p:cNvPr id="12291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2400" dirty="0"/>
              <a:t>…</a:t>
            </a:r>
          </a:p>
          <a:p>
            <a:pPr algn="ctr"/>
            <a:r>
              <a:rPr lang="en-US" altLang="en-US" sz="2400" dirty="0"/>
              <a:t>Data1</a:t>
            </a:r>
          </a:p>
          <a:p>
            <a:pPr algn="ctr"/>
            <a:r>
              <a:rPr lang="en-US" altLang="en-US" sz="2400" dirty="0"/>
              <a:t>Data0</a:t>
            </a:r>
          </a:p>
          <a:p>
            <a:pPr algn="ctr"/>
            <a:r>
              <a:rPr lang="en-US" altLang="en-US" sz="2400" dirty="0"/>
              <a:t>Inst237</a:t>
            </a:r>
          </a:p>
          <a:p>
            <a:pPr algn="ctr"/>
            <a:r>
              <a:rPr lang="en-US" altLang="en-US" sz="2400" dirty="0"/>
              <a:t>Inst236</a:t>
            </a:r>
          </a:p>
          <a:p>
            <a:pPr algn="ctr"/>
            <a:r>
              <a:rPr lang="en-US" altLang="en-US" sz="2400" dirty="0"/>
              <a:t>…</a:t>
            </a:r>
          </a:p>
          <a:p>
            <a:pPr algn="ctr"/>
            <a:r>
              <a:rPr lang="en-US" altLang="en-US" sz="2400" dirty="0"/>
              <a:t>Inst5</a:t>
            </a:r>
          </a:p>
          <a:p>
            <a:pPr algn="ctr"/>
            <a:r>
              <a:rPr lang="en-US" altLang="en-US" sz="2400" dirty="0"/>
              <a:t>Inst4</a:t>
            </a:r>
          </a:p>
          <a:p>
            <a:pPr algn="ctr"/>
            <a:r>
              <a:rPr lang="en-US" altLang="en-US" sz="2400" dirty="0"/>
              <a:t>Inst3</a:t>
            </a:r>
          </a:p>
          <a:p>
            <a:pPr algn="ctr"/>
            <a:r>
              <a:rPr lang="en-US" altLang="en-US" sz="2400" dirty="0"/>
              <a:t>Inst2</a:t>
            </a:r>
            <a:br>
              <a:rPr lang="en-US" altLang="en-US" sz="2400" dirty="0"/>
            </a:br>
            <a:r>
              <a:rPr lang="en-US" altLang="en-US" sz="2400" dirty="0"/>
              <a:t>Inst1</a:t>
            </a:r>
          </a:p>
          <a:p>
            <a:pPr algn="ctr"/>
            <a:r>
              <a:rPr lang="en-US" altLang="en-US" sz="2400" dirty="0"/>
              <a:t>Inst0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1055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Addr 0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/>
              <a:t>Addr 2</a:t>
            </a:r>
            <a:r>
              <a:rPr lang="en-US" altLang="en-US" sz="2000" baseline="30000"/>
              <a:t>32</a:t>
            </a:r>
            <a:r>
              <a:rPr lang="en-US" altLang="en-US" sz="2000"/>
              <a:t>-1</a:t>
            </a:r>
          </a:p>
        </p:txBody>
      </p:sp>
      <p:sp>
        <p:nvSpPr>
          <p:cNvPr id="12295" name="Rectangle 11"/>
          <p:cNvSpPr>
            <a:spLocks noGrp="1" noChangeArrowheads="1"/>
          </p:cNvSpPr>
          <p:nvPr>
            <p:ph type="title"/>
          </p:nvPr>
        </p:nvSpPr>
        <p:spPr>
          <a:xfrm>
            <a:off x="31750" y="228600"/>
            <a:ext cx="8731250" cy="533400"/>
          </a:xfrm>
        </p:spPr>
        <p:txBody>
          <a:bodyPr/>
          <a:lstStyle/>
          <a:p>
            <a:r>
              <a:rPr lang="en-US" altLang="en-US" dirty="0" smtClean="0"/>
              <a:t>Recall (61C): </a:t>
            </a:r>
            <a:r>
              <a:rPr lang="en-US" altLang="en-US" dirty="0" smtClean="0"/>
              <a:t>What happens during program execution?</a:t>
            </a:r>
            <a:endParaRPr lang="en-US" altLang="en-US" dirty="0" smtClean="0"/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/>
          <a:lstStyle/>
          <a:p>
            <a:r>
              <a:rPr lang="en-US" altLang="en-US" smtClean="0"/>
              <a:t>Execution sequence:</a:t>
            </a:r>
          </a:p>
          <a:p>
            <a:pPr lvl="1"/>
            <a:r>
              <a:rPr lang="en-US" altLang="en-US" smtClean="0"/>
              <a:t>Fetch Instruction at PC </a:t>
            </a:r>
            <a:r>
              <a:rPr lang="en-US" altLang="en-US" smtClean="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Decode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Execute (possibly using registers)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Write results to registers/mem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PC = Next Instruction(PC)</a:t>
            </a:r>
          </a:p>
          <a:p>
            <a:pPr lvl="1"/>
            <a:r>
              <a:rPr lang="en-US" altLang="en-US" smtClean="0">
                <a:sym typeface="Symbol" panose="05050102010706020507" pitchFamily="18" charset="2"/>
              </a:rPr>
              <a:t>Repeat </a:t>
            </a:r>
          </a:p>
          <a:p>
            <a:endParaRPr lang="en-US" altLang="en-US" smtClean="0"/>
          </a:p>
        </p:txBody>
      </p:sp>
      <p:grpSp>
        <p:nvGrpSpPr>
          <p:cNvPr id="307213" name="Group 13"/>
          <p:cNvGrpSpPr>
            <a:grpSpLocks/>
          </p:cNvGrpSpPr>
          <p:nvPr/>
        </p:nvGrpSpPr>
        <p:grpSpPr bwMode="auto">
          <a:xfrm>
            <a:off x="7696200" y="5334000"/>
            <a:ext cx="1035050" cy="519113"/>
            <a:chOff x="4570" y="2832"/>
            <a:chExt cx="652" cy="327"/>
          </a:xfrm>
        </p:grpSpPr>
        <p:sp>
          <p:nvSpPr>
            <p:cNvPr id="12308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3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/>
                <a:t>PC</a:t>
              </a:r>
            </a:p>
          </p:txBody>
        </p:sp>
        <p:sp>
          <p:nvSpPr>
            <p:cNvPr id="12309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16" name="Group 16"/>
          <p:cNvGrpSpPr>
            <a:grpSpLocks/>
          </p:cNvGrpSpPr>
          <p:nvPr/>
        </p:nvGrpSpPr>
        <p:grpSpPr bwMode="auto">
          <a:xfrm>
            <a:off x="7696200" y="4953000"/>
            <a:ext cx="1035050" cy="519113"/>
            <a:chOff x="4570" y="2832"/>
            <a:chExt cx="652" cy="327"/>
          </a:xfrm>
        </p:grpSpPr>
        <p:sp>
          <p:nvSpPr>
            <p:cNvPr id="12306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3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/>
                <a:t>PC</a:t>
              </a:r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19" name="Group 19"/>
          <p:cNvGrpSpPr>
            <a:grpSpLocks/>
          </p:cNvGrpSpPr>
          <p:nvPr/>
        </p:nvGrpSpPr>
        <p:grpSpPr bwMode="auto">
          <a:xfrm>
            <a:off x="7696200" y="4572000"/>
            <a:ext cx="1035050" cy="519113"/>
            <a:chOff x="4570" y="2832"/>
            <a:chExt cx="652" cy="327"/>
          </a:xfrm>
        </p:grpSpPr>
        <p:sp>
          <p:nvSpPr>
            <p:cNvPr id="12304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3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/>
                <a:t>PC</a:t>
              </a:r>
            </a:p>
          </p:txBody>
        </p:sp>
        <p:sp>
          <p:nvSpPr>
            <p:cNvPr id="12305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22" name="Group 22"/>
          <p:cNvGrpSpPr>
            <a:grpSpLocks/>
          </p:cNvGrpSpPr>
          <p:nvPr/>
        </p:nvGrpSpPr>
        <p:grpSpPr bwMode="auto">
          <a:xfrm>
            <a:off x="7696200" y="4191000"/>
            <a:ext cx="1035050" cy="519113"/>
            <a:chOff x="4570" y="2832"/>
            <a:chExt cx="652" cy="327"/>
          </a:xfrm>
        </p:grpSpPr>
        <p:sp>
          <p:nvSpPr>
            <p:cNvPr id="12302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37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/>
                <a:t>PC</a:t>
              </a:r>
            </a:p>
          </p:txBody>
        </p:sp>
        <p:sp>
          <p:nvSpPr>
            <p:cNvPr id="12303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79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build="p" bldLvl="2"/>
      <p:bldP spid="3072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OS Concept: Thread </a:t>
            </a:r>
            <a:r>
              <a:rPr lang="en-US" dirty="0" smtClean="0"/>
              <a:t>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51054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Thread: Single unique execution context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Program Counter, Registers, Execution Flags, Stack</a:t>
            </a:r>
          </a:p>
          <a:p>
            <a:r>
              <a:rPr lang="en-US" dirty="0" smtClean="0"/>
              <a:t>A </a:t>
            </a:r>
            <a:r>
              <a:rPr lang="en-US" dirty="0" smtClean="0"/>
              <a:t>thread is executing on a processor when it is resident in the processor registers.</a:t>
            </a:r>
          </a:p>
          <a:p>
            <a:r>
              <a:rPr lang="en-US" dirty="0" smtClean="0"/>
              <a:t>PC register holds the address of executing instruction in the thread.</a:t>
            </a:r>
          </a:p>
          <a:p>
            <a:r>
              <a:rPr lang="en-US" dirty="0" smtClean="0"/>
              <a:t>Certain registers hold the </a:t>
            </a:r>
            <a:r>
              <a:rPr lang="en-US" i="1" dirty="0" smtClean="0"/>
              <a:t>context </a:t>
            </a:r>
            <a:r>
              <a:rPr lang="en-US" dirty="0" smtClean="0"/>
              <a:t>of thread</a:t>
            </a:r>
          </a:p>
          <a:p>
            <a:pPr lvl="1"/>
            <a:r>
              <a:rPr lang="en-US" dirty="0" smtClean="0"/>
              <a:t>Stack pointer holds the address of the top of stack</a:t>
            </a:r>
          </a:p>
          <a:p>
            <a:pPr lvl="2"/>
            <a:r>
              <a:rPr lang="en-US" dirty="0" smtClean="0"/>
              <a:t>Other conventions: Frame Pointer, Heap Pointer, Data</a:t>
            </a:r>
          </a:p>
          <a:p>
            <a:pPr lvl="1"/>
            <a:r>
              <a:rPr lang="en-US" dirty="0" smtClean="0"/>
              <a:t>May be defined by the instruction set architecture or by compiler conventions</a:t>
            </a:r>
          </a:p>
          <a:p>
            <a:r>
              <a:rPr lang="en-US" dirty="0" smtClean="0"/>
              <a:t>Registers hold the root state of the thread.</a:t>
            </a:r>
          </a:p>
          <a:p>
            <a:pPr lvl="1"/>
            <a:r>
              <a:rPr lang="en-US" dirty="0" smtClean="0"/>
              <a:t>The rest is “in memory”</a:t>
            </a:r>
          </a:p>
        </p:txBody>
      </p:sp>
    </p:spTree>
    <p:extLst>
      <p:ext uri="{BB962C8B-B14F-4D97-AF65-F5344CB8AC3E}">
        <p14:creationId xmlns:p14="http://schemas.microsoft.com/office/powerpoint/2010/main" val="384000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Second OS Concept: </a:t>
            </a:r>
            <a:r>
              <a:rPr lang="en-US" altLang="en-US" dirty="0" smtClean="0"/>
              <a:t>Program’s Address Space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5867400" cy="54864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Address space </a:t>
            </a:r>
            <a:r>
              <a:rPr lang="en-US" alt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</a:rPr>
              <a:t>the set of accessible addresses + state associated with them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For a 32-bit processor there are 2</a:t>
            </a:r>
            <a:r>
              <a:rPr lang="en-US" altLang="en-US" baseline="30000" dirty="0" smtClean="0"/>
              <a:t>32</a:t>
            </a:r>
            <a:r>
              <a:rPr lang="en-US" altLang="en-US" dirty="0" smtClean="0"/>
              <a:t> = 4 billion addresses</a:t>
            </a:r>
          </a:p>
          <a:p>
            <a:r>
              <a:rPr lang="en-US" altLang="en-US" dirty="0" smtClean="0"/>
              <a:t>What happens when you read or write to an address?</a:t>
            </a:r>
          </a:p>
          <a:p>
            <a:pPr lvl="1"/>
            <a:r>
              <a:rPr lang="en-US" altLang="en-US" dirty="0" smtClean="0"/>
              <a:t>Perhaps Nothing</a:t>
            </a:r>
          </a:p>
          <a:p>
            <a:pPr lvl="1"/>
            <a:r>
              <a:rPr lang="en-US" altLang="en-US" dirty="0" smtClean="0"/>
              <a:t>Perhaps acts like regular memory</a:t>
            </a:r>
          </a:p>
          <a:p>
            <a:pPr lvl="1"/>
            <a:r>
              <a:rPr lang="en-US" altLang="en-US" dirty="0" smtClean="0"/>
              <a:t>Perhaps ignores writes</a:t>
            </a:r>
          </a:p>
          <a:p>
            <a:pPr lvl="1"/>
            <a:r>
              <a:rPr lang="en-US" altLang="en-US" dirty="0" smtClean="0"/>
              <a:t>Perhaps causes I/O operation</a:t>
            </a:r>
          </a:p>
          <a:p>
            <a:pPr lvl="2"/>
            <a:r>
              <a:rPr lang="en-US" altLang="en-US" dirty="0" smtClean="0"/>
              <a:t>(Memory-mapped I/O)</a:t>
            </a:r>
          </a:p>
          <a:p>
            <a:pPr lvl="1"/>
            <a:r>
              <a:rPr lang="en-US" altLang="en-US" dirty="0" smtClean="0"/>
              <a:t>Perhaps causes exception (fault)</a:t>
            </a:r>
          </a:p>
          <a:p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5889773" y="914400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0973" y="762000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94773" y="3505200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965973" y="1066800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335" y="1066800"/>
            <a:ext cx="68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965973" y="1752600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42173" y="18288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Static Data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5965973" y="2286000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5854" y="2362200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965973" y="3200400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6054" y="3276600"/>
            <a:ext cx="77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489973" y="30480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489973" y="22860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8040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Space: In </a:t>
            </a:r>
            <a:r>
              <a:rPr lang="en-US" dirty="0" smtClean="0"/>
              <a:t>a Picture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936080" y="1326848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0505" y="2393648"/>
            <a:ext cx="1223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</a:p>
          <a:p>
            <a:r>
              <a:rPr lang="en-US" dirty="0" smtClean="0"/>
              <a:t>registers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936080" y="1555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5573" y="1250648"/>
            <a:ext cx="52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PC: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5376785" y="947854"/>
            <a:ext cx="1828800" cy="3048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90667" y="839388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352797" y="3734988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5452985" y="1252654"/>
            <a:ext cx="1628564" cy="685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6785" y="1252654"/>
            <a:ext cx="172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Segment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5452985" y="1938454"/>
            <a:ext cx="1628564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2202" y="2014654"/>
            <a:ext cx="13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Data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5452985" y="24718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89959" y="2548054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5452985" y="3462454"/>
            <a:ext cx="1628564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77336" y="3462454"/>
            <a:ext cx="72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6976985" y="3233854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976985" y="2624254"/>
            <a:ext cx="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1936080" y="1936448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29185" y="1633654"/>
            <a:ext cx="1447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29448" y="1557454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instruction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1478880" y="1555448"/>
            <a:ext cx="51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SP:</a:t>
            </a:r>
            <a:endParaRPr lang="en-US" sz="1600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08171" y="4310316"/>
            <a:ext cx="7790828" cy="2393279"/>
          </a:xfrm>
        </p:spPr>
        <p:txBody>
          <a:bodyPr>
            <a:normAutofit/>
          </a:bodyPr>
          <a:lstStyle/>
          <a:p>
            <a:r>
              <a:rPr lang="en-US" dirty="0" smtClean="0"/>
              <a:t>What’s </a:t>
            </a:r>
            <a:r>
              <a:rPr lang="en-US" dirty="0" smtClean="0"/>
              <a:t>in the code segment? Data?</a:t>
            </a:r>
          </a:p>
          <a:p>
            <a:r>
              <a:rPr lang="en-US" dirty="0" smtClean="0"/>
              <a:t>What’s in the stack segment?</a:t>
            </a:r>
          </a:p>
          <a:p>
            <a:pPr lvl="1"/>
            <a:r>
              <a:rPr lang="en-US" dirty="0" smtClean="0"/>
              <a:t>How is it allocated? How big is it?</a:t>
            </a:r>
          </a:p>
          <a:p>
            <a:r>
              <a:rPr lang="en-US" dirty="0" smtClean="0"/>
              <a:t>What’s in the heap segment?</a:t>
            </a:r>
          </a:p>
          <a:p>
            <a:pPr lvl="1"/>
            <a:r>
              <a:rPr lang="en-US" dirty="0" smtClean="0"/>
              <a:t>How is it allocated?  How big?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 bwMode="auto">
          <a:xfrm>
            <a:off x="3585411" y="1590071"/>
            <a:ext cx="1864894" cy="1862992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21505" y="1285162"/>
            <a:ext cx="1973179" cy="447385"/>
          </a:xfrm>
          <a:custGeom>
            <a:avLst/>
            <a:gdLst>
              <a:gd name="connsiteX0" fmla="*/ 0 w 1973179"/>
              <a:gd name="connsiteY0" fmla="*/ 146596 h 447385"/>
              <a:gd name="connsiteX1" fmla="*/ 409074 w 1973179"/>
              <a:gd name="connsiteY1" fmla="*/ 14249 h 447385"/>
              <a:gd name="connsiteX2" fmla="*/ 1973179 w 1973179"/>
              <a:gd name="connsiteY2" fmla="*/ 447385 h 44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3179" h="447385">
                <a:moveTo>
                  <a:pt x="0" y="146596"/>
                </a:moveTo>
                <a:cubicBezTo>
                  <a:pt x="40105" y="55357"/>
                  <a:pt x="80211" y="-35882"/>
                  <a:pt x="409074" y="14249"/>
                </a:cubicBezTo>
                <a:cubicBezTo>
                  <a:pt x="737937" y="64380"/>
                  <a:pt x="1355558" y="255882"/>
                  <a:pt x="1973179" y="447385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9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924800" cy="736600"/>
          </a:xfrm>
        </p:spPr>
        <p:txBody>
          <a:bodyPr/>
          <a:lstStyle/>
          <a:p>
            <a:r>
              <a:rPr lang="en-US" dirty="0" smtClean="0"/>
              <a:t>Multiprogramming - Multiple </a:t>
            </a:r>
            <a:r>
              <a:rPr lang="en-US" dirty="0" smtClean="0"/>
              <a:t>Threads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76200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143000" y="2362200"/>
            <a:ext cx="2667000" cy="6096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066800" y="1295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1295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4200" y="12954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8702" y="1676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3340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3340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50930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What is an operating system?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990600"/>
            <a:ext cx="8839200" cy="2514600"/>
          </a:xfrm>
        </p:spPr>
        <p:txBody>
          <a:bodyPr/>
          <a:lstStyle/>
          <a:p>
            <a:r>
              <a:rPr lang="en-US" dirty="0" smtClean="0"/>
              <a:t>Special layer of software that provides application software access to hardware resources</a:t>
            </a:r>
          </a:p>
          <a:p>
            <a:pPr lvl="1"/>
            <a:r>
              <a:rPr lang="en-US" dirty="0" smtClean="0"/>
              <a:t>Convenient abstraction of complex hardware devices</a:t>
            </a:r>
          </a:p>
          <a:p>
            <a:pPr lvl="1"/>
            <a:r>
              <a:rPr lang="en-US" dirty="0" smtClean="0"/>
              <a:t>Protected access to shared resources</a:t>
            </a:r>
          </a:p>
          <a:p>
            <a:pPr lvl="1"/>
            <a:r>
              <a:rPr lang="en-US" dirty="0" smtClean="0"/>
              <a:t>Security and authentication</a:t>
            </a:r>
          </a:p>
          <a:p>
            <a:pPr lvl="1"/>
            <a:r>
              <a:rPr lang="en-US" dirty="0" smtClean="0"/>
              <a:t>Communication amongst logical entities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048000" y="5105400"/>
            <a:ext cx="2362200" cy="914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Hardware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0" y="4114800"/>
            <a:ext cx="914400" cy="6858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505200" y="3962400"/>
            <a:ext cx="914400" cy="6858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86200" y="3810000"/>
            <a:ext cx="914400" cy="6858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876800"/>
            <a:ext cx="2057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953000" y="4419600"/>
            <a:ext cx="76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 bwMode="auto">
          <a:xfrm>
            <a:off x="5410200" y="5562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43458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: </a:t>
            </a:r>
            <a:r>
              <a:rPr lang="en-US" dirty="0" smtClean="0"/>
              <a:t>Getting </a:t>
            </a:r>
            <a:r>
              <a:rPr lang="en-US" dirty="0" smtClean="0"/>
              <a:t>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Start homework 0 </a:t>
            </a:r>
            <a:r>
              <a:rPr lang="en-US" dirty="0" smtClean="0"/>
              <a:t>immediately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rgbClr val="FF0000"/>
                </a:solidFill>
                <a:sym typeface="Symbol" panose="05050102010706020507" pitchFamily="18" charset="2"/>
              </a:rPr>
              <a:t>Due on Friday!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Gets </a:t>
            </a:r>
            <a:r>
              <a:rPr lang="en-US" dirty="0" smtClean="0">
                <a:hlinkClick r:id="rId3"/>
              </a:rPr>
              <a:t>cs162-xx@cory.eecs.berkeley.edu</a:t>
            </a:r>
            <a:r>
              <a:rPr lang="en-US" dirty="0" smtClean="0"/>
              <a:t> (and other </a:t>
            </a:r>
            <a:r>
              <a:rPr lang="en-US" dirty="0" err="1" smtClean="0"/>
              <a:t>inst</a:t>
            </a:r>
            <a:r>
              <a:rPr lang="en-US" dirty="0" smtClean="0"/>
              <a:t> m/c)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 account</a:t>
            </a:r>
          </a:p>
          <a:p>
            <a:pPr lvl="1"/>
            <a:r>
              <a:rPr lang="en-US" dirty="0" smtClean="0"/>
              <a:t>Registration survey</a:t>
            </a:r>
          </a:p>
          <a:p>
            <a:pPr lvl="1"/>
            <a:r>
              <a:rPr lang="en-US" dirty="0" smtClean="0"/>
              <a:t>Vagrant </a:t>
            </a:r>
            <a:r>
              <a:rPr lang="en-US" dirty="0" err="1" smtClean="0"/>
              <a:t>virtualbox</a:t>
            </a:r>
            <a:r>
              <a:rPr lang="en-US" dirty="0" smtClean="0"/>
              <a:t> – VM environment for the course</a:t>
            </a:r>
          </a:p>
          <a:p>
            <a:pPr lvl="2"/>
            <a:r>
              <a:rPr lang="en-US" dirty="0" smtClean="0"/>
              <a:t>Consistent, managed environment on your machine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cluster24.eecs.berkeley.edu is same</a:t>
            </a:r>
          </a:p>
          <a:p>
            <a:pPr lvl="1"/>
            <a:r>
              <a:rPr lang="en-US" dirty="0" smtClean="0"/>
              <a:t>Get familiar with all the cs162 tools</a:t>
            </a:r>
          </a:p>
          <a:p>
            <a:pPr lvl="1"/>
            <a:r>
              <a:rPr lang="en-US" dirty="0" smtClean="0"/>
              <a:t>Submit to </a:t>
            </a:r>
            <a:r>
              <a:rPr lang="en-US" dirty="0" err="1" smtClean="0"/>
              <a:t>autograder</a:t>
            </a:r>
            <a:r>
              <a:rPr lang="en-US" dirty="0" smtClean="0"/>
              <a:t> via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Should be going to section already!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Group sign up form out next week (after drop </a:t>
            </a:r>
            <a:r>
              <a:rPr lang="en-US" dirty="0" err="1" smtClean="0">
                <a:solidFill>
                  <a:srgbClr val="FF0000"/>
                </a:solidFill>
              </a:rPr>
              <a:t>deadine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Get finding groups ASAP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 people in a group!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5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" y="693821"/>
            <a:ext cx="8763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Upcoming Workshops on </a:t>
            </a:r>
            <a:r>
              <a:rPr lang="en-US" dirty="0" err="1"/>
              <a:t>Git</a:t>
            </a:r>
            <a:r>
              <a:rPr lang="en-US" dirty="0"/>
              <a:t>: From </a:t>
            </a:r>
            <a:r>
              <a:rPr lang="en-US" dirty="0" err="1"/>
              <a:t>Hackers@Berkeley</a:t>
            </a:r>
            <a:endParaRPr lang="en-US" dirty="0"/>
          </a:p>
          <a:p>
            <a:pPr lvl="1"/>
            <a:r>
              <a:rPr lang="en-US" dirty="0"/>
              <a:t>Introductory and advanced</a:t>
            </a:r>
          </a:p>
          <a:p>
            <a:pPr lvl="1"/>
            <a:r>
              <a:rPr lang="en-US" dirty="0"/>
              <a:t>Details on Piazza (link to </a:t>
            </a:r>
            <a:r>
              <a:rPr lang="en-US" dirty="0" err="1"/>
              <a:t>facebook</a:t>
            </a:r>
            <a:r>
              <a:rPr lang="en-US" dirty="0"/>
              <a:t> announcement)</a:t>
            </a:r>
          </a:p>
          <a:p>
            <a:r>
              <a:rPr lang="en-US" dirty="0" err="1" smtClean="0"/>
              <a:t>Kubiatowicz</a:t>
            </a:r>
            <a:r>
              <a:rPr lang="en-US" dirty="0" smtClean="0"/>
              <a:t> Office Hours:</a:t>
            </a:r>
          </a:p>
          <a:p>
            <a:pPr lvl="1"/>
            <a:r>
              <a:rPr lang="en-US" dirty="0" smtClean="0"/>
              <a:t>2pm-3pm, Monday/Wednesday</a:t>
            </a:r>
          </a:p>
          <a:p>
            <a:pPr lvl="1"/>
            <a:r>
              <a:rPr lang="en-US" dirty="0" smtClean="0"/>
              <a:t>May change as need arises (still have a bit of fluidity here as well)</a:t>
            </a:r>
          </a:p>
          <a:p>
            <a:r>
              <a:rPr lang="en-US" dirty="0" smtClean="0"/>
              <a:t>Online Textbooks:</a:t>
            </a:r>
          </a:p>
          <a:p>
            <a:pPr lvl="1"/>
            <a:r>
              <a:rPr lang="en-US" dirty="0" smtClean="0"/>
              <a:t>Click on “Projects” link, under “Resources”, there is a pointer to “Online Textbooks”</a:t>
            </a:r>
          </a:p>
          <a:p>
            <a:pPr lvl="1"/>
            <a:r>
              <a:rPr lang="en-US" dirty="0" smtClean="0"/>
              <a:t>Can read these for free as long as on campus</a:t>
            </a:r>
          </a:p>
          <a:p>
            <a:pPr lvl="1"/>
            <a:r>
              <a:rPr lang="en-US" dirty="0" smtClean="0"/>
              <a:t>First ones: Book on </a:t>
            </a:r>
            <a:r>
              <a:rPr lang="en-US" dirty="0" err="1" smtClean="0"/>
              <a:t>Git</a:t>
            </a:r>
            <a:r>
              <a:rPr lang="en-US" dirty="0" smtClean="0"/>
              <a:t>, two books on C</a:t>
            </a:r>
          </a:p>
          <a:p>
            <a:r>
              <a:rPr lang="en-US" dirty="0" smtClean="0"/>
              <a:t>Webcast: </a:t>
            </a:r>
          </a:p>
          <a:p>
            <a:pPr lvl="1"/>
            <a:r>
              <a:rPr lang="en-US" dirty="0" smtClean="0"/>
              <a:t>We are webcasting this class</a:t>
            </a:r>
          </a:p>
          <a:p>
            <a:pPr lvl="1"/>
            <a:r>
              <a:rPr lang="en-US" dirty="0" smtClean="0"/>
              <a:t>Will put link up off main page, but for now, go to:</a:t>
            </a:r>
          </a:p>
          <a:p>
            <a:pPr lvl="2"/>
            <a:r>
              <a:rPr lang="en-US" dirty="0" smtClean="0"/>
              <a:t>webcast.Berkeley.edu, click on “computer science” department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Webcast is *NOT* a replacement for coming to class!</a:t>
            </a:r>
          </a:p>
        </p:txBody>
      </p:sp>
    </p:spTree>
    <p:extLst>
      <p:ext uri="{BB962C8B-B14F-4D97-AF65-F5344CB8AC3E}">
        <p14:creationId xmlns:p14="http://schemas.microsoft.com/office/powerpoint/2010/main" val="175952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CS 162 Collaboration Policy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458200" cy="5562600"/>
          </a:xfrm>
        </p:spPr>
        <p:txBody>
          <a:bodyPr>
            <a:normAutofit fontScale="92500"/>
          </a:bodyPr>
          <a:lstStyle/>
          <a:p>
            <a:pPr marL="0" indent="0">
              <a:buFontTx/>
              <a:buNone/>
            </a:pPr>
            <a:endParaRPr lang="en-US" sz="18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Explaining a concept to someone in another group</a:t>
            </a:r>
          </a:p>
          <a:p>
            <a:pPr marL="0" indent="0">
              <a:buFontTx/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Discussing algorithms/testing strategies with other groups</a:t>
            </a:r>
          </a:p>
          <a:p>
            <a:pPr marL="0" indent="0">
              <a:buFontTx/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Helping debug someone else’s code (in another group)</a:t>
            </a:r>
          </a:p>
          <a:p>
            <a:pPr marL="0" indent="0">
              <a:buFontTx/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Searching online for generic algorithms (e.g., hash table) </a:t>
            </a:r>
          </a:p>
          <a:p>
            <a:pPr marL="0" indent="0">
              <a:buFontTx/>
              <a:buNone/>
            </a:pPr>
            <a:endParaRPr lang="en-US" sz="16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Sharing code or test cases with another group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Copying OR reading another group’s code or test cases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Copying OR reading online code or test cases from from prior years</a:t>
            </a: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buFontTx/>
              <a:buNone/>
            </a:pPr>
            <a:endParaRPr lang="en-US" sz="11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+mj-lt"/>
                <a:ea typeface="ＭＳ Ｐゴシック" charset="0"/>
                <a:cs typeface="ＭＳ Ｐゴシック" charset="0"/>
              </a:rPr>
              <a:t>We compare all project submissions against prior year submissions and online solutions and will take actions (described on the course overview page) against offenders </a:t>
            </a:r>
          </a:p>
          <a:p>
            <a:pPr marL="0" indent="0">
              <a:buFontTx/>
              <a:buNone/>
            </a:pPr>
            <a:endParaRPr lang="en-US" sz="1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50179" name="Picture 3" descr="red 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64928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green che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37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17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533400"/>
          </a:xfrm>
        </p:spPr>
        <p:txBody>
          <a:bodyPr/>
          <a:lstStyle/>
          <a:p>
            <a:r>
              <a:rPr lang="en-US" altLang="en-US" smtClean="0"/>
              <a:t>How can we give the illusion of multiple processors?</a:t>
            </a:r>
          </a:p>
        </p:txBody>
      </p:sp>
      <p:grpSp>
        <p:nvGrpSpPr>
          <p:cNvPr id="21507" name="Group 42"/>
          <p:cNvGrpSpPr>
            <a:grpSpLocks/>
          </p:cNvGrpSpPr>
          <p:nvPr/>
        </p:nvGrpSpPr>
        <p:grpSpPr bwMode="auto">
          <a:xfrm>
            <a:off x="777875" y="776288"/>
            <a:ext cx="2819400" cy="1722437"/>
            <a:chOff x="490" y="451"/>
            <a:chExt cx="1776" cy="1085"/>
          </a:xfrm>
        </p:grpSpPr>
        <p:sp>
          <p:nvSpPr>
            <p:cNvPr id="21518" name="Oval 4"/>
            <p:cNvSpPr>
              <a:spLocks noChangeArrowheads="1"/>
            </p:cNvSpPr>
            <p:nvPr/>
          </p:nvSpPr>
          <p:spPr bwMode="auto">
            <a:xfrm>
              <a:off x="1720" y="451"/>
              <a:ext cx="546" cy="5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vCPU3</a:t>
              </a:r>
            </a:p>
          </p:txBody>
        </p:sp>
        <p:sp>
          <p:nvSpPr>
            <p:cNvPr id="21519" name="Oval 5"/>
            <p:cNvSpPr>
              <a:spLocks noChangeArrowheads="1"/>
            </p:cNvSpPr>
            <p:nvPr/>
          </p:nvSpPr>
          <p:spPr bwMode="auto">
            <a:xfrm>
              <a:off x="1105" y="451"/>
              <a:ext cx="546" cy="571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vCPU2</a:t>
              </a:r>
            </a:p>
          </p:txBody>
        </p:sp>
        <p:sp>
          <p:nvSpPr>
            <p:cNvPr id="21520" name="Oval 6"/>
            <p:cNvSpPr>
              <a:spLocks noChangeArrowheads="1"/>
            </p:cNvSpPr>
            <p:nvPr/>
          </p:nvSpPr>
          <p:spPr bwMode="auto">
            <a:xfrm>
              <a:off x="490" y="451"/>
              <a:ext cx="546" cy="571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latin typeface="+mj-lt"/>
                </a:rPr>
                <a:t>vCPU1</a:t>
              </a:r>
            </a:p>
          </p:txBody>
        </p:sp>
        <p:sp>
          <p:nvSpPr>
            <p:cNvPr id="21521" name="Rectangle 7"/>
            <p:cNvSpPr>
              <a:spLocks noChangeArrowheads="1"/>
            </p:cNvSpPr>
            <p:nvPr/>
          </p:nvSpPr>
          <p:spPr bwMode="auto">
            <a:xfrm rot="10800000">
              <a:off x="490" y="1164"/>
              <a:ext cx="1742" cy="372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+mj-lt"/>
                </a:rPr>
                <a:t>Shared Memory</a:t>
              </a:r>
            </a:p>
          </p:txBody>
        </p:sp>
        <p:sp>
          <p:nvSpPr>
            <p:cNvPr id="21522" name="Line 12"/>
            <p:cNvSpPr>
              <a:spLocks noChangeShapeType="1"/>
            </p:cNvSpPr>
            <p:nvPr/>
          </p:nvSpPr>
          <p:spPr bwMode="auto">
            <a:xfrm>
              <a:off x="934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23" name="Line 13"/>
            <p:cNvSpPr>
              <a:spLocks noChangeShapeType="1"/>
            </p:cNvSpPr>
            <p:nvPr/>
          </p:nvSpPr>
          <p:spPr bwMode="auto">
            <a:xfrm flipH="1">
              <a:off x="1685" y="950"/>
              <a:ext cx="137" cy="21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524" name="Line 14"/>
            <p:cNvSpPr>
              <a:spLocks noChangeShapeType="1"/>
            </p:cNvSpPr>
            <p:nvPr/>
          </p:nvSpPr>
          <p:spPr bwMode="auto">
            <a:xfrm>
              <a:off x="1378" y="1022"/>
              <a:ext cx="0" cy="14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15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Assume a single processor.  How do we provide the illusion of multiple processors?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Multiplex in time!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Each virtual “CPU” needs a structure to hold: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Program Counter (PC), Stack Pointer (SP)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Registers (Integer, Floating point, others…?)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How switch from one virtual CPU to the next?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Save PC, SP, and registers in current state block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Load PC, SP, and registers from new state block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What triggers switch?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en-US" dirty="0" smtClean="0">
                <a:latin typeface="+mj-lt"/>
              </a:rPr>
              <a:t>Timer, voluntary yield, I/O, other things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4114800" y="1371600"/>
            <a:ext cx="4724400" cy="1133475"/>
            <a:chOff x="2400" y="1152"/>
            <a:chExt cx="2976" cy="714"/>
          </a:xfrm>
        </p:grpSpPr>
        <p:grpSp>
          <p:nvGrpSpPr>
            <p:cNvPr id="21510" name="Group 33"/>
            <p:cNvGrpSpPr>
              <a:grpSpLocks/>
            </p:cNvGrpSpPr>
            <p:nvPr/>
          </p:nvGrpSpPr>
          <p:grpSpPr bwMode="auto">
            <a:xfrm>
              <a:off x="2400" y="1152"/>
              <a:ext cx="2976" cy="384"/>
              <a:chOff x="672" y="2352"/>
              <a:chExt cx="4721" cy="528"/>
            </a:xfrm>
          </p:grpSpPr>
          <p:sp>
            <p:nvSpPr>
              <p:cNvPr id="21513" name="Rectangle 2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816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vCPU1</a:t>
                </a:r>
              </a:p>
            </p:txBody>
          </p:sp>
          <p:sp>
            <p:nvSpPr>
              <p:cNvPr id="21514" name="Rectangle 29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200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vCPU2</a:t>
                </a:r>
              </a:p>
            </p:txBody>
          </p:sp>
          <p:sp>
            <p:nvSpPr>
              <p:cNvPr id="21515" name="Rectangle 30"/>
              <p:cNvSpPr>
                <a:spLocks noChangeArrowheads="1"/>
              </p:cNvSpPr>
              <p:nvPr/>
            </p:nvSpPr>
            <p:spPr bwMode="auto">
              <a:xfrm>
                <a:off x="2688" y="2352"/>
                <a:ext cx="816" cy="528"/>
              </a:xfrm>
              <a:prstGeom prst="rect">
                <a:avLst/>
              </a:prstGeom>
              <a:solidFill>
                <a:srgbClr val="FFFF00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vCPU3</a:t>
                </a:r>
              </a:p>
            </p:txBody>
          </p:sp>
          <p:sp>
            <p:nvSpPr>
              <p:cNvPr id="21516" name="Rectangle 31"/>
              <p:cNvSpPr>
                <a:spLocks noChangeArrowheads="1"/>
              </p:cNvSpPr>
              <p:nvPr/>
            </p:nvSpPr>
            <p:spPr bwMode="auto">
              <a:xfrm>
                <a:off x="3495" y="2352"/>
                <a:ext cx="1104" cy="528"/>
              </a:xfrm>
              <a:prstGeom prst="rect">
                <a:avLst/>
              </a:prstGeom>
              <a:solidFill>
                <a:srgbClr val="FF66CC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vCPU1</a:t>
                </a:r>
              </a:p>
            </p:txBody>
          </p:sp>
          <p:sp>
            <p:nvSpPr>
              <p:cNvPr id="21517" name="Rectangle 32"/>
              <p:cNvSpPr>
                <a:spLocks noChangeArrowheads="1"/>
              </p:cNvSpPr>
              <p:nvPr/>
            </p:nvSpPr>
            <p:spPr bwMode="auto">
              <a:xfrm>
                <a:off x="4608" y="2352"/>
                <a:ext cx="785" cy="528"/>
              </a:xfrm>
              <a:prstGeom prst="rect">
                <a:avLst/>
              </a:prstGeom>
              <a:solidFill>
                <a:srgbClr val="00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>
                    <a:latin typeface="+mj-lt"/>
                  </a:rPr>
                  <a:t>vCPU2</a:t>
                </a:r>
              </a:p>
            </p:txBody>
          </p:sp>
        </p:grpSp>
        <p:sp>
          <p:nvSpPr>
            <p:cNvPr id="21511" name="Text Box 34"/>
            <p:cNvSpPr txBox="1">
              <a:spLocks noChangeArrowheads="1"/>
            </p:cNvSpPr>
            <p:nvPr/>
          </p:nvSpPr>
          <p:spPr bwMode="auto">
            <a:xfrm>
              <a:off x="2688" y="1536"/>
              <a:ext cx="73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800">
                  <a:latin typeface="+mj-lt"/>
                </a:rPr>
                <a:t>Time </a:t>
              </a:r>
            </a:p>
          </p:txBody>
        </p:sp>
        <p:sp>
          <p:nvSpPr>
            <p:cNvPr id="21512" name="Line 35"/>
            <p:cNvSpPr>
              <a:spLocks noChangeShapeType="1"/>
            </p:cNvSpPr>
            <p:nvPr/>
          </p:nvSpPr>
          <p:spPr bwMode="auto">
            <a:xfrm>
              <a:off x="3360" y="1728"/>
              <a:ext cx="10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655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5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5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5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5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5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5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54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Basic Problem of Concurrency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105400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The basic problem of concurrency involves resources:</a:t>
            </a:r>
          </a:p>
          <a:p>
            <a:pPr lvl="1"/>
            <a:r>
              <a:rPr lang="en-US" altLang="en-US" dirty="0" smtClean="0">
                <a:latin typeface="+mj-lt"/>
              </a:rPr>
              <a:t>Hardware: single CPU, single DRAM, single I/O devices</a:t>
            </a:r>
          </a:p>
          <a:p>
            <a:pPr lvl="1"/>
            <a:r>
              <a:rPr lang="en-US" altLang="en-US" dirty="0" smtClean="0">
                <a:latin typeface="+mj-lt"/>
              </a:rPr>
              <a:t>Multiprogramming API: processes think they have exclusive access to shared resources</a:t>
            </a:r>
          </a:p>
          <a:p>
            <a:r>
              <a:rPr lang="en-US" altLang="en-US" dirty="0" smtClean="0">
                <a:latin typeface="+mj-lt"/>
              </a:rPr>
              <a:t>OS has to coordinate all activity</a:t>
            </a:r>
          </a:p>
          <a:p>
            <a:pPr lvl="1"/>
            <a:r>
              <a:rPr lang="en-US" altLang="en-US" dirty="0" smtClean="0">
                <a:latin typeface="+mj-lt"/>
              </a:rPr>
              <a:t>Multiple processes, I/O interrupts, …</a:t>
            </a:r>
          </a:p>
          <a:p>
            <a:pPr lvl="1"/>
            <a:r>
              <a:rPr lang="en-US" altLang="en-US" dirty="0" smtClean="0">
                <a:latin typeface="+mj-lt"/>
              </a:rPr>
              <a:t>How can it keep all these things straight?</a:t>
            </a:r>
          </a:p>
          <a:p>
            <a:r>
              <a:rPr lang="en-US" altLang="en-US" dirty="0" smtClean="0">
                <a:latin typeface="+mj-lt"/>
              </a:rPr>
              <a:t>Basic Idea: Use Virtual Machine abstraction</a:t>
            </a:r>
          </a:p>
          <a:p>
            <a:pPr lvl="1"/>
            <a:r>
              <a:rPr lang="en-US" altLang="en-US" dirty="0" smtClean="0">
                <a:latin typeface="+mj-lt"/>
              </a:rPr>
              <a:t>Simple machine abstraction for processes</a:t>
            </a:r>
          </a:p>
          <a:p>
            <a:pPr lvl="1"/>
            <a:r>
              <a:rPr lang="en-US" altLang="en-US" dirty="0" smtClean="0">
                <a:latin typeface="+mj-lt"/>
              </a:rPr>
              <a:t>Multiplex these abstract machines</a:t>
            </a:r>
          </a:p>
          <a:p>
            <a:r>
              <a:rPr lang="en-US" altLang="en-US" dirty="0" err="1" smtClean="0">
                <a:latin typeface="+mj-lt"/>
              </a:rPr>
              <a:t>Dijkstra</a:t>
            </a:r>
            <a:r>
              <a:rPr lang="en-US" altLang="en-US" dirty="0" smtClean="0">
                <a:latin typeface="+mj-lt"/>
              </a:rPr>
              <a:t> did this for the “THE system”</a:t>
            </a:r>
            <a:endParaRPr lang="en-US" altLang="ja-JP" dirty="0" smtClean="0">
              <a:latin typeface="+mj-lt"/>
            </a:endParaRPr>
          </a:p>
          <a:p>
            <a:pPr lvl="1"/>
            <a:r>
              <a:rPr lang="en-US" altLang="en-US" dirty="0" smtClean="0">
                <a:latin typeface="+mj-lt"/>
              </a:rPr>
              <a:t>Few thousand lines vs 1 million lines in OS 360 (1K bugs)</a:t>
            </a:r>
          </a:p>
          <a:p>
            <a:pPr lvl="1"/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1016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533400"/>
          </a:xfrm>
        </p:spPr>
        <p:txBody>
          <a:bodyPr/>
          <a:lstStyle/>
          <a:p>
            <a:r>
              <a:rPr lang="en-US" altLang="en-US" dirty="0" smtClean="0"/>
              <a:t>Properties of this simple multiprogramming technique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153400" cy="5715000"/>
          </a:xfrm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All virtual CPUs share same non-CPU resources</a:t>
            </a:r>
          </a:p>
          <a:p>
            <a:pPr lvl="1"/>
            <a:r>
              <a:rPr lang="en-US" altLang="en-US" dirty="0" smtClean="0">
                <a:latin typeface="+mj-lt"/>
              </a:rPr>
              <a:t>I/O devices the same</a:t>
            </a:r>
          </a:p>
          <a:p>
            <a:pPr lvl="1"/>
            <a:r>
              <a:rPr lang="en-US" altLang="en-US" dirty="0" smtClean="0">
                <a:latin typeface="+mj-lt"/>
              </a:rPr>
              <a:t>Memory the same</a:t>
            </a:r>
          </a:p>
          <a:p>
            <a:r>
              <a:rPr lang="en-US" altLang="en-US" dirty="0" smtClean="0">
                <a:latin typeface="+mj-lt"/>
              </a:rPr>
              <a:t>Consequence of sharing:</a:t>
            </a:r>
          </a:p>
          <a:p>
            <a:pPr lvl="1"/>
            <a:r>
              <a:rPr lang="en-US" altLang="en-US" dirty="0" smtClean="0">
                <a:latin typeface="+mj-lt"/>
              </a:rPr>
              <a:t>Each thread can access the data of every other thread (good for sharing, bad for protection)</a:t>
            </a:r>
          </a:p>
          <a:p>
            <a:pPr lvl="1"/>
            <a:r>
              <a:rPr lang="en-US" altLang="en-US" dirty="0" smtClean="0">
                <a:latin typeface="+mj-lt"/>
              </a:rPr>
              <a:t>Threads can share instructions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(good for sharing, bad for protection)</a:t>
            </a:r>
          </a:p>
          <a:p>
            <a:pPr lvl="1"/>
            <a:r>
              <a:rPr lang="en-US" altLang="en-US" dirty="0" smtClean="0">
                <a:latin typeface="+mj-lt"/>
              </a:rPr>
              <a:t>Can threads overwrite OS functions? </a:t>
            </a:r>
          </a:p>
          <a:p>
            <a:r>
              <a:rPr lang="en-US" altLang="en-US" dirty="0" smtClean="0">
                <a:latin typeface="+mj-lt"/>
              </a:rPr>
              <a:t>This (unprotected) model is common in:</a:t>
            </a:r>
          </a:p>
          <a:p>
            <a:pPr lvl="1"/>
            <a:r>
              <a:rPr lang="en-US" altLang="en-US" dirty="0" smtClean="0">
                <a:latin typeface="+mj-lt"/>
              </a:rPr>
              <a:t>Embedded applications</a:t>
            </a:r>
          </a:p>
          <a:p>
            <a:pPr lvl="1"/>
            <a:r>
              <a:rPr lang="en-US" altLang="en-US" dirty="0" smtClean="0">
                <a:latin typeface="+mj-lt"/>
              </a:rPr>
              <a:t>Windows 3.1/Early Macintosh (switch only with yield)</a:t>
            </a:r>
          </a:p>
          <a:p>
            <a:pPr lvl="1"/>
            <a:r>
              <a:rPr lang="en-US" altLang="en-US" dirty="0" smtClean="0">
                <a:latin typeface="+mj-lt"/>
              </a:rPr>
              <a:t>Windows 95—ME (switch with both yield and timer)</a:t>
            </a:r>
          </a:p>
          <a:p>
            <a:pPr lvl="1"/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108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OS Concept: Process</a:t>
            </a:r>
            <a:endParaRPr lang="en-US" altLang="en-US" dirty="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6388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+mj-lt"/>
              </a:rPr>
              <a:t>Process: </a:t>
            </a:r>
            <a:r>
              <a:rPr lang="en-US" alt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xecution environment with </a:t>
            </a:r>
            <a:r>
              <a:rPr lang="en-US" dirty="0">
                <a:solidFill>
                  <a:srgbClr val="FF0000"/>
                </a:solidFill>
              </a:rPr>
              <a:t>Restricted </a:t>
            </a:r>
            <a:r>
              <a:rPr lang="en-US" dirty="0" smtClean="0">
                <a:solidFill>
                  <a:srgbClr val="FF0000"/>
                </a:solidFill>
              </a:rPr>
              <a:t>Rights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  <a:latin typeface="+mj-lt"/>
              </a:rPr>
              <a:t>Address Space with One or More Threads</a:t>
            </a:r>
          </a:p>
          <a:p>
            <a:pPr lvl="1"/>
            <a:r>
              <a:rPr lang="en-US" altLang="en-US" dirty="0" smtClean="0">
                <a:latin typeface="+mj-lt"/>
              </a:rPr>
              <a:t>Owns </a:t>
            </a:r>
            <a:r>
              <a:rPr lang="en-US" altLang="en-US" dirty="0" smtClean="0">
                <a:latin typeface="+mj-lt"/>
              </a:rPr>
              <a:t>memory (address space)</a:t>
            </a:r>
          </a:p>
          <a:p>
            <a:pPr lvl="1"/>
            <a:r>
              <a:rPr lang="en-US" altLang="en-US" dirty="0" smtClean="0">
                <a:latin typeface="+mj-lt"/>
              </a:rPr>
              <a:t>Owns </a:t>
            </a:r>
            <a:r>
              <a:rPr lang="en-US" altLang="en-US" dirty="0" smtClean="0">
                <a:latin typeface="+mj-lt"/>
              </a:rPr>
              <a:t>file descriptors, file system context, …</a:t>
            </a:r>
          </a:p>
          <a:p>
            <a:pPr lvl="1"/>
            <a:r>
              <a:rPr lang="en-US" altLang="en-US" dirty="0" smtClean="0">
                <a:latin typeface="+mj-lt"/>
              </a:rPr>
              <a:t>Encapsulate one or more threads sharing process </a:t>
            </a:r>
            <a:r>
              <a:rPr lang="en-US" altLang="en-US" dirty="0" smtClean="0">
                <a:latin typeface="+mj-lt"/>
              </a:rPr>
              <a:t>resources</a:t>
            </a:r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Why </a:t>
            </a:r>
            <a:r>
              <a:rPr lang="en-US" altLang="en-US" b="1" dirty="0" smtClean="0">
                <a:latin typeface="+mj-lt"/>
              </a:rPr>
              <a:t>processes</a:t>
            </a:r>
            <a:r>
              <a:rPr lang="en-US" altLang="en-US" dirty="0" smtClean="0">
                <a:latin typeface="+mj-lt"/>
              </a:rPr>
              <a:t>? </a:t>
            </a:r>
            <a:endParaRPr lang="en-US" altLang="en-US" dirty="0" smtClean="0">
              <a:latin typeface="+mj-lt"/>
            </a:endParaRP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Protected from each other!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+mj-lt"/>
              </a:rPr>
              <a:t>OS Protected from them</a:t>
            </a:r>
            <a:endParaRPr lang="en-US" altLang="en-US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altLang="en-US" dirty="0" smtClean="0">
                <a:latin typeface="+mj-lt"/>
              </a:rPr>
              <a:t>Navigate fundamental tradeoff between protection and efficiency</a:t>
            </a:r>
          </a:p>
          <a:p>
            <a:pPr lvl="1"/>
            <a:r>
              <a:rPr lang="en-US" altLang="en-US" dirty="0" smtClean="0">
                <a:latin typeface="+mj-lt"/>
              </a:rPr>
              <a:t>Processes provides memory </a:t>
            </a:r>
            <a:r>
              <a:rPr lang="en-US" altLang="en-US" dirty="0" smtClean="0">
                <a:latin typeface="+mj-lt"/>
              </a:rPr>
              <a:t>protection</a:t>
            </a:r>
            <a:endParaRPr lang="en-US" altLang="en-US" dirty="0" smtClean="0">
              <a:latin typeface="+mj-lt"/>
            </a:endParaRPr>
          </a:p>
          <a:p>
            <a:pPr lvl="1"/>
            <a:r>
              <a:rPr lang="en-US" altLang="en-US" dirty="0" smtClean="0">
                <a:latin typeface="+mj-lt"/>
              </a:rPr>
              <a:t>Threads more efficient than processes (later</a:t>
            </a:r>
            <a:r>
              <a:rPr lang="en-US" altLang="en-US" dirty="0" smtClean="0">
                <a:latin typeface="+mj-lt"/>
              </a:rPr>
              <a:t>)</a:t>
            </a:r>
            <a:endParaRPr lang="en-US" altLang="en-US" dirty="0" smtClean="0">
              <a:latin typeface="+mj-lt"/>
            </a:endParaRPr>
          </a:p>
          <a:p>
            <a:r>
              <a:rPr lang="en-US" altLang="en-US" dirty="0" smtClean="0">
                <a:latin typeface="+mj-lt"/>
              </a:rPr>
              <a:t>Application instance consists of one or more processes </a:t>
            </a:r>
          </a:p>
          <a:p>
            <a:pPr>
              <a:buFontTx/>
              <a:buNone/>
            </a:pPr>
            <a:endParaRPr lang="en-US" altLang="en-US" dirty="0" smtClean="0">
              <a:latin typeface="+mj-lt"/>
            </a:endParaRPr>
          </a:p>
          <a:p>
            <a:pPr lvl="1"/>
            <a:endParaRPr lang="en-US" altLang="en-US" dirty="0" smtClean="0">
              <a:latin typeface="+mj-lt"/>
            </a:endParaRPr>
          </a:p>
          <a:p>
            <a:pPr lvl="1"/>
            <a:endParaRPr lang="en-US" alt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551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Operating System must protect itself from user programs</a:t>
            </a:r>
            <a:endParaRPr lang="en-US" dirty="0"/>
          </a:p>
          <a:p>
            <a:pPr lvl="1"/>
            <a:r>
              <a:rPr lang="en-US" dirty="0" smtClean="0"/>
              <a:t>Reliability: compromising the operating system generally causes it to crash</a:t>
            </a:r>
          </a:p>
          <a:p>
            <a:pPr lvl="1"/>
            <a:r>
              <a:rPr lang="en-US" dirty="0" smtClean="0"/>
              <a:t>Security: limit the scope of what processes can do</a:t>
            </a:r>
          </a:p>
          <a:p>
            <a:pPr lvl="1"/>
            <a:r>
              <a:rPr lang="en-US" dirty="0" smtClean="0"/>
              <a:t>Privacy: limit each process to the data it is permitted to access</a:t>
            </a:r>
          </a:p>
          <a:p>
            <a:pPr lvl="1"/>
            <a:r>
              <a:rPr lang="en-US" dirty="0" smtClean="0"/>
              <a:t>Fairness: each should be limited to its appropriate share</a:t>
            </a:r>
          </a:p>
          <a:p>
            <a:r>
              <a:rPr lang="en-US" dirty="0" smtClean="0"/>
              <a:t>It must protect User programs from one another</a:t>
            </a:r>
          </a:p>
          <a:p>
            <a:r>
              <a:rPr lang="en-US" dirty="0" smtClean="0"/>
              <a:t>Primary Mechanism: limit the translation from program address space to physical memory space</a:t>
            </a:r>
          </a:p>
          <a:p>
            <a:pPr lvl="1"/>
            <a:r>
              <a:rPr lang="en-US" dirty="0" smtClean="0"/>
              <a:t>Can only touch what is mapped in</a:t>
            </a:r>
          </a:p>
          <a:p>
            <a:r>
              <a:rPr lang="en-US" dirty="0" smtClean="0"/>
              <a:t>Additional Mechanisms:</a:t>
            </a:r>
          </a:p>
          <a:p>
            <a:pPr lvl="1"/>
            <a:r>
              <a:rPr lang="en-US" dirty="0" smtClean="0"/>
              <a:t>Privileged instructions, in/out instructions, special registers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processing, subsystem implementation </a:t>
            </a:r>
          </a:p>
          <a:p>
            <a:pPr lvl="2"/>
            <a:r>
              <a:rPr lang="en-US" dirty="0" smtClean="0"/>
              <a:t>(e.g., file access </a:t>
            </a:r>
            <a:r>
              <a:rPr lang="en-US" dirty="0" smtClean="0"/>
              <a:t>rights,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2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Fourth OS Concept:  Dual </a:t>
            </a:r>
            <a:r>
              <a:rPr lang="en-US" dirty="0" smtClean="0"/>
              <a:t>Mode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150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hlink"/>
                </a:solidFill>
              </a:rPr>
              <a:t>Hardware </a:t>
            </a:r>
            <a:r>
              <a:rPr lang="en-US" altLang="en-US" dirty="0"/>
              <a:t>provides at least two modes:</a:t>
            </a:r>
          </a:p>
          <a:p>
            <a:pPr lvl="1"/>
            <a:r>
              <a:rPr lang="en-US" altLang="en-US" dirty="0"/>
              <a:t>“Kernel” mode (or “supervisor” or “protected”)</a:t>
            </a:r>
          </a:p>
          <a:p>
            <a:pPr lvl="1"/>
            <a:r>
              <a:rPr lang="en-US" altLang="en-US" dirty="0"/>
              <a:t>“User” mode: Normal programs executed 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needed in the hardware to support “dual mode” operation?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bit of state (user/system mode bit)</a:t>
            </a:r>
          </a:p>
          <a:p>
            <a:pPr lvl="1"/>
            <a:r>
              <a:rPr lang="en-US" dirty="0" smtClean="0"/>
              <a:t>Certain operations / actions only permitted in system/kernel mode</a:t>
            </a:r>
          </a:p>
          <a:p>
            <a:pPr lvl="2"/>
            <a:r>
              <a:rPr lang="en-US" dirty="0" smtClean="0"/>
              <a:t>In user mode they fail or trap</a:t>
            </a:r>
          </a:p>
          <a:p>
            <a:pPr lvl="1"/>
            <a:r>
              <a:rPr lang="en-US" dirty="0" smtClean="0"/>
              <a:t>User-&gt;Kernel transition </a:t>
            </a:r>
            <a:r>
              <a:rPr lang="en-US" i="1" dirty="0" smtClean="0"/>
              <a:t>sets</a:t>
            </a:r>
            <a:r>
              <a:rPr lang="en-US" dirty="0" smtClean="0"/>
              <a:t> system mode AND saves the user PC</a:t>
            </a:r>
          </a:p>
          <a:p>
            <a:pPr lvl="2"/>
            <a:r>
              <a:rPr lang="en-US" dirty="0" smtClean="0"/>
              <a:t>Operating system code carefully puts aside user state then performs the necessary operations</a:t>
            </a:r>
          </a:p>
          <a:p>
            <a:pPr lvl="1"/>
            <a:r>
              <a:rPr lang="en-US" dirty="0" smtClean="0"/>
              <a:t>Kernel-&gt;User transition clears system mode AND restores appropriate user PC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eturn-from-interrupt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 example: UNIX </a:t>
            </a:r>
            <a:r>
              <a:rPr lang="en-US" altLang="en-US" dirty="0" smtClean="0"/>
              <a:t>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304800" y="14478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5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>
                  <a:solidFill>
                    <a:schemeClr val="hlink"/>
                  </a:solidFill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3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9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/>
                <a:t>Standard Libs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1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 smtClean="0"/>
              <a:t>Review: What </a:t>
            </a:r>
            <a:r>
              <a:rPr lang="en-US" dirty="0" smtClean="0"/>
              <a:t>is an Operating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4568" y="838200"/>
            <a:ext cx="7130832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Referee</a:t>
            </a:r>
          </a:p>
          <a:p>
            <a:pPr lvl="1"/>
            <a:r>
              <a:rPr lang="en-US" dirty="0" smtClean="0"/>
              <a:t>Manage sharing of resources, Protection, Isolation</a:t>
            </a:r>
          </a:p>
          <a:p>
            <a:pPr lvl="2"/>
            <a:r>
              <a:rPr lang="en-US" dirty="0" smtClean="0"/>
              <a:t>Resource allocation, isolation, communication</a:t>
            </a:r>
          </a:p>
          <a:p>
            <a:r>
              <a:rPr lang="en-US" dirty="0" smtClean="0"/>
              <a:t>Illusionist</a:t>
            </a:r>
          </a:p>
          <a:p>
            <a:pPr lvl="1"/>
            <a:r>
              <a:rPr lang="en-US" dirty="0" smtClean="0"/>
              <a:t>Provide clean, easy to use abstractions of physical resources</a:t>
            </a:r>
          </a:p>
          <a:p>
            <a:pPr lvl="2"/>
            <a:r>
              <a:rPr lang="en-US" dirty="0" smtClean="0"/>
              <a:t>Infinite memory, dedicated machine</a:t>
            </a:r>
          </a:p>
          <a:p>
            <a:pPr lvl="2"/>
            <a:r>
              <a:rPr lang="en-US" dirty="0" smtClean="0"/>
              <a:t>Higher level objects: files, users, messages</a:t>
            </a:r>
          </a:p>
          <a:p>
            <a:pPr lvl="2"/>
            <a:r>
              <a:rPr lang="en-US" dirty="0" smtClean="0"/>
              <a:t>Masking limitations, virtualization</a:t>
            </a:r>
          </a:p>
          <a:p>
            <a:r>
              <a:rPr lang="en-US" dirty="0" smtClean="0"/>
              <a:t>Glue</a:t>
            </a:r>
          </a:p>
          <a:p>
            <a:pPr lvl="1"/>
            <a:r>
              <a:rPr lang="en-US" dirty="0" smtClean="0"/>
              <a:t>Common services</a:t>
            </a:r>
          </a:p>
          <a:p>
            <a:pPr lvl="2"/>
            <a:r>
              <a:rPr lang="en-US" dirty="0" smtClean="0"/>
              <a:t>Storage, Window system, Networking</a:t>
            </a:r>
          </a:p>
          <a:p>
            <a:pPr lvl="2"/>
            <a:r>
              <a:rPr lang="en-US" dirty="0" smtClean="0"/>
              <a:t>Sharing, Authorization</a:t>
            </a:r>
          </a:p>
          <a:p>
            <a:pPr lvl="2"/>
            <a:r>
              <a:rPr lang="en-US" dirty="0" smtClean="0"/>
              <a:t>Look and feel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1411469" cy="113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90800"/>
            <a:ext cx="129166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343400"/>
            <a:ext cx="1664252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1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User/</a:t>
            </a:r>
            <a:r>
              <a:rPr lang="en-US" dirty="0" err="1" smtClean="0"/>
              <a:t>Kernal</a:t>
            </a:r>
            <a:r>
              <a:rPr lang="en-US" dirty="0" smtClean="0"/>
              <a:t>(</a:t>
            </a:r>
            <a:r>
              <a:rPr lang="en-US" dirty="0" err="1" smtClean="0"/>
              <a:t>Priviledged</a:t>
            </a:r>
            <a:r>
              <a:rPr lang="en-US" dirty="0" smtClean="0"/>
              <a:t>)</a:t>
            </a:r>
            <a:r>
              <a:rPr lang="en-US" baseline="0" dirty="0" smtClean="0"/>
              <a:t>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638800"/>
            <a:ext cx="7620000" cy="533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Block Arc 6"/>
          <p:cNvSpPr/>
          <p:nvPr/>
        </p:nvSpPr>
        <p:spPr bwMode="auto">
          <a:xfrm>
            <a:off x="1295400" y="990600"/>
            <a:ext cx="6324600" cy="5334000"/>
          </a:xfrm>
          <a:prstGeom prst="blockArc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90800" y="2318266"/>
            <a:ext cx="3733800" cy="2101334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1219200"/>
            <a:ext cx="194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User Mode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048000"/>
            <a:ext cx="2220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Kernel Mode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066800" y="3657600"/>
            <a:ext cx="6858000" cy="914400"/>
          </a:xfrm>
          <a:prstGeom prst="rect">
            <a:avLst/>
          </a:prstGeom>
          <a:pattFill prst="horzBrick">
            <a:fgClr>
              <a:srgbClr val="FF0000"/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 rot="5400000">
            <a:off x="1790700" y="3924300"/>
            <a:ext cx="457200" cy="1752600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105400"/>
            <a:ext cx="178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HW access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 bwMode="auto">
          <a:xfrm rot="5400000">
            <a:off x="4381500" y="3162300"/>
            <a:ext cx="457200" cy="3276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05400"/>
            <a:ext cx="216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Limited HW access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362200" y="2895600"/>
            <a:ext cx="900854" cy="674132"/>
            <a:chOff x="2362200" y="3048000"/>
            <a:chExt cx="900854" cy="67413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362200" y="30480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590800" y="3352800"/>
              <a:ext cx="672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exec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362200" y="2133600"/>
            <a:ext cx="914403" cy="838200"/>
            <a:chOff x="6195245" y="3124200"/>
            <a:chExt cx="1130426" cy="4191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H="1">
              <a:off x="6208204" y="3314700"/>
              <a:ext cx="458059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95245" y="3124200"/>
              <a:ext cx="113042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syscall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72200" y="2971800"/>
            <a:ext cx="1305876" cy="609600"/>
            <a:chOff x="6019800" y="2971800"/>
            <a:chExt cx="1305876" cy="60960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H="1">
              <a:off x="6019800" y="3200400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6781800" y="2971800"/>
              <a:ext cx="5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exit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6603" y="2165866"/>
            <a:ext cx="530243" cy="870466"/>
            <a:chOff x="2590803" y="2927866"/>
            <a:chExt cx="530243" cy="870466"/>
          </a:xfrm>
        </p:grpSpPr>
        <p:cxnSp>
          <p:nvCxnSpPr>
            <p:cNvPr id="30" name="Straight Arrow Connector 29"/>
            <p:cNvCxnSpPr>
              <a:endCxn id="21" idx="1"/>
            </p:cNvCxnSpPr>
            <p:nvPr/>
          </p:nvCxnSpPr>
          <p:spPr bwMode="auto">
            <a:xfrm flipH="1" flipV="1">
              <a:off x="2590803" y="2927866"/>
              <a:ext cx="304797" cy="42493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2667000" y="3429000"/>
              <a:ext cx="454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rtn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581399" y="1752600"/>
            <a:ext cx="1295400" cy="990600"/>
            <a:chOff x="5535835" y="3064133"/>
            <a:chExt cx="1601432" cy="4953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6477853" y="3254633"/>
              <a:ext cx="188404" cy="304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5535835" y="3064133"/>
              <a:ext cx="1601432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interrupt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67200" y="2209802"/>
            <a:ext cx="376946" cy="974942"/>
            <a:chOff x="2971803" y="3200400"/>
            <a:chExt cx="376951" cy="695477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H="1" flipV="1">
              <a:off x="3124205" y="3200400"/>
              <a:ext cx="76201" cy="27178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2971803" y="3526545"/>
              <a:ext cx="3769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rfi</a:t>
              </a:r>
              <a:endParaRPr lang="en-US" dirty="0"/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3886200" y="3505200"/>
            <a:ext cx="30480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419600" y="35052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4648200" y="3505200"/>
            <a:ext cx="1524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>
            <a:endCxn id="41" idx="3"/>
          </p:cNvCxnSpPr>
          <p:nvPr/>
        </p:nvCxnSpPr>
        <p:spPr bwMode="auto">
          <a:xfrm flipH="1" flipV="1">
            <a:off x="4644146" y="2925874"/>
            <a:ext cx="385054" cy="11889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flipH="1">
            <a:off x="51054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exception</a:t>
            </a:r>
            <a:endParaRPr lang="en-US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 flipH="1">
            <a:off x="5334000" y="2286000"/>
            <a:ext cx="3810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45328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1600"/>
            <a:ext cx="7696200" cy="736600"/>
          </a:xfrm>
        </p:spPr>
        <p:txBody>
          <a:bodyPr/>
          <a:lstStyle/>
          <a:p>
            <a:r>
              <a:rPr lang="en-US" dirty="0" smtClean="0"/>
              <a:t>Simple Protection: Base and Bound (B&amp;B)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7150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295" y="1066800"/>
            <a:ext cx="1905000" cy="1752600"/>
            <a:chOff x="3200400" y="1371600"/>
            <a:chExt cx="1628564" cy="2667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495" y="3184658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895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935895" y="6019800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935895" y="3048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85800" y="3505200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86803" y="2602468"/>
            <a:ext cx="710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6670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7000" y="4495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4114800"/>
            <a:ext cx="85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958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724400" y="3200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05000" y="3810000"/>
            <a:ext cx="4038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724400" y="3962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24400" y="40386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4114800" y="3810000"/>
            <a:ext cx="676555" cy="230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95800" y="4417685"/>
            <a:ext cx="2955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971800" y="2971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80010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124200" y="449580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100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4724400" y="3288268"/>
            <a:ext cx="45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&gt;=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58" idx="3"/>
            <a:endCxn id="64" idx="1"/>
          </p:cNvCxnSpPr>
          <p:nvPr/>
        </p:nvCxnSpPr>
        <p:spPr bwMode="auto">
          <a:xfrm>
            <a:off x="4495800" y="3162300"/>
            <a:ext cx="295555" cy="116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Straight Arrow Connector 69"/>
          <p:cNvCxnSpPr>
            <a:endCxn id="66" idx="1"/>
          </p:cNvCxnSpPr>
          <p:nvPr/>
        </p:nvCxnSpPr>
        <p:spPr bwMode="auto">
          <a:xfrm flipV="1">
            <a:off x="4114800" y="3472934"/>
            <a:ext cx="609600" cy="3370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2" name="Content Placeholder 87"/>
          <p:cNvSpPr>
            <a:spLocks noGrp="1"/>
          </p:cNvSpPr>
          <p:nvPr>
            <p:ph idx="1"/>
          </p:nvPr>
        </p:nvSpPr>
        <p:spPr>
          <a:xfrm>
            <a:off x="76200" y="5105400"/>
            <a:ext cx="5638800" cy="1524000"/>
          </a:xfrm>
        </p:spPr>
        <p:txBody>
          <a:bodyPr/>
          <a:lstStyle/>
          <a:p>
            <a:r>
              <a:rPr lang="en-US" dirty="0" smtClean="0"/>
              <a:t>Requires relocating loader</a:t>
            </a:r>
          </a:p>
          <a:p>
            <a:r>
              <a:rPr lang="en-US" dirty="0" smtClean="0"/>
              <a:t>Still protects OS and isolates </a:t>
            </a:r>
            <a:r>
              <a:rPr lang="en-US" dirty="0" err="1" smtClean="0"/>
              <a:t>pgm</a:t>
            </a:r>
            <a:endParaRPr lang="en-US" dirty="0" smtClean="0"/>
          </a:p>
          <a:p>
            <a:r>
              <a:rPr lang="en-US" dirty="0" smtClean="0"/>
              <a:t>No addition on address path</a:t>
            </a:r>
            <a:endParaRPr lang="en-US" dirty="0"/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13176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410200" y="2754868"/>
            <a:ext cx="1600200" cy="2971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831068"/>
            <a:ext cx="1600200" cy="2057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idea: </a:t>
            </a:r>
            <a:r>
              <a:rPr lang="en-US" dirty="0" smtClean="0"/>
              <a:t>Address Space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1371599"/>
          </a:xfrm>
        </p:spPr>
        <p:txBody>
          <a:bodyPr/>
          <a:lstStyle/>
          <a:p>
            <a:r>
              <a:rPr lang="en-US" dirty="0" smtClean="0"/>
              <a:t>Program operates in an address space that is distinct from the physical memory space of the machine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288268"/>
            <a:ext cx="12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288268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2526268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8730" y="5421868"/>
            <a:ext cx="108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0xFFF…</a:t>
            </a:r>
            <a:endParaRPr lang="en-US" dirty="0"/>
          </a:p>
        </p:txBody>
      </p:sp>
      <p:sp>
        <p:nvSpPr>
          <p:cNvPr id="14" name="Alternate Process 13"/>
          <p:cNvSpPr/>
          <p:nvPr/>
        </p:nvSpPr>
        <p:spPr bwMode="auto">
          <a:xfrm>
            <a:off x="3276600" y="3288268"/>
            <a:ext cx="1386104" cy="1143000"/>
          </a:xfrm>
          <a:prstGeom prst="flowChartAlternateProcess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translator</a:t>
            </a:r>
          </a:p>
        </p:txBody>
      </p:sp>
      <p:cxnSp>
        <p:nvCxnSpPr>
          <p:cNvPr id="16" name="Straight Arrow Connector 15"/>
          <p:cNvCxnSpPr>
            <a:stCxn id="9" idx="3"/>
            <a:endCxn id="14" idx="1"/>
          </p:cNvCxnSpPr>
          <p:nvPr/>
        </p:nvCxnSpPr>
        <p:spPr bwMode="auto">
          <a:xfrm>
            <a:off x="2667000" y="3859768"/>
            <a:ext cx="6096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4" idx="3"/>
          </p:cNvCxnSpPr>
          <p:nvPr/>
        </p:nvCxnSpPr>
        <p:spPr bwMode="auto">
          <a:xfrm>
            <a:off x="4662704" y="3859768"/>
            <a:ext cx="7474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17680719">
            <a:off x="2373797" y="2723348"/>
            <a:ext cx="18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“virtual address”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7680719">
            <a:off x="4164976" y="2647149"/>
            <a:ext cx="205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“physical address”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4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98105" cy="533400"/>
          </a:xfrm>
        </p:spPr>
        <p:txBody>
          <a:bodyPr/>
          <a:lstStyle/>
          <a:p>
            <a:r>
              <a:rPr lang="en-US" dirty="0" smtClean="0"/>
              <a:t>A simple address </a:t>
            </a:r>
            <a:r>
              <a:rPr lang="en-US" dirty="0" smtClean="0"/>
              <a:t>translation with Base and Bound</a:t>
            </a:r>
            <a:endParaRPr lang="en-US" dirty="0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152400" y="5486400"/>
            <a:ext cx="5334000" cy="1143000"/>
          </a:xfrm>
        </p:spPr>
        <p:txBody>
          <a:bodyPr/>
          <a:lstStyle/>
          <a:p>
            <a:r>
              <a:rPr lang="en-US" dirty="0" smtClean="0"/>
              <a:t>Can the </a:t>
            </a:r>
            <a:r>
              <a:rPr lang="en-US" dirty="0" smtClean="0"/>
              <a:t>program </a:t>
            </a:r>
            <a:r>
              <a:rPr lang="en-US" dirty="0" smtClean="0"/>
              <a:t>touch OS?</a:t>
            </a:r>
          </a:p>
          <a:p>
            <a:r>
              <a:rPr lang="en-US" dirty="0" smtClean="0"/>
              <a:t>Can it touch other </a:t>
            </a:r>
            <a:r>
              <a:rPr lang="en-US" dirty="0" smtClean="0"/>
              <a:t>programs?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726095" y="1066800"/>
            <a:ext cx="1905000" cy="1752600"/>
            <a:chOff x="3200400" y="1371600"/>
            <a:chExt cx="1628564" cy="2667000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02295" y="3184658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747390" y="990600"/>
            <a:ext cx="1828800" cy="18445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859695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859695" y="6019800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859695" y="3048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576190" y="838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09600" y="3505200"/>
            <a:ext cx="1069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</a:t>
            </a:r>
          </a:p>
          <a:p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810603" y="2602468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 Address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2590800" y="2971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648200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590800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0603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Bound</a:t>
            </a:r>
            <a:endParaRPr lang="en-US" dirty="0"/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>
            <a:off x="4419600" y="3162300"/>
            <a:ext cx="1371600" cy="38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572000" y="3581401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828800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Arrow Connector 67"/>
          <p:cNvCxnSpPr>
            <a:endCxn id="44" idx="1"/>
          </p:cNvCxnSpPr>
          <p:nvPr/>
        </p:nvCxnSpPr>
        <p:spPr bwMode="auto">
          <a:xfrm flipV="1">
            <a:off x="228600" y="1511633"/>
            <a:ext cx="518790" cy="123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02920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</p:cNvCxnSpPr>
          <p:nvPr/>
        </p:nvCxnSpPr>
        <p:spPr bwMode="auto">
          <a:xfrm>
            <a:off x="4419600" y="3162300"/>
            <a:ext cx="304800" cy="4191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572000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648200" y="4419600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endParaRPr lang="en-US" dirty="0"/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3962400" y="3810000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19600" y="4798685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381000" y="1524000"/>
            <a:ext cx="0" cy="22098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895600" y="2971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7924800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3048000" y="4876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100…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3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  <p:bldP spid="88" grpId="1" build="p"/>
      <p:bldP spid="57" grpId="0"/>
      <p:bldP spid="58" grpId="0" animBg="1"/>
      <p:bldP spid="59" grpId="0" animBg="1"/>
      <p:bldP spid="60" grpId="0" animBg="1"/>
      <p:bldP spid="61" grpId="0"/>
      <p:bldP spid="64" grpId="0" animBg="1"/>
      <p:bldP spid="76" grpId="0" animBg="1"/>
      <p:bldP spid="77" grpId="0"/>
      <p:bldP spid="85" grpId="0"/>
      <p:bldP spid="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Tying it together: Simple </a:t>
            </a:r>
            <a:r>
              <a:rPr lang="en-US" dirty="0" smtClean="0"/>
              <a:t>B&amp;B: OS loads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7" name="Straight Arrow Connector 66"/>
          <p:cNvCxnSpPr>
            <a:stCxn id="65" idx="3"/>
          </p:cNvCxnSpPr>
          <p:nvPr/>
        </p:nvCxnSpPr>
        <p:spPr bwMode="auto">
          <a:xfrm flipV="1">
            <a:off x="4419600" y="990600"/>
            <a:ext cx="1371600" cy="228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2590800" y="3124200"/>
            <a:ext cx="85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x</a:t>
            </a:r>
            <a:r>
              <a:rPr lang="en-US" sz="1600" dirty="0" err="1" smtClean="0"/>
              <a:t>xxx</a:t>
            </a:r>
            <a:r>
              <a:rPr lang="en-US" sz="1600" dirty="0" smtClean="0"/>
              <a:t>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257800" y="990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2578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276600" y="1676400"/>
            <a:ext cx="3200400" cy="2286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5400000" flipH="1" flipV="1">
            <a:off x="3848100" y="2857500"/>
            <a:ext cx="2514600" cy="1981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3602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 smtClean="0"/>
              <a:t>Simple B&amp;B: OS gets ready to switch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04800" y="5105400"/>
            <a:ext cx="2057400" cy="1066800"/>
          </a:xfrm>
        </p:spPr>
        <p:txBody>
          <a:bodyPr/>
          <a:lstStyle/>
          <a:p>
            <a:r>
              <a:rPr lang="en-US" sz="1600" dirty="0" err="1" smtClean="0"/>
              <a:t>Priv</a:t>
            </a:r>
            <a:r>
              <a:rPr lang="en-US" sz="1600" dirty="0" smtClean="0"/>
              <a:t> </a:t>
            </a:r>
            <a:r>
              <a:rPr lang="en-US" sz="1600" dirty="0" err="1" smtClean="0"/>
              <a:t>Inst</a:t>
            </a:r>
            <a:r>
              <a:rPr lang="en-US" sz="1600" dirty="0" smtClean="0"/>
              <a:t>: set special registers</a:t>
            </a:r>
          </a:p>
          <a:p>
            <a:r>
              <a:rPr lang="en-US" sz="1600" dirty="0" smtClean="0"/>
              <a:t>RTU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1000 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1100…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0001…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4102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5400000" flipH="1" flipV="1">
            <a:off x="3657600" y="1295400"/>
            <a:ext cx="3200400" cy="3048000"/>
          </a:xfrm>
          <a:prstGeom prst="curvedConnector3">
            <a:avLst>
              <a:gd name="adj1" fmla="val 9404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14800" y="3075801"/>
            <a:ext cx="1828800" cy="962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781800" y="10668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185174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“Return” to User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1000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1100…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return to system?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0001…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797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Mode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838200"/>
            <a:ext cx="8714874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Syscall</a:t>
            </a:r>
            <a:endParaRPr lang="en-US" dirty="0" smtClean="0"/>
          </a:p>
          <a:p>
            <a:pPr lvl="1"/>
            <a:r>
              <a:rPr lang="en-US" dirty="0" smtClean="0"/>
              <a:t>Process requests a system service, e.g., exit</a:t>
            </a:r>
          </a:p>
          <a:p>
            <a:pPr lvl="1"/>
            <a:r>
              <a:rPr lang="en-US" dirty="0" smtClean="0"/>
              <a:t>Like a function call, but “outside” the process</a:t>
            </a:r>
          </a:p>
          <a:p>
            <a:pPr lvl="1"/>
            <a:r>
              <a:rPr lang="en-US" dirty="0" smtClean="0"/>
              <a:t>Does not have the address of the system function to call</a:t>
            </a:r>
          </a:p>
          <a:p>
            <a:pPr lvl="1"/>
            <a:r>
              <a:rPr lang="en-US" dirty="0" smtClean="0"/>
              <a:t>Like a Remote Procedure </a:t>
            </a:r>
            <a:r>
              <a:rPr lang="en-US" dirty="0"/>
              <a:t>C</a:t>
            </a:r>
            <a:r>
              <a:rPr lang="en-US" dirty="0" smtClean="0"/>
              <a:t>all (RPC) – for later</a:t>
            </a:r>
          </a:p>
          <a:p>
            <a:pPr lvl="1"/>
            <a:r>
              <a:rPr lang="en-US" dirty="0" smtClean="0"/>
              <a:t>Marshall the </a:t>
            </a:r>
            <a:r>
              <a:rPr lang="en-US" dirty="0" err="1" smtClean="0"/>
              <a:t>syscall</a:t>
            </a:r>
            <a:r>
              <a:rPr lang="en-US" dirty="0" smtClean="0"/>
              <a:t> id and </a:t>
            </a:r>
            <a:r>
              <a:rPr lang="en-US" dirty="0" err="1" smtClean="0"/>
              <a:t>args</a:t>
            </a:r>
            <a:r>
              <a:rPr lang="en-US" dirty="0" smtClean="0"/>
              <a:t> in registers and exec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Interrupt</a:t>
            </a:r>
          </a:p>
          <a:p>
            <a:pPr lvl="1"/>
            <a:r>
              <a:rPr lang="en-US" dirty="0" smtClean="0"/>
              <a:t>External asynchronous event triggers context switch</a:t>
            </a:r>
          </a:p>
          <a:p>
            <a:pPr lvl="1"/>
            <a:r>
              <a:rPr lang="en-US" dirty="0" err="1"/>
              <a:t>e</a:t>
            </a:r>
            <a:r>
              <a:rPr lang="en-US" dirty="0" err="1" smtClean="0"/>
              <a:t>g</a:t>
            </a:r>
            <a:r>
              <a:rPr lang="en-US" dirty="0" smtClean="0"/>
              <a:t>. Timer, I/O device</a:t>
            </a:r>
          </a:p>
          <a:p>
            <a:pPr lvl="1"/>
            <a:r>
              <a:rPr lang="en-US" dirty="0" smtClean="0"/>
              <a:t>Independent of user process</a:t>
            </a:r>
          </a:p>
          <a:p>
            <a:r>
              <a:rPr lang="en-US" dirty="0" smtClean="0"/>
              <a:t>Trap or Exception</a:t>
            </a:r>
          </a:p>
          <a:p>
            <a:pPr lvl="1"/>
            <a:r>
              <a:rPr lang="en-US" dirty="0" smtClean="0"/>
              <a:t>Internal synchronous event in process triggers context switch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Protection violation (segmentation fault), Divide by zero, …</a:t>
            </a:r>
          </a:p>
          <a:p>
            <a:r>
              <a:rPr lang="en-US" dirty="0" smtClean="0"/>
              <a:t>All 3 are an UNPROGRAMMED CONTROL TRANSFER</a:t>
            </a:r>
          </a:p>
          <a:p>
            <a:pPr lvl="1"/>
            <a:r>
              <a:rPr lang="en-US" dirty="0" smtClean="0"/>
              <a:t>Where does it 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7696200" cy="736600"/>
          </a:xfrm>
        </p:spPr>
        <p:txBody>
          <a:bodyPr/>
          <a:lstStyle/>
          <a:p>
            <a:r>
              <a:rPr lang="en-US" dirty="0" smtClean="0"/>
              <a:t>How do we get the system target address of the “</a:t>
            </a:r>
            <a:r>
              <a:rPr lang="en-US" dirty="0" err="1" smtClean="0"/>
              <a:t>unprogrammed</a:t>
            </a:r>
            <a:r>
              <a:rPr lang="en-US" dirty="0" smtClean="0"/>
              <a:t> control transfer?”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Vector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5486400"/>
            <a:ext cx="7620000" cy="838200"/>
          </a:xfrm>
        </p:spPr>
        <p:txBody>
          <a:bodyPr/>
          <a:lstStyle/>
          <a:p>
            <a:r>
              <a:rPr lang="en-US" dirty="0" smtClean="0"/>
              <a:t>Where else do you see this dispatch pattern?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114800" y="1295400"/>
            <a:ext cx="1219200" cy="3352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14800" y="16002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114800" y="22098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114800" y="2819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14800" y="34290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514600" y="1295400"/>
            <a:ext cx="1371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819400" y="1295400"/>
            <a:ext cx="0" cy="1524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38200" y="1676400"/>
            <a:ext cx="1891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nterrupt number</a:t>
            </a:r>
          </a:p>
          <a:p>
            <a:pPr algn="r"/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514600" y="2895600"/>
            <a:ext cx="1524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urved Connector 20"/>
          <p:cNvCxnSpPr/>
          <p:nvPr/>
        </p:nvCxnSpPr>
        <p:spPr bwMode="auto">
          <a:xfrm>
            <a:off x="4953000" y="2971800"/>
            <a:ext cx="1295400" cy="838200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oval" w="sm" len="sm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324600" y="3657600"/>
            <a:ext cx="26670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urier New"/>
                <a:cs typeface="Courier New"/>
              </a:rPr>
              <a:t>intrpHandler_i</a:t>
            </a:r>
            <a:r>
              <a:rPr lang="en-US" sz="1600" dirty="0" smtClean="0">
                <a:latin typeface="Courier New"/>
                <a:cs typeface="Courier New"/>
              </a:rPr>
              <a:t> () {</a:t>
            </a:r>
          </a:p>
          <a:p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smtClean="0">
                <a:latin typeface="Courier New"/>
                <a:cs typeface="Courier New"/>
              </a:rPr>
              <a:t>….</a:t>
            </a:r>
          </a:p>
          <a:p>
            <a:r>
              <a:rPr lang="en-US" sz="16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1295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Address and properties of each interrupt 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04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6" descr="SW complexity - MIT.png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8" t="25856" r="18655" b="27786"/>
          <a:stretch>
            <a:fillRect/>
          </a:stretch>
        </p:blipFill>
        <p:spPr>
          <a:xfrm>
            <a:off x="-76200" y="762000"/>
            <a:ext cx="8909050" cy="4648200"/>
          </a:xfrm>
          <a:noFill/>
        </p:spPr>
      </p:pic>
      <p:sp>
        <p:nvSpPr>
          <p:cNvPr id="15363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Review: Increasing </a:t>
            </a:r>
            <a:r>
              <a:rPr lang="en-US" altLang="en-US" dirty="0" smtClean="0"/>
              <a:t>Software Complexity</a:t>
            </a:r>
          </a:p>
        </p:txBody>
      </p:sp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5715000" y="586740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From MIT’s 6.033 course</a:t>
            </a:r>
          </a:p>
        </p:txBody>
      </p:sp>
    </p:spTree>
    <p:extLst>
      <p:ext uri="{BB962C8B-B14F-4D97-AF65-F5344CB8AC3E}">
        <p14:creationId xmlns:p14="http://schemas.microsoft.com/office/powerpoint/2010/main" val="2261715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User =&gt; Kernel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1000 …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31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1100…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xxxx</a:t>
            </a:r>
            <a:r>
              <a:rPr lang="en-US" sz="1600" dirty="0" smtClean="0"/>
              <a:t>…</a:t>
            </a:r>
            <a:endParaRPr lang="en-US" sz="1600" dirty="0"/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regs</a:t>
            </a:r>
            <a:endParaRPr lang="en-US" sz="1600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2971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37" idx="1"/>
          </p:cNvCxnSpPr>
          <p:nvPr/>
        </p:nvCxnSpPr>
        <p:spPr bwMode="auto">
          <a:xfrm flipV="1">
            <a:off x="4191000" y="3075801"/>
            <a:ext cx="1752600" cy="13437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2672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68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00FF…</a:t>
            </a:r>
            <a:endParaRPr lang="en-US" sz="1600" dirty="0"/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return to system?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90800" y="4267200"/>
            <a:ext cx="1154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0000 1234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2344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Interrupt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1000 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88808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F7F7F"/>
                </a:solidFill>
              </a:rPr>
              <a:t>1100 …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103334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864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>
            <a:endCxn id="26" idx="1"/>
          </p:cNvCxnSpPr>
          <p:nvPr/>
        </p:nvCxnSpPr>
        <p:spPr bwMode="auto">
          <a:xfrm rot="5400000" flipH="1" flipV="1">
            <a:off x="3427367" y="1979568"/>
            <a:ext cx="3203666" cy="16764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 flipV="1">
            <a:off x="4191000" y="4191000"/>
            <a:ext cx="1828800" cy="8382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68747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00FF…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save registers and set up system stack?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908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IntrpVector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[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]</a:t>
            </a:r>
            <a:endParaRPr lang="en-US" sz="16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89" name="Curved Connector 88"/>
          <p:cNvCxnSpPr>
            <a:endCxn id="37" idx="1"/>
          </p:cNvCxnSpPr>
          <p:nvPr/>
        </p:nvCxnSpPr>
        <p:spPr bwMode="auto">
          <a:xfrm flipV="1">
            <a:off x="4038600" y="3075801"/>
            <a:ext cx="1905000" cy="10111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99454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Switch User 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0080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1033343" cy="307777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0000 0248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590800" y="49530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0" y="914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6248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0" name="Curved Connector 79"/>
          <p:cNvCxnSpPr/>
          <p:nvPr/>
        </p:nvCxnSpPr>
        <p:spPr bwMode="auto">
          <a:xfrm rot="5400000" flipH="1" flipV="1">
            <a:off x="3886200" y="1524001"/>
            <a:ext cx="3200402" cy="25908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00D0…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save registers and set up system stack?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292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0001 0124</a:t>
            </a:r>
            <a:endParaRPr lang="en-US" sz="1600" b="1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087001"/>
            <a:ext cx="1905000" cy="60474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90331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1100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103334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977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00FF…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  <p:sp>
        <p:nvSpPr>
          <p:cNvPr id="102" name="Rounded Rectangle 101"/>
          <p:cNvSpPr/>
          <p:nvPr/>
        </p:nvSpPr>
        <p:spPr bwMode="auto">
          <a:xfrm>
            <a:off x="7467600" y="1447800"/>
            <a:ext cx="152400" cy="2286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58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304800" y="2895600"/>
            <a:ext cx="1219200" cy="19812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736600"/>
          </a:xfrm>
        </p:spPr>
        <p:txBody>
          <a:bodyPr/>
          <a:lstStyle/>
          <a:p>
            <a:r>
              <a:rPr lang="en-US" dirty="0" smtClean="0"/>
              <a:t>Simple B&amp;B: “resume”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57200" y="19050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990600"/>
            <a:ext cx="762000" cy="762000"/>
          </a:xfrm>
          <a:prstGeom prst="roundRect">
            <a:avLst/>
          </a:prstGeom>
          <a:solidFill>
            <a:srgbClr val="00AE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1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71600" y="9906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4600" y="9906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9102" y="13716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57912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867400" y="990600"/>
            <a:ext cx="1905000" cy="1752600"/>
            <a:chOff x="3200400" y="1371600"/>
            <a:chExt cx="1628564" cy="26670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5943600" y="2956058"/>
            <a:ext cx="1828800" cy="1387342"/>
            <a:chOff x="3200400" y="1638300"/>
            <a:chExt cx="1628564" cy="2427848"/>
          </a:xfrm>
          <a:solidFill>
            <a:srgbClr val="FFFF00"/>
          </a:solidFill>
        </p:grpSpPr>
        <p:sp>
          <p:nvSpPr>
            <p:cNvPr id="37" name="Rectangle 36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7" name="Group 46"/>
          <p:cNvGrpSpPr/>
          <p:nvPr/>
        </p:nvGrpSpPr>
        <p:grpSpPr>
          <a:xfrm>
            <a:off x="5943600" y="4572000"/>
            <a:ext cx="1828800" cy="1387342"/>
            <a:chOff x="3200400" y="1638300"/>
            <a:chExt cx="1628564" cy="2427848"/>
          </a:xfrm>
          <a:solidFill>
            <a:schemeClr val="accent2"/>
          </a:solidFill>
        </p:grpSpPr>
        <p:sp>
          <p:nvSpPr>
            <p:cNvPr id="48" name="Rectangle 47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72272" y="1638300"/>
              <a:ext cx="527554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code</a:t>
              </a:r>
              <a:endParaRPr lang="en-US" sz="1200" dirty="0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352800" y="2133601"/>
              <a:ext cx="953966" cy="48474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Static Data</a:t>
              </a:r>
              <a:endParaRPr lang="en-US" sz="1200" dirty="0"/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05200" y="2667001"/>
              <a:ext cx="536348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heap</a:t>
              </a: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9000" y="3581400"/>
              <a:ext cx="55347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stack</a:t>
              </a:r>
              <a:endParaRPr lang="en-US" sz="1200" dirty="0"/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8" name="TextBox 57"/>
          <p:cNvSpPr txBox="1"/>
          <p:nvPr/>
        </p:nvSpPr>
        <p:spPr>
          <a:xfrm>
            <a:off x="7859695" y="7620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0000…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859695" y="6107668"/>
            <a:ext cx="97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FFFF…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859695" y="27432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000…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24800" y="40502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1</a:t>
            </a:r>
            <a:r>
              <a:rPr lang="en-US" dirty="0" smtClean="0"/>
              <a:t>00…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935895" y="4484132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3000…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001000" y="5638800"/>
            <a:ext cx="929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3080…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953562" y="3124200"/>
            <a:ext cx="652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Base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90800" y="3124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590800" y="3505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90800" y="3124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3</a:t>
            </a:r>
            <a:r>
              <a:rPr lang="en-US" sz="1600" dirty="0" smtClean="0">
                <a:solidFill>
                  <a:srgbClr val="0000FF"/>
                </a:solidFill>
              </a:rPr>
              <a:t>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90800" y="3505200"/>
            <a:ext cx="903312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0080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827927" y="3505200"/>
            <a:ext cx="7779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Bound</a:t>
            </a:r>
            <a:endParaRPr lang="en-US" sz="1600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2590800" y="3886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90800" y="3886200"/>
            <a:ext cx="952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00FF"/>
                </a:solidFill>
              </a:rPr>
              <a:t>x</a:t>
            </a:r>
            <a:r>
              <a:rPr lang="en-US" sz="1400" dirty="0" err="1" smtClean="0">
                <a:solidFill>
                  <a:srgbClr val="0000FF"/>
                </a:solidFill>
              </a:rPr>
              <a:t>xxx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</a:rPr>
              <a:t>xxxx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22090" y="388620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u</a:t>
            </a:r>
            <a:r>
              <a:rPr lang="en-US" sz="1600" dirty="0" err="1" smtClean="0"/>
              <a:t>PC</a:t>
            </a:r>
            <a:endParaRPr lang="en-US" sz="1600" dirty="0"/>
          </a:p>
        </p:txBody>
      </p:sp>
      <p:sp>
        <p:nvSpPr>
          <p:cNvPr id="74" name="Rectangle 73"/>
          <p:cNvSpPr/>
          <p:nvPr/>
        </p:nvSpPr>
        <p:spPr bwMode="auto">
          <a:xfrm>
            <a:off x="2590800" y="4648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09600" y="2819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590800" y="54864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2090" y="4648200"/>
            <a:ext cx="583814" cy="338554"/>
          </a:xfrm>
          <a:prstGeom prst="rect">
            <a:avLst/>
          </a:prstGeom>
          <a:solidFill>
            <a:srgbClr val="00AE00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90800" y="2743200"/>
            <a:ext cx="4572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600200" y="2743200"/>
            <a:ext cx="100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sysmode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1170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2667000" y="2743200"/>
            <a:ext cx="29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590800" y="4267200"/>
            <a:ext cx="18288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136204" y="4267200"/>
            <a:ext cx="46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PC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410200" y="4572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5334000" y="594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4495800" y="3124200"/>
            <a:ext cx="846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0000…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3505200"/>
            <a:ext cx="891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FFFF…</a:t>
            </a:r>
            <a:endParaRPr lang="en-US" sz="1600" dirty="0"/>
          </a:p>
        </p:txBody>
      </p:sp>
      <p:cxnSp>
        <p:nvCxnSpPr>
          <p:cNvPr id="83" name="Curved Connector 82"/>
          <p:cNvCxnSpPr/>
          <p:nvPr/>
        </p:nvCxnSpPr>
        <p:spPr bwMode="auto">
          <a:xfrm>
            <a:off x="4191000" y="51054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590800" y="4953000"/>
            <a:ext cx="88036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00D0…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7" name="Content Placeholder 18"/>
          <p:cNvSpPr>
            <a:spLocks noGrp="1"/>
          </p:cNvSpPr>
          <p:nvPr>
            <p:ph idx="1"/>
          </p:nvPr>
        </p:nvSpPr>
        <p:spPr>
          <a:xfrm>
            <a:off x="152400" y="5181600"/>
            <a:ext cx="2286000" cy="1066800"/>
          </a:xfrm>
        </p:spPr>
        <p:txBody>
          <a:bodyPr/>
          <a:lstStyle/>
          <a:p>
            <a:r>
              <a:rPr lang="en-US" sz="1600" dirty="0" smtClean="0"/>
              <a:t>How to save registers and set up system stack?</a:t>
            </a:r>
            <a:endParaRPr lang="en-US" sz="1600" dirty="0"/>
          </a:p>
        </p:txBody>
      </p:sp>
      <p:sp>
        <p:nvSpPr>
          <p:cNvPr id="88" name="TextBox 87"/>
          <p:cNvSpPr txBox="1"/>
          <p:nvPr/>
        </p:nvSpPr>
        <p:spPr>
          <a:xfrm>
            <a:off x="2579217" y="4267200"/>
            <a:ext cx="1040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000 0248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9" name="Curved Connector 88"/>
          <p:cNvCxnSpPr>
            <a:endCxn id="48" idx="1"/>
          </p:cNvCxnSpPr>
          <p:nvPr/>
        </p:nvCxnSpPr>
        <p:spPr bwMode="auto">
          <a:xfrm>
            <a:off x="4038600" y="4419600"/>
            <a:ext cx="1905000" cy="27214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381000" y="2971800"/>
            <a:ext cx="90331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1000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1000" y="3352800"/>
            <a:ext cx="88808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1100 …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1000" y="3733800"/>
            <a:ext cx="1033343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0000 </a:t>
            </a:r>
            <a:r>
              <a:rPr lang="en-US" sz="1400" dirty="0" smtClean="0">
                <a:solidFill>
                  <a:srgbClr val="0000FF"/>
                </a:solidFill>
              </a:rPr>
              <a:t>1234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81000" y="4114800"/>
            <a:ext cx="58381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FF"/>
                </a:solidFill>
              </a:rPr>
              <a:t>regs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3400" y="4495800"/>
            <a:ext cx="697727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00FF…</a:t>
            </a: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81800" y="1066800"/>
            <a:ext cx="498153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200" dirty="0"/>
              <a:t>RTU</a:t>
            </a:r>
          </a:p>
        </p:txBody>
      </p:sp>
    </p:spTree>
    <p:extLst>
      <p:ext uri="{BB962C8B-B14F-4D97-AF65-F5344CB8AC3E}">
        <p14:creationId xmlns:p14="http://schemas.microsoft.com/office/powerpoint/2010/main" val="297009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696200" cy="736600"/>
          </a:xfrm>
        </p:spPr>
        <p:txBody>
          <a:bodyPr/>
          <a:lstStyle/>
          <a:p>
            <a:r>
              <a:rPr lang="en-US" dirty="0" smtClean="0"/>
              <a:t>What’s wrong with this simplistic address translation mechanism?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1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86</a:t>
            </a:r>
            <a:r>
              <a:rPr lang="en-US" baseline="0" dirty="0" smtClean="0"/>
              <a:t> – segments and stacks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2192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209800" y="2438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EIP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09800" y="2743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ESP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2192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2098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ECX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35814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209800" y="38100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09800" y="40386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ESI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209800" y="4267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EDI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209800" y="31242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209800" y="3352800"/>
            <a:ext cx="914400" cy="2286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EBX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181600" y="9144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257800" y="990600"/>
            <a:ext cx="1905000" cy="1752600"/>
            <a:chOff x="3200400" y="1371600"/>
            <a:chExt cx="1628564" cy="26670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2272" y="1371600"/>
              <a:ext cx="611633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code</a:t>
              </a:r>
              <a:endParaRPr lang="en-US" sz="1600" dirty="0"/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352800" y="2133599"/>
              <a:ext cx="1154339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Static Data</a:t>
              </a:r>
              <a:endParaRPr lang="en-US" sz="1600" dirty="0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05200" y="2666999"/>
              <a:ext cx="622827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heap</a:t>
              </a:r>
              <a:endParaRPr lang="en-US" sz="1600" dirty="0"/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3581400"/>
              <a:ext cx="652804" cy="4086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stack</a:t>
              </a:r>
              <a:endParaRPr lang="en-US" sz="1600" dirty="0"/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41" name="Rectangle 40"/>
          <p:cNvSpPr/>
          <p:nvPr/>
        </p:nvSpPr>
        <p:spPr bwMode="auto">
          <a:xfrm>
            <a:off x="5334000" y="2956058"/>
            <a:ext cx="1828800" cy="47294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7004" y="2956058"/>
            <a:ext cx="592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code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5334000" y="3641858"/>
            <a:ext cx="1828800" cy="3048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5138" y="3685401"/>
            <a:ext cx="1071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Static Data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5334000" y="4191000"/>
            <a:ext cx="1828800" cy="4572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6276" y="4386943"/>
            <a:ext cx="602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heap</a:t>
            </a:r>
            <a:endParaRPr lang="en-US" sz="12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5334000" y="5181600"/>
            <a:ext cx="1828800" cy="533400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90707" y="5225143"/>
            <a:ext cx="621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stack</a:t>
            </a:r>
            <a:endParaRPr lang="en-US" sz="12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7045380" y="5094514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7045380" y="4343400"/>
            <a:ext cx="0" cy="391886"/>
          </a:xfrm>
          <a:prstGeom prst="straightConnector1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3733800" y="2819400"/>
            <a:ext cx="483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CS:</a:t>
            </a:r>
            <a:endParaRPr lang="en-US" sz="1400" dirty="0"/>
          </a:p>
        </p:txBody>
      </p:sp>
      <p:cxnSp>
        <p:nvCxnSpPr>
          <p:cNvPr id="66" name="Straight Arrow Connector 65"/>
          <p:cNvCxnSpPr>
            <a:stCxn id="64" idx="3"/>
          </p:cNvCxnSpPr>
          <p:nvPr/>
        </p:nvCxnSpPr>
        <p:spPr bwMode="auto">
          <a:xfrm flipV="1">
            <a:off x="4217752" y="2971800"/>
            <a:ext cx="1040048" cy="14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>
            <a:off x="4267200" y="29718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4191000" y="34290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953000" y="29718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4419600" y="3048000"/>
            <a:ext cx="475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EIP: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657600" y="5029200"/>
            <a:ext cx="47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S:</a:t>
            </a:r>
            <a:endParaRPr lang="en-US" sz="1400" dirty="0"/>
          </a:p>
        </p:txBody>
      </p:sp>
      <p:cxnSp>
        <p:nvCxnSpPr>
          <p:cNvPr id="75" name="Straight Arrow Connector 74"/>
          <p:cNvCxnSpPr>
            <a:stCxn id="74" idx="3"/>
          </p:cNvCxnSpPr>
          <p:nvPr/>
        </p:nvCxnSpPr>
        <p:spPr bwMode="auto">
          <a:xfrm flipV="1">
            <a:off x="4131646" y="5181601"/>
            <a:ext cx="1049954" cy="14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4191000" y="5181600"/>
            <a:ext cx="0" cy="457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>
            <a:off x="4114800" y="5638800"/>
            <a:ext cx="152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4876800" y="5181600"/>
            <a:ext cx="0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4343400" y="5257800"/>
            <a:ext cx="53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ESP: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1430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Processor Registers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1000" y="5105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address, length and access rights associated with each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35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Simpler, more useful schemes too!</a:t>
            </a:r>
          </a:p>
          <a:p>
            <a:r>
              <a:rPr lang="en-US" dirty="0" smtClean="0"/>
              <a:t>Give every process the illusion of its own BIG FLAT ADDRESS SPACE</a:t>
            </a:r>
          </a:p>
          <a:p>
            <a:pPr lvl="1"/>
            <a:r>
              <a:rPr lang="en-US" dirty="0" smtClean="0"/>
              <a:t>Break it into pages</a:t>
            </a:r>
          </a:p>
          <a:p>
            <a:pPr lvl="1"/>
            <a:r>
              <a:rPr lang="en-US" dirty="0" smtClean="0"/>
              <a:t>More on this later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altLang="en-US" sz="2800" smtClean="0"/>
              <a:t>Providing Illusion of Separate Address Space:</a:t>
            </a:r>
            <a:br>
              <a:rPr lang="en-US" altLang="en-US" sz="2800" smtClean="0"/>
            </a:br>
            <a:r>
              <a:rPr lang="en-US" altLang="en-US" sz="2800" smtClean="0"/>
              <a:t>Load new Translation Map on Switch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46163" y="2928938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1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1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624638" y="2963863"/>
            <a:ext cx="12112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+mj-lt"/>
              </a:rPr>
              <a:t>Prog 2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Virtual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Address</a:t>
            </a:r>
          </a:p>
          <a:p>
            <a:pPr algn="ctr"/>
            <a:r>
              <a:rPr lang="en-US" altLang="en-US" sz="2000">
                <a:solidFill>
                  <a:schemeClr val="hlink"/>
                </a:solidFill>
                <a:latin typeface="+mj-lt"/>
              </a:rPr>
              <a:t>Space 2</a:t>
            </a:r>
          </a:p>
        </p:txBody>
      </p:sp>
      <p:grpSp>
        <p:nvGrpSpPr>
          <p:cNvPr id="26631" name="Group 7"/>
          <p:cNvGrpSpPr>
            <a:grpSpLocks/>
          </p:cNvGrpSpPr>
          <p:nvPr/>
        </p:nvGrpSpPr>
        <p:grpSpPr bwMode="auto">
          <a:xfrm>
            <a:off x="1050925" y="854075"/>
            <a:ext cx="1295400" cy="1828800"/>
            <a:chOff x="672" y="672"/>
            <a:chExt cx="816" cy="1152"/>
          </a:xfrm>
        </p:grpSpPr>
        <p:sp>
          <p:nvSpPr>
            <p:cNvPr id="26667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8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9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70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2" name="Group 12"/>
          <p:cNvGrpSpPr>
            <a:grpSpLocks/>
          </p:cNvGrpSpPr>
          <p:nvPr/>
        </p:nvGrpSpPr>
        <p:grpSpPr bwMode="auto">
          <a:xfrm>
            <a:off x="6537325" y="930275"/>
            <a:ext cx="1295400" cy="1828800"/>
            <a:chOff x="672" y="672"/>
            <a:chExt cx="816" cy="1152"/>
          </a:xfrm>
        </p:grpSpPr>
        <p:sp>
          <p:nvSpPr>
            <p:cNvPr id="26663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2400">
                  <a:latin typeface="+mj-lt"/>
                </a:rPr>
                <a:t>Stack</a:t>
              </a:r>
            </a:p>
          </p:txBody>
        </p:sp>
        <p:sp>
          <p:nvSpPr>
            <p:cNvPr id="26664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5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6666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6633" name="Group 17"/>
          <p:cNvGrpSpPr>
            <a:grpSpLocks/>
          </p:cNvGrpSpPr>
          <p:nvPr/>
        </p:nvGrpSpPr>
        <p:grpSpPr bwMode="auto">
          <a:xfrm>
            <a:off x="3870325" y="777875"/>
            <a:ext cx="1295400" cy="5334000"/>
            <a:chOff x="2448" y="624"/>
            <a:chExt cx="816" cy="3360"/>
          </a:xfrm>
        </p:grpSpPr>
        <p:sp>
          <p:nvSpPr>
            <p:cNvPr id="26652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>
                <a:defRPr/>
              </a:pPr>
              <a:r>
                <a:rPr lang="en-US">
                  <a:latin typeface="+mj-lt"/>
                  <a:ea typeface="Helvetica" charset="0"/>
                  <a:cs typeface="Helvetica" charset="0"/>
                </a:rPr>
                <a:t>Stack 1</a:t>
              </a:r>
            </a:p>
          </p:txBody>
        </p:sp>
        <p:sp>
          <p:nvSpPr>
            <p:cNvPr id="26654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1</a:t>
              </a:r>
            </a:p>
          </p:txBody>
        </p:sp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heap &amp; </a:t>
              </a:r>
            </a:p>
            <a:p>
              <a:pPr algn="ctr"/>
              <a:r>
                <a:rPr lang="en-US" altLang="en-US">
                  <a:latin typeface="+mj-lt"/>
                </a:rPr>
                <a:t>Stacks</a:t>
              </a: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1</a:t>
              </a: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Stack 2</a:t>
              </a: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Data 1</a:t>
              </a:r>
            </a:p>
          </p:txBody>
        </p:sp>
        <p:sp>
          <p:nvSpPr>
            <p:cNvPr id="26659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Heap 2</a:t>
              </a:r>
            </a:p>
          </p:txBody>
        </p:sp>
        <p:sp>
          <p:nvSpPr>
            <p:cNvPr id="26660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Code 2</a:t>
              </a:r>
            </a:p>
          </p:txBody>
        </p:sp>
        <p:sp>
          <p:nvSpPr>
            <p:cNvPr id="26661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code</a:t>
              </a:r>
            </a:p>
          </p:txBody>
        </p:sp>
        <p:sp>
          <p:nvSpPr>
            <p:cNvPr id="26662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latin typeface="+mj-lt"/>
                </a:rPr>
                <a:t>OS data</a:t>
              </a:r>
            </a:p>
          </p:txBody>
        </p:sp>
      </p:grpSp>
      <p:sp>
        <p:nvSpPr>
          <p:cNvPr id="26634" name="Line 29"/>
          <p:cNvSpPr>
            <a:spLocks noChangeShapeType="1"/>
          </p:cNvSpPr>
          <p:nvPr/>
        </p:nvSpPr>
        <p:spPr bwMode="auto">
          <a:xfrm>
            <a:off x="2346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5" name="Line 30"/>
          <p:cNvSpPr>
            <a:spLocks noChangeShapeType="1"/>
          </p:cNvSpPr>
          <p:nvPr/>
        </p:nvSpPr>
        <p:spPr bwMode="auto">
          <a:xfrm>
            <a:off x="2346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6" name="Line 31"/>
          <p:cNvSpPr>
            <a:spLocks noChangeShapeType="1"/>
          </p:cNvSpPr>
          <p:nvPr/>
        </p:nvSpPr>
        <p:spPr bwMode="auto">
          <a:xfrm flipV="1">
            <a:off x="2346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7" name="Line 32"/>
          <p:cNvSpPr>
            <a:spLocks noChangeShapeType="1"/>
          </p:cNvSpPr>
          <p:nvPr/>
        </p:nvSpPr>
        <p:spPr bwMode="auto">
          <a:xfrm flipV="1">
            <a:off x="2346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8" name="Line 33"/>
          <p:cNvSpPr>
            <a:spLocks noChangeShapeType="1"/>
          </p:cNvSpPr>
          <p:nvPr/>
        </p:nvSpPr>
        <p:spPr bwMode="auto">
          <a:xfrm flipH="1">
            <a:off x="5165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39" name="Line 34"/>
          <p:cNvSpPr>
            <a:spLocks noChangeShapeType="1"/>
          </p:cNvSpPr>
          <p:nvPr/>
        </p:nvSpPr>
        <p:spPr bwMode="auto">
          <a:xfrm flipH="1" flipV="1">
            <a:off x="5165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0" name="Line 35"/>
          <p:cNvSpPr>
            <a:spLocks noChangeShapeType="1"/>
          </p:cNvSpPr>
          <p:nvPr/>
        </p:nvSpPr>
        <p:spPr bwMode="auto">
          <a:xfrm flipH="1">
            <a:off x="5165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1" name="Line 36"/>
          <p:cNvSpPr>
            <a:spLocks noChangeShapeType="1"/>
          </p:cNvSpPr>
          <p:nvPr/>
        </p:nvSpPr>
        <p:spPr bwMode="auto">
          <a:xfrm flipH="1">
            <a:off x="5165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42" name="Rectangle 37"/>
          <p:cNvSpPr>
            <a:spLocks noChangeArrowheads="1"/>
          </p:cNvSpPr>
          <p:nvPr/>
        </p:nvSpPr>
        <p:spPr bwMode="auto">
          <a:xfrm>
            <a:off x="2911475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3" name="Oval 38"/>
          <p:cNvSpPr>
            <a:spLocks noChangeArrowheads="1"/>
          </p:cNvSpPr>
          <p:nvPr/>
        </p:nvSpPr>
        <p:spPr bwMode="auto">
          <a:xfrm>
            <a:off x="2879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4" name="Rectangle 39"/>
          <p:cNvSpPr>
            <a:spLocks noChangeArrowheads="1"/>
          </p:cNvSpPr>
          <p:nvPr/>
        </p:nvSpPr>
        <p:spPr bwMode="auto">
          <a:xfrm>
            <a:off x="6003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5" name="Rectangle 40"/>
          <p:cNvSpPr>
            <a:spLocks noChangeArrowheads="1"/>
          </p:cNvSpPr>
          <p:nvPr/>
        </p:nvSpPr>
        <p:spPr bwMode="auto">
          <a:xfrm rot="-689794">
            <a:off x="6156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6" name="Oval 41"/>
          <p:cNvSpPr>
            <a:spLocks noChangeArrowheads="1"/>
          </p:cNvSpPr>
          <p:nvPr/>
        </p:nvSpPr>
        <p:spPr bwMode="auto">
          <a:xfrm>
            <a:off x="5775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6647" name="Text Box 42"/>
          <p:cNvSpPr txBox="1">
            <a:spLocks noChangeArrowheads="1"/>
          </p:cNvSpPr>
          <p:nvPr/>
        </p:nvSpPr>
        <p:spPr bwMode="auto">
          <a:xfrm>
            <a:off x="2889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1</a:t>
            </a:r>
          </a:p>
        </p:txBody>
      </p:sp>
      <p:sp>
        <p:nvSpPr>
          <p:cNvPr id="26648" name="Text Box 43"/>
          <p:cNvSpPr txBox="1">
            <a:spLocks noChangeArrowheads="1"/>
          </p:cNvSpPr>
          <p:nvPr/>
        </p:nvSpPr>
        <p:spPr bwMode="auto">
          <a:xfrm>
            <a:off x="5546725" y="4968875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Translation Map 2</a:t>
            </a:r>
          </a:p>
        </p:txBody>
      </p:sp>
      <p:sp>
        <p:nvSpPr>
          <p:cNvPr id="26649" name="Line 44"/>
          <p:cNvSpPr>
            <a:spLocks noChangeShapeType="1"/>
          </p:cNvSpPr>
          <p:nvPr/>
        </p:nvSpPr>
        <p:spPr bwMode="auto">
          <a:xfrm flipV="1">
            <a:off x="3032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0" name="Line 45"/>
          <p:cNvSpPr>
            <a:spLocks noChangeShapeType="1"/>
          </p:cNvSpPr>
          <p:nvPr/>
        </p:nvSpPr>
        <p:spPr bwMode="auto">
          <a:xfrm flipH="1" flipV="1">
            <a:off x="6080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6651" name="Text Box 46"/>
          <p:cNvSpPr txBox="1">
            <a:spLocks noChangeArrowheads="1"/>
          </p:cNvSpPr>
          <p:nvPr/>
        </p:nvSpPr>
        <p:spPr bwMode="auto">
          <a:xfrm>
            <a:off x="2743200" y="6091238"/>
            <a:ext cx="373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hlink"/>
                </a:solidFill>
                <a:latin typeface="+mj-lt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81873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Many Programs 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848600" cy="5257800"/>
          </a:xfrm>
        </p:spPr>
        <p:txBody>
          <a:bodyPr/>
          <a:lstStyle/>
          <a:p>
            <a:r>
              <a:rPr lang="en-US" dirty="0" smtClean="0"/>
              <a:t>We have the basic mechanism to </a:t>
            </a:r>
          </a:p>
          <a:p>
            <a:pPr lvl="1"/>
            <a:r>
              <a:rPr lang="en-US" dirty="0" smtClean="0"/>
              <a:t>switch between user processes and the kernel, </a:t>
            </a:r>
            <a:endParaRPr lang="en-US" dirty="0"/>
          </a:p>
          <a:p>
            <a:pPr lvl="1"/>
            <a:r>
              <a:rPr lang="en-US" dirty="0" smtClean="0"/>
              <a:t>the kernel can switch among user processes,</a:t>
            </a:r>
          </a:p>
          <a:p>
            <a:pPr lvl="1"/>
            <a:r>
              <a:rPr lang="en-US" dirty="0" smtClean="0"/>
              <a:t>Protect OS from user processes and processes from each other</a:t>
            </a:r>
          </a:p>
          <a:p>
            <a:r>
              <a:rPr lang="en-US" dirty="0" smtClean="0"/>
              <a:t>Questions ???</a:t>
            </a:r>
          </a:p>
          <a:p>
            <a:r>
              <a:rPr lang="en-US" dirty="0" smtClean="0"/>
              <a:t>How do we decide which user process to run?</a:t>
            </a:r>
          </a:p>
          <a:p>
            <a:r>
              <a:rPr lang="en-US" dirty="0" smtClean="0"/>
              <a:t>How do we represent user processes in the OS?</a:t>
            </a:r>
          </a:p>
          <a:p>
            <a:r>
              <a:rPr lang="en-US" dirty="0" smtClean="0"/>
              <a:t>How do we pack up the process and set it aside?</a:t>
            </a:r>
          </a:p>
          <a:p>
            <a:r>
              <a:rPr lang="en-US" dirty="0" smtClean="0"/>
              <a:t>How do we get a stack and heap for the kernel?</a:t>
            </a:r>
          </a:p>
          <a:p>
            <a:r>
              <a:rPr lang="en-US" dirty="0" smtClean="0"/>
              <a:t>Aren’t we wasting are lot of memory?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4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Control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Scheduler maintains a data structure containing the PCBs</a:t>
            </a:r>
          </a:p>
          <a:p>
            <a:r>
              <a:rPr lang="en-US" dirty="0" smtClean="0"/>
              <a:t>Scheduling algorithm selects the next one to run</a:t>
            </a:r>
          </a:p>
        </p:txBody>
      </p:sp>
    </p:spTree>
    <p:extLst>
      <p:ext uri="{BB962C8B-B14F-4D97-AF65-F5344CB8AC3E}">
        <p14:creationId xmlns:p14="http://schemas.microsoft.com/office/powerpoint/2010/main" val="382069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1600"/>
            <a:ext cx="8001000" cy="736600"/>
          </a:xfrm>
        </p:spPr>
        <p:txBody>
          <a:bodyPr/>
          <a:lstStyle/>
          <a:p>
            <a:r>
              <a:rPr lang="en-US" dirty="0" smtClean="0"/>
              <a:t>Recall: </a:t>
            </a:r>
            <a:r>
              <a:rPr lang="en-US" dirty="0" smtClean="0"/>
              <a:t>Loading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storage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Processor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76400"/>
            <a:ext cx="2964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 Hardware Virtualization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18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09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Memory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14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Displays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66347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Processes</a:t>
            </a:r>
            <a:endParaRPr lang="en-US" sz="14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535526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Address Spaces</a:t>
            </a:r>
            <a:endParaRPr lang="en-US" sz="1400" i="1" dirty="0"/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607250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Files</a:t>
            </a:r>
            <a:endParaRPr lang="en-US" sz="14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510907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ISA</a:t>
            </a:r>
            <a:endParaRPr lang="en-US" sz="1400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54926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Windows</a:t>
            </a:r>
            <a:endParaRPr lang="en-US" sz="14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66824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Sockets</a:t>
            </a:r>
            <a:endParaRPr lang="en-US" sz="1400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86811" cy="307777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Threads</a:t>
            </a:r>
            <a:endParaRPr lang="en-US" sz="1400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Protection Boundary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Ctrlr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273201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935560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	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9" name="Freeform 8"/>
          <p:cNvSpPr/>
          <p:nvPr/>
        </p:nvSpPr>
        <p:spPr>
          <a:xfrm>
            <a:off x="580038" y="1371600"/>
            <a:ext cx="1661837" cy="3459775"/>
          </a:xfrm>
          <a:custGeom>
            <a:avLst/>
            <a:gdLst>
              <a:gd name="connsiteX0" fmla="*/ 1568006 w 1661837"/>
              <a:gd name="connsiteY0" fmla="*/ 2487928 h 3459775"/>
              <a:gd name="connsiteX1" fmla="*/ 1555047 w 1661837"/>
              <a:gd name="connsiteY1" fmla="*/ 2669340 h 3459775"/>
              <a:gd name="connsiteX2" fmla="*/ 1516171 w 1661837"/>
              <a:gd name="connsiteY2" fmla="*/ 3045121 h 3459775"/>
              <a:gd name="connsiteX3" fmla="*/ 1464336 w 1661837"/>
              <a:gd name="connsiteY3" fmla="*/ 3252448 h 3459775"/>
              <a:gd name="connsiteX4" fmla="*/ 1360666 w 1661837"/>
              <a:gd name="connsiteY4" fmla="*/ 3394985 h 3459775"/>
              <a:gd name="connsiteX5" fmla="*/ 1321790 w 1661837"/>
              <a:gd name="connsiteY5" fmla="*/ 3420901 h 3459775"/>
              <a:gd name="connsiteX6" fmla="*/ 1205161 w 1661837"/>
              <a:gd name="connsiteY6" fmla="*/ 3459775 h 3459775"/>
              <a:gd name="connsiteX7" fmla="*/ 984863 w 1661837"/>
              <a:gd name="connsiteY7" fmla="*/ 3446817 h 3459775"/>
              <a:gd name="connsiteX8" fmla="*/ 855276 w 1661837"/>
              <a:gd name="connsiteY8" fmla="*/ 3394985 h 3459775"/>
              <a:gd name="connsiteX9" fmla="*/ 751606 w 1661837"/>
              <a:gd name="connsiteY9" fmla="*/ 3317238 h 3459775"/>
              <a:gd name="connsiteX10" fmla="*/ 686812 w 1661837"/>
              <a:gd name="connsiteY10" fmla="*/ 3278364 h 3459775"/>
              <a:gd name="connsiteX11" fmla="*/ 660895 w 1661837"/>
              <a:gd name="connsiteY11" fmla="*/ 3239490 h 3459775"/>
              <a:gd name="connsiteX12" fmla="*/ 570184 w 1661837"/>
              <a:gd name="connsiteY12" fmla="*/ 3148784 h 3459775"/>
              <a:gd name="connsiteX13" fmla="*/ 440597 w 1661837"/>
              <a:gd name="connsiteY13" fmla="*/ 2967373 h 3459775"/>
              <a:gd name="connsiteX14" fmla="*/ 362844 w 1661837"/>
              <a:gd name="connsiteY14" fmla="*/ 2863709 h 3459775"/>
              <a:gd name="connsiteX15" fmla="*/ 323968 w 1661837"/>
              <a:gd name="connsiteY15" fmla="*/ 2798919 h 3459775"/>
              <a:gd name="connsiteX16" fmla="*/ 246216 w 1661837"/>
              <a:gd name="connsiteY16" fmla="*/ 2695256 h 3459775"/>
              <a:gd name="connsiteX17" fmla="*/ 220298 w 1661837"/>
              <a:gd name="connsiteY17" fmla="*/ 2630466 h 3459775"/>
              <a:gd name="connsiteX18" fmla="*/ 181422 w 1661837"/>
              <a:gd name="connsiteY18" fmla="*/ 2565676 h 3459775"/>
              <a:gd name="connsiteX19" fmla="*/ 155505 w 1661837"/>
              <a:gd name="connsiteY19" fmla="*/ 2487928 h 3459775"/>
              <a:gd name="connsiteX20" fmla="*/ 142546 w 1661837"/>
              <a:gd name="connsiteY20" fmla="*/ 2397223 h 3459775"/>
              <a:gd name="connsiteX21" fmla="*/ 129587 w 1661837"/>
              <a:gd name="connsiteY21" fmla="*/ 2073274 h 3459775"/>
              <a:gd name="connsiteX22" fmla="*/ 90711 w 1661837"/>
              <a:gd name="connsiteY22" fmla="*/ 1878904 h 3459775"/>
              <a:gd name="connsiteX23" fmla="*/ 25917 w 1661837"/>
              <a:gd name="connsiteY23" fmla="*/ 1645661 h 3459775"/>
              <a:gd name="connsiteX24" fmla="*/ 0 w 1661837"/>
              <a:gd name="connsiteY24" fmla="*/ 1347628 h 3459775"/>
              <a:gd name="connsiteX25" fmla="*/ 12959 w 1661837"/>
              <a:gd name="connsiteY25" fmla="*/ 1010721 h 3459775"/>
              <a:gd name="connsiteX26" fmla="*/ 51835 w 1661837"/>
              <a:gd name="connsiteY26" fmla="*/ 894099 h 3459775"/>
              <a:gd name="connsiteX27" fmla="*/ 116628 w 1661837"/>
              <a:gd name="connsiteY27" fmla="*/ 712688 h 3459775"/>
              <a:gd name="connsiteX28" fmla="*/ 129587 w 1661837"/>
              <a:gd name="connsiteY28" fmla="*/ 660856 h 3459775"/>
              <a:gd name="connsiteX29" fmla="*/ 168463 w 1661837"/>
              <a:gd name="connsiteY29" fmla="*/ 596066 h 3459775"/>
              <a:gd name="connsiteX30" fmla="*/ 194381 w 1661837"/>
              <a:gd name="connsiteY30" fmla="*/ 531276 h 3459775"/>
              <a:gd name="connsiteX31" fmla="*/ 323968 w 1661837"/>
              <a:gd name="connsiteY31" fmla="*/ 336907 h 3459775"/>
              <a:gd name="connsiteX32" fmla="*/ 414679 w 1661837"/>
              <a:gd name="connsiteY32" fmla="*/ 220285 h 3459775"/>
              <a:gd name="connsiteX33" fmla="*/ 466514 w 1661837"/>
              <a:gd name="connsiteY33" fmla="*/ 181412 h 3459775"/>
              <a:gd name="connsiteX34" fmla="*/ 660895 w 1661837"/>
              <a:gd name="connsiteY34" fmla="*/ 90706 h 3459775"/>
              <a:gd name="connsiteX35" fmla="*/ 699771 w 1661837"/>
              <a:gd name="connsiteY35" fmla="*/ 51832 h 3459775"/>
              <a:gd name="connsiteX36" fmla="*/ 751606 w 1661837"/>
              <a:gd name="connsiteY36" fmla="*/ 38874 h 3459775"/>
              <a:gd name="connsiteX37" fmla="*/ 855276 w 1661837"/>
              <a:gd name="connsiteY37" fmla="*/ 0 h 3459775"/>
              <a:gd name="connsiteX38" fmla="*/ 1568006 w 1661837"/>
              <a:gd name="connsiteY38" fmla="*/ 12958 h 3459775"/>
              <a:gd name="connsiteX39" fmla="*/ 1606882 w 1661837"/>
              <a:gd name="connsiteY39" fmla="*/ 51832 h 3459775"/>
              <a:gd name="connsiteX40" fmla="*/ 1632799 w 1661837"/>
              <a:gd name="connsiteY40" fmla="*/ 103664 h 3459775"/>
              <a:gd name="connsiteX41" fmla="*/ 1658717 w 1661837"/>
              <a:gd name="connsiteY41" fmla="*/ 168454 h 3459775"/>
              <a:gd name="connsiteX42" fmla="*/ 1658717 w 1661837"/>
              <a:gd name="connsiteY42" fmla="*/ 453529 h 345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61837" h="3459775">
                <a:moveTo>
                  <a:pt x="1568006" y="2487928"/>
                </a:moveTo>
                <a:cubicBezTo>
                  <a:pt x="1563686" y="2548399"/>
                  <a:pt x="1558607" y="2608820"/>
                  <a:pt x="1555047" y="2669340"/>
                </a:cubicBezTo>
                <a:cubicBezTo>
                  <a:pt x="1534459" y="3019312"/>
                  <a:pt x="1563449" y="2820565"/>
                  <a:pt x="1516171" y="3045121"/>
                </a:cubicBezTo>
                <a:cubicBezTo>
                  <a:pt x="1505418" y="3096193"/>
                  <a:pt x="1491455" y="3198213"/>
                  <a:pt x="1464336" y="3252448"/>
                </a:cubicBezTo>
                <a:cubicBezTo>
                  <a:pt x="1450819" y="3279481"/>
                  <a:pt x="1384312" y="3371340"/>
                  <a:pt x="1360666" y="3394985"/>
                </a:cubicBezTo>
                <a:cubicBezTo>
                  <a:pt x="1349653" y="3405997"/>
                  <a:pt x="1335720" y="3413936"/>
                  <a:pt x="1321790" y="3420901"/>
                </a:cubicBezTo>
                <a:cubicBezTo>
                  <a:pt x="1272992" y="3445298"/>
                  <a:pt x="1254655" y="3447402"/>
                  <a:pt x="1205161" y="3459775"/>
                </a:cubicBezTo>
                <a:cubicBezTo>
                  <a:pt x="1131728" y="3455456"/>
                  <a:pt x="1057805" y="3456331"/>
                  <a:pt x="984863" y="3446817"/>
                </a:cubicBezTo>
                <a:cubicBezTo>
                  <a:pt x="958663" y="3443400"/>
                  <a:pt x="882135" y="3412890"/>
                  <a:pt x="855276" y="3394985"/>
                </a:cubicBezTo>
                <a:cubicBezTo>
                  <a:pt x="819335" y="3371026"/>
                  <a:pt x="788646" y="3339460"/>
                  <a:pt x="751606" y="3317238"/>
                </a:cubicBezTo>
                <a:lnTo>
                  <a:pt x="686812" y="3278364"/>
                </a:lnTo>
                <a:cubicBezTo>
                  <a:pt x="678173" y="3265406"/>
                  <a:pt x="671314" y="3251066"/>
                  <a:pt x="660895" y="3239490"/>
                </a:cubicBezTo>
                <a:cubicBezTo>
                  <a:pt x="632289" y="3207707"/>
                  <a:pt x="589308" y="3187030"/>
                  <a:pt x="570184" y="3148784"/>
                </a:cubicBezTo>
                <a:cubicBezTo>
                  <a:pt x="446583" y="2901598"/>
                  <a:pt x="598201" y="3177499"/>
                  <a:pt x="440597" y="2967373"/>
                </a:cubicBezTo>
                <a:cubicBezTo>
                  <a:pt x="414679" y="2932818"/>
                  <a:pt x="385068" y="2900747"/>
                  <a:pt x="362844" y="2863709"/>
                </a:cubicBezTo>
                <a:cubicBezTo>
                  <a:pt x="349885" y="2842112"/>
                  <a:pt x="338305" y="2819626"/>
                  <a:pt x="323968" y="2798919"/>
                </a:cubicBezTo>
                <a:cubicBezTo>
                  <a:pt x="299381" y="2763406"/>
                  <a:pt x="262259" y="2735360"/>
                  <a:pt x="246216" y="2695256"/>
                </a:cubicBezTo>
                <a:cubicBezTo>
                  <a:pt x="237577" y="2673659"/>
                  <a:pt x="230701" y="2651271"/>
                  <a:pt x="220298" y="2630466"/>
                </a:cubicBezTo>
                <a:cubicBezTo>
                  <a:pt x="209034" y="2607939"/>
                  <a:pt x="191845" y="2588604"/>
                  <a:pt x="181422" y="2565676"/>
                </a:cubicBezTo>
                <a:cubicBezTo>
                  <a:pt x="170117" y="2540807"/>
                  <a:pt x="164144" y="2513844"/>
                  <a:pt x="155505" y="2487928"/>
                </a:cubicBezTo>
                <a:cubicBezTo>
                  <a:pt x="151185" y="2457693"/>
                  <a:pt x="144451" y="2427706"/>
                  <a:pt x="142546" y="2397223"/>
                </a:cubicBezTo>
                <a:cubicBezTo>
                  <a:pt x="135804" y="2289364"/>
                  <a:pt x="140341" y="2180807"/>
                  <a:pt x="129587" y="2073274"/>
                </a:cubicBezTo>
                <a:cubicBezTo>
                  <a:pt x="123012" y="2007529"/>
                  <a:pt x="106279" y="1943117"/>
                  <a:pt x="90711" y="1878904"/>
                </a:cubicBezTo>
                <a:cubicBezTo>
                  <a:pt x="71699" y="1800484"/>
                  <a:pt x="25917" y="1645661"/>
                  <a:pt x="25917" y="1645661"/>
                </a:cubicBezTo>
                <a:cubicBezTo>
                  <a:pt x="16423" y="1560215"/>
                  <a:pt x="0" y="1426339"/>
                  <a:pt x="0" y="1347628"/>
                </a:cubicBezTo>
                <a:cubicBezTo>
                  <a:pt x="0" y="1235243"/>
                  <a:pt x="197" y="1122379"/>
                  <a:pt x="12959" y="1010721"/>
                </a:cubicBezTo>
                <a:cubicBezTo>
                  <a:pt x="17612" y="970009"/>
                  <a:pt x="40272" y="933411"/>
                  <a:pt x="51835" y="894099"/>
                </a:cubicBezTo>
                <a:cubicBezTo>
                  <a:pt x="144169" y="580180"/>
                  <a:pt x="13510" y="970469"/>
                  <a:pt x="116628" y="712688"/>
                </a:cubicBezTo>
                <a:cubicBezTo>
                  <a:pt x="123242" y="696153"/>
                  <a:pt x="122354" y="677130"/>
                  <a:pt x="129587" y="660856"/>
                </a:cubicBezTo>
                <a:cubicBezTo>
                  <a:pt x="139817" y="637841"/>
                  <a:pt x="157199" y="618593"/>
                  <a:pt x="168463" y="596066"/>
                </a:cubicBezTo>
                <a:cubicBezTo>
                  <a:pt x="178866" y="575261"/>
                  <a:pt x="183434" y="551800"/>
                  <a:pt x="194381" y="531276"/>
                </a:cubicBezTo>
                <a:cubicBezTo>
                  <a:pt x="285968" y="359561"/>
                  <a:pt x="240882" y="451144"/>
                  <a:pt x="323968" y="336907"/>
                </a:cubicBezTo>
                <a:cubicBezTo>
                  <a:pt x="372377" y="270349"/>
                  <a:pt x="361775" y="265629"/>
                  <a:pt x="414679" y="220285"/>
                </a:cubicBezTo>
                <a:cubicBezTo>
                  <a:pt x="431077" y="206230"/>
                  <a:pt x="447762" y="192127"/>
                  <a:pt x="466514" y="181412"/>
                </a:cubicBezTo>
                <a:cubicBezTo>
                  <a:pt x="554248" y="131282"/>
                  <a:pt x="581442" y="122485"/>
                  <a:pt x="660895" y="90706"/>
                </a:cubicBezTo>
                <a:cubicBezTo>
                  <a:pt x="673854" y="77748"/>
                  <a:pt x="683859" y="60924"/>
                  <a:pt x="699771" y="51832"/>
                </a:cubicBezTo>
                <a:cubicBezTo>
                  <a:pt x="715235" y="42996"/>
                  <a:pt x="734481" y="43767"/>
                  <a:pt x="751606" y="38874"/>
                </a:cubicBezTo>
                <a:cubicBezTo>
                  <a:pt x="787155" y="28718"/>
                  <a:pt x="821045" y="13692"/>
                  <a:pt x="855276" y="0"/>
                </a:cubicBezTo>
                <a:cubicBezTo>
                  <a:pt x="1092853" y="4319"/>
                  <a:pt x="1330953" y="-3390"/>
                  <a:pt x="1568006" y="12958"/>
                </a:cubicBezTo>
                <a:cubicBezTo>
                  <a:pt x="1586288" y="14219"/>
                  <a:pt x="1596230" y="36920"/>
                  <a:pt x="1606882" y="51832"/>
                </a:cubicBezTo>
                <a:cubicBezTo>
                  <a:pt x="1618110" y="67550"/>
                  <a:pt x="1624953" y="86012"/>
                  <a:pt x="1632799" y="103664"/>
                </a:cubicBezTo>
                <a:cubicBezTo>
                  <a:pt x="1642246" y="124920"/>
                  <a:pt x="1656999" y="145257"/>
                  <a:pt x="1658717" y="168454"/>
                </a:cubicBezTo>
                <a:cubicBezTo>
                  <a:pt x="1665737" y="263219"/>
                  <a:pt x="1658717" y="358504"/>
                  <a:pt x="1658717" y="45352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84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together: web server</a:t>
            </a:r>
            <a:endParaRPr lang="en-US" dirty="0"/>
          </a:p>
        </p:txBody>
      </p:sp>
      <p:pic>
        <p:nvPicPr>
          <p:cNvPr id="7" name="Content Placeholder 5" descr="onecp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882" r="-5882"/>
          <a:stretch>
            <a:fillRect/>
          </a:stretch>
        </p:blipFill>
        <p:spPr>
          <a:xfrm>
            <a:off x="457200" y="1319311"/>
            <a:ext cx="8229600" cy="4525963"/>
          </a:xfrm>
        </p:spPr>
      </p:pic>
      <p:grpSp>
        <p:nvGrpSpPr>
          <p:cNvPr id="10" name="Group 9"/>
          <p:cNvGrpSpPr/>
          <p:nvPr/>
        </p:nvGrpSpPr>
        <p:grpSpPr>
          <a:xfrm>
            <a:off x="1219200" y="2462311"/>
            <a:ext cx="914400" cy="457200"/>
            <a:chOff x="1219200" y="2743200"/>
            <a:chExt cx="914400" cy="457200"/>
          </a:xfrm>
        </p:grpSpPr>
        <p:sp>
          <p:nvSpPr>
            <p:cNvPr id="8" name="TextBox 7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5400" y="3148111"/>
            <a:ext cx="838200" cy="414754"/>
            <a:chOff x="1295400" y="3048000"/>
            <a:chExt cx="838200" cy="414754"/>
          </a:xfrm>
        </p:grpSpPr>
        <p:sp>
          <p:nvSpPr>
            <p:cNvPr id="12" name="TextBox 11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47800" y="3986311"/>
            <a:ext cx="1219200" cy="381000"/>
            <a:chOff x="914400" y="2819400"/>
            <a:chExt cx="1219200" cy="381000"/>
          </a:xfrm>
        </p:grpSpPr>
        <p:sp>
          <p:nvSpPr>
            <p:cNvPr id="15" name="TextBox 14"/>
            <p:cNvSpPr txBox="1"/>
            <p:nvPr/>
          </p:nvSpPr>
          <p:spPr>
            <a:xfrm>
              <a:off x="9144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971800" y="2767111"/>
            <a:ext cx="755049" cy="414754"/>
            <a:chOff x="1981200" y="3048000"/>
            <a:chExt cx="755049" cy="414754"/>
          </a:xfrm>
        </p:grpSpPr>
        <p:sp>
          <p:nvSpPr>
            <p:cNvPr id="18" name="TextBox 17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81600" y="2462311"/>
            <a:ext cx="914400" cy="457200"/>
            <a:chOff x="1219200" y="2743200"/>
            <a:chExt cx="914400" cy="457200"/>
          </a:xfrm>
        </p:grpSpPr>
        <p:sp>
          <p:nvSpPr>
            <p:cNvPr id="21" name="TextBox 20"/>
            <p:cNvSpPr txBox="1"/>
            <p:nvPr/>
          </p:nvSpPr>
          <p:spPr>
            <a:xfrm>
              <a:off x="1219200" y="2743200"/>
              <a:ext cx="8003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rgbClr val="FF0000"/>
                  </a:solidFill>
                </a:rPr>
                <a:t>syscall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3224311"/>
            <a:ext cx="838200" cy="414754"/>
            <a:chOff x="1295400" y="3048000"/>
            <a:chExt cx="838200" cy="414754"/>
          </a:xfrm>
        </p:grpSpPr>
        <p:sp>
          <p:nvSpPr>
            <p:cNvPr id="28" name="TextBox 27"/>
            <p:cNvSpPr txBox="1"/>
            <p:nvPr/>
          </p:nvSpPr>
          <p:spPr>
            <a:xfrm>
              <a:off x="1295400" y="3124200"/>
              <a:ext cx="5495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wait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Freeform 29"/>
          <p:cNvSpPr/>
          <p:nvPr/>
        </p:nvSpPr>
        <p:spPr>
          <a:xfrm>
            <a:off x="3053254" y="1277961"/>
            <a:ext cx="2936167" cy="873145"/>
          </a:xfrm>
          <a:custGeom>
            <a:avLst/>
            <a:gdLst>
              <a:gd name="connsiteX0" fmla="*/ 0 w 2936167"/>
              <a:gd name="connsiteY0" fmla="*/ 810093 h 873145"/>
              <a:gd name="connsiteX1" fmla="*/ 405299 w 2936167"/>
              <a:gd name="connsiteY1" fmla="*/ 278657 h 873145"/>
              <a:gd name="connsiteX2" fmla="*/ 1179871 w 2936167"/>
              <a:gd name="connsiteY2" fmla="*/ 62480 h 873145"/>
              <a:gd name="connsiteX3" fmla="*/ 2332722 w 2936167"/>
              <a:gd name="connsiteY3" fmla="*/ 71487 h 873145"/>
              <a:gd name="connsiteX4" fmla="*/ 2936167 w 2936167"/>
              <a:gd name="connsiteY4" fmla="*/ 873145 h 87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167" h="873145">
                <a:moveTo>
                  <a:pt x="0" y="810093"/>
                </a:moveTo>
                <a:cubicBezTo>
                  <a:pt x="104327" y="606676"/>
                  <a:pt x="208654" y="403259"/>
                  <a:pt x="405299" y="278657"/>
                </a:cubicBezTo>
                <a:cubicBezTo>
                  <a:pt x="601944" y="154055"/>
                  <a:pt x="858634" y="97008"/>
                  <a:pt x="1179871" y="62480"/>
                </a:cubicBezTo>
                <a:cubicBezTo>
                  <a:pt x="1501108" y="27952"/>
                  <a:pt x="2040006" y="-63624"/>
                  <a:pt x="2332722" y="71487"/>
                </a:cubicBezTo>
                <a:cubicBezTo>
                  <a:pt x="2625438" y="206598"/>
                  <a:pt x="2780802" y="539871"/>
                  <a:pt x="2936167" y="87314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934200" y="3986311"/>
            <a:ext cx="1165976" cy="381000"/>
            <a:chOff x="1981200" y="2819400"/>
            <a:chExt cx="1165976" cy="381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2819400"/>
              <a:ext cx="93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interrupt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934200" y="2767111"/>
            <a:ext cx="755049" cy="414754"/>
            <a:chOff x="1981200" y="3048000"/>
            <a:chExt cx="755049" cy="414754"/>
          </a:xfrm>
        </p:grpSpPr>
        <p:sp>
          <p:nvSpPr>
            <p:cNvPr id="35" name="TextBox 34"/>
            <p:cNvSpPr txBox="1"/>
            <p:nvPr/>
          </p:nvSpPr>
          <p:spPr>
            <a:xfrm>
              <a:off x="2133600" y="3124200"/>
              <a:ext cx="6026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</a:rPr>
                <a:t>RTU</a:t>
              </a:r>
              <a:endParaRPr lang="en-US" sz="1600" dirty="0">
                <a:solidFill>
                  <a:srgbClr val="008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1981200" y="3048000"/>
              <a:ext cx="152400" cy="152400"/>
            </a:xfrm>
            <a:prstGeom prst="ellipse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9" name="Freeform 38"/>
          <p:cNvSpPr/>
          <p:nvPr/>
        </p:nvSpPr>
        <p:spPr>
          <a:xfrm>
            <a:off x="4503250" y="990600"/>
            <a:ext cx="2497691" cy="1142491"/>
          </a:xfrm>
          <a:custGeom>
            <a:avLst/>
            <a:gdLst>
              <a:gd name="connsiteX0" fmla="*/ 2458889 w 2497691"/>
              <a:gd name="connsiteY0" fmla="*/ 1142491 h 1142491"/>
              <a:gd name="connsiteX1" fmla="*/ 2395843 w 2497691"/>
              <a:gd name="connsiteY1" fmla="*/ 367856 h 1142491"/>
              <a:gd name="connsiteX2" fmla="*/ 1585244 w 2497691"/>
              <a:gd name="connsiteY2" fmla="*/ 16567 h 1142491"/>
              <a:gd name="connsiteX3" fmla="*/ 576500 w 2497691"/>
              <a:gd name="connsiteY3" fmla="*/ 124656 h 1142491"/>
              <a:gd name="connsiteX4" fmla="*/ 90141 w 2497691"/>
              <a:gd name="connsiteY4" fmla="*/ 710136 h 1142491"/>
              <a:gd name="connsiteX5" fmla="*/ 74 w 2497691"/>
              <a:gd name="connsiteY5" fmla="*/ 1142491 h 114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7691" h="1142491">
                <a:moveTo>
                  <a:pt x="2458889" y="1142491"/>
                </a:moveTo>
                <a:cubicBezTo>
                  <a:pt x="2500170" y="849000"/>
                  <a:pt x="2541451" y="555510"/>
                  <a:pt x="2395843" y="367856"/>
                </a:cubicBezTo>
                <a:cubicBezTo>
                  <a:pt x="2250235" y="180202"/>
                  <a:pt x="1888468" y="57100"/>
                  <a:pt x="1585244" y="16567"/>
                </a:cubicBezTo>
                <a:cubicBezTo>
                  <a:pt x="1282020" y="-23966"/>
                  <a:pt x="825684" y="9061"/>
                  <a:pt x="576500" y="124656"/>
                </a:cubicBezTo>
                <a:cubicBezTo>
                  <a:pt x="327316" y="240251"/>
                  <a:pt x="186212" y="540497"/>
                  <a:pt x="90141" y="710136"/>
                </a:cubicBezTo>
                <a:cubicBezTo>
                  <a:pt x="-5930" y="879775"/>
                  <a:pt x="74" y="1142491"/>
                  <a:pt x="74" y="1142491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Action Button: End 2">
            <a:hlinkClick r:id="" action="ppaction://hlinkshowjump?jump=lastslide" highlightClick="1"/>
          </p:cNvPr>
          <p:cNvSpPr/>
          <p:nvPr/>
        </p:nvSpPr>
        <p:spPr bwMode="auto">
          <a:xfrm>
            <a:off x="8001000" y="5434111"/>
            <a:ext cx="685800" cy="381000"/>
          </a:xfrm>
          <a:prstGeom prst="actionButtonEnd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1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7696200" cy="736600"/>
          </a:xfrm>
        </p:spPr>
        <p:txBody>
          <a:bodyPr/>
          <a:lstStyle/>
          <a:p>
            <a:r>
              <a:rPr lang="en-US" dirty="0" smtClean="0"/>
              <a:t>Digging Deeper: Discussion &amp;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48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altLang="en-US" smtClean="0"/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Hardware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Superscalar processors can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execute multiple instructions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 duplicates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register state to make a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second “thread,” allowing 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Can schedule each thread</a:t>
            </a:r>
            <a:br>
              <a:rPr lang="en-US" altLang="en-US" dirty="0" smtClean="0">
                <a:latin typeface="+mj-lt"/>
              </a:rPr>
            </a:br>
            <a:r>
              <a:rPr lang="en-US" altLang="en-US" dirty="0" smtClean="0">
                <a:latin typeface="+mj-lt"/>
              </a:rPr>
              <a:t>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But, sub-linear speedup!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Original technique called “Simultaneous Multithreading”</a:t>
            </a:r>
            <a:endParaRPr lang="en-US" altLang="ja-JP" dirty="0" smtClean="0"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  <a:hlinkClick r:id="rId3"/>
              </a:rPr>
              <a:t>http</a:t>
            </a:r>
            <a:r>
              <a:rPr lang="en-US" altLang="en-US" dirty="0" smtClean="0">
                <a:latin typeface="+mj-lt"/>
                <a:hlinkClick r:id="rId3"/>
              </a:rPr>
              <a:t>://www.cs.washington.edu/research/smt/index.html</a:t>
            </a:r>
            <a:r>
              <a:rPr lang="en-US" altLang="en-US" dirty="0" smtClean="0">
                <a:latin typeface="+mj-l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+mj-lt"/>
              </a:rPr>
              <a:t>SPARC, Pentium 4/Xeon (“</a:t>
            </a:r>
            <a:r>
              <a:rPr lang="en-US" altLang="ja-JP" dirty="0" err="1" smtClean="0">
                <a:latin typeface="+mj-lt"/>
              </a:rPr>
              <a:t>Hyperthreading</a:t>
            </a:r>
            <a:r>
              <a:rPr lang="en-US" altLang="en-US" dirty="0" smtClean="0">
                <a:latin typeface="+mj-lt"/>
              </a:rPr>
              <a:t>”</a:t>
            </a:r>
            <a:r>
              <a:rPr lang="en-US" altLang="ja-JP" dirty="0" smtClean="0">
                <a:latin typeface="+mj-l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 smtClean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8600" y="6858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+mj-lt"/>
                </a:rPr>
                <a:t>Colored blocks show </a:t>
              </a:r>
              <a:endParaRPr lang="en-US" altLang="en-US" sz="2000" b="0" dirty="0" smtClean="0">
                <a:latin typeface="+mj-lt"/>
              </a:endParaRPr>
            </a:p>
            <a:p>
              <a:pPr algn="ctr"/>
              <a:r>
                <a:rPr lang="en-US" altLang="en-US" sz="2000" b="0" dirty="0" smtClean="0">
                  <a:latin typeface="+mj-lt"/>
                </a:rPr>
                <a:t>instructions </a:t>
              </a:r>
              <a:r>
                <a:rPr lang="en-US" altLang="en-US" sz="2000" b="0" dirty="0">
                  <a:latin typeface="+mj-lt"/>
                </a:rPr>
                <a:t>executed</a:t>
              </a:r>
            </a:p>
            <a:p>
              <a:endParaRPr lang="en-US" altLang="en-US" sz="200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9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Safe Mode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dirty="0" smtClean="0"/>
              <a:t>Carefully constructed kernel code packs up the user process state an sets it aside.</a:t>
            </a:r>
          </a:p>
          <a:p>
            <a:pPr lvl="1"/>
            <a:r>
              <a:rPr lang="en-US" dirty="0" smtClean="0"/>
              <a:t>Details depend on the machine architecture</a:t>
            </a:r>
          </a:p>
          <a:p>
            <a:r>
              <a:rPr lang="en-US" dirty="0" smtClean="0"/>
              <a:t>Should be impossible for buggy or malicious user program to cause the kernel to corrupt itself.</a:t>
            </a:r>
          </a:p>
          <a:p>
            <a:r>
              <a:rPr lang="en-US" dirty="0" smtClean="0"/>
              <a:t>Interrupt processing </a:t>
            </a:r>
            <a:r>
              <a:rPr lang="en-US" dirty="0" smtClean="0"/>
              <a:t>not </a:t>
            </a:r>
            <a:r>
              <a:rPr lang="en-US" dirty="0" smtClean="0"/>
              <a:t>be visible to the user </a:t>
            </a:r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Occurs </a:t>
            </a:r>
            <a:r>
              <a:rPr lang="en-US" dirty="0" smtClean="0"/>
              <a:t>between instructions, restarted transparently</a:t>
            </a:r>
          </a:p>
          <a:p>
            <a:pPr lvl="1"/>
            <a:r>
              <a:rPr lang="en-US" dirty="0" smtClean="0"/>
              <a:t>No change to process state</a:t>
            </a:r>
          </a:p>
          <a:p>
            <a:pPr lvl="1"/>
            <a:r>
              <a:rPr lang="en-US" dirty="0" smtClean="0"/>
              <a:t>What can be observed even with perfect interrupt processing?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8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Stack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needs space to work</a:t>
            </a:r>
          </a:p>
          <a:p>
            <a:r>
              <a:rPr lang="en-US" dirty="0" smtClean="0"/>
              <a:t>Cannot put anything on the user stack (Why?)</a:t>
            </a:r>
          </a:p>
          <a:p>
            <a:r>
              <a:rPr lang="en-US" dirty="0" smtClean="0"/>
              <a:t>Two-stack model</a:t>
            </a:r>
          </a:p>
          <a:p>
            <a:pPr lvl="1"/>
            <a:r>
              <a:rPr lang="en-US" dirty="0" smtClean="0"/>
              <a:t>OS thread has interrupt stack (located in kernel memory) plus User stack (located in user memory)</a:t>
            </a:r>
          </a:p>
          <a:p>
            <a:pPr lvl="1"/>
            <a:r>
              <a:rPr lang="en-US" dirty="0" err="1" smtClean="0"/>
              <a:t>Syscall</a:t>
            </a:r>
            <a:r>
              <a:rPr lang="en-US" dirty="0" smtClean="0"/>
              <a:t> handler copies user </a:t>
            </a:r>
            <a:r>
              <a:rPr lang="en-US" dirty="0" err="1" smtClean="0"/>
              <a:t>args</a:t>
            </a:r>
            <a:r>
              <a:rPr lang="en-US" dirty="0" smtClean="0"/>
              <a:t> to kernel space before invoking specific function (e.g., open)</a:t>
            </a:r>
          </a:p>
          <a:p>
            <a:pPr lvl="1"/>
            <a:r>
              <a:rPr lang="en-US" dirty="0" smtClean="0"/>
              <a:t>Interrupts (???)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3" descr="kernelUserStacks.pdf"/>
          <p:cNvPicPr>
            <a:picLocks noChangeAspect="1"/>
          </p:cNvPicPr>
          <p:nvPr/>
        </p:nvPicPr>
        <p:blipFill>
          <a:blip r:embed="rId2"/>
          <a:srcRect l="-19846" r="-19846"/>
          <a:stretch>
            <a:fillRect/>
          </a:stretch>
        </p:blipFill>
        <p:spPr bwMode="auto">
          <a:xfrm>
            <a:off x="2590800" y="3505200"/>
            <a:ext cx="5703951" cy="31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368516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r>
              <a:rPr lang="en-US" baseline="0" dirty="0" smtClean="0"/>
              <a:t> support: Interrupt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Interrupt Handler invoked with interrupts ‘disabled’</a:t>
            </a:r>
          </a:p>
          <a:p>
            <a:pPr lvl="1"/>
            <a:r>
              <a:rPr lang="en-US" dirty="0" smtClean="0"/>
              <a:t>Re-enabled upon completion</a:t>
            </a:r>
          </a:p>
          <a:p>
            <a:pPr lvl="1"/>
            <a:r>
              <a:rPr lang="en-US" dirty="0" smtClean="0"/>
              <a:t>Non-blocking (run to completion, no waits)</a:t>
            </a:r>
          </a:p>
          <a:p>
            <a:pPr lvl="1"/>
            <a:r>
              <a:rPr lang="en-US" dirty="0" smtClean="0"/>
              <a:t>Pack it up in a queue and pass off to an OS thread to do the hard work</a:t>
            </a:r>
          </a:p>
          <a:p>
            <a:pPr lvl="2"/>
            <a:r>
              <a:rPr lang="en-US" dirty="0" smtClean="0"/>
              <a:t>wake up an existing OS thread </a:t>
            </a:r>
          </a:p>
          <a:p>
            <a:r>
              <a:rPr lang="en-US" dirty="0" smtClean="0"/>
              <a:t>OS kernel may enable/disable interrupts</a:t>
            </a:r>
          </a:p>
          <a:p>
            <a:pPr lvl="1"/>
            <a:r>
              <a:rPr lang="en-US" dirty="0" smtClean="0"/>
              <a:t>On x86: CLI (disable interrupts), STI (enable)</a:t>
            </a:r>
          </a:p>
          <a:p>
            <a:pPr lvl="1"/>
            <a:r>
              <a:rPr lang="en-US" dirty="0" smtClean="0"/>
              <a:t>Atomic section when select next process/thread to run</a:t>
            </a:r>
          </a:p>
          <a:p>
            <a:pPr lvl="1"/>
            <a:r>
              <a:rPr lang="en-US" dirty="0" smtClean="0"/>
              <a:t>Atomic return from interrupt or </a:t>
            </a:r>
            <a:r>
              <a:rPr lang="en-US" dirty="0" err="1" smtClean="0"/>
              <a:t>syscall</a:t>
            </a:r>
            <a:endParaRPr lang="en-US" dirty="0" smtClean="0"/>
          </a:p>
          <a:p>
            <a:r>
              <a:rPr lang="en-US" dirty="0" smtClean="0"/>
              <a:t>HW may have multiple levels of interrupt</a:t>
            </a:r>
          </a:p>
          <a:p>
            <a:pPr lvl="1"/>
            <a:r>
              <a:rPr lang="en-US" dirty="0" smtClean="0"/>
              <a:t>Mask off (disable) certain interrupts, </a:t>
            </a:r>
            <a:r>
              <a:rPr lang="en-US" dirty="0" err="1" smtClean="0"/>
              <a:t>eg</a:t>
            </a:r>
            <a:r>
              <a:rPr lang="en-US" dirty="0" smtClean="0"/>
              <a:t>., lower priority</a:t>
            </a:r>
          </a:p>
          <a:p>
            <a:pPr lvl="1"/>
            <a:r>
              <a:rPr lang="en-US" dirty="0" smtClean="0"/>
              <a:t>Certain non-</a:t>
            </a:r>
            <a:r>
              <a:rPr lang="en-US" dirty="0" err="1" smtClean="0"/>
              <a:t>maskable</a:t>
            </a:r>
            <a:r>
              <a:rPr lang="en-US" dirty="0" smtClean="0"/>
              <a:t>-interrupts (</a:t>
            </a:r>
            <a:r>
              <a:rPr lang="en-US" dirty="0" err="1" smtClean="0"/>
              <a:t>nmi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kernel segmentation fault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6911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take interrupts safely?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Interrupt vector</a:t>
            </a:r>
          </a:p>
          <a:p>
            <a:pPr lvl="1"/>
            <a:r>
              <a:rPr lang="en-US" dirty="0" smtClean="0"/>
              <a:t>Limited number of entry points into kernel</a:t>
            </a:r>
          </a:p>
          <a:p>
            <a:r>
              <a:rPr lang="en-US" dirty="0" smtClean="0"/>
              <a:t>Kernel interrupt stack</a:t>
            </a:r>
          </a:p>
          <a:p>
            <a:pPr lvl="1"/>
            <a:r>
              <a:rPr lang="en-US" dirty="0" smtClean="0"/>
              <a:t>Handler works regardless of state of user code</a:t>
            </a:r>
          </a:p>
          <a:p>
            <a:r>
              <a:rPr lang="en-US" dirty="0" smtClean="0"/>
              <a:t>Interrupt masking</a:t>
            </a:r>
          </a:p>
          <a:p>
            <a:pPr lvl="1"/>
            <a:r>
              <a:rPr lang="en-US" dirty="0" smtClean="0"/>
              <a:t>Handler is non-blocking</a:t>
            </a:r>
          </a:p>
          <a:p>
            <a:r>
              <a:rPr lang="en-US" dirty="0" smtClean="0"/>
              <a:t>Atomic transfer of control</a:t>
            </a:r>
          </a:p>
          <a:p>
            <a:pPr lvl="1"/>
            <a:r>
              <a:rPr lang="en-US" dirty="0" smtClean="0"/>
              <a:t>“Single instruction”-like to change: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rogram counter</a:t>
            </a:r>
          </a:p>
          <a:p>
            <a:pPr lvl="2"/>
            <a:r>
              <a:rPr lang="en-US" dirty="0" smtClean="0"/>
              <a:t>Stack pointer</a:t>
            </a:r>
          </a:p>
          <a:p>
            <a:pPr lvl="2"/>
            <a:r>
              <a:rPr lang="en-US" dirty="0" smtClean="0"/>
              <a:t>Memory protection</a:t>
            </a:r>
          </a:p>
          <a:p>
            <a:pPr lvl="2"/>
            <a:r>
              <a:rPr lang="en-US" dirty="0" smtClean="0"/>
              <a:t>Kernel/user mode</a:t>
            </a:r>
          </a:p>
          <a:p>
            <a:r>
              <a:rPr lang="en-US" dirty="0" smtClean="0"/>
              <a:t>Transparent </a:t>
            </a:r>
            <a:r>
              <a:rPr lang="en-US" dirty="0" err="1" smtClean="0"/>
              <a:t>restartable</a:t>
            </a:r>
            <a:r>
              <a:rPr lang="en-US" dirty="0" smtClean="0"/>
              <a:t> execution</a:t>
            </a:r>
          </a:p>
          <a:p>
            <a:pPr lvl="1"/>
            <a:r>
              <a:rPr lang="en-US" dirty="0" smtClean="0"/>
              <a:t>User program does not know interrupt occurred</a:t>
            </a:r>
          </a:p>
        </p:txBody>
      </p:sp>
    </p:spTree>
    <p:extLst>
      <p:ext uri="{BB962C8B-B14F-4D97-AF65-F5344CB8AC3E}">
        <p14:creationId xmlns:p14="http://schemas.microsoft.com/office/powerpoint/2010/main" val="781635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pic>
        <p:nvPicPr>
          <p:cNvPr id="4" name="Content Placeholder 3" descr="before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0712" r="-20712"/>
          <a:stretch>
            <a:fillRect/>
          </a:stretch>
        </p:blipFill>
        <p:spPr>
          <a:xfrm>
            <a:off x="304800" y="10668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952301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endParaRPr lang="en-US" dirty="0"/>
          </a:p>
        </p:txBody>
      </p:sp>
      <p:pic>
        <p:nvPicPr>
          <p:cNvPr id="4" name="Content Placeholder 3" descr="duringInterrupt.pdf"/>
          <p:cNvPicPr>
            <a:picLocks noGrp="1" noChangeAspect="1"/>
          </p:cNvPicPr>
          <p:nvPr>
            <p:ph idx="1"/>
          </p:nvPr>
        </p:nvPicPr>
        <p:blipFill>
          <a:blip r:embed="rId2"/>
          <a:srcRect l="-27639" r="-27639"/>
          <a:stretch>
            <a:fillRect/>
          </a:stretch>
        </p:blipFill>
        <p:spPr>
          <a:xfrm>
            <a:off x="152400" y="1066800"/>
            <a:ext cx="8458200" cy="5257800"/>
          </a:xfrm>
        </p:spPr>
      </p:pic>
    </p:spTree>
    <p:extLst>
      <p:ext uri="{BB962C8B-B14F-4D97-AF65-F5344CB8AC3E}">
        <p14:creationId xmlns:p14="http://schemas.microsoft.com/office/powerpoint/2010/main" val="193386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Eniac, … Multics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smtClean="0">
              <a:latin typeface="+mj-lt"/>
            </a:endParaRPr>
          </a:p>
        </p:txBody>
      </p:sp>
      <p:pic>
        <p:nvPicPr>
          <p:cNvPr id="14340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latin typeface="+mj-lt"/>
              </a:rPr>
              <a:t>"I think there is a world market for maybe five computers." -- </a:t>
            </a:r>
            <a:r>
              <a:rPr lang="en-US" altLang="en-US" b="0" i="1">
                <a:latin typeface="+mj-lt"/>
              </a:rPr>
              <a:t>Thomas Watson, chairman of IBM, 1943</a:t>
            </a:r>
            <a:endParaRPr lang="en-US" altLang="en-US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5936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</a:t>
            </a:r>
            <a:r>
              <a:rPr lang="en-US" baseline="0" dirty="0" smtClean="0"/>
              <a:t> System Call 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 arguments</a:t>
            </a:r>
          </a:p>
          <a:p>
            <a:pPr lvl="1"/>
            <a:r>
              <a:rPr lang="en-US" dirty="0" smtClean="0"/>
              <a:t>In registers or on user(!) stack</a:t>
            </a:r>
          </a:p>
          <a:p>
            <a:r>
              <a:rPr lang="en-US" dirty="0" smtClean="0"/>
              <a:t>Copy arguments</a:t>
            </a:r>
          </a:p>
          <a:p>
            <a:pPr lvl="1"/>
            <a:r>
              <a:rPr lang="en-US" dirty="0" smtClean="0"/>
              <a:t>From user memory into kernel memory</a:t>
            </a:r>
          </a:p>
          <a:p>
            <a:pPr lvl="1"/>
            <a:r>
              <a:rPr lang="en-US" dirty="0" smtClean="0"/>
              <a:t>Protect kernel from malicious code evading checks</a:t>
            </a:r>
          </a:p>
          <a:p>
            <a:r>
              <a:rPr lang="en-US" dirty="0" smtClean="0"/>
              <a:t>Validate arguments</a:t>
            </a:r>
          </a:p>
          <a:p>
            <a:pPr lvl="1"/>
            <a:r>
              <a:rPr lang="en-US" dirty="0" smtClean="0"/>
              <a:t>Protect kernel from errors in user code</a:t>
            </a:r>
          </a:p>
          <a:p>
            <a:r>
              <a:rPr lang="en-US" dirty="0" smtClean="0"/>
              <a:t>Copy results back </a:t>
            </a:r>
          </a:p>
          <a:p>
            <a:pPr lvl="1"/>
            <a:r>
              <a:rPr lang="en-US" dirty="0" smtClean="0"/>
              <a:t>into user memory</a:t>
            </a:r>
          </a:p>
        </p:txBody>
      </p:sp>
    </p:spTree>
    <p:extLst>
      <p:ext uri="{BB962C8B-B14F-4D97-AF65-F5344CB8AC3E}">
        <p14:creationId xmlns:p14="http://schemas.microsoft.com/office/powerpoint/2010/main" val="2481372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Multiprocessors - Multicores – Multiple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924800" cy="5105400"/>
          </a:xfrm>
        </p:spPr>
        <p:txBody>
          <a:bodyPr/>
          <a:lstStyle/>
          <a:p>
            <a:r>
              <a:rPr lang="en-US" dirty="0" smtClean="0"/>
              <a:t>What do we need to support Multiple Threads</a:t>
            </a:r>
          </a:p>
          <a:p>
            <a:pPr lvl="1"/>
            <a:r>
              <a:rPr lang="en-US" dirty="0" smtClean="0"/>
              <a:t>Multiple kernel threads?</a:t>
            </a:r>
          </a:p>
          <a:p>
            <a:pPr lvl="1"/>
            <a:r>
              <a:rPr lang="en-US" dirty="0" smtClean="0"/>
              <a:t>Multiple user threads in a process?</a:t>
            </a:r>
          </a:p>
          <a:p>
            <a:r>
              <a:rPr lang="en-US" dirty="0" smtClean="0"/>
              <a:t>What if we have multiple Processors /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69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Idle</a:t>
            </a:r>
            <a:r>
              <a:rPr lang="en-US" baseline="0" dirty="0" smtClean="0"/>
              <a:t> Loop &amp;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Measly do-nothing unappreciated trivial piece of code that is central to low-power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8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= Operations / Time</a:t>
            </a:r>
          </a:p>
          <a:p>
            <a:endParaRPr lang="en-US" dirty="0"/>
          </a:p>
          <a:p>
            <a:r>
              <a:rPr lang="en-US" dirty="0" smtClean="0"/>
              <a:t>How can the OS ruin application performance?</a:t>
            </a:r>
          </a:p>
          <a:p>
            <a:r>
              <a:rPr lang="en-US" dirty="0" smtClean="0"/>
              <a:t>What can the OS do to increase application performance?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2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696200" cy="736600"/>
          </a:xfrm>
        </p:spPr>
        <p:txBody>
          <a:bodyPr/>
          <a:lstStyle/>
          <a:p>
            <a:r>
              <a:rPr lang="en-US" dirty="0" smtClean="0"/>
              <a:t>Conclusion: Four fundamental </a:t>
            </a:r>
            <a:r>
              <a:rPr lang="en-US" dirty="0" smtClean="0"/>
              <a:t>OS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Thread</a:t>
            </a:r>
          </a:p>
          <a:p>
            <a:pPr lvl="1"/>
            <a:r>
              <a:rPr lang="en-US" altLang="en-US" dirty="0" smtClean="0"/>
              <a:t>Single </a:t>
            </a:r>
            <a:r>
              <a:rPr lang="en-US" altLang="en-US" dirty="0"/>
              <a:t>unique execution context</a:t>
            </a:r>
          </a:p>
          <a:p>
            <a:pPr lvl="1"/>
            <a:r>
              <a:rPr lang="en-US" altLang="en-US" dirty="0"/>
              <a:t>Program Counter, Registers, Execution Flags, </a:t>
            </a:r>
            <a:r>
              <a:rPr lang="en-US" altLang="en-US" dirty="0" smtClean="0"/>
              <a:t>Stack</a:t>
            </a:r>
            <a:endParaRPr lang="en-US" dirty="0"/>
          </a:p>
          <a:p>
            <a:r>
              <a:rPr lang="en-US" dirty="0"/>
              <a:t>Address Space </a:t>
            </a:r>
            <a:r>
              <a:rPr lang="en-US" dirty="0" smtClean="0"/>
              <a:t>w</a:t>
            </a:r>
            <a:r>
              <a:rPr lang="en-US" dirty="0"/>
              <a:t>/ Translation</a:t>
            </a:r>
          </a:p>
          <a:p>
            <a:pPr lvl="1"/>
            <a:r>
              <a:rPr lang="en-US" dirty="0"/>
              <a:t>Programs execute in an </a:t>
            </a:r>
            <a:r>
              <a:rPr lang="en-US" i="1" dirty="0"/>
              <a:t>address space </a:t>
            </a:r>
            <a:r>
              <a:rPr lang="en-US" dirty="0"/>
              <a:t>that is distinct from the memory space of the physical machine</a:t>
            </a:r>
          </a:p>
          <a:p>
            <a:r>
              <a:rPr lang="en-US" dirty="0" smtClean="0"/>
              <a:t>Process</a:t>
            </a:r>
            <a:endParaRPr lang="en-US" dirty="0"/>
          </a:p>
          <a:p>
            <a:pPr lvl="1"/>
            <a:r>
              <a:rPr lang="en-US" dirty="0"/>
              <a:t>An instance of an executing program is </a:t>
            </a:r>
            <a:r>
              <a:rPr lang="en-US" i="1" dirty="0"/>
              <a:t>a process consisting of an address space and one or more threads of control</a:t>
            </a:r>
          </a:p>
          <a:p>
            <a:r>
              <a:rPr lang="en-US" dirty="0" smtClean="0"/>
              <a:t>Dual Mode operation/Protection</a:t>
            </a:r>
            <a:endParaRPr lang="en-US" dirty="0" smtClean="0"/>
          </a:p>
          <a:p>
            <a:pPr lvl="1"/>
            <a:r>
              <a:rPr lang="en-US" dirty="0" smtClean="0"/>
              <a:t>Only </a:t>
            </a:r>
            <a:r>
              <a:rPr lang="en-US" dirty="0" smtClean="0"/>
              <a:t>the “system” </a:t>
            </a:r>
            <a:r>
              <a:rPr lang="en-US" dirty="0" smtClean="0"/>
              <a:t>has the </a:t>
            </a:r>
            <a:r>
              <a:rPr lang="en-US" dirty="0" smtClean="0"/>
              <a:t>ability to access certain </a:t>
            </a:r>
            <a:r>
              <a:rPr lang="en-US" dirty="0" smtClean="0"/>
              <a:t>resources</a:t>
            </a:r>
            <a:endParaRPr lang="en-US" dirty="0" smtClean="0"/>
          </a:p>
          <a:p>
            <a:pPr lvl="1"/>
            <a:r>
              <a:rPr lang="en-US" dirty="0" smtClean="0"/>
              <a:t>The OS and the hardware are protected from user programs and user programs are isolated from one another by </a:t>
            </a:r>
            <a:r>
              <a:rPr lang="en-US" i="1" dirty="0" smtClean="0"/>
              <a:t>controlling the translation </a:t>
            </a:r>
            <a:r>
              <a:rPr lang="en-US" dirty="0" smtClean="0"/>
              <a:t>from program virtual addresses to machine physical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9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Eniac, … Multics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smtClean="0">
              <a:latin typeface="+mj-lt"/>
            </a:endParaRPr>
          </a:p>
        </p:txBody>
      </p:sp>
      <p:pic>
        <p:nvPicPr>
          <p:cNvPr id="9220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3733800" y="395763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 i="1">
                <a:latin typeface="+mj-lt"/>
              </a:rPr>
              <a:t>Thomas Watson was often called “the worlds greatest salesman” by the time of his death in 1956</a:t>
            </a:r>
            <a:endParaRPr lang="en-US" altLang="en-US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5231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Eniac, … Multics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smtClean="0">
              <a:latin typeface="+mj-lt"/>
            </a:endParaRPr>
          </a:p>
        </p:txBody>
      </p:sp>
      <p:pic>
        <p:nvPicPr>
          <p:cNvPr id="10244" name="Picture 4" descr="File:NASAComputerRoom7090.N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83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http://upload.wikimedia.org/wikipedia/en/7/78/Rank_Xerox_8010%2B40_brochure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3175000"/>
            <a:ext cx="20177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14494" r="23555" b="33652"/>
          <a:stretch>
            <a:fillRect/>
          </a:stretch>
        </p:blipFill>
        <p:spPr bwMode="auto">
          <a:xfrm>
            <a:off x="5867400" y="3292475"/>
            <a:ext cx="2624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471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Very Brief History of OS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912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Several Distinct Phases: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Expensive, Humans Cheap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Eniac, … Multics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Cheaper, Humans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PCs, Workstations, Rise of GUIs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Hardware Really Cheap, Humans Really Expensive </a:t>
            </a:r>
          </a:p>
          <a:p>
            <a:pPr lvl="2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Ubiquitous devices, Widespread networking</a:t>
            </a:r>
          </a:p>
          <a:p>
            <a:pPr>
              <a:spcBef>
                <a:spcPct val="10000"/>
              </a:spcBef>
            </a:pPr>
            <a:endParaRPr lang="en-US" altLang="en-US" smtClean="0">
              <a:latin typeface="+mj-lt"/>
            </a:endParaRPr>
          </a:p>
          <a:p>
            <a:pPr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Rapid Change in Hardware Leads to changing OS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Batch </a:t>
            </a:r>
            <a:r>
              <a:rPr lang="en-US" altLang="en-US" smtClean="0">
                <a:latin typeface="+mj-lt"/>
                <a:sym typeface="Symbol" panose="05050102010706020507" pitchFamily="18" charset="2"/>
              </a:rPr>
              <a:t> Multiprogramming  Timesharing  Graphical UI  Ubiquitous Devices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Gradual Migration of Features into Smaller Machines</a:t>
            </a:r>
          </a:p>
          <a:p>
            <a:pPr>
              <a:spcBef>
                <a:spcPct val="10000"/>
              </a:spcBef>
            </a:pPr>
            <a:endParaRPr lang="en-US" altLang="en-US" smtClean="0">
              <a:latin typeface="+mj-lt"/>
            </a:endParaRPr>
          </a:p>
          <a:p>
            <a:pPr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Situation today is much like the late 60s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Small OS: 100K lines/Large: 10M lines (5M browser!)</a:t>
            </a:r>
          </a:p>
          <a:p>
            <a:pPr lvl="1">
              <a:spcBef>
                <a:spcPct val="10000"/>
              </a:spcBef>
            </a:pPr>
            <a:r>
              <a:rPr lang="en-US" altLang="en-US" smtClean="0">
                <a:latin typeface="+mj-lt"/>
              </a:rPr>
              <a:t>100-1000 people-years</a:t>
            </a:r>
          </a:p>
        </p:txBody>
      </p:sp>
    </p:spTree>
    <p:extLst>
      <p:ext uri="{BB962C8B-B14F-4D97-AF65-F5344CB8AC3E}">
        <p14:creationId xmlns:p14="http://schemas.microsoft.com/office/powerpoint/2010/main" val="2475418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29417</TotalTime>
  <Pages>60</Pages>
  <Words>3743</Words>
  <Application>Microsoft Office PowerPoint</Application>
  <PresentationFormat>On-screen Show (4:3)</PresentationFormat>
  <Paragraphs>989</Paragraphs>
  <Slides>64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MS PGothic</vt:lpstr>
      <vt:lpstr>MS PGothic</vt:lpstr>
      <vt:lpstr>Arial</vt:lpstr>
      <vt:lpstr>Comic Sans MS</vt:lpstr>
      <vt:lpstr>Courier</vt:lpstr>
      <vt:lpstr>Courier New</vt:lpstr>
      <vt:lpstr>Helvetica</vt:lpstr>
      <vt:lpstr>Symbol</vt:lpstr>
      <vt:lpstr>Wingdings</vt:lpstr>
      <vt:lpstr>Office</vt:lpstr>
      <vt:lpstr>CS162 Operating Systems and Systems Programming Lecture 2  Introduction to the Process</vt:lpstr>
      <vt:lpstr>Recall: What is an operating system?</vt:lpstr>
      <vt:lpstr>Review: What is an Operating System?</vt:lpstr>
      <vt:lpstr>Review: Increasing Software Complexity</vt:lpstr>
      <vt:lpstr>Recall: Loading</vt:lpstr>
      <vt:lpstr>Very Brief History of OS</vt:lpstr>
      <vt:lpstr>Very Brief History of OS</vt:lpstr>
      <vt:lpstr>Very Brief History of OS</vt:lpstr>
      <vt:lpstr>Very Brief History of OS</vt:lpstr>
      <vt:lpstr>OS Archaeology</vt:lpstr>
      <vt:lpstr>Migration of OS Concepts and Features</vt:lpstr>
      <vt:lpstr>Today: Four fundamental OS concepts</vt:lpstr>
      <vt:lpstr>OS Bottom Line: Run Programs</vt:lpstr>
      <vt:lpstr>Today we need one key 61B concept</vt:lpstr>
      <vt:lpstr>Recall (61C): What happens during program execution?</vt:lpstr>
      <vt:lpstr>First OS Concept: Thread of Control</vt:lpstr>
      <vt:lpstr>Second OS Concept: Program’s Address Space</vt:lpstr>
      <vt:lpstr>Address Space: In a Picture</vt:lpstr>
      <vt:lpstr>Multiprogramming - Multiple Threads of Control</vt:lpstr>
      <vt:lpstr>Administrivia: Getting started</vt:lpstr>
      <vt:lpstr>Administrivia (Con’t)</vt:lpstr>
      <vt:lpstr>CS 162 Collaboration Policy</vt:lpstr>
      <vt:lpstr>How can we give the illusion of multiple processors?</vt:lpstr>
      <vt:lpstr>The Basic Problem of Concurrency</vt:lpstr>
      <vt:lpstr>Properties of this simple multiprogramming technique</vt:lpstr>
      <vt:lpstr>Third OS Concept: Process</vt:lpstr>
      <vt:lpstr>Protection</vt:lpstr>
      <vt:lpstr>Fourth OS Concept:  Dual Mode Operation</vt:lpstr>
      <vt:lpstr>For example: UNIX System Structure</vt:lpstr>
      <vt:lpstr>User/Kernal(Priviledged) Mode</vt:lpstr>
      <vt:lpstr>Simple Protection: Base and Bound (B&amp;B)</vt:lpstr>
      <vt:lpstr>Another idea: Address Space Translation</vt:lpstr>
      <vt:lpstr>A simple address translation with Base and Bound</vt:lpstr>
      <vt:lpstr>Tying it together: Simple B&amp;B: OS loads process</vt:lpstr>
      <vt:lpstr>Simple B&amp;B: OS gets ready to switch</vt:lpstr>
      <vt:lpstr>Simple B&amp;B: “Return” to User</vt:lpstr>
      <vt:lpstr>3 types of Mode Transfer</vt:lpstr>
      <vt:lpstr>How do we get the system target address of the “unprogrammed control transfer?”</vt:lpstr>
      <vt:lpstr>Interrupt Vector</vt:lpstr>
      <vt:lpstr>Simple B&amp;B: User =&gt; Kernel</vt:lpstr>
      <vt:lpstr>Simple B&amp;B: Interrupt</vt:lpstr>
      <vt:lpstr>Simple B&amp;B: Switch User Process</vt:lpstr>
      <vt:lpstr>Simple B&amp;B: “resume”</vt:lpstr>
      <vt:lpstr>What’s wrong with this simplistic address translation mechanism?</vt:lpstr>
      <vt:lpstr>x86 – segments and stacks</vt:lpstr>
      <vt:lpstr>Virtual Address Translation</vt:lpstr>
      <vt:lpstr>Providing Illusion of Separate Address Space: Load new Translation Map on Switch</vt:lpstr>
      <vt:lpstr>Running Many Programs ???</vt:lpstr>
      <vt:lpstr>Process Control Block</vt:lpstr>
      <vt:lpstr>Scheduler</vt:lpstr>
      <vt:lpstr>Putting it together: web server</vt:lpstr>
      <vt:lpstr>Digging Deeper: Discussion &amp; Questions</vt:lpstr>
      <vt:lpstr>Simultaneous MultiThreading/Hyperthreading</vt:lpstr>
      <vt:lpstr>Implementing Safe Mode Transfers</vt:lpstr>
      <vt:lpstr>Kernel Stack Challenge</vt:lpstr>
      <vt:lpstr>Hardware support: Interrupt Control</vt:lpstr>
      <vt:lpstr>How do we take interrupts safely?</vt:lpstr>
      <vt:lpstr>Before</vt:lpstr>
      <vt:lpstr>During</vt:lpstr>
      <vt:lpstr>Kernel System Call Handler</vt:lpstr>
      <vt:lpstr>Multiprocessors - Multicores – Multiple Threads</vt:lpstr>
      <vt:lpstr>Idle Loop &amp; Power</vt:lpstr>
      <vt:lpstr>Performance</vt:lpstr>
      <vt:lpstr>Conclusion: Four fundamental OS concepts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346</cp:revision>
  <cp:lastPrinted>2015-01-26T23:50:56Z</cp:lastPrinted>
  <dcterms:created xsi:type="dcterms:W3CDTF">1995-08-12T11:37:26Z</dcterms:created>
  <dcterms:modified xsi:type="dcterms:W3CDTF">2015-01-26T23:56:00Z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