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1518" r:id="rId3"/>
    <p:sldId id="1540" r:id="rId4"/>
    <p:sldId id="1541" r:id="rId5"/>
    <p:sldId id="1542" r:id="rId6"/>
    <p:sldId id="1543" r:id="rId7"/>
    <p:sldId id="1545" r:id="rId8"/>
    <p:sldId id="1546" r:id="rId9"/>
    <p:sldId id="1600" r:id="rId10"/>
    <p:sldId id="1601" r:id="rId11"/>
    <p:sldId id="1602" r:id="rId12"/>
    <p:sldId id="1603" r:id="rId13"/>
    <p:sldId id="1604" r:id="rId14"/>
    <p:sldId id="1547" r:id="rId15"/>
    <p:sldId id="1634" r:id="rId16"/>
    <p:sldId id="1548" r:id="rId17"/>
    <p:sldId id="1570" r:id="rId18"/>
    <p:sldId id="1571" r:id="rId19"/>
    <p:sldId id="1599" r:id="rId20"/>
    <p:sldId id="1573" r:id="rId21"/>
    <p:sldId id="1593" r:id="rId22"/>
    <p:sldId id="1594" r:id="rId23"/>
    <p:sldId id="1595" r:id="rId24"/>
    <p:sldId id="1596" r:id="rId25"/>
    <p:sldId id="1597" r:id="rId26"/>
    <p:sldId id="1598" r:id="rId27"/>
    <p:sldId id="1551" r:id="rId28"/>
    <p:sldId id="1552" r:id="rId29"/>
    <p:sldId id="1553" r:id="rId30"/>
    <p:sldId id="1555" r:id="rId31"/>
    <p:sldId id="1635" r:id="rId32"/>
    <p:sldId id="1636" r:id="rId33"/>
    <p:sldId id="1637" r:id="rId34"/>
    <p:sldId id="1638" r:id="rId35"/>
    <p:sldId id="1639" r:id="rId36"/>
    <p:sldId id="1640" r:id="rId37"/>
    <p:sldId id="1641" r:id="rId38"/>
    <p:sldId id="1642" r:id="rId39"/>
    <p:sldId id="1643" r:id="rId40"/>
    <p:sldId id="1644" r:id="rId41"/>
    <p:sldId id="1645" r:id="rId42"/>
    <p:sldId id="1646" r:id="rId43"/>
    <p:sldId id="1647" r:id="rId44"/>
    <p:sldId id="1558" r:id="rId45"/>
    <p:sldId id="1559" r:id="rId46"/>
    <p:sldId id="1560" r:id="rId47"/>
    <p:sldId id="1568" r:id="rId48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9DC"/>
    <a:srgbClr val="FFFFBD"/>
    <a:srgbClr val="9933FF"/>
    <a:srgbClr val="FFC5F0"/>
    <a:srgbClr val="FF33CC"/>
    <a:srgbClr val="FF99FF"/>
    <a:srgbClr val="29C6D7"/>
    <a:srgbClr val="FC230C"/>
    <a:srgbClr val="ECE21C"/>
    <a:srgbClr val="618F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799" autoAdjust="0"/>
  </p:normalViewPr>
  <p:slideViewPr>
    <p:cSldViewPr>
      <p:cViewPr varScale="1">
        <p:scale>
          <a:sx n="76" d="100"/>
          <a:sy n="76" d="100"/>
        </p:scale>
        <p:origin x="10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290"/>
    </p:cViewPr>
  </p:sorterViewPr>
  <p:notesViewPr>
    <p:cSldViewPr>
      <p:cViewPr varScale="1">
        <p:scale>
          <a:sx n="72" d="100"/>
          <a:sy n="72" d="100"/>
        </p:scale>
        <p:origin x="179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33748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00264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7627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531593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92291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404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3543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3130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32971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6273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360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918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4249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4142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9514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049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0270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895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31599" y="6551613"/>
            <a:ext cx="121986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22.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91240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4/20/15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54293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Spring 2015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22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Distributed Systems,</a:t>
            </a:r>
            <a:br>
              <a:rPr lang="en-US" altLang="en-US" sz="3000" dirty="0" smtClean="0"/>
            </a:br>
            <a:r>
              <a:rPr lang="en-US" altLang="en-US" sz="3000" dirty="0" smtClean="0"/>
              <a:t>Networking, TCP/IP, RPC,VFS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April 15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Open Connection: 3-Way Handshaking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2057400"/>
          </a:xfrm>
        </p:spPr>
        <p:txBody>
          <a:bodyPr/>
          <a:lstStyle/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Server waits for new connection calling </a:t>
            </a:r>
            <a:r>
              <a:rPr lang="en-US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listen()</a:t>
            </a:r>
          </a:p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Sender call </a:t>
            </a:r>
            <a:r>
              <a:rPr lang="en-US" dirty="0">
                <a:solidFill>
                  <a:srgbClr val="0000FF"/>
                </a:solidFill>
                <a:latin typeface="+mj-lt"/>
                <a:ea typeface="ＭＳ Ｐゴシック" charset="0"/>
                <a:cs typeface="ＭＳ Ｐゴシック" charset="0"/>
              </a:rPr>
              <a:t>connect() 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passing socket which contains server’s IP address and port number 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OS sends a special packet (SYN) containing a proposal for first sequence number, x</a:t>
            </a:r>
          </a:p>
        </p:txBody>
      </p:sp>
      <p:sp>
        <p:nvSpPr>
          <p:cNvPr id="24579" name="Line 4"/>
          <p:cNvSpPr>
            <a:spLocks noChangeShapeType="1"/>
          </p:cNvSpPr>
          <p:nvPr/>
        </p:nvSpPr>
        <p:spPr bwMode="auto">
          <a:xfrm>
            <a:off x="1985963" y="32766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89000" y="293528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Client (initiator)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6323013" y="2921000"/>
            <a:ext cx="901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Server</a:t>
            </a:r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>
            <a:off x="6858000" y="32766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81200" y="3529013"/>
            <a:ext cx="4876800" cy="738187"/>
            <a:chOff x="1248" y="2175"/>
            <a:chExt cx="3072" cy="465"/>
          </a:xfrm>
        </p:grpSpPr>
        <p:sp>
          <p:nvSpPr>
            <p:cNvPr id="24590" name="Line 9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4591" name="Text Box 10"/>
            <p:cNvSpPr txBox="1">
              <a:spLocks noChangeArrowheads="1"/>
            </p:cNvSpPr>
            <p:nvPr/>
          </p:nvSpPr>
          <p:spPr bwMode="auto">
            <a:xfrm rot="429064">
              <a:off x="1919" y="2175"/>
              <a:ext cx="1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SYN, SeqNum = x</a:t>
              </a:r>
            </a:p>
          </p:txBody>
        </p:sp>
      </p:grp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-104775" y="3178175"/>
            <a:ext cx="9239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Active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4585" name="Text Box 18"/>
          <p:cNvSpPr txBox="1">
            <a:spLocks noChangeArrowheads="1"/>
          </p:cNvSpPr>
          <p:nvPr/>
        </p:nvSpPr>
        <p:spPr bwMode="auto">
          <a:xfrm>
            <a:off x="8054975" y="3635375"/>
            <a:ext cx="1092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Passive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6636" name="Text Box 19"/>
          <p:cNvSpPr txBox="1">
            <a:spLocks noChangeArrowheads="1"/>
          </p:cNvSpPr>
          <p:nvPr/>
        </p:nvSpPr>
        <p:spPr bwMode="auto">
          <a:xfrm>
            <a:off x="646113" y="3336925"/>
            <a:ext cx="1336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Helvetica" charset="0"/>
                <a:cs typeface="Helvetica" charset="0"/>
              </a:rPr>
              <a:t>connect()</a:t>
            </a:r>
          </a:p>
        </p:txBody>
      </p:sp>
      <p:sp>
        <p:nvSpPr>
          <p:cNvPr id="24587" name="Text Box 20"/>
          <p:cNvSpPr txBox="1">
            <a:spLocks noChangeArrowheads="1"/>
          </p:cNvSpPr>
          <p:nvPr/>
        </p:nvSpPr>
        <p:spPr bwMode="auto">
          <a:xfrm>
            <a:off x="6858000" y="3336925"/>
            <a:ext cx="10239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listen()</a:t>
            </a:r>
          </a:p>
        </p:txBody>
      </p:sp>
      <p:sp>
        <p:nvSpPr>
          <p:cNvPr id="24588" name="TextBox 2"/>
          <p:cNvSpPr txBox="1">
            <a:spLocks noChangeArrowheads="1"/>
          </p:cNvSpPr>
          <p:nvPr/>
        </p:nvSpPr>
        <p:spPr bwMode="auto">
          <a:xfrm rot="-5400000">
            <a:off x="1140619" y="5179219"/>
            <a:ext cx="671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cxnSp>
        <p:nvCxnSpPr>
          <p:cNvPr id="24589" name="Straight Arrow Connector 4"/>
          <p:cNvCxnSpPr>
            <a:cxnSpLocks noChangeShapeType="1"/>
          </p:cNvCxnSpPr>
          <p:nvPr/>
        </p:nvCxnSpPr>
        <p:spPr bwMode="auto">
          <a:xfrm>
            <a:off x="1676400" y="4953000"/>
            <a:ext cx="0" cy="1066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04954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Open Connection: 3-Way Handshaking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2133600"/>
          </a:xfrm>
        </p:spPr>
        <p:txBody>
          <a:bodyPr>
            <a:normAutofit fontScale="92500"/>
          </a:bodyPr>
          <a:lstStyle/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If it has enough resources, server calls </a:t>
            </a:r>
            <a:r>
              <a:rPr lang="en-US" dirty="0">
                <a:solidFill>
                  <a:srgbClr val="FF0000"/>
                </a:solidFill>
                <a:latin typeface="+mj-lt"/>
                <a:ea typeface="ＭＳ Ｐゴシック" charset="0"/>
                <a:cs typeface="ＭＳ Ｐゴシック" charset="0"/>
              </a:rPr>
              <a:t>accept()</a:t>
            </a:r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 to accept connection, and sends back a SYN ACK packet containing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Client’s sequence number incremented by one, (x + 1)</a:t>
            </a:r>
          </a:p>
          <a:p>
            <a:pPr lvl="2"/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Why is this needed? </a:t>
            </a:r>
          </a:p>
          <a:p>
            <a:pPr lvl="1"/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A sequence number proposal, y, for first byte server will send</a:t>
            </a:r>
          </a:p>
        </p:txBody>
      </p:sp>
      <p:sp>
        <p:nvSpPr>
          <p:cNvPr id="25603" name="Line 4"/>
          <p:cNvSpPr>
            <a:spLocks noChangeShapeType="1"/>
          </p:cNvSpPr>
          <p:nvPr/>
        </p:nvSpPr>
        <p:spPr bwMode="auto">
          <a:xfrm>
            <a:off x="1985963" y="3251200"/>
            <a:ext cx="0" cy="266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889000" y="2909888"/>
            <a:ext cx="18700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Client (initiator)</a:t>
            </a:r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6323013" y="2895600"/>
            <a:ext cx="901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>
                <a:latin typeface="Helvetica" charset="0"/>
                <a:cs typeface="Helvetica" charset="0"/>
              </a:rPr>
              <a:t>Server</a:t>
            </a:r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6858000" y="3251200"/>
            <a:ext cx="0" cy="2908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grpSp>
        <p:nvGrpSpPr>
          <p:cNvPr id="25607" name="Group 8"/>
          <p:cNvGrpSpPr>
            <a:grpSpLocks/>
          </p:cNvGrpSpPr>
          <p:nvPr/>
        </p:nvGrpSpPr>
        <p:grpSpPr bwMode="auto">
          <a:xfrm>
            <a:off x="1981200" y="3503613"/>
            <a:ext cx="4876800" cy="738187"/>
            <a:chOff x="1248" y="2175"/>
            <a:chExt cx="3072" cy="465"/>
          </a:xfrm>
        </p:grpSpPr>
        <p:sp>
          <p:nvSpPr>
            <p:cNvPr id="25622" name="Line 9"/>
            <p:cNvSpPr>
              <a:spLocks noChangeShapeType="1"/>
            </p:cNvSpPr>
            <p:nvPr/>
          </p:nvSpPr>
          <p:spPr bwMode="auto">
            <a:xfrm>
              <a:off x="1248" y="2256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23" name="Text Box 10"/>
            <p:cNvSpPr txBox="1">
              <a:spLocks noChangeArrowheads="1"/>
            </p:cNvSpPr>
            <p:nvPr/>
          </p:nvSpPr>
          <p:spPr bwMode="auto">
            <a:xfrm rot="429064">
              <a:off x="1919" y="2175"/>
              <a:ext cx="134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SYN, SeqNum = x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947863" y="4371975"/>
            <a:ext cx="4910137" cy="631825"/>
            <a:chOff x="1226" y="2722"/>
            <a:chExt cx="3094" cy="398"/>
          </a:xfrm>
        </p:grpSpPr>
        <p:sp>
          <p:nvSpPr>
            <p:cNvPr id="25620" name="Line 12"/>
            <p:cNvSpPr>
              <a:spLocks noChangeShapeType="1"/>
            </p:cNvSpPr>
            <p:nvPr/>
          </p:nvSpPr>
          <p:spPr bwMode="auto">
            <a:xfrm flipH="1">
              <a:off x="1248" y="2784"/>
              <a:ext cx="3072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21" name="Text Box 13"/>
            <p:cNvSpPr txBox="1">
              <a:spLocks noChangeArrowheads="1"/>
            </p:cNvSpPr>
            <p:nvPr/>
          </p:nvSpPr>
          <p:spPr bwMode="auto">
            <a:xfrm rot="-375610">
              <a:off x="1226" y="2722"/>
              <a:ext cx="3055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SYN and ACK, SeqNum = y and Ack = x + 1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981200" y="5181600"/>
            <a:ext cx="4876800" cy="736600"/>
            <a:chOff x="1248" y="3232"/>
            <a:chExt cx="3072" cy="464"/>
          </a:xfrm>
        </p:grpSpPr>
        <p:sp>
          <p:nvSpPr>
            <p:cNvPr id="25618" name="Line 15"/>
            <p:cNvSpPr>
              <a:spLocks noChangeShapeType="1"/>
            </p:cNvSpPr>
            <p:nvPr/>
          </p:nvSpPr>
          <p:spPr bwMode="auto">
            <a:xfrm>
              <a:off x="1248" y="3312"/>
              <a:ext cx="3072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 rot="429064">
              <a:off x="1964" y="3232"/>
              <a:ext cx="1258" cy="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 sz="1800">
                  <a:latin typeface="Helvetica" charset="0"/>
                  <a:cs typeface="Helvetica" charset="0"/>
                </a:rPr>
                <a:t>ACK, Ack = y + 1</a:t>
              </a:r>
            </a:p>
          </p:txBody>
        </p:sp>
      </p:grpSp>
      <p:sp>
        <p:nvSpPr>
          <p:cNvPr id="25610" name="Text Box 17"/>
          <p:cNvSpPr txBox="1">
            <a:spLocks noChangeArrowheads="1"/>
          </p:cNvSpPr>
          <p:nvPr/>
        </p:nvSpPr>
        <p:spPr bwMode="auto">
          <a:xfrm>
            <a:off x="-104775" y="3152775"/>
            <a:ext cx="923925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Active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5611" name="Text Box 18"/>
          <p:cNvSpPr txBox="1">
            <a:spLocks noChangeArrowheads="1"/>
          </p:cNvSpPr>
          <p:nvPr/>
        </p:nvSpPr>
        <p:spPr bwMode="auto">
          <a:xfrm>
            <a:off x="8054975" y="3609975"/>
            <a:ext cx="10922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i="1">
                <a:latin typeface="Helvetica" charset="0"/>
                <a:cs typeface="Helvetica" charset="0"/>
              </a:rPr>
              <a:t>Passive</a:t>
            </a:r>
            <a:br>
              <a:rPr lang="en-US" sz="1800" i="1">
                <a:latin typeface="Helvetica" charset="0"/>
                <a:cs typeface="Helvetica" charset="0"/>
              </a:rPr>
            </a:br>
            <a:r>
              <a:rPr lang="en-US" sz="1800" i="1">
                <a:latin typeface="Helvetica" charset="0"/>
                <a:cs typeface="Helvetica" charset="0"/>
              </a:rPr>
              <a:t>Open</a:t>
            </a:r>
          </a:p>
        </p:txBody>
      </p:sp>
      <p:sp>
        <p:nvSpPr>
          <p:cNvPr id="25612" name="Text Box 19"/>
          <p:cNvSpPr txBox="1">
            <a:spLocks noChangeArrowheads="1"/>
          </p:cNvSpPr>
          <p:nvPr/>
        </p:nvSpPr>
        <p:spPr bwMode="auto">
          <a:xfrm>
            <a:off x="646113" y="3400425"/>
            <a:ext cx="1336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  <a:latin typeface="Helvetica" charset="0"/>
                <a:cs typeface="Helvetica" charset="0"/>
              </a:rPr>
              <a:t>connect()</a:t>
            </a:r>
          </a:p>
        </p:txBody>
      </p:sp>
      <p:sp>
        <p:nvSpPr>
          <p:cNvPr id="25613" name="Text Box 20"/>
          <p:cNvSpPr txBox="1">
            <a:spLocks noChangeArrowheads="1"/>
          </p:cNvSpPr>
          <p:nvPr/>
        </p:nvSpPr>
        <p:spPr bwMode="auto">
          <a:xfrm>
            <a:off x="6900863" y="3311525"/>
            <a:ext cx="10239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listen()</a:t>
            </a:r>
          </a:p>
        </p:txBody>
      </p:sp>
      <p:sp>
        <p:nvSpPr>
          <p:cNvPr id="25614" name="Text Box 21"/>
          <p:cNvSpPr txBox="1">
            <a:spLocks noChangeArrowheads="1"/>
          </p:cNvSpPr>
          <p:nvPr/>
        </p:nvSpPr>
        <p:spPr bwMode="auto">
          <a:xfrm>
            <a:off x="6934200" y="4162425"/>
            <a:ext cx="11668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accept()</a:t>
            </a:r>
          </a:p>
        </p:txBody>
      </p:sp>
      <p:sp>
        <p:nvSpPr>
          <p:cNvPr id="14351" name="Text Box 22"/>
          <p:cNvSpPr txBox="1">
            <a:spLocks noChangeArrowheads="1"/>
          </p:cNvSpPr>
          <p:nvPr/>
        </p:nvSpPr>
        <p:spPr bwMode="auto">
          <a:xfrm>
            <a:off x="6934200" y="5514975"/>
            <a:ext cx="17081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allocate</a:t>
            </a:r>
            <a:b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</a:br>
            <a:r>
              <a:rPr lang="en-US" sz="2000">
                <a:solidFill>
                  <a:srgbClr val="FF0000"/>
                </a:solidFill>
                <a:latin typeface="Helvetica" charset="0"/>
                <a:cs typeface="Helvetica" charset="0"/>
              </a:rPr>
              <a:t>buffer space</a:t>
            </a:r>
          </a:p>
        </p:txBody>
      </p:sp>
      <p:sp>
        <p:nvSpPr>
          <p:cNvPr id="25616" name="TextBox 22"/>
          <p:cNvSpPr txBox="1">
            <a:spLocks noChangeArrowheads="1"/>
          </p:cNvSpPr>
          <p:nvPr/>
        </p:nvSpPr>
        <p:spPr bwMode="auto">
          <a:xfrm rot="-5400000">
            <a:off x="1140619" y="5090319"/>
            <a:ext cx="671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  <a:cs typeface="Helvetica" charset="0"/>
              </a:rPr>
              <a:t>time</a:t>
            </a:r>
          </a:p>
        </p:txBody>
      </p:sp>
      <p:cxnSp>
        <p:nvCxnSpPr>
          <p:cNvPr id="25617" name="Straight Arrow Connector 23"/>
          <p:cNvCxnSpPr>
            <a:cxnSpLocks noChangeShapeType="1"/>
          </p:cNvCxnSpPr>
          <p:nvPr/>
        </p:nvCxnSpPr>
        <p:spPr bwMode="auto">
          <a:xfrm>
            <a:off x="1676400" y="4864100"/>
            <a:ext cx="0" cy="1066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161854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3-Way Handshaking (cont’</a:t>
            </a:r>
            <a:r>
              <a:rPr lang="en-US" altLang="ja-JP" smtClean="0"/>
              <a:t>d) </a:t>
            </a:r>
            <a:endParaRPr lang="en-US"/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5105400"/>
          </a:xfrm>
        </p:spPr>
        <p:txBody>
          <a:bodyPr/>
          <a:lstStyle/>
          <a:p>
            <a:r>
              <a:rPr lang="en-US" dirty="0" smtClean="0"/>
              <a:t>Three-way handshake adds 1 RTT delay </a:t>
            </a:r>
          </a:p>
          <a:p>
            <a:endParaRPr lang="en-US" dirty="0" smtClean="0"/>
          </a:p>
          <a:p>
            <a:r>
              <a:rPr lang="en-US" dirty="0" smtClean="0"/>
              <a:t>Why do it this way?</a:t>
            </a:r>
          </a:p>
          <a:p>
            <a:pPr lvl="1"/>
            <a:r>
              <a:rPr lang="en-US" dirty="0" smtClean="0"/>
              <a:t>Congestion control: SYN (40 byte) acts as cheap probe</a:t>
            </a:r>
          </a:p>
          <a:p>
            <a:pPr lvl="1"/>
            <a:r>
              <a:rPr lang="en-US" dirty="0" smtClean="0"/>
              <a:t>Protects against delayed packets from other connection (would confuse receiver)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203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Close Connection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977107"/>
            <a:ext cx="7162800" cy="6858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Goal: both sides agree to close the connection</a:t>
            </a:r>
          </a:p>
          <a:p>
            <a:r>
              <a:rPr lang="en-US" dirty="0">
                <a:latin typeface="+mj-lt"/>
                <a:ea typeface="ＭＳ Ｐゴシック" charset="0"/>
                <a:cs typeface="ＭＳ Ｐゴシック" charset="0"/>
              </a:rPr>
              <a:t>4-way connection tear down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340100" y="2462213"/>
            <a:ext cx="4346575" cy="533400"/>
            <a:chOff x="3340100" y="2462213"/>
            <a:chExt cx="4346575" cy="533400"/>
          </a:xfrm>
        </p:grpSpPr>
        <p:sp>
          <p:nvSpPr>
            <p:cNvPr id="28702" name="Line 4"/>
            <p:cNvSpPr>
              <a:spLocks noChangeShapeType="1"/>
            </p:cNvSpPr>
            <p:nvPr/>
          </p:nvSpPr>
          <p:spPr bwMode="auto">
            <a:xfrm>
              <a:off x="3340100" y="2732088"/>
              <a:ext cx="4346575" cy="263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3" name="Text Box 6"/>
            <p:cNvSpPr txBox="1">
              <a:spLocks noChangeArrowheads="1"/>
            </p:cNvSpPr>
            <p:nvPr/>
          </p:nvSpPr>
          <p:spPr bwMode="auto">
            <a:xfrm>
              <a:off x="5243513" y="2462213"/>
              <a:ext cx="620712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340100" y="2933700"/>
            <a:ext cx="4346575" cy="538163"/>
            <a:chOff x="3340100" y="2933700"/>
            <a:chExt cx="4346575" cy="538163"/>
          </a:xfrm>
        </p:grpSpPr>
        <p:sp>
          <p:nvSpPr>
            <p:cNvPr id="28700" name="Line 5"/>
            <p:cNvSpPr>
              <a:spLocks noChangeShapeType="1"/>
            </p:cNvSpPr>
            <p:nvPr/>
          </p:nvSpPr>
          <p:spPr bwMode="auto">
            <a:xfrm flipH="1">
              <a:off x="3340100" y="3071813"/>
              <a:ext cx="4346575" cy="4000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701" name="Text Box 7"/>
            <p:cNvSpPr txBox="1">
              <a:spLocks noChangeArrowheads="1"/>
            </p:cNvSpPr>
            <p:nvPr/>
          </p:nvSpPr>
          <p:spPr bwMode="auto">
            <a:xfrm>
              <a:off x="3671888" y="2933700"/>
              <a:ext cx="1306512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 ACK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3340100" y="3735388"/>
            <a:ext cx="4346575" cy="585787"/>
            <a:chOff x="3340100" y="3735388"/>
            <a:chExt cx="4346575" cy="585787"/>
          </a:xfrm>
        </p:grpSpPr>
        <p:sp>
          <p:nvSpPr>
            <p:cNvPr id="28698" name="Line 8"/>
            <p:cNvSpPr>
              <a:spLocks noChangeShapeType="1"/>
            </p:cNvSpPr>
            <p:nvPr/>
          </p:nvSpPr>
          <p:spPr bwMode="auto">
            <a:xfrm flipH="1">
              <a:off x="3340100" y="3887788"/>
              <a:ext cx="4346575" cy="433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9" name="Text Box 10"/>
            <p:cNvSpPr txBox="1">
              <a:spLocks noChangeArrowheads="1"/>
            </p:cNvSpPr>
            <p:nvPr/>
          </p:nvSpPr>
          <p:spPr bwMode="auto">
            <a:xfrm>
              <a:off x="5243513" y="3735388"/>
              <a:ext cx="620712" cy="420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340100" y="4156075"/>
            <a:ext cx="4349750" cy="546100"/>
            <a:chOff x="3340100" y="4156075"/>
            <a:chExt cx="4349750" cy="546100"/>
          </a:xfrm>
        </p:grpSpPr>
        <p:sp>
          <p:nvSpPr>
            <p:cNvPr id="28696" name="Line 9"/>
            <p:cNvSpPr>
              <a:spLocks noChangeShapeType="1"/>
            </p:cNvSpPr>
            <p:nvPr/>
          </p:nvSpPr>
          <p:spPr bwMode="auto">
            <a:xfrm>
              <a:off x="3340100" y="4425950"/>
              <a:ext cx="4349750" cy="2762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7" name="Text Box 11"/>
            <p:cNvSpPr txBox="1">
              <a:spLocks noChangeArrowheads="1"/>
            </p:cNvSpPr>
            <p:nvPr/>
          </p:nvSpPr>
          <p:spPr bwMode="auto">
            <a:xfrm>
              <a:off x="5327650" y="4156075"/>
              <a:ext cx="1306513" cy="420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FIN ACK</a:t>
              </a:r>
            </a:p>
          </p:txBody>
        </p:sp>
      </p:grpSp>
      <p:sp>
        <p:nvSpPr>
          <p:cNvPr id="28679" name="Line 12"/>
          <p:cNvSpPr>
            <a:spLocks noChangeShapeType="1"/>
          </p:cNvSpPr>
          <p:nvPr/>
        </p:nvSpPr>
        <p:spPr bwMode="auto">
          <a:xfrm>
            <a:off x="3340100" y="2438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0" name="Line 13"/>
          <p:cNvSpPr>
            <a:spLocks noChangeShapeType="1"/>
          </p:cNvSpPr>
          <p:nvPr/>
        </p:nvSpPr>
        <p:spPr bwMode="auto">
          <a:xfrm>
            <a:off x="7683500" y="2438400"/>
            <a:ext cx="0" cy="3581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8681" name="Text Box 14"/>
          <p:cNvSpPr txBox="1">
            <a:spLocks noChangeArrowheads="1"/>
          </p:cNvSpPr>
          <p:nvPr/>
        </p:nvSpPr>
        <p:spPr bwMode="auto">
          <a:xfrm>
            <a:off x="2949575" y="207168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Helvetica" charset="0"/>
                <a:cs typeface="Helvetica" charset="0"/>
              </a:rPr>
              <a:t>Host 1</a:t>
            </a:r>
          </a:p>
        </p:txBody>
      </p:sp>
      <p:sp>
        <p:nvSpPr>
          <p:cNvPr id="28682" name="Text Box 15"/>
          <p:cNvSpPr txBox="1">
            <a:spLocks noChangeArrowheads="1"/>
          </p:cNvSpPr>
          <p:nvPr/>
        </p:nvSpPr>
        <p:spPr bwMode="auto">
          <a:xfrm>
            <a:off x="7232650" y="2071688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Helvetica" charset="0"/>
                <a:cs typeface="Helvetica" charset="0"/>
              </a:rPr>
              <a:t>Host 2</a:t>
            </a:r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76200" y="4645025"/>
            <a:ext cx="29035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Helvetica" charset="0"/>
                <a:cs typeface="Helvetica" charset="0"/>
              </a:rPr>
              <a:t>Can retransmit FIN ACK</a:t>
            </a:r>
            <a:br>
              <a:rPr lang="en-US" sz="1800">
                <a:latin typeface="Helvetica" charset="0"/>
                <a:cs typeface="Helvetica" charset="0"/>
              </a:rPr>
            </a:br>
            <a:r>
              <a:rPr lang="en-US" sz="1800">
                <a:latin typeface="Helvetica" charset="0"/>
                <a:cs typeface="Helvetica" charset="0"/>
              </a:rPr>
              <a:t> if it is lost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514600" y="4419600"/>
            <a:ext cx="915988" cy="1408113"/>
            <a:chOff x="2514600" y="4419600"/>
            <a:chExt cx="915988" cy="1408112"/>
          </a:xfrm>
        </p:grpSpPr>
        <p:sp>
          <p:nvSpPr>
            <p:cNvPr id="28691" name="Line 16"/>
            <p:cNvSpPr>
              <a:spLocks noChangeShapeType="1"/>
            </p:cNvSpPr>
            <p:nvPr/>
          </p:nvSpPr>
          <p:spPr bwMode="auto">
            <a:xfrm>
              <a:off x="3041650" y="4430712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2" name="Line 17"/>
            <p:cNvSpPr>
              <a:spLocks noChangeShapeType="1"/>
            </p:cNvSpPr>
            <p:nvPr/>
          </p:nvSpPr>
          <p:spPr bwMode="auto">
            <a:xfrm>
              <a:off x="3041650" y="5421312"/>
              <a:ext cx="228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3" name="Line 18"/>
            <p:cNvSpPr>
              <a:spLocks noChangeShapeType="1"/>
            </p:cNvSpPr>
            <p:nvPr/>
          </p:nvSpPr>
          <p:spPr bwMode="auto">
            <a:xfrm flipH="1" flipV="1">
              <a:off x="3200400" y="4430712"/>
              <a:ext cx="0" cy="990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694" name="Text Box 19"/>
            <p:cNvSpPr txBox="1">
              <a:spLocks noChangeArrowheads="1"/>
            </p:cNvSpPr>
            <p:nvPr/>
          </p:nvSpPr>
          <p:spPr bwMode="auto">
            <a:xfrm rot="-5400000">
              <a:off x="2486819" y="4750594"/>
              <a:ext cx="10318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solidFill>
                    <a:srgbClr val="3366FF"/>
                  </a:solidFill>
                  <a:latin typeface="Helvetica" charset="0"/>
                  <a:cs typeface="Helvetica" charset="0"/>
                </a:rPr>
                <a:t>timeout</a:t>
              </a: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2514600" y="5457825"/>
              <a:ext cx="91598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>
                  <a:latin typeface="Helvetica" charset="0"/>
                  <a:cs typeface="Helvetica" charset="0"/>
                </a:rPr>
                <a:t>closed</a:t>
              </a:r>
            </a:p>
          </p:txBody>
        </p:sp>
      </p:grpSp>
      <p:sp>
        <p:nvSpPr>
          <p:cNvPr id="28685" name="Text Box 22"/>
          <p:cNvSpPr txBox="1">
            <a:spLocks noChangeArrowheads="1"/>
          </p:cNvSpPr>
          <p:nvPr/>
        </p:nvSpPr>
        <p:spPr bwMode="auto">
          <a:xfrm>
            <a:off x="2514600" y="2514600"/>
            <a:ext cx="774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3366FF"/>
                </a:solidFill>
                <a:latin typeface="Helvetica" charset="0"/>
                <a:cs typeface="Helvetica" charset="0"/>
              </a:rPr>
              <a:t>close</a:t>
            </a:r>
          </a:p>
        </p:txBody>
      </p:sp>
      <p:sp>
        <p:nvSpPr>
          <p:cNvPr id="16402" name="Text Box 23"/>
          <p:cNvSpPr txBox="1">
            <a:spLocks noChangeArrowheads="1"/>
          </p:cNvSpPr>
          <p:nvPr/>
        </p:nvSpPr>
        <p:spPr bwMode="auto">
          <a:xfrm>
            <a:off x="7664450" y="3668713"/>
            <a:ext cx="7747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Helvetica" charset="0"/>
                <a:cs typeface="Helvetica" charset="0"/>
              </a:rPr>
              <a:t>close</a:t>
            </a:r>
          </a:p>
        </p:txBody>
      </p:sp>
      <p:sp>
        <p:nvSpPr>
          <p:cNvPr id="16403" name="Text Box 23"/>
          <p:cNvSpPr txBox="1">
            <a:spLocks noChangeArrowheads="1"/>
          </p:cNvSpPr>
          <p:nvPr/>
        </p:nvSpPr>
        <p:spPr bwMode="auto">
          <a:xfrm>
            <a:off x="7683500" y="4506913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FF0000"/>
                </a:solidFill>
                <a:latin typeface="Helvetica" charset="0"/>
                <a:cs typeface="Helvetica" charset="0"/>
              </a:rPr>
              <a:t>closed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352800" y="3236913"/>
            <a:ext cx="4346575" cy="625475"/>
            <a:chOff x="3352800" y="3236186"/>
            <a:chExt cx="4346575" cy="626201"/>
          </a:xfrm>
        </p:grpSpPr>
        <p:sp>
          <p:nvSpPr>
            <p:cNvPr id="28689" name="Line 8"/>
            <p:cNvSpPr>
              <a:spLocks noChangeShapeType="1"/>
            </p:cNvSpPr>
            <p:nvPr/>
          </p:nvSpPr>
          <p:spPr bwMode="auto">
            <a:xfrm flipH="1">
              <a:off x="3352800" y="3429000"/>
              <a:ext cx="4346575" cy="43338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90" name="Text Box 6"/>
            <p:cNvSpPr txBox="1">
              <a:spLocks noChangeArrowheads="1"/>
            </p:cNvSpPr>
            <p:nvPr/>
          </p:nvSpPr>
          <p:spPr bwMode="auto">
            <a:xfrm>
              <a:off x="5257800" y="3236186"/>
              <a:ext cx="745818" cy="421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2058" tIns="41029" rIns="82058" bIns="41029">
              <a:spAutoFit/>
            </a:bodyPr>
            <a:lstStyle>
              <a:lvl1pPr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 defTabSz="820738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defTabSz="820738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200">
                  <a:latin typeface="Helvetica" charset="0"/>
                  <a:cs typeface="Helvetica" charset="0"/>
                </a:rPr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5579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/>
      <p:bldP spid="16402" grpId="0"/>
      <p:bldP spid="164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Sequence-Number Initialization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650" y="688975"/>
            <a:ext cx="8902700" cy="59404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choose an initial sequence number?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When machine boots, ok to start with sequence #0?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No: could send two messages with same sequence #!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Receiver might end up discarding valid packets, or duplicate ack from original transmission might hide lost packet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Also, if it is possible to predict sequence numbers, might be possible for attacker to hijack TCP connection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 ways of choosing an initial sequence number: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Time to live: each packet has a deadline.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not delivered in X seconds, then is dropped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Thus, can re-use sequence numbers if wait for all packets in flight to be delivered or to expire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Epoch #: uniquely identifies </a:t>
            </a:r>
            <a:r>
              <a:rPr lang="en-US" altLang="ko-KR" i="1" smtClean="0">
                <a:ea typeface="굴림" panose="020B0600000101010101" pitchFamily="34" charset="-127"/>
              </a:rPr>
              <a:t>which</a:t>
            </a:r>
            <a:r>
              <a:rPr lang="en-US" altLang="ko-KR" smtClean="0">
                <a:ea typeface="굴림" panose="020B0600000101010101" pitchFamily="34" charset="-127"/>
              </a:rPr>
              <a:t> set of sequence numbers are currently being used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Epoch # stored on disk, Put in every message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Epoch # incremented on crash and/or when run out of sequence #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Pseudo-random increment to previous sequence number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Used by several protocol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4101927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6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9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9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9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6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9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96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6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6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9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96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96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967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967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9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9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70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Midterm II: Wednesday (4/22)</a:t>
            </a:r>
          </a:p>
          <a:p>
            <a:pPr lvl="1"/>
            <a:r>
              <a:rPr lang="en-US" dirty="0" smtClean="0"/>
              <a:t>Time: 6:30PM – 9:30PM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Location: </a:t>
            </a:r>
            <a:r>
              <a:rPr lang="en-US" dirty="0" err="1" smtClean="0">
                <a:solidFill>
                  <a:srgbClr val="FF0000"/>
                </a:solidFill>
              </a:rPr>
              <a:t>Dwinelle</a:t>
            </a:r>
            <a:r>
              <a:rPr lang="en-US" dirty="0" smtClean="0">
                <a:solidFill>
                  <a:srgbClr val="FF0000"/>
                </a:solidFill>
              </a:rPr>
              <a:t>: 145/155 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Logins aa-</a:t>
            </a:r>
            <a:r>
              <a:rPr lang="en-US" dirty="0" err="1" smtClean="0">
                <a:solidFill>
                  <a:srgbClr val="FF0000"/>
                </a:solidFill>
              </a:rPr>
              <a:t>ee</a:t>
            </a:r>
            <a:r>
              <a:rPr lang="en-US" dirty="0" smtClean="0">
                <a:solidFill>
                  <a:srgbClr val="FF0000"/>
                </a:solidFill>
              </a:rPr>
              <a:t>, in </a:t>
            </a:r>
            <a:r>
              <a:rPr lang="en-US" dirty="0" err="1" smtClean="0">
                <a:solidFill>
                  <a:srgbClr val="FF0000"/>
                </a:solidFill>
              </a:rPr>
              <a:t>Dwinelle</a:t>
            </a:r>
            <a:r>
              <a:rPr lang="en-US" dirty="0" smtClean="0">
                <a:solidFill>
                  <a:srgbClr val="FF0000"/>
                </a:solidFill>
              </a:rPr>
              <a:t> 145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Logins </a:t>
            </a:r>
            <a:r>
              <a:rPr lang="en-US" dirty="0" err="1" smtClean="0">
                <a:solidFill>
                  <a:srgbClr val="FF0000"/>
                </a:solidFill>
              </a:rPr>
              <a:t>ef-nk</a:t>
            </a:r>
            <a:r>
              <a:rPr lang="en-US" dirty="0" smtClean="0">
                <a:solidFill>
                  <a:srgbClr val="FF0000"/>
                </a:solidFill>
              </a:rPr>
              <a:t>, in </a:t>
            </a:r>
            <a:r>
              <a:rPr lang="en-US" dirty="0" err="1" smtClean="0">
                <a:solidFill>
                  <a:srgbClr val="FF0000"/>
                </a:solidFill>
              </a:rPr>
              <a:t>Dwinelle</a:t>
            </a:r>
            <a:r>
              <a:rPr lang="en-US" dirty="0" smtClean="0">
                <a:solidFill>
                  <a:srgbClr val="FF0000"/>
                </a:solidFill>
              </a:rPr>
              <a:t> 155</a:t>
            </a:r>
          </a:p>
          <a:p>
            <a:pPr lvl="1"/>
            <a:r>
              <a:rPr lang="en-US" dirty="0" smtClean="0"/>
              <a:t>All topics from Midterm I, up to next Monday, including:</a:t>
            </a:r>
          </a:p>
          <a:p>
            <a:pPr lvl="2"/>
            <a:r>
              <a:rPr lang="en-US" dirty="0" smtClean="0"/>
              <a:t>Address Translation/TLBs/Paging</a:t>
            </a:r>
          </a:p>
          <a:p>
            <a:pPr lvl="2"/>
            <a:r>
              <a:rPr lang="en-US" dirty="0" smtClean="0"/>
              <a:t>I/O subsystems, Storage Layers, Disks/SSD</a:t>
            </a:r>
          </a:p>
          <a:p>
            <a:pPr lvl="2"/>
            <a:r>
              <a:rPr lang="en-US" dirty="0" smtClean="0"/>
              <a:t>Performance and Queueing Theory</a:t>
            </a:r>
          </a:p>
          <a:p>
            <a:pPr lvl="2"/>
            <a:r>
              <a:rPr lang="en-US" dirty="0" smtClean="0"/>
              <a:t>File systems</a:t>
            </a:r>
          </a:p>
          <a:p>
            <a:pPr lvl="2"/>
            <a:r>
              <a:rPr lang="en-US" dirty="0" smtClean="0"/>
              <a:t>Distributed systems, TCP/IP, RPC</a:t>
            </a:r>
          </a:p>
          <a:p>
            <a:pPr lvl="2"/>
            <a:r>
              <a:rPr lang="en-US" dirty="0" smtClean="0"/>
              <a:t>NFS/AFS, Key-Value Store</a:t>
            </a:r>
          </a:p>
          <a:p>
            <a:r>
              <a:rPr lang="en-US" dirty="0" smtClean="0"/>
              <a:t>Closed book, one page of notes – both sides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Bring Calculator!</a:t>
            </a:r>
          </a:p>
        </p:txBody>
      </p:sp>
    </p:spTree>
    <p:extLst>
      <p:ext uri="{BB962C8B-B14F-4D97-AF65-F5344CB8AC3E}">
        <p14:creationId xmlns:p14="http://schemas.microsoft.com/office/powerpoint/2010/main" val="3443176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Use of TCP: Sockets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363" y="685800"/>
            <a:ext cx="8885237" cy="579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Socket:</a:t>
            </a:r>
            <a:r>
              <a:rPr lang="en-US" altLang="ko-KR" smtClean="0">
                <a:ea typeface="굴림" panose="020B0600000101010101" pitchFamily="34" charset="-127"/>
              </a:rPr>
              <a:t> an abstraction of a network I/O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Embodies one side of a communication channel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Same interface regardless of location of other end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Could be local machine (called “UNIX socket”) or remote machine (called “network socket”)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First introduced in 4.2 BSD UNIX: big innovation at time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Now most operating systems provide some notion of socket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Using Sockets for Client-Server (C/C++ interface):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 server: set up “server-socket”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Create socket, Bind to protocol (TCP), local address, port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Call listen(): tells server socket to accept incoming requests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Perform multiple accept() calls on socket to accept incoming connection request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Each successful accept() returns a new socket for a new  connection; can pass this off to handler thread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 client: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Create socket, Bind to protocol (TCP), remote address, port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Perform connect() on socket to make connection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connect() successful, have socket connected to server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37482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8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98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98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98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98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98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98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8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98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98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98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98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98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8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8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98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98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826" name="Group 2"/>
          <p:cNvGrpSpPr>
            <a:grpSpLocks/>
          </p:cNvGrpSpPr>
          <p:nvPr/>
        </p:nvGrpSpPr>
        <p:grpSpPr bwMode="auto">
          <a:xfrm>
            <a:off x="1386861" y="533400"/>
            <a:ext cx="6292384" cy="2854403"/>
            <a:chOff x="1024" y="1632"/>
            <a:chExt cx="3711" cy="1755"/>
          </a:xfrm>
        </p:grpSpPr>
        <p:sp>
          <p:nvSpPr>
            <p:cNvPr id="35845" name="Oval 3"/>
            <p:cNvSpPr>
              <a:spLocks noChangeArrowheads="1"/>
            </p:cNvSpPr>
            <p:nvPr/>
          </p:nvSpPr>
          <p:spPr bwMode="auto">
            <a:xfrm>
              <a:off x="3718" y="1632"/>
              <a:ext cx="710" cy="66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Server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1046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dirty="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807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8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776"/>
              <a:ext cx="2187" cy="1533"/>
            </a:xfrm>
            <a:custGeom>
              <a:avLst/>
              <a:gdLst>
                <a:gd name="T0" fmla="*/ 7 w 21600"/>
                <a:gd name="T1" fmla="*/ 767 h 21600"/>
                <a:gd name="T2" fmla="*/ 1094 w 21600"/>
                <a:gd name="T3" fmla="*/ 1531 h 21600"/>
                <a:gd name="T4" fmla="*/ 2185 w 21600"/>
                <a:gd name="T5" fmla="*/ 767 h 21600"/>
                <a:gd name="T6" fmla="*/ 1094 w 21600"/>
                <a:gd name="T7" fmla="*/ 8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69 h 21600"/>
                <a:gd name="T14" fmla="*/ 17086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1536" y="2083"/>
              <a:ext cx="2182" cy="65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4073" y="2308"/>
              <a:ext cx="0" cy="27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/>
            </a:p>
          </p:txBody>
        </p:sp>
        <p:sp>
          <p:nvSpPr>
            <p:cNvPr id="35851" name="AutoShape 9"/>
            <p:cNvSpPr>
              <a:spLocks noChangeArrowheads="1"/>
            </p:cNvSpPr>
            <p:nvPr/>
          </p:nvSpPr>
          <p:spPr bwMode="auto">
            <a:xfrm>
              <a:off x="1584" y="2682"/>
              <a:ext cx="2178" cy="302"/>
            </a:xfrm>
            <a:prstGeom prst="leftRightArrow">
              <a:avLst>
                <a:gd name="adj1" fmla="val 49630"/>
                <a:gd name="adj2" fmla="val 102636"/>
              </a:avLst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connection</a:t>
              </a:r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 rot="20547700">
              <a:off x="1866" y="2187"/>
              <a:ext cx="1505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>
                  <a:ea typeface="굴림" panose="020B0600000101010101" pitchFamily="34" charset="-127"/>
                </a:rPr>
                <a:t>Request Connection</a:t>
              </a: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4112" y="2218"/>
              <a:ext cx="62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54" name="Text Box 12"/>
            <p:cNvSpPr txBox="1">
              <a:spLocks noChangeArrowheads="1"/>
            </p:cNvSpPr>
            <p:nvPr/>
          </p:nvSpPr>
          <p:spPr bwMode="auto">
            <a:xfrm>
              <a:off x="3701" y="3165"/>
              <a:ext cx="67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Server</a:t>
              </a:r>
            </a:p>
          </p:txBody>
        </p:sp>
        <p:sp>
          <p:nvSpPr>
            <p:cNvPr id="35855" name="Text Box 13"/>
            <p:cNvSpPr txBox="1">
              <a:spLocks noChangeArrowheads="1"/>
            </p:cNvSpPr>
            <p:nvPr/>
          </p:nvSpPr>
          <p:spPr bwMode="auto">
            <a:xfrm>
              <a:off x="1024" y="3165"/>
              <a:ext cx="56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Client</a:t>
              </a:r>
            </a:p>
          </p:txBody>
        </p:sp>
      </p:grpSp>
      <p:sp>
        <p:nvSpPr>
          <p:cNvPr id="35843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Socket Setup over TCP/IP</a:t>
            </a:r>
          </a:p>
        </p:txBody>
      </p:sp>
      <p:sp>
        <p:nvSpPr>
          <p:cNvPr id="11018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6200" y="3581400"/>
            <a:ext cx="8915400" cy="3505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Server Socket: Listens for new connections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Produces new sockets for each unique connection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Things to remember: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Connection involves 5 values: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[ Client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000" dirty="0" smtClean="0">
                <a:ea typeface="굴림" panose="020B0600000101010101" pitchFamily="34" charset="-127"/>
              </a:rPr>
              <a:t>, Client Port, Server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000" dirty="0" smtClean="0">
                <a:ea typeface="굴림" panose="020B0600000101010101" pitchFamily="34" charset="-127"/>
              </a:rPr>
              <a:t>, Server Port, Protocol ]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Often, Client Port “randomly” assigned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Done by OS during client socket setup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Server Port often “well known”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80 (web), 443 (secure web), 25 (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sendmail</a:t>
            </a:r>
            <a:r>
              <a:rPr lang="en-US" altLang="ko-KR" sz="1800" dirty="0" smtClean="0">
                <a:ea typeface="굴림" panose="020B0600000101010101" pitchFamily="34" charset="-127"/>
              </a:rPr>
              <a:t>), 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etc</a:t>
            </a:r>
            <a:endParaRPr lang="en-US" altLang="ko-KR" sz="1800" dirty="0" smtClean="0">
              <a:ea typeface="굴림" panose="020B0600000101010101" pitchFamily="34" charset="-127"/>
            </a:endParaRP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Well-known ports from 0—1023 </a:t>
            </a:r>
          </a:p>
        </p:txBody>
      </p:sp>
    </p:spTree>
    <p:extLst>
      <p:ext uri="{BB962C8B-B14F-4D97-AF65-F5344CB8AC3E}">
        <p14:creationId xmlns:p14="http://schemas.microsoft.com/office/powerpoint/2010/main" val="3718750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3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Sockets in concept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5231" y="680376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9527" y="662412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6379" y="4469352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8923" y="5206271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38923" y="1855045"/>
            <a:ext cx="3098249" cy="2214072"/>
            <a:chOff x="738923" y="1855045"/>
            <a:chExt cx="3098249" cy="2214072"/>
          </a:xfrm>
        </p:grpSpPr>
        <p:sp>
          <p:nvSpPr>
            <p:cNvPr id="9" name="TextBox 8"/>
            <p:cNvSpPr txBox="1"/>
            <p:nvPr/>
          </p:nvSpPr>
          <p:spPr>
            <a:xfrm>
              <a:off x="738923" y="1855045"/>
              <a:ext cx="2075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Client Socket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923" y="2644543"/>
              <a:ext cx="309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Connect it to server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470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816394" y="1066800"/>
            <a:ext cx="2721899" cy="2024362"/>
            <a:chOff x="5816394" y="1141845"/>
            <a:chExt cx="2721899" cy="2024362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Server Socket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7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Bind it to an Address </a:t>
              </a:r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18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Listen for Connection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89405" y="2513444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7454" y="5263373"/>
            <a:ext cx="24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20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0779" y="606260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883618" y="5654046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246497" y="4040859"/>
            <a:ext cx="4316103" cy="369332"/>
            <a:chOff x="1246497" y="4040859"/>
            <a:chExt cx="4316103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447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rite request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02834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002834" y="4497349"/>
            <a:ext cx="4170422" cy="369332"/>
            <a:chOff x="3002834" y="4497349"/>
            <a:chExt cx="4170422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582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response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3002834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7114807" y="4237961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798432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447786" y="2954752"/>
            <a:ext cx="6836836" cy="1519232"/>
            <a:chOff x="1447786" y="2954752"/>
            <a:chExt cx="6836836" cy="1519232"/>
          </a:xfrm>
        </p:grpSpPr>
        <p:grpSp>
          <p:nvGrpSpPr>
            <p:cNvPr id="37" name="Group 36"/>
            <p:cNvGrpSpPr/>
            <p:nvPr/>
          </p:nvGrpSpPr>
          <p:grpSpPr>
            <a:xfrm>
              <a:off x="5590747" y="2954752"/>
              <a:ext cx="2693875" cy="1519232"/>
              <a:chOff x="5590747" y="2954752"/>
              <a:chExt cx="2693875" cy="1519232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6547748" y="2954752"/>
                <a:ext cx="0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831695" y="3315154"/>
                <a:ext cx="1925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Accept connection</a:t>
                </a:r>
                <a:endParaRPr lang="en-US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0497" y="3684486"/>
                <a:ext cx="467251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590747" y="4104652"/>
                <a:ext cx="1390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read request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31506" y="3699785"/>
                <a:ext cx="1953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Connection Socket</a:t>
                </a:r>
                <a:endParaRPr lang="en-US" i="1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447786" y="3251361"/>
              <a:ext cx="195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Connection Socket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95723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1" y="152400"/>
            <a:ext cx="7162800" cy="533400"/>
          </a:xfrm>
        </p:spPr>
        <p:txBody>
          <a:bodyPr/>
          <a:lstStyle/>
          <a:p>
            <a:r>
              <a:rPr lang="en-US" dirty="0" smtClean="0"/>
              <a:t>Recall: Client Protocol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914400"/>
            <a:ext cx="10297281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*hostname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sockaddr_in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err="1" smtClean="0">
                <a:latin typeface="Courier"/>
                <a:cs typeface="Courier"/>
              </a:rPr>
              <a:t>struct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hostent</a:t>
            </a:r>
            <a:r>
              <a:rPr lang="en-US" dirty="0">
                <a:latin typeface="Courier"/>
                <a:cs typeface="Courier"/>
              </a:rPr>
              <a:t> *server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server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buildServerAddr</a:t>
            </a:r>
            <a:r>
              <a:rPr lang="en-US" dirty="0">
                <a:latin typeface="Courier"/>
                <a:cs typeface="Courier"/>
              </a:rPr>
              <a:t>(&amp;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, hostname,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Create a TCP socket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dirty="0" err="1" smtClean="0">
                <a:latin typeface="Courier"/>
                <a:cs typeface="Courier"/>
              </a:rPr>
              <a:t>sockfd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dirty="0">
                <a:latin typeface="Courier"/>
                <a:cs typeface="Courier"/>
              </a:rPr>
              <a:t>(AF_INET, SOCK_STREAM, 0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Connect to server on port */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connect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, (</a:t>
            </a:r>
            <a:r>
              <a:rPr lang="en-US" dirty="0" err="1">
                <a:latin typeface="Courier"/>
                <a:cs typeface="Courier"/>
              </a:rPr>
              <a:t>struct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sockaddr</a:t>
            </a:r>
            <a:r>
              <a:rPr lang="en-US" dirty="0">
                <a:latin typeface="Courier"/>
                <a:cs typeface="Courier"/>
              </a:rPr>
              <a:t> *) &amp;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("Connected to %s:%d\</a:t>
            </a:r>
            <a:r>
              <a:rPr lang="en-US" dirty="0" err="1">
                <a:latin typeface="Courier"/>
                <a:cs typeface="Courier"/>
              </a:rPr>
              <a:t>n",server</a:t>
            </a:r>
            <a:r>
              <a:rPr lang="en-US" dirty="0">
                <a:latin typeface="Courier"/>
                <a:cs typeface="Courier"/>
              </a:rPr>
              <a:t>-&gt;</a:t>
            </a:r>
            <a:r>
              <a:rPr lang="en-US" dirty="0" err="1">
                <a:latin typeface="Courier"/>
                <a:cs typeface="Courier"/>
              </a:rPr>
              <a:t>h_name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Carry out Client</a:t>
            </a:r>
            <a:r>
              <a:rPr lang="en-US" dirty="0" smtClean="0">
                <a:latin typeface="Courier"/>
                <a:cs typeface="Courier"/>
              </a:rPr>
              <a:t>-Server </a:t>
            </a:r>
            <a:r>
              <a:rPr lang="en-US" dirty="0">
                <a:latin typeface="Courier"/>
                <a:cs typeface="Courier"/>
              </a:rPr>
              <a:t>protocol *</a:t>
            </a:r>
            <a:r>
              <a:rPr lang="en-US" dirty="0" smtClean="0">
                <a:latin typeface="Courier"/>
                <a:cs typeface="Courier"/>
              </a:rPr>
              <a:t>/</a:t>
            </a:r>
          </a:p>
          <a:p>
            <a:r>
              <a:rPr lang="en-US" i="1" dirty="0" smtClean="0">
                <a:latin typeface="Courier"/>
                <a:cs typeface="Courier"/>
              </a:rPr>
              <a:t>client</a:t>
            </a:r>
            <a:r>
              <a:rPr lang="en-US" i="1" dirty="0">
                <a:latin typeface="Courier"/>
                <a:cs typeface="Courier"/>
              </a:rPr>
              <a:t>(</a:t>
            </a:r>
            <a:r>
              <a:rPr lang="en-US" i="1" dirty="0" err="1">
                <a:latin typeface="Courier"/>
                <a:cs typeface="Courier"/>
              </a:rPr>
              <a:t>sockfd</a:t>
            </a:r>
            <a:r>
              <a:rPr lang="en-US" i="1" dirty="0">
                <a:latin typeface="Courier"/>
                <a:cs typeface="Courier"/>
              </a:rPr>
              <a:t>);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>
                <a:latin typeface="Courier"/>
                <a:cs typeface="Courier"/>
              </a:rPr>
              <a:t>* Clean up on termination */</a:t>
            </a:r>
          </a:p>
          <a:p>
            <a:r>
              <a:rPr lang="en-US" dirty="0" smtClean="0">
                <a:latin typeface="Courier"/>
                <a:cs typeface="Courier"/>
              </a:rPr>
              <a:t>close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sockfd</a:t>
            </a:r>
            <a:r>
              <a:rPr lang="en-US" dirty="0">
                <a:latin typeface="Courier"/>
                <a:cs typeface="Courier"/>
              </a:rPr>
              <a:t>);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85801" y="3342973"/>
            <a:ext cx="6083300" cy="2844800"/>
            <a:chOff x="533400" y="3505200"/>
            <a:chExt cx="6083300" cy="2844800"/>
          </a:xfrm>
        </p:grpSpPr>
        <p:pic>
          <p:nvPicPr>
            <p:cNvPr id="3" name="Picture 2" descr="Screen Shot 2014-11-11 at 8.47.39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4800600"/>
              <a:ext cx="6083300" cy="15494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</p:pic>
        <p:cxnSp>
          <p:nvCxnSpPr>
            <p:cNvPr id="9" name="Straight Connector 8"/>
            <p:cNvCxnSpPr/>
            <p:nvPr/>
          </p:nvCxnSpPr>
          <p:spPr bwMode="auto">
            <a:xfrm flipH="1">
              <a:off x="914400" y="3505200"/>
              <a:ext cx="1676400" cy="1295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4572001" y="980773"/>
            <a:ext cx="2590800" cy="2133600"/>
            <a:chOff x="4419600" y="1143000"/>
            <a:chExt cx="2590800" cy="2133600"/>
          </a:xfrm>
        </p:grpSpPr>
        <p:pic>
          <p:nvPicPr>
            <p:cNvPr id="11" name="Picture 10" descr="Screen Shot 2014-11-11 at 8.49.37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0200" y="1143000"/>
              <a:ext cx="1600200" cy="10160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</p:pic>
        <p:cxnSp>
          <p:nvCxnSpPr>
            <p:cNvPr id="13" name="Straight Connector 12"/>
            <p:cNvCxnSpPr/>
            <p:nvPr/>
          </p:nvCxnSpPr>
          <p:spPr bwMode="auto">
            <a:xfrm flipV="1">
              <a:off x="4419600" y="2133600"/>
              <a:ext cx="990600" cy="11430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8194271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Network Protocols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635000"/>
            <a:ext cx="8966200" cy="5537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Protocol:</a:t>
            </a:r>
            <a:r>
              <a:rPr lang="en-US" altLang="ko-KR" smtClean="0">
                <a:ea typeface="굴림" panose="020B0600000101010101" pitchFamily="34" charset="-127"/>
              </a:rPr>
              <a:t> Agreement between two parties as to how information is to be transmitted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Example: system calls are the protocol between the operating system and application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Networking examples: many levels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Physical level: mechanical and electrical network (e.g. how are 0 and 1 represented)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Link level: packet formats/error control (for instance, the CSMA/CD protocol)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Network level: network routing, addressing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Transport Level: reliable message delivery 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Protocols on today’s Internet: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buFontTx/>
              <a:buNone/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ko-KR" altLang="en-US" smtClean="0">
              <a:ea typeface="굴림" panose="020B0600000101010101" pitchFamily="34" charset="-127"/>
            </a:endParaRPr>
          </a:p>
        </p:txBody>
      </p:sp>
      <p:grpSp>
        <p:nvGrpSpPr>
          <p:cNvPr id="1053700" name="Group 4"/>
          <p:cNvGrpSpPr>
            <a:grpSpLocks/>
          </p:cNvGrpSpPr>
          <p:nvPr/>
        </p:nvGrpSpPr>
        <p:grpSpPr bwMode="auto">
          <a:xfrm>
            <a:off x="533400" y="3962400"/>
            <a:ext cx="8001000" cy="2514600"/>
            <a:chOff x="192" y="2544"/>
            <a:chExt cx="5040" cy="1584"/>
          </a:xfrm>
        </p:grpSpPr>
        <p:grpSp>
          <p:nvGrpSpPr>
            <p:cNvPr id="18437" name="Group 5"/>
            <p:cNvGrpSpPr>
              <a:grpSpLocks/>
            </p:cNvGrpSpPr>
            <p:nvPr/>
          </p:nvGrpSpPr>
          <p:grpSpPr bwMode="auto">
            <a:xfrm>
              <a:off x="192" y="3072"/>
              <a:ext cx="5040" cy="1056"/>
              <a:chOff x="528" y="3072"/>
              <a:chExt cx="4800" cy="1056"/>
            </a:xfrm>
          </p:grpSpPr>
          <p:sp>
            <p:nvSpPr>
              <p:cNvPr id="18465" name="Rectangle 6"/>
              <p:cNvSpPr>
                <a:spLocks noChangeArrowheads="1"/>
              </p:cNvSpPr>
              <p:nvPr/>
            </p:nvSpPr>
            <p:spPr bwMode="auto">
              <a:xfrm>
                <a:off x="528" y="3072"/>
                <a:ext cx="4748" cy="384"/>
              </a:xfrm>
              <a:prstGeom prst="rect">
                <a:avLst/>
              </a:prstGeom>
              <a:solidFill>
                <a:srgbClr val="53FB2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66" name="Rectangle 7"/>
              <p:cNvSpPr>
                <a:spLocks noChangeArrowheads="1"/>
              </p:cNvSpPr>
              <p:nvPr/>
            </p:nvSpPr>
            <p:spPr bwMode="auto">
              <a:xfrm>
                <a:off x="528" y="3744"/>
                <a:ext cx="4748" cy="384"/>
              </a:xfrm>
              <a:prstGeom prst="rect">
                <a:avLst/>
              </a:prstGeom>
              <a:solidFill>
                <a:srgbClr val="99FF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67" name="Rectangle 8"/>
              <p:cNvSpPr>
                <a:spLocks noChangeArrowheads="1"/>
              </p:cNvSpPr>
              <p:nvPr/>
            </p:nvSpPr>
            <p:spPr bwMode="auto">
              <a:xfrm>
                <a:off x="528" y="3456"/>
                <a:ext cx="4748" cy="288"/>
              </a:xfrm>
              <a:prstGeom prst="rect">
                <a:avLst/>
              </a:prstGeom>
              <a:solidFill>
                <a:srgbClr val="00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468" name="Line 9"/>
              <p:cNvSpPr>
                <a:spLocks noChangeShapeType="1"/>
              </p:cNvSpPr>
              <p:nvPr/>
            </p:nvSpPr>
            <p:spPr bwMode="auto">
              <a:xfrm>
                <a:off x="528" y="3744"/>
                <a:ext cx="4800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69" name="Line 10"/>
              <p:cNvSpPr>
                <a:spLocks noChangeShapeType="1"/>
              </p:cNvSpPr>
              <p:nvPr/>
            </p:nvSpPr>
            <p:spPr bwMode="auto">
              <a:xfrm>
                <a:off x="528" y="3456"/>
                <a:ext cx="4800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70" name="Line 11"/>
              <p:cNvSpPr>
                <a:spLocks noChangeShapeType="1"/>
              </p:cNvSpPr>
              <p:nvPr/>
            </p:nvSpPr>
            <p:spPr bwMode="auto">
              <a:xfrm>
                <a:off x="528" y="3072"/>
                <a:ext cx="4800" cy="0"/>
              </a:xfrm>
              <a:prstGeom prst="line">
                <a:avLst/>
              </a:prstGeom>
              <a:noFill/>
              <a:ln w="3810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grpSp>
          <p:nvGrpSpPr>
            <p:cNvPr id="18438" name="Group 12"/>
            <p:cNvGrpSpPr>
              <a:grpSpLocks/>
            </p:cNvGrpSpPr>
            <p:nvPr/>
          </p:nvGrpSpPr>
          <p:grpSpPr bwMode="auto">
            <a:xfrm>
              <a:off x="1680" y="2544"/>
              <a:ext cx="3456" cy="1569"/>
              <a:chOff x="1152" y="2511"/>
              <a:chExt cx="3456" cy="1569"/>
            </a:xfrm>
          </p:grpSpPr>
          <p:sp>
            <p:nvSpPr>
              <p:cNvPr id="18442" name="Text Box 13"/>
              <p:cNvSpPr txBox="1">
                <a:spLocks noChangeArrowheads="1"/>
              </p:cNvSpPr>
              <p:nvPr/>
            </p:nvSpPr>
            <p:spPr bwMode="auto">
              <a:xfrm>
                <a:off x="1152" y="3792"/>
                <a:ext cx="865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Ethernet</a:t>
                </a:r>
              </a:p>
            </p:txBody>
          </p:sp>
          <p:sp>
            <p:nvSpPr>
              <p:cNvPr id="18443" name="Text Box 14"/>
              <p:cNvSpPr txBox="1">
                <a:spLocks noChangeArrowheads="1"/>
              </p:cNvSpPr>
              <p:nvPr/>
            </p:nvSpPr>
            <p:spPr bwMode="auto">
              <a:xfrm>
                <a:off x="2329" y="3855"/>
                <a:ext cx="520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ATM</a:t>
                </a:r>
              </a:p>
            </p:txBody>
          </p:sp>
          <p:sp>
            <p:nvSpPr>
              <p:cNvPr id="18444" name="Text Box 15"/>
              <p:cNvSpPr txBox="1">
                <a:spLocks noChangeArrowheads="1"/>
              </p:cNvSpPr>
              <p:nvPr/>
            </p:nvSpPr>
            <p:spPr bwMode="auto">
              <a:xfrm>
                <a:off x="3251" y="3807"/>
                <a:ext cx="1176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Packet radio</a:t>
                </a:r>
              </a:p>
            </p:txBody>
          </p:sp>
          <p:sp>
            <p:nvSpPr>
              <p:cNvPr id="18445" name="Text Box 16"/>
              <p:cNvSpPr txBox="1">
                <a:spLocks noChangeArrowheads="1"/>
              </p:cNvSpPr>
              <p:nvPr/>
            </p:nvSpPr>
            <p:spPr bwMode="auto">
              <a:xfrm>
                <a:off x="2436" y="3438"/>
                <a:ext cx="304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IP</a:t>
                </a:r>
              </a:p>
            </p:txBody>
          </p:sp>
          <p:sp>
            <p:nvSpPr>
              <p:cNvPr id="18446" name="Text Box 17"/>
              <p:cNvSpPr txBox="1">
                <a:spLocks noChangeArrowheads="1"/>
              </p:cNvSpPr>
              <p:nvPr/>
            </p:nvSpPr>
            <p:spPr bwMode="auto">
              <a:xfrm>
                <a:off x="1787" y="3150"/>
                <a:ext cx="465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UDP</a:t>
                </a:r>
              </a:p>
            </p:txBody>
          </p:sp>
          <p:sp>
            <p:nvSpPr>
              <p:cNvPr id="18447" name="Text Box 18"/>
              <p:cNvSpPr txBox="1">
                <a:spLocks noChangeArrowheads="1"/>
              </p:cNvSpPr>
              <p:nvPr/>
            </p:nvSpPr>
            <p:spPr bwMode="auto">
              <a:xfrm>
                <a:off x="2924" y="3150"/>
                <a:ext cx="439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TCP</a:t>
                </a:r>
              </a:p>
            </p:txBody>
          </p:sp>
          <p:sp>
            <p:nvSpPr>
              <p:cNvPr id="18448" name="Text Box 19"/>
              <p:cNvSpPr txBox="1">
                <a:spLocks noChangeArrowheads="1"/>
              </p:cNvSpPr>
              <p:nvPr/>
            </p:nvSpPr>
            <p:spPr bwMode="auto">
              <a:xfrm>
                <a:off x="2158" y="2799"/>
                <a:ext cx="430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RPC</a:t>
                </a:r>
              </a:p>
            </p:txBody>
          </p:sp>
          <p:sp>
            <p:nvSpPr>
              <p:cNvPr id="18449" name="Line 20"/>
              <p:cNvSpPr>
                <a:spLocks noChangeShapeType="1"/>
              </p:cNvSpPr>
              <p:nvPr/>
            </p:nvSpPr>
            <p:spPr bwMode="auto">
              <a:xfrm flipH="1">
                <a:off x="2060" y="3615"/>
                <a:ext cx="336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0" name="Line 21"/>
              <p:cNvSpPr>
                <a:spLocks noChangeShapeType="1"/>
              </p:cNvSpPr>
              <p:nvPr/>
            </p:nvSpPr>
            <p:spPr bwMode="auto">
              <a:xfrm>
                <a:off x="2732" y="3567"/>
                <a:ext cx="528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1" name="Line 22"/>
              <p:cNvSpPr>
                <a:spLocks noChangeShapeType="1"/>
              </p:cNvSpPr>
              <p:nvPr/>
            </p:nvSpPr>
            <p:spPr bwMode="auto">
              <a:xfrm>
                <a:off x="2588" y="3663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2" name="Line 23"/>
              <p:cNvSpPr>
                <a:spLocks noChangeShapeType="1"/>
              </p:cNvSpPr>
              <p:nvPr/>
            </p:nvSpPr>
            <p:spPr bwMode="auto">
              <a:xfrm>
                <a:off x="2156" y="3327"/>
                <a:ext cx="33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3" name="Line 24"/>
              <p:cNvSpPr>
                <a:spLocks noChangeShapeType="1"/>
              </p:cNvSpPr>
              <p:nvPr/>
            </p:nvSpPr>
            <p:spPr bwMode="auto">
              <a:xfrm flipH="1">
                <a:off x="2684" y="3279"/>
                <a:ext cx="24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4" name="Line 25"/>
              <p:cNvSpPr>
                <a:spLocks noChangeShapeType="1"/>
              </p:cNvSpPr>
              <p:nvPr/>
            </p:nvSpPr>
            <p:spPr bwMode="auto">
              <a:xfrm flipH="1">
                <a:off x="2060" y="2991"/>
                <a:ext cx="14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5" name="Line 26"/>
              <p:cNvSpPr>
                <a:spLocks noChangeShapeType="1"/>
              </p:cNvSpPr>
              <p:nvPr/>
            </p:nvSpPr>
            <p:spPr bwMode="auto">
              <a:xfrm>
                <a:off x="2540" y="2943"/>
                <a:ext cx="432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56" name="Text Box 27"/>
              <p:cNvSpPr txBox="1">
                <a:spLocks noChangeArrowheads="1"/>
              </p:cNvSpPr>
              <p:nvPr/>
            </p:nvSpPr>
            <p:spPr bwMode="auto">
              <a:xfrm>
                <a:off x="1360" y="2607"/>
                <a:ext cx="486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NFS</a:t>
                </a:r>
              </a:p>
            </p:txBody>
          </p:sp>
          <p:sp>
            <p:nvSpPr>
              <p:cNvPr id="18457" name="Text Box 28"/>
              <p:cNvSpPr txBox="1">
                <a:spLocks noChangeArrowheads="1"/>
              </p:cNvSpPr>
              <p:nvPr/>
            </p:nvSpPr>
            <p:spPr bwMode="auto">
              <a:xfrm>
                <a:off x="2687" y="2559"/>
                <a:ext cx="663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WWW</a:t>
                </a:r>
              </a:p>
            </p:txBody>
          </p:sp>
          <p:sp>
            <p:nvSpPr>
              <p:cNvPr id="18458" name="Text Box 29"/>
              <p:cNvSpPr txBox="1">
                <a:spLocks noChangeArrowheads="1"/>
              </p:cNvSpPr>
              <p:nvPr/>
            </p:nvSpPr>
            <p:spPr bwMode="auto">
              <a:xfrm>
                <a:off x="3462" y="2511"/>
                <a:ext cx="651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e-mail</a:t>
                </a:r>
              </a:p>
            </p:txBody>
          </p:sp>
          <p:sp>
            <p:nvSpPr>
              <p:cNvPr id="18459" name="Text Box 30"/>
              <p:cNvSpPr txBox="1">
                <a:spLocks noChangeArrowheads="1"/>
              </p:cNvSpPr>
              <p:nvPr/>
            </p:nvSpPr>
            <p:spPr bwMode="auto">
              <a:xfrm>
                <a:off x="4220" y="2607"/>
                <a:ext cx="388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80000"/>
                  </a:lnSpc>
                  <a:spcBef>
                    <a:spcPct val="20000"/>
                  </a:spcBef>
                  <a:buSzPct val="100000"/>
                </a:pPr>
                <a:r>
                  <a:rPr lang="en-US" altLang="ko-KR" sz="2200">
                    <a:ea typeface="굴림" panose="020B0600000101010101" pitchFamily="34" charset="-127"/>
                  </a:rPr>
                  <a:t>ssh</a:t>
                </a:r>
              </a:p>
            </p:txBody>
          </p:sp>
          <p:sp>
            <p:nvSpPr>
              <p:cNvPr id="18460" name="Line 31"/>
              <p:cNvSpPr>
                <a:spLocks noChangeShapeType="1"/>
              </p:cNvSpPr>
              <p:nvPr/>
            </p:nvSpPr>
            <p:spPr bwMode="auto">
              <a:xfrm>
                <a:off x="1820" y="2703"/>
                <a:ext cx="38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61" name="Line 32"/>
              <p:cNvSpPr>
                <a:spLocks noChangeShapeType="1"/>
              </p:cNvSpPr>
              <p:nvPr/>
            </p:nvSpPr>
            <p:spPr bwMode="auto">
              <a:xfrm flipH="1">
                <a:off x="2588" y="2751"/>
                <a:ext cx="192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62" name="Line 33"/>
              <p:cNvSpPr>
                <a:spLocks noChangeShapeType="1"/>
              </p:cNvSpPr>
              <p:nvPr/>
            </p:nvSpPr>
            <p:spPr bwMode="auto">
              <a:xfrm>
                <a:off x="3116" y="2751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63" name="Line 34"/>
              <p:cNvSpPr>
                <a:spLocks noChangeShapeType="1"/>
              </p:cNvSpPr>
              <p:nvPr/>
            </p:nvSpPr>
            <p:spPr bwMode="auto">
              <a:xfrm flipH="1">
                <a:off x="3260" y="2751"/>
                <a:ext cx="384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8464" name="Line 35"/>
              <p:cNvSpPr>
                <a:spLocks noChangeShapeType="1"/>
              </p:cNvSpPr>
              <p:nvPr/>
            </p:nvSpPr>
            <p:spPr bwMode="auto">
              <a:xfrm flipH="1">
                <a:off x="3308" y="2799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sp>
          <p:nvSpPr>
            <p:cNvPr id="18439" name="Text Box 36"/>
            <p:cNvSpPr txBox="1">
              <a:spLocks noChangeArrowheads="1"/>
            </p:cNvSpPr>
            <p:nvPr/>
          </p:nvSpPr>
          <p:spPr bwMode="auto">
            <a:xfrm>
              <a:off x="239" y="3807"/>
              <a:ext cx="120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Physical/Link</a:t>
              </a:r>
            </a:p>
          </p:txBody>
        </p:sp>
        <p:sp>
          <p:nvSpPr>
            <p:cNvPr id="18440" name="Text Box 37"/>
            <p:cNvSpPr txBox="1">
              <a:spLocks noChangeArrowheads="1"/>
            </p:cNvSpPr>
            <p:nvPr/>
          </p:nvSpPr>
          <p:spPr bwMode="auto">
            <a:xfrm>
              <a:off x="424" y="3471"/>
              <a:ext cx="83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Network</a:t>
              </a:r>
            </a:p>
          </p:txBody>
        </p:sp>
        <p:sp>
          <p:nvSpPr>
            <p:cNvPr id="18441" name="Text Box 38"/>
            <p:cNvSpPr txBox="1">
              <a:spLocks noChangeArrowheads="1"/>
            </p:cNvSpPr>
            <p:nvPr/>
          </p:nvSpPr>
          <p:spPr bwMode="auto">
            <a:xfrm>
              <a:off x="364" y="3135"/>
              <a:ext cx="952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Transport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4293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5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3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5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3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5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53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53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36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Server Protocol (v1)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006194"/>
            <a:ext cx="891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Create Socket to receive requests*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lstnsockfd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sz="1700" dirty="0">
                <a:latin typeface="Courier"/>
                <a:cs typeface="Courier"/>
              </a:rPr>
              <a:t>(AF_INET, SOCK_STREAM, 0);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Bind socket to port */</a:t>
            </a:r>
          </a:p>
          <a:p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bind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</a:t>
            </a:r>
            <a:r>
              <a:rPr lang="en-US" sz="1700" dirty="0" smtClean="0">
                <a:latin typeface="Courier"/>
                <a:cs typeface="Courier"/>
              </a:rPr>
              <a:t>)&amp;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err="1" smtClean="0">
                <a:latin typeface="Courier"/>
                <a:cs typeface="Courier"/>
              </a:rPr>
              <a:t>,sizeof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))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</a:t>
            </a:r>
            <a:r>
              <a:rPr lang="en-US" sz="1700" dirty="0" smtClean="0">
                <a:latin typeface="Courier"/>
                <a:cs typeface="Courier"/>
              </a:rPr>
              <a:t>{</a:t>
            </a:r>
          </a:p>
          <a:p>
            <a:r>
              <a:rPr lang="en-US" sz="1700" dirty="0">
                <a:latin typeface="Courier"/>
                <a:cs typeface="Courier"/>
              </a:rPr>
              <a:t>/* Listen for incoming connections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listen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</a:t>
            </a:r>
            <a:endParaRPr lang="en-US" sz="1700" dirty="0" smtClean="0">
              <a:latin typeface="Courier"/>
              <a:cs typeface="Courier"/>
            </a:endParaRP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Accept incoming connection, obtaining a new socket for it */</a:t>
            </a: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dirty="0" err="1" smtClean="0">
                <a:latin typeface="Courier"/>
                <a:cs typeface="Courier"/>
              </a:rPr>
              <a:t>consockfd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accept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smtClean="0">
                <a:latin typeface="Courier"/>
                <a:cs typeface="Courier"/>
              </a:rPr>
              <a:t>      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                  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</a:t>
            </a:r>
            <a:r>
              <a:rPr lang="en-US" sz="1700" i="1" dirty="0" smtClean="0">
                <a:latin typeface="Courier"/>
                <a:cs typeface="Courier"/>
              </a:rPr>
              <a:t>server</a:t>
            </a:r>
            <a:r>
              <a:rPr lang="en-US" sz="1700" i="1" dirty="0">
                <a:latin typeface="Courier"/>
                <a:cs typeface="Courier"/>
              </a:rPr>
              <a:t>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i="1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83667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Network Architecture</a:t>
            </a:r>
            <a:endParaRPr lang="en-US" dirty="0"/>
          </a:p>
        </p:txBody>
      </p:sp>
      <p:pic>
        <p:nvPicPr>
          <p:cNvPr id="8194" name="Picture 2" descr="http://deliveryimages.acm.org/10.1145/1020000/1017980/7355f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056662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342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Details: </a:t>
            </a:r>
            <a:r>
              <a:rPr lang="en-US" dirty="0" err="1" smtClean="0"/>
              <a:t>sk_buff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0"/>
            <a:ext cx="8534400" cy="198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Socket Buffers: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/>
              <a:t> structure</a:t>
            </a:r>
          </a:p>
          <a:p>
            <a:pPr lvl="1"/>
            <a:r>
              <a:rPr lang="en-US" dirty="0" smtClean="0"/>
              <a:t>The I/O buffers of sockets are lists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 smtClean="0">
              <a:cs typeface="Courier New" panose="02070309020205020404" pitchFamily="49" charset="0"/>
            </a:endParaRP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Pointers to such structures usually called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skb</a:t>
            </a:r>
            <a:r>
              <a:rPr lang="en-US" dirty="0" smtClean="0">
                <a:cs typeface="Courier New" panose="02070309020205020404" pitchFamily="49" charset="0"/>
              </a:rPr>
              <a:t>”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Complex structures with lots of manipulation routines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Packet is linked list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structures</a:t>
            </a:r>
            <a:endParaRPr lang="en-US" dirty="0"/>
          </a:p>
        </p:txBody>
      </p:sp>
      <p:pic>
        <p:nvPicPr>
          <p:cNvPr id="29698" name="Picture 2" descr="http://www.embeddedlinux.org.cn/linux_net/0596002556/images/understandlni_02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01861"/>
            <a:ext cx="5181600" cy="369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977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Headers, Fragments, and All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0"/>
            <a:ext cx="87630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“linear region”: </a:t>
            </a:r>
          </a:p>
          <a:p>
            <a:pPr lvl="1"/>
            <a:r>
              <a:rPr lang="en-US" dirty="0" smtClean="0"/>
              <a:t>Space from </a:t>
            </a:r>
            <a:r>
              <a:rPr lang="en-US" dirty="0" err="1" smtClean="0"/>
              <a:t>skb</a:t>
            </a:r>
            <a:r>
              <a:rPr lang="en-US" dirty="0" smtClean="0"/>
              <a:t>-&gt;data to </a:t>
            </a:r>
            <a:r>
              <a:rPr lang="en-US" dirty="0" err="1" smtClean="0"/>
              <a:t>skb</a:t>
            </a:r>
            <a:r>
              <a:rPr lang="en-US" dirty="0" smtClean="0"/>
              <a:t>-&gt;end</a:t>
            </a:r>
          </a:p>
          <a:p>
            <a:pPr lvl="1"/>
            <a:r>
              <a:rPr lang="en-US" dirty="0" smtClean="0"/>
              <a:t>Actual data from </a:t>
            </a:r>
            <a:r>
              <a:rPr lang="en-US" dirty="0" err="1" smtClean="0"/>
              <a:t>skb</a:t>
            </a:r>
            <a:r>
              <a:rPr lang="en-US" dirty="0" smtClean="0"/>
              <a:t>-&gt;head to </a:t>
            </a:r>
            <a:r>
              <a:rPr lang="en-US" dirty="0" err="1" smtClean="0"/>
              <a:t>skb</a:t>
            </a:r>
            <a:r>
              <a:rPr lang="en-US" dirty="0" smtClean="0"/>
              <a:t>-&gt;tail</a:t>
            </a:r>
          </a:p>
          <a:p>
            <a:pPr lvl="1"/>
            <a:r>
              <a:rPr lang="en-US" dirty="0" smtClean="0"/>
              <a:t>Header pointers point to parts of packet</a:t>
            </a:r>
          </a:p>
          <a:p>
            <a:r>
              <a:rPr lang="en-US" dirty="0" smtClean="0"/>
              <a:t>The fragments (in </a:t>
            </a:r>
            <a:r>
              <a:rPr lang="en-US" dirty="0" err="1" smtClean="0"/>
              <a:t>skb_shared_info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Right after </a:t>
            </a:r>
            <a:r>
              <a:rPr lang="en-US" dirty="0" err="1" smtClean="0"/>
              <a:t>skb</a:t>
            </a:r>
            <a:r>
              <a:rPr lang="en-US" dirty="0" smtClean="0"/>
              <a:t>-&gt;end, each fragment has pointer to pages, start of data, and length</a:t>
            </a:r>
            <a:endParaRPr lang="en-US" dirty="0"/>
          </a:p>
        </p:txBody>
      </p:sp>
      <p:pic>
        <p:nvPicPr>
          <p:cNvPr id="73730" name="Picture 2" descr="http://www.cubrid.org/files/attach/images/220547/523/594/packet_structure_sk_buff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09600"/>
            <a:ext cx="660572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700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Copies, manipulation,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38700"/>
            <a:ext cx="8686800" cy="1714500"/>
          </a:xfrm>
        </p:spPr>
        <p:txBody>
          <a:bodyPr>
            <a:normAutofit/>
          </a:bodyPr>
          <a:lstStyle/>
          <a:p>
            <a:r>
              <a:rPr lang="en-US" dirty="0" smtClean="0"/>
              <a:t>Lots of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/>
              <a:t> manipulation functions for:</a:t>
            </a:r>
          </a:p>
          <a:p>
            <a:pPr lvl="1"/>
            <a:r>
              <a:rPr lang="en-US" dirty="0" smtClean="0"/>
              <a:t>removing and adding headers, merging data, pulling it up into linear region</a:t>
            </a:r>
          </a:p>
          <a:p>
            <a:pPr lvl="1"/>
            <a:r>
              <a:rPr lang="en-US" dirty="0" smtClean="0"/>
              <a:t>Copying/cloning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sk_buff</a:t>
            </a:r>
            <a:r>
              <a:rPr lang="en-US" dirty="0" smtClean="0"/>
              <a:t> structures</a:t>
            </a:r>
            <a:endParaRPr lang="en-US" dirty="0"/>
          </a:p>
        </p:txBody>
      </p:sp>
      <p:pic>
        <p:nvPicPr>
          <p:cNvPr id="72706" name="Picture 2" descr="http://byfiles.storage.live.com/y1pX2DcyUtnR5V3afhOVhkO90dVTzG25RdWIRSF1aSCv-ojRsQBF4oIk-ng9pq8mF4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696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875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Processing Contexts</a:t>
            </a:r>
            <a:endParaRPr lang="en-US" dirty="0"/>
          </a:p>
        </p:txBody>
      </p:sp>
      <p:pic>
        <p:nvPicPr>
          <p:cNvPr id="78850" name="Picture 2" descr="control_flow_in_stack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7848600" cy="592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61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533400"/>
          </a:xfrm>
        </p:spPr>
        <p:txBody>
          <a:bodyPr/>
          <a:lstStyle/>
          <a:p>
            <a:r>
              <a:rPr lang="en-US" dirty="0" smtClean="0"/>
              <a:t>Avoiding Interrupts: NAPI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76800"/>
            <a:ext cx="8610600" cy="182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New API (NAPI): Use polling to receive packets</a:t>
            </a:r>
          </a:p>
          <a:p>
            <a:pPr lvl="1"/>
            <a:r>
              <a:rPr lang="en-US" dirty="0" smtClean="0"/>
              <a:t>Only some drivers actually implement this</a:t>
            </a:r>
          </a:p>
          <a:p>
            <a:r>
              <a:rPr lang="en-US" dirty="0" smtClean="0"/>
              <a:t>Exit hard interrupt context as quickly as possible</a:t>
            </a:r>
          </a:p>
          <a:p>
            <a:pPr lvl="1"/>
            <a:r>
              <a:rPr lang="en-US" dirty="0" smtClean="0"/>
              <a:t>Do housekeeping and free up sent packets</a:t>
            </a:r>
          </a:p>
          <a:p>
            <a:pPr lvl="1"/>
            <a:r>
              <a:rPr lang="en-US" dirty="0" smtClean="0"/>
              <a:t>Schedule soft interrupt for further actions</a:t>
            </a:r>
          </a:p>
          <a:p>
            <a:r>
              <a:rPr lang="en-US" dirty="0" smtClean="0"/>
              <a:t>Soft Interrupts: Handles </a:t>
            </a:r>
            <a:r>
              <a:rPr lang="en-US" dirty="0" err="1" smtClean="0"/>
              <a:t>receiption</a:t>
            </a:r>
            <a:r>
              <a:rPr lang="en-US" dirty="0" smtClean="0"/>
              <a:t> and delivery</a:t>
            </a:r>
            <a:endParaRPr lang="en-US" dirty="0"/>
          </a:p>
        </p:txBody>
      </p:sp>
      <p:pic>
        <p:nvPicPr>
          <p:cNvPr id="79874" name="Picture 2" descr="processing_interrupt_softirq_and_received_packet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27837"/>
            <a:ext cx="7162800" cy="417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77042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Distributed Applications</a:t>
            </a:r>
          </a:p>
        </p:txBody>
      </p:sp>
      <p:sp>
        <p:nvSpPr>
          <p:cNvPr id="101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685800"/>
            <a:ext cx="8801100" cy="5943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 you actually program a distributed application?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Need to synchronize multiple threads, running on different machines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 shared memory, so cannot use test&amp;set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Abstraction: send/receive messages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Already atomic: no receiver gets portion of a message and two receivers cannot get same message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Interface: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Mailbox (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mbox</a:t>
            </a:r>
            <a:r>
              <a:rPr lang="en-US" altLang="ko-KR" smtClean="0">
                <a:ea typeface="굴림" panose="020B0600000101010101" pitchFamily="34" charset="-127"/>
              </a:rPr>
              <a:t>): temporary holding area for messages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Includes both destination location and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Send(message,mbox)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Send message to remote mailbox identified by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mbox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Receive(buffer,mbox)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Wait until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mbox</a:t>
            </a:r>
            <a:r>
              <a:rPr lang="en-US" altLang="ko-KR" smtClean="0">
                <a:ea typeface="굴림" panose="020B0600000101010101" pitchFamily="34" charset="-127"/>
              </a:rPr>
              <a:t> has message, copy into buffer, and return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If threads sleeping on this mbox, wake up one of them</a:t>
            </a:r>
          </a:p>
        </p:txBody>
      </p:sp>
      <p:grpSp>
        <p:nvGrpSpPr>
          <p:cNvPr id="1016836" name="Group 4"/>
          <p:cNvGrpSpPr>
            <a:grpSpLocks/>
          </p:cNvGrpSpPr>
          <p:nvPr/>
        </p:nvGrpSpPr>
        <p:grpSpPr bwMode="auto">
          <a:xfrm>
            <a:off x="1447800" y="1905000"/>
            <a:ext cx="6556375" cy="1304925"/>
            <a:chOff x="576" y="1626"/>
            <a:chExt cx="4130" cy="822"/>
          </a:xfrm>
        </p:grpSpPr>
        <p:sp>
          <p:nvSpPr>
            <p:cNvPr id="19462" name="AutoShape 5"/>
            <p:cNvSpPr>
              <a:spLocks noChangeArrowheads="1"/>
            </p:cNvSpPr>
            <p:nvPr/>
          </p:nvSpPr>
          <p:spPr bwMode="auto">
            <a:xfrm>
              <a:off x="1538" y="1865"/>
              <a:ext cx="360" cy="340"/>
            </a:xfrm>
            <a:prstGeom prst="rightArrow">
              <a:avLst>
                <a:gd name="adj1" fmla="val 50000"/>
                <a:gd name="adj2" fmla="val 26471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63" name="AutoShape 6"/>
            <p:cNvSpPr>
              <a:spLocks noChangeArrowheads="1"/>
            </p:cNvSpPr>
            <p:nvPr/>
          </p:nvSpPr>
          <p:spPr bwMode="auto">
            <a:xfrm>
              <a:off x="3382" y="1865"/>
              <a:ext cx="360" cy="340"/>
            </a:xfrm>
            <a:prstGeom prst="rightArrow">
              <a:avLst>
                <a:gd name="adj1" fmla="val 50000"/>
                <a:gd name="adj2" fmla="val 26471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464" name="Cloud"/>
            <p:cNvSpPr>
              <a:spLocks noChangeAspect="1" noEditPoints="1" noChangeArrowheads="1"/>
            </p:cNvSpPr>
            <p:nvPr/>
          </p:nvSpPr>
          <p:spPr bwMode="auto">
            <a:xfrm>
              <a:off x="1898" y="1626"/>
              <a:ext cx="1444" cy="822"/>
            </a:xfrm>
            <a:custGeom>
              <a:avLst/>
              <a:gdLst>
                <a:gd name="T0" fmla="*/ 4 w 21600"/>
                <a:gd name="T1" fmla="*/ 411 h 21600"/>
                <a:gd name="T2" fmla="*/ 722 w 21600"/>
                <a:gd name="T3" fmla="*/ 821 h 21600"/>
                <a:gd name="T4" fmla="*/ 1443 w 21600"/>
                <a:gd name="T5" fmla="*/ 411 h 21600"/>
                <a:gd name="T6" fmla="*/ 722 w 21600"/>
                <a:gd name="T7" fmla="*/ 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7 w 21600"/>
                <a:gd name="T13" fmla="*/ 3258 h 21600"/>
                <a:gd name="T14" fmla="*/ 17083 w 21600"/>
                <a:gd name="T15" fmla="*/ 173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endParaRPr lang="en-US"/>
            </a:p>
          </p:txBody>
        </p:sp>
        <p:pic>
          <p:nvPicPr>
            <p:cNvPr id="19465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" y="1776"/>
              <a:ext cx="722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466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1782"/>
              <a:ext cx="722" cy="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467" name="Text Box 10"/>
            <p:cNvSpPr txBox="1">
              <a:spLocks noChangeArrowheads="1"/>
            </p:cNvSpPr>
            <p:nvPr/>
          </p:nvSpPr>
          <p:spPr bwMode="auto">
            <a:xfrm>
              <a:off x="2191" y="1937"/>
              <a:ext cx="83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Network</a:t>
              </a:r>
            </a:p>
          </p:txBody>
        </p:sp>
        <p:sp>
          <p:nvSpPr>
            <p:cNvPr id="19468" name="Text Box 11"/>
            <p:cNvSpPr txBox="1">
              <a:spLocks noChangeArrowheads="1"/>
            </p:cNvSpPr>
            <p:nvPr/>
          </p:nvSpPr>
          <p:spPr bwMode="auto">
            <a:xfrm rot="5400000">
              <a:off x="1159" y="1928"/>
              <a:ext cx="529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Send</a:t>
              </a:r>
            </a:p>
          </p:txBody>
        </p:sp>
        <p:sp>
          <p:nvSpPr>
            <p:cNvPr id="19469" name="Text Box 12"/>
            <p:cNvSpPr txBox="1">
              <a:spLocks noChangeArrowheads="1"/>
            </p:cNvSpPr>
            <p:nvPr/>
          </p:nvSpPr>
          <p:spPr bwMode="auto">
            <a:xfrm rot="5400000">
              <a:off x="3499" y="1914"/>
              <a:ext cx="74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Receive</a:t>
              </a:r>
            </a:p>
          </p:txBody>
        </p:sp>
      </p:grpSp>
      <p:sp>
        <p:nvSpPr>
          <p:cNvPr id="1016845" name="Document"/>
          <p:cNvSpPr>
            <a:spLocks noEditPoints="1" noChangeArrowheads="1"/>
          </p:cNvSpPr>
          <p:nvPr/>
        </p:nvSpPr>
        <p:spPr bwMode="auto">
          <a:xfrm>
            <a:off x="-533400" y="2667000"/>
            <a:ext cx="457200" cy="685800"/>
          </a:xfrm>
          <a:custGeom>
            <a:avLst/>
            <a:gdLst>
              <a:gd name="T0" fmla="*/ 227690 w 21600"/>
              <a:gd name="T1" fmla="*/ 686816 h 21600"/>
              <a:gd name="T2" fmla="*/ 1799 w 21600"/>
              <a:gd name="T3" fmla="*/ 344456 h 21600"/>
              <a:gd name="T4" fmla="*/ 227690 w 21600"/>
              <a:gd name="T5" fmla="*/ 2572 h 21600"/>
              <a:gd name="T6" fmla="*/ 459444 w 21600"/>
              <a:gd name="T7" fmla="*/ 338201 h 21600"/>
              <a:gd name="T8" fmla="*/ 227690 w 21600"/>
              <a:gd name="T9" fmla="*/ 686816 h 21600"/>
              <a:gd name="T10" fmla="*/ 0 w 21600"/>
              <a:gd name="T11" fmla="*/ 0 h 21600"/>
              <a:gd name="T12" fmla="*/ 457200 w 21600"/>
              <a:gd name="T13" fmla="*/ 0 h 21600"/>
              <a:gd name="T14" fmla="*/ 457200 w 21600"/>
              <a:gd name="T15" fmla="*/ 68580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77 w 21600"/>
              <a:gd name="T25" fmla="*/ 818 h 21600"/>
              <a:gd name="T26" fmla="*/ 20622 w 21600"/>
              <a:gd name="T27" fmla="*/ 16429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2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6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6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16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16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16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66 -0.03237 L 0.45434 -0.03422 L 0.48437 -0.1036 L 0.55156 -0.12766 L 0.59809 -0.12766 L 0.66111 -0.07909 L 0.81041 -0.07909 " pathEditMode="fixed" rAng="0" ptsTypes="AAAAAAA">
                                      <p:cBhvr>
                                        <p:cTn id="32" dur="2000" fill="hold"/>
                                        <p:tgtEl>
                                          <p:spTgt spid="10168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87" y="-4764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1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6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6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16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16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16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16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16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16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6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16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168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168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168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168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168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168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168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5" grpId="0" build="p"/>
      <p:bldP spid="101684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Using Messages: Send/Receive behavior</a:t>
            </a:r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150" y="738188"/>
            <a:ext cx="8775700" cy="5457825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When should </a:t>
            </a:r>
            <a:r>
              <a:rPr lang="en-US" altLang="ko-KR" smtClean="0">
                <a:latin typeface="Courier New" panose="02070309020205020404" pitchFamily="49" charset="0"/>
                <a:ea typeface="굴림" panose="020B0600000101010101" pitchFamily="34" charset="-127"/>
              </a:rPr>
              <a:t>send(message,mbox)</a:t>
            </a:r>
            <a:r>
              <a:rPr lang="en-US" altLang="ko-KR" smtClean="0">
                <a:ea typeface="굴림" panose="020B0600000101010101" pitchFamily="34" charset="-127"/>
              </a:rPr>
              <a:t> return?</a:t>
            </a:r>
            <a:endParaRPr lang="en-US" altLang="ko-KR" smtClean="0"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When receiver gets message? (i.e. ack received)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When message is safely buffered on destination?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Right away, if message is buffered on source node?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Actually two questions here: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When can the sender be sure that receiver actually received the message?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</a:rPr>
              <a:t>When can sender reuse the memory containing message?</a:t>
            </a:r>
          </a:p>
          <a:p>
            <a:r>
              <a:rPr lang="en-US" altLang="ko-KR" smtClean="0">
                <a:ea typeface="굴림" panose="020B0600000101010101" pitchFamily="34" charset="-127"/>
              </a:rPr>
              <a:t>Mailbox provides 1-way communication from T1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T2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T1bufferT2</a:t>
            </a:r>
          </a:p>
          <a:p>
            <a:pPr lvl="1"/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Very similar to producer/consumer 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Send = V, Receive = P</a:t>
            </a:r>
          </a:p>
          <a:p>
            <a:pPr lvl="2"/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However, can’t tell if sender/receiver is local or not!</a:t>
            </a:r>
          </a:p>
          <a:p>
            <a:endParaRPr lang="ko-KR" altLang="en-US" smtClean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7759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1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17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7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1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1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17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17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7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1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7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1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7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1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17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1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17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78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Messaging for Producer-Consumer Style</a:t>
            </a:r>
          </a:p>
        </p:txBody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763000" cy="56388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Using send/receive for producer-consumer style:</a:t>
            </a:r>
          </a:p>
          <a:p>
            <a:pPr>
              <a:lnSpc>
                <a:spcPct val="80000"/>
              </a:lnSpc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	</a:t>
            </a: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Producer: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int msg1[1000];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while(1)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prepare message; 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send(msg1,mbox);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lnSpc>
                <a:spcPct val="80000"/>
              </a:lnSpc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Consumer: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int buffer[1000];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while(1) {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receive(buffer,mbox);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	process message;</a:t>
            </a:r>
            <a:b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smtClean="0">
                <a:latin typeface="Courier New" panose="02070309020205020404" pitchFamily="49" charset="0"/>
                <a:ea typeface="굴림" panose="020B0600000101010101" pitchFamily="34" charset="-127"/>
              </a:rPr>
              <a:t>		}</a:t>
            </a:r>
          </a:p>
          <a:p>
            <a:pPr>
              <a:lnSpc>
                <a:spcPct val="80000"/>
              </a:lnSpc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 need for producer/consumer to keep track of space in mailbox: handled by send/receive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One of the roles of the window in TCP: window is size of buffer on far end</a:t>
            </a:r>
          </a:p>
          <a:p>
            <a:pPr lvl="1">
              <a:lnSpc>
                <a:spcPct val="80000"/>
              </a:lnSpc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Restricts sender to forward only what will fit in buffer</a:t>
            </a:r>
          </a:p>
        </p:txBody>
      </p:sp>
      <p:sp>
        <p:nvSpPr>
          <p:cNvPr id="991236" name="AutoShape 4"/>
          <p:cNvSpPr>
            <a:spLocks noChangeArrowheads="1"/>
          </p:cNvSpPr>
          <p:nvPr/>
        </p:nvSpPr>
        <p:spPr bwMode="auto">
          <a:xfrm>
            <a:off x="4876800" y="1524000"/>
            <a:ext cx="1752600" cy="685800"/>
          </a:xfrm>
          <a:prstGeom prst="wedgeRoundRectCallout">
            <a:avLst>
              <a:gd name="adj1" fmla="val -70019"/>
              <a:gd name="adj2" fmla="val 60185"/>
              <a:gd name="adj3" fmla="val 16667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 marL="6350" indent="-63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Send</a:t>
            </a:r>
          </a:p>
          <a:p>
            <a:r>
              <a:rPr lang="en-US" altLang="en-US"/>
              <a:t>Message</a:t>
            </a:r>
          </a:p>
        </p:txBody>
      </p:sp>
      <p:sp>
        <p:nvSpPr>
          <p:cNvPr id="991237" name="AutoShape 5"/>
          <p:cNvSpPr>
            <a:spLocks noChangeArrowheads="1"/>
          </p:cNvSpPr>
          <p:nvPr/>
        </p:nvSpPr>
        <p:spPr bwMode="auto">
          <a:xfrm>
            <a:off x="5562600" y="3352800"/>
            <a:ext cx="1752600" cy="685800"/>
          </a:xfrm>
          <a:prstGeom prst="wedgeRoundRectCallout">
            <a:avLst>
              <a:gd name="adj1" fmla="val -67208"/>
              <a:gd name="adj2" fmla="val -14815"/>
              <a:gd name="adj3" fmla="val 16667"/>
            </a:avLst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 anchor="ctr"/>
          <a:lstStyle>
            <a:lvl1pPr marL="6350" indent="-63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Receive</a:t>
            </a:r>
          </a:p>
          <a:p>
            <a:r>
              <a:rPr lang="en-US" altLang="en-US"/>
              <a:t>Message</a:t>
            </a:r>
          </a:p>
        </p:txBody>
      </p:sp>
    </p:spTree>
    <p:extLst>
      <p:ext uri="{BB962C8B-B14F-4D97-AF65-F5344CB8AC3E}">
        <p14:creationId xmlns:p14="http://schemas.microsoft.com/office/powerpoint/2010/main" val="2622036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1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1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9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1235" grpId="0" build="p"/>
      <p:bldP spid="991236" grpId="0" animBg="1"/>
      <p:bldP spid="9912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3394" name="Group 2"/>
          <p:cNvGrpSpPr>
            <a:grpSpLocks/>
          </p:cNvGrpSpPr>
          <p:nvPr/>
        </p:nvGrpSpPr>
        <p:grpSpPr bwMode="auto">
          <a:xfrm>
            <a:off x="5967413" y="709613"/>
            <a:ext cx="3127375" cy="3352800"/>
            <a:chOff x="3755" y="432"/>
            <a:chExt cx="1970" cy="2112"/>
          </a:xfrm>
        </p:grpSpPr>
        <p:sp>
          <p:nvSpPr>
            <p:cNvPr id="8225" name="Rectangle 3"/>
            <p:cNvSpPr>
              <a:spLocks noChangeArrowheads="1"/>
            </p:cNvSpPr>
            <p:nvPr/>
          </p:nvSpPr>
          <p:spPr bwMode="auto">
            <a:xfrm>
              <a:off x="3755" y="437"/>
              <a:ext cx="1970" cy="2107"/>
            </a:xfrm>
            <a:prstGeom prst="rect">
              <a:avLst/>
            </a:prstGeom>
            <a:solidFill>
              <a:srgbClr val="99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ko-KR" altLang="en-US">
                  <a:ea typeface="굴림" panose="020B0600000101010101" pitchFamily="34" charset="-127"/>
                </a:rPr>
                <a:t>     </a:t>
              </a:r>
            </a:p>
          </p:txBody>
        </p:sp>
        <p:sp>
          <p:nvSpPr>
            <p:cNvPr id="8226" name="Rectangle 4" descr="Wide downward diagonal"/>
            <p:cNvSpPr>
              <a:spLocks noChangeArrowheads="1"/>
            </p:cNvSpPr>
            <p:nvPr/>
          </p:nvSpPr>
          <p:spPr bwMode="auto">
            <a:xfrm>
              <a:off x="4581" y="460"/>
              <a:ext cx="912" cy="137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27" name="Text Box 5"/>
            <p:cNvSpPr txBox="1">
              <a:spLocks noChangeArrowheads="1"/>
            </p:cNvSpPr>
            <p:nvPr/>
          </p:nvSpPr>
          <p:spPr bwMode="auto">
            <a:xfrm>
              <a:off x="5481" y="432"/>
              <a:ext cx="235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</a:rPr>
                <a:t>B</a:t>
              </a:r>
            </a:p>
          </p:txBody>
        </p:sp>
        <p:sp>
          <p:nvSpPr>
            <p:cNvPr id="8228" name="Text Box 6"/>
            <p:cNvSpPr txBox="1">
              <a:spLocks noChangeArrowheads="1"/>
            </p:cNvSpPr>
            <p:nvPr/>
          </p:nvSpPr>
          <p:spPr bwMode="auto">
            <a:xfrm>
              <a:off x="4320" y="432"/>
              <a:ext cx="254" cy="2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400">
                  <a:ea typeface="굴림" panose="020B0600000101010101" pitchFamily="34" charset="-127"/>
                </a:rPr>
                <a:t>A</a:t>
              </a:r>
            </a:p>
          </p:txBody>
        </p:sp>
      </p:grpSp>
      <p:grpSp>
        <p:nvGrpSpPr>
          <p:cNvPr id="1083399" name="Group 7"/>
          <p:cNvGrpSpPr>
            <a:grpSpLocks/>
          </p:cNvGrpSpPr>
          <p:nvPr/>
        </p:nvGrpSpPr>
        <p:grpSpPr bwMode="auto">
          <a:xfrm>
            <a:off x="7246938" y="1085850"/>
            <a:ext cx="1522412" cy="1347788"/>
            <a:chOff x="4565" y="684"/>
            <a:chExt cx="959" cy="849"/>
          </a:xfrm>
        </p:grpSpPr>
        <p:sp>
          <p:nvSpPr>
            <p:cNvPr id="8220" name="Line 8"/>
            <p:cNvSpPr>
              <a:spLocks noChangeShapeType="1"/>
            </p:cNvSpPr>
            <p:nvPr/>
          </p:nvSpPr>
          <p:spPr bwMode="auto">
            <a:xfrm>
              <a:off x="4565" y="780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21" name="Line 9"/>
            <p:cNvSpPr>
              <a:spLocks noChangeShapeType="1"/>
            </p:cNvSpPr>
            <p:nvPr/>
          </p:nvSpPr>
          <p:spPr bwMode="auto">
            <a:xfrm>
              <a:off x="4565" y="684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22" name="Line 10"/>
            <p:cNvSpPr>
              <a:spLocks noChangeShapeType="1"/>
            </p:cNvSpPr>
            <p:nvPr/>
          </p:nvSpPr>
          <p:spPr bwMode="auto">
            <a:xfrm>
              <a:off x="4565" y="876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23" name="Line 11"/>
            <p:cNvSpPr>
              <a:spLocks noChangeShapeType="1"/>
            </p:cNvSpPr>
            <p:nvPr/>
          </p:nvSpPr>
          <p:spPr bwMode="auto">
            <a:xfrm>
              <a:off x="4565" y="972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24" name="Line 12"/>
            <p:cNvSpPr>
              <a:spLocks noChangeShapeType="1"/>
            </p:cNvSpPr>
            <p:nvPr/>
          </p:nvSpPr>
          <p:spPr bwMode="auto">
            <a:xfrm>
              <a:off x="4565" y="1068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sp>
        <p:nvSpPr>
          <p:cNvPr id="8196" name="Rectangle 13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Window-based acknowledgements</a:t>
            </a:r>
          </a:p>
        </p:txBody>
      </p:sp>
      <p:grpSp>
        <p:nvGrpSpPr>
          <p:cNvPr id="1083406" name="Group 14"/>
          <p:cNvGrpSpPr>
            <a:grpSpLocks/>
          </p:cNvGrpSpPr>
          <p:nvPr/>
        </p:nvGrpSpPr>
        <p:grpSpPr bwMode="auto">
          <a:xfrm>
            <a:off x="7245350" y="2633663"/>
            <a:ext cx="1522413" cy="1347787"/>
            <a:chOff x="4564" y="1659"/>
            <a:chExt cx="959" cy="849"/>
          </a:xfrm>
        </p:grpSpPr>
        <p:sp>
          <p:nvSpPr>
            <p:cNvPr id="8215" name="Line 15"/>
            <p:cNvSpPr>
              <a:spLocks noChangeShapeType="1"/>
            </p:cNvSpPr>
            <p:nvPr/>
          </p:nvSpPr>
          <p:spPr bwMode="auto">
            <a:xfrm>
              <a:off x="4564" y="1659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6" name="Line 16"/>
            <p:cNvSpPr>
              <a:spLocks noChangeShapeType="1"/>
            </p:cNvSpPr>
            <p:nvPr/>
          </p:nvSpPr>
          <p:spPr bwMode="auto">
            <a:xfrm>
              <a:off x="4564" y="1755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7" name="Line 17"/>
            <p:cNvSpPr>
              <a:spLocks noChangeShapeType="1"/>
            </p:cNvSpPr>
            <p:nvPr/>
          </p:nvSpPr>
          <p:spPr bwMode="auto">
            <a:xfrm>
              <a:off x="4564" y="1851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8" name="Line 18"/>
            <p:cNvSpPr>
              <a:spLocks noChangeShapeType="1"/>
            </p:cNvSpPr>
            <p:nvPr/>
          </p:nvSpPr>
          <p:spPr bwMode="auto">
            <a:xfrm>
              <a:off x="4564" y="1947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9" name="Line 19"/>
            <p:cNvSpPr>
              <a:spLocks noChangeShapeType="1"/>
            </p:cNvSpPr>
            <p:nvPr/>
          </p:nvSpPr>
          <p:spPr bwMode="auto">
            <a:xfrm>
              <a:off x="4564" y="2043"/>
              <a:ext cx="959" cy="4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083412" name="Group 20"/>
          <p:cNvGrpSpPr>
            <a:grpSpLocks/>
          </p:cNvGrpSpPr>
          <p:nvPr/>
        </p:nvGrpSpPr>
        <p:grpSpPr bwMode="auto">
          <a:xfrm>
            <a:off x="5943600" y="1079500"/>
            <a:ext cx="1193800" cy="609600"/>
            <a:chOff x="3744" y="680"/>
            <a:chExt cx="752" cy="384"/>
          </a:xfrm>
        </p:grpSpPr>
        <p:sp>
          <p:nvSpPr>
            <p:cNvPr id="8213" name="AutoShape 21"/>
            <p:cNvSpPr>
              <a:spLocks/>
            </p:cNvSpPr>
            <p:nvPr/>
          </p:nvSpPr>
          <p:spPr bwMode="auto">
            <a:xfrm>
              <a:off x="4256" y="680"/>
              <a:ext cx="240" cy="384"/>
            </a:xfrm>
            <a:prstGeom prst="leftBrace">
              <a:avLst>
                <a:gd name="adj1" fmla="val 1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744" y="768"/>
              <a:ext cx="47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N=5</a:t>
              </a:r>
            </a:p>
          </p:txBody>
        </p:sp>
      </p:grpSp>
      <p:sp>
        <p:nvSpPr>
          <p:cNvPr id="1083415" name="Rectangle 23"/>
          <p:cNvSpPr>
            <a:spLocks noChangeArrowheads="1"/>
          </p:cNvSpPr>
          <p:nvPr/>
        </p:nvSpPr>
        <p:spPr bwMode="auto">
          <a:xfrm>
            <a:off x="8816975" y="1663700"/>
            <a:ext cx="228600" cy="838200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>
                <a:ea typeface="굴림" panose="020B0600000101010101" pitchFamily="34" charset="-127"/>
              </a:rPr>
              <a:t>Queue</a:t>
            </a:r>
          </a:p>
        </p:txBody>
      </p:sp>
      <p:grpSp>
        <p:nvGrpSpPr>
          <p:cNvPr id="1083416" name="Group 24"/>
          <p:cNvGrpSpPr>
            <a:grpSpLocks/>
          </p:cNvGrpSpPr>
          <p:nvPr/>
        </p:nvGrpSpPr>
        <p:grpSpPr bwMode="auto">
          <a:xfrm>
            <a:off x="7245350" y="1824038"/>
            <a:ext cx="1525588" cy="1423987"/>
            <a:chOff x="4564" y="1149"/>
            <a:chExt cx="961" cy="897"/>
          </a:xfrm>
        </p:grpSpPr>
        <p:sp>
          <p:nvSpPr>
            <p:cNvPr id="8208" name="Line 25"/>
            <p:cNvSpPr>
              <a:spLocks noChangeShapeType="1"/>
            </p:cNvSpPr>
            <p:nvPr/>
          </p:nvSpPr>
          <p:spPr bwMode="auto">
            <a:xfrm flipH="1">
              <a:off x="4564" y="1245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09" name="Line 26"/>
            <p:cNvSpPr>
              <a:spLocks noChangeShapeType="1"/>
            </p:cNvSpPr>
            <p:nvPr/>
          </p:nvSpPr>
          <p:spPr bwMode="auto">
            <a:xfrm flipH="1">
              <a:off x="4564" y="1149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0" name="Line 27"/>
            <p:cNvSpPr>
              <a:spLocks noChangeShapeType="1"/>
            </p:cNvSpPr>
            <p:nvPr/>
          </p:nvSpPr>
          <p:spPr bwMode="auto">
            <a:xfrm flipH="1">
              <a:off x="4564" y="1341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1" name="Line 28"/>
            <p:cNvSpPr>
              <a:spLocks noChangeShapeType="1"/>
            </p:cNvSpPr>
            <p:nvPr/>
          </p:nvSpPr>
          <p:spPr bwMode="auto">
            <a:xfrm flipH="1">
              <a:off x="4564" y="1437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8212" name="Line 29"/>
            <p:cNvSpPr>
              <a:spLocks noChangeShapeType="1"/>
            </p:cNvSpPr>
            <p:nvPr/>
          </p:nvSpPr>
          <p:spPr bwMode="auto">
            <a:xfrm flipH="1">
              <a:off x="4564" y="1533"/>
              <a:ext cx="961" cy="5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083422" name="Group 30"/>
          <p:cNvGrpSpPr>
            <a:grpSpLocks/>
          </p:cNvGrpSpPr>
          <p:nvPr/>
        </p:nvGrpSpPr>
        <p:grpSpPr bwMode="auto">
          <a:xfrm>
            <a:off x="7227888" y="2174875"/>
            <a:ext cx="1576387" cy="738188"/>
            <a:chOff x="4553" y="1370"/>
            <a:chExt cx="993" cy="465"/>
          </a:xfrm>
        </p:grpSpPr>
        <p:sp>
          <p:nvSpPr>
            <p:cNvPr id="8206" name="Text Box 31"/>
            <p:cNvSpPr txBox="1">
              <a:spLocks noChangeArrowheads="1"/>
            </p:cNvSpPr>
            <p:nvPr/>
          </p:nvSpPr>
          <p:spPr bwMode="auto">
            <a:xfrm rot="-1735586">
              <a:off x="4553" y="1370"/>
              <a:ext cx="50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ea typeface="굴림" panose="020B0600000101010101" pitchFamily="34" charset="-127"/>
                </a:rPr>
                <a:t>ack#0</a:t>
              </a:r>
            </a:p>
          </p:txBody>
        </p:sp>
        <p:sp>
          <p:nvSpPr>
            <p:cNvPr id="8207" name="Text Box 32"/>
            <p:cNvSpPr txBox="1">
              <a:spLocks noChangeArrowheads="1"/>
            </p:cNvSpPr>
            <p:nvPr/>
          </p:nvSpPr>
          <p:spPr bwMode="auto">
            <a:xfrm rot="-1697419">
              <a:off x="5040" y="1656"/>
              <a:ext cx="506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ea typeface="굴림" panose="020B0600000101010101" pitchFamily="34" charset="-127"/>
                </a:rPr>
                <a:t>ack#4</a:t>
              </a:r>
            </a:p>
          </p:txBody>
        </p:sp>
      </p:grpSp>
      <p:grpSp>
        <p:nvGrpSpPr>
          <p:cNvPr id="1083425" name="Group 33"/>
          <p:cNvGrpSpPr>
            <a:grpSpLocks/>
          </p:cNvGrpSpPr>
          <p:nvPr/>
        </p:nvGrpSpPr>
        <p:grpSpPr bwMode="auto">
          <a:xfrm>
            <a:off x="7067550" y="1098550"/>
            <a:ext cx="1219200" cy="985838"/>
            <a:chOff x="4452" y="692"/>
            <a:chExt cx="768" cy="621"/>
          </a:xfrm>
        </p:grpSpPr>
        <p:sp>
          <p:nvSpPr>
            <p:cNvPr id="8204" name="Text Box 34"/>
            <p:cNvSpPr txBox="1">
              <a:spLocks noChangeArrowheads="1"/>
            </p:cNvSpPr>
            <p:nvPr/>
          </p:nvSpPr>
          <p:spPr bwMode="auto">
            <a:xfrm rot="1502086">
              <a:off x="4723" y="692"/>
              <a:ext cx="49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ea typeface="굴림" panose="020B0600000101010101" pitchFamily="34" charset="-127"/>
                </a:rPr>
                <a:t>pkt#0</a:t>
              </a:r>
            </a:p>
          </p:txBody>
        </p:sp>
        <p:sp>
          <p:nvSpPr>
            <p:cNvPr id="8205" name="Text Box 35"/>
            <p:cNvSpPr txBox="1">
              <a:spLocks noChangeArrowheads="1"/>
            </p:cNvSpPr>
            <p:nvPr/>
          </p:nvSpPr>
          <p:spPr bwMode="auto">
            <a:xfrm rot="1693569">
              <a:off x="4452" y="1134"/>
              <a:ext cx="49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ea typeface="굴림" panose="020B0600000101010101" pitchFamily="34" charset="-127"/>
                </a:rPr>
                <a:t>pkt#4</a:t>
              </a:r>
            </a:p>
          </p:txBody>
        </p:sp>
      </p:grpSp>
      <p:sp>
        <p:nvSpPr>
          <p:cNvPr id="1083428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-12700" y="685800"/>
            <a:ext cx="9042400" cy="60848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solidFill>
                  <a:schemeClr val="hlink"/>
                </a:solidFill>
                <a:ea typeface="굴림" panose="020B0600000101010101" pitchFamily="34" charset="-127"/>
              </a:rPr>
              <a:t>Windowing protocol (not quite TCP):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Send up to N packets without ack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Allows pipelining of packets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Window size (N) &lt; queue at destination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Each packet has sequence number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Receiver acknowledges each packet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Ack says “received all packets up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to sequence number X”/send more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Acks serve dual purpose: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Reliability: Confirming packet received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Ordering: Packets can be reordered</a:t>
            </a:r>
            <a:br>
              <a:rPr lang="en-US" altLang="ko-KR" smtClean="0">
                <a:ea typeface="굴림" panose="020B0600000101010101" pitchFamily="34" charset="-127"/>
              </a:rPr>
            </a:br>
            <a:r>
              <a:rPr lang="en-US" altLang="ko-KR" smtClean="0">
                <a:ea typeface="굴림" panose="020B0600000101010101" pitchFamily="34" charset="-127"/>
              </a:rPr>
              <a:t>at destination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if packet gets garbled/dropped? 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Sender will timeout waiting for ack packet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Resend missing packets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 </a:t>
            </a:r>
            <a:r>
              <a:rPr lang="en-US" altLang="ko-KR" smtClean="0">
                <a:ea typeface="굴림" panose="020B0600000101010101" pitchFamily="34" charset="-127"/>
              </a:rPr>
              <a:t>Receiver gets packets out of order!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Should receiver discard packets that arrive out of order?  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Simple, but poor performance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Alternative: Keep copy until sender fills in missing pieces? </a:t>
            </a:r>
          </a:p>
          <a:p>
            <a:pPr lvl="2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Reduces # of retransmits, but more complex</a:t>
            </a:r>
          </a:p>
          <a:p>
            <a:pPr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What if ack gets garbled/dropped?  </a:t>
            </a:r>
          </a:p>
          <a:p>
            <a:pPr lvl="1">
              <a:lnSpc>
                <a:spcPct val="80000"/>
              </a:lnSpc>
              <a:spcBef>
                <a:spcPct val="0"/>
              </a:spcBef>
              <a:tabLst>
                <a:tab pos="801688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Timeout and resend just the un-acknowledged packets</a:t>
            </a:r>
          </a:p>
        </p:txBody>
      </p:sp>
    </p:spTree>
    <p:extLst>
      <p:ext uri="{BB962C8B-B14F-4D97-AF65-F5344CB8AC3E}">
        <p14:creationId xmlns:p14="http://schemas.microsoft.com/office/powerpoint/2010/main" val="3199801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3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3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8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3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3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8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83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83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83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83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83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8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3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083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83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8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83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83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8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834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834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8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834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83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834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83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834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8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834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83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834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083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08342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83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8342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834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8342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0834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08342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34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834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08342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3415" grpId="0" animBg="1"/>
      <p:bldP spid="108342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09600"/>
            <a:ext cx="88265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General’s paradox: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Constraints of problem: 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Two generals, on separate mountains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only communicate via messengers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Messengers can be captured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Problem: need to coordinate attack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they attack at different times, they all die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If they attack at same time, they win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Named after Custer, who died at Little Big Horn because he arrived a couple of days too early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Can messages over an unreliable network be used to guarantee two entities do something simultaneously?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Remarkably, “no”, even if all messages get through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7205663" algn="l"/>
              </a:tabLst>
            </a:pPr>
            <a:r>
              <a:rPr lang="en-US" altLang="ko-KR" smtClean="0">
                <a:ea typeface="굴림" panose="020B0600000101010101" pitchFamily="34" charset="-127"/>
              </a:rPr>
              <a:t>No way to be sure last message gets through!</a:t>
            </a:r>
          </a:p>
        </p:txBody>
      </p:sp>
      <p:grpSp>
        <p:nvGrpSpPr>
          <p:cNvPr id="978968" name="Group 24"/>
          <p:cNvGrpSpPr>
            <a:grpSpLocks/>
          </p:cNvGrpSpPr>
          <p:nvPr/>
        </p:nvGrpSpPr>
        <p:grpSpPr bwMode="auto">
          <a:xfrm>
            <a:off x="2935288" y="5499100"/>
            <a:ext cx="2670175" cy="666750"/>
            <a:chOff x="1849" y="3464"/>
            <a:chExt cx="1682" cy="420"/>
          </a:xfrm>
        </p:grpSpPr>
        <p:sp>
          <p:nvSpPr>
            <p:cNvPr id="23570" name="Line 12"/>
            <p:cNvSpPr>
              <a:spLocks noChangeShapeType="1"/>
            </p:cNvSpPr>
            <p:nvPr/>
          </p:nvSpPr>
          <p:spPr bwMode="auto">
            <a:xfrm flipH="1">
              <a:off x="1849" y="3464"/>
              <a:ext cx="1608" cy="1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 rot="-275331">
              <a:off x="1870" y="3552"/>
              <a:ext cx="1661" cy="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ko-KR" sz="1800">
                  <a:ea typeface="굴림" panose="020B0600000101010101" pitchFamily="34" charset="-127"/>
                </a:rPr>
                <a:t>Yeah, but what if you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ea typeface="굴림" panose="020B0600000101010101" pitchFamily="34" charset="-127"/>
                </a:rPr>
                <a:t>Don’t get this ack?</a:t>
              </a:r>
            </a:p>
          </p:txBody>
        </p:sp>
      </p:grp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General’s Paradox</a:t>
            </a:r>
          </a:p>
        </p:txBody>
      </p:sp>
      <p:pic>
        <p:nvPicPr>
          <p:cNvPr id="9789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5908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78969" name="Group 25"/>
          <p:cNvGrpSpPr>
            <a:grpSpLocks/>
          </p:cNvGrpSpPr>
          <p:nvPr/>
        </p:nvGrpSpPr>
        <p:grpSpPr bwMode="auto">
          <a:xfrm>
            <a:off x="1752600" y="4419600"/>
            <a:ext cx="5151438" cy="1509713"/>
            <a:chOff x="1104" y="2784"/>
            <a:chExt cx="3245" cy="951"/>
          </a:xfrm>
        </p:grpSpPr>
        <p:pic>
          <p:nvPicPr>
            <p:cNvPr id="23568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2" y="2784"/>
              <a:ext cx="637" cy="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569" name="Picture 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104" y="2784"/>
              <a:ext cx="637" cy="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78965" name="Group 21"/>
          <p:cNvGrpSpPr>
            <a:grpSpLocks/>
          </p:cNvGrpSpPr>
          <p:nvPr/>
        </p:nvGrpSpPr>
        <p:grpSpPr bwMode="auto">
          <a:xfrm>
            <a:off x="2935288" y="4491038"/>
            <a:ext cx="2651125" cy="431800"/>
            <a:chOff x="1849" y="2829"/>
            <a:chExt cx="1670" cy="272"/>
          </a:xfrm>
        </p:grpSpPr>
        <p:sp>
          <p:nvSpPr>
            <p:cNvPr id="23566" name="Line 9"/>
            <p:cNvSpPr>
              <a:spLocks noChangeShapeType="1"/>
            </p:cNvSpPr>
            <p:nvPr/>
          </p:nvSpPr>
          <p:spPr bwMode="auto">
            <a:xfrm>
              <a:off x="1849" y="2875"/>
              <a:ext cx="1670" cy="2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3567" name="Text Box 14"/>
            <p:cNvSpPr txBox="1">
              <a:spLocks noChangeArrowheads="1"/>
            </p:cNvSpPr>
            <p:nvPr/>
          </p:nvSpPr>
          <p:spPr bwMode="auto">
            <a:xfrm rot="460914">
              <a:off x="2526" y="2829"/>
              <a:ext cx="84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ea typeface="굴림" panose="020B0600000101010101" pitchFamily="34" charset="-127"/>
                </a:rPr>
                <a:t>11 am ok?</a:t>
              </a:r>
            </a:p>
          </p:txBody>
        </p:sp>
      </p:grpSp>
      <p:grpSp>
        <p:nvGrpSpPr>
          <p:cNvPr id="978967" name="Group 23"/>
          <p:cNvGrpSpPr>
            <a:grpSpLocks/>
          </p:cNvGrpSpPr>
          <p:nvPr/>
        </p:nvGrpSpPr>
        <p:grpSpPr bwMode="auto">
          <a:xfrm>
            <a:off x="2935288" y="5103813"/>
            <a:ext cx="2651125" cy="395287"/>
            <a:chOff x="1849" y="3215"/>
            <a:chExt cx="1670" cy="249"/>
          </a:xfrm>
        </p:grpSpPr>
        <p:sp>
          <p:nvSpPr>
            <p:cNvPr id="23564" name="Line 11"/>
            <p:cNvSpPr>
              <a:spLocks noChangeShapeType="1"/>
            </p:cNvSpPr>
            <p:nvPr/>
          </p:nvSpPr>
          <p:spPr bwMode="auto">
            <a:xfrm>
              <a:off x="1849" y="3237"/>
              <a:ext cx="167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3565" name="Text Box 16"/>
            <p:cNvSpPr txBox="1">
              <a:spLocks noChangeArrowheads="1"/>
            </p:cNvSpPr>
            <p:nvPr/>
          </p:nvSpPr>
          <p:spPr bwMode="auto">
            <a:xfrm rot="460914">
              <a:off x="2381" y="3215"/>
              <a:ext cx="1013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ea typeface="굴림" panose="020B0600000101010101" pitchFamily="34" charset="-127"/>
                </a:rPr>
                <a:t>So, 11 it is?</a:t>
              </a:r>
            </a:p>
          </p:txBody>
        </p:sp>
      </p:grpSp>
      <p:grpSp>
        <p:nvGrpSpPr>
          <p:cNvPr id="978966" name="Group 22"/>
          <p:cNvGrpSpPr>
            <a:grpSpLocks/>
          </p:cNvGrpSpPr>
          <p:nvPr/>
        </p:nvGrpSpPr>
        <p:grpSpPr bwMode="auto">
          <a:xfrm>
            <a:off x="2935288" y="4799013"/>
            <a:ext cx="2552700" cy="339725"/>
            <a:chOff x="1849" y="3023"/>
            <a:chExt cx="1608" cy="214"/>
          </a:xfrm>
        </p:grpSpPr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 flipH="1">
              <a:off x="1849" y="3101"/>
              <a:ext cx="1608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3563" name="Text Box 17"/>
            <p:cNvSpPr txBox="1">
              <a:spLocks noChangeArrowheads="1"/>
            </p:cNvSpPr>
            <p:nvPr/>
          </p:nvSpPr>
          <p:spPr bwMode="auto">
            <a:xfrm rot="-275331">
              <a:off x="1964" y="3023"/>
              <a:ext cx="111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800">
                  <a:ea typeface="굴림" panose="020B0600000101010101" pitchFamily="34" charset="-127"/>
                </a:rPr>
                <a:t>Yes, 11 works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4171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8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8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78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7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78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8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78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8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78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789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7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97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97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97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89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789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789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894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Two Phase (2PC) Commit</a:t>
            </a:r>
            <a:endParaRPr lang="en-US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1816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Since we can’t solve the General’s Paradox (i.e. simultaneous action), let’s solve a related problem</a:t>
            </a:r>
          </a:p>
          <a:p>
            <a:pPr lvl="1"/>
            <a:r>
              <a:rPr lang="en-US" altLang="ko-KR" dirty="0" smtClean="0"/>
              <a:t>Distributed transaction: Two or more machines agree to do something, or not do it, </a:t>
            </a:r>
            <a:r>
              <a:rPr lang="en-US" altLang="ko-KR" dirty="0" smtClean="0">
                <a:solidFill>
                  <a:srgbClr val="FF0000"/>
                </a:solidFill>
              </a:rPr>
              <a:t>atomically </a:t>
            </a:r>
          </a:p>
          <a:p>
            <a:r>
              <a:rPr lang="sv-SE" dirty="0" smtClean="0"/>
              <a:t>Two Phase Commit: High-level problem statement</a:t>
            </a:r>
          </a:p>
          <a:p>
            <a:pPr lvl="1"/>
            <a:r>
              <a:rPr lang="sv-SE" dirty="0" smtClean="0"/>
              <a:t>If no node fails and all nodes are ready to commit, then all nodes </a:t>
            </a:r>
            <a:r>
              <a:rPr lang="sv-SE" dirty="0" smtClean="0">
                <a:solidFill>
                  <a:srgbClr val="FF0000"/>
                </a:solidFill>
              </a:rPr>
              <a:t>COMMIT</a:t>
            </a:r>
          </a:p>
          <a:p>
            <a:pPr lvl="1"/>
            <a:r>
              <a:rPr lang="sv-SE" dirty="0" smtClean="0"/>
              <a:t>Otherwise </a:t>
            </a:r>
            <a:r>
              <a:rPr lang="sv-SE" dirty="0" smtClean="0">
                <a:solidFill>
                  <a:srgbClr val="FF0000"/>
                </a:solidFill>
              </a:rPr>
              <a:t>ABORT</a:t>
            </a:r>
            <a:r>
              <a:rPr lang="sv-SE" dirty="0" smtClean="0"/>
              <a:t> at all nodes</a:t>
            </a:r>
          </a:p>
          <a:p>
            <a:r>
              <a:rPr lang="sv-SE" dirty="0" smtClean="0"/>
              <a:t>Developed by Turing award winner Jim Gray (first Berkeley CS PhD, 1969)</a:t>
            </a:r>
          </a:p>
          <a:p>
            <a:pPr lvl="1"/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6839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MS PGothic" charset="0"/>
              </a:rPr>
              <a:t>2PC Algorithm</a:t>
            </a:r>
            <a:endParaRPr lang="en-US">
              <a:ea typeface="MS PGothic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  <a:ea typeface="MS PGothic" charset="0"/>
              </a:rPr>
              <a:t>One coordinator </a:t>
            </a:r>
          </a:p>
          <a:p>
            <a:r>
              <a:rPr lang="en-US" dirty="0">
                <a:latin typeface="+mj-lt"/>
                <a:ea typeface="MS PGothic" charset="0"/>
              </a:rPr>
              <a:t>N workers (replicas) </a:t>
            </a:r>
          </a:p>
          <a:p>
            <a:r>
              <a:rPr lang="en-US" dirty="0" smtClean="0">
                <a:latin typeface="+mj-lt"/>
                <a:ea typeface="MS PGothic" charset="0"/>
              </a:rPr>
              <a:t>High </a:t>
            </a:r>
            <a:r>
              <a:rPr lang="en-US" dirty="0">
                <a:latin typeface="+mj-lt"/>
                <a:ea typeface="MS PGothic" charset="0"/>
              </a:rPr>
              <a:t>level algorithm description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Coordinator asks all workers if they can commit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If all workers reply </a:t>
            </a:r>
            <a:r>
              <a:rPr lang="en-US" sz="2400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solidFill>
                  <a:srgbClr val="FF0000"/>
                </a:solidFill>
                <a:latin typeface="+mj-lt"/>
                <a:ea typeface="MS PGothic" charset="0"/>
              </a:rPr>
              <a:t>VOTE-COMMIT</a:t>
            </a:r>
            <a:r>
              <a:rPr lang="en-US" dirty="0">
                <a:latin typeface="+mj-lt"/>
                <a:ea typeface="MS PGothic" charset="0"/>
              </a:rPr>
              <a:t>”</a:t>
            </a:r>
            <a:r>
              <a:rPr lang="en-US" altLang="ja-JP" dirty="0">
                <a:latin typeface="+mj-lt"/>
                <a:ea typeface="MS PGothic" charset="0"/>
              </a:rPr>
              <a:t>, then coordinator broadcasts </a:t>
            </a:r>
            <a:r>
              <a:rPr lang="en-US" sz="2400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solidFill>
                  <a:srgbClr val="FF0000"/>
                </a:solidFill>
                <a:latin typeface="+mj-lt"/>
                <a:ea typeface="MS PGothic" charset="0"/>
              </a:rPr>
              <a:t>GLOBAL-COMMIT</a:t>
            </a:r>
            <a:r>
              <a:rPr lang="en-US" dirty="0">
                <a:latin typeface="+mj-lt"/>
                <a:ea typeface="MS PGothic" charset="0"/>
              </a:rPr>
              <a:t>”</a:t>
            </a:r>
            <a:r>
              <a:rPr lang="en-US" altLang="ja-JP" dirty="0">
                <a:latin typeface="+mj-lt"/>
                <a:ea typeface="MS PGothic" charset="0"/>
              </a:rPr>
              <a:t>, </a:t>
            </a:r>
          </a:p>
          <a:p>
            <a:pPr lvl="1">
              <a:buFontTx/>
              <a:buNone/>
            </a:pPr>
            <a:r>
              <a:rPr lang="en-US" dirty="0">
                <a:latin typeface="+mj-lt"/>
                <a:ea typeface="MS PGothic" charset="0"/>
              </a:rPr>
              <a:t>	Otherwise coordinator broadcasts </a:t>
            </a:r>
            <a:r>
              <a:rPr lang="en-US" sz="2400" dirty="0">
                <a:latin typeface="+mj-lt"/>
                <a:ea typeface="MS PGothic" charset="0"/>
              </a:rPr>
              <a:t>“</a:t>
            </a:r>
            <a:r>
              <a:rPr lang="en-US" altLang="ja-JP" dirty="0">
                <a:solidFill>
                  <a:srgbClr val="FF0000"/>
                </a:solidFill>
                <a:latin typeface="+mj-lt"/>
                <a:ea typeface="MS PGothic" charset="0"/>
              </a:rPr>
              <a:t>GLOBAL-ABORT</a:t>
            </a:r>
            <a:r>
              <a:rPr lang="en-US" dirty="0">
                <a:latin typeface="+mj-lt"/>
                <a:ea typeface="MS PGothic" charset="0"/>
              </a:rPr>
              <a:t>”</a:t>
            </a:r>
            <a:endParaRPr lang="en-US" altLang="ja-JP" dirty="0">
              <a:latin typeface="+mj-lt"/>
              <a:ea typeface="MS PGothic" charset="0"/>
            </a:endParaRPr>
          </a:p>
          <a:p>
            <a:pPr lvl="1"/>
            <a:r>
              <a:rPr lang="en-US" dirty="0">
                <a:latin typeface="+mj-lt"/>
                <a:ea typeface="MS PGothic" charset="0"/>
              </a:rPr>
              <a:t>Workers obey the </a:t>
            </a:r>
            <a:r>
              <a:rPr lang="en-US" dirty="0">
                <a:solidFill>
                  <a:srgbClr val="FF0000"/>
                </a:solidFill>
                <a:latin typeface="+mj-lt"/>
                <a:ea typeface="MS PGothic" charset="0"/>
              </a:rPr>
              <a:t>GLOBAL</a:t>
            </a:r>
            <a:r>
              <a:rPr lang="en-US" dirty="0">
                <a:latin typeface="+mj-lt"/>
                <a:ea typeface="MS PGothic" charset="0"/>
              </a:rPr>
              <a:t> </a:t>
            </a:r>
            <a:r>
              <a:rPr lang="en-US" dirty="0" smtClean="0">
                <a:latin typeface="+mj-lt"/>
                <a:ea typeface="MS PGothic" charset="0"/>
              </a:rPr>
              <a:t>messages</a:t>
            </a:r>
          </a:p>
          <a:p>
            <a:r>
              <a:rPr lang="en-US" altLang="ko-KR" dirty="0" smtClean="0">
                <a:ea typeface="굴림" panose="020B0600000101010101" pitchFamily="34" charset="-127"/>
              </a:rPr>
              <a:t>Use </a:t>
            </a:r>
            <a:r>
              <a:rPr lang="en-US" altLang="ko-KR" dirty="0">
                <a:ea typeface="굴림" panose="020B0600000101010101" pitchFamily="34" charset="-127"/>
              </a:rPr>
              <a:t>a persistent, stable log on each machine to keep track of </a:t>
            </a:r>
            <a:r>
              <a:rPr lang="en-US" altLang="ko-KR" dirty="0" smtClean="0">
                <a:ea typeface="굴림" panose="020B0600000101010101" pitchFamily="34" charset="-127"/>
              </a:rPr>
              <a:t>what you are doing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If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 machine crashes, when it wakes up it first checks its log to recover state of world at time of crash</a:t>
            </a:r>
            <a:endParaRPr lang="sv-SE" dirty="0">
              <a:solidFill>
                <a:srgbClr val="FF0000"/>
              </a:solidFill>
            </a:endParaRPr>
          </a:p>
          <a:p>
            <a:endParaRPr lang="en-US" dirty="0">
              <a:latin typeface="+mj-lt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85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MS PGothic" charset="0"/>
              </a:rPr>
              <a:t>Detailed Algorithm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495800" y="990600"/>
            <a:ext cx="0" cy="541020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76200" y="1219200"/>
            <a:ext cx="4267200" cy="914400"/>
          </a:xfrm>
          <a:prstGeom prst="rect">
            <a:avLst/>
          </a:prstGeom>
          <a:solidFill>
            <a:srgbClr val="FFFFAA"/>
          </a:solidFill>
          <a:ln w="254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marL="0" lvl="1">
              <a:defRPr/>
            </a:pPr>
            <a:r>
              <a:rPr lang="en-US" sz="2000" b="0">
                <a:latin typeface="Calibri"/>
                <a:ea typeface="ＭＳ Ｐゴシック" charset="0"/>
                <a:cs typeface="Calibri"/>
              </a:rPr>
              <a:t>Coordinator sends </a:t>
            </a:r>
            <a:r>
              <a:rPr lang="en-US" sz="2000">
                <a:solidFill>
                  <a:srgbClr val="FF0000"/>
                </a:solidFill>
                <a:latin typeface="Calibri"/>
                <a:ea typeface="ＭＳ Ｐゴシック" charset="0"/>
                <a:cs typeface="Calibri"/>
              </a:rPr>
              <a:t>VOTE-REQ</a:t>
            </a:r>
            <a:r>
              <a:rPr lang="en-US" sz="2000">
                <a:solidFill>
                  <a:schemeClr val="accent3">
                    <a:lumMod val="50000"/>
                  </a:schemeClr>
                </a:solidFill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000" b="0">
                <a:latin typeface="Calibri"/>
                <a:ea typeface="ＭＳ Ｐゴシック" charset="0"/>
                <a:cs typeface="Calibri"/>
              </a:rPr>
              <a:t>to all workers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1981200"/>
            <a:ext cx="44196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Wait for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VOTE-REQ </a:t>
            </a:r>
            <a:r>
              <a:rPr lang="en-US" sz="2000" b="0">
                <a:latin typeface="Calibri" charset="0"/>
              </a:rPr>
              <a:t>from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ready, send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VOTE-COMMIT </a:t>
            </a:r>
            <a:r>
              <a:rPr lang="en-US" sz="2000" b="0">
                <a:latin typeface="Calibri" charset="0"/>
              </a:rPr>
              <a:t>to coordinator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not ready, send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VOTE-ABORT </a:t>
            </a:r>
            <a:r>
              <a:rPr lang="en-US" sz="2000" b="0">
                <a:latin typeface="Calibri" charset="0"/>
              </a:rPr>
              <a:t>to coordinator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And immediately abort</a:t>
            </a:r>
            <a:endParaRPr lang="en-US" sz="2000">
              <a:latin typeface="Calibri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6200" y="3276600"/>
            <a:ext cx="4267200" cy="22098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VOTE-COMMIT </a:t>
            </a:r>
            <a:r>
              <a:rPr lang="en-US" sz="2000" b="0">
                <a:latin typeface="Calibri" charset="0"/>
              </a:rPr>
              <a:t>from all N workers, send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GLOBAL-COMMIT</a:t>
            </a:r>
            <a:r>
              <a:rPr lang="en-US" sz="2000" b="0">
                <a:latin typeface="Calibri" charset="0"/>
              </a:rPr>
              <a:t> to all workers</a:t>
            </a:r>
          </a:p>
          <a:p>
            <a:pPr marL="2857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doesn’t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VOTE-COMMIT</a:t>
            </a:r>
            <a:r>
              <a:rPr lang="en-US" sz="2000" b="0">
                <a:solidFill>
                  <a:srgbClr val="7F7F7F"/>
                </a:solidFill>
                <a:latin typeface="Calibri" charset="0"/>
              </a:rPr>
              <a:t> </a:t>
            </a:r>
            <a:r>
              <a:rPr lang="en-US" sz="2000" b="0">
                <a:latin typeface="Calibri" charset="0"/>
              </a:rPr>
              <a:t>from all N workers, send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GLOBAL-ABORT</a:t>
            </a:r>
            <a:r>
              <a:rPr lang="en-US" sz="2000" b="0">
                <a:latin typeface="Calibri" charset="0"/>
              </a:rPr>
              <a:t> to all workers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648200" y="5029200"/>
            <a:ext cx="4419600" cy="1371600"/>
          </a:xfrm>
          <a:prstGeom prst="rect">
            <a:avLst/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GLOBAL-COMMIT </a:t>
            </a:r>
            <a:r>
              <a:rPr lang="en-US" sz="2000" b="0">
                <a:latin typeface="Calibri" charset="0"/>
              </a:rPr>
              <a:t>then commit</a:t>
            </a:r>
          </a:p>
          <a:p>
            <a:pPr marL="285750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000" b="0">
                <a:latin typeface="Calibri" charset="0"/>
              </a:rPr>
              <a:t>If receive </a:t>
            </a:r>
            <a:r>
              <a:rPr lang="en-US" sz="2000" b="0">
                <a:solidFill>
                  <a:srgbClr val="FF0000"/>
                </a:solidFill>
                <a:latin typeface="Calibri" charset="0"/>
              </a:rPr>
              <a:t>GLOBAL-ABORT </a:t>
            </a:r>
            <a:r>
              <a:rPr lang="en-US" sz="2000" b="0">
                <a:latin typeface="Calibri" charset="0"/>
              </a:rPr>
              <a:t>then abort</a:t>
            </a:r>
            <a:endParaRPr lang="en-US" sz="2000" b="0">
              <a:solidFill>
                <a:srgbClr val="7F7F7F"/>
              </a:solidFill>
              <a:latin typeface="Calibri" charset="0"/>
            </a:endParaRPr>
          </a:p>
        </p:txBody>
      </p:sp>
      <p:sp>
        <p:nvSpPr>
          <p:cNvPr id="63495" name="TextBox 15"/>
          <p:cNvSpPr txBox="1">
            <a:spLocks noChangeArrowheads="1"/>
          </p:cNvSpPr>
          <p:nvPr/>
        </p:nvSpPr>
        <p:spPr bwMode="auto">
          <a:xfrm>
            <a:off x="0" y="685800"/>
            <a:ext cx="3473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+mj-lt"/>
              </a:rPr>
              <a:t>Coordinator Algorithm</a:t>
            </a:r>
          </a:p>
        </p:txBody>
      </p:sp>
      <p:sp>
        <p:nvSpPr>
          <p:cNvPr id="63496" name="TextBox 16"/>
          <p:cNvSpPr txBox="1">
            <a:spLocks noChangeArrowheads="1"/>
          </p:cNvSpPr>
          <p:nvPr/>
        </p:nvSpPr>
        <p:spPr bwMode="auto">
          <a:xfrm>
            <a:off x="4724400" y="685800"/>
            <a:ext cx="28632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  <a:latin typeface="+mj-lt"/>
              </a:rPr>
              <a:t>Worker Algorithm</a:t>
            </a:r>
          </a:p>
        </p:txBody>
      </p:sp>
      <p:cxnSp>
        <p:nvCxnSpPr>
          <p:cNvPr id="19" name="Straight Arrow Connector 18"/>
          <p:cNvCxnSpPr>
            <a:cxnSpLocks noChangeShapeType="1"/>
            <a:stCxn id="6" idx="3"/>
          </p:cNvCxnSpPr>
          <p:nvPr/>
        </p:nvCxnSpPr>
        <p:spPr bwMode="auto">
          <a:xfrm>
            <a:off x="4343400" y="1676400"/>
            <a:ext cx="304800" cy="304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/>
          <p:cNvCxnSpPr>
            <a:cxnSpLocks noChangeShapeType="1"/>
            <a:stCxn id="7" idx="1"/>
          </p:cNvCxnSpPr>
          <p:nvPr/>
        </p:nvCxnSpPr>
        <p:spPr bwMode="auto">
          <a:xfrm flipH="1">
            <a:off x="4343400" y="3086100"/>
            <a:ext cx="304800" cy="266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/>
          <p:cNvCxnSpPr>
            <a:cxnSpLocks noChangeShapeType="1"/>
            <a:stCxn id="10" idx="3"/>
          </p:cNvCxnSpPr>
          <p:nvPr/>
        </p:nvCxnSpPr>
        <p:spPr bwMode="auto">
          <a:xfrm>
            <a:off x="4343400" y="4381500"/>
            <a:ext cx="304800" cy="647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3672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Failure Free Example Execution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174148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447800" y="2806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447800" y="3873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47800" y="49403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8" name="TextBox 11"/>
          <p:cNvSpPr txBox="1">
            <a:spLocks noChangeArrowheads="1"/>
          </p:cNvSpPr>
          <p:nvPr/>
        </p:nvSpPr>
        <p:spPr bwMode="auto">
          <a:xfrm>
            <a:off x="304800" y="1219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coordinator</a:t>
            </a:r>
            <a:endParaRPr lang="en-US">
              <a:latin typeface="Calibri" charset="0"/>
            </a:endParaRPr>
          </a:p>
        </p:txBody>
      </p:sp>
      <p:sp>
        <p:nvSpPr>
          <p:cNvPr id="64519" name="TextBox 12"/>
          <p:cNvSpPr txBox="1">
            <a:spLocks noChangeArrowheads="1"/>
          </p:cNvSpPr>
          <p:nvPr/>
        </p:nvSpPr>
        <p:spPr bwMode="auto">
          <a:xfrm>
            <a:off x="304800" y="2362200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sp>
        <p:nvSpPr>
          <p:cNvPr id="64520" name="TextBox 15"/>
          <p:cNvSpPr txBox="1">
            <a:spLocks noChangeArrowheads="1"/>
          </p:cNvSpPr>
          <p:nvPr/>
        </p:nvSpPr>
        <p:spPr bwMode="auto">
          <a:xfrm>
            <a:off x="7924800" y="50292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</a:t>
            </a:r>
            <a:endParaRPr lang="en-US">
              <a:latin typeface="Calibri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981200" y="19700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562100" y="23891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952500" y="29987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076700" y="2084388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695700" y="2617788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3352800" y="3113088"/>
            <a:ext cx="32004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867400" y="1970088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H="1">
            <a:off x="5448300" y="2389188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4838700" y="2998788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30" name="TextBox 35"/>
          <p:cNvSpPr txBox="1">
            <a:spLocks noChangeArrowheads="1"/>
          </p:cNvSpPr>
          <p:nvPr/>
        </p:nvSpPr>
        <p:spPr bwMode="auto">
          <a:xfrm>
            <a:off x="2667000" y="18288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solidFill>
                  <a:srgbClr val="FF0000"/>
                </a:solidFill>
                <a:latin typeface="Calibri" charset="0"/>
              </a:rPr>
              <a:t>VOTE-REQ</a:t>
            </a:r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4531" name="TextBox 36"/>
          <p:cNvSpPr txBox="1">
            <a:spLocks noChangeArrowheads="1"/>
          </p:cNvSpPr>
          <p:nvPr/>
        </p:nvSpPr>
        <p:spPr bwMode="auto">
          <a:xfrm>
            <a:off x="3505200" y="3951288"/>
            <a:ext cx="1447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solidFill>
                  <a:srgbClr val="FF0000"/>
                </a:solidFill>
                <a:latin typeface="Calibri" charset="0"/>
              </a:rPr>
              <a:t>VOTE-COMMIT</a:t>
            </a:r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4532" name="TextBox 37"/>
          <p:cNvSpPr txBox="1">
            <a:spLocks noChangeArrowheads="1"/>
          </p:cNvSpPr>
          <p:nvPr/>
        </p:nvSpPr>
        <p:spPr bwMode="auto">
          <a:xfrm>
            <a:off x="6781800" y="1817688"/>
            <a:ext cx="1524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solidFill>
                  <a:srgbClr val="FF0000"/>
                </a:solidFill>
                <a:latin typeface="Calibri" charset="0"/>
              </a:rPr>
              <a:t>GLOBAL-COMMIT</a:t>
            </a:r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64533" name="TextBox 23"/>
          <p:cNvSpPr txBox="1">
            <a:spLocks noChangeArrowheads="1"/>
          </p:cNvSpPr>
          <p:nvPr/>
        </p:nvSpPr>
        <p:spPr bwMode="auto">
          <a:xfrm>
            <a:off x="304800" y="34242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64534" name="TextBox 24"/>
          <p:cNvSpPr txBox="1">
            <a:spLocks noChangeArrowheads="1"/>
          </p:cNvSpPr>
          <p:nvPr/>
        </p:nvSpPr>
        <p:spPr bwMode="auto">
          <a:xfrm>
            <a:off x="304800" y="4491038"/>
            <a:ext cx="1447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51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State Machine of Coordinator</a:t>
            </a:r>
            <a:endParaRPr lang="en-US" dirty="0"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sv-SE" dirty="0">
                <a:latin typeface="+mj-lt"/>
                <a:ea typeface="MS PGothic" charset="0"/>
              </a:rPr>
              <a:t>Coordinator implements simple state </a:t>
            </a:r>
            <a:r>
              <a:rPr lang="sv-SE" dirty="0" smtClean="0">
                <a:latin typeface="+mj-lt"/>
                <a:ea typeface="MS PGothic" charset="0"/>
              </a:rPr>
              <a:t>machine:</a:t>
            </a:r>
            <a:endParaRPr lang="sv-SE" dirty="0">
              <a:latin typeface="+mj-lt"/>
              <a:ea typeface="MS PGothic" charset="0"/>
            </a:endParaRPr>
          </a:p>
          <a:p>
            <a:endParaRPr lang="sv-SE" dirty="0">
              <a:latin typeface="+mj-lt"/>
              <a:ea typeface="MS PGothic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0" y="2667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0" y="3886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5105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800600" y="5105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4229101" y="35433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3733800" y="4267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4724400" y="4267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6" name="TextBox 29"/>
          <p:cNvSpPr txBox="1">
            <a:spLocks noChangeArrowheads="1"/>
          </p:cNvSpPr>
          <p:nvPr/>
        </p:nvSpPr>
        <p:spPr bwMode="auto">
          <a:xfrm>
            <a:off x="4648200" y="32258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START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VOTE-REQ</a:t>
            </a:r>
            <a:endParaRPr lang="en-US" sz="1800">
              <a:latin typeface="Calibri" charset="0"/>
            </a:endParaRPr>
          </a:p>
        </p:txBody>
      </p:sp>
      <p:sp>
        <p:nvSpPr>
          <p:cNvPr id="65547" name="TextBox 30"/>
          <p:cNvSpPr txBox="1">
            <a:spLocks noChangeArrowheads="1"/>
          </p:cNvSpPr>
          <p:nvPr/>
        </p:nvSpPr>
        <p:spPr bwMode="auto">
          <a:xfrm>
            <a:off x="1600200" y="4383088"/>
            <a:ext cx="289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VOTE-ABORT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GLOBAL-ABORT</a:t>
            </a:r>
            <a:endParaRPr lang="en-US" sz="1800">
              <a:latin typeface="Calibri" charset="0"/>
            </a:endParaRPr>
          </a:p>
        </p:txBody>
      </p:sp>
      <p:sp>
        <p:nvSpPr>
          <p:cNvPr id="65548" name="TextBox 31"/>
          <p:cNvSpPr txBox="1">
            <a:spLocks noChangeArrowheads="1"/>
          </p:cNvSpPr>
          <p:nvPr/>
        </p:nvSpPr>
        <p:spPr bwMode="auto">
          <a:xfrm>
            <a:off x="5334000" y="4383088"/>
            <a:ext cx="289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 dirty="0" err="1">
                <a:latin typeface="Calibri" charset="0"/>
              </a:rPr>
              <a:t>Recv</a:t>
            </a:r>
            <a:r>
              <a:rPr lang="sv-SE" sz="1800" dirty="0">
                <a:latin typeface="Calibri" charset="0"/>
              </a:rPr>
              <a:t>: </a:t>
            </a:r>
            <a:r>
              <a:rPr lang="sv-SE" sz="1800" dirty="0" smtClean="0">
                <a:latin typeface="Calibri" charset="0"/>
              </a:rPr>
              <a:t>all VOTE</a:t>
            </a:r>
            <a:r>
              <a:rPr lang="sv-SE" sz="1800" dirty="0">
                <a:latin typeface="Calibri" charset="0"/>
              </a:rPr>
              <a:t>-COMMIT</a:t>
            </a:r>
          </a:p>
          <a:p>
            <a:pPr eaLnBrk="1" hangingPunct="1"/>
            <a:r>
              <a:rPr lang="sv-SE" sz="1800" dirty="0" err="1">
                <a:latin typeface="Calibri" charset="0"/>
              </a:rPr>
              <a:t>Send</a:t>
            </a:r>
            <a:r>
              <a:rPr lang="sv-SE" sz="1800" dirty="0">
                <a:latin typeface="Calibri" charset="0"/>
              </a:rPr>
              <a:t>: GLOBAL-COMMIT</a:t>
            </a:r>
            <a:endParaRPr lang="en-US" sz="1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30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State Machine of </a:t>
            </a:r>
            <a:r>
              <a:rPr lang="en-US" dirty="0">
                <a:ea typeface="MS PGothic" charset="0"/>
              </a:rPr>
              <a:t>Worker</a:t>
            </a:r>
            <a:r>
              <a:rPr lang="sv-SE" dirty="0">
                <a:ea typeface="MS PGothic" charset="0"/>
              </a:rPr>
              <a:t>s</a:t>
            </a:r>
            <a:endParaRPr lang="en-US" dirty="0">
              <a:ea typeface="MS PGothic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810000" y="22860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0" y="3505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19400" y="4724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800600" y="47244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4229101" y="31623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7" idx="2"/>
            <a:endCxn id="18" idx="0"/>
          </p:cNvCxnSpPr>
          <p:nvPr/>
        </p:nvCxnSpPr>
        <p:spPr>
          <a:xfrm rot="5400000">
            <a:off x="3733800" y="3886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7" idx="2"/>
            <a:endCxn id="19" idx="0"/>
          </p:cNvCxnSpPr>
          <p:nvPr/>
        </p:nvCxnSpPr>
        <p:spPr>
          <a:xfrm rot="16200000" flipH="1">
            <a:off x="4724400" y="38862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2609850" y="3028950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571" name="TextBox 23"/>
          <p:cNvSpPr txBox="1">
            <a:spLocks noChangeArrowheads="1"/>
          </p:cNvSpPr>
          <p:nvPr/>
        </p:nvSpPr>
        <p:spPr bwMode="auto">
          <a:xfrm>
            <a:off x="2362200" y="27432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VOTE-ABORT</a:t>
            </a:r>
            <a:endParaRPr lang="en-US" sz="1800">
              <a:latin typeface="Calibri" charset="0"/>
            </a:endParaRPr>
          </a:p>
        </p:txBody>
      </p:sp>
      <p:sp>
        <p:nvSpPr>
          <p:cNvPr id="66572" name="TextBox 24"/>
          <p:cNvSpPr txBox="1">
            <a:spLocks noChangeArrowheads="1"/>
          </p:cNvSpPr>
          <p:nvPr/>
        </p:nvSpPr>
        <p:spPr bwMode="auto">
          <a:xfrm>
            <a:off x="4572000" y="28448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VOTE-COMMIT</a:t>
            </a:r>
            <a:endParaRPr lang="en-US" sz="1800">
              <a:latin typeface="Calibri" charset="0"/>
            </a:endParaRPr>
          </a:p>
        </p:txBody>
      </p:sp>
      <p:sp>
        <p:nvSpPr>
          <p:cNvPr id="66573" name="TextBox 25"/>
          <p:cNvSpPr txBox="1">
            <a:spLocks noChangeArrowheads="1"/>
          </p:cNvSpPr>
          <p:nvPr/>
        </p:nvSpPr>
        <p:spPr bwMode="auto">
          <a:xfrm>
            <a:off x="2514600" y="423386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GLOBAL-ABORT</a:t>
            </a:r>
          </a:p>
        </p:txBody>
      </p:sp>
      <p:sp>
        <p:nvSpPr>
          <p:cNvPr id="66574" name="TextBox 26"/>
          <p:cNvSpPr txBox="1">
            <a:spLocks noChangeArrowheads="1"/>
          </p:cNvSpPr>
          <p:nvPr/>
        </p:nvSpPr>
        <p:spPr bwMode="auto">
          <a:xfrm>
            <a:off x="4800600" y="4233863"/>
            <a:ext cx="2590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1081449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Dealing with </a:t>
            </a:r>
            <a:r>
              <a:rPr lang="en-US" smtClean="0"/>
              <a:t>Worker</a:t>
            </a:r>
            <a:r>
              <a:rPr lang="sv-SE" smtClean="0"/>
              <a:t> Failures</a:t>
            </a:r>
            <a:endParaRPr lang="en-US" dirty="0"/>
          </a:p>
        </p:txBody>
      </p:sp>
      <p:sp>
        <p:nvSpPr>
          <p:cNvPr id="67586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924800" cy="5105400"/>
          </a:xfrm>
        </p:spPr>
        <p:txBody>
          <a:bodyPr/>
          <a:lstStyle/>
          <a:p>
            <a:r>
              <a:rPr lang="en-US" dirty="0" smtClean="0"/>
              <a:t>How to deal with worker failures?</a:t>
            </a:r>
          </a:p>
          <a:p>
            <a:pPr lvl="1"/>
            <a:r>
              <a:rPr lang="en-US" dirty="0" smtClean="0"/>
              <a:t>Failure only affects states in which the node is waiting for messages</a:t>
            </a:r>
          </a:p>
          <a:p>
            <a:pPr lvl="1"/>
            <a:r>
              <a:rPr lang="en-US" dirty="0" smtClean="0"/>
              <a:t>Coordinator only waits for votes in “WAIT” state</a:t>
            </a:r>
          </a:p>
          <a:p>
            <a:pPr lvl="1"/>
            <a:r>
              <a:rPr lang="en-US" dirty="0" smtClean="0"/>
              <a:t>In WAIT, if doesn’t receive </a:t>
            </a:r>
          </a:p>
          <a:p>
            <a:pPr lvl="1"/>
            <a:r>
              <a:rPr lang="en-US" dirty="0" smtClean="0"/>
              <a:t>	N votes, it times out and sends</a:t>
            </a:r>
          </a:p>
          <a:p>
            <a:pPr lvl="1"/>
            <a:r>
              <a:rPr lang="en-US" dirty="0" smtClean="0"/>
              <a:t>	GLOBAL-ABORT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486400" y="35052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86400" y="4724400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WAIT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495800" y="5943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477000" y="5943600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0"/>
          </p:cNvCxnSpPr>
          <p:nvPr/>
        </p:nvCxnSpPr>
        <p:spPr>
          <a:xfrm rot="5400000">
            <a:off x="5905501" y="4381500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8" idx="0"/>
          </p:cNvCxnSpPr>
          <p:nvPr/>
        </p:nvCxnSpPr>
        <p:spPr>
          <a:xfrm rot="5400000">
            <a:off x="5410200" y="51054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9" idx="0"/>
          </p:cNvCxnSpPr>
          <p:nvPr/>
        </p:nvCxnSpPr>
        <p:spPr>
          <a:xfrm rot="16200000" flipH="1">
            <a:off x="6400800" y="5105400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4" name="TextBox 29"/>
          <p:cNvSpPr txBox="1">
            <a:spLocks noChangeArrowheads="1"/>
          </p:cNvSpPr>
          <p:nvPr/>
        </p:nvSpPr>
        <p:spPr bwMode="auto">
          <a:xfrm>
            <a:off x="6324600" y="4064000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START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VOTE-REQ</a:t>
            </a:r>
            <a:endParaRPr lang="en-US" sz="1800">
              <a:latin typeface="Calibri" charset="0"/>
            </a:endParaRPr>
          </a:p>
        </p:txBody>
      </p:sp>
      <p:sp>
        <p:nvSpPr>
          <p:cNvPr id="67595" name="TextBox 30"/>
          <p:cNvSpPr txBox="1">
            <a:spLocks noChangeArrowheads="1"/>
          </p:cNvSpPr>
          <p:nvPr/>
        </p:nvSpPr>
        <p:spPr bwMode="auto">
          <a:xfrm>
            <a:off x="3657600" y="5221288"/>
            <a:ext cx="228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VOTE-ABORT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GLOBAL-ABORT</a:t>
            </a:r>
            <a:endParaRPr lang="en-US" sz="1800">
              <a:latin typeface="Calibri" charset="0"/>
            </a:endParaRPr>
          </a:p>
        </p:txBody>
      </p:sp>
      <p:sp>
        <p:nvSpPr>
          <p:cNvPr id="67596" name="TextBox 31"/>
          <p:cNvSpPr txBox="1">
            <a:spLocks noChangeArrowheads="1"/>
          </p:cNvSpPr>
          <p:nvPr/>
        </p:nvSpPr>
        <p:spPr bwMode="auto">
          <a:xfrm>
            <a:off x="6629400" y="5221288"/>
            <a:ext cx="251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VOTE-COMMIT</a:t>
            </a:r>
          </a:p>
          <a:p>
            <a:pPr eaLnBrk="1" hangingPunct="1"/>
            <a:r>
              <a:rPr lang="sv-SE" sz="1800">
                <a:latin typeface="Calibri" charset="0"/>
              </a:rPr>
              <a:t>Send: GLOBAL-COMMIT</a:t>
            </a:r>
            <a:endParaRPr lang="en-US" sz="18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80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Example of </a:t>
            </a:r>
            <a:r>
              <a:rPr lang="en-US" dirty="0">
                <a:ea typeface="MS PGothic" charset="0"/>
              </a:rPr>
              <a:t>Worker</a:t>
            </a:r>
            <a:r>
              <a:rPr lang="sv-SE" dirty="0">
                <a:ea typeface="MS PGothic" charset="0"/>
              </a:rPr>
              <a:t> Failure</a:t>
            </a:r>
            <a:endParaRPr lang="en-US" dirty="0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43000" y="2714625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43000" y="377983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143000" y="4846638"/>
            <a:ext cx="708660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143000" y="5903913"/>
            <a:ext cx="3657600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14" name="TextBox 11"/>
          <p:cNvSpPr txBox="1">
            <a:spLocks noChangeArrowheads="1"/>
          </p:cNvSpPr>
          <p:nvPr/>
        </p:nvSpPr>
        <p:spPr bwMode="auto">
          <a:xfrm>
            <a:off x="152400" y="22860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coordinator</a:t>
            </a:r>
          </a:p>
        </p:txBody>
      </p:sp>
      <p:sp>
        <p:nvSpPr>
          <p:cNvPr id="68615" name="TextBox 12"/>
          <p:cNvSpPr txBox="1">
            <a:spLocks noChangeArrowheads="1"/>
          </p:cNvSpPr>
          <p:nvPr/>
        </p:nvSpPr>
        <p:spPr bwMode="auto">
          <a:xfrm>
            <a:off x="152400" y="33528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sp>
        <p:nvSpPr>
          <p:cNvPr id="68616" name="TextBox 15"/>
          <p:cNvSpPr txBox="1">
            <a:spLocks noChangeArrowheads="1"/>
          </p:cNvSpPr>
          <p:nvPr/>
        </p:nvSpPr>
        <p:spPr bwMode="auto">
          <a:xfrm>
            <a:off x="4876800" y="5599113"/>
            <a:ext cx="838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</a:t>
            </a:r>
            <a:endParaRPr lang="en-US">
              <a:latin typeface="Calibri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1676400" y="2943225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1181100" y="3362325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95300" y="3971925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771900" y="3057525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390900" y="3590925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622" name="TextBox 35"/>
          <p:cNvSpPr txBox="1">
            <a:spLocks noChangeArrowheads="1"/>
          </p:cNvSpPr>
          <p:nvPr/>
        </p:nvSpPr>
        <p:spPr bwMode="auto">
          <a:xfrm>
            <a:off x="2362200" y="3119438"/>
            <a:ext cx="1600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971800" y="4010025"/>
            <a:ext cx="1676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6248400" y="2714625"/>
            <a:ext cx="2590800" cy="2133600"/>
            <a:chOff x="5715000" y="2678668"/>
            <a:chExt cx="2590800" cy="2133603"/>
          </a:xfrm>
        </p:grpSpPr>
        <p:cxnSp>
          <p:nvCxnSpPr>
            <p:cNvPr id="33" name="Straight Arrow Connector 32"/>
            <p:cNvCxnSpPr/>
            <p:nvPr/>
          </p:nvCxnSpPr>
          <p:spPr>
            <a:xfrm rot="16200000" flipH="1">
              <a:off x="5562599" y="2907269"/>
              <a:ext cx="1066802" cy="6096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067299" y="3326370"/>
              <a:ext cx="2133603" cy="838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643" name="TextBox 37"/>
            <p:cNvSpPr txBox="1">
              <a:spLocks noChangeArrowheads="1"/>
            </p:cNvSpPr>
            <p:nvPr/>
          </p:nvSpPr>
          <p:spPr bwMode="auto">
            <a:xfrm>
              <a:off x="6477000" y="2754868"/>
              <a:ext cx="1828800" cy="830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>
                  <a:latin typeface="Calibri" charset="0"/>
                </a:rPr>
                <a:t>GLOBAL-ABORT</a:t>
              </a:r>
              <a:endParaRPr lang="en-US">
                <a:latin typeface="Calibri" charset="0"/>
              </a:endParaRP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4343400" y="5229225"/>
            <a:ext cx="304800" cy="685800"/>
            <a:chOff x="4343400" y="5193268"/>
            <a:chExt cx="304800" cy="685800"/>
          </a:xfrm>
        </p:grpSpPr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4267200" y="5650468"/>
              <a:ext cx="381000" cy="762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638" name="Group 30"/>
            <p:cNvGrpSpPr>
              <a:grpSpLocks/>
            </p:cNvGrpSpPr>
            <p:nvPr/>
          </p:nvGrpSpPr>
          <p:grpSpPr bwMode="auto">
            <a:xfrm>
              <a:off x="4343400" y="5193268"/>
              <a:ext cx="304800" cy="304800"/>
              <a:chOff x="4953000" y="1524000"/>
              <a:chExt cx="304800" cy="304800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4953000" y="1524000"/>
                <a:ext cx="304800" cy="304800"/>
              </a:xfrm>
              <a:prstGeom prst="line">
                <a:avLst/>
              </a:prstGeom>
              <a:ln w="635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626" name="Group 50"/>
          <p:cNvGrpSpPr>
            <a:grpSpLocks/>
          </p:cNvGrpSpPr>
          <p:nvPr/>
        </p:nvGrpSpPr>
        <p:grpSpPr bwMode="auto">
          <a:xfrm>
            <a:off x="3200400" y="990600"/>
            <a:ext cx="1752600" cy="1592263"/>
            <a:chOff x="3276600" y="2895600"/>
            <a:chExt cx="3505200" cy="2971800"/>
          </a:xfrm>
        </p:grpSpPr>
        <p:sp>
          <p:nvSpPr>
            <p:cNvPr id="52" name="Rounded Rectangle 51"/>
            <p:cNvSpPr/>
            <p:nvPr/>
          </p:nvSpPr>
          <p:spPr>
            <a:xfrm>
              <a:off x="4270376" y="2895600"/>
              <a:ext cx="151765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4270376" y="4116319"/>
              <a:ext cx="1517650" cy="530362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WAIT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32766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257800" y="5334076"/>
              <a:ext cx="1524000" cy="533324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56" name="Straight Arrow Connector 55"/>
            <p:cNvCxnSpPr>
              <a:stCxn id="52" idx="2"/>
              <a:endCxn id="53" idx="0"/>
            </p:cNvCxnSpPr>
            <p:nvPr/>
          </p:nvCxnSpPr>
          <p:spPr>
            <a:xfrm rot="5400000">
              <a:off x="4685502" y="3772621"/>
              <a:ext cx="687395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53" idx="2"/>
              <a:endCxn id="54" idx="0"/>
            </p:cNvCxnSpPr>
            <p:nvPr/>
          </p:nvCxnSpPr>
          <p:spPr>
            <a:xfrm rot="5400000">
              <a:off x="4188616" y="4493491"/>
              <a:ext cx="687395" cy="99377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53" idx="2"/>
              <a:endCxn id="55" idx="0"/>
            </p:cNvCxnSpPr>
            <p:nvPr/>
          </p:nvCxnSpPr>
          <p:spPr>
            <a:xfrm rot="16200000" flipH="1">
              <a:off x="5182390" y="4493491"/>
              <a:ext cx="687395" cy="99377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57800" y="220503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sp>
        <p:nvSpPr>
          <p:cNvPr id="68628" name="TextBox 12"/>
          <p:cNvSpPr txBox="1">
            <a:spLocks noChangeArrowheads="1"/>
          </p:cNvSpPr>
          <p:nvPr/>
        </p:nvSpPr>
        <p:spPr bwMode="auto">
          <a:xfrm>
            <a:off x="152400" y="44148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68629" name="TextBox 12"/>
          <p:cNvSpPr txBox="1">
            <a:spLocks noChangeArrowheads="1"/>
          </p:cNvSpPr>
          <p:nvPr/>
        </p:nvSpPr>
        <p:spPr bwMode="auto">
          <a:xfrm>
            <a:off x="152400" y="5481638"/>
            <a:ext cx="1371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248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Dealing with Coordinator Failure</a:t>
            </a:r>
            <a:endParaRPr lang="en-US" dirty="0"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0" y="942036"/>
            <a:ext cx="86868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latin typeface="+mj-lt"/>
                <a:ea typeface="ＭＳ Ｐゴシック" charset="0"/>
                <a:cs typeface="ＭＳ Ｐゴシック" charset="0"/>
              </a:rPr>
              <a:t>How to deal with coordinator failures?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worker waits for VOTE-REQ in INIT</a:t>
            </a:r>
          </a:p>
          <a:p>
            <a:pPr lvl="2"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Worker can time out and abort (coordinator handles it)</a:t>
            </a:r>
          </a:p>
          <a:p>
            <a:pPr lvl="1"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worker waits for </a:t>
            </a:r>
            <a:r>
              <a:rPr lang="en-US" sz="2400" dirty="0" smtClean="0">
                <a:latin typeface="+mj-lt"/>
                <a:ea typeface="ＭＳ Ｐゴシック" charset="0"/>
              </a:rPr>
              <a:t>GLOBAL</a:t>
            </a:r>
            <a:r>
              <a:rPr lang="en-US" dirty="0" smtClean="0">
                <a:latin typeface="+mj-lt"/>
                <a:ea typeface="ＭＳ Ｐゴシック" charset="0"/>
              </a:rPr>
              <a:t>-* message in READY</a:t>
            </a:r>
          </a:p>
          <a:p>
            <a:pPr lvl="2"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If coordinator fails, workers must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+mj-lt"/>
                <a:ea typeface="ＭＳ Ｐゴシック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+mj-lt"/>
                <a:ea typeface="ＭＳ Ｐゴシック" charset="0"/>
              </a:rPr>
              <a:t>BLOCK</a:t>
            </a:r>
            <a:r>
              <a:rPr lang="en-US" dirty="0" smtClean="0">
                <a:latin typeface="+mj-lt"/>
                <a:ea typeface="ＭＳ Ｐゴシック" charset="0"/>
              </a:rPr>
              <a:t> waiting for coordinator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	to recover and send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latin typeface="+mj-lt"/>
                <a:ea typeface="ＭＳ Ｐゴシック" charset="0"/>
              </a:rPr>
              <a:t>	GLOBAL_* message</a:t>
            </a:r>
          </a:p>
          <a:p>
            <a:pPr marL="0" indent="0">
              <a:buFontTx/>
              <a:buNone/>
              <a:defRPr/>
            </a:pPr>
            <a:endParaRPr lang="en-US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19800" y="3592513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INIT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19800" y="4811713"/>
            <a:ext cx="1524000" cy="533400"/>
          </a:xfrm>
          <a:prstGeom prst="roundRect">
            <a:avLst/>
          </a:prstGeom>
          <a:solidFill>
            <a:srgbClr val="FF0000">
              <a:alpha val="25000"/>
            </a:srgb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READY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029200" y="6030913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ABORT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010400" y="6030913"/>
            <a:ext cx="1524000" cy="533400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>
              <a:defRPr/>
            </a:pPr>
            <a:r>
              <a:rPr lang="sv-SE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COMMIT</a:t>
            </a:r>
            <a:endParaRPr lang="en-US">
              <a:solidFill>
                <a:schemeClr val="tx1"/>
              </a:solidFill>
              <a:latin typeface="Calibri"/>
              <a:ea typeface="ＭＳ Ｐゴシック" charset="0"/>
              <a:cs typeface="Calibri"/>
            </a:endParaRPr>
          </a:p>
        </p:txBody>
      </p:sp>
      <p:cxnSp>
        <p:nvCxnSpPr>
          <p:cNvPr id="20" name="Straight Arrow Connector 19"/>
          <p:cNvCxnSpPr>
            <a:stCxn id="16" idx="2"/>
            <a:endCxn id="17" idx="0"/>
          </p:cNvCxnSpPr>
          <p:nvPr/>
        </p:nvCxnSpPr>
        <p:spPr>
          <a:xfrm rot="5400000">
            <a:off x="6438901" y="4468813"/>
            <a:ext cx="685800" cy="3175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5791200" y="5192713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6781800" y="5192713"/>
            <a:ext cx="685800" cy="990600"/>
          </a:xfrm>
          <a:prstGeom prst="straightConnector1">
            <a:avLst/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3"/>
          <p:cNvCxnSpPr>
            <a:stCxn id="16" idx="2"/>
            <a:endCxn id="18" idx="1"/>
          </p:cNvCxnSpPr>
          <p:nvPr/>
        </p:nvCxnSpPr>
        <p:spPr>
          <a:xfrm rot="5400000">
            <a:off x="4819650" y="4335463"/>
            <a:ext cx="2171700" cy="1752600"/>
          </a:xfrm>
          <a:prstGeom prst="curvedConnector4">
            <a:avLst>
              <a:gd name="adj1" fmla="val 24386"/>
              <a:gd name="adj2" fmla="val 113043"/>
            </a:avLst>
          </a:prstGeom>
          <a:ln w="190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43" name="TextBox 23"/>
          <p:cNvSpPr txBox="1">
            <a:spLocks noChangeArrowheads="1"/>
          </p:cNvSpPr>
          <p:nvPr/>
        </p:nvSpPr>
        <p:spPr bwMode="auto">
          <a:xfrm>
            <a:off x="4572000" y="4049713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VOTE-ABORT</a:t>
            </a:r>
            <a:endParaRPr lang="en-US" sz="1800">
              <a:latin typeface="Calibri" charset="0"/>
            </a:endParaRPr>
          </a:p>
        </p:txBody>
      </p:sp>
      <p:sp>
        <p:nvSpPr>
          <p:cNvPr id="69644" name="TextBox 24"/>
          <p:cNvSpPr txBox="1">
            <a:spLocks noChangeArrowheads="1"/>
          </p:cNvSpPr>
          <p:nvPr/>
        </p:nvSpPr>
        <p:spPr bwMode="auto">
          <a:xfrm>
            <a:off x="6781800" y="4151313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VOTE-REQ</a:t>
            </a:r>
          </a:p>
          <a:p>
            <a:pPr eaLnBrk="1" hangingPunct="1"/>
            <a:r>
              <a:rPr lang="sv-SE" sz="1800">
                <a:latin typeface="Calibri" charset="0"/>
              </a:rPr>
              <a:t>Send: VOTE-COMMIT</a:t>
            </a:r>
            <a:endParaRPr lang="en-US" sz="1800">
              <a:latin typeface="Calibri" charset="0"/>
            </a:endParaRPr>
          </a:p>
        </p:txBody>
      </p:sp>
      <p:sp>
        <p:nvSpPr>
          <p:cNvPr id="69645" name="TextBox 25"/>
          <p:cNvSpPr txBox="1">
            <a:spLocks noChangeArrowheads="1"/>
          </p:cNvSpPr>
          <p:nvPr/>
        </p:nvSpPr>
        <p:spPr bwMode="auto">
          <a:xfrm>
            <a:off x="4572000" y="5540376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GLOBAL-ABORT</a:t>
            </a:r>
          </a:p>
        </p:txBody>
      </p:sp>
      <p:sp>
        <p:nvSpPr>
          <p:cNvPr id="69646" name="TextBox 26"/>
          <p:cNvSpPr txBox="1">
            <a:spLocks noChangeArrowheads="1"/>
          </p:cNvSpPr>
          <p:nvPr/>
        </p:nvSpPr>
        <p:spPr bwMode="auto">
          <a:xfrm>
            <a:off x="6858000" y="5540376"/>
            <a:ext cx="2514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 sz="1800">
                <a:latin typeface="Calibri" charset="0"/>
              </a:rPr>
              <a:t>Recv: GLOBAL-COMMIT</a:t>
            </a:r>
          </a:p>
        </p:txBody>
      </p:sp>
    </p:spTree>
    <p:extLst>
      <p:ext uri="{BB962C8B-B14F-4D97-AF65-F5344CB8AC3E}">
        <p14:creationId xmlns:p14="http://schemas.microsoft.com/office/powerpoint/2010/main" val="3957148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Transmission Control Protocol (TCP)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2057400"/>
            <a:ext cx="8928100" cy="4648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Transmission Control Protocol (TCP)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TCP (</a:t>
            </a: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IP Protocol 6</a:t>
            </a:r>
            <a:r>
              <a:rPr lang="en-US" altLang="ko-KR" dirty="0" smtClean="0">
                <a:ea typeface="굴림" panose="020B0600000101010101" pitchFamily="34" charset="-127"/>
              </a:rPr>
              <a:t>) layered on top of IP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Reliable byte stream between two processes on different machines over Internet (read, write, flush)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TCP Details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Fragments byte stream into packets, hands packets to IP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IP may also fragment by itself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Uses window-based acknowledgement protocol (to minimize state at sender and receiver)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“Window” reflects storage at receiver – sender shouldn’t overrun receiver’s buffer space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Also, window should reflect speed/capacity of network – sender shouldn’t overload network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Automatically retransmits lost packets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Adjusts rate of transmission to avoid congestion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“good citizen”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1752600" y="990600"/>
            <a:ext cx="5334000" cy="984250"/>
            <a:chOff x="1152" y="576"/>
            <a:chExt cx="3648" cy="672"/>
          </a:xfrm>
        </p:grpSpPr>
        <p:sp>
          <p:nvSpPr>
            <p:cNvPr id="9225" name="Rectangle 5" descr="Wide downward diagonal"/>
            <p:cNvSpPr>
              <a:spLocks noChangeArrowheads="1"/>
            </p:cNvSpPr>
            <p:nvPr/>
          </p:nvSpPr>
          <p:spPr bwMode="auto">
            <a:xfrm>
              <a:off x="2448" y="792"/>
              <a:ext cx="1200" cy="240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9226" name="Rectangle 6" descr="Wide downward diagonal"/>
            <p:cNvSpPr>
              <a:spLocks noChangeArrowheads="1"/>
            </p:cNvSpPr>
            <p:nvPr/>
          </p:nvSpPr>
          <p:spPr bwMode="auto">
            <a:xfrm>
              <a:off x="1152" y="792"/>
              <a:ext cx="912" cy="240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9227" name="Rectangle 7" descr="Wide downward diagonal"/>
            <p:cNvSpPr>
              <a:spLocks noChangeArrowheads="1"/>
            </p:cNvSpPr>
            <p:nvPr/>
          </p:nvSpPr>
          <p:spPr bwMode="auto">
            <a:xfrm>
              <a:off x="4128" y="792"/>
              <a:ext cx="672" cy="240"/>
            </a:xfrm>
            <a:prstGeom prst="rect">
              <a:avLst/>
            </a:prstGeom>
            <a:pattFill prst="wdDnDiag">
              <a:fgClr>
                <a:srgbClr val="00FFFF"/>
              </a:fgClr>
              <a:bgClr>
                <a:schemeClr val="bg1"/>
              </a:bgClr>
            </a:patt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9228" name="Oval 8"/>
            <p:cNvSpPr>
              <a:spLocks noChangeArrowheads="1"/>
            </p:cNvSpPr>
            <p:nvPr/>
          </p:nvSpPr>
          <p:spPr bwMode="auto">
            <a:xfrm>
              <a:off x="1872" y="576"/>
              <a:ext cx="672" cy="672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>
                  <a:ea typeface="굴림" panose="020B0600000101010101" pitchFamily="34" charset="-127"/>
                </a:rPr>
                <a:t>Router</a:t>
              </a:r>
            </a:p>
          </p:txBody>
        </p:sp>
        <p:sp>
          <p:nvSpPr>
            <p:cNvPr id="9229" name="Oval 9"/>
            <p:cNvSpPr>
              <a:spLocks noChangeArrowheads="1"/>
            </p:cNvSpPr>
            <p:nvPr/>
          </p:nvSpPr>
          <p:spPr bwMode="auto">
            <a:xfrm>
              <a:off x="3504" y="576"/>
              <a:ext cx="672" cy="672"/>
            </a:xfrm>
            <a:prstGeom prst="ellipse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/>
              <a:r>
                <a:rPr lang="en-US" altLang="ko-KR">
                  <a:ea typeface="굴림" panose="020B0600000101010101" pitchFamily="34" charset="-127"/>
                </a:rPr>
                <a:t>Router</a:t>
              </a:r>
            </a:p>
          </p:txBody>
        </p:sp>
      </p:grp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185701" y="831850"/>
            <a:ext cx="1651074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 dirty="0">
                <a:ea typeface="굴림" panose="020B0600000101010101" pitchFamily="34" charset="-127"/>
              </a:rPr>
              <a:t>Stream in:</a:t>
            </a:r>
          </a:p>
          <a:p>
            <a:pPr algn="ctr"/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7086600" y="831850"/>
            <a:ext cx="1836738" cy="76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>
                <a:ea typeface="굴림" panose="020B0600000101010101" pitchFamily="34" charset="-127"/>
              </a:rPr>
              <a:t>Stream out:</a:t>
            </a:r>
          </a:p>
          <a:p>
            <a:pPr algn="ctr"/>
            <a:endParaRPr lang="ko-KR" altLang="en-US">
              <a:ea typeface="굴림" panose="020B0600000101010101" pitchFamily="34" charset="-127"/>
            </a:endParaRPr>
          </a:p>
        </p:txBody>
      </p:sp>
      <p:sp>
        <p:nvSpPr>
          <p:cNvPr id="9223" name="AutoShape 12"/>
          <p:cNvSpPr>
            <a:spLocks noChangeArrowheads="1"/>
          </p:cNvSpPr>
          <p:nvPr/>
        </p:nvSpPr>
        <p:spPr bwMode="auto">
          <a:xfrm>
            <a:off x="457200" y="1219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>
                <a:ea typeface="굴림" panose="020B0600000101010101" pitchFamily="34" charset="-127"/>
              </a:rPr>
              <a:t>..zyxwvuts</a:t>
            </a:r>
          </a:p>
        </p:txBody>
      </p:sp>
      <p:sp>
        <p:nvSpPr>
          <p:cNvPr id="9224" name="AutoShape 13"/>
          <p:cNvSpPr>
            <a:spLocks noChangeArrowheads="1"/>
          </p:cNvSpPr>
          <p:nvPr/>
        </p:nvSpPr>
        <p:spPr bwMode="auto">
          <a:xfrm>
            <a:off x="7315200" y="1219200"/>
            <a:ext cx="1143000" cy="533400"/>
          </a:xfrm>
          <a:prstGeom prst="rightArrow">
            <a:avLst>
              <a:gd name="adj1" fmla="val 50000"/>
              <a:gd name="adj2" fmla="val 53571"/>
            </a:avLst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ko-KR">
                <a:ea typeface="굴림" panose="020B0600000101010101" pitchFamily="34" charset="-127"/>
              </a:rPr>
              <a:t>gfedcba</a:t>
            </a:r>
          </a:p>
        </p:txBody>
      </p:sp>
    </p:spTree>
    <p:extLst>
      <p:ext uri="{BB962C8B-B14F-4D97-AF65-F5344CB8AC3E}">
        <p14:creationId xmlns:p14="http://schemas.microsoft.com/office/powerpoint/2010/main" val="125048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8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8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87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7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8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8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87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7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7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87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749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MS PGothic" charset="0"/>
              </a:rPr>
              <a:t>Example</a:t>
            </a:r>
            <a:r>
              <a:rPr lang="sv-SE" dirty="0">
                <a:latin typeface="Helvetica" charset="0"/>
                <a:ea typeface="MS PGothic" charset="0"/>
              </a:rPr>
              <a:t> of Coordinator Failure #1</a:t>
            </a:r>
            <a:endParaRPr lang="en-US" dirty="0">
              <a:latin typeface="Helvetica" charset="0"/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5000" y="2655888"/>
            <a:ext cx="1370013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05000" y="37211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05000" y="47879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5854700"/>
            <a:ext cx="5410200" cy="127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2" name="TextBox 11"/>
          <p:cNvSpPr txBox="1">
            <a:spLocks noChangeArrowheads="1"/>
          </p:cNvSpPr>
          <p:nvPr/>
        </p:nvSpPr>
        <p:spPr bwMode="auto">
          <a:xfrm>
            <a:off x="228600" y="2362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coordinator</a:t>
            </a:r>
            <a:endParaRPr lang="en-US">
              <a:latin typeface="Calibri" charset="0"/>
            </a:endParaRPr>
          </a:p>
        </p:txBody>
      </p:sp>
      <p:sp>
        <p:nvSpPr>
          <p:cNvPr id="70663" name="TextBox 12"/>
          <p:cNvSpPr txBox="1">
            <a:spLocks noChangeArrowheads="1"/>
          </p:cNvSpPr>
          <p:nvPr/>
        </p:nvSpPr>
        <p:spPr bwMode="auto">
          <a:xfrm>
            <a:off x="533400" y="3505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 flipH="1">
            <a:off x="2578894" y="2743994"/>
            <a:ext cx="404812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H="1">
            <a:off x="2409825" y="2836863"/>
            <a:ext cx="596900" cy="2349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2220119" y="2950369"/>
            <a:ext cx="749300" cy="16033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872956" y="3042444"/>
            <a:ext cx="1055688" cy="304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5404644" y="3423444"/>
            <a:ext cx="2144712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669" name="TextBox 35"/>
          <p:cNvSpPr txBox="1">
            <a:spLocks noChangeArrowheads="1"/>
          </p:cNvSpPr>
          <p:nvPr/>
        </p:nvSpPr>
        <p:spPr bwMode="auto">
          <a:xfrm>
            <a:off x="3124200" y="2960688"/>
            <a:ext cx="1219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629400" y="3962400"/>
            <a:ext cx="1219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VOTE-ABORT</a:t>
            </a:r>
            <a:endParaRPr lang="en-US">
              <a:latin typeface="Calibri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4953000" y="3810000"/>
            <a:ext cx="3200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4724400" y="54102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grpSp>
        <p:nvGrpSpPr>
          <p:cNvPr id="70673" name="Group 30"/>
          <p:cNvGrpSpPr>
            <a:grpSpLocks/>
          </p:cNvGrpSpPr>
          <p:nvPr/>
        </p:nvGrpSpPr>
        <p:grpSpPr bwMode="auto">
          <a:xfrm>
            <a:off x="2895600" y="3252788"/>
            <a:ext cx="304800" cy="304800"/>
            <a:chOff x="4953000" y="1524000"/>
            <a:chExt cx="304800" cy="304800"/>
          </a:xfrm>
        </p:grpSpPr>
        <p:cxnSp>
          <p:nvCxnSpPr>
            <p:cNvPr id="44" name="Straight Connector 43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674" name="Group 65"/>
          <p:cNvGrpSpPr>
            <a:grpSpLocks/>
          </p:cNvGrpSpPr>
          <p:nvPr/>
        </p:nvGrpSpPr>
        <p:grpSpPr bwMode="auto">
          <a:xfrm>
            <a:off x="4114800" y="838200"/>
            <a:ext cx="2057400" cy="1905000"/>
            <a:chOff x="1295400" y="2514600"/>
            <a:chExt cx="3505200" cy="2971800"/>
          </a:xfrm>
        </p:grpSpPr>
        <p:sp>
          <p:nvSpPr>
            <p:cNvPr id="67" name="Rounded Rectangle 66"/>
            <p:cNvSpPr/>
            <p:nvPr/>
          </p:nvSpPr>
          <p:spPr>
            <a:xfrm>
              <a:off x="2285294" y="2514600"/>
              <a:ext cx="1525411" cy="532448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2285294" y="3735515"/>
              <a:ext cx="1525411" cy="529971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1295400" y="4953953"/>
              <a:ext cx="1522707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3277894" y="4953953"/>
              <a:ext cx="1522706" cy="532447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71" name="Straight Arrow Connector 70"/>
            <p:cNvCxnSpPr>
              <a:stCxn id="67" idx="2"/>
              <a:endCxn id="68" idx="0"/>
            </p:cNvCxnSpPr>
            <p:nvPr/>
          </p:nvCxnSpPr>
          <p:spPr>
            <a:xfrm rot="5400000">
              <a:off x="2705004" y="3392520"/>
              <a:ext cx="685991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stCxn id="68" idx="2"/>
              <a:endCxn id="69" idx="0"/>
            </p:cNvCxnSpPr>
            <p:nvPr/>
          </p:nvCxnSpPr>
          <p:spPr>
            <a:xfrm rot="5400000">
              <a:off x="2208819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68" idx="2"/>
              <a:endCxn id="70" idx="0"/>
            </p:cNvCxnSpPr>
            <p:nvPr/>
          </p:nvCxnSpPr>
          <p:spPr>
            <a:xfrm rot="16200000" flipH="1">
              <a:off x="3198714" y="4114773"/>
              <a:ext cx="688467" cy="989894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23"/>
            <p:cNvCxnSpPr>
              <a:stCxn id="67" idx="2"/>
              <a:endCxn id="69" idx="1"/>
            </p:cNvCxnSpPr>
            <p:nvPr/>
          </p:nvCxnSpPr>
          <p:spPr>
            <a:xfrm rot="5400000">
              <a:off x="1084516" y="3257933"/>
              <a:ext cx="2174367" cy="1752600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724400" y="44196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4724400" y="3352800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timeout</a:t>
            </a:r>
            <a:endParaRPr lang="en-US">
              <a:latin typeface="Calibri" charset="0"/>
            </a:endParaRPr>
          </a:p>
        </p:txBody>
      </p:sp>
      <p:sp>
        <p:nvSpPr>
          <p:cNvPr id="70677" name="TextBox 12"/>
          <p:cNvSpPr txBox="1">
            <a:spLocks noChangeArrowheads="1"/>
          </p:cNvSpPr>
          <p:nvPr/>
        </p:nvSpPr>
        <p:spPr bwMode="auto">
          <a:xfrm>
            <a:off x="533400" y="44958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70678" name="TextBox 12"/>
          <p:cNvSpPr txBox="1">
            <a:spLocks noChangeArrowheads="1"/>
          </p:cNvSpPr>
          <p:nvPr/>
        </p:nvSpPr>
        <p:spPr bwMode="auto">
          <a:xfrm>
            <a:off x="533400" y="55578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005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9" grpId="0"/>
      <p:bldP spid="84" grpId="0"/>
      <p:bldP spid="8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ea typeface="MS PGothic" charset="0"/>
              </a:rPr>
              <a:t>Example of Coordinator Failure #2</a:t>
            </a:r>
            <a:endParaRPr lang="en-US">
              <a:ea typeface="MS P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95400" y="2960688"/>
            <a:ext cx="3654425" cy="317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95400" y="40259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5400" y="50927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95400" y="6159500"/>
            <a:ext cx="70866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rot="16200000" flipH="1">
            <a:off x="1524000" y="3173413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16200000" flipH="1">
            <a:off x="1028700" y="3592513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 rot="16200000" flipH="1">
            <a:off x="342900" y="4202113"/>
            <a:ext cx="3200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rot="5400000" flipH="1" flipV="1">
            <a:off x="3467100" y="3287713"/>
            <a:ext cx="10668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rot="5400000" flipH="1" flipV="1">
            <a:off x="3086100" y="3821113"/>
            <a:ext cx="21336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1" name="TextBox 107"/>
          <p:cNvSpPr txBox="1">
            <a:spLocks noChangeArrowheads="1"/>
          </p:cNvSpPr>
          <p:nvPr/>
        </p:nvSpPr>
        <p:spPr bwMode="auto">
          <a:xfrm>
            <a:off x="2133600" y="3249613"/>
            <a:ext cx="152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VOTE-REQ</a:t>
            </a:r>
            <a:endParaRPr lang="en-US">
              <a:latin typeface="Calibri" charset="0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743200" y="4240213"/>
            <a:ext cx="1600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VOTE-COMMIT</a:t>
            </a:r>
            <a:endParaRPr lang="en-US">
              <a:latin typeface="Calibri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 rot="5400000" flipH="1" flipV="1">
            <a:off x="2718593" y="4368007"/>
            <a:ext cx="3173413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572000" y="2819400"/>
            <a:ext cx="304800" cy="304800"/>
            <a:chOff x="4953000" y="1524000"/>
            <a:chExt cx="304800" cy="304800"/>
          </a:xfrm>
        </p:grpSpPr>
        <p:cxnSp>
          <p:nvCxnSpPr>
            <p:cNvPr id="113" name="Straight Connector 112"/>
            <p:cNvCxnSpPr/>
            <p:nvPr/>
          </p:nvCxnSpPr>
          <p:spPr>
            <a:xfrm rot="16200000" flipH="1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 rot="5400000">
              <a:off x="4953000" y="1524000"/>
              <a:ext cx="304800" cy="304800"/>
            </a:xfrm>
            <a:prstGeom prst="line">
              <a:avLst/>
            </a:prstGeom>
            <a:ln w="635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15"/>
          <p:cNvGrpSpPr>
            <a:grpSpLocks/>
          </p:cNvGrpSpPr>
          <p:nvPr/>
        </p:nvGrpSpPr>
        <p:grpSpPr bwMode="auto">
          <a:xfrm>
            <a:off x="3730625" y="762000"/>
            <a:ext cx="1984375" cy="1752600"/>
            <a:chOff x="1295400" y="2514600"/>
            <a:chExt cx="3505200" cy="2971800"/>
          </a:xfrm>
        </p:grpSpPr>
        <p:sp>
          <p:nvSpPr>
            <p:cNvPr id="117" name="Rounded Rectangle 116"/>
            <p:cNvSpPr/>
            <p:nvPr/>
          </p:nvSpPr>
          <p:spPr>
            <a:xfrm>
              <a:off x="2285269" y="2514600"/>
              <a:ext cx="1525463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INIT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2285269" y="3734008"/>
              <a:ext cx="1525463" cy="532986"/>
            </a:xfrm>
            <a:prstGeom prst="roundRect">
              <a:avLst/>
            </a:prstGeom>
            <a:solidFill>
              <a:srgbClr val="FF0000">
                <a:alpha val="25000"/>
              </a:srgb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READY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1295400" y="4953414"/>
              <a:ext cx="1522660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ABORT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3277942" y="4953414"/>
              <a:ext cx="1522658" cy="532986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sz="1800">
                  <a:solidFill>
                    <a:schemeClr val="tx1"/>
                  </a:solidFill>
                  <a:latin typeface="Calibri"/>
                  <a:ea typeface="ＭＳ Ｐゴシック" charset="0"/>
                  <a:cs typeface="Calibri"/>
                </a:rPr>
                <a:t>COMM</a:t>
              </a:r>
              <a:endParaRPr lang="en-US" sz="180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endParaRPr>
            </a:p>
          </p:txBody>
        </p:sp>
        <p:cxnSp>
          <p:nvCxnSpPr>
            <p:cNvPr id="121" name="Straight Arrow Connector 120"/>
            <p:cNvCxnSpPr>
              <a:stCxn id="117" idx="2"/>
              <a:endCxn id="118" idx="0"/>
            </p:cNvCxnSpPr>
            <p:nvPr/>
          </p:nvCxnSpPr>
          <p:spPr>
            <a:xfrm rot="5400000">
              <a:off x="2706135" y="3392144"/>
              <a:ext cx="683729" cy="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8" idx="2"/>
              <a:endCxn id="119" idx="0"/>
            </p:cNvCxnSpPr>
            <p:nvPr/>
          </p:nvCxnSpPr>
          <p:spPr>
            <a:xfrm rot="5400000">
              <a:off x="2209856" y="4115269"/>
              <a:ext cx="686420" cy="989869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18" idx="2"/>
              <a:endCxn id="120" idx="0"/>
            </p:cNvCxnSpPr>
            <p:nvPr/>
          </p:nvCxnSpPr>
          <p:spPr>
            <a:xfrm rot="16200000" flipH="1">
              <a:off x="3199725" y="4115269"/>
              <a:ext cx="686420" cy="989868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23"/>
            <p:cNvCxnSpPr>
              <a:stCxn id="117" idx="2"/>
              <a:endCxn id="119" idx="1"/>
            </p:cNvCxnSpPr>
            <p:nvPr/>
          </p:nvCxnSpPr>
          <p:spPr>
            <a:xfrm rot="5400000">
              <a:off x="1085539" y="3257447"/>
              <a:ext cx="2172322" cy="1752601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TextBox 124"/>
          <p:cNvSpPr txBox="1">
            <a:spLocks noChangeArrowheads="1"/>
          </p:cNvSpPr>
          <p:nvPr/>
        </p:nvSpPr>
        <p:spPr bwMode="auto">
          <a:xfrm>
            <a:off x="3962400" y="5334000"/>
            <a:ext cx="327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>
                <a:latin typeface="Calibri" charset="0"/>
              </a:rPr>
              <a:t>block waiting for coordinator</a:t>
            </a:r>
            <a:endParaRPr lang="en-US">
              <a:latin typeface="Calibri" charset="0"/>
            </a:endParaRPr>
          </a:p>
        </p:txBody>
      </p:sp>
      <p:cxnSp>
        <p:nvCxnSpPr>
          <p:cNvPr id="128" name="Straight Arrow Connector 127"/>
          <p:cNvCxnSpPr/>
          <p:nvPr/>
        </p:nvCxnSpPr>
        <p:spPr>
          <a:xfrm>
            <a:off x="5957888" y="2971800"/>
            <a:ext cx="234791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>
            <a:spLocks noChangeArrowheads="1"/>
          </p:cNvSpPr>
          <p:nvPr/>
        </p:nvSpPr>
        <p:spPr bwMode="auto">
          <a:xfrm>
            <a:off x="5257800" y="2514600"/>
            <a:ext cx="2667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sv-SE">
                <a:latin typeface="Calibri" charset="0"/>
              </a:rPr>
              <a:t>restarted</a:t>
            </a:r>
            <a:endParaRPr lang="en-US">
              <a:latin typeface="Calibri" charset="0"/>
            </a:endParaRPr>
          </a:p>
        </p:txBody>
      </p:sp>
      <p:cxnSp>
        <p:nvCxnSpPr>
          <p:cNvPr id="134" name="Straight Arrow Connector 133"/>
          <p:cNvCxnSpPr/>
          <p:nvPr/>
        </p:nvCxnSpPr>
        <p:spPr>
          <a:xfrm rot="16200000" flipH="1">
            <a:off x="6324600" y="3200400"/>
            <a:ext cx="10668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rot="16200000" flipH="1">
            <a:off x="5676900" y="3619500"/>
            <a:ext cx="2133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>
            <a:spLocks noChangeArrowheads="1"/>
          </p:cNvSpPr>
          <p:nvPr/>
        </p:nvSpPr>
        <p:spPr bwMode="auto">
          <a:xfrm>
            <a:off x="6934200" y="4267200"/>
            <a:ext cx="1828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GLOBAL-ABORT</a:t>
            </a:r>
            <a:endParaRPr lang="en-US">
              <a:latin typeface="Calibri" charset="0"/>
            </a:endParaRPr>
          </a:p>
        </p:txBody>
      </p:sp>
      <p:cxnSp>
        <p:nvCxnSpPr>
          <p:cNvPr id="138" name="Straight Arrow Connector 137"/>
          <p:cNvCxnSpPr/>
          <p:nvPr/>
        </p:nvCxnSpPr>
        <p:spPr>
          <a:xfrm rot="16200000" flipH="1">
            <a:off x="4953000" y="4191000"/>
            <a:ext cx="3276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3" name="TextBox 11"/>
          <p:cNvSpPr txBox="1">
            <a:spLocks noChangeArrowheads="1"/>
          </p:cNvSpPr>
          <p:nvPr/>
        </p:nvSpPr>
        <p:spPr bwMode="auto">
          <a:xfrm>
            <a:off x="-76200" y="25146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sv-SE">
                <a:latin typeface="Calibri" charset="0"/>
              </a:rPr>
              <a:t>coordinator</a:t>
            </a:r>
            <a:endParaRPr lang="en-US">
              <a:latin typeface="Calibri" charset="0"/>
            </a:endParaRPr>
          </a:p>
        </p:txBody>
      </p:sp>
      <p:sp>
        <p:nvSpPr>
          <p:cNvPr id="71704" name="TextBox 12"/>
          <p:cNvSpPr txBox="1">
            <a:spLocks noChangeArrowheads="1"/>
          </p:cNvSpPr>
          <p:nvPr/>
        </p:nvSpPr>
        <p:spPr bwMode="auto">
          <a:xfrm>
            <a:off x="228600" y="36576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1</a:t>
            </a:r>
            <a:endParaRPr lang="en-US">
              <a:latin typeface="Calibri" charset="0"/>
            </a:endParaRPr>
          </a:p>
        </p:txBody>
      </p:sp>
      <p:sp>
        <p:nvSpPr>
          <p:cNvPr id="71705" name="TextBox 12"/>
          <p:cNvSpPr txBox="1">
            <a:spLocks noChangeArrowheads="1"/>
          </p:cNvSpPr>
          <p:nvPr/>
        </p:nvSpPr>
        <p:spPr bwMode="auto">
          <a:xfrm>
            <a:off x="228600" y="4648200"/>
            <a:ext cx="1676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2</a:t>
            </a:r>
            <a:endParaRPr lang="en-US">
              <a:latin typeface="Calibri" charset="0"/>
            </a:endParaRPr>
          </a:p>
        </p:txBody>
      </p:sp>
      <p:sp>
        <p:nvSpPr>
          <p:cNvPr id="71706" name="TextBox 12"/>
          <p:cNvSpPr txBox="1">
            <a:spLocks noChangeArrowheads="1"/>
          </p:cNvSpPr>
          <p:nvPr/>
        </p:nvSpPr>
        <p:spPr bwMode="auto">
          <a:xfrm>
            <a:off x="228600" y="5710238"/>
            <a:ext cx="1676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>
                <a:latin typeface="Calibri" charset="0"/>
              </a:rPr>
              <a:t>w</a:t>
            </a:r>
            <a:r>
              <a:rPr lang="sv-SE">
                <a:latin typeface="Calibri" charset="0"/>
              </a:rPr>
              <a:t>orker 3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817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25" grpId="0"/>
      <p:bldP spid="132" grpId="0"/>
      <p:bldP spid="13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Durability</a:t>
            </a:r>
            <a:endParaRPr lang="en-US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953000"/>
          </a:xfrm>
        </p:spPr>
        <p:txBody>
          <a:bodyPr/>
          <a:lstStyle/>
          <a:p>
            <a:r>
              <a:rPr lang="en-US" dirty="0" smtClean="0"/>
              <a:t>All nodes use stable storage* to store which state they are in</a:t>
            </a:r>
          </a:p>
          <a:p>
            <a:endParaRPr lang="en-US" dirty="0" smtClean="0"/>
          </a:p>
          <a:p>
            <a:r>
              <a:rPr lang="en-US" dirty="0" smtClean="0"/>
              <a:t>Upon recovery, it can restore state and resume:</a:t>
            </a:r>
          </a:p>
          <a:p>
            <a:pPr lvl="1"/>
            <a:r>
              <a:rPr lang="en-US" dirty="0" smtClean="0"/>
              <a:t>Coordinator aborts in INIT, WAIT, or ABORT</a:t>
            </a:r>
          </a:p>
          <a:p>
            <a:pPr lvl="1"/>
            <a:r>
              <a:rPr lang="en-US" dirty="0" smtClean="0"/>
              <a:t>Coordinator commits in COMMIT</a:t>
            </a:r>
          </a:p>
          <a:p>
            <a:pPr lvl="1"/>
            <a:r>
              <a:rPr lang="en-US" dirty="0" smtClean="0"/>
              <a:t>Worker aborts in INIT, ABORT</a:t>
            </a:r>
          </a:p>
          <a:p>
            <a:pPr lvl="1"/>
            <a:r>
              <a:rPr lang="en-US" dirty="0" smtClean="0"/>
              <a:t>Worker commits in COMMIT</a:t>
            </a:r>
          </a:p>
          <a:p>
            <a:pPr lvl="1"/>
            <a:r>
              <a:rPr lang="en-US" dirty="0" smtClean="0"/>
              <a:t>Worker asks Coordinator in READY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* - stable storage is non-volatile storage (e.g. backed by disk) that guarantees atomic writes.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2662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dirty="0" smtClean="0">
                <a:ea typeface="ＭＳ Ｐゴシック" charset="-128"/>
                <a:cs typeface="ＭＳ Ｐゴシック" charset="-128"/>
              </a:rPr>
              <a:t>Blocking for Coordinator to Recover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>
          <a:xfrm>
            <a:off x="0" y="782638"/>
            <a:ext cx="7391400" cy="579120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  <a:ea typeface="MS PGothic" charset="0"/>
              </a:rPr>
              <a:t>A worker waiting for global decision can ask fellow workers about their state</a:t>
            </a:r>
          </a:p>
          <a:p>
            <a:pPr lvl="1"/>
            <a:r>
              <a:rPr lang="en-US" dirty="0">
                <a:latin typeface="+mj-lt"/>
                <a:ea typeface="MS PGothic" charset="0"/>
              </a:rPr>
              <a:t>If another worker is in </a:t>
            </a:r>
            <a:r>
              <a:rPr lang="en-US" dirty="0" smtClean="0">
                <a:latin typeface="+mj-lt"/>
                <a:ea typeface="MS PGothic" charset="0"/>
              </a:rPr>
              <a:t>ABORT or </a:t>
            </a:r>
            <a:br>
              <a:rPr lang="en-US" dirty="0" smtClean="0">
                <a:latin typeface="+mj-lt"/>
                <a:ea typeface="MS PGothic" charset="0"/>
              </a:rPr>
            </a:br>
            <a:r>
              <a:rPr lang="en-US" dirty="0" smtClean="0">
                <a:latin typeface="+mj-lt"/>
                <a:ea typeface="MS PGothic" charset="0"/>
              </a:rPr>
              <a:t>COMMIT </a:t>
            </a:r>
            <a:r>
              <a:rPr lang="en-US" dirty="0">
                <a:latin typeface="+mj-lt"/>
                <a:ea typeface="MS PGothic" charset="0"/>
              </a:rPr>
              <a:t>state then coordinator </a:t>
            </a:r>
            <a:r>
              <a:rPr lang="en-US" dirty="0" smtClean="0">
                <a:latin typeface="+mj-lt"/>
                <a:ea typeface="MS PGothic" charset="0"/>
              </a:rPr>
              <a:t/>
            </a:r>
            <a:br>
              <a:rPr lang="en-US" dirty="0" smtClean="0">
                <a:latin typeface="+mj-lt"/>
                <a:ea typeface="MS PGothic" charset="0"/>
              </a:rPr>
            </a:br>
            <a:r>
              <a:rPr lang="en-US" dirty="0" smtClean="0">
                <a:latin typeface="+mj-lt"/>
                <a:ea typeface="MS PGothic" charset="0"/>
              </a:rPr>
              <a:t>must </a:t>
            </a:r>
            <a:r>
              <a:rPr lang="en-US" dirty="0">
                <a:latin typeface="+mj-lt"/>
                <a:ea typeface="MS PGothic" charset="0"/>
              </a:rPr>
              <a:t>have sent GLOBAL-*</a:t>
            </a:r>
          </a:p>
          <a:p>
            <a:pPr lvl="2"/>
            <a:r>
              <a:rPr lang="en-US" dirty="0">
                <a:latin typeface="+mj-lt"/>
                <a:ea typeface="MS PGothic" charset="0"/>
              </a:rPr>
              <a:t>Thus, worker can safely </a:t>
            </a:r>
            <a:r>
              <a:rPr lang="en-US" dirty="0" smtClean="0">
                <a:latin typeface="+mj-lt"/>
                <a:ea typeface="MS PGothic" charset="0"/>
              </a:rPr>
              <a:t/>
            </a:r>
            <a:br>
              <a:rPr lang="en-US" dirty="0" smtClean="0">
                <a:latin typeface="+mj-lt"/>
                <a:ea typeface="MS PGothic" charset="0"/>
              </a:rPr>
            </a:br>
            <a:r>
              <a:rPr lang="en-US" dirty="0" smtClean="0">
                <a:latin typeface="+mj-lt"/>
                <a:ea typeface="MS PGothic" charset="0"/>
              </a:rPr>
              <a:t>abort </a:t>
            </a:r>
            <a:r>
              <a:rPr lang="en-US" dirty="0">
                <a:latin typeface="+mj-lt"/>
                <a:ea typeface="MS PGothic" charset="0"/>
              </a:rPr>
              <a:t>or commit, respectively</a:t>
            </a:r>
          </a:p>
          <a:p>
            <a:pPr lvl="1"/>
            <a:endParaRPr lang="en-US" dirty="0" smtClean="0">
              <a:latin typeface="+mj-lt"/>
              <a:ea typeface="MS PGothic" charset="0"/>
            </a:endParaRPr>
          </a:p>
          <a:p>
            <a:pPr lvl="1"/>
            <a:r>
              <a:rPr lang="en-US" dirty="0" smtClean="0">
                <a:latin typeface="+mj-lt"/>
                <a:ea typeface="MS PGothic" charset="0"/>
              </a:rPr>
              <a:t>If </a:t>
            </a:r>
            <a:r>
              <a:rPr lang="en-US" dirty="0">
                <a:latin typeface="+mj-lt"/>
                <a:ea typeface="MS PGothic" charset="0"/>
              </a:rPr>
              <a:t>another worker is still in </a:t>
            </a:r>
            <a:r>
              <a:rPr lang="en-US" dirty="0" smtClean="0">
                <a:latin typeface="+mj-lt"/>
                <a:ea typeface="MS PGothic" charset="0"/>
              </a:rPr>
              <a:t/>
            </a:r>
            <a:br>
              <a:rPr lang="en-US" dirty="0" smtClean="0">
                <a:latin typeface="+mj-lt"/>
                <a:ea typeface="MS PGothic" charset="0"/>
              </a:rPr>
            </a:br>
            <a:r>
              <a:rPr lang="en-US" dirty="0" smtClean="0">
                <a:latin typeface="+mj-lt"/>
                <a:ea typeface="MS PGothic" charset="0"/>
              </a:rPr>
              <a:t>INIT state then </a:t>
            </a:r>
            <a:r>
              <a:rPr lang="en-US" dirty="0">
                <a:latin typeface="+mj-lt"/>
                <a:ea typeface="MS PGothic" charset="0"/>
              </a:rPr>
              <a:t>both workers </a:t>
            </a:r>
            <a:r>
              <a:rPr lang="en-US" dirty="0" smtClean="0">
                <a:latin typeface="+mj-lt"/>
                <a:ea typeface="MS PGothic" charset="0"/>
              </a:rPr>
              <a:t/>
            </a:r>
            <a:br>
              <a:rPr lang="en-US" dirty="0" smtClean="0">
                <a:latin typeface="+mj-lt"/>
                <a:ea typeface="MS PGothic" charset="0"/>
              </a:rPr>
            </a:br>
            <a:r>
              <a:rPr lang="en-US" dirty="0" smtClean="0">
                <a:latin typeface="+mj-lt"/>
                <a:ea typeface="MS PGothic" charset="0"/>
              </a:rPr>
              <a:t>can </a:t>
            </a:r>
            <a:r>
              <a:rPr lang="en-US" dirty="0">
                <a:latin typeface="+mj-lt"/>
                <a:ea typeface="MS PGothic" charset="0"/>
              </a:rPr>
              <a:t>decide to abort </a:t>
            </a:r>
          </a:p>
          <a:p>
            <a:pPr lvl="1"/>
            <a:endParaRPr lang="en-US" dirty="0" smtClean="0">
              <a:latin typeface="+mj-lt"/>
              <a:ea typeface="MS PGothic" charset="0"/>
            </a:endParaRPr>
          </a:p>
          <a:p>
            <a:pPr lvl="1"/>
            <a:r>
              <a:rPr lang="en-US" dirty="0" smtClean="0">
                <a:latin typeface="+mj-lt"/>
                <a:ea typeface="MS PGothic" charset="0"/>
              </a:rPr>
              <a:t>If </a:t>
            </a:r>
            <a:r>
              <a:rPr lang="en-US" dirty="0">
                <a:latin typeface="+mj-lt"/>
                <a:ea typeface="MS PGothic" charset="0"/>
              </a:rPr>
              <a:t>all workers are in ready, </a:t>
            </a:r>
            <a:r>
              <a:rPr lang="en-US" dirty="0" smtClean="0">
                <a:latin typeface="+mj-lt"/>
                <a:ea typeface="MS PGothic" charset="0"/>
              </a:rPr>
              <a:t/>
            </a:r>
            <a:br>
              <a:rPr lang="en-US" dirty="0" smtClean="0">
                <a:latin typeface="+mj-lt"/>
                <a:ea typeface="MS PGothic" charset="0"/>
              </a:rPr>
            </a:br>
            <a:r>
              <a:rPr lang="en-US" dirty="0" smtClean="0">
                <a:latin typeface="+mj-lt"/>
                <a:ea typeface="MS PGothic" charset="0"/>
              </a:rPr>
              <a:t>need </a:t>
            </a:r>
            <a:r>
              <a:rPr lang="en-US" dirty="0">
                <a:latin typeface="+mj-lt"/>
                <a:ea typeface="MS PGothic" charset="0"/>
              </a:rPr>
              <a:t>to </a:t>
            </a:r>
            <a:r>
              <a:rPr lang="en-US" b="1" dirty="0">
                <a:solidFill>
                  <a:srgbClr val="FF0000"/>
                </a:solidFill>
                <a:latin typeface="+mj-lt"/>
                <a:ea typeface="MS PGothic" charset="0"/>
              </a:rPr>
              <a:t>BLOCK </a:t>
            </a:r>
            <a:r>
              <a:rPr lang="en-US" dirty="0">
                <a:latin typeface="+mj-lt"/>
                <a:ea typeface="MS PGothic" charset="0"/>
              </a:rPr>
              <a:t>(don’t know if coordinator wanted to abort or commit)</a:t>
            </a:r>
          </a:p>
        </p:txBody>
      </p:sp>
      <p:grpSp>
        <p:nvGrpSpPr>
          <p:cNvPr id="73731" name="Group 15"/>
          <p:cNvGrpSpPr>
            <a:grpSpLocks/>
          </p:cNvGrpSpPr>
          <p:nvPr/>
        </p:nvGrpSpPr>
        <p:grpSpPr bwMode="auto">
          <a:xfrm>
            <a:off x="5105400" y="1828800"/>
            <a:ext cx="4191000" cy="2514600"/>
            <a:chOff x="5008418" y="3810000"/>
            <a:chExt cx="4953001" cy="2971800"/>
          </a:xfrm>
        </p:grpSpPr>
        <p:sp>
          <p:nvSpPr>
            <p:cNvPr id="4" name="Rounded Rectangle 3"/>
            <p:cNvSpPr/>
            <p:nvPr/>
          </p:nvSpPr>
          <p:spPr>
            <a:xfrm>
              <a:off x="6552479" y="3810000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INIT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6552479" y="5029489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READY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5618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ABORT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7543079" y="6248977"/>
              <a:ext cx="1525299" cy="532823"/>
            </a:xfrm>
            <a:prstGeom prst="round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 anchorCtr="1"/>
            <a:lstStyle/>
            <a:p>
              <a:pPr algn="ctr">
                <a:defRPr/>
              </a:pPr>
              <a:r>
                <a:rPr lang="sv-SE" dirty="0">
                  <a:solidFill>
                    <a:schemeClr val="tx1"/>
                  </a:solidFill>
                  <a:latin typeface="Calibri"/>
                  <a:cs typeface="Calibri"/>
                </a:rPr>
                <a:t>COMMIT</a:t>
              </a:r>
              <a:endParaRPr lang="en-US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>
            <a:xfrm rot="5400000">
              <a:off x="6972734" y="4686156"/>
              <a:ext cx="684789" cy="1876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5" idx="2"/>
              <a:endCxn id="6" idx="0"/>
            </p:cNvCxnSpPr>
            <p:nvPr/>
          </p:nvCxnSpPr>
          <p:spPr>
            <a:xfrm rot="5400000">
              <a:off x="64774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5" idx="2"/>
              <a:endCxn id="7" idx="0"/>
            </p:cNvCxnSpPr>
            <p:nvPr/>
          </p:nvCxnSpPr>
          <p:spPr>
            <a:xfrm rot="16200000" flipH="1">
              <a:off x="7468033" y="5410345"/>
              <a:ext cx="686666" cy="990600"/>
            </a:xfrm>
            <a:prstGeom prst="straightConnector1">
              <a:avLst/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23"/>
            <p:cNvCxnSpPr>
              <a:stCxn id="4" idx="2"/>
              <a:endCxn id="6" idx="1"/>
            </p:cNvCxnSpPr>
            <p:nvPr/>
          </p:nvCxnSpPr>
          <p:spPr>
            <a:xfrm rot="5400000">
              <a:off x="5352689" y="4552013"/>
              <a:ext cx="2172566" cy="1754187"/>
            </a:xfrm>
            <a:prstGeom prst="curvedConnector4">
              <a:avLst>
                <a:gd name="adj1" fmla="val 24386"/>
                <a:gd name="adj2" fmla="val 113043"/>
              </a:avLst>
            </a:prstGeom>
            <a:ln w="1905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740" name="TextBox 11"/>
            <p:cNvSpPr txBox="1">
              <a:spLocks noChangeArrowheads="1"/>
            </p:cNvSpPr>
            <p:nvPr/>
          </p:nvSpPr>
          <p:spPr bwMode="auto">
            <a:xfrm>
              <a:off x="5105400" y="4267201"/>
              <a:ext cx="2285999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VOTE-REQ</a:t>
              </a:r>
            </a:p>
            <a:p>
              <a:pPr eaLnBrk="1" hangingPunct="1"/>
              <a:r>
                <a:rPr lang="sv-SE" sz="1600">
                  <a:latin typeface="Calibri" charset="0"/>
                </a:rPr>
                <a:t>Send: VOTE-ABORT</a:t>
              </a:r>
              <a:endParaRPr lang="en-US" sz="1600">
                <a:latin typeface="Calibri" charset="0"/>
              </a:endParaRPr>
            </a:p>
          </p:txBody>
        </p:sp>
        <p:sp>
          <p:nvSpPr>
            <p:cNvPr id="73741" name="TextBox 12"/>
            <p:cNvSpPr txBox="1">
              <a:spLocks noChangeArrowheads="1"/>
            </p:cNvSpPr>
            <p:nvPr/>
          </p:nvSpPr>
          <p:spPr bwMode="auto">
            <a:xfrm>
              <a:off x="7315201" y="4368225"/>
              <a:ext cx="2556163" cy="69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VOTE-REQ</a:t>
              </a:r>
            </a:p>
            <a:p>
              <a:pPr eaLnBrk="1" hangingPunct="1"/>
              <a:r>
                <a:rPr lang="sv-SE" sz="1600">
                  <a:latin typeface="Calibri" charset="0"/>
                </a:rPr>
                <a:t>Send: VOTE-COMMIT</a:t>
              </a:r>
              <a:endParaRPr lang="en-US" sz="1600">
                <a:latin typeface="Calibri" charset="0"/>
              </a:endParaRPr>
            </a:p>
          </p:txBody>
        </p:sp>
        <p:sp>
          <p:nvSpPr>
            <p:cNvPr id="73742" name="TextBox 13"/>
            <p:cNvSpPr txBox="1">
              <a:spLocks noChangeArrowheads="1"/>
            </p:cNvSpPr>
            <p:nvPr/>
          </p:nvSpPr>
          <p:spPr bwMode="auto">
            <a:xfrm>
              <a:off x="5008418" y="5757446"/>
              <a:ext cx="2535381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GLOBAL-ABORT</a:t>
              </a:r>
            </a:p>
          </p:txBody>
        </p:sp>
        <p:sp>
          <p:nvSpPr>
            <p:cNvPr id="73743" name="TextBox 14"/>
            <p:cNvSpPr txBox="1">
              <a:spLocks noChangeArrowheads="1"/>
            </p:cNvSpPr>
            <p:nvPr/>
          </p:nvSpPr>
          <p:spPr bwMode="auto">
            <a:xfrm>
              <a:off x="7315200" y="5757446"/>
              <a:ext cx="2646219" cy="400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sv-SE" sz="1600">
                  <a:latin typeface="Calibri" charset="0"/>
                </a:rPr>
                <a:t>Recv: GLOBAL-COMMIT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894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Distributed Decision Making Discussion</a:t>
            </a:r>
          </a:p>
        </p:txBody>
      </p:sp>
      <p:sp>
        <p:nvSpPr>
          <p:cNvPr id="98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413" y="762000"/>
            <a:ext cx="8866187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Why is distributed decision making desirable?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Fault Tolerance!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group of machines can come to a decision even if one or more of them fail during the process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Simple failure mode called “</a:t>
            </a:r>
            <a:r>
              <a:rPr lang="en-US" altLang="ko-KR" dirty="0" err="1" smtClean="0">
                <a:ea typeface="굴림" panose="020B0600000101010101" pitchFamily="34" charset="-127"/>
              </a:rPr>
              <a:t>failstop</a:t>
            </a:r>
            <a:r>
              <a:rPr lang="en-US" altLang="ko-KR" dirty="0" smtClean="0">
                <a:ea typeface="굴림" panose="020B0600000101010101" pitchFamily="34" charset="-127"/>
              </a:rPr>
              <a:t>” (different modes later)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After decision made, result recorded in multiple places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Undesirable feature of Two-Phase Commit: Blocking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One machine can be stalled until another site recovers: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Site B writes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“prepared to commit”</a:t>
            </a:r>
            <a:r>
              <a:rPr lang="en-US" altLang="ko-KR" dirty="0" smtClean="0">
                <a:ea typeface="굴림" panose="020B0600000101010101" pitchFamily="34" charset="-127"/>
              </a:rPr>
              <a:t> record to its log, sends a “yes” vote to the coordinator (site A) and crashes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Site A crashes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Site B wakes up, check its log, and realizes that it has voted “yes” on the update. It sends a message to site A asking what happened. At this point, B cannot decide to abort, because update may have committed</a:t>
            </a:r>
          </a:p>
          <a:p>
            <a:pPr lvl="2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 is blocked until A comes back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A blocked site holds resources (locks on updated items, pages pinned in memory,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 until learns fate of update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PAXOS</a:t>
            </a:r>
            <a:r>
              <a:rPr lang="en-US" altLang="ko-KR" dirty="0" smtClean="0">
                <a:ea typeface="굴림" panose="020B0600000101010101" pitchFamily="34" charset="-127"/>
              </a:rPr>
              <a:t>: An alternative used by GOOGLE and others that does not have this blocking problem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What happens if one or more of the nodes is malicious?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Malicious:</a:t>
            </a:r>
            <a:r>
              <a:rPr lang="en-US" altLang="ko-KR" dirty="0" smtClean="0">
                <a:ea typeface="굴림" panose="020B0600000101010101" pitchFamily="34" charset="-127"/>
              </a:rPr>
              <a:t> attempting to compromise the decision making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07340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8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83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83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3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83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8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8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8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8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8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8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8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83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830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4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Byzantine General’s Problem</a:t>
            </a:r>
          </a:p>
        </p:txBody>
      </p:sp>
      <p:sp>
        <p:nvSpPr>
          <p:cNvPr id="986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978275"/>
            <a:ext cx="8753475" cy="26511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Byazantine General’s Problem (n players):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General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n-1 Lieutenants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Some number of these (f) can be insane or malicious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The commanding general must send an order to his n-1 lieutenants such that: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IC1: All loyal lieutenants obey the same order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IC2: If the commanding general is loyal, then all loyal lieutenants obey the order he sends</a:t>
            </a:r>
          </a:p>
        </p:txBody>
      </p:sp>
      <p:grpSp>
        <p:nvGrpSpPr>
          <p:cNvPr id="986148" name="Group 36"/>
          <p:cNvGrpSpPr>
            <a:grpSpLocks/>
          </p:cNvGrpSpPr>
          <p:nvPr/>
        </p:nvGrpSpPr>
        <p:grpSpPr bwMode="auto">
          <a:xfrm>
            <a:off x="1828800" y="1208088"/>
            <a:ext cx="1195388" cy="1935162"/>
            <a:chOff x="1152" y="734"/>
            <a:chExt cx="753" cy="1219"/>
          </a:xfrm>
        </p:grpSpPr>
        <p:pic>
          <p:nvPicPr>
            <p:cNvPr id="27695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734"/>
              <a:ext cx="659" cy="9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7696" name="Text Box 16"/>
            <p:cNvSpPr txBox="1">
              <a:spLocks noChangeArrowheads="1"/>
            </p:cNvSpPr>
            <p:nvPr/>
          </p:nvSpPr>
          <p:spPr bwMode="auto">
            <a:xfrm>
              <a:off x="1152" y="1728"/>
              <a:ext cx="753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General</a:t>
              </a:r>
            </a:p>
          </p:txBody>
        </p:sp>
      </p:grpSp>
      <p:grpSp>
        <p:nvGrpSpPr>
          <p:cNvPr id="986164" name="Group 52"/>
          <p:cNvGrpSpPr>
            <a:grpSpLocks/>
          </p:cNvGrpSpPr>
          <p:nvPr/>
        </p:nvGrpSpPr>
        <p:grpSpPr bwMode="auto">
          <a:xfrm>
            <a:off x="2901950" y="1262063"/>
            <a:ext cx="3194050" cy="1473200"/>
            <a:chOff x="1828" y="795"/>
            <a:chExt cx="2012" cy="928"/>
          </a:xfrm>
        </p:grpSpPr>
        <p:grpSp>
          <p:nvGrpSpPr>
            <p:cNvPr id="27686" name="Group 51"/>
            <p:cNvGrpSpPr>
              <a:grpSpLocks/>
            </p:cNvGrpSpPr>
            <p:nvPr/>
          </p:nvGrpSpPr>
          <p:grpSpPr bwMode="auto">
            <a:xfrm>
              <a:off x="1920" y="1144"/>
              <a:ext cx="1920" cy="440"/>
              <a:chOff x="1920" y="1144"/>
              <a:chExt cx="1920" cy="440"/>
            </a:xfrm>
          </p:grpSpPr>
          <p:sp>
            <p:nvSpPr>
              <p:cNvPr id="27693" name="Line 11"/>
              <p:cNvSpPr>
                <a:spLocks noChangeShapeType="1"/>
              </p:cNvSpPr>
              <p:nvPr/>
            </p:nvSpPr>
            <p:spPr bwMode="auto">
              <a:xfrm>
                <a:off x="1920" y="1227"/>
                <a:ext cx="1920" cy="357"/>
              </a:xfrm>
              <a:prstGeom prst="line">
                <a:avLst/>
              </a:prstGeom>
              <a:noFill/>
              <a:ln w="38100">
                <a:solidFill>
                  <a:srgbClr val="53FB2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94" name="Text Box 22"/>
              <p:cNvSpPr txBox="1">
                <a:spLocks noChangeArrowheads="1"/>
              </p:cNvSpPr>
              <p:nvPr/>
            </p:nvSpPr>
            <p:spPr bwMode="auto">
              <a:xfrm rot="345725">
                <a:off x="2113" y="1144"/>
                <a:ext cx="564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>
                    <a:solidFill>
                      <a:srgbClr val="53FB25"/>
                    </a:solidFill>
                    <a:ea typeface="굴림" panose="020B0600000101010101" pitchFamily="34" charset="-127"/>
                  </a:rPr>
                  <a:t>Attack!</a:t>
                </a:r>
              </a:p>
            </p:txBody>
          </p:sp>
        </p:grpSp>
        <p:grpSp>
          <p:nvGrpSpPr>
            <p:cNvPr id="27687" name="Group 42"/>
            <p:cNvGrpSpPr>
              <a:grpSpLocks/>
            </p:cNvGrpSpPr>
            <p:nvPr/>
          </p:nvGrpSpPr>
          <p:grpSpPr bwMode="auto">
            <a:xfrm>
              <a:off x="1920" y="795"/>
              <a:ext cx="689" cy="336"/>
              <a:chOff x="1920" y="795"/>
              <a:chExt cx="689" cy="336"/>
            </a:xfrm>
          </p:grpSpPr>
          <p:sp>
            <p:nvSpPr>
              <p:cNvPr id="27691" name="Line 10"/>
              <p:cNvSpPr>
                <a:spLocks noChangeShapeType="1"/>
              </p:cNvSpPr>
              <p:nvPr/>
            </p:nvSpPr>
            <p:spPr bwMode="auto">
              <a:xfrm flipV="1">
                <a:off x="1920" y="795"/>
                <a:ext cx="689" cy="336"/>
              </a:xfrm>
              <a:prstGeom prst="line">
                <a:avLst/>
              </a:prstGeom>
              <a:noFill/>
              <a:ln w="38100">
                <a:solidFill>
                  <a:srgbClr val="53FB2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92" name="Text Box 34"/>
              <p:cNvSpPr txBox="1">
                <a:spLocks noChangeArrowheads="1"/>
              </p:cNvSpPr>
              <p:nvPr/>
            </p:nvSpPr>
            <p:spPr bwMode="auto">
              <a:xfrm rot="-1491822">
                <a:off x="1920" y="795"/>
                <a:ext cx="564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>
                    <a:solidFill>
                      <a:srgbClr val="53FB25"/>
                    </a:solidFill>
                    <a:ea typeface="굴림" panose="020B0600000101010101" pitchFamily="34" charset="-127"/>
                  </a:rPr>
                  <a:t>Attack!</a:t>
                </a:r>
              </a:p>
            </p:txBody>
          </p:sp>
        </p:grpSp>
        <p:grpSp>
          <p:nvGrpSpPr>
            <p:cNvPr id="27688" name="Group 45"/>
            <p:cNvGrpSpPr>
              <a:grpSpLocks/>
            </p:cNvGrpSpPr>
            <p:nvPr/>
          </p:nvGrpSpPr>
          <p:grpSpPr bwMode="auto">
            <a:xfrm>
              <a:off x="1828" y="1296"/>
              <a:ext cx="732" cy="427"/>
              <a:chOff x="1828" y="1296"/>
              <a:chExt cx="732" cy="427"/>
            </a:xfrm>
          </p:grpSpPr>
          <p:sp>
            <p:nvSpPr>
              <p:cNvPr id="27689" name="Line 13"/>
              <p:cNvSpPr>
                <a:spLocks noChangeShapeType="1"/>
              </p:cNvSpPr>
              <p:nvPr/>
            </p:nvSpPr>
            <p:spPr bwMode="auto">
              <a:xfrm>
                <a:off x="1900" y="1296"/>
                <a:ext cx="660" cy="427"/>
              </a:xfrm>
              <a:prstGeom prst="line">
                <a:avLst/>
              </a:prstGeom>
              <a:noFill/>
              <a:ln w="38100">
                <a:solidFill>
                  <a:srgbClr val="53FB25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90" name="Text Box 35"/>
              <p:cNvSpPr txBox="1">
                <a:spLocks noChangeArrowheads="1"/>
              </p:cNvSpPr>
              <p:nvPr/>
            </p:nvSpPr>
            <p:spPr bwMode="auto">
              <a:xfrm rot="1798899">
                <a:off x="1828" y="1452"/>
                <a:ext cx="564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>
                    <a:solidFill>
                      <a:srgbClr val="53FB25"/>
                    </a:solidFill>
                    <a:ea typeface="굴림" panose="020B0600000101010101" pitchFamily="34" charset="-127"/>
                  </a:rPr>
                  <a:t>Attack!</a:t>
                </a:r>
              </a:p>
            </p:txBody>
          </p:sp>
        </p:grpSp>
      </p:grpSp>
      <p:grpSp>
        <p:nvGrpSpPr>
          <p:cNvPr id="986186" name="Group 74"/>
          <p:cNvGrpSpPr>
            <a:grpSpLocks/>
          </p:cNvGrpSpPr>
          <p:nvPr/>
        </p:nvGrpSpPr>
        <p:grpSpPr bwMode="auto">
          <a:xfrm>
            <a:off x="4800600" y="2601913"/>
            <a:ext cx="1143000" cy="412750"/>
            <a:chOff x="3024" y="1639"/>
            <a:chExt cx="720" cy="260"/>
          </a:xfrm>
        </p:grpSpPr>
        <p:sp>
          <p:nvSpPr>
            <p:cNvPr id="27684" name="Text Box 60"/>
            <p:cNvSpPr txBox="1">
              <a:spLocks noChangeArrowheads="1"/>
            </p:cNvSpPr>
            <p:nvPr/>
          </p:nvSpPr>
          <p:spPr bwMode="auto">
            <a:xfrm rot="-764255">
              <a:off x="3056" y="1639"/>
              <a:ext cx="623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solidFill>
                    <a:schemeClr val="hlink"/>
                  </a:solidFill>
                  <a:ea typeface="굴림" panose="020B0600000101010101" pitchFamily="34" charset="-127"/>
                </a:rPr>
                <a:t>Retreat!</a:t>
              </a:r>
            </a:p>
          </p:txBody>
        </p:sp>
        <p:sp>
          <p:nvSpPr>
            <p:cNvPr id="27685" name="Line 27"/>
            <p:cNvSpPr>
              <a:spLocks noChangeShapeType="1"/>
            </p:cNvSpPr>
            <p:nvPr/>
          </p:nvSpPr>
          <p:spPr bwMode="auto">
            <a:xfrm flipV="1">
              <a:off x="3024" y="1728"/>
              <a:ext cx="720" cy="17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986187" name="Group 75"/>
          <p:cNvGrpSpPr>
            <a:grpSpLocks/>
          </p:cNvGrpSpPr>
          <p:nvPr/>
        </p:nvGrpSpPr>
        <p:grpSpPr bwMode="auto">
          <a:xfrm>
            <a:off x="4800600" y="2852738"/>
            <a:ext cx="1143000" cy="403225"/>
            <a:chOff x="3024" y="1797"/>
            <a:chExt cx="720" cy="254"/>
          </a:xfrm>
        </p:grpSpPr>
        <p:sp>
          <p:nvSpPr>
            <p:cNvPr id="27682" name="Text Box 40"/>
            <p:cNvSpPr txBox="1">
              <a:spLocks noChangeArrowheads="1"/>
            </p:cNvSpPr>
            <p:nvPr/>
          </p:nvSpPr>
          <p:spPr bwMode="auto">
            <a:xfrm rot="-698392">
              <a:off x="3168" y="1872"/>
              <a:ext cx="56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ea typeface="굴림" panose="020B0600000101010101" pitchFamily="34" charset="-127"/>
                </a:rPr>
                <a:t>Attack!</a:t>
              </a:r>
            </a:p>
          </p:txBody>
        </p:sp>
        <p:sp>
          <p:nvSpPr>
            <p:cNvPr id="27683" name="Line 59"/>
            <p:cNvSpPr>
              <a:spLocks noChangeShapeType="1"/>
            </p:cNvSpPr>
            <p:nvPr/>
          </p:nvSpPr>
          <p:spPr bwMode="auto">
            <a:xfrm flipV="1">
              <a:off x="3024" y="1797"/>
              <a:ext cx="720" cy="1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986185" name="Group 73"/>
          <p:cNvGrpSpPr>
            <a:grpSpLocks/>
          </p:cNvGrpSpPr>
          <p:nvPr/>
        </p:nvGrpSpPr>
        <p:grpSpPr bwMode="auto">
          <a:xfrm>
            <a:off x="4724400" y="1752600"/>
            <a:ext cx="1370013" cy="1066800"/>
            <a:chOff x="2976" y="1104"/>
            <a:chExt cx="863" cy="672"/>
          </a:xfrm>
        </p:grpSpPr>
        <p:sp>
          <p:nvSpPr>
            <p:cNvPr id="27680" name="Text Box 41"/>
            <p:cNvSpPr txBox="1">
              <a:spLocks noChangeArrowheads="1"/>
            </p:cNvSpPr>
            <p:nvPr/>
          </p:nvSpPr>
          <p:spPr bwMode="auto">
            <a:xfrm>
              <a:off x="3216" y="1248"/>
              <a:ext cx="623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solidFill>
                    <a:schemeClr val="hlink"/>
                  </a:solidFill>
                  <a:ea typeface="굴림" panose="020B0600000101010101" pitchFamily="34" charset="-127"/>
                </a:rPr>
                <a:t>Retreat!</a:t>
              </a:r>
            </a:p>
          </p:txBody>
        </p:sp>
        <p:sp>
          <p:nvSpPr>
            <p:cNvPr id="27681" name="Freeform 64"/>
            <p:cNvSpPr>
              <a:spLocks/>
            </p:cNvSpPr>
            <p:nvPr/>
          </p:nvSpPr>
          <p:spPr bwMode="auto">
            <a:xfrm>
              <a:off x="2976" y="1104"/>
              <a:ext cx="240" cy="672"/>
            </a:xfrm>
            <a:custGeom>
              <a:avLst/>
              <a:gdLst>
                <a:gd name="T0" fmla="*/ 0 w 240"/>
                <a:gd name="T1" fmla="*/ 672 h 672"/>
                <a:gd name="T2" fmla="*/ 144 w 240"/>
                <a:gd name="T3" fmla="*/ 528 h 672"/>
                <a:gd name="T4" fmla="*/ 240 w 240"/>
                <a:gd name="T5" fmla="*/ 240 h 672"/>
                <a:gd name="T6" fmla="*/ 144 w 240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40" h="672">
                  <a:moveTo>
                    <a:pt x="0" y="672"/>
                  </a:moveTo>
                  <a:cubicBezTo>
                    <a:pt x="52" y="636"/>
                    <a:pt x="104" y="600"/>
                    <a:pt x="144" y="528"/>
                  </a:cubicBezTo>
                  <a:cubicBezTo>
                    <a:pt x="184" y="456"/>
                    <a:pt x="240" y="328"/>
                    <a:pt x="240" y="240"/>
                  </a:cubicBezTo>
                  <a:cubicBezTo>
                    <a:pt x="240" y="152"/>
                    <a:pt x="192" y="76"/>
                    <a:pt x="144" y="0"/>
                  </a:cubicBez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986184" name="Group 72"/>
          <p:cNvGrpSpPr>
            <a:grpSpLocks/>
          </p:cNvGrpSpPr>
          <p:nvPr/>
        </p:nvGrpSpPr>
        <p:grpSpPr bwMode="auto">
          <a:xfrm>
            <a:off x="3963988" y="1828800"/>
            <a:ext cx="989012" cy="914400"/>
            <a:chOff x="2496" y="1154"/>
            <a:chExt cx="623" cy="576"/>
          </a:xfrm>
        </p:grpSpPr>
        <p:sp>
          <p:nvSpPr>
            <p:cNvPr id="27678" name="Freeform 61"/>
            <p:cNvSpPr>
              <a:spLocks/>
            </p:cNvSpPr>
            <p:nvPr/>
          </p:nvSpPr>
          <p:spPr bwMode="auto">
            <a:xfrm rot="406774">
              <a:off x="2975" y="1154"/>
              <a:ext cx="144" cy="576"/>
            </a:xfrm>
            <a:custGeom>
              <a:avLst/>
              <a:gdLst>
                <a:gd name="T0" fmla="*/ 26 w 264"/>
                <a:gd name="T1" fmla="*/ 0 h 576"/>
                <a:gd name="T2" fmla="*/ 131 w 264"/>
                <a:gd name="T3" fmla="*/ 192 h 576"/>
                <a:gd name="T4" fmla="*/ 105 w 264"/>
                <a:gd name="T5" fmla="*/ 432 h 576"/>
                <a:gd name="T6" fmla="*/ 0 w 264"/>
                <a:gd name="T7" fmla="*/ 576 h 57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4" h="576">
                  <a:moveTo>
                    <a:pt x="48" y="0"/>
                  </a:moveTo>
                  <a:cubicBezTo>
                    <a:pt x="132" y="60"/>
                    <a:pt x="216" y="120"/>
                    <a:pt x="240" y="192"/>
                  </a:cubicBezTo>
                  <a:cubicBezTo>
                    <a:pt x="264" y="264"/>
                    <a:pt x="232" y="368"/>
                    <a:pt x="192" y="432"/>
                  </a:cubicBezTo>
                  <a:cubicBezTo>
                    <a:pt x="152" y="496"/>
                    <a:pt x="76" y="536"/>
                    <a:pt x="0" y="576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7679" name="Text Box 65"/>
            <p:cNvSpPr txBox="1">
              <a:spLocks noChangeArrowheads="1"/>
            </p:cNvSpPr>
            <p:nvPr/>
          </p:nvSpPr>
          <p:spPr bwMode="auto">
            <a:xfrm>
              <a:off x="2496" y="1440"/>
              <a:ext cx="564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1600">
                  <a:ea typeface="굴림" panose="020B0600000101010101" pitchFamily="34" charset="-127"/>
                </a:rPr>
                <a:t>Attack!</a:t>
              </a:r>
            </a:p>
          </p:txBody>
        </p:sp>
      </p:grpSp>
      <p:grpSp>
        <p:nvGrpSpPr>
          <p:cNvPr id="986188" name="Group 76"/>
          <p:cNvGrpSpPr>
            <a:grpSpLocks/>
          </p:cNvGrpSpPr>
          <p:nvPr/>
        </p:nvGrpSpPr>
        <p:grpSpPr bwMode="auto">
          <a:xfrm>
            <a:off x="4876800" y="1219200"/>
            <a:ext cx="1524000" cy="685800"/>
            <a:chOff x="3072" y="768"/>
            <a:chExt cx="960" cy="432"/>
          </a:xfrm>
        </p:grpSpPr>
        <p:grpSp>
          <p:nvGrpSpPr>
            <p:cNvPr id="27672" name="Group 71"/>
            <p:cNvGrpSpPr>
              <a:grpSpLocks/>
            </p:cNvGrpSpPr>
            <p:nvPr/>
          </p:nvGrpSpPr>
          <p:grpSpPr bwMode="auto">
            <a:xfrm>
              <a:off x="3120" y="768"/>
              <a:ext cx="912" cy="357"/>
              <a:chOff x="3120" y="768"/>
              <a:chExt cx="912" cy="357"/>
            </a:xfrm>
          </p:grpSpPr>
          <p:sp>
            <p:nvSpPr>
              <p:cNvPr id="27676" name="Line 66"/>
              <p:cNvSpPr>
                <a:spLocks noChangeShapeType="1"/>
              </p:cNvSpPr>
              <p:nvPr/>
            </p:nvSpPr>
            <p:spPr bwMode="auto">
              <a:xfrm>
                <a:off x="3120" y="768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77" name="Text Box 67"/>
              <p:cNvSpPr txBox="1">
                <a:spLocks noChangeArrowheads="1"/>
              </p:cNvSpPr>
              <p:nvPr/>
            </p:nvSpPr>
            <p:spPr bwMode="auto">
              <a:xfrm rot="1183538">
                <a:off x="3456" y="816"/>
                <a:ext cx="564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>
                    <a:ea typeface="굴림" panose="020B0600000101010101" pitchFamily="34" charset="-127"/>
                  </a:rPr>
                  <a:t>Attack!</a:t>
                </a:r>
              </a:p>
            </p:txBody>
          </p:sp>
        </p:grpSp>
        <p:grpSp>
          <p:nvGrpSpPr>
            <p:cNvPr id="27673" name="Group 70"/>
            <p:cNvGrpSpPr>
              <a:grpSpLocks/>
            </p:cNvGrpSpPr>
            <p:nvPr/>
          </p:nvGrpSpPr>
          <p:grpSpPr bwMode="auto">
            <a:xfrm>
              <a:off x="3072" y="843"/>
              <a:ext cx="912" cy="357"/>
              <a:chOff x="3072" y="843"/>
              <a:chExt cx="912" cy="357"/>
            </a:xfrm>
          </p:grpSpPr>
          <p:sp>
            <p:nvSpPr>
              <p:cNvPr id="27674" name="Line 23"/>
              <p:cNvSpPr>
                <a:spLocks noChangeShapeType="1"/>
              </p:cNvSpPr>
              <p:nvPr/>
            </p:nvSpPr>
            <p:spPr bwMode="auto">
              <a:xfrm>
                <a:off x="3072" y="843"/>
                <a:ext cx="912" cy="35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27675" name="Text Box 68"/>
              <p:cNvSpPr txBox="1">
                <a:spLocks noChangeArrowheads="1"/>
              </p:cNvSpPr>
              <p:nvPr/>
            </p:nvSpPr>
            <p:spPr bwMode="auto">
              <a:xfrm rot="1183538">
                <a:off x="3216" y="1008"/>
                <a:ext cx="564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600">
                    <a:ea typeface="굴림" panose="020B0600000101010101" pitchFamily="34" charset="-127"/>
                  </a:rPr>
                  <a:t>Attack!</a:t>
                </a:r>
              </a:p>
            </p:txBody>
          </p:sp>
        </p:grpSp>
      </p:grpSp>
      <p:grpSp>
        <p:nvGrpSpPr>
          <p:cNvPr id="986181" name="Group 69"/>
          <p:cNvGrpSpPr>
            <a:grpSpLocks/>
          </p:cNvGrpSpPr>
          <p:nvPr/>
        </p:nvGrpSpPr>
        <p:grpSpPr bwMode="auto">
          <a:xfrm>
            <a:off x="4038600" y="576263"/>
            <a:ext cx="4495800" cy="3386137"/>
            <a:chOff x="2544" y="363"/>
            <a:chExt cx="2832" cy="2133"/>
          </a:xfrm>
        </p:grpSpPr>
        <p:grpSp>
          <p:nvGrpSpPr>
            <p:cNvPr id="27663" name="Group 24"/>
            <p:cNvGrpSpPr>
              <a:grpSpLocks/>
            </p:cNvGrpSpPr>
            <p:nvPr/>
          </p:nvGrpSpPr>
          <p:grpSpPr bwMode="auto">
            <a:xfrm>
              <a:off x="2544" y="363"/>
              <a:ext cx="1572" cy="933"/>
              <a:chOff x="2784" y="384"/>
              <a:chExt cx="1572" cy="933"/>
            </a:xfrm>
          </p:grpSpPr>
          <p:pic>
            <p:nvPicPr>
              <p:cNvPr id="27670" name="Picture 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2784" y="384"/>
                <a:ext cx="543" cy="9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71" name="Text Box 17"/>
              <p:cNvSpPr txBox="1">
                <a:spLocks noChangeArrowheads="1"/>
              </p:cNvSpPr>
              <p:nvPr/>
            </p:nvSpPr>
            <p:spPr bwMode="auto">
              <a:xfrm>
                <a:off x="3360" y="576"/>
                <a:ext cx="996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Lieutenant</a:t>
                </a:r>
              </a:p>
            </p:txBody>
          </p:sp>
        </p:grpSp>
        <p:grpSp>
          <p:nvGrpSpPr>
            <p:cNvPr id="27664" name="Group 25"/>
            <p:cNvGrpSpPr>
              <a:grpSpLocks/>
            </p:cNvGrpSpPr>
            <p:nvPr/>
          </p:nvGrpSpPr>
          <p:grpSpPr bwMode="auto">
            <a:xfrm>
              <a:off x="3840" y="1104"/>
              <a:ext cx="1536" cy="932"/>
              <a:chOff x="3792" y="960"/>
              <a:chExt cx="1536" cy="932"/>
            </a:xfrm>
          </p:grpSpPr>
          <p:pic>
            <p:nvPicPr>
              <p:cNvPr id="27668" name="Picture 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792" y="960"/>
                <a:ext cx="543" cy="9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669" name="Text Box 20"/>
              <p:cNvSpPr txBox="1">
                <a:spLocks noChangeArrowheads="1"/>
              </p:cNvSpPr>
              <p:nvPr/>
            </p:nvSpPr>
            <p:spPr bwMode="auto">
              <a:xfrm>
                <a:off x="4332" y="1311"/>
                <a:ext cx="996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Lieutenant</a:t>
                </a:r>
              </a:p>
            </p:txBody>
          </p:sp>
        </p:grpSp>
        <p:grpSp>
          <p:nvGrpSpPr>
            <p:cNvPr id="27665" name="Group 58"/>
            <p:cNvGrpSpPr>
              <a:grpSpLocks/>
            </p:cNvGrpSpPr>
            <p:nvPr/>
          </p:nvGrpSpPr>
          <p:grpSpPr bwMode="auto">
            <a:xfrm>
              <a:off x="2556" y="1584"/>
              <a:ext cx="1380" cy="912"/>
              <a:chOff x="2640" y="1488"/>
              <a:chExt cx="1380" cy="912"/>
            </a:xfrm>
          </p:grpSpPr>
          <p:sp>
            <p:nvSpPr>
              <p:cNvPr id="27666" name="Text Box 21"/>
              <p:cNvSpPr txBox="1">
                <a:spLocks noChangeArrowheads="1"/>
              </p:cNvSpPr>
              <p:nvPr/>
            </p:nvSpPr>
            <p:spPr bwMode="auto">
              <a:xfrm>
                <a:off x="3024" y="2064"/>
                <a:ext cx="996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Lieutenant</a:t>
                </a:r>
              </a:p>
            </p:txBody>
          </p:sp>
          <p:pic>
            <p:nvPicPr>
              <p:cNvPr id="27667" name="Picture 57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0" y="1488"/>
                <a:ext cx="427" cy="9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986191" name="Group 79"/>
          <p:cNvGrpSpPr>
            <a:grpSpLocks/>
          </p:cNvGrpSpPr>
          <p:nvPr/>
        </p:nvGrpSpPr>
        <p:grpSpPr bwMode="auto">
          <a:xfrm>
            <a:off x="2127250" y="3200400"/>
            <a:ext cx="1987550" cy="685800"/>
            <a:chOff x="1340" y="2016"/>
            <a:chExt cx="1252" cy="432"/>
          </a:xfrm>
        </p:grpSpPr>
        <p:sp>
          <p:nvSpPr>
            <p:cNvPr id="27661" name="Text Box 77"/>
            <p:cNvSpPr txBox="1">
              <a:spLocks noChangeArrowheads="1"/>
            </p:cNvSpPr>
            <p:nvPr/>
          </p:nvSpPr>
          <p:spPr bwMode="auto">
            <a:xfrm>
              <a:off x="1340" y="2223"/>
              <a:ext cx="91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solidFill>
                    <a:schemeClr val="hlink"/>
                  </a:solidFill>
                  <a:ea typeface="굴림" panose="020B0600000101010101" pitchFamily="34" charset="-127"/>
                </a:rPr>
                <a:t>Malicious!</a:t>
              </a:r>
            </a:p>
          </p:txBody>
        </p:sp>
        <p:sp>
          <p:nvSpPr>
            <p:cNvPr id="27662" name="AutoShape 78"/>
            <p:cNvSpPr>
              <a:spLocks noChangeArrowheads="1"/>
            </p:cNvSpPr>
            <p:nvPr/>
          </p:nvSpPr>
          <p:spPr bwMode="auto">
            <a:xfrm rot="-1979047">
              <a:off x="2208" y="2016"/>
              <a:ext cx="384" cy="336"/>
            </a:xfrm>
            <a:prstGeom prst="rightArrow">
              <a:avLst>
                <a:gd name="adj1" fmla="val 50000"/>
                <a:gd name="adj2" fmla="val 28571"/>
              </a:avLst>
            </a:prstGeom>
            <a:solidFill>
              <a:srgbClr val="FC0128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2349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8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8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861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986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986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986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98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86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861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Byzantine General’s Problem (con’t)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762000"/>
            <a:ext cx="8674100" cy="5410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Impossibility Results: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Cannot solve Byzantine General’s Problem with n=3 because one malicious player can mess up things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endParaRPr lang="en-US" altLang="ko-KR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With f faults, need n &gt; 3f to solve problem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Various algorithms exist to solve problem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Original algorithm has #messages exponential in n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Newer algorithms have message complexity O(n</a:t>
            </a:r>
            <a:r>
              <a:rPr lang="en-US" altLang="ko-KR" baseline="30000" smtClean="0">
                <a:ea typeface="굴림" panose="020B0600000101010101" pitchFamily="34" charset="-127"/>
              </a:rPr>
              <a:t>2</a:t>
            </a:r>
            <a:r>
              <a:rPr lang="en-US" altLang="ko-KR" smtClean="0">
                <a:ea typeface="굴림" panose="020B0600000101010101" pitchFamily="34" charset="-127"/>
              </a:rPr>
              <a:t>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One from MIT, for instance (Castro and Liskov, 1999)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Use of BFT (Byzantine Fault Tolerance) algorithm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Allow multiple machines to make a coordinated decision even if some subset of them (&lt; n/3 ) are malicious</a:t>
            </a:r>
          </a:p>
        </p:txBody>
      </p:sp>
      <p:grpSp>
        <p:nvGrpSpPr>
          <p:cNvPr id="987169" name="Group 33"/>
          <p:cNvGrpSpPr>
            <a:grpSpLocks/>
          </p:cNvGrpSpPr>
          <p:nvPr/>
        </p:nvGrpSpPr>
        <p:grpSpPr bwMode="auto">
          <a:xfrm>
            <a:off x="1447800" y="1709738"/>
            <a:ext cx="6269038" cy="1338262"/>
            <a:chOff x="576" y="432"/>
            <a:chExt cx="4531" cy="1123"/>
          </a:xfrm>
        </p:grpSpPr>
        <p:grpSp>
          <p:nvGrpSpPr>
            <p:cNvPr id="28700" name="Group 26"/>
            <p:cNvGrpSpPr>
              <a:grpSpLocks/>
            </p:cNvGrpSpPr>
            <p:nvPr/>
          </p:nvGrpSpPr>
          <p:grpSpPr bwMode="auto">
            <a:xfrm>
              <a:off x="576" y="432"/>
              <a:ext cx="2160" cy="1121"/>
              <a:chOff x="432" y="576"/>
              <a:chExt cx="2160" cy="1123"/>
            </a:xfrm>
          </p:grpSpPr>
          <p:grpSp>
            <p:nvGrpSpPr>
              <p:cNvPr id="28712" name="Group 11"/>
              <p:cNvGrpSpPr>
                <a:grpSpLocks/>
              </p:cNvGrpSpPr>
              <p:nvPr/>
            </p:nvGrpSpPr>
            <p:grpSpPr bwMode="auto">
              <a:xfrm>
                <a:off x="432" y="576"/>
                <a:ext cx="2160" cy="1008"/>
                <a:chOff x="1824" y="528"/>
                <a:chExt cx="2160" cy="1008"/>
              </a:xfrm>
            </p:grpSpPr>
            <p:sp>
              <p:nvSpPr>
                <p:cNvPr id="28716" name="Oval 4"/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/>
                    <a:t>General</a:t>
                  </a:r>
                </a:p>
              </p:txBody>
            </p:sp>
            <p:sp>
              <p:nvSpPr>
                <p:cNvPr id="28717" name="Oval 5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FC0128">
                    <a:alpha val="39999"/>
                  </a:srgb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/>
                    <a:t>Lieutenant</a:t>
                  </a:r>
                </a:p>
              </p:txBody>
            </p:sp>
            <p:sp>
              <p:nvSpPr>
                <p:cNvPr id="28718" name="Oval 7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 dirty="0"/>
                    <a:t>Lieutenant</a:t>
                  </a:r>
                </a:p>
              </p:txBody>
            </p:sp>
            <p:sp>
              <p:nvSpPr>
                <p:cNvPr id="28719" name="Line 8"/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28720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28721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</p:grpSp>
          <p:sp>
            <p:nvSpPr>
              <p:cNvPr id="28713" name="Text Box 19"/>
              <p:cNvSpPr txBox="1">
                <a:spLocks noChangeArrowheads="1"/>
              </p:cNvSpPr>
              <p:nvPr/>
            </p:nvSpPr>
            <p:spPr bwMode="auto">
              <a:xfrm>
                <a:off x="486" y="911"/>
                <a:ext cx="712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Attack!</a:t>
                </a:r>
              </a:p>
            </p:txBody>
          </p:sp>
          <p:sp>
            <p:nvSpPr>
              <p:cNvPr id="28714" name="Text Box 20"/>
              <p:cNvSpPr txBox="1">
                <a:spLocks noChangeArrowheads="1"/>
              </p:cNvSpPr>
              <p:nvPr/>
            </p:nvSpPr>
            <p:spPr bwMode="auto">
              <a:xfrm>
                <a:off x="1874" y="911"/>
                <a:ext cx="712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Attack!</a:t>
                </a:r>
              </a:p>
            </p:txBody>
          </p:sp>
          <p:sp>
            <p:nvSpPr>
              <p:cNvPr id="28715" name="Text Box 21"/>
              <p:cNvSpPr txBox="1">
                <a:spLocks noChangeArrowheads="1"/>
              </p:cNvSpPr>
              <p:nvPr/>
            </p:nvSpPr>
            <p:spPr bwMode="auto">
              <a:xfrm>
                <a:off x="1103" y="1440"/>
                <a:ext cx="78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Retreat!</a:t>
                </a:r>
              </a:p>
            </p:txBody>
          </p:sp>
        </p:grpSp>
        <p:grpSp>
          <p:nvGrpSpPr>
            <p:cNvPr id="28701" name="Group 25"/>
            <p:cNvGrpSpPr>
              <a:grpSpLocks/>
            </p:cNvGrpSpPr>
            <p:nvPr/>
          </p:nvGrpSpPr>
          <p:grpSpPr bwMode="auto">
            <a:xfrm>
              <a:off x="2880" y="432"/>
              <a:ext cx="2227" cy="1123"/>
              <a:chOff x="2928" y="576"/>
              <a:chExt cx="2227" cy="1123"/>
            </a:xfrm>
          </p:grpSpPr>
          <p:grpSp>
            <p:nvGrpSpPr>
              <p:cNvPr id="28702" name="Group 12"/>
              <p:cNvGrpSpPr>
                <a:grpSpLocks/>
              </p:cNvGrpSpPr>
              <p:nvPr/>
            </p:nvGrpSpPr>
            <p:grpSpPr bwMode="auto">
              <a:xfrm>
                <a:off x="2928" y="576"/>
                <a:ext cx="2160" cy="1008"/>
                <a:chOff x="1824" y="528"/>
                <a:chExt cx="2160" cy="1008"/>
              </a:xfrm>
            </p:grpSpPr>
            <p:sp>
              <p:nvSpPr>
                <p:cNvPr id="28706" name="Oval 13"/>
                <p:cNvSpPr>
                  <a:spLocks noChangeArrowheads="1"/>
                </p:cNvSpPr>
                <p:nvPr/>
              </p:nvSpPr>
              <p:spPr bwMode="auto">
                <a:xfrm>
                  <a:off x="2496" y="528"/>
                  <a:ext cx="816" cy="432"/>
                </a:xfrm>
                <a:prstGeom prst="ellipse">
                  <a:avLst/>
                </a:prstGeom>
                <a:solidFill>
                  <a:schemeClr val="hlink">
                    <a:alpha val="39999"/>
                  </a:schemeClr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/>
                    <a:t>General</a:t>
                  </a:r>
                </a:p>
              </p:txBody>
            </p:sp>
            <p:sp>
              <p:nvSpPr>
                <p:cNvPr id="28707" name="Oval 14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/>
                    <a:t>Lieutenant</a:t>
                  </a:r>
                </a:p>
              </p:txBody>
            </p:sp>
            <p:sp>
              <p:nvSpPr>
                <p:cNvPr id="28708" name="Oval 15"/>
                <p:cNvSpPr>
                  <a:spLocks noChangeArrowheads="1"/>
                </p:cNvSpPr>
                <p:nvPr/>
              </p:nvSpPr>
              <p:spPr bwMode="auto">
                <a:xfrm>
                  <a:off x="1824" y="1104"/>
                  <a:ext cx="816" cy="432"/>
                </a:xfrm>
                <a:prstGeom prst="ellipse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en-US" sz="1800"/>
                    <a:t>Lieutenant</a:t>
                  </a:r>
                </a:p>
              </p:txBody>
            </p:sp>
            <p:sp>
              <p:nvSpPr>
                <p:cNvPr id="28709" name="Line 16"/>
                <p:cNvSpPr>
                  <a:spLocks noChangeShapeType="1"/>
                </p:cNvSpPr>
                <p:nvPr/>
              </p:nvSpPr>
              <p:spPr bwMode="auto">
                <a:xfrm>
                  <a:off x="316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28710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448" y="912"/>
                  <a:ext cx="192" cy="2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28711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2640" y="1312"/>
                  <a:ext cx="5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</p:grpSp>
          <p:sp>
            <p:nvSpPr>
              <p:cNvPr id="28703" name="Text Box 22"/>
              <p:cNvSpPr txBox="1">
                <a:spLocks noChangeArrowheads="1"/>
              </p:cNvSpPr>
              <p:nvPr/>
            </p:nvSpPr>
            <p:spPr bwMode="auto">
              <a:xfrm>
                <a:off x="2980" y="914"/>
                <a:ext cx="712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Attack!</a:t>
                </a:r>
              </a:p>
            </p:txBody>
          </p:sp>
          <p:sp>
            <p:nvSpPr>
              <p:cNvPr id="28704" name="Text Box 23"/>
              <p:cNvSpPr txBox="1">
                <a:spLocks noChangeArrowheads="1"/>
              </p:cNvSpPr>
              <p:nvPr/>
            </p:nvSpPr>
            <p:spPr bwMode="auto">
              <a:xfrm>
                <a:off x="4367" y="914"/>
                <a:ext cx="788" cy="2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Retreat!</a:t>
                </a:r>
              </a:p>
            </p:txBody>
          </p:sp>
          <p:sp>
            <p:nvSpPr>
              <p:cNvPr id="28705" name="Text Box 24"/>
              <p:cNvSpPr txBox="1">
                <a:spLocks noChangeArrowheads="1"/>
              </p:cNvSpPr>
              <p:nvPr/>
            </p:nvSpPr>
            <p:spPr bwMode="auto">
              <a:xfrm>
                <a:off x="3630" y="1441"/>
                <a:ext cx="788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1800"/>
                  <a:t>Retreat!</a:t>
                </a:r>
              </a:p>
            </p:txBody>
          </p:sp>
        </p:grpSp>
      </p:grpSp>
      <p:grpSp>
        <p:nvGrpSpPr>
          <p:cNvPr id="987190" name="Group 54"/>
          <p:cNvGrpSpPr>
            <a:grpSpLocks/>
          </p:cNvGrpSpPr>
          <p:nvPr/>
        </p:nvGrpSpPr>
        <p:grpSpPr bwMode="auto">
          <a:xfrm>
            <a:off x="1616075" y="5486400"/>
            <a:ext cx="5775325" cy="1295400"/>
            <a:chOff x="763" y="3312"/>
            <a:chExt cx="4072" cy="960"/>
          </a:xfrm>
        </p:grpSpPr>
        <p:sp>
          <p:nvSpPr>
            <p:cNvPr id="28678" name="Line 28"/>
            <p:cNvSpPr>
              <a:spLocks noChangeShapeType="1"/>
            </p:cNvSpPr>
            <p:nvPr/>
          </p:nvSpPr>
          <p:spPr bwMode="auto">
            <a:xfrm>
              <a:off x="1536" y="379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8679" name="Text Box 29"/>
            <p:cNvSpPr txBox="1">
              <a:spLocks noChangeArrowheads="1"/>
            </p:cNvSpPr>
            <p:nvPr/>
          </p:nvSpPr>
          <p:spPr bwMode="auto">
            <a:xfrm>
              <a:off x="763" y="3663"/>
              <a:ext cx="868" cy="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Request</a:t>
              </a:r>
            </a:p>
          </p:txBody>
        </p:sp>
        <p:sp>
          <p:nvSpPr>
            <p:cNvPr id="28680" name="Text Box 30"/>
            <p:cNvSpPr txBox="1">
              <a:spLocks noChangeArrowheads="1"/>
            </p:cNvSpPr>
            <p:nvPr/>
          </p:nvSpPr>
          <p:spPr bwMode="auto">
            <a:xfrm>
              <a:off x="3634" y="3600"/>
              <a:ext cx="1201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altLang="en-US"/>
                <a:t>Distributed</a:t>
              </a:r>
            </a:p>
            <a:p>
              <a:pPr>
                <a:spcBef>
                  <a:spcPct val="0"/>
                </a:spcBef>
              </a:pPr>
              <a:r>
                <a:rPr lang="en-US" altLang="en-US"/>
                <a:t>Decision</a:t>
              </a:r>
            </a:p>
          </p:txBody>
        </p:sp>
        <p:sp>
          <p:nvSpPr>
            <p:cNvPr id="28681" name="Line 31"/>
            <p:cNvSpPr>
              <a:spLocks noChangeShapeType="1"/>
            </p:cNvSpPr>
            <p:nvPr/>
          </p:nvSpPr>
          <p:spPr bwMode="auto">
            <a:xfrm>
              <a:off x="3456" y="3840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grpSp>
          <p:nvGrpSpPr>
            <p:cNvPr id="28682" name="Group 53"/>
            <p:cNvGrpSpPr>
              <a:grpSpLocks/>
            </p:cNvGrpSpPr>
            <p:nvPr/>
          </p:nvGrpSpPr>
          <p:grpSpPr bwMode="auto">
            <a:xfrm>
              <a:off x="1920" y="3312"/>
              <a:ext cx="1536" cy="960"/>
              <a:chOff x="1920" y="3312"/>
              <a:chExt cx="1536" cy="960"/>
            </a:xfrm>
          </p:grpSpPr>
          <p:sp>
            <p:nvSpPr>
              <p:cNvPr id="28683" name="Rectangle 27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1536" cy="960"/>
              </a:xfrm>
              <a:prstGeom prst="rect">
                <a:avLst/>
              </a:prstGeom>
              <a:solidFill>
                <a:srgbClr val="FF66CC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4" name="Oval 34"/>
              <p:cNvSpPr>
                <a:spLocks noChangeArrowheads="1"/>
              </p:cNvSpPr>
              <p:nvPr/>
            </p:nvSpPr>
            <p:spPr bwMode="auto">
              <a:xfrm>
                <a:off x="2880" y="3648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5" name="Oval 35"/>
              <p:cNvSpPr>
                <a:spLocks noChangeArrowheads="1"/>
              </p:cNvSpPr>
              <p:nvPr/>
            </p:nvSpPr>
            <p:spPr bwMode="auto">
              <a:xfrm>
                <a:off x="3120" y="3408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6" name="Oval 36"/>
              <p:cNvSpPr>
                <a:spLocks noChangeArrowheads="1"/>
              </p:cNvSpPr>
              <p:nvPr/>
            </p:nvSpPr>
            <p:spPr bwMode="auto">
              <a:xfrm>
                <a:off x="2352" y="360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7" name="Oval 37"/>
              <p:cNvSpPr>
                <a:spLocks noChangeArrowheads="1"/>
              </p:cNvSpPr>
              <p:nvPr/>
            </p:nvSpPr>
            <p:spPr bwMode="auto">
              <a:xfrm>
                <a:off x="2400" y="384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8" name="Oval 38"/>
              <p:cNvSpPr>
                <a:spLocks noChangeArrowheads="1"/>
              </p:cNvSpPr>
              <p:nvPr/>
            </p:nvSpPr>
            <p:spPr bwMode="auto">
              <a:xfrm>
                <a:off x="2544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89" name="Oval 39"/>
              <p:cNvSpPr>
                <a:spLocks noChangeArrowheads="1"/>
              </p:cNvSpPr>
              <p:nvPr/>
            </p:nvSpPr>
            <p:spPr bwMode="auto">
              <a:xfrm>
                <a:off x="3168" y="369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0" name="Oval 40"/>
              <p:cNvSpPr>
                <a:spLocks noChangeArrowheads="1"/>
              </p:cNvSpPr>
              <p:nvPr/>
            </p:nvSpPr>
            <p:spPr bwMode="auto">
              <a:xfrm>
                <a:off x="2832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1" name="Oval 41"/>
              <p:cNvSpPr>
                <a:spLocks noChangeArrowheads="1"/>
              </p:cNvSpPr>
              <p:nvPr/>
            </p:nvSpPr>
            <p:spPr bwMode="auto">
              <a:xfrm>
                <a:off x="2832" y="393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2" name="Oval 42"/>
              <p:cNvSpPr>
                <a:spLocks noChangeArrowheads="1"/>
              </p:cNvSpPr>
              <p:nvPr/>
            </p:nvSpPr>
            <p:spPr bwMode="auto">
              <a:xfrm>
                <a:off x="2208" y="398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3" name="Oval 43"/>
              <p:cNvSpPr>
                <a:spLocks noChangeArrowheads="1"/>
              </p:cNvSpPr>
              <p:nvPr/>
            </p:nvSpPr>
            <p:spPr bwMode="auto">
              <a:xfrm>
                <a:off x="2112" y="3744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4" name="Oval 44"/>
              <p:cNvSpPr>
                <a:spLocks noChangeArrowheads="1"/>
              </p:cNvSpPr>
              <p:nvPr/>
            </p:nvSpPr>
            <p:spPr bwMode="auto">
              <a:xfrm>
                <a:off x="2592" y="3648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5" name="Oval 46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6" name="Oval 47"/>
              <p:cNvSpPr>
                <a:spLocks noChangeArrowheads="1"/>
              </p:cNvSpPr>
              <p:nvPr/>
            </p:nvSpPr>
            <p:spPr bwMode="auto">
              <a:xfrm>
                <a:off x="2016" y="350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7" name="Oval 48"/>
              <p:cNvSpPr>
                <a:spLocks noChangeArrowheads="1"/>
              </p:cNvSpPr>
              <p:nvPr/>
            </p:nvSpPr>
            <p:spPr bwMode="auto">
              <a:xfrm>
                <a:off x="3120" y="3984"/>
                <a:ext cx="240" cy="240"/>
              </a:xfrm>
              <a:prstGeom prst="ellipse">
                <a:avLst/>
              </a:prstGeom>
              <a:solidFill>
                <a:schemeClr val="hlink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8" name="Oval 49"/>
              <p:cNvSpPr>
                <a:spLocks noChangeArrowheads="1"/>
              </p:cNvSpPr>
              <p:nvPr/>
            </p:nvSpPr>
            <p:spPr bwMode="auto">
              <a:xfrm>
                <a:off x="2592" y="3984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8699" name="Oval 52"/>
              <p:cNvSpPr>
                <a:spLocks noChangeArrowheads="1"/>
              </p:cNvSpPr>
              <p:nvPr/>
            </p:nvSpPr>
            <p:spPr bwMode="auto">
              <a:xfrm>
                <a:off x="1968" y="3936"/>
                <a:ext cx="240" cy="240"/>
              </a:xfrm>
              <a:prstGeom prst="ellipse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0096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71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71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7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7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87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8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71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8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871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71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713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533400"/>
          </a:xfrm>
        </p:spPr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Summary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15400" cy="6019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TCP: </a:t>
            </a:r>
            <a:r>
              <a:rPr lang="en-US" altLang="ko-KR" dirty="0" smtClean="0"/>
              <a:t>Reliable byte stream between two processes on different machines over Internet (read, write, flush)</a:t>
            </a:r>
          </a:p>
          <a:p>
            <a:pPr lvl="1">
              <a:defRPr/>
            </a:pPr>
            <a:r>
              <a:rPr lang="en-US" altLang="ko-KR" dirty="0" smtClean="0"/>
              <a:t>Uses window-based acknowledgement protocol</a:t>
            </a:r>
          </a:p>
          <a:p>
            <a:pPr lvl="1">
              <a:defRPr/>
            </a:pPr>
            <a:r>
              <a:rPr lang="en-US" altLang="ko-KR" dirty="0" smtClean="0"/>
              <a:t>Congestion-avoidance dynamically adapts sender window to account for congestion in network</a:t>
            </a: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Two-phase commit: </a:t>
            </a:r>
            <a:r>
              <a:rPr lang="en-US" altLang="ko-KR" dirty="0" smtClean="0"/>
              <a:t>distributed decision making</a:t>
            </a:r>
          </a:p>
          <a:p>
            <a:pPr lvl="1">
              <a:defRPr/>
            </a:pPr>
            <a:r>
              <a:rPr lang="en-US" altLang="ko-KR" dirty="0" smtClean="0"/>
              <a:t>First, make sure everyone guarantees that they will commit if asked (prepare)</a:t>
            </a:r>
          </a:p>
          <a:p>
            <a:pPr lvl="1">
              <a:defRPr/>
            </a:pPr>
            <a:r>
              <a:rPr lang="en-US" altLang="ko-KR" dirty="0" smtClean="0"/>
              <a:t>Next, ask everyone to commit</a:t>
            </a: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Byzantine General’s Problem: </a:t>
            </a:r>
            <a:r>
              <a:rPr lang="en-US" altLang="ko-KR" dirty="0" smtClean="0"/>
              <a:t>distributed decision making with malicious failures</a:t>
            </a:r>
          </a:p>
          <a:p>
            <a:pPr lvl="1">
              <a:defRPr/>
            </a:pPr>
            <a:r>
              <a:rPr lang="en-US" altLang="ko-KR" dirty="0" smtClean="0"/>
              <a:t>One general, n-1 lieutenants: some number of them may be malicious (often “f” of them)</a:t>
            </a:r>
          </a:p>
          <a:p>
            <a:pPr lvl="1">
              <a:defRPr/>
            </a:pPr>
            <a:r>
              <a:rPr lang="en-US" altLang="ko-KR" dirty="0" smtClean="0"/>
              <a:t>All non-malicious lieutenants must come to same decision</a:t>
            </a:r>
          </a:p>
          <a:p>
            <a:pPr lvl="1">
              <a:defRPr/>
            </a:pPr>
            <a:r>
              <a:rPr lang="en-US" altLang="ko-KR" dirty="0" smtClean="0"/>
              <a:t>If general not malicious, lieutenants must follow general</a:t>
            </a:r>
          </a:p>
          <a:p>
            <a:pPr lvl="1">
              <a:defRPr/>
            </a:pPr>
            <a:r>
              <a:rPr lang="en-US" altLang="ko-KR" dirty="0" smtClean="0"/>
              <a:t>Only solvable if n </a:t>
            </a:r>
            <a:r>
              <a:rPr lang="en-US" altLang="ko-KR" dirty="0" smtClean="0">
                <a:sym typeface="Symbol" pitchFamily="18" charset="2"/>
              </a:rPr>
              <a:t> 3f+1</a:t>
            </a:r>
          </a:p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</a:rPr>
              <a:t>Remote Procedure Call (RPC): </a:t>
            </a:r>
            <a:r>
              <a:rPr lang="en-US" altLang="ko-KR" dirty="0" smtClean="0"/>
              <a:t>Call procedure on remote machine</a:t>
            </a:r>
          </a:p>
          <a:p>
            <a:pPr lvl="1">
              <a:defRPr/>
            </a:pPr>
            <a:r>
              <a:rPr lang="en-US" altLang="ko-KR" dirty="0" smtClean="0"/>
              <a:t>Provides same interface as procedure</a:t>
            </a:r>
          </a:p>
          <a:p>
            <a:pPr lvl="1">
              <a:defRPr/>
            </a:pPr>
            <a:r>
              <a:rPr lang="en-US" altLang="ko-KR" dirty="0" smtClean="0"/>
              <a:t>Automatic packing and unpacking of arguments without user programming (in stub)</a:t>
            </a:r>
          </a:p>
        </p:txBody>
      </p:sp>
    </p:spTree>
    <p:extLst>
      <p:ext uri="{BB962C8B-B14F-4D97-AF65-F5344CB8AC3E}">
        <p14:creationId xmlns:p14="http://schemas.microsoft.com/office/powerpoint/2010/main" val="31058952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TCP Windows and Sequence Numbers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3429000"/>
            <a:ext cx="8851900" cy="31972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Sender has three regions: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Sequence regions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sent and ack’ed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Sent and not ack’ed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 yet sent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Window (colored region) adjusted by sender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Receiver has three regions: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Sequence regions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received and ack’ed (given to application)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received and buffered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 yet received (or discarded because out of order)</a:t>
            </a:r>
          </a:p>
        </p:txBody>
      </p:sp>
      <p:grpSp>
        <p:nvGrpSpPr>
          <p:cNvPr id="1089540" name="Group 4"/>
          <p:cNvGrpSpPr>
            <a:grpSpLocks/>
          </p:cNvGrpSpPr>
          <p:nvPr/>
        </p:nvGrpSpPr>
        <p:grpSpPr bwMode="auto">
          <a:xfrm>
            <a:off x="1524000" y="762000"/>
            <a:ext cx="6553200" cy="1295400"/>
            <a:chOff x="960" y="480"/>
            <a:chExt cx="4128" cy="816"/>
          </a:xfrm>
        </p:grpSpPr>
        <p:grpSp>
          <p:nvGrpSpPr>
            <p:cNvPr id="10256" name="Group 5"/>
            <p:cNvGrpSpPr>
              <a:grpSpLocks/>
            </p:cNvGrpSpPr>
            <p:nvPr/>
          </p:nvGrpSpPr>
          <p:grpSpPr bwMode="auto">
            <a:xfrm>
              <a:off x="960" y="480"/>
              <a:ext cx="3120" cy="225"/>
              <a:chOff x="960" y="480"/>
              <a:chExt cx="3120" cy="225"/>
            </a:xfrm>
          </p:grpSpPr>
          <p:sp>
            <p:nvSpPr>
              <p:cNvPr id="10268" name="Text Box 6"/>
              <p:cNvSpPr txBox="1">
                <a:spLocks noChangeArrowheads="1"/>
              </p:cNvSpPr>
              <p:nvPr/>
            </p:nvSpPr>
            <p:spPr bwMode="auto">
              <a:xfrm>
                <a:off x="1632" y="480"/>
                <a:ext cx="1717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Sequence Numbers</a:t>
                </a:r>
              </a:p>
            </p:txBody>
          </p:sp>
          <p:sp>
            <p:nvSpPr>
              <p:cNvPr id="10269" name="Line 7"/>
              <p:cNvSpPr>
                <a:spLocks noChangeShapeType="1"/>
              </p:cNvSpPr>
              <p:nvPr/>
            </p:nvSpPr>
            <p:spPr bwMode="auto">
              <a:xfrm>
                <a:off x="3360" y="5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0270" name="Line 8"/>
              <p:cNvSpPr>
                <a:spLocks noChangeShapeType="1"/>
              </p:cNvSpPr>
              <p:nvPr/>
            </p:nvSpPr>
            <p:spPr bwMode="auto">
              <a:xfrm>
                <a:off x="960" y="576"/>
                <a:ext cx="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</p:grpSp>
        <p:grpSp>
          <p:nvGrpSpPr>
            <p:cNvPr id="10257" name="Group 9"/>
            <p:cNvGrpSpPr>
              <a:grpSpLocks/>
            </p:cNvGrpSpPr>
            <p:nvPr/>
          </p:nvGrpSpPr>
          <p:grpSpPr bwMode="auto">
            <a:xfrm>
              <a:off x="979" y="816"/>
              <a:ext cx="4109" cy="480"/>
              <a:chOff x="960" y="864"/>
              <a:chExt cx="4109" cy="480"/>
            </a:xfrm>
          </p:grpSpPr>
          <p:grpSp>
            <p:nvGrpSpPr>
              <p:cNvPr id="10258" name="Group 10"/>
              <p:cNvGrpSpPr>
                <a:grpSpLocks/>
              </p:cNvGrpSpPr>
              <p:nvPr/>
            </p:nvGrpSpPr>
            <p:grpSpPr bwMode="auto">
              <a:xfrm>
                <a:off x="960" y="864"/>
                <a:ext cx="3120" cy="480"/>
                <a:chOff x="960" y="912"/>
                <a:chExt cx="3120" cy="480"/>
              </a:xfrm>
            </p:grpSpPr>
            <p:sp>
              <p:nvSpPr>
                <p:cNvPr id="10261" name="Rectangle 11"/>
                <p:cNvSpPr>
                  <a:spLocks noChangeArrowheads="1"/>
                </p:cNvSpPr>
                <p:nvPr/>
              </p:nvSpPr>
              <p:spPr bwMode="auto">
                <a:xfrm>
                  <a:off x="1728" y="960"/>
                  <a:ext cx="1536" cy="384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0262" name="Line 12"/>
                <p:cNvSpPr>
                  <a:spLocks noChangeShapeType="1"/>
                </p:cNvSpPr>
                <p:nvPr/>
              </p:nvSpPr>
              <p:spPr bwMode="auto">
                <a:xfrm>
                  <a:off x="960" y="1152"/>
                  <a:ext cx="312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0263" name="Line 13"/>
                <p:cNvSpPr>
                  <a:spLocks noChangeShapeType="1"/>
                </p:cNvSpPr>
                <p:nvPr/>
              </p:nvSpPr>
              <p:spPr bwMode="auto">
                <a:xfrm>
                  <a:off x="3264" y="912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0264" name="Line 14"/>
                <p:cNvSpPr>
                  <a:spLocks noChangeShapeType="1"/>
                </p:cNvSpPr>
                <p:nvPr/>
              </p:nvSpPr>
              <p:spPr bwMode="auto">
                <a:xfrm>
                  <a:off x="1728" y="912"/>
                  <a:ext cx="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/>
                </a:p>
              </p:txBody>
            </p:sp>
            <p:sp>
              <p:nvSpPr>
                <p:cNvPr id="1026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064" y="951"/>
                  <a:ext cx="866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>
                      <a:ea typeface="굴림" panose="020B0600000101010101" pitchFamily="34" charset="-127"/>
                    </a:rPr>
                    <a:t>Sent</a:t>
                  </a:r>
                </a:p>
                <a:p>
                  <a:r>
                    <a:rPr lang="en-US" altLang="ko-KR" sz="2000">
                      <a:ea typeface="굴림" panose="020B0600000101010101" pitchFamily="34" charset="-127"/>
                    </a:rPr>
                    <a:t>not acked</a:t>
                  </a:r>
                </a:p>
              </p:txBody>
            </p:sp>
            <p:sp>
              <p:nvSpPr>
                <p:cNvPr id="1026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056" y="951"/>
                  <a:ext cx="554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>
                      <a:ea typeface="굴림" panose="020B0600000101010101" pitchFamily="34" charset="-127"/>
                    </a:rPr>
                    <a:t>Sent</a:t>
                  </a:r>
                </a:p>
                <a:p>
                  <a:r>
                    <a:rPr lang="en-US" altLang="ko-KR" sz="2000">
                      <a:ea typeface="굴림" panose="020B0600000101010101" pitchFamily="34" charset="-127"/>
                    </a:rPr>
                    <a:t>acked</a:t>
                  </a:r>
                </a:p>
              </p:txBody>
            </p:sp>
            <p:sp>
              <p:nvSpPr>
                <p:cNvPr id="1026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269" y="951"/>
                  <a:ext cx="724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66CC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2000">
                      <a:ea typeface="굴림" panose="020B0600000101010101" pitchFamily="34" charset="-127"/>
                    </a:rPr>
                    <a:t>Not yet</a:t>
                  </a:r>
                </a:p>
                <a:p>
                  <a:r>
                    <a:rPr lang="en-US" altLang="ko-KR" sz="2000">
                      <a:ea typeface="굴림" panose="020B0600000101010101" pitchFamily="34" charset="-127"/>
                    </a:rPr>
                    <a:t>sent</a:t>
                  </a:r>
                </a:p>
              </p:txBody>
            </p:sp>
          </p:grpSp>
          <p:sp>
            <p:nvSpPr>
              <p:cNvPr id="10259" name="AutoShape 18"/>
              <p:cNvSpPr>
                <a:spLocks/>
              </p:cNvSpPr>
              <p:nvPr/>
            </p:nvSpPr>
            <p:spPr bwMode="auto">
              <a:xfrm>
                <a:off x="4176" y="864"/>
                <a:ext cx="144" cy="480"/>
              </a:xfrm>
              <a:prstGeom prst="rightBrace">
                <a:avLst>
                  <a:gd name="adj1" fmla="val 27778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60" name="Text Box 19"/>
              <p:cNvSpPr txBox="1">
                <a:spLocks noChangeArrowheads="1"/>
              </p:cNvSpPr>
              <p:nvPr/>
            </p:nvSpPr>
            <p:spPr bwMode="auto">
              <a:xfrm>
                <a:off x="4357" y="1005"/>
                <a:ext cx="712" cy="2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>
                    <a:ea typeface="굴림" panose="020B0600000101010101" pitchFamily="34" charset="-127"/>
                  </a:rPr>
                  <a:t>Sender</a:t>
                </a:r>
              </a:p>
            </p:txBody>
          </p:sp>
        </p:grpSp>
      </p:grpSp>
      <p:grpSp>
        <p:nvGrpSpPr>
          <p:cNvPr id="1089556" name="Group 20"/>
          <p:cNvGrpSpPr>
            <a:grpSpLocks/>
          </p:cNvGrpSpPr>
          <p:nvPr/>
        </p:nvGrpSpPr>
        <p:grpSpPr bwMode="auto">
          <a:xfrm>
            <a:off x="1524000" y="2438400"/>
            <a:ext cx="6711950" cy="838200"/>
            <a:chOff x="960" y="1584"/>
            <a:chExt cx="4228" cy="528"/>
          </a:xfrm>
        </p:grpSpPr>
        <p:grpSp>
          <p:nvGrpSpPr>
            <p:cNvPr id="10246" name="Group 21"/>
            <p:cNvGrpSpPr>
              <a:grpSpLocks/>
            </p:cNvGrpSpPr>
            <p:nvPr/>
          </p:nvGrpSpPr>
          <p:grpSpPr bwMode="auto">
            <a:xfrm>
              <a:off x="960" y="1584"/>
              <a:ext cx="3141" cy="480"/>
              <a:chOff x="939" y="1536"/>
              <a:chExt cx="3141" cy="480"/>
            </a:xfrm>
          </p:grpSpPr>
          <p:sp>
            <p:nvSpPr>
              <p:cNvPr id="10249" name="Text Box 22"/>
              <p:cNvSpPr txBox="1">
                <a:spLocks noChangeArrowheads="1"/>
              </p:cNvSpPr>
              <p:nvPr/>
            </p:nvSpPr>
            <p:spPr bwMode="auto">
              <a:xfrm>
                <a:off x="3152" y="1575"/>
                <a:ext cx="75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ea typeface="굴림" panose="020B0600000101010101" pitchFamily="34" charset="-127"/>
                  </a:rPr>
                  <a:t>Not yet</a:t>
                </a:r>
              </a:p>
              <a:p>
                <a:r>
                  <a:rPr lang="en-US" altLang="ko-KR" sz="2000">
                    <a:ea typeface="굴림" panose="020B0600000101010101" pitchFamily="34" charset="-127"/>
                  </a:rPr>
                  <a:t>received</a:t>
                </a:r>
              </a:p>
            </p:txBody>
          </p:sp>
          <p:sp>
            <p:nvSpPr>
              <p:cNvPr id="10250" name="Text Box 23"/>
              <p:cNvSpPr txBox="1">
                <a:spLocks noChangeArrowheads="1"/>
              </p:cNvSpPr>
              <p:nvPr/>
            </p:nvSpPr>
            <p:spPr bwMode="auto">
              <a:xfrm>
                <a:off x="939" y="1575"/>
                <a:ext cx="107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ea typeface="굴림" panose="020B0600000101010101" pitchFamily="34" charset="-127"/>
                  </a:rPr>
                  <a:t>Received</a:t>
                </a:r>
              </a:p>
              <a:p>
                <a:r>
                  <a:rPr lang="en-US" altLang="ko-KR" sz="2000">
                    <a:ea typeface="굴림" panose="020B0600000101010101" pitchFamily="34" charset="-127"/>
                  </a:rPr>
                  <a:t>Given to app</a:t>
                </a:r>
              </a:p>
            </p:txBody>
          </p:sp>
          <p:sp>
            <p:nvSpPr>
              <p:cNvPr id="10251" name="Rectangle 24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1056" cy="384"/>
              </a:xfrm>
              <a:prstGeom prst="rect">
                <a:avLst/>
              </a:prstGeom>
              <a:solidFill>
                <a:srgbClr val="00FFFF"/>
              </a:solidFill>
              <a:ln w="3810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0252" name="Line 25"/>
              <p:cNvSpPr>
                <a:spLocks noChangeShapeType="1"/>
              </p:cNvSpPr>
              <p:nvPr/>
            </p:nvSpPr>
            <p:spPr bwMode="auto">
              <a:xfrm>
                <a:off x="960" y="1776"/>
                <a:ext cx="31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0253" name="Line 26"/>
              <p:cNvSpPr>
                <a:spLocks noChangeShapeType="1"/>
              </p:cNvSpPr>
              <p:nvPr/>
            </p:nvSpPr>
            <p:spPr bwMode="auto">
              <a:xfrm>
                <a:off x="3024" y="1536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0254" name="Line 27"/>
              <p:cNvSpPr>
                <a:spLocks noChangeShapeType="1"/>
              </p:cNvSpPr>
              <p:nvPr/>
            </p:nvSpPr>
            <p:spPr bwMode="auto">
              <a:xfrm>
                <a:off x="1968" y="1536"/>
                <a:ext cx="0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/>
              <a:p>
                <a:endParaRPr lang="en-US"/>
              </a:p>
            </p:txBody>
          </p:sp>
          <p:sp>
            <p:nvSpPr>
              <p:cNvPr id="10255" name="Text Box 28"/>
              <p:cNvSpPr txBox="1">
                <a:spLocks noChangeArrowheads="1"/>
              </p:cNvSpPr>
              <p:nvPr/>
            </p:nvSpPr>
            <p:spPr bwMode="auto">
              <a:xfrm>
                <a:off x="2112" y="1575"/>
                <a:ext cx="809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2000">
                    <a:ea typeface="굴림" panose="020B0600000101010101" pitchFamily="34" charset="-127"/>
                  </a:rPr>
                  <a:t>Received</a:t>
                </a:r>
              </a:p>
              <a:p>
                <a:r>
                  <a:rPr lang="en-US" altLang="ko-KR" sz="2000">
                    <a:ea typeface="굴림" panose="020B0600000101010101" pitchFamily="34" charset="-127"/>
                  </a:rPr>
                  <a:t>Buffered</a:t>
                </a:r>
              </a:p>
            </p:txBody>
          </p:sp>
        </p:grpSp>
        <p:sp>
          <p:nvSpPr>
            <p:cNvPr id="10247" name="AutoShape 29"/>
            <p:cNvSpPr>
              <a:spLocks/>
            </p:cNvSpPr>
            <p:nvPr/>
          </p:nvSpPr>
          <p:spPr bwMode="auto">
            <a:xfrm>
              <a:off x="4176" y="1632"/>
              <a:ext cx="144" cy="480"/>
            </a:xfrm>
            <a:prstGeom prst="rightBrace">
              <a:avLst>
                <a:gd name="adj1" fmla="val 27778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48" name="Text Box 30"/>
            <p:cNvSpPr txBox="1">
              <a:spLocks noChangeArrowheads="1"/>
            </p:cNvSpPr>
            <p:nvPr/>
          </p:nvSpPr>
          <p:spPr bwMode="auto">
            <a:xfrm>
              <a:off x="4357" y="1791"/>
              <a:ext cx="83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>
                  <a:ea typeface="굴림" panose="020B0600000101010101" pitchFamily="34" charset="-127"/>
                </a:rPr>
                <a:t>Receiver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29612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8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8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8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8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8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9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9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8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9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8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8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89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89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143000" y="1192213"/>
            <a:ext cx="6553200" cy="1066800"/>
          </a:xfrm>
          <a:prstGeom prst="rect">
            <a:avLst/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sz="2000"/>
          </a:p>
        </p:txBody>
      </p:sp>
      <p:sp>
        <p:nvSpPr>
          <p:cNvPr id="1091587" name="Rectangle 3"/>
          <p:cNvSpPr>
            <a:spLocks noChangeArrowheads="1"/>
          </p:cNvSpPr>
          <p:nvPr/>
        </p:nvSpPr>
        <p:spPr bwMode="auto">
          <a:xfrm>
            <a:off x="3124200" y="1192213"/>
            <a:ext cx="838200" cy="1066800"/>
          </a:xfrm>
          <a:prstGeom prst="rect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>
                <a:ea typeface="굴림" panose="020B0600000101010101" pitchFamily="34" charset="-127"/>
              </a:rPr>
              <a:t>Seq:190</a:t>
            </a:r>
          </a:p>
          <a:p>
            <a:r>
              <a:rPr lang="en-US" altLang="ko-KR" sz="2000">
                <a:ea typeface="굴림" panose="020B0600000101010101" pitchFamily="34" charset="-127"/>
              </a:rPr>
              <a:t>Size:40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Window-Based Acknowledgements (TCP)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57200" y="17256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600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7696200" y="1725613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600"/>
          </a:p>
        </p:txBody>
      </p:sp>
      <p:sp>
        <p:nvSpPr>
          <p:cNvPr id="1091591" name="AutoShape 7"/>
          <p:cNvSpPr>
            <a:spLocks noChangeArrowheads="1"/>
          </p:cNvSpPr>
          <p:nvPr/>
        </p:nvSpPr>
        <p:spPr bwMode="auto">
          <a:xfrm>
            <a:off x="152400" y="3833813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Seq:230</a:t>
            </a:r>
          </a:p>
        </p:txBody>
      </p:sp>
      <p:sp>
        <p:nvSpPr>
          <p:cNvPr id="1091592" name="AutoShape 8"/>
          <p:cNvSpPr>
            <a:spLocks noChangeArrowheads="1"/>
          </p:cNvSpPr>
          <p:nvPr/>
        </p:nvSpPr>
        <p:spPr bwMode="auto">
          <a:xfrm>
            <a:off x="7848600" y="3833813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A:190/210</a:t>
            </a:r>
          </a:p>
        </p:txBody>
      </p:sp>
      <p:sp>
        <p:nvSpPr>
          <p:cNvPr id="1091593" name="AutoShape 9"/>
          <p:cNvSpPr>
            <a:spLocks noChangeArrowheads="1"/>
          </p:cNvSpPr>
          <p:nvPr/>
        </p:nvSpPr>
        <p:spPr bwMode="auto">
          <a:xfrm>
            <a:off x="152400" y="43084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Seq:260</a:t>
            </a:r>
          </a:p>
        </p:txBody>
      </p:sp>
      <p:sp>
        <p:nvSpPr>
          <p:cNvPr id="1091594" name="AutoShape 10"/>
          <p:cNvSpPr>
            <a:spLocks noChangeArrowheads="1"/>
          </p:cNvSpPr>
          <p:nvPr/>
        </p:nvSpPr>
        <p:spPr bwMode="auto">
          <a:xfrm>
            <a:off x="7848600" y="43084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A:190/210</a:t>
            </a:r>
          </a:p>
        </p:txBody>
      </p:sp>
      <p:sp>
        <p:nvSpPr>
          <p:cNvPr id="1091595" name="AutoShape 11"/>
          <p:cNvSpPr>
            <a:spLocks noChangeArrowheads="1"/>
          </p:cNvSpPr>
          <p:nvPr/>
        </p:nvSpPr>
        <p:spPr bwMode="auto">
          <a:xfrm>
            <a:off x="152400" y="4806950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Seq:300</a:t>
            </a:r>
          </a:p>
        </p:txBody>
      </p:sp>
      <p:sp>
        <p:nvSpPr>
          <p:cNvPr id="1091596" name="AutoShape 12"/>
          <p:cNvSpPr>
            <a:spLocks noChangeArrowheads="1"/>
          </p:cNvSpPr>
          <p:nvPr/>
        </p:nvSpPr>
        <p:spPr bwMode="auto">
          <a:xfrm>
            <a:off x="7848600" y="4808538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A:190/210</a:t>
            </a:r>
          </a:p>
        </p:txBody>
      </p:sp>
      <p:sp>
        <p:nvSpPr>
          <p:cNvPr id="1091597" name="AutoShape 13"/>
          <p:cNvSpPr>
            <a:spLocks noChangeArrowheads="1"/>
          </p:cNvSpPr>
          <p:nvPr/>
        </p:nvSpPr>
        <p:spPr bwMode="auto">
          <a:xfrm>
            <a:off x="152400" y="5283200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Seq:190</a:t>
            </a:r>
          </a:p>
        </p:txBody>
      </p:sp>
      <p:sp>
        <p:nvSpPr>
          <p:cNvPr id="1091598" name="AutoShape 14"/>
          <p:cNvSpPr>
            <a:spLocks noChangeArrowheads="1"/>
          </p:cNvSpPr>
          <p:nvPr/>
        </p:nvSpPr>
        <p:spPr bwMode="auto">
          <a:xfrm>
            <a:off x="7848600" y="5283200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A:340/60 </a:t>
            </a:r>
          </a:p>
        </p:txBody>
      </p:sp>
      <p:sp>
        <p:nvSpPr>
          <p:cNvPr id="1091599" name="AutoShape 15"/>
          <p:cNvSpPr>
            <a:spLocks noChangeArrowheads="1"/>
          </p:cNvSpPr>
          <p:nvPr/>
        </p:nvSpPr>
        <p:spPr bwMode="auto">
          <a:xfrm>
            <a:off x="152400" y="57562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Seq:340</a:t>
            </a:r>
          </a:p>
        </p:txBody>
      </p:sp>
      <p:sp>
        <p:nvSpPr>
          <p:cNvPr id="1091600" name="AutoShape 16"/>
          <p:cNvSpPr>
            <a:spLocks noChangeArrowheads="1"/>
          </p:cNvSpPr>
          <p:nvPr/>
        </p:nvSpPr>
        <p:spPr bwMode="auto">
          <a:xfrm>
            <a:off x="7848600" y="5756275"/>
            <a:ext cx="990600" cy="474663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A:380/20 </a:t>
            </a:r>
          </a:p>
        </p:txBody>
      </p:sp>
      <p:sp>
        <p:nvSpPr>
          <p:cNvPr id="1091601" name="AutoShape 17"/>
          <p:cNvSpPr>
            <a:spLocks noChangeArrowheads="1"/>
          </p:cNvSpPr>
          <p:nvPr/>
        </p:nvSpPr>
        <p:spPr bwMode="auto">
          <a:xfrm>
            <a:off x="152400" y="623093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Seq:380</a:t>
            </a:r>
          </a:p>
        </p:txBody>
      </p:sp>
      <p:sp>
        <p:nvSpPr>
          <p:cNvPr id="1091602" name="AutoShape 18"/>
          <p:cNvSpPr>
            <a:spLocks noChangeArrowheads="1"/>
          </p:cNvSpPr>
          <p:nvPr/>
        </p:nvSpPr>
        <p:spPr bwMode="auto">
          <a:xfrm>
            <a:off x="7848600" y="623093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A:400/0  </a:t>
            </a:r>
          </a:p>
        </p:txBody>
      </p:sp>
      <p:sp>
        <p:nvSpPr>
          <p:cNvPr id="1091603" name="AutoShape 19"/>
          <p:cNvSpPr>
            <a:spLocks noChangeArrowheads="1"/>
          </p:cNvSpPr>
          <p:nvPr/>
        </p:nvSpPr>
        <p:spPr bwMode="auto">
          <a:xfrm>
            <a:off x="7848600" y="2411413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A:100/300</a:t>
            </a:r>
          </a:p>
        </p:txBody>
      </p:sp>
      <p:sp>
        <p:nvSpPr>
          <p:cNvPr id="1091604" name="AutoShape 20"/>
          <p:cNvSpPr>
            <a:spLocks noChangeArrowheads="1"/>
          </p:cNvSpPr>
          <p:nvPr/>
        </p:nvSpPr>
        <p:spPr bwMode="auto">
          <a:xfrm>
            <a:off x="152400" y="288448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Seq:100</a:t>
            </a:r>
          </a:p>
        </p:txBody>
      </p:sp>
      <p:sp>
        <p:nvSpPr>
          <p:cNvPr id="1091605" name="AutoShape 21"/>
          <p:cNvSpPr>
            <a:spLocks noChangeArrowheads="1"/>
          </p:cNvSpPr>
          <p:nvPr/>
        </p:nvSpPr>
        <p:spPr bwMode="auto">
          <a:xfrm>
            <a:off x="7848600" y="2886075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A:140/260</a:t>
            </a:r>
          </a:p>
        </p:txBody>
      </p:sp>
      <p:sp>
        <p:nvSpPr>
          <p:cNvPr id="1091606" name="AutoShape 22"/>
          <p:cNvSpPr>
            <a:spLocks noChangeArrowheads="1"/>
          </p:cNvSpPr>
          <p:nvPr/>
        </p:nvSpPr>
        <p:spPr bwMode="auto">
          <a:xfrm>
            <a:off x="152400" y="3360738"/>
            <a:ext cx="990600" cy="473075"/>
          </a:xfrm>
          <a:prstGeom prst="rightArrow">
            <a:avLst>
              <a:gd name="adj1" fmla="val 50000"/>
              <a:gd name="adj2" fmla="val 52349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Seq:140</a:t>
            </a:r>
          </a:p>
        </p:txBody>
      </p:sp>
      <p:sp>
        <p:nvSpPr>
          <p:cNvPr id="1091607" name="AutoShape 23"/>
          <p:cNvSpPr>
            <a:spLocks noChangeArrowheads="1"/>
          </p:cNvSpPr>
          <p:nvPr/>
        </p:nvSpPr>
        <p:spPr bwMode="auto">
          <a:xfrm>
            <a:off x="7848600" y="3360738"/>
            <a:ext cx="990600" cy="474662"/>
          </a:xfrm>
          <a:prstGeom prst="rightArrow">
            <a:avLst>
              <a:gd name="adj1" fmla="val 50000"/>
              <a:gd name="adj2" fmla="val 52174"/>
            </a:avLst>
          </a:prstGeom>
          <a:solidFill>
            <a:srgbClr val="99FF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400">
                <a:ea typeface="굴림" panose="020B0600000101010101" pitchFamily="34" charset="-127"/>
              </a:rPr>
              <a:t>A:190/210</a:t>
            </a:r>
          </a:p>
        </p:txBody>
      </p:sp>
      <p:sp>
        <p:nvSpPr>
          <p:cNvPr id="1091608" name="Freeform 24"/>
          <p:cNvSpPr>
            <a:spLocks/>
          </p:cNvSpPr>
          <p:nvPr/>
        </p:nvSpPr>
        <p:spPr bwMode="auto">
          <a:xfrm>
            <a:off x="1143000" y="2259013"/>
            <a:ext cx="457200" cy="863600"/>
          </a:xfrm>
          <a:custGeom>
            <a:avLst/>
            <a:gdLst>
              <a:gd name="T0" fmla="*/ 0 w 864"/>
              <a:gd name="T1" fmla="*/ 1412509394 h 528"/>
              <a:gd name="T2" fmla="*/ 241935000 w 864"/>
              <a:gd name="T3" fmla="*/ 1412509394 h 528"/>
              <a:gd name="T4" fmla="*/ 241935000 w 864"/>
              <a:gd name="T5" fmla="*/ 0 h 52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64" h="528">
                <a:moveTo>
                  <a:pt x="0" y="528"/>
                </a:moveTo>
                <a:lnTo>
                  <a:pt x="864" y="528"/>
                </a:lnTo>
                <a:lnTo>
                  <a:pt x="86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09" name="Line 25"/>
          <p:cNvSpPr>
            <a:spLocks noChangeShapeType="1"/>
          </p:cNvSpPr>
          <p:nvPr/>
        </p:nvSpPr>
        <p:spPr bwMode="auto">
          <a:xfrm>
            <a:off x="1600200" y="3122613"/>
            <a:ext cx="624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0" name="Freeform 26"/>
          <p:cNvSpPr>
            <a:spLocks/>
          </p:cNvSpPr>
          <p:nvPr/>
        </p:nvSpPr>
        <p:spPr bwMode="auto">
          <a:xfrm>
            <a:off x="1143000" y="2232025"/>
            <a:ext cx="1411288" cy="1374775"/>
          </a:xfrm>
          <a:custGeom>
            <a:avLst/>
            <a:gdLst>
              <a:gd name="T0" fmla="*/ 0 w 912"/>
              <a:gd name="T1" fmla="*/ 2147483647 h 864"/>
              <a:gd name="T2" fmla="*/ 2147483647 w 912"/>
              <a:gd name="T3" fmla="*/ 2147483647 h 864"/>
              <a:gd name="T4" fmla="*/ 2147483647 w 912"/>
              <a:gd name="T5" fmla="*/ 0 h 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2" h="864">
                <a:moveTo>
                  <a:pt x="0" y="864"/>
                </a:moveTo>
                <a:lnTo>
                  <a:pt x="912" y="864"/>
                </a:lnTo>
                <a:lnTo>
                  <a:pt x="91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1" name="Line 27"/>
          <p:cNvSpPr>
            <a:spLocks noChangeShapeType="1"/>
          </p:cNvSpPr>
          <p:nvPr/>
        </p:nvSpPr>
        <p:spPr bwMode="auto">
          <a:xfrm>
            <a:off x="2514600" y="3603625"/>
            <a:ext cx="533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2" name="Freeform 28"/>
          <p:cNvSpPr>
            <a:spLocks/>
          </p:cNvSpPr>
          <p:nvPr/>
        </p:nvSpPr>
        <p:spPr bwMode="auto">
          <a:xfrm>
            <a:off x="1143000" y="2259013"/>
            <a:ext cx="3200400" cy="1828800"/>
          </a:xfrm>
          <a:custGeom>
            <a:avLst/>
            <a:gdLst>
              <a:gd name="T0" fmla="*/ 0 w 2016"/>
              <a:gd name="T1" fmla="*/ 2147483647 h 1152"/>
              <a:gd name="T2" fmla="*/ 2147483647 w 2016"/>
              <a:gd name="T3" fmla="*/ 2147483647 h 1152"/>
              <a:gd name="T4" fmla="*/ 2147483647 w 2016"/>
              <a:gd name="T5" fmla="*/ 0 h 11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16" h="1152">
                <a:moveTo>
                  <a:pt x="0" y="1152"/>
                </a:moveTo>
                <a:lnTo>
                  <a:pt x="2016" y="1152"/>
                </a:lnTo>
                <a:lnTo>
                  <a:pt x="2016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3" name="Line 29"/>
          <p:cNvSpPr>
            <a:spLocks noChangeShapeType="1"/>
          </p:cNvSpPr>
          <p:nvPr/>
        </p:nvSpPr>
        <p:spPr bwMode="auto">
          <a:xfrm>
            <a:off x="4343400" y="4087813"/>
            <a:ext cx="350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4" name="Freeform 30"/>
          <p:cNvSpPr>
            <a:spLocks/>
          </p:cNvSpPr>
          <p:nvPr/>
        </p:nvSpPr>
        <p:spPr bwMode="auto">
          <a:xfrm>
            <a:off x="1143000" y="2235200"/>
            <a:ext cx="3962400" cy="2309813"/>
          </a:xfrm>
          <a:custGeom>
            <a:avLst/>
            <a:gdLst>
              <a:gd name="T0" fmla="*/ 0 w 2544"/>
              <a:gd name="T1" fmla="*/ 2147483647 h 1392"/>
              <a:gd name="T2" fmla="*/ 2147483647 w 2544"/>
              <a:gd name="T3" fmla="*/ 2147483647 h 1392"/>
              <a:gd name="T4" fmla="*/ 2147483647 w 2544"/>
              <a:gd name="T5" fmla="*/ 0 h 13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44" h="1392">
                <a:moveTo>
                  <a:pt x="0" y="1392"/>
                </a:moveTo>
                <a:lnTo>
                  <a:pt x="2544" y="1392"/>
                </a:lnTo>
                <a:lnTo>
                  <a:pt x="254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5" name="Line 31"/>
          <p:cNvSpPr>
            <a:spLocks noChangeShapeType="1"/>
          </p:cNvSpPr>
          <p:nvPr/>
        </p:nvSpPr>
        <p:spPr bwMode="auto">
          <a:xfrm>
            <a:off x="5105400" y="454501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6" name="Freeform 32"/>
          <p:cNvSpPr>
            <a:spLocks/>
          </p:cNvSpPr>
          <p:nvPr/>
        </p:nvSpPr>
        <p:spPr bwMode="auto">
          <a:xfrm>
            <a:off x="1143000" y="2259013"/>
            <a:ext cx="4827588" cy="2768600"/>
          </a:xfrm>
          <a:custGeom>
            <a:avLst/>
            <a:gdLst>
              <a:gd name="T0" fmla="*/ 0 w 3120"/>
              <a:gd name="T1" fmla="*/ 2147483647 h 1776"/>
              <a:gd name="T2" fmla="*/ 2147483647 w 3120"/>
              <a:gd name="T3" fmla="*/ 2147483647 h 1776"/>
              <a:gd name="T4" fmla="*/ 2147483647 w 3120"/>
              <a:gd name="T5" fmla="*/ 0 h 17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20" h="1776">
                <a:moveTo>
                  <a:pt x="0" y="1776"/>
                </a:moveTo>
                <a:lnTo>
                  <a:pt x="3120" y="1776"/>
                </a:lnTo>
                <a:lnTo>
                  <a:pt x="312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7" name="Line 33"/>
          <p:cNvSpPr>
            <a:spLocks noChangeShapeType="1"/>
          </p:cNvSpPr>
          <p:nvPr/>
        </p:nvSpPr>
        <p:spPr bwMode="auto">
          <a:xfrm>
            <a:off x="5981700" y="5027613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8" name="Freeform 34"/>
          <p:cNvSpPr>
            <a:spLocks/>
          </p:cNvSpPr>
          <p:nvPr/>
        </p:nvSpPr>
        <p:spPr bwMode="auto">
          <a:xfrm>
            <a:off x="1141413" y="2259013"/>
            <a:ext cx="2441575" cy="3251200"/>
          </a:xfrm>
          <a:custGeom>
            <a:avLst/>
            <a:gdLst>
              <a:gd name="T0" fmla="*/ 0 w 1632"/>
              <a:gd name="T1" fmla="*/ 2147483647 h 2064"/>
              <a:gd name="T2" fmla="*/ 2147483647 w 1632"/>
              <a:gd name="T3" fmla="*/ 2147483647 h 2064"/>
              <a:gd name="T4" fmla="*/ 2147483647 w 1632"/>
              <a:gd name="T5" fmla="*/ 0 h 20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32" h="2064">
                <a:moveTo>
                  <a:pt x="0" y="2064"/>
                </a:moveTo>
                <a:lnTo>
                  <a:pt x="1632" y="2064"/>
                </a:lnTo>
                <a:lnTo>
                  <a:pt x="1632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19" name="Line 35"/>
          <p:cNvSpPr>
            <a:spLocks noChangeShapeType="1"/>
          </p:cNvSpPr>
          <p:nvPr/>
        </p:nvSpPr>
        <p:spPr bwMode="auto">
          <a:xfrm>
            <a:off x="3594100" y="5511800"/>
            <a:ext cx="426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20" name="Freeform 36"/>
          <p:cNvSpPr>
            <a:spLocks/>
          </p:cNvSpPr>
          <p:nvPr/>
        </p:nvSpPr>
        <p:spPr bwMode="auto">
          <a:xfrm>
            <a:off x="1143000" y="2259013"/>
            <a:ext cx="5638800" cy="3733800"/>
          </a:xfrm>
          <a:custGeom>
            <a:avLst/>
            <a:gdLst>
              <a:gd name="T0" fmla="*/ 0 w 3600"/>
              <a:gd name="T1" fmla="*/ 2147483647 h 2352"/>
              <a:gd name="T2" fmla="*/ 2147483647 w 3600"/>
              <a:gd name="T3" fmla="*/ 2147483647 h 2352"/>
              <a:gd name="T4" fmla="*/ 2147483647 w 3600"/>
              <a:gd name="T5" fmla="*/ 0 h 235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600" h="2352">
                <a:moveTo>
                  <a:pt x="0" y="2352"/>
                </a:moveTo>
                <a:lnTo>
                  <a:pt x="3600" y="2352"/>
                </a:lnTo>
                <a:lnTo>
                  <a:pt x="3600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21" name="Line 37"/>
          <p:cNvSpPr>
            <a:spLocks noChangeShapeType="1"/>
          </p:cNvSpPr>
          <p:nvPr/>
        </p:nvSpPr>
        <p:spPr bwMode="auto">
          <a:xfrm>
            <a:off x="6781800" y="5992813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22" name="Freeform 38"/>
          <p:cNvSpPr>
            <a:spLocks/>
          </p:cNvSpPr>
          <p:nvPr/>
        </p:nvSpPr>
        <p:spPr bwMode="auto">
          <a:xfrm>
            <a:off x="1143000" y="2259013"/>
            <a:ext cx="6324600" cy="4191000"/>
          </a:xfrm>
          <a:custGeom>
            <a:avLst/>
            <a:gdLst>
              <a:gd name="T0" fmla="*/ 0 w 3984"/>
              <a:gd name="T1" fmla="*/ 2147483647 h 2640"/>
              <a:gd name="T2" fmla="*/ 2147483647 w 3984"/>
              <a:gd name="T3" fmla="*/ 2147483647 h 2640"/>
              <a:gd name="T4" fmla="*/ 2147483647 w 3984"/>
              <a:gd name="T5" fmla="*/ 0 h 264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84" h="2640">
                <a:moveTo>
                  <a:pt x="0" y="2640"/>
                </a:moveTo>
                <a:lnTo>
                  <a:pt x="3984" y="2640"/>
                </a:lnTo>
                <a:lnTo>
                  <a:pt x="398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091623" name="Line 39"/>
          <p:cNvSpPr>
            <a:spLocks noChangeShapeType="1"/>
          </p:cNvSpPr>
          <p:nvPr/>
        </p:nvSpPr>
        <p:spPr bwMode="auto">
          <a:xfrm>
            <a:off x="7467600" y="6450013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847725" y="838200"/>
            <a:ext cx="654006" cy="39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2000">
                <a:ea typeface="굴림" panose="020B0600000101010101" pitchFamily="34" charset="-127"/>
              </a:rPr>
              <a:t>100</a:t>
            </a:r>
          </a:p>
        </p:txBody>
      </p:sp>
      <p:grpSp>
        <p:nvGrpSpPr>
          <p:cNvPr id="1091625" name="Group 41"/>
          <p:cNvGrpSpPr>
            <a:grpSpLocks/>
          </p:cNvGrpSpPr>
          <p:nvPr/>
        </p:nvGrpSpPr>
        <p:grpSpPr bwMode="auto">
          <a:xfrm>
            <a:off x="1143000" y="838200"/>
            <a:ext cx="1193800" cy="1420813"/>
            <a:chOff x="720" y="528"/>
            <a:chExt cx="752" cy="895"/>
          </a:xfrm>
        </p:grpSpPr>
        <p:sp>
          <p:nvSpPr>
            <p:cNvPr id="11327" name="Rectangle 42"/>
            <p:cNvSpPr>
              <a:spLocks noChangeArrowheads="1"/>
            </p:cNvSpPr>
            <p:nvPr/>
          </p:nvSpPr>
          <p:spPr bwMode="auto">
            <a:xfrm>
              <a:off x="720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 dirty="0">
                  <a:ea typeface="굴림" panose="020B0600000101010101" pitchFamily="34" charset="-127"/>
                </a:rPr>
                <a:t>Seq:100</a:t>
              </a:r>
            </a:p>
            <a:p>
              <a:r>
                <a:rPr lang="en-US" altLang="ko-KR" sz="2000" dirty="0">
                  <a:ea typeface="굴림" panose="020B0600000101010101" pitchFamily="34" charset="-127"/>
                </a:rPr>
                <a:t>Size:40</a:t>
              </a:r>
            </a:p>
          </p:txBody>
        </p:sp>
        <p:sp>
          <p:nvSpPr>
            <p:cNvPr id="11328" name="Text Box 43"/>
            <p:cNvSpPr txBox="1">
              <a:spLocks noChangeArrowheads="1"/>
            </p:cNvSpPr>
            <p:nvPr/>
          </p:nvSpPr>
          <p:spPr bwMode="auto">
            <a:xfrm>
              <a:off x="1060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140</a:t>
              </a:r>
            </a:p>
          </p:txBody>
        </p:sp>
      </p:grpSp>
      <p:grpSp>
        <p:nvGrpSpPr>
          <p:cNvPr id="1091628" name="Group 44"/>
          <p:cNvGrpSpPr>
            <a:grpSpLocks/>
          </p:cNvGrpSpPr>
          <p:nvPr/>
        </p:nvGrpSpPr>
        <p:grpSpPr bwMode="auto">
          <a:xfrm>
            <a:off x="1981200" y="838200"/>
            <a:ext cx="1501775" cy="1420813"/>
            <a:chOff x="1248" y="528"/>
            <a:chExt cx="946" cy="895"/>
          </a:xfrm>
        </p:grpSpPr>
        <p:sp>
          <p:nvSpPr>
            <p:cNvPr id="11325" name="Rectangle 45"/>
            <p:cNvSpPr>
              <a:spLocks noChangeArrowheads="1"/>
            </p:cNvSpPr>
            <p:nvPr/>
          </p:nvSpPr>
          <p:spPr bwMode="auto">
            <a:xfrm>
              <a:off x="1248" y="751"/>
              <a:ext cx="720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Seq:140</a:t>
              </a:r>
            </a:p>
            <a:p>
              <a:r>
                <a:rPr lang="en-US" altLang="ko-KR" sz="2000">
                  <a:ea typeface="굴림" panose="020B0600000101010101" pitchFamily="34" charset="-127"/>
                </a:rPr>
                <a:t>Size:50</a:t>
              </a:r>
            </a:p>
          </p:txBody>
        </p:sp>
        <p:sp>
          <p:nvSpPr>
            <p:cNvPr id="11326" name="Text Box 46"/>
            <p:cNvSpPr txBox="1">
              <a:spLocks noChangeArrowheads="1"/>
            </p:cNvSpPr>
            <p:nvPr/>
          </p:nvSpPr>
          <p:spPr bwMode="auto">
            <a:xfrm>
              <a:off x="1782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190</a:t>
              </a:r>
            </a:p>
          </p:txBody>
        </p:sp>
      </p:grpSp>
      <p:grpSp>
        <p:nvGrpSpPr>
          <p:cNvPr id="1091631" name="Group 47"/>
          <p:cNvGrpSpPr>
            <a:grpSpLocks/>
          </p:cNvGrpSpPr>
          <p:nvPr/>
        </p:nvGrpSpPr>
        <p:grpSpPr bwMode="auto">
          <a:xfrm>
            <a:off x="3663950" y="838200"/>
            <a:ext cx="1343025" cy="1420813"/>
            <a:chOff x="2308" y="528"/>
            <a:chExt cx="846" cy="895"/>
          </a:xfrm>
        </p:grpSpPr>
        <p:sp>
          <p:nvSpPr>
            <p:cNvPr id="11322" name="Rectangle 48"/>
            <p:cNvSpPr>
              <a:spLocks noChangeArrowheads="1"/>
            </p:cNvSpPr>
            <p:nvPr/>
          </p:nvSpPr>
          <p:spPr bwMode="auto">
            <a:xfrm>
              <a:off x="2496" y="751"/>
              <a:ext cx="432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Seq:230</a:t>
              </a:r>
            </a:p>
            <a:p>
              <a:r>
                <a:rPr lang="en-US" altLang="ko-KR" sz="2000">
                  <a:ea typeface="굴림" panose="020B0600000101010101" pitchFamily="34" charset="-127"/>
                </a:rPr>
                <a:t>Size:30</a:t>
              </a:r>
            </a:p>
          </p:txBody>
        </p:sp>
        <p:sp>
          <p:nvSpPr>
            <p:cNvPr id="11323" name="Text Box 49"/>
            <p:cNvSpPr txBox="1">
              <a:spLocks noChangeArrowheads="1"/>
            </p:cNvSpPr>
            <p:nvPr/>
          </p:nvSpPr>
          <p:spPr bwMode="auto">
            <a:xfrm>
              <a:off x="2308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230</a:t>
              </a:r>
            </a:p>
          </p:txBody>
        </p:sp>
        <p:sp>
          <p:nvSpPr>
            <p:cNvPr id="11324" name="Text Box 50"/>
            <p:cNvSpPr txBox="1">
              <a:spLocks noChangeArrowheads="1"/>
            </p:cNvSpPr>
            <p:nvPr/>
          </p:nvSpPr>
          <p:spPr bwMode="auto">
            <a:xfrm>
              <a:off x="2742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260</a:t>
              </a:r>
            </a:p>
          </p:txBody>
        </p:sp>
      </p:grpSp>
      <p:grpSp>
        <p:nvGrpSpPr>
          <p:cNvPr id="1091635" name="Group 51"/>
          <p:cNvGrpSpPr>
            <a:grpSpLocks/>
          </p:cNvGrpSpPr>
          <p:nvPr/>
        </p:nvGrpSpPr>
        <p:grpSpPr bwMode="auto">
          <a:xfrm>
            <a:off x="4648200" y="838200"/>
            <a:ext cx="1196975" cy="1420813"/>
            <a:chOff x="2928" y="528"/>
            <a:chExt cx="754" cy="895"/>
          </a:xfrm>
        </p:grpSpPr>
        <p:sp>
          <p:nvSpPr>
            <p:cNvPr id="11320" name="Rectangle 52"/>
            <p:cNvSpPr>
              <a:spLocks noChangeArrowheads="1"/>
            </p:cNvSpPr>
            <p:nvPr/>
          </p:nvSpPr>
          <p:spPr bwMode="auto">
            <a:xfrm>
              <a:off x="2928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Seq:260</a:t>
              </a:r>
            </a:p>
            <a:p>
              <a:r>
                <a:rPr lang="en-US" altLang="ko-KR" sz="2000">
                  <a:ea typeface="굴림" panose="020B0600000101010101" pitchFamily="34" charset="-127"/>
                </a:rPr>
                <a:t>Size:40</a:t>
              </a:r>
            </a:p>
          </p:txBody>
        </p:sp>
        <p:sp>
          <p:nvSpPr>
            <p:cNvPr id="11321" name="Text Box 53"/>
            <p:cNvSpPr txBox="1">
              <a:spLocks noChangeArrowheads="1"/>
            </p:cNvSpPr>
            <p:nvPr/>
          </p:nvSpPr>
          <p:spPr bwMode="auto">
            <a:xfrm>
              <a:off x="3270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300</a:t>
              </a:r>
            </a:p>
          </p:txBody>
        </p:sp>
      </p:grpSp>
      <p:grpSp>
        <p:nvGrpSpPr>
          <p:cNvPr id="1091638" name="Group 54"/>
          <p:cNvGrpSpPr>
            <a:grpSpLocks/>
          </p:cNvGrpSpPr>
          <p:nvPr/>
        </p:nvGrpSpPr>
        <p:grpSpPr bwMode="auto">
          <a:xfrm>
            <a:off x="5486400" y="838200"/>
            <a:ext cx="1196975" cy="1420813"/>
            <a:chOff x="3456" y="528"/>
            <a:chExt cx="754" cy="895"/>
          </a:xfrm>
        </p:grpSpPr>
        <p:sp>
          <p:nvSpPr>
            <p:cNvPr id="11318" name="Rectangle 55"/>
            <p:cNvSpPr>
              <a:spLocks noChangeArrowheads="1"/>
            </p:cNvSpPr>
            <p:nvPr/>
          </p:nvSpPr>
          <p:spPr bwMode="auto">
            <a:xfrm>
              <a:off x="3456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Seq:300</a:t>
              </a:r>
            </a:p>
            <a:p>
              <a:r>
                <a:rPr lang="en-US" altLang="ko-KR" sz="2000">
                  <a:ea typeface="굴림" panose="020B0600000101010101" pitchFamily="34" charset="-127"/>
                </a:rPr>
                <a:t>Size:40</a:t>
              </a:r>
            </a:p>
          </p:txBody>
        </p:sp>
        <p:sp>
          <p:nvSpPr>
            <p:cNvPr id="11319" name="Text Box 56"/>
            <p:cNvSpPr txBox="1">
              <a:spLocks noChangeArrowheads="1"/>
            </p:cNvSpPr>
            <p:nvPr/>
          </p:nvSpPr>
          <p:spPr bwMode="auto">
            <a:xfrm>
              <a:off x="3798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340</a:t>
              </a:r>
            </a:p>
          </p:txBody>
        </p:sp>
      </p:grpSp>
      <p:grpSp>
        <p:nvGrpSpPr>
          <p:cNvPr id="1091641" name="Group 57"/>
          <p:cNvGrpSpPr>
            <a:grpSpLocks/>
          </p:cNvGrpSpPr>
          <p:nvPr/>
        </p:nvGrpSpPr>
        <p:grpSpPr bwMode="auto">
          <a:xfrm>
            <a:off x="6324600" y="838200"/>
            <a:ext cx="1193800" cy="1420813"/>
            <a:chOff x="3984" y="528"/>
            <a:chExt cx="752" cy="895"/>
          </a:xfrm>
        </p:grpSpPr>
        <p:sp>
          <p:nvSpPr>
            <p:cNvPr id="11316" name="Rectangle 58"/>
            <p:cNvSpPr>
              <a:spLocks noChangeArrowheads="1"/>
            </p:cNvSpPr>
            <p:nvPr/>
          </p:nvSpPr>
          <p:spPr bwMode="auto">
            <a:xfrm>
              <a:off x="3984" y="751"/>
              <a:ext cx="528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Seq:340</a:t>
              </a:r>
            </a:p>
            <a:p>
              <a:r>
                <a:rPr lang="en-US" altLang="ko-KR" sz="2000">
                  <a:ea typeface="굴림" panose="020B0600000101010101" pitchFamily="34" charset="-127"/>
                </a:rPr>
                <a:t>Size:40</a:t>
              </a:r>
            </a:p>
          </p:txBody>
        </p:sp>
        <p:sp>
          <p:nvSpPr>
            <p:cNvPr id="11317" name="Text Box 59"/>
            <p:cNvSpPr txBox="1">
              <a:spLocks noChangeArrowheads="1"/>
            </p:cNvSpPr>
            <p:nvPr/>
          </p:nvSpPr>
          <p:spPr bwMode="auto">
            <a:xfrm>
              <a:off x="4324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380</a:t>
              </a:r>
            </a:p>
          </p:txBody>
        </p:sp>
      </p:grpSp>
      <p:grpSp>
        <p:nvGrpSpPr>
          <p:cNvPr id="1091644" name="Group 60"/>
          <p:cNvGrpSpPr>
            <a:grpSpLocks/>
          </p:cNvGrpSpPr>
          <p:nvPr/>
        </p:nvGrpSpPr>
        <p:grpSpPr bwMode="auto">
          <a:xfrm>
            <a:off x="7162800" y="838200"/>
            <a:ext cx="889000" cy="1420813"/>
            <a:chOff x="4512" y="528"/>
            <a:chExt cx="560" cy="895"/>
          </a:xfrm>
        </p:grpSpPr>
        <p:sp>
          <p:nvSpPr>
            <p:cNvPr id="11314" name="Rectangle 61"/>
            <p:cNvSpPr>
              <a:spLocks noChangeArrowheads="1"/>
            </p:cNvSpPr>
            <p:nvPr/>
          </p:nvSpPr>
          <p:spPr bwMode="auto">
            <a:xfrm>
              <a:off x="4512" y="751"/>
              <a:ext cx="336" cy="672"/>
            </a:xfrm>
            <a:prstGeom prst="rect">
              <a:avLst/>
            </a:prstGeom>
            <a:solidFill>
              <a:srgbClr val="00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lIns="90478" tIns="44445" rIns="90478" bIns="44445" anchor="ctr"/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Seq:380</a:t>
              </a:r>
            </a:p>
            <a:p>
              <a:r>
                <a:rPr lang="en-US" altLang="ko-KR" sz="2000">
                  <a:ea typeface="굴림" panose="020B0600000101010101" pitchFamily="34" charset="-127"/>
                </a:rPr>
                <a:t>Size:20</a:t>
              </a:r>
            </a:p>
          </p:txBody>
        </p:sp>
        <p:sp>
          <p:nvSpPr>
            <p:cNvPr id="11315" name="Text Box 62"/>
            <p:cNvSpPr txBox="1">
              <a:spLocks noChangeArrowheads="1"/>
            </p:cNvSpPr>
            <p:nvPr/>
          </p:nvSpPr>
          <p:spPr bwMode="auto">
            <a:xfrm>
              <a:off x="4660" y="528"/>
              <a:ext cx="4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sz="2000">
                  <a:ea typeface="굴림" panose="020B0600000101010101" pitchFamily="34" charset="-127"/>
                </a:rPr>
                <a:t>400</a:t>
              </a:r>
            </a:p>
          </p:txBody>
        </p:sp>
      </p:grpSp>
      <p:sp>
        <p:nvSpPr>
          <p:cNvPr id="1091647" name="Line 63"/>
          <p:cNvSpPr>
            <a:spLocks noChangeShapeType="1"/>
          </p:cNvSpPr>
          <p:nvPr/>
        </p:nvSpPr>
        <p:spPr bwMode="auto">
          <a:xfrm>
            <a:off x="533400" y="26416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 sz="1600"/>
          </a:p>
        </p:txBody>
      </p:sp>
      <p:sp>
        <p:nvSpPr>
          <p:cNvPr id="1091648" name="AutoShape 64"/>
          <p:cNvSpPr>
            <a:spLocks noChangeArrowheads="1"/>
          </p:cNvSpPr>
          <p:nvPr/>
        </p:nvSpPr>
        <p:spPr bwMode="auto">
          <a:xfrm>
            <a:off x="990600" y="5105400"/>
            <a:ext cx="1524000" cy="914400"/>
          </a:xfrm>
          <a:prstGeom prst="irregularSeal1">
            <a:avLst/>
          </a:pr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1600">
                <a:ea typeface="굴림" panose="020B0600000101010101" pitchFamily="34" charset="-127"/>
              </a:rPr>
              <a:t>Retransmit!</a:t>
            </a:r>
          </a:p>
        </p:txBody>
      </p:sp>
    </p:spTree>
    <p:extLst>
      <p:ext uri="{BB962C8B-B14F-4D97-AF65-F5344CB8AC3E}">
        <p14:creationId xmlns:p14="http://schemas.microsoft.com/office/powerpoint/2010/main" val="28977874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9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91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9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91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9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9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91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9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091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091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091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8" dur="500"/>
                                        <p:tgtEl>
                                          <p:spTgt spid="109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09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09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109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9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109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109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1587" grpId="0" animBg="1"/>
      <p:bldP spid="1091591" grpId="0" animBg="1"/>
      <p:bldP spid="1091592" grpId="0" animBg="1"/>
      <p:bldP spid="1091593" grpId="0" animBg="1"/>
      <p:bldP spid="1091594" grpId="0" animBg="1"/>
      <p:bldP spid="1091595" grpId="0" animBg="1"/>
      <p:bldP spid="1091596" grpId="0" animBg="1"/>
      <p:bldP spid="1091597" grpId="0" animBg="1"/>
      <p:bldP spid="1091598" grpId="0" animBg="1"/>
      <p:bldP spid="1091599" grpId="0" animBg="1"/>
      <p:bldP spid="1091600" grpId="0" animBg="1"/>
      <p:bldP spid="1091601" grpId="0" animBg="1"/>
      <p:bldP spid="1091602" grpId="0" animBg="1"/>
      <p:bldP spid="1091603" grpId="0" animBg="1"/>
      <p:bldP spid="1091604" grpId="0" animBg="1"/>
      <p:bldP spid="1091605" grpId="0" animBg="1"/>
      <p:bldP spid="1091606" grpId="0" animBg="1"/>
      <p:bldP spid="1091607" grpId="0" animBg="1"/>
      <p:bldP spid="1091608" grpId="0" animBg="1"/>
      <p:bldP spid="1091609" grpId="0" animBg="1"/>
      <p:bldP spid="1091610" grpId="0" animBg="1"/>
      <p:bldP spid="1091611" grpId="0" animBg="1"/>
      <p:bldP spid="1091612" grpId="0" animBg="1"/>
      <p:bldP spid="1091613" grpId="0" animBg="1"/>
      <p:bldP spid="1091614" grpId="0" animBg="1"/>
      <p:bldP spid="1091615" grpId="0" animBg="1"/>
      <p:bldP spid="1091616" grpId="0" animBg="1"/>
      <p:bldP spid="1091617" grpId="0" animBg="1"/>
      <p:bldP spid="1091618" grpId="0" animBg="1"/>
      <p:bldP spid="1091619" grpId="0" animBg="1"/>
      <p:bldP spid="1091620" grpId="0" animBg="1"/>
      <p:bldP spid="1091621" grpId="0" animBg="1"/>
      <p:bldP spid="1091622" grpId="0" animBg="1"/>
      <p:bldP spid="1091623" grpId="0" animBg="1"/>
      <p:bldP spid="1091647" grpId="0" animBg="1"/>
      <p:bldP spid="10916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Selective Acknowledgement Option (SACK)</a:t>
            </a:r>
          </a:p>
        </p:txBody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657600"/>
            <a:ext cx="8763000" cy="2895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Vanilla TCP Acknowledgement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Every message encodes Sequence number and Ack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Can include data for forward stream and/or ack for reverse stream</a:t>
            </a:r>
          </a:p>
          <a:p>
            <a:pPr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Selective Acknowledgement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Acknowledgement information includes not just one number, but rather ranges of received packets</a:t>
            </a:r>
          </a:p>
          <a:p>
            <a:pPr lvl="1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Must be specially negotiated at beginning of TCP setup</a:t>
            </a:r>
          </a:p>
          <a:p>
            <a:pPr lvl="2">
              <a:lnSpc>
                <a:spcPct val="80000"/>
              </a:lnSpc>
              <a:spcBef>
                <a:spcPct val="1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Not widely in use (although in Windows since Windows 98)</a:t>
            </a:r>
          </a:p>
        </p:txBody>
      </p:sp>
      <p:grpSp>
        <p:nvGrpSpPr>
          <p:cNvPr id="1093636" name="Group 4"/>
          <p:cNvGrpSpPr>
            <a:grpSpLocks/>
          </p:cNvGrpSpPr>
          <p:nvPr/>
        </p:nvGrpSpPr>
        <p:grpSpPr bwMode="auto">
          <a:xfrm>
            <a:off x="1141413" y="611188"/>
            <a:ext cx="3201988" cy="2922588"/>
            <a:chOff x="1055" y="529"/>
            <a:chExt cx="2017" cy="1841"/>
          </a:xfrm>
        </p:grpSpPr>
        <p:grpSp>
          <p:nvGrpSpPr>
            <p:cNvPr id="13328" name="Group 5"/>
            <p:cNvGrpSpPr>
              <a:grpSpLocks/>
            </p:cNvGrpSpPr>
            <p:nvPr/>
          </p:nvGrpSpPr>
          <p:grpSpPr bwMode="auto">
            <a:xfrm rot="5400000">
              <a:off x="880" y="704"/>
              <a:ext cx="1841" cy="1491"/>
              <a:chOff x="1152" y="478"/>
              <a:chExt cx="2085" cy="1491"/>
            </a:xfrm>
          </p:grpSpPr>
          <p:grpSp>
            <p:nvGrpSpPr>
              <p:cNvPr id="13330" name="Group 6"/>
              <p:cNvGrpSpPr>
                <a:grpSpLocks/>
              </p:cNvGrpSpPr>
              <p:nvPr/>
            </p:nvGrpSpPr>
            <p:grpSpPr bwMode="auto">
              <a:xfrm>
                <a:off x="1152" y="478"/>
                <a:ext cx="1488" cy="1347"/>
                <a:chOff x="1152" y="477"/>
                <a:chExt cx="3557" cy="1491"/>
              </a:xfrm>
            </p:grpSpPr>
            <p:sp>
              <p:nvSpPr>
                <p:cNvPr id="13333" name="Freeform 7"/>
                <p:cNvSpPr>
                  <a:spLocks/>
                </p:cNvSpPr>
                <p:nvPr/>
              </p:nvSpPr>
              <p:spPr bwMode="auto">
                <a:xfrm>
                  <a:off x="1152" y="912"/>
                  <a:ext cx="3557" cy="1056"/>
                </a:xfrm>
                <a:custGeom>
                  <a:avLst/>
                  <a:gdLst>
                    <a:gd name="T0" fmla="*/ 50 w 3360"/>
                    <a:gd name="T1" fmla="*/ 1557 h 716"/>
                    <a:gd name="T2" fmla="*/ 3712 w 3360"/>
                    <a:gd name="T3" fmla="*/ 1557 h 716"/>
                    <a:gd name="T4" fmla="*/ 3712 w 3360"/>
                    <a:gd name="T5" fmla="*/ 417 h 716"/>
                    <a:gd name="T6" fmla="*/ 3644 w 3360"/>
                    <a:gd name="T7" fmla="*/ 313 h 716"/>
                    <a:gd name="T8" fmla="*/ 3766 w 3360"/>
                    <a:gd name="T9" fmla="*/ 176 h 716"/>
                    <a:gd name="T10" fmla="*/ 3712 w 3360"/>
                    <a:gd name="T11" fmla="*/ 72 h 716"/>
                    <a:gd name="T12" fmla="*/ 3712 w 3360"/>
                    <a:gd name="T13" fmla="*/ 0 h 716"/>
                    <a:gd name="T14" fmla="*/ 54 w 3360"/>
                    <a:gd name="T15" fmla="*/ 0 h 716"/>
                    <a:gd name="T16" fmla="*/ 54 w 3360"/>
                    <a:gd name="T17" fmla="*/ 105 h 716"/>
                    <a:gd name="T18" fmla="*/ 108 w 3360"/>
                    <a:gd name="T19" fmla="*/ 209 h 716"/>
                    <a:gd name="T20" fmla="*/ 0 w 3360"/>
                    <a:gd name="T21" fmla="*/ 329 h 716"/>
                    <a:gd name="T22" fmla="*/ 54 w 3360"/>
                    <a:gd name="T23" fmla="*/ 432 h 716"/>
                    <a:gd name="T24" fmla="*/ 50 w 3360"/>
                    <a:gd name="T25" fmla="*/ 1557 h 71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360" h="716">
                      <a:moveTo>
                        <a:pt x="44" y="716"/>
                      </a:moveTo>
                      <a:lnTo>
                        <a:pt x="3312" y="716"/>
                      </a:lnTo>
                      <a:lnTo>
                        <a:pt x="3312" y="192"/>
                      </a:lnTo>
                      <a:lnTo>
                        <a:pt x="3251" y="144"/>
                      </a:lnTo>
                      <a:lnTo>
                        <a:pt x="3360" y="81"/>
                      </a:lnTo>
                      <a:lnTo>
                        <a:pt x="3312" y="33"/>
                      </a:lnTo>
                      <a:lnTo>
                        <a:pt x="3312" y="0"/>
                      </a:lnTo>
                      <a:lnTo>
                        <a:pt x="48" y="0"/>
                      </a:lnTo>
                      <a:lnTo>
                        <a:pt x="48" y="48"/>
                      </a:lnTo>
                      <a:lnTo>
                        <a:pt x="96" y="96"/>
                      </a:lnTo>
                      <a:lnTo>
                        <a:pt x="0" y="151"/>
                      </a:lnTo>
                      <a:lnTo>
                        <a:pt x="48" y="199"/>
                      </a:lnTo>
                      <a:lnTo>
                        <a:pt x="44" y="71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1400"/>
                </a:p>
              </p:txBody>
            </p:sp>
            <p:sp>
              <p:nvSpPr>
                <p:cNvPr id="13334" name="Rectangle 8"/>
                <p:cNvSpPr>
                  <a:spLocks noChangeArrowheads="1"/>
                </p:cNvSpPr>
                <p:nvPr/>
              </p:nvSpPr>
              <p:spPr bwMode="auto">
                <a:xfrm>
                  <a:off x="1202" y="480"/>
                  <a:ext cx="3456" cy="438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333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782" y="477"/>
                  <a:ext cx="2302" cy="4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spcBef>
                      <a:spcPct val="5000"/>
                    </a:spcBef>
                  </a:pPr>
                  <a:r>
                    <a:rPr lang="en-US" altLang="ko-KR" sz="1800" dirty="0">
                      <a:ea typeface="굴림" panose="020B0600000101010101" pitchFamily="34" charset="-127"/>
                    </a:rPr>
                    <a:t>IP Header</a:t>
                  </a:r>
                </a:p>
                <a:p>
                  <a:pPr>
                    <a:spcBef>
                      <a:spcPct val="5000"/>
                    </a:spcBef>
                  </a:pPr>
                  <a:r>
                    <a:rPr lang="en-US" altLang="ko-KR" sz="1800" dirty="0">
                      <a:ea typeface="굴림" panose="020B0600000101010101" pitchFamily="34" charset="-127"/>
                    </a:rPr>
                    <a:t>(20 bytes)</a:t>
                  </a:r>
                </a:p>
              </p:txBody>
            </p:sp>
            <p:sp>
              <p:nvSpPr>
                <p:cNvPr id="13336" name="Rectangle 10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3456" cy="192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ko-KR" sz="1800" dirty="0">
                      <a:ea typeface="굴림" panose="020B0600000101010101" pitchFamily="34" charset="-127"/>
                    </a:rPr>
                    <a:t>Sequence Number</a:t>
                  </a:r>
                </a:p>
              </p:txBody>
            </p:sp>
            <p:sp>
              <p:nvSpPr>
                <p:cNvPr id="13337" name="Rectangle 11"/>
                <p:cNvSpPr>
                  <a:spLocks noChangeArrowheads="1"/>
                </p:cNvSpPr>
                <p:nvPr/>
              </p:nvSpPr>
              <p:spPr bwMode="auto">
                <a:xfrm>
                  <a:off x="1200" y="1488"/>
                  <a:ext cx="3456" cy="192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>
                      <a:ea typeface="굴림" panose="020B0600000101010101" pitchFamily="34" charset="-127"/>
                    </a:rPr>
                    <a:t>Ack Number</a:t>
                  </a:r>
                </a:p>
              </p:txBody>
            </p:sp>
          </p:grpSp>
          <p:sp>
            <p:nvSpPr>
              <p:cNvPr id="13331" name="AutoShape 12"/>
              <p:cNvSpPr>
                <a:spLocks/>
              </p:cNvSpPr>
              <p:nvPr/>
            </p:nvSpPr>
            <p:spPr bwMode="auto">
              <a:xfrm>
                <a:off x="2688" y="912"/>
                <a:ext cx="288" cy="912"/>
              </a:xfrm>
              <a:prstGeom prst="rightBrace">
                <a:avLst>
                  <a:gd name="adj1" fmla="val 26389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13332" name="Text Box 13"/>
              <p:cNvSpPr txBox="1">
                <a:spLocks noChangeArrowheads="1"/>
              </p:cNvSpPr>
              <p:nvPr/>
            </p:nvSpPr>
            <p:spPr bwMode="auto">
              <a:xfrm rot="16200000">
                <a:off x="2627" y="1359"/>
                <a:ext cx="9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>
                    <a:ea typeface="굴림" panose="020B0600000101010101" pitchFamily="34" charset="-127"/>
                  </a:rPr>
                  <a:t>TCP Header</a:t>
                </a:r>
              </a:p>
            </p:txBody>
          </p:sp>
        </p:grpSp>
        <p:sp>
          <p:nvSpPr>
            <p:cNvPr id="13329" name="AutoShape 14"/>
            <p:cNvSpPr>
              <a:spLocks noChangeArrowheads="1"/>
            </p:cNvSpPr>
            <p:nvPr/>
          </p:nvSpPr>
          <p:spPr bwMode="auto">
            <a:xfrm>
              <a:off x="2592" y="960"/>
              <a:ext cx="480" cy="432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800"/>
            </a:p>
          </p:txBody>
        </p:sp>
      </p:grpSp>
      <p:grpSp>
        <p:nvGrpSpPr>
          <p:cNvPr id="1093647" name="Group 15"/>
          <p:cNvGrpSpPr>
            <a:grpSpLocks/>
          </p:cNvGrpSpPr>
          <p:nvPr/>
        </p:nvGrpSpPr>
        <p:grpSpPr bwMode="auto">
          <a:xfrm flipH="1">
            <a:off x="4876799" y="609600"/>
            <a:ext cx="2973388" cy="2922588"/>
            <a:chOff x="1199" y="528"/>
            <a:chExt cx="1873" cy="1841"/>
          </a:xfrm>
        </p:grpSpPr>
        <p:grpSp>
          <p:nvGrpSpPr>
            <p:cNvPr id="13318" name="Group 16"/>
            <p:cNvGrpSpPr>
              <a:grpSpLocks/>
            </p:cNvGrpSpPr>
            <p:nvPr/>
          </p:nvGrpSpPr>
          <p:grpSpPr bwMode="auto">
            <a:xfrm rot="5400000">
              <a:off x="952" y="775"/>
              <a:ext cx="1841" cy="1347"/>
              <a:chOff x="1152" y="478"/>
              <a:chExt cx="2085" cy="1347"/>
            </a:xfrm>
          </p:grpSpPr>
          <p:grpSp>
            <p:nvGrpSpPr>
              <p:cNvPr id="13320" name="Group 17"/>
              <p:cNvGrpSpPr>
                <a:grpSpLocks/>
              </p:cNvGrpSpPr>
              <p:nvPr/>
            </p:nvGrpSpPr>
            <p:grpSpPr bwMode="auto">
              <a:xfrm>
                <a:off x="1152" y="478"/>
                <a:ext cx="1488" cy="1347"/>
                <a:chOff x="1152" y="477"/>
                <a:chExt cx="3557" cy="1491"/>
              </a:xfrm>
            </p:grpSpPr>
            <p:sp>
              <p:nvSpPr>
                <p:cNvPr id="13323" name="Freeform 18"/>
                <p:cNvSpPr>
                  <a:spLocks/>
                </p:cNvSpPr>
                <p:nvPr/>
              </p:nvSpPr>
              <p:spPr bwMode="auto">
                <a:xfrm>
                  <a:off x="1152" y="912"/>
                  <a:ext cx="3557" cy="1056"/>
                </a:xfrm>
                <a:custGeom>
                  <a:avLst/>
                  <a:gdLst>
                    <a:gd name="T0" fmla="*/ 50 w 3360"/>
                    <a:gd name="T1" fmla="*/ 1557 h 716"/>
                    <a:gd name="T2" fmla="*/ 3712 w 3360"/>
                    <a:gd name="T3" fmla="*/ 1557 h 716"/>
                    <a:gd name="T4" fmla="*/ 3712 w 3360"/>
                    <a:gd name="T5" fmla="*/ 417 h 716"/>
                    <a:gd name="T6" fmla="*/ 3644 w 3360"/>
                    <a:gd name="T7" fmla="*/ 313 h 716"/>
                    <a:gd name="T8" fmla="*/ 3766 w 3360"/>
                    <a:gd name="T9" fmla="*/ 176 h 716"/>
                    <a:gd name="T10" fmla="*/ 3712 w 3360"/>
                    <a:gd name="T11" fmla="*/ 72 h 716"/>
                    <a:gd name="T12" fmla="*/ 3712 w 3360"/>
                    <a:gd name="T13" fmla="*/ 0 h 716"/>
                    <a:gd name="T14" fmla="*/ 54 w 3360"/>
                    <a:gd name="T15" fmla="*/ 0 h 716"/>
                    <a:gd name="T16" fmla="*/ 54 w 3360"/>
                    <a:gd name="T17" fmla="*/ 105 h 716"/>
                    <a:gd name="T18" fmla="*/ 108 w 3360"/>
                    <a:gd name="T19" fmla="*/ 209 h 716"/>
                    <a:gd name="T20" fmla="*/ 0 w 3360"/>
                    <a:gd name="T21" fmla="*/ 329 h 716"/>
                    <a:gd name="T22" fmla="*/ 54 w 3360"/>
                    <a:gd name="T23" fmla="*/ 432 h 716"/>
                    <a:gd name="T24" fmla="*/ 50 w 3360"/>
                    <a:gd name="T25" fmla="*/ 1557 h 71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360" h="716">
                      <a:moveTo>
                        <a:pt x="44" y="716"/>
                      </a:moveTo>
                      <a:lnTo>
                        <a:pt x="3312" y="716"/>
                      </a:lnTo>
                      <a:lnTo>
                        <a:pt x="3312" y="192"/>
                      </a:lnTo>
                      <a:lnTo>
                        <a:pt x="3251" y="144"/>
                      </a:lnTo>
                      <a:lnTo>
                        <a:pt x="3360" y="81"/>
                      </a:lnTo>
                      <a:lnTo>
                        <a:pt x="3312" y="33"/>
                      </a:lnTo>
                      <a:lnTo>
                        <a:pt x="3312" y="0"/>
                      </a:lnTo>
                      <a:lnTo>
                        <a:pt x="48" y="0"/>
                      </a:lnTo>
                      <a:lnTo>
                        <a:pt x="48" y="48"/>
                      </a:lnTo>
                      <a:lnTo>
                        <a:pt x="96" y="96"/>
                      </a:lnTo>
                      <a:lnTo>
                        <a:pt x="0" y="151"/>
                      </a:lnTo>
                      <a:lnTo>
                        <a:pt x="48" y="199"/>
                      </a:lnTo>
                      <a:lnTo>
                        <a:pt x="44" y="716"/>
                      </a:lnTo>
                      <a:close/>
                    </a:path>
                  </a:pathLst>
                </a:custGeom>
                <a:solidFill>
                  <a:srgbClr val="00FFFF"/>
                </a:solidFill>
                <a:ln w="381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/>
                <a:p>
                  <a:endParaRPr lang="en-US" sz="1400"/>
                </a:p>
              </p:txBody>
            </p:sp>
            <p:sp>
              <p:nvSpPr>
                <p:cNvPr id="13324" name="Rectangle 19"/>
                <p:cNvSpPr>
                  <a:spLocks noChangeArrowheads="1"/>
                </p:cNvSpPr>
                <p:nvPr/>
              </p:nvSpPr>
              <p:spPr bwMode="auto">
                <a:xfrm>
                  <a:off x="1202" y="480"/>
                  <a:ext cx="3456" cy="438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endParaRPr lang="en-US" altLang="en-US" sz="1800"/>
                </a:p>
              </p:txBody>
            </p:sp>
            <p:sp>
              <p:nvSpPr>
                <p:cNvPr id="133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782" y="477"/>
                  <a:ext cx="2302" cy="4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>
                  <a:spAutoFit/>
                </a:bodyPr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>
                    <a:spcBef>
                      <a:spcPct val="5000"/>
                    </a:spcBef>
                  </a:pPr>
                  <a:r>
                    <a:rPr lang="en-US" altLang="ko-KR" sz="1800" dirty="0">
                      <a:ea typeface="굴림" panose="020B0600000101010101" pitchFamily="34" charset="-127"/>
                    </a:rPr>
                    <a:t>IP Header</a:t>
                  </a:r>
                </a:p>
                <a:p>
                  <a:pPr>
                    <a:spcBef>
                      <a:spcPct val="5000"/>
                    </a:spcBef>
                  </a:pPr>
                  <a:r>
                    <a:rPr lang="en-US" altLang="ko-KR" sz="1800" dirty="0">
                      <a:ea typeface="굴림" panose="020B0600000101010101" pitchFamily="34" charset="-127"/>
                    </a:rPr>
                    <a:t>(20 bytes)</a:t>
                  </a:r>
                </a:p>
              </p:txBody>
            </p:sp>
            <p:sp>
              <p:nvSpPr>
                <p:cNvPr id="13326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1296"/>
                  <a:ext cx="3456" cy="192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pPr algn="ctr"/>
                  <a:r>
                    <a:rPr lang="en-US" altLang="ko-KR" sz="1800" dirty="0">
                      <a:ea typeface="굴림" panose="020B0600000101010101" pitchFamily="34" charset="-127"/>
                    </a:rPr>
                    <a:t>Sequence Number</a:t>
                  </a:r>
                </a:p>
              </p:txBody>
            </p:sp>
            <p:sp>
              <p:nvSpPr>
                <p:cNvPr id="13327" name="Rectangle 22"/>
                <p:cNvSpPr>
                  <a:spLocks noChangeArrowheads="1"/>
                </p:cNvSpPr>
                <p:nvPr/>
              </p:nvSpPr>
              <p:spPr bwMode="auto">
                <a:xfrm>
                  <a:off x="1200" y="1488"/>
                  <a:ext cx="3456" cy="192"/>
                </a:xfrm>
                <a:prstGeom prst="rect">
                  <a:avLst/>
                </a:prstGeom>
                <a:solidFill>
                  <a:srgbClr val="00FFFF"/>
                </a:solidFill>
                <a:ln w="3810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78" tIns="44445" rIns="90478" bIns="44445" anchor="ctr"/>
                <a:lstStyle>
                  <a:lvl1pPr marL="2286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1pPr>
                  <a:lvl2pPr marL="742950" indent="-28575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2pPr>
                  <a:lvl3pPr marL="11430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3pPr>
                  <a:lvl4pPr marL="16002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4pPr>
                  <a:lvl5pPr marL="2057400" indent="-228600"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5pPr>
                  <a:lvl6pPr marL="25146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6pPr>
                  <a:lvl7pPr marL="29718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7pPr>
                  <a:lvl8pPr marL="34290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8pPr>
                  <a:lvl9pPr marL="3886200" indent="-228600" algn="ctr" eaLnBrk="0" fontAlgn="base" hangingPunct="0">
                    <a:lnSpc>
                      <a:spcPct val="80000"/>
                    </a:lnSpc>
                    <a:spcBef>
                      <a:spcPct val="20000"/>
                    </a:spcBef>
                    <a:spcAft>
                      <a:spcPct val="0"/>
                    </a:spcAft>
                    <a:buSzPct val="100000"/>
                    <a:defRPr sz="2200" b="1">
                      <a:solidFill>
                        <a:schemeClr val="tx1"/>
                      </a:solidFill>
                      <a:latin typeface="Comic Sans MS" panose="030F0702030302020204" pitchFamily="66" charset="0"/>
                    </a:defRPr>
                  </a:lvl9pPr>
                </a:lstStyle>
                <a:p>
                  <a:r>
                    <a:rPr lang="en-US" altLang="ko-KR" sz="1800">
                      <a:ea typeface="굴림" panose="020B0600000101010101" pitchFamily="34" charset="-127"/>
                    </a:rPr>
                    <a:t>Ack Number</a:t>
                  </a:r>
                </a:p>
              </p:txBody>
            </p:sp>
          </p:grpSp>
          <p:sp>
            <p:nvSpPr>
              <p:cNvPr id="13321" name="AutoShape 23"/>
              <p:cNvSpPr>
                <a:spLocks/>
              </p:cNvSpPr>
              <p:nvPr/>
            </p:nvSpPr>
            <p:spPr bwMode="auto">
              <a:xfrm>
                <a:off x="2688" y="912"/>
                <a:ext cx="288" cy="912"/>
              </a:xfrm>
              <a:prstGeom prst="rightBrace">
                <a:avLst>
                  <a:gd name="adj1" fmla="val 26389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 anchor="ctr"/>
              <a:lstStyle>
                <a:lvl1pPr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 sz="1800"/>
              </a:p>
            </p:txBody>
          </p:sp>
          <p:sp>
            <p:nvSpPr>
              <p:cNvPr id="13322" name="Text Box 24"/>
              <p:cNvSpPr txBox="1">
                <a:spLocks noChangeArrowheads="1"/>
              </p:cNvSpPr>
              <p:nvPr/>
            </p:nvSpPr>
            <p:spPr bwMode="auto">
              <a:xfrm rot="16200000">
                <a:off x="2627" y="1185"/>
                <a:ext cx="958" cy="2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78" tIns="44445" rIns="90478" bIns="44445">
                <a:spAutoFit/>
              </a:bodyPr>
              <a:lstStyle>
                <a:lvl1pPr marL="2286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defRPr sz="22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ko-KR" sz="1800">
                    <a:ea typeface="굴림" panose="020B0600000101010101" pitchFamily="34" charset="-127"/>
                  </a:rPr>
                  <a:t>TCP Header</a:t>
                </a:r>
              </a:p>
            </p:txBody>
          </p:sp>
        </p:grpSp>
        <p:sp>
          <p:nvSpPr>
            <p:cNvPr id="13319" name="AutoShape 25"/>
            <p:cNvSpPr>
              <a:spLocks noChangeArrowheads="1"/>
            </p:cNvSpPr>
            <p:nvPr/>
          </p:nvSpPr>
          <p:spPr bwMode="auto">
            <a:xfrm>
              <a:off x="2592" y="960"/>
              <a:ext cx="480" cy="432"/>
            </a:xfrm>
            <a:prstGeom prst="rightArrow">
              <a:avLst>
                <a:gd name="adj1" fmla="val 50000"/>
                <a:gd name="adj2" fmla="val 27778"/>
              </a:avLst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2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417608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3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9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93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9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93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3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3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3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3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3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9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9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9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93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3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36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Congestion Avoidance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685800"/>
            <a:ext cx="878205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Congestion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long should timeout be for re-sending messages?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Too long</a:t>
            </a: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wastes time if message lost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Too shortretransmit even though ack will arrive shortly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Stability problem: more congestion  ack is delayed  unnecessary timeout  more traffic  more congestion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Closely related to window size at sender: too big means putting too much data into network</a:t>
            </a: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How does the sender’s window size get chosen?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Must be less than receiver’s advertised buffer size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Try to match the rate of sending packets with the rate that the slowest link can accommodate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Sender uses an adaptive algorithm to decide size of N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Goal: fill network between sender and receiver</a:t>
            </a:r>
          </a:p>
          <a:p>
            <a:pPr lvl="2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Basic technique: slowly increase size of window until acknowledgements start being delayed/lost</a:t>
            </a:r>
            <a:endParaRPr lang="en-US" altLang="ko-KR" smtClean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TCP solution: “slow start” (start sending slowly)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If no timeout, slowly increase window size (throughput) by 1 for each ack received 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  <a:sym typeface="Symbol" panose="05050102010706020507" pitchFamily="18" charset="2"/>
              </a:rPr>
              <a:t>Timeout  congestion, so cut window size in half</a:t>
            </a:r>
          </a:p>
          <a:p>
            <a:pPr lvl="1">
              <a:lnSpc>
                <a:spcPct val="80000"/>
              </a:lnSpc>
              <a:spcBef>
                <a:spcPct val="5000"/>
              </a:spcBef>
            </a:pPr>
            <a:r>
              <a:rPr lang="en-US" altLang="ko-KR" smtClean="0">
                <a:ea typeface="굴림" panose="020B0600000101010101" pitchFamily="34" charset="-127"/>
              </a:rPr>
              <a:t>“</a:t>
            </a:r>
            <a:r>
              <a:rPr lang="en-US" altLang="ko-KR" i="1" smtClean="0">
                <a:ea typeface="굴림" panose="020B0600000101010101" pitchFamily="34" charset="-127"/>
              </a:rPr>
              <a:t>Additive Increase, Multiplicative Decrease</a:t>
            </a:r>
            <a:r>
              <a:rPr lang="en-US" altLang="ko-KR" smtClean="0">
                <a:ea typeface="굴림" panose="020B0600000101010101" pitchFamily="34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19169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9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9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9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9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9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9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9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9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9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9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9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956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56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95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956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95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956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6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Connection: 3-Way Handshaking</a:t>
            </a:r>
            <a:endParaRPr lang="en-US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Goal: agree on a set of parameters, i.e., the start sequence number for each side</a:t>
            </a:r>
          </a:p>
          <a:p>
            <a:pPr lvl="1"/>
            <a:r>
              <a:rPr lang="en-US" smtClean="0"/>
              <a:t>Starting sequence number: sequence of first byte in stream </a:t>
            </a:r>
          </a:p>
          <a:p>
            <a:pPr lvl="1"/>
            <a:r>
              <a:rPr lang="en-US" smtClean="0"/>
              <a:t>Starting sequence numbers are random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35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75910</TotalTime>
  <Pages>60</Pages>
  <Words>3358</Words>
  <Application>Microsoft Office PowerPoint</Application>
  <PresentationFormat>On-screen Show (4:3)</PresentationFormat>
  <Paragraphs>709</Paragraphs>
  <Slides>47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8" baseType="lpstr">
      <vt:lpstr>굴림</vt:lpstr>
      <vt:lpstr>ＭＳ Ｐゴシック</vt:lpstr>
      <vt:lpstr>ＭＳ Ｐゴシック</vt:lpstr>
      <vt:lpstr>Arial</vt:lpstr>
      <vt:lpstr>Calibri</vt:lpstr>
      <vt:lpstr>Comic Sans MS</vt:lpstr>
      <vt:lpstr>Courier</vt:lpstr>
      <vt:lpstr>Courier New</vt:lpstr>
      <vt:lpstr>Helvetica</vt:lpstr>
      <vt:lpstr>Symbol</vt:lpstr>
      <vt:lpstr>Office</vt:lpstr>
      <vt:lpstr>CS162 Operating Systems and Systems Programming Lecture 22   Distributed Systems, Networking, TCP/IP, RPC,VFS</vt:lpstr>
      <vt:lpstr>Recall: Network Protocols</vt:lpstr>
      <vt:lpstr>Recall: Window-based acknowledgements</vt:lpstr>
      <vt:lpstr>Transmission Control Protocol (TCP)</vt:lpstr>
      <vt:lpstr>TCP Windows and Sequence Numbers</vt:lpstr>
      <vt:lpstr>Window-Based Acknowledgements (TCP)</vt:lpstr>
      <vt:lpstr>Selective Acknowledgement Option (SACK)</vt:lpstr>
      <vt:lpstr>Congestion Avoidance</vt:lpstr>
      <vt:lpstr>Open Connection: 3-Way Handshaking</vt:lpstr>
      <vt:lpstr>Open Connection: 3-Way Handshaking</vt:lpstr>
      <vt:lpstr>Open Connection: 3-Way Handshaking</vt:lpstr>
      <vt:lpstr>3-Way Handshaking (cont’d) </vt:lpstr>
      <vt:lpstr>Close Connection</vt:lpstr>
      <vt:lpstr>Sequence-Number Initialization</vt:lpstr>
      <vt:lpstr>Administrivia</vt:lpstr>
      <vt:lpstr>Use of TCP: Sockets</vt:lpstr>
      <vt:lpstr>Socket Setup over TCP/IP</vt:lpstr>
      <vt:lpstr>Recall: Sockets in concept</vt:lpstr>
      <vt:lpstr>Recall: Client Protocol</vt:lpstr>
      <vt:lpstr>Recall: Server Protocol (v1)</vt:lpstr>
      <vt:lpstr>Linux Network Architecture</vt:lpstr>
      <vt:lpstr>Network Details: sk_buff structure</vt:lpstr>
      <vt:lpstr>Headers, Fragments, and All That</vt:lpstr>
      <vt:lpstr>Copies, manipulation, etc</vt:lpstr>
      <vt:lpstr>Network Processing Contexts</vt:lpstr>
      <vt:lpstr>Avoiding Interrupts: NAPI</vt:lpstr>
      <vt:lpstr>Distributed Applications</vt:lpstr>
      <vt:lpstr>Using Messages: Send/Receive behavior</vt:lpstr>
      <vt:lpstr>Messaging for Producer-Consumer Style</vt:lpstr>
      <vt:lpstr>General’s Paradox</vt:lpstr>
      <vt:lpstr>Two Phase (2PC) Commit</vt:lpstr>
      <vt:lpstr>2PC Algorithm</vt:lpstr>
      <vt:lpstr>Detailed Algorithm</vt:lpstr>
      <vt:lpstr>Failure Free Example Execution</vt:lpstr>
      <vt:lpstr>State Machine of Coordinator</vt:lpstr>
      <vt:lpstr>State Machine of Workers</vt:lpstr>
      <vt:lpstr>Dealing with Worker Failures</vt:lpstr>
      <vt:lpstr>Example of Worker Failure</vt:lpstr>
      <vt:lpstr>Dealing with Coordinator Failure</vt:lpstr>
      <vt:lpstr>Example of Coordinator Failure #1</vt:lpstr>
      <vt:lpstr>Example of Coordinator Failure #2</vt:lpstr>
      <vt:lpstr>Durability</vt:lpstr>
      <vt:lpstr>Blocking for Coordinator to Recover</vt:lpstr>
      <vt:lpstr>Distributed Decision Making Discussion</vt:lpstr>
      <vt:lpstr>Byzantine General’s Problem</vt:lpstr>
      <vt:lpstr>Byzantine General’s Problem (con’t)</vt:lpstr>
      <vt:lpstr>Summary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897</cp:revision>
  <cp:lastPrinted>2015-04-15T23:38:33Z</cp:lastPrinted>
  <dcterms:created xsi:type="dcterms:W3CDTF">1995-08-12T11:37:26Z</dcterms:created>
  <dcterms:modified xsi:type="dcterms:W3CDTF">2015-04-27T22:59:47Z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