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256" r:id="rId2"/>
    <p:sldId id="1696" r:id="rId3"/>
    <p:sldId id="1697" r:id="rId4"/>
    <p:sldId id="1698" r:id="rId5"/>
    <p:sldId id="1699" r:id="rId6"/>
    <p:sldId id="1700" r:id="rId7"/>
    <p:sldId id="1701" r:id="rId8"/>
    <p:sldId id="1702" r:id="rId9"/>
    <p:sldId id="1703" r:id="rId10"/>
    <p:sldId id="1704" r:id="rId11"/>
    <p:sldId id="1705" r:id="rId12"/>
    <p:sldId id="1706" r:id="rId13"/>
    <p:sldId id="1707" r:id="rId14"/>
    <p:sldId id="1708" r:id="rId15"/>
    <p:sldId id="1709" r:id="rId16"/>
    <p:sldId id="1710" r:id="rId17"/>
    <p:sldId id="1711" r:id="rId18"/>
    <p:sldId id="1712" r:id="rId19"/>
    <p:sldId id="1724" r:id="rId20"/>
    <p:sldId id="1725" r:id="rId21"/>
    <p:sldId id="1726" r:id="rId22"/>
    <p:sldId id="1727" r:id="rId23"/>
    <p:sldId id="1728" r:id="rId24"/>
    <p:sldId id="1729" r:id="rId25"/>
    <p:sldId id="1730" r:id="rId26"/>
    <p:sldId id="1731" r:id="rId27"/>
    <p:sldId id="1732" r:id="rId28"/>
    <p:sldId id="1733" r:id="rId29"/>
    <p:sldId id="1772" r:id="rId30"/>
    <p:sldId id="1773" r:id="rId31"/>
    <p:sldId id="1746" r:id="rId32"/>
    <p:sldId id="1747" r:id="rId33"/>
    <p:sldId id="1748" r:id="rId34"/>
    <p:sldId id="1749" r:id="rId35"/>
    <p:sldId id="1750" r:id="rId36"/>
    <p:sldId id="1751" r:id="rId37"/>
    <p:sldId id="1752" r:id="rId38"/>
    <p:sldId id="1753" r:id="rId39"/>
    <p:sldId id="1754" r:id="rId40"/>
    <p:sldId id="1755" r:id="rId41"/>
    <p:sldId id="1756" r:id="rId42"/>
    <p:sldId id="1757" r:id="rId43"/>
    <p:sldId id="1758" r:id="rId44"/>
    <p:sldId id="1774" r:id="rId45"/>
    <p:sldId id="1775" r:id="rId46"/>
    <p:sldId id="1759" r:id="rId47"/>
    <p:sldId id="1760" r:id="rId48"/>
    <p:sldId id="1761" r:id="rId49"/>
    <p:sldId id="1762" r:id="rId50"/>
    <p:sldId id="1766" r:id="rId51"/>
    <p:sldId id="1767" r:id="rId52"/>
    <p:sldId id="1770" r:id="rId53"/>
    <p:sldId id="1768" r:id="rId54"/>
    <p:sldId id="1769" r:id="rId55"/>
    <p:sldId id="1763" r:id="rId56"/>
    <p:sldId id="1764" r:id="rId57"/>
    <p:sldId id="1744" r:id="rId58"/>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9DC"/>
    <a:srgbClr val="FFFFBD"/>
    <a:srgbClr val="9933FF"/>
    <a:srgbClr val="FFC5F0"/>
    <a:srgbClr val="FF33CC"/>
    <a:srgbClr val="FF99FF"/>
    <a:srgbClr val="29C6D7"/>
    <a:srgbClr val="FC230C"/>
    <a:srgbClr val="ECE21C"/>
    <a:srgbClr val="618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799" autoAdjust="0"/>
  </p:normalViewPr>
  <p:slideViewPr>
    <p:cSldViewPr>
      <p:cViewPr varScale="1">
        <p:scale>
          <a:sx n="76" d="100"/>
          <a:sy n="76"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2" d="100"/>
          <a:sy n="72" d="100"/>
        </p:scale>
        <p:origin x="17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istoica:slides:2013:xdata-jan29-31:error-moore-law.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'[error-moore-law.xlsx]Sheet1'!$H$1</c:f>
              <c:strCache>
                <c:ptCount val="1"/>
                <c:pt idx="0">
                  <c:v>Moore's Law</c:v>
                </c:pt>
              </c:strCache>
            </c:strRef>
          </c:tx>
          <c:spPr>
            <a:ln>
              <a:solidFill>
                <a:schemeClr val="bg1">
                  <a:lumMod val="50000"/>
                </a:schemeClr>
              </a:solidFill>
            </a:ln>
          </c:spPr>
          <c:marker>
            <c:symbol val="none"/>
          </c:marker>
          <c:cat>
            <c:numRef>
              <c:f>'[error-moore-law.xlsx]Sheet1'!$G$2:$G$7</c:f>
              <c:numCache>
                <c:formatCode>General</c:formatCode>
                <c:ptCount val="6"/>
                <c:pt idx="0">
                  <c:v>2010</c:v>
                </c:pt>
                <c:pt idx="1">
                  <c:v>2011</c:v>
                </c:pt>
                <c:pt idx="2">
                  <c:v>2012</c:v>
                </c:pt>
                <c:pt idx="3">
                  <c:v>2013</c:v>
                </c:pt>
                <c:pt idx="4">
                  <c:v>2014</c:v>
                </c:pt>
                <c:pt idx="5">
                  <c:v>2015</c:v>
                </c:pt>
              </c:numCache>
            </c:numRef>
          </c:cat>
          <c:val>
            <c:numRef>
              <c:f>'[error-moore-law.xlsx]Sheet1'!$H$2:$H$7</c:f>
              <c:numCache>
                <c:formatCode>General</c:formatCode>
                <c:ptCount val="6"/>
                <c:pt idx="0">
                  <c:v>1</c:v>
                </c:pt>
                <c:pt idx="1">
                  <c:v>1.58</c:v>
                </c:pt>
                <c:pt idx="2">
                  <c:v>2.5</c:v>
                </c:pt>
                <c:pt idx="3">
                  <c:v>4</c:v>
                </c:pt>
                <c:pt idx="4">
                  <c:v>6.34</c:v>
                </c:pt>
                <c:pt idx="5">
                  <c:v>10</c:v>
                </c:pt>
              </c:numCache>
            </c:numRef>
          </c:val>
          <c:smooth val="0"/>
        </c:ser>
        <c:ser>
          <c:idx val="3"/>
          <c:order val="1"/>
          <c:tx>
            <c:strRef>
              <c:f>'[error-moore-law.xlsx]Sheet1'!$J$1</c:f>
              <c:strCache>
                <c:ptCount val="1"/>
                <c:pt idx="0">
                  <c:v>Particle Accel.</c:v>
                </c:pt>
              </c:strCache>
            </c:strRef>
          </c:tx>
          <c:spPr>
            <a:ln>
              <a:solidFill>
                <a:srgbClr val="0000FF"/>
              </a:solidFill>
            </a:ln>
          </c:spPr>
          <c:marker>
            <c:symbol val="none"/>
          </c:marker>
          <c:cat>
            <c:numRef>
              <c:f>'[error-moore-law.xlsx]Sheet1'!$G$2:$G$7</c:f>
              <c:numCache>
                <c:formatCode>General</c:formatCode>
                <c:ptCount val="6"/>
                <c:pt idx="0">
                  <c:v>2010</c:v>
                </c:pt>
                <c:pt idx="1">
                  <c:v>2011</c:v>
                </c:pt>
                <c:pt idx="2">
                  <c:v>2012</c:v>
                </c:pt>
                <c:pt idx="3">
                  <c:v>2013</c:v>
                </c:pt>
                <c:pt idx="4">
                  <c:v>2014</c:v>
                </c:pt>
                <c:pt idx="5">
                  <c:v>2015</c:v>
                </c:pt>
              </c:numCache>
            </c:numRef>
          </c:cat>
          <c:val>
            <c:numRef>
              <c:f>'[error-moore-law.xlsx]Sheet1'!$J$2:$J$7</c:f>
              <c:numCache>
                <c:formatCode>General</c:formatCode>
                <c:ptCount val="6"/>
                <c:pt idx="0">
                  <c:v>1</c:v>
                </c:pt>
                <c:pt idx="1">
                  <c:v>1.8</c:v>
                </c:pt>
                <c:pt idx="2">
                  <c:v>3.24</c:v>
                </c:pt>
                <c:pt idx="3">
                  <c:v>5.83</c:v>
                </c:pt>
                <c:pt idx="4">
                  <c:v>10.5</c:v>
                </c:pt>
                <c:pt idx="5">
                  <c:v>18.899999999999999</c:v>
                </c:pt>
              </c:numCache>
            </c:numRef>
          </c:val>
          <c:smooth val="0"/>
        </c:ser>
        <c:ser>
          <c:idx val="4"/>
          <c:order val="2"/>
          <c:tx>
            <c:strRef>
              <c:f>'[error-moore-law.xlsx]Sheet1'!$K$1</c:f>
              <c:strCache>
                <c:ptCount val="1"/>
                <c:pt idx="0">
                  <c:v>DNA Sequencers</c:v>
                </c:pt>
              </c:strCache>
            </c:strRef>
          </c:tx>
          <c:spPr>
            <a:ln>
              <a:solidFill>
                <a:srgbClr val="FF0000"/>
              </a:solidFill>
            </a:ln>
          </c:spPr>
          <c:marker>
            <c:symbol val="none"/>
          </c:marker>
          <c:cat>
            <c:numRef>
              <c:f>'[error-moore-law.xlsx]Sheet1'!$G$2:$G$7</c:f>
              <c:numCache>
                <c:formatCode>General</c:formatCode>
                <c:ptCount val="6"/>
                <c:pt idx="0">
                  <c:v>2010</c:v>
                </c:pt>
                <c:pt idx="1">
                  <c:v>2011</c:v>
                </c:pt>
                <c:pt idx="2">
                  <c:v>2012</c:v>
                </c:pt>
                <c:pt idx="3">
                  <c:v>2013</c:v>
                </c:pt>
                <c:pt idx="4">
                  <c:v>2014</c:v>
                </c:pt>
                <c:pt idx="5">
                  <c:v>2015</c:v>
                </c:pt>
              </c:numCache>
            </c:numRef>
          </c:cat>
          <c:val>
            <c:numRef>
              <c:f>'[error-moore-law.xlsx]Sheet1'!$K$2:$K$7</c:f>
              <c:numCache>
                <c:formatCode>General</c:formatCode>
                <c:ptCount val="6"/>
                <c:pt idx="0">
                  <c:v>1</c:v>
                </c:pt>
                <c:pt idx="1">
                  <c:v>2.2000000000000002</c:v>
                </c:pt>
                <c:pt idx="2">
                  <c:v>4.84</c:v>
                </c:pt>
                <c:pt idx="3">
                  <c:v>10.6</c:v>
                </c:pt>
                <c:pt idx="4">
                  <c:v>23.4</c:v>
                </c:pt>
                <c:pt idx="5">
                  <c:v>51</c:v>
                </c:pt>
              </c:numCache>
            </c:numRef>
          </c:val>
          <c:smooth val="0"/>
        </c:ser>
        <c:dLbls>
          <c:showLegendKey val="0"/>
          <c:showVal val="0"/>
          <c:showCatName val="0"/>
          <c:showSerName val="0"/>
          <c:showPercent val="0"/>
          <c:showBubbleSize val="0"/>
        </c:dLbls>
        <c:smooth val="0"/>
        <c:axId val="410378288"/>
        <c:axId val="410376608"/>
      </c:lineChart>
      <c:catAx>
        <c:axId val="410378288"/>
        <c:scaling>
          <c:orientation val="minMax"/>
        </c:scaling>
        <c:delete val="0"/>
        <c:axPos val="b"/>
        <c:numFmt formatCode="General" sourceLinked="1"/>
        <c:majorTickMark val="out"/>
        <c:minorTickMark val="none"/>
        <c:tickLblPos val="nextTo"/>
        <c:txPr>
          <a:bodyPr/>
          <a:lstStyle/>
          <a:p>
            <a:pPr>
              <a:defRPr sz="1800"/>
            </a:pPr>
            <a:endParaRPr lang="en-US"/>
          </a:p>
        </c:txPr>
        <c:crossAx val="410376608"/>
        <c:crosses val="autoZero"/>
        <c:auto val="1"/>
        <c:lblAlgn val="ctr"/>
        <c:lblOffset val="100"/>
        <c:noMultiLvlLbl val="0"/>
      </c:catAx>
      <c:valAx>
        <c:axId val="410376608"/>
        <c:scaling>
          <c:orientation val="minMax"/>
          <c:min val="0"/>
        </c:scaling>
        <c:delete val="0"/>
        <c:axPos val="l"/>
        <c:majorGridlines/>
        <c:numFmt formatCode="General" sourceLinked="1"/>
        <c:majorTickMark val="out"/>
        <c:minorTickMark val="none"/>
        <c:tickLblPos val="nextTo"/>
        <c:txPr>
          <a:bodyPr/>
          <a:lstStyle/>
          <a:p>
            <a:pPr>
              <a:defRPr sz="1800"/>
            </a:pPr>
            <a:endParaRPr lang="en-US"/>
          </a:p>
        </c:txPr>
        <c:crossAx val="410378288"/>
        <c:crosses val="autoZero"/>
        <c:crossBetween val="between"/>
      </c:valAx>
    </c:plotArea>
    <c:legend>
      <c:legendPos val="r"/>
      <c:layout>
        <c:manualLayout>
          <c:xMode val="edge"/>
          <c:yMode val="edge"/>
          <c:x val="0.103385277102142"/>
          <c:y val="0.186590604745835"/>
          <c:w val="0.35253054101221598"/>
          <c:h val="0.38769189565590001"/>
        </c:manualLayout>
      </c:layout>
      <c:overlay val="0"/>
      <c:txPr>
        <a:bodyPr/>
        <a:lstStyle/>
        <a:p>
          <a:pPr>
            <a:defRPr sz="1800">
              <a:latin typeface="Helvetica"/>
              <a:cs typeface="Helvetica"/>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Certificate_authorit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DigiNotar%23cite_note-gc1-1" TargetMode="External"/><Relationship Id="rId5" Type="http://schemas.openxmlformats.org/officeDocument/2006/relationships/hyperlink" Target="http://en.wikipedia.org/wiki/DigiNotar%23cite_note-vasco-acquisition-0" TargetMode="External"/><Relationship Id="rId4" Type="http://schemas.openxmlformats.org/officeDocument/2006/relationships/hyperlink" Target="http://en.wikipedia.org/wiki/VASCO_Data_Security_Internationa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584C0F99-46AB-4A75-8E12-1099C0EA776A}" type="slidenum">
              <a:rPr lang="en-US" altLang="en-US"/>
              <a:pPr eaLnBrk="1" hangingPunct="1"/>
              <a:t>11</a:t>
            </a:fld>
            <a:endParaRPr lang="en-US" altLang="en-US"/>
          </a:p>
        </p:txBody>
      </p:sp>
      <p:sp>
        <p:nvSpPr>
          <p:cNvPr id="38914" name="Rectangle 2"/>
          <p:cNvSpPr>
            <a:spLocks noGrp="1" noRot="1" noChangeAspect="1" noChangeArrowheads="1"/>
          </p:cNvSpPr>
          <p:nvPr>
            <p:ph type="sldImg"/>
          </p:nvPr>
        </p:nvSpPr>
        <p:spPr>
          <a:xfrm>
            <a:off x="2971800" y="549275"/>
            <a:ext cx="3657600" cy="2743200"/>
          </a:xfrm>
          <a:solidFill>
            <a:srgbClr val="FFFFFF"/>
          </a:solidFill>
          <a:ln/>
        </p:spPr>
      </p:sp>
      <p:sp>
        <p:nvSpPr>
          <p:cNvPr id="38915"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428973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E643D244-262A-48AE-A2AD-B526F1D650AC}" type="slidenum">
              <a:rPr lang="en-US" altLang="en-US"/>
              <a:pPr eaLnBrk="1" hangingPunct="1"/>
              <a:t>12</a:t>
            </a:fld>
            <a:endParaRPr lang="en-US" altLang="en-US"/>
          </a:p>
        </p:txBody>
      </p:sp>
      <p:sp>
        <p:nvSpPr>
          <p:cNvPr id="40962"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40963"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277574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1CB68B82-ECB8-40B8-A7E9-98F4317A887B}" type="slidenum">
              <a:rPr lang="en-US" altLang="en-US"/>
              <a:pPr eaLnBrk="1" hangingPunct="1"/>
              <a:t>13</a:t>
            </a:fld>
            <a:endParaRPr lang="en-US" altLang="en-US"/>
          </a:p>
        </p:txBody>
      </p:sp>
      <p:sp>
        <p:nvSpPr>
          <p:cNvPr id="43010" name="Rectangle 2"/>
          <p:cNvSpPr>
            <a:spLocks noGrp="1" noRot="1" noChangeAspect="1" noChangeArrowheads="1"/>
          </p:cNvSpPr>
          <p:nvPr>
            <p:ph type="sldImg"/>
          </p:nvPr>
        </p:nvSpPr>
        <p:spPr>
          <a:xfrm>
            <a:off x="2971800" y="549275"/>
            <a:ext cx="3657600" cy="2743200"/>
          </a:xfrm>
          <a:solidFill>
            <a:srgbClr val="FFFFFF"/>
          </a:solidFill>
          <a:ln/>
        </p:spPr>
      </p:sp>
      <p:sp>
        <p:nvSpPr>
          <p:cNvPr id="43011"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8931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C57B6D22-95AC-4AA2-A7C6-A5047A050B1E}" type="slidenum">
              <a:rPr lang="en-US" altLang="en-US"/>
              <a:pPr eaLnBrk="1" hangingPunct="1"/>
              <a:t>14</a:t>
            </a:fld>
            <a:endParaRPr lang="en-US" altLang="en-US"/>
          </a:p>
        </p:txBody>
      </p:sp>
      <p:sp>
        <p:nvSpPr>
          <p:cNvPr id="45058" name="Rectangle 2"/>
          <p:cNvSpPr>
            <a:spLocks noGrp="1" noRot="1" noChangeAspect="1" noChangeArrowheads="1"/>
          </p:cNvSpPr>
          <p:nvPr>
            <p:ph type="sldImg"/>
          </p:nvPr>
        </p:nvSpPr>
        <p:spPr>
          <a:xfrm>
            <a:off x="2971800" y="549275"/>
            <a:ext cx="3657600" cy="2743200"/>
          </a:xfrm>
          <a:solidFill>
            <a:srgbClr val="FFFFFF"/>
          </a:solidFill>
          <a:ln/>
        </p:spPr>
      </p:sp>
      <p:sp>
        <p:nvSpPr>
          <p:cNvPr id="45059"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70158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8249F49C-8DE0-4578-BA55-A95161281DFF}" type="slidenum">
              <a:rPr lang="en-US" altLang="en-US"/>
              <a:pPr eaLnBrk="1" hangingPunct="1"/>
              <a:t>15</a:t>
            </a:fld>
            <a:endParaRPr lang="en-US" altLang="en-US"/>
          </a:p>
        </p:txBody>
      </p:sp>
      <p:sp>
        <p:nvSpPr>
          <p:cNvPr id="47106"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47107"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290063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217B6F8A-55BF-4395-A8EE-D66226F57700}" type="slidenum">
              <a:rPr lang="en-US" altLang="en-US"/>
              <a:pPr eaLnBrk="1" hangingPunct="1"/>
              <a:t>16</a:t>
            </a:fld>
            <a:endParaRPr lang="en-US" altLang="en-US"/>
          </a:p>
        </p:txBody>
      </p:sp>
      <p:sp>
        <p:nvSpPr>
          <p:cNvPr id="49154"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49155"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164131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A2DB9D40-10E7-4054-A75C-4EA0D290729F}" type="slidenum">
              <a:rPr lang="en-US" altLang="en-US"/>
              <a:pPr eaLnBrk="1" hangingPunct="1"/>
              <a:t>17</a:t>
            </a:fld>
            <a:endParaRPr lang="en-US" altLang="en-US"/>
          </a:p>
        </p:txBody>
      </p:sp>
      <p:sp>
        <p:nvSpPr>
          <p:cNvPr id="51202"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51203"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r>
              <a:rPr lang="en-US" altLang="en-US" smtClean="0">
                <a:latin typeface="Comic Sans MS" panose="030F0702030302020204" pitchFamily="66" charset="0"/>
              </a:rPr>
              <a:t>Shor</a:t>
            </a:r>
            <a:r>
              <a:rPr lang="ja-JP" altLang="en-US" smtClean="0">
                <a:latin typeface="Comic Sans MS" panose="030F0702030302020204" pitchFamily="66" charset="0"/>
              </a:rPr>
              <a:t>’</a:t>
            </a:r>
            <a:r>
              <a:rPr lang="en-US" altLang="ja-JP" smtClean="0">
                <a:latin typeface="Comic Sans MS" panose="030F0702030302020204" pitchFamily="66" charset="0"/>
              </a:rPr>
              <a:t>s algorithm is polynomial in log N</a:t>
            </a:r>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86917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4CA657C6-D4E5-449B-A0BB-267007232C46}" type="slidenum">
              <a:rPr lang="en-US" altLang="en-US"/>
              <a:pPr eaLnBrk="1" hangingPunct="1"/>
              <a:t>18</a:t>
            </a:fld>
            <a:endParaRPr lang="en-US" altLang="en-US"/>
          </a:p>
        </p:txBody>
      </p:sp>
      <p:sp>
        <p:nvSpPr>
          <p:cNvPr id="53250"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53251"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244586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DF8529D1-F497-40A0-86E4-3EE10CE36E20}" type="slidenum">
              <a:rPr lang="en-US" altLang="en-US"/>
              <a:pPr eaLnBrk="1" hangingPunct="1"/>
              <a:t>19</a:t>
            </a:fld>
            <a:endParaRPr lang="en-US" altLang="en-US"/>
          </a:p>
        </p:txBody>
      </p:sp>
      <p:sp>
        <p:nvSpPr>
          <p:cNvPr id="62466"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62467"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278554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3CF678A9-9E88-4EA2-AAED-04CD6B3CDC79}" type="slidenum">
              <a:rPr lang="en-US" altLang="en-US"/>
              <a:pPr eaLnBrk="1" hangingPunct="1"/>
              <a:t>20</a:t>
            </a:fld>
            <a:endParaRPr lang="en-US" altLang="en-US"/>
          </a:p>
        </p:txBody>
      </p:sp>
      <p:sp>
        <p:nvSpPr>
          <p:cNvPr id="64514"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64515"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4686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320156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251E062E-FCE4-48EE-9ABB-D606DCE0BF3E}" type="slidenum">
              <a:rPr lang="en-US" altLang="en-US"/>
              <a:pPr eaLnBrk="1" hangingPunct="1"/>
              <a:t>22</a:t>
            </a:fld>
            <a:endParaRPr lang="en-US" altLang="en-US"/>
          </a:p>
        </p:txBody>
      </p:sp>
      <p:sp>
        <p:nvSpPr>
          <p:cNvPr id="67586"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67587"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1721640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C5B6A68F-6304-4455-A19B-9DAAA45C898F}" type="slidenum">
              <a:rPr lang="en-US" altLang="en-US"/>
              <a:pPr eaLnBrk="1" hangingPunct="1"/>
              <a:t>24</a:t>
            </a:fld>
            <a:endParaRPr lang="en-US" altLang="en-US"/>
          </a:p>
        </p:txBody>
      </p:sp>
      <p:sp>
        <p:nvSpPr>
          <p:cNvPr id="70658" name="Rectangle 2"/>
          <p:cNvSpPr>
            <a:spLocks noGrp="1" noRot="1" noChangeAspect="1" noChangeArrowheads="1"/>
          </p:cNvSpPr>
          <p:nvPr>
            <p:ph type="sldImg"/>
          </p:nvPr>
        </p:nvSpPr>
        <p:spPr>
          <a:xfrm>
            <a:off x="2971800" y="549275"/>
            <a:ext cx="3657600" cy="2743200"/>
          </a:xfrm>
          <a:solidFill>
            <a:srgbClr val="FFFFFF"/>
          </a:solidFill>
          <a:ln/>
        </p:spPr>
      </p:sp>
      <p:sp>
        <p:nvSpPr>
          <p:cNvPr id="70659"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227812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D8D130E2-C0BD-4046-A4FF-3F06E0B4D12B}" type="slidenum">
              <a:rPr lang="en-US" altLang="en-US"/>
              <a:pPr eaLnBrk="1" hangingPunct="1"/>
              <a:t>25</a:t>
            </a:fld>
            <a:endParaRPr lang="en-US" altLang="en-US"/>
          </a:p>
        </p:txBody>
      </p:sp>
      <p:sp>
        <p:nvSpPr>
          <p:cNvPr id="72706" name="Rectangle 2"/>
          <p:cNvSpPr>
            <a:spLocks noGrp="1" noRot="1" noChangeAspect="1" noChangeArrowheads="1"/>
          </p:cNvSpPr>
          <p:nvPr>
            <p:ph type="sldImg"/>
          </p:nvPr>
        </p:nvSpPr>
        <p:spPr>
          <a:xfrm>
            <a:off x="2971800" y="549275"/>
            <a:ext cx="3657600" cy="2743200"/>
          </a:xfrm>
          <a:solidFill>
            <a:srgbClr val="FFFFFF"/>
          </a:solidFill>
          <a:ln/>
        </p:spPr>
      </p:sp>
      <p:sp>
        <p:nvSpPr>
          <p:cNvPr id="72707"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3858155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B65D93EE-A462-4EA3-BE04-6406EC552B96}" type="slidenum">
              <a:rPr lang="en-US" altLang="en-US"/>
              <a:pPr eaLnBrk="1" hangingPunct="1"/>
              <a:t>26</a:t>
            </a:fld>
            <a:endParaRPr lang="en-US" altLang="en-US"/>
          </a:p>
        </p:txBody>
      </p:sp>
      <p:sp>
        <p:nvSpPr>
          <p:cNvPr id="74754" name="Rectangle 2"/>
          <p:cNvSpPr>
            <a:spLocks noGrp="1" noRot="1" noChangeAspect="1" noChangeArrowheads="1"/>
          </p:cNvSpPr>
          <p:nvPr>
            <p:ph type="sldImg"/>
          </p:nvPr>
        </p:nvSpPr>
        <p:spPr>
          <a:xfrm>
            <a:off x="2971800" y="549275"/>
            <a:ext cx="3657600" cy="2743200"/>
          </a:xfrm>
          <a:solidFill>
            <a:srgbClr val="FFFFFF"/>
          </a:solidFill>
          <a:ln/>
        </p:spPr>
      </p:sp>
      <p:sp>
        <p:nvSpPr>
          <p:cNvPr id="74755"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r>
              <a:rPr lang="en-US" altLang="en-US" b="1" smtClean="0">
                <a:latin typeface="Comic Sans MS" panose="030F0702030302020204" pitchFamily="66" charset="0"/>
                <a:ea typeface="ＭＳ Ｐゴシック" panose="020B0600070205080204" pitchFamily="34" charset="-128"/>
              </a:rPr>
              <a:t>Wikipedia: DigiNotar</a:t>
            </a:r>
            <a:r>
              <a:rPr lang="en-US" altLang="en-US" smtClean="0">
                <a:latin typeface="Comic Sans MS" panose="030F0702030302020204" pitchFamily="66" charset="0"/>
                <a:ea typeface="ＭＳ Ｐゴシック" panose="020B0600070205080204" pitchFamily="34" charset="-128"/>
              </a:rPr>
              <a:t> was a Dutch </a:t>
            </a:r>
            <a:r>
              <a:rPr lang="en-US" altLang="en-US" smtClean="0">
                <a:latin typeface="Comic Sans MS" panose="030F0702030302020204" pitchFamily="66" charset="0"/>
                <a:ea typeface="ＭＳ Ｐゴシック" panose="020B0600070205080204" pitchFamily="34" charset="-128"/>
                <a:hlinkClick r:id="rId3" tooltip="Certificate authority"/>
              </a:rPr>
              <a:t>certificate authority</a:t>
            </a:r>
            <a:r>
              <a:rPr lang="en-US" altLang="en-US" smtClean="0">
                <a:latin typeface="Comic Sans MS" panose="030F0702030302020204" pitchFamily="66" charset="0"/>
                <a:ea typeface="ＭＳ Ｐゴシック" panose="020B0600070205080204" pitchFamily="34" charset="-128"/>
              </a:rPr>
              <a:t> owned by </a:t>
            </a:r>
            <a:r>
              <a:rPr lang="en-US" altLang="en-US" smtClean="0">
                <a:latin typeface="Comic Sans MS" panose="030F0702030302020204" pitchFamily="66" charset="0"/>
                <a:ea typeface="ＭＳ Ｐゴシック" panose="020B0600070205080204" pitchFamily="34" charset="-128"/>
                <a:hlinkClick r:id="rId4" tooltip="VASCO Data Security International"/>
              </a:rPr>
              <a:t>VASCO Data Security International</a:t>
            </a:r>
            <a:r>
              <a:rPr lang="en-US" altLang="en-US" smtClean="0">
                <a:latin typeface="Comic Sans MS" panose="030F0702030302020204" pitchFamily="66" charset="0"/>
                <a:ea typeface="ＭＳ Ｐゴシック" panose="020B0600070205080204" pitchFamily="34" charset="-128"/>
              </a:rPr>
              <a:t>.</a:t>
            </a:r>
            <a:r>
              <a:rPr lang="en-US" altLang="en-US" baseline="30000" smtClean="0">
                <a:latin typeface="Comic Sans MS" panose="030F0702030302020204" pitchFamily="66" charset="0"/>
                <a:ea typeface="ＭＳ Ｐゴシック" panose="020B0600070205080204" pitchFamily="34" charset="-128"/>
                <a:hlinkClick r:id="rId5"/>
              </a:rPr>
              <a:t>[1]</a:t>
            </a:r>
            <a:r>
              <a:rPr lang="en-US" altLang="en-US" smtClean="0">
                <a:latin typeface="Comic Sans MS" panose="030F0702030302020204" pitchFamily="66" charset="0"/>
                <a:ea typeface="ＭＳ Ｐゴシック" panose="020B0600070205080204" pitchFamily="34" charset="-128"/>
              </a:rPr>
              <a:t> On September 3, 2011, after it had become clear that a security breach had resulted in the fraudulent issuing of certificates, the Dutch government took over operational management of DigiNotar's systems.</a:t>
            </a:r>
            <a:r>
              <a:rPr lang="en-US" altLang="en-US" baseline="30000" smtClean="0">
                <a:latin typeface="Comic Sans MS" panose="030F0702030302020204" pitchFamily="66" charset="0"/>
                <a:ea typeface="ＭＳ Ｐゴシック" panose="020B0600070205080204" pitchFamily="34" charset="-128"/>
                <a:hlinkClick r:id="rId6"/>
              </a:rPr>
              <a:t>[2]</a:t>
            </a:r>
            <a:r>
              <a:rPr lang="en-US" altLang="en-US" smtClean="0">
                <a:latin typeface="Comic Sans MS" panose="030F0702030302020204" pitchFamily="66" charset="0"/>
                <a:ea typeface="ＭＳ Ｐゴシック" panose="020B0600070205080204" pitchFamily="34" charset="-128"/>
              </a:rPr>
              <a:t> That same month, the company was declared bankrupt. (Wikipedia)</a:t>
            </a:r>
          </a:p>
        </p:txBody>
      </p:sp>
    </p:spTree>
    <p:extLst>
      <p:ext uri="{BB962C8B-B14F-4D97-AF65-F5344CB8AC3E}">
        <p14:creationId xmlns:p14="http://schemas.microsoft.com/office/powerpoint/2010/main" val="352363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F2B85270-6C85-4F46-8358-1D2E785226D9}" type="slidenum">
              <a:rPr lang="en-US" altLang="en-US"/>
              <a:pPr eaLnBrk="1" hangingPunct="1"/>
              <a:t>28</a:t>
            </a:fld>
            <a:endParaRPr lang="en-US" altLang="en-US"/>
          </a:p>
        </p:txBody>
      </p:sp>
      <p:sp>
        <p:nvSpPr>
          <p:cNvPr id="77826" name="Rectangle 2"/>
          <p:cNvSpPr>
            <a:spLocks noGrp="1" noRot="1" noChangeAspect="1" noChangeArrowheads="1"/>
          </p:cNvSpPr>
          <p:nvPr>
            <p:ph type="sldImg"/>
          </p:nvPr>
        </p:nvSpPr>
        <p:spPr>
          <a:xfrm>
            <a:off x="2971800" y="549275"/>
            <a:ext cx="3657600" cy="2743200"/>
          </a:xfrm>
          <a:solidFill>
            <a:srgbClr val="FFFFFF"/>
          </a:solidFill>
          <a:ln/>
        </p:spPr>
      </p:sp>
      <p:sp>
        <p:nvSpPr>
          <p:cNvPr id="77827"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337512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88641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Comic Sans MS" panose="030F0702030302020204" pitchFamily="66" charset="0"/>
              <a:ea typeface="ＭＳ Ｐゴシック" panose="020B0600070205080204" pitchFamily="34" charset="-128"/>
            </a:endParaRPr>
          </a:p>
        </p:txBody>
      </p:sp>
      <p:sp>
        <p:nvSpPr>
          <p:cNvPr id="56323"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1E3F2B0F-D698-4782-80D2-31BC1C3C1DB9}" type="slidenum">
              <a:rPr lang="en-US" altLang="en-US"/>
              <a:pPr eaLnBrk="1" hangingPunct="1"/>
              <a:t>32</a:t>
            </a:fld>
            <a:endParaRPr lang="en-US" altLang="en-US"/>
          </a:p>
        </p:txBody>
      </p:sp>
    </p:spTree>
    <p:extLst>
      <p:ext uri="{BB962C8B-B14F-4D97-AF65-F5344CB8AC3E}">
        <p14:creationId xmlns:p14="http://schemas.microsoft.com/office/powerpoint/2010/main" val="154763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Comic Sans MS" panose="030F0702030302020204" pitchFamily="66" charset="0"/>
              <a:ea typeface="ＭＳ Ｐゴシック" panose="020B0600070205080204" pitchFamily="34" charset="-128"/>
            </a:endParaRPr>
          </a:p>
        </p:txBody>
      </p:sp>
      <p:sp>
        <p:nvSpPr>
          <p:cNvPr id="57347"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4F6B571B-D0AA-48E9-824E-21CFB9BF2C7A}" type="slidenum">
              <a:rPr lang="en-US" altLang="en-US"/>
              <a:pPr eaLnBrk="1" hangingPunct="1"/>
              <a:t>34</a:t>
            </a:fld>
            <a:endParaRPr lang="en-US" altLang="en-US"/>
          </a:p>
        </p:txBody>
      </p:sp>
    </p:spTree>
    <p:extLst>
      <p:ext uri="{BB962C8B-B14F-4D97-AF65-F5344CB8AC3E}">
        <p14:creationId xmlns:p14="http://schemas.microsoft.com/office/powerpoint/2010/main" val="2478585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Partial failures, network and computers</a:t>
            </a:r>
          </a:p>
          <a:p>
            <a:r>
              <a:rPr lang="en-US" altLang="en-US" smtClean="0">
                <a:latin typeface="Comic Sans MS" panose="030F0702030302020204" pitchFamily="66" charset="0"/>
                <a:ea typeface="ＭＳ Ｐゴシック" panose="020B0600070205080204" pitchFamily="34" charset="-128"/>
              </a:rPr>
              <a:t>Asynchrony, network, computers, </a:t>
            </a:r>
          </a:p>
        </p:txBody>
      </p:sp>
      <p:sp>
        <p:nvSpPr>
          <p:cNvPr id="58371"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EE0B5F68-7BF9-4A71-9A08-AE66E8BBF0A6}" type="slidenum">
              <a:rPr lang="en-US" altLang="en-US"/>
              <a:pPr eaLnBrk="1" hangingPunct="1"/>
              <a:t>36</a:t>
            </a:fld>
            <a:endParaRPr lang="en-US" altLang="en-US"/>
          </a:p>
        </p:txBody>
      </p:sp>
    </p:spTree>
    <p:extLst>
      <p:ext uri="{BB962C8B-B14F-4D97-AF65-F5344CB8AC3E}">
        <p14:creationId xmlns:p14="http://schemas.microsoft.com/office/powerpoint/2010/main" val="178229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During the last few years many have claimed that the datacenter is the new computer. This transformation is still in its infancy. </a:t>
            </a:r>
          </a:p>
        </p:txBody>
      </p:sp>
      <p:sp>
        <p:nvSpPr>
          <p:cNvPr id="59395" name="Date Placeholder 3"/>
          <p:cNvSpPr>
            <a:spLocks noGrp="1"/>
          </p:cNvSpPr>
          <p:nvPr>
            <p:ph type="dt" sz="quarter" idx="4294967295"/>
          </p:nvPr>
        </p:nvSpPr>
        <p:spPr bwMode="auto">
          <a:xfrm>
            <a:off x="5438775" y="0"/>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DB39CBAD-95EB-41E0-9B36-3DB189732A2D}" type="datetime1">
              <a:rPr lang="en-US" altLang="en-US"/>
              <a:pPr eaLnBrk="1" hangingPunct="1"/>
              <a:t>4/29/2015</a:t>
            </a:fld>
            <a:endParaRPr lang="en-US" altLang="en-US"/>
          </a:p>
        </p:txBody>
      </p:sp>
      <p:sp>
        <p:nvSpPr>
          <p:cNvPr id="59396" name="Footer Placeholder 4"/>
          <p:cNvSpPr>
            <a:spLocks noGrp="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a:t>AMPLab Overview - franklin@cs.berkeley.edu</a:t>
            </a:r>
          </a:p>
        </p:txBody>
      </p:sp>
      <p:sp>
        <p:nvSpPr>
          <p:cNvPr id="59397" name="Slide Number Placeholder 5"/>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8001ECC4-2B91-42E8-9477-22FA65BFF6AC}" type="slidenum">
              <a:rPr lang="en-US" altLang="en-US"/>
              <a:pPr eaLnBrk="1" hangingPunct="1"/>
              <a:t>37</a:t>
            </a:fld>
            <a:endParaRPr lang="en-US" altLang="en-US"/>
          </a:p>
        </p:txBody>
      </p:sp>
    </p:spTree>
    <p:extLst>
      <p:ext uri="{BB962C8B-B14F-4D97-AF65-F5344CB8AC3E}">
        <p14:creationId xmlns:p14="http://schemas.microsoft.com/office/powerpoint/2010/main" val="304346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Comic Sans MS" panose="030F0702030302020204" pitchFamily="66" charset="0"/>
              <a:ea typeface="굴림" panose="020B0600000101010101" pitchFamily="34" charset="-127"/>
            </a:endParaRPr>
          </a:p>
        </p:txBody>
      </p:sp>
    </p:spTree>
    <p:extLst>
      <p:ext uri="{BB962C8B-B14F-4D97-AF65-F5344CB8AC3E}">
        <p14:creationId xmlns:p14="http://schemas.microsoft.com/office/powerpoint/2010/main" val="1712170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Large block: throughput, smaller metadata to central</a:t>
            </a:r>
          </a:p>
          <a:p>
            <a:r>
              <a:rPr lang="en-US" altLang="en-US" smtClean="0">
                <a:latin typeface="Comic Sans MS" panose="030F0702030302020204" pitchFamily="66" charset="0"/>
                <a:ea typeface="ＭＳ Ｐゴシック" panose="020B0600070205080204" pitchFamily="34" charset="-128"/>
              </a:rPr>
              <a:t>Stripe: would take forever to read</a:t>
            </a:r>
          </a:p>
          <a:p>
            <a:endParaRPr lang="en-US" altLang="en-US" smtClean="0">
              <a:latin typeface="Comic Sans MS" panose="030F0702030302020204" pitchFamily="66" charset="0"/>
              <a:ea typeface="ＭＳ Ｐゴシック" panose="020B0600070205080204" pitchFamily="34" charset="-128"/>
            </a:endParaRPr>
          </a:p>
        </p:txBody>
      </p:sp>
      <p:sp>
        <p:nvSpPr>
          <p:cNvPr id="60419"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6E95FD63-E0CE-4D55-A11B-07444BAF1E6C}" type="slidenum">
              <a:rPr lang="en-US" altLang="en-US"/>
              <a:pPr eaLnBrk="1" hangingPunct="1"/>
              <a:t>42</a:t>
            </a:fld>
            <a:endParaRPr lang="en-US" altLang="en-US"/>
          </a:p>
        </p:txBody>
      </p:sp>
    </p:spTree>
    <p:extLst>
      <p:ext uri="{BB962C8B-B14F-4D97-AF65-F5344CB8AC3E}">
        <p14:creationId xmlns:p14="http://schemas.microsoft.com/office/powerpoint/2010/main" val="364142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Large block: throughput, smaller metadata to central</a:t>
            </a:r>
          </a:p>
          <a:p>
            <a:r>
              <a:rPr lang="en-US" altLang="en-US" smtClean="0">
                <a:latin typeface="Comic Sans MS" panose="030F0702030302020204" pitchFamily="66" charset="0"/>
                <a:ea typeface="ＭＳ Ｐゴシック" panose="020B0600070205080204" pitchFamily="34" charset="-128"/>
              </a:rPr>
              <a:t>Stripe: would take forever to read</a:t>
            </a:r>
          </a:p>
          <a:p>
            <a:endParaRPr lang="en-US" altLang="en-US" smtClean="0">
              <a:latin typeface="Comic Sans MS" panose="030F0702030302020204" pitchFamily="66" charset="0"/>
              <a:ea typeface="ＭＳ Ｐゴシック" panose="020B0600070205080204" pitchFamily="34" charset="-128"/>
            </a:endParaRPr>
          </a:p>
        </p:txBody>
      </p:sp>
      <p:sp>
        <p:nvSpPr>
          <p:cNvPr id="61443"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68186075-0747-4CC2-A46C-B05602D9E69A}" type="slidenum">
              <a:rPr lang="en-US" altLang="en-US"/>
              <a:pPr eaLnBrk="1" hangingPunct="1"/>
              <a:t>43</a:t>
            </a:fld>
            <a:endParaRPr lang="en-US" altLang="en-US"/>
          </a:p>
        </p:txBody>
      </p:sp>
    </p:spTree>
    <p:extLst>
      <p:ext uri="{BB962C8B-B14F-4D97-AF65-F5344CB8AC3E}">
        <p14:creationId xmlns:p14="http://schemas.microsoft.com/office/powerpoint/2010/main" val="3304832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26627" name="Slide Number Placeholder 3"/>
          <p:cNvSpPr>
            <a:spLocks noGrp="1"/>
          </p:cNvSpPr>
          <p:nvPr>
            <p:ph type="sldNum" sz="quarter" idx="5"/>
          </p:nvPr>
        </p:nvSpPr>
        <p:spPr>
          <a:xfrm>
            <a:off x="4162425" y="9150350"/>
            <a:ext cx="3176588" cy="4270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3CBB3E4-ABB2-6649-902A-2BB425892DE4}" type="slidenum">
              <a:rPr lang="en-US" sz="1300"/>
              <a:pPr eaLnBrk="1" hangingPunct="1"/>
              <a:t>45</a:t>
            </a:fld>
            <a:endParaRPr lang="en-US" sz="1300"/>
          </a:p>
        </p:txBody>
      </p:sp>
    </p:spTree>
    <p:extLst>
      <p:ext uri="{BB962C8B-B14F-4D97-AF65-F5344CB8AC3E}">
        <p14:creationId xmlns:p14="http://schemas.microsoft.com/office/powerpoint/2010/main" val="2469550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Transparent: not a single line of code</a:t>
            </a:r>
          </a:p>
        </p:txBody>
      </p:sp>
      <p:sp>
        <p:nvSpPr>
          <p:cNvPr id="62467"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E224C98C-8D70-4825-9068-359E5CC35A9D}" type="slidenum">
              <a:rPr lang="en-US" altLang="en-US"/>
              <a:pPr eaLnBrk="1" hangingPunct="1"/>
              <a:t>48</a:t>
            </a:fld>
            <a:endParaRPr lang="en-US" altLang="en-US"/>
          </a:p>
        </p:txBody>
      </p:sp>
    </p:spTree>
    <p:extLst>
      <p:ext uri="{BB962C8B-B14F-4D97-AF65-F5344CB8AC3E}">
        <p14:creationId xmlns:p14="http://schemas.microsoft.com/office/powerpoint/2010/main" val="3417829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Comic Sans MS" panose="030F0702030302020204" pitchFamily="66" charset="0"/>
                <a:ea typeface="ＭＳ Ｐゴシック" panose="020B0600070205080204" pitchFamily="34" charset="-128"/>
              </a:rPr>
              <a:t>Expressitivity; can however do graph algos, even simulate other parallel models (PRAM and BSP</a:t>
            </a:r>
          </a:p>
        </p:txBody>
      </p:sp>
      <p:sp>
        <p:nvSpPr>
          <p:cNvPr id="63491" name="Slide Number Placeholder 3"/>
          <p:cNvSpPr>
            <a:spLocks noGrp="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FC59A0F9-2323-423A-911D-764C158FE774}" type="slidenum">
              <a:rPr lang="en-US" altLang="en-US"/>
              <a:pPr eaLnBrk="1" hangingPunct="1"/>
              <a:t>49</a:t>
            </a:fld>
            <a:endParaRPr lang="en-US" altLang="en-US"/>
          </a:p>
        </p:txBody>
      </p:sp>
    </p:spTree>
    <p:extLst>
      <p:ext uri="{BB962C8B-B14F-4D97-AF65-F5344CB8AC3E}">
        <p14:creationId xmlns:p14="http://schemas.microsoft.com/office/powerpoint/2010/main" val="347356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DE9B2353-B10C-46A0-93F9-57E2ED304BF4}" type="slidenum">
              <a:rPr lang="en-US" altLang="en-US" sz="1200">
                <a:latin typeface="Arial" panose="020B0604020202020204" pitchFamily="34" charset="0"/>
              </a:rPr>
              <a:pPr eaLnBrk="1" hangingPunct="1"/>
              <a:t>50</a:t>
            </a:fld>
            <a:endParaRPr lang="en-US" altLang="en-US" sz="1200">
              <a:latin typeface="Arial" panose="020B0604020202020204" pitchFamily="34"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49996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83773F9A-AECC-4CF3-8977-C2F377D9356C}" type="slidenum">
              <a:rPr lang="en-US" altLang="en-US" sz="1200">
                <a:latin typeface="Arial" panose="020B0604020202020204" pitchFamily="34" charset="0"/>
              </a:rPr>
              <a:pPr eaLnBrk="1" hangingPunct="1"/>
              <a:t>51</a:t>
            </a:fld>
            <a:endParaRPr lang="en-US" altLang="en-US" sz="1200">
              <a:latin typeface="Arial" panose="020B0604020202020204" pitchFamily="34"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My point in putting in the java code isn</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t too actually walk through it.  It</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s just to show that you have to hand code a fair amount of java</a:t>
            </a:r>
            <a:r>
              <a:rPr lang="en-US" altLang="ja-JP" smtClean="0">
                <a:latin typeface="ヒラギノ角ゴ Pro W3" pitchFamily="2" charset="-128"/>
                <a:ea typeface="ＭＳ Ｐゴシック" panose="020B0600070205080204" pitchFamily="34" charset="-128"/>
              </a:rPr>
              <a:t>.  </a:t>
            </a:r>
            <a:r>
              <a:rPr lang="en-US" altLang="ja-JP" smtClean="0">
                <a:latin typeface="Arial" panose="020B0604020202020204" pitchFamily="34" charset="0"/>
                <a:ea typeface="ＭＳ Ｐゴシック" panose="020B0600070205080204" pitchFamily="34" charset="-128"/>
              </a:rPr>
              <a:t>That way I can just point and say </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look how much java you</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d have to write to accomplish this</a:t>
            </a:r>
            <a:r>
              <a:rPr lang="ja-JP" altLang="en-US" smtClean="0">
                <a:latin typeface="Arial" panose="020B0604020202020204" pitchFamily="34" charset="0"/>
                <a:ea typeface="ＭＳ Ｐゴシック" panose="020B0600070205080204" pitchFamily="34" charset="-128"/>
              </a:rPr>
              <a:t>”</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19899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4089903A-1093-42A9-BFB8-AB05E3828084}" type="slidenum">
              <a:rPr lang="en-US" altLang="en-US" sz="1200">
                <a:latin typeface="Arial" panose="020B0604020202020204" pitchFamily="34" charset="0"/>
              </a:rPr>
              <a:pPr eaLnBrk="1" hangingPunct="1"/>
              <a:t>53</a:t>
            </a:fld>
            <a:endParaRPr lang="en-US" altLang="en-US" sz="1200">
              <a:latin typeface="Arial" panose="020B0604020202020204" pitchFamily="34"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Rather than using capital letters, which makes Pig Latin look like SQL, I added Eclipse style highlighting instead.  Hopefully this makes clear what are the key words without making it look like a Matisse painting.</a:t>
            </a:r>
          </a:p>
        </p:txBody>
      </p:sp>
    </p:spTree>
    <p:extLst>
      <p:ext uri="{BB962C8B-B14F-4D97-AF65-F5344CB8AC3E}">
        <p14:creationId xmlns:p14="http://schemas.microsoft.com/office/powerpoint/2010/main" val="1013033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fld id="{F4774F8D-FA35-499C-8E23-B54AE72EF6E4}" type="slidenum">
              <a:rPr lang="en-US" altLang="en-US" sz="1200">
                <a:latin typeface="Arial" panose="020B0604020202020204" pitchFamily="34" charset="0"/>
              </a:rPr>
              <a:pPr eaLnBrk="1" hangingPunct="1"/>
              <a:t>54</a:t>
            </a:fld>
            <a:endParaRPr lang="en-US" altLang="en-US" sz="1200">
              <a:latin typeface="Arial" panose="020B0604020202020204" pitchFamily="34"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need to think about how many map reduce jobs this decomposes into, or connecting data flows between map reduces jobs, or even that this is taking place on top of map reduce at all.</a:t>
            </a:r>
          </a:p>
        </p:txBody>
      </p:sp>
    </p:spTree>
    <p:extLst>
      <p:ext uri="{BB962C8B-B14F-4D97-AF65-F5344CB8AC3E}">
        <p14:creationId xmlns:p14="http://schemas.microsoft.com/office/powerpoint/2010/main" val="399857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0E930610-01B1-4E78-8841-95CB4C06A0BA}" type="slidenum">
              <a:rPr lang="en-US" altLang="en-US"/>
              <a:pPr eaLnBrk="1" hangingPunct="1"/>
              <a:t>4</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276914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130B333F-F504-496C-ACD4-0B68A770F940}" type="slidenum">
              <a:rPr lang="en-US" altLang="en-US"/>
              <a:pPr eaLnBrk="1" hangingPunct="1"/>
              <a:t>5</a:t>
            </a:fld>
            <a:endParaRPr lang="en-US" altLang="en-US"/>
          </a:p>
        </p:txBody>
      </p:sp>
      <p:sp>
        <p:nvSpPr>
          <p:cNvPr id="27650"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27651"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368126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EA4F3478-D8C3-40B2-B914-2ED3CCD4E64D}" type="slidenum">
              <a:rPr lang="en-US" altLang="en-US"/>
              <a:pPr eaLnBrk="1" hangingPunct="1"/>
              <a:t>6</a:t>
            </a:fld>
            <a:endParaRPr lang="en-US" altLang="en-US"/>
          </a:p>
        </p:txBody>
      </p:sp>
      <p:sp>
        <p:nvSpPr>
          <p:cNvPr id="29698" name="Rectangle 2"/>
          <p:cNvSpPr>
            <a:spLocks noGrp="1" noRot="1" noChangeAspect="1" noChangeArrowheads="1" noTextEdit="1"/>
          </p:cNvSpPr>
          <p:nvPr>
            <p:ph type="sldImg"/>
          </p:nvPr>
        </p:nvSpPr>
        <p:spPr>
          <a:xfrm>
            <a:off x="2973388" y="549275"/>
            <a:ext cx="3659187" cy="2743200"/>
          </a:xfrm>
          <a:solidFill>
            <a:srgbClr val="FFFFFF"/>
          </a:solidFill>
          <a:ln/>
        </p:spPr>
      </p:sp>
      <p:sp>
        <p:nvSpPr>
          <p:cNvPr id="29699" name="Rectangle 3"/>
          <p:cNvSpPr>
            <a:spLocks noGrp="1" noChangeArrowheads="1"/>
          </p:cNvSpPr>
          <p:nvPr>
            <p:ph type="body" idx="1"/>
          </p:nvPr>
        </p:nvSpPr>
        <p:spPr>
          <a:xfrm>
            <a:off x="1279525" y="3473450"/>
            <a:ext cx="7042150" cy="3292475"/>
          </a:xfrm>
          <a:solidFill>
            <a:srgbClr val="FFFFFF"/>
          </a:solidFill>
          <a:ln>
            <a:solidFill>
              <a:srgbClr val="000000"/>
            </a:solidFill>
          </a:ln>
        </p:spPr>
        <p:txBody>
          <a:bodyPr lIns="95235" tIns="47617" rIns="95235" bIns="47617"/>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337278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D7FA9825-D102-4301-9B7A-69725CE6999C}" type="slidenum">
              <a:rPr lang="en-US" altLang="en-US"/>
              <a:pPr eaLnBrk="1" hangingPunct="1"/>
              <a:t>7</a:t>
            </a:fld>
            <a:endParaRPr lang="en-US" altLang="en-US"/>
          </a:p>
        </p:txBody>
      </p:sp>
      <p:sp>
        <p:nvSpPr>
          <p:cNvPr id="31746" name="Rectangle 2"/>
          <p:cNvSpPr>
            <a:spLocks noGrp="1" noRot="1" noChangeAspect="1" noChangeArrowheads="1"/>
          </p:cNvSpPr>
          <p:nvPr>
            <p:ph type="sldImg"/>
          </p:nvPr>
        </p:nvSpPr>
        <p:spPr>
          <a:xfrm>
            <a:off x="2971800" y="549275"/>
            <a:ext cx="3657600" cy="2743200"/>
          </a:xfrm>
          <a:solidFill>
            <a:srgbClr val="FFFFFF"/>
          </a:solidFill>
          <a:ln/>
        </p:spPr>
      </p:sp>
      <p:sp>
        <p:nvSpPr>
          <p:cNvPr id="31747"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210194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ED225E23-0599-472C-8D59-27DDCD4AB111}" type="slidenum">
              <a:rPr lang="en-US" altLang="en-US"/>
              <a:pPr eaLnBrk="1" hangingPunct="1"/>
              <a:t>8</a:t>
            </a:fld>
            <a:endParaRPr lang="en-US" altLang="en-US"/>
          </a:p>
        </p:txBody>
      </p:sp>
      <p:sp>
        <p:nvSpPr>
          <p:cNvPr id="33794" name="Rectangle 2"/>
          <p:cNvSpPr>
            <a:spLocks noGrp="1" noRot="1" noChangeAspect="1" noChangeArrowheads="1"/>
          </p:cNvSpPr>
          <p:nvPr>
            <p:ph type="sldImg"/>
          </p:nvPr>
        </p:nvSpPr>
        <p:spPr>
          <a:xfrm>
            <a:off x="2971800" y="549275"/>
            <a:ext cx="3657600" cy="2743200"/>
          </a:xfrm>
          <a:solidFill>
            <a:srgbClr val="FFFFFF"/>
          </a:solidFill>
          <a:ln/>
        </p:spPr>
      </p:sp>
      <p:sp>
        <p:nvSpPr>
          <p:cNvPr id="33795"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383969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fld id="{D44AC5EC-61CA-44A9-ADF7-8EE9F9AEAC08}" type="slidenum">
              <a:rPr lang="en-US" altLang="en-US"/>
              <a:pPr eaLnBrk="1" hangingPunct="1"/>
              <a:t>9</a:t>
            </a:fld>
            <a:endParaRPr lang="en-US" altLang="en-US"/>
          </a:p>
        </p:txBody>
      </p:sp>
      <p:sp>
        <p:nvSpPr>
          <p:cNvPr id="35842" name="Rectangle 2"/>
          <p:cNvSpPr>
            <a:spLocks noGrp="1" noRot="1" noChangeAspect="1" noChangeArrowheads="1"/>
          </p:cNvSpPr>
          <p:nvPr>
            <p:ph type="sldImg"/>
          </p:nvPr>
        </p:nvSpPr>
        <p:spPr>
          <a:xfrm>
            <a:off x="2971800" y="549275"/>
            <a:ext cx="3657600" cy="2743200"/>
          </a:xfrm>
          <a:solidFill>
            <a:srgbClr val="FFFFFF"/>
          </a:solidFill>
          <a:ln/>
        </p:spPr>
      </p:sp>
      <p:sp>
        <p:nvSpPr>
          <p:cNvPr id="35843" name="Rectangle 3"/>
          <p:cNvSpPr>
            <a:spLocks noGrp="1" noChangeArrowheads="1"/>
          </p:cNvSpPr>
          <p:nvPr>
            <p:ph type="body" idx="1"/>
          </p:nvPr>
        </p:nvSpPr>
        <p:spPr>
          <a:xfrm>
            <a:off x="960438" y="3475038"/>
            <a:ext cx="7680325" cy="3290887"/>
          </a:xfrm>
          <a:solidFill>
            <a:srgbClr val="FFFFFF"/>
          </a:solidFill>
          <a:ln>
            <a:solidFill>
              <a:srgbClr val="000000"/>
            </a:solidFill>
          </a:ln>
        </p:spPr>
        <p:txBody>
          <a:bodyPr/>
          <a:lstStyle/>
          <a:p>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132248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9"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24.</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91240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4/29/15</a:t>
            </a:r>
            <a:endParaRPr lang="en-US" sz="1400" dirty="0" smtClean="0">
              <a:solidFill>
                <a:srgbClr val="2A40E2"/>
              </a:solidFill>
            </a:endParaRP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mazon.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ff.org/observatory" TargetMode="External"/><Relationship Id="rId2" Type="http://schemas.openxmlformats.org/officeDocument/2006/relationships/hyperlink" Target="http://www.amazon.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ig.apache.or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a:t>
            </a:r>
            <a:r>
              <a:rPr lang="en-US" altLang="en-US" sz="3000" dirty="0" smtClean="0"/>
              <a:t>24</a:t>
            </a:r>
            <a:r>
              <a:rPr lang="en-US" altLang="en-US" sz="3000" dirty="0" smtClean="0"/>
              <a:t/>
            </a:r>
            <a:br>
              <a:rPr lang="en-US" altLang="en-US" sz="3000" dirty="0" smtClean="0"/>
            </a:br>
            <a:r>
              <a:rPr lang="en-US" altLang="en-US" sz="3000" dirty="0" smtClean="0"/>
              <a:t> </a:t>
            </a:r>
            <a:br>
              <a:rPr lang="en-US" altLang="en-US" sz="3000" dirty="0" smtClean="0"/>
            </a:br>
            <a:r>
              <a:rPr lang="en-US" altLang="en-US" sz="3000" dirty="0" smtClean="0"/>
              <a:t>Security</a:t>
            </a:r>
            <a:br>
              <a:rPr lang="en-US" altLang="en-US" sz="3000" dirty="0" smtClean="0"/>
            </a:br>
            <a:r>
              <a:rPr lang="en-US" altLang="en-US" sz="3000" dirty="0" smtClean="0"/>
              <a:t>Cloud Computing</a:t>
            </a:r>
            <a:endParaRPr lang="en-US" altLang="en-US" sz="3000" dirty="0" smtClean="0"/>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April </a:t>
            </a:r>
            <a:r>
              <a:rPr lang="en-US" altLang="en-US" dirty="0" smtClean="0"/>
              <a:t>29</a:t>
            </a:r>
            <a:r>
              <a:rPr lang="en-US" altLang="en-US" baseline="30000" dirty="0" smtClean="0"/>
              <a:t>th</a:t>
            </a:r>
            <a:r>
              <a:rPr lang="en-US" altLang="en-US" dirty="0" smtClean="0"/>
              <a:t>, 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smtClean="0"/>
              <a:t>Authentication via Secret Key</a:t>
            </a:r>
          </a:p>
        </p:txBody>
      </p:sp>
      <p:sp>
        <p:nvSpPr>
          <p:cNvPr id="12290" name="Content Placeholder 2"/>
          <p:cNvSpPr>
            <a:spLocks noGrp="1"/>
          </p:cNvSpPr>
          <p:nvPr>
            <p:ph idx="1"/>
          </p:nvPr>
        </p:nvSpPr>
        <p:spPr>
          <a:xfrm>
            <a:off x="241300" y="774700"/>
            <a:ext cx="8674100" cy="5105400"/>
          </a:xfrm>
        </p:spPr>
        <p:txBody>
          <a:bodyPr/>
          <a:lstStyle/>
          <a:p>
            <a:r>
              <a:rPr lang="en-US" altLang="en-US" dirty="0" smtClean="0"/>
              <a:t>Main idea: entity proves identity by decrypting a secret encrypted with its own key</a:t>
            </a:r>
          </a:p>
          <a:p>
            <a:pPr lvl="1"/>
            <a:r>
              <a:rPr lang="en-US" altLang="en-US" dirty="0" smtClean="0"/>
              <a:t>K – secret key shared only by A and B</a:t>
            </a:r>
          </a:p>
          <a:p>
            <a:r>
              <a:rPr lang="en-US" altLang="en-US" dirty="0" smtClean="0"/>
              <a:t>A can asks B to authenticate itself by decrypting a nonce, i.e., random value, x</a:t>
            </a:r>
          </a:p>
          <a:p>
            <a:pPr lvl="1"/>
            <a:r>
              <a:rPr lang="en-US" altLang="en-US" dirty="0" smtClean="0"/>
              <a:t>Avoid replay attacks (attacker impersonating client or server)</a:t>
            </a:r>
          </a:p>
          <a:p>
            <a:r>
              <a:rPr lang="en-US" altLang="en-US" dirty="0" smtClean="0"/>
              <a:t>Vulnerable to man-in-the middle attack</a:t>
            </a:r>
          </a:p>
        </p:txBody>
      </p:sp>
      <p:sp>
        <p:nvSpPr>
          <p:cNvPr id="36867" name="Line 4"/>
          <p:cNvSpPr>
            <a:spLocks noChangeShapeType="1"/>
          </p:cNvSpPr>
          <p:nvPr/>
        </p:nvSpPr>
        <p:spPr bwMode="auto">
          <a:xfrm flipH="1">
            <a:off x="2906713" y="4191000"/>
            <a:ext cx="1587" cy="2209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68" name="Line 5"/>
          <p:cNvSpPr>
            <a:spLocks noChangeShapeType="1"/>
          </p:cNvSpPr>
          <p:nvPr/>
        </p:nvSpPr>
        <p:spPr bwMode="auto">
          <a:xfrm flipH="1">
            <a:off x="5497513" y="4191000"/>
            <a:ext cx="1587"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grpSp>
        <p:nvGrpSpPr>
          <p:cNvPr id="2" name="Group 6"/>
          <p:cNvGrpSpPr>
            <a:grpSpLocks/>
          </p:cNvGrpSpPr>
          <p:nvPr/>
        </p:nvGrpSpPr>
        <p:grpSpPr bwMode="auto">
          <a:xfrm>
            <a:off x="2908300" y="4298950"/>
            <a:ext cx="2590800" cy="730250"/>
            <a:chOff x="3072" y="1220"/>
            <a:chExt cx="1632" cy="460"/>
          </a:xfrm>
        </p:grpSpPr>
        <p:sp>
          <p:nvSpPr>
            <p:cNvPr id="36876" name="Line 7"/>
            <p:cNvSpPr>
              <a:spLocks noChangeShapeType="1"/>
            </p:cNvSpPr>
            <p:nvPr/>
          </p:nvSpPr>
          <p:spPr bwMode="auto">
            <a:xfrm>
              <a:off x="3072" y="1296"/>
              <a:ext cx="1632"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7" name="Text Box 8"/>
            <p:cNvSpPr txBox="1">
              <a:spLocks noChangeArrowheads="1"/>
            </p:cNvSpPr>
            <p:nvPr/>
          </p:nvSpPr>
          <p:spPr bwMode="auto">
            <a:xfrm rot="765608">
              <a:off x="3425" y="1220"/>
              <a:ext cx="6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Arial" panose="020B0604020202020204" pitchFamily="34" charset="0"/>
                </a:rPr>
                <a:t>E(x, K)</a:t>
              </a:r>
            </a:p>
          </p:txBody>
        </p:sp>
      </p:grpSp>
      <p:grpSp>
        <p:nvGrpSpPr>
          <p:cNvPr id="3" name="Group 9"/>
          <p:cNvGrpSpPr>
            <a:grpSpLocks/>
          </p:cNvGrpSpPr>
          <p:nvPr/>
        </p:nvGrpSpPr>
        <p:grpSpPr bwMode="auto">
          <a:xfrm>
            <a:off x="2778125" y="5029200"/>
            <a:ext cx="2720975" cy="762000"/>
            <a:chOff x="2990" y="1680"/>
            <a:chExt cx="1714" cy="480"/>
          </a:xfrm>
        </p:grpSpPr>
        <p:sp>
          <p:nvSpPr>
            <p:cNvPr id="36874" name="Line 10"/>
            <p:cNvSpPr>
              <a:spLocks noChangeShapeType="1"/>
            </p:cNvSpPr>
            <p:nvPr/>
          </p:nvSpPr>
          <p:spPr bwMode="auto">
            <a:xfrm flipH="1">
              <a:off x="3072" y="1680"/>
              <a:ext cx="16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5" name="Text Box 11"/>
            <p:cNvSpPr txBox="1">
              <a:spLocks noChangeArrowheads="1"/>
            </p:cNvSpPr>
            <p:nvPr/>
          </p:nvSpPr>
          <p:spPr bwMode="auto">
            <a:xfrm rot="-934980">
              <a:off x="2990" y="1821"/>
              <a:ext cx="10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Arial" panose="020B0604020202020204" pitchFamily="34" charset="0"/>
                </a:rPr>
                <a:t>                  x</a:t>
              </a:r>
            </a:p>
          </p:txBody>
        </p:sp>
      </p:grpSp>
      <p:sp>
        <p:nvSpPr>
          <p:cNvPr id="36871" name="Text Box 12"/>
          <p:cNvSpPr txBox="1">
            <a:spLocks noChangeArrowheads="1"/>
          </p:cNvSpPr>
          <p:nvPr/>
        </p:nvSpPr>
        <p:spPr bwMode="auto">
          <a:xfrm>
            <a:off x="2743200" y="3843338"/>
            <a:ext cx="315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Arial" panose="020B0604020202020204" pitchFamily="34" charset="0"/>
              </a:rPr>
              <a:t>A</a:t>
            </a:r>
          </a:p>
        </p:txBody>
      </p:sp>
      <p:sp>
        <p:nvSpPr>
          <p:cNvPr id="36872" name="Text Box 13"/>
          <p:cNvSpPr txBox="1">
            <a:spLocks noChangeArrowheads="1"/>
          </p:cNvSpPr>
          <p:nvPr/>
        </p:nvSpPr>
        <p:spPr bwMode="auto">
          <a:xfrm>
            <a:off x="5334000" y="3857625"/>
            <a:ext cx="315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Arial" panose="020B0604020202020204" pitchFamily="34" charset="0"/>
              </a:rPr>
              <a:t>B</a:t>
            </a:r>
          </a:p>
        </p:txBody>
      </p:sp>
      <p:sp>
        <p:nvSpPr>
          <p:cNvPr id="36873" name="TextBox 13"/>
          <p:cNvSpPr txBox="1">
            <a:spLocks noChangeArrowheads="1"/>
          </p:cNvSpPr>
          <p:nvPr/>
        </p:nvSpPr>
        <p:spPr bwMode="auto">
          <a:xfrm>
            <a:off x="5867400" y="495300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lvl="1" eaLnBrk="1" hangingPunct="1"/>
            <a:r>
              <a:rPr lang="en-US" altLang="en-US" sz="2000" b="0">
                <a:latin typeface="Helvetica" panose="020B0604020202020204" pitchFamily="34" charset="0"/>
              </a:rPr>
              <a:t>Notation: E(m,k) – encrypt message m with key k</a:t>
            </a:r>
          </a:p>
          <a:p>
            <a:pPr eaLnBrk="1" hangingPunct="1"/>
            <a:endParaRPr lang="en-US" altLang="en-US" sz="1800" b="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04987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smtClean="0"/>
              <a:t>Integrity: Cryptographic Hashes</a:t>
            </a:r>
          </a:p>
        </p:txBody>
      </p:sp>
      <p:sp>
        <p:nvSpPr>
          <p:cNvPr id="945155" name="Rectangle 3"/>
          <p:cNvSpPr>
            <a:spLocks noGrp="1" noChangeArrowheads="1"/>
          </p:cNvSpPr>
          <p:nvPr>
            <p:ph type="body" idx="1"/>
          </p:nvPr>
        </p:nvSpPr>
        <p:spPr>
          <a:xfrm>
            <a:off x="114300" y="838200"/>
            <a:ext cx="8915400" cy="5638800"/>
          </a:xfrm>
        </p:spPr>
        <p:txBody>
          <a:bodyPr>
            <a:normAutofit lnSpcReduction="10000"/>
          </a:bodyPr>
          <a:lstStyle/>
          <a:p>
            <a:r>
              <a:rPr lang="en-US" altLang="en-US" dirty="0" smtClean="0"/>
              <a:t>Basic building block for integrity: cryptographic hashing</a:t>
            </a:r>
          </a:p>
          <a:p>
            <a:pPr lvl="1"/>
            <a:r>
              <a:rPr lang="en-US" altLang="en-US" dirty="0" smtClean="0"/>
              <a:t>Associate hash with byte-stream, receiver verifies match</a:t>
            </a:r>
          </a:p>
          <a:p>
            <a:pPr lvl="2"/>
            <a:r>
              <a:rPr lang="en-US" altLang="en-US" dirty="0" smtClean="0"/>
              <a:t>Assures data hasn’</a:t>
            </a:r>
            <a:r>
              <a:rPr lang="en-US" altLang="ja-JP" dirty="0" smtClean="0"/>
              <a:t>t been modified, either accidentally – or maliciously</a:t>
            </a:r>
          </a:p>
          <a:p>
            <a:r>
              <a:rPr lang="en-US" altLang="en-US" dirty="0" smtClean="0"/>
              <a:t>Approach: </a:t>
            </a:r>
          </a:p>
          <a:p>
            <a:pPr lvl="1"/>
            <a:r>
              <a:rPr lang="en-US" altLang="en-US" dirty="0" smtClean="0"/>
              <a:t>Sender computes a secure digest of message m using H(x)</a:t>
            </a:r>
          </a:p>
          <a:p>
            <a:pPr lvl="2"/>
            <a:r>
              <a:rPr lang="en-US" altLang="en-US" dirty="0" smtClean="0"/>
              <a:t>H(x) is a publicly known hash function</a:t>
            </a:r>
          </a:p>
          <a:p>
            <a:pPr lvl="2"/>
            <a:r>
              <a:rPr lang="en-US" altLang="en-US" dirty="0" smtClean="0"/>
              <a:t>Digest d = </a:t>
            </a:r>
            <a:r>
              <a:rPr lang="cs-CZ" altLang="en-US" dirty="0" smtClean="0"/>
              <a:t>HMAC (K, m) = H (K  |  H (K  |  m)</a:t>
            </a:r>
            <a:r>
              <a:rPr lang="en-US" altLang="en-US" dirty="0" smtClean="0"/>
              <a:t>)</a:t>
            </a:r>
          </a:p>
          <a:p>
            <a:pPr lvl="2"/>
            <a:r>
              <a:rPr lang="en-US" altLang="en-US" dirty="0" smtClean="0"/>
              <a:t>HMAC(K, m) is a hash-based message authentication function</a:t>
            </a:r>
          </a:p>
          <a:p>
            <a:pPr lvl="2"/>
            <a:endParaRPr lang="en-US" altLang="en-US" dirty="0" smtClean="0"/>
          </a:p>
          <a:p>
            <a:pPr lvl="1"/>
            <a:r>
              <a:rPr lang="en-US" altLang="en-US" dirty="0" smtClean="0"/>
              <a:t>Send digest d and message m to receiver</a:t>
            </a:r>
          </a:p>
          <a:p>
            <a:pPr lvl="2"/>
            <a:endParaRPr lang="en-US" altLang="en-US" dirty="0" smtClean="0"/>
          </a:p>
          <a:p>
            <a:pPr lvl="1"/>
            <a:r>
              <a:rPr lang="en-US" altLang="en-US" dirty="0" smtClean="0"/>
              <a:t>Upon receiving m and d, receiver uses shared secret key, K, to </a:t>
            </a:r>
            <a:r>
              <a:rPr lang="en-US" altLang="en-US" dirty="0" err="1" smtClean="0"/>
              <a:t>recompute</a:t>
            </a:r>
            <a:r>
              <a:rPr lang="en-US" altLang="en-US" dirty="0" smtClean="0"/>
              <a:t> HMAC(K, m) and see whether result agrees with d</a:t>
            </a:r>
          </a:p>
        </p:txBody>
      </p:sp>
    </p:spTree>
    <p:extLst>
      <p:ext uri="{BB962C8B-B14F-4D97-AF65-F5344CB8AC3E}">
        <p14:creationId xmlns:p14="http://schemas.microsoft.com/office/powerpoint/2010/main" val="162189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51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515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51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ltLang="en-US" smtClean="0"/>
              <a:t>Using Hashing for Integrity</a:t>
            </a:r>
          </a:p>
        </p:txBody>
      </p:sp>
      <p:grpSp>
        <p:nvGrpSpPr>
          <p:cNvPr id="39938" name="Group 3"/>
          <p:cNvGrpSpPr>
            <a:grpSpLocks/>
          </p:cNvGrpSpPr>
          <p:nvPr/>
        </p:nvGrpSpPr>
        <p:grpSpPr bwMode="auto">
          <a:xfrm>
            <a:off x="304800" y="1676400"/>
            <a:ext cx="8248650" cy="3429000"/>
            <a:chOff x="96" y="1728"/>
            <a:chExt cx="5196" cy="2160"/>
          </a:xfrm>
        </p:grpSpPr>
        <p:grpSp>
          <p:nvGrpSpPr>
            <p:cNvPr id="39941" name="Group 4"/>
            <p:cNvGrpSpPr>
              <a:grpSpLocks/>
            </p:cNvGrpSpPr>
            <p:nvPr/>
          </p:nvGrpSpPr>
          <p:grpSpPr bwMode="auto">
            <a:xfrm>
              <a:off x="1488" y="2544"/>
              <a:ext cx="2448" cy="1344"/>
              <a:chOff x="1719" y="1709"/>
              <a:chExt cx="1775" cy="1123"/>
            </a:xfrm>
          </p:grpSpPr>
          <p:sp>
            <p:nvSpPr>
              <p:cNvPr id="39961" name="Oval 5"/>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9962" name="Oval 6"/>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9963" name="Oval 7"/>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39964" name="Oval 8"/>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39965" name="Oval 9"/>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39966" name="Oval 10"/>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39967" name="Oval 11"/>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39968" name="Freeform 12"/>
              <p:cNvSpPr>
                <a:spLocks/>
              </p:cNvSpPr>
              <p:nvPr/>
            </p:nvSpPr>
            <p:spPr bwMode="auto">
              <a:xfrm>
                <a:off x="1893" y="1753"/>
                <a:ext cx="1470" cy="1037"/>
              </a:xfrm>
              <a:custGeom>
                <a:avLst/>
                <a:gdLst>
                  <a:gd name="T0" fmla="*/ 8 w 1632"/>
                  <a:gd name="T1" fmla="*/ 30 h 1152"/>
                  <a:gd name="T2" fmla="*/ 59 w 1632"/>
                  <a:gd name="T3" fmla="*/ 8 h 1152"/>
                  <a:gd name="T4" fmla="*/ 102 w 1632"/>
                  <a:gd name="T5" fmla="*/ 0 h 1152"/>
                  <a:gd name="T6" fmla="*/ 190 w 1632"/>
                  <a:gd name="T7" fmla="*/ 8 h 1152"/>
                  <a:gd name="T8" fmla="*/ 219 w 1632"/>
                  <a:gd name="T9" fmla="*/ 22 h 1152"/>
                  <a:gd name="T10" fmla="*/ 234 w 1632"/>
                  <a:gd name="T11" fmla="*/ 50 h 1152"/>
                  <a:gd name="T12" fmla="*/ 249 w 1632"/>
                  <a:gd name="T13" fmla="*/ 58 h 1152"/>
                  <a:gd name="T14" fmla="*/ 234 w 1632"/>
                  <a:gd name="T15" fmla="*/ 137 h 1152"/>
                  <a:gd name="T16" fmla="*/ 139 w 1632"/>
                  <a:gd name="T17" fmla="*/ 174 h 1152"/>
                  <a:gd name="T18" fmla="*/ 44 w 1632"/>
                  <a:gd name="T19" fmla="*/ 145 h 1152"/>
                  <a:gd name="T20" fmla="*/ 14 w 1632"/>
                  <a:gd name="T21" fmla="*/ 115 h 1152"/>
                  <a:gd name="T22" fmla="*/ 0 w 1632"/>
                  <a:gd name="T23" fmla="*/ 109 h 1152"/>
                  <a:gd name="T24" fmla="*/ 8 w 1632"/>
                  <a:gd name="T25" fmla="*/ 30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42" name="Oval 13"/>
            <p:cNvSpPr>
              <a:spLocks noChangeArrowheads="1"/>
            </p:cNvSpPr>
            <p:nvPr/>
          </p:nvSpPr>
          <p:spPr bwMode="auto">
            <a:xfrm>
              <a:off x="576" y="2688"/>
              <a:ext cx="672"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9943" name="Text Box 14"/>
            <p:cNvSpPr txBox="1">
              <a:spLocks noChangeArrowheads="1"/>
            </p:cNvSpPr>
            <p:nvPr/>
          </p:nvSpPr>
          <p:spPr bwMode="auto">
            <a:xfrm>
              <a:off x="2211" y="2640"/>
              <a:ext cx="77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Helvetica" panose="020B0604020202020204" pitchFamily="34" charset="0"/>
                  <a:cs typeface="Helvetica" panose="020B0604020202020204" pitchFamily="34" charset="0"/>
                </a:rPr>
                <a:t>Internet</a:t>
              </a:r>
            </a:p>
          </p:txBody>
        </p:sp>
        <p:sp>
          <p:nvSpPr>
            <p:cNvPr id="39944" name="Text Box 15"/>
            <p:cNvSpPr txBox="1">
              <a:spLocks noChangeArrowheads="1"/>
            </p:cNvSpPr>
            <p:nvPr/>
          </p:nvSpPr>
          <p:spPr bwMode="auto">
            <a:xfrm>
              <a:off x="547" y="2736"/>
              <a:ext cx="72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400" b="0">
                  <a:latin typeface="Helvetica" panose="020B0604020202020204" pitchFamily="34" charset="0"/>
                  <a:cs typeface="Helvetica" panose="020B0604020202020204" pitchFamily="34" charset="0"/>
                </a:rPr>
                <a:t>Digest</a:t>
              </a:r>
            </a:p>
            <a:p>
              <a:pPr algn="ctr" eaLnBrk="1" hangingPunct="1"/>
              <a:r>
                <a:rPr lang="en-US" altLang="en-US" sz="1400" b="0">
                  <a:latin typeface="Helvetica" panose="020B0604020202020204" pitchFamily="34" charset="0"/>
                  <a:cs typeface="Helvetica" panose="020B0604020202020204" pitchFamily="34" charset="0"/>
                </a:rPr>
                <a:t>HMAC(K,m)</a:t>
              </a:r>
              <a:endParaRPr lang="en-US" altLang="en-US" sz="1100" b="0">
                <a:latin typeface="Helvetica" panose="020B0604020202020204" pitchFamily="34" charset="0"/>
                <a:cs typeface="Helvetica" panose="020B0604020202020204" pitchFamily="34" charset="0"/>
              </a:endParaRPr>
            </a:p>
          </p:txBody>
        </p:sp>
        <p:sp>
          <p:nvSpPr>
            <p:cNvPr id="39945" name="Text Box 16"/>
            <p:cNvSpPr txBox="1">
              <a:spLocks noChangeArrowheads="1"/>
            </p:cNvSpPr>
            <p:nvPr/>
          </p:nvSpPr>
          <p:spPr bwMode="auto">
            <a:xfrm>
              <a:off x="96" y="1787"/>
              <a:ext cx="118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Helvetica" panose="020B0604020202020204" pitchFamily="34" charset="0"/>
                  <a:cs typeface="Helvetica" panose="020B0604020202020204" pitchFamily="34" charset="0"/>
                </a:rPr>
                <a:t>plaintext (m)</a:t>
              </a:r>
              <a:endParaRPr lang="en-US" altLang="en-US" sz="1800" b="0">
                <a:latin typeface="Helvetica" panose="020B0604020202020204" pitchFamily="34" charset="0"/>
                <a:cs typeface="Helvetica" panose="020B0604020202020204" pitchFamily="34" charset="0"/>
              </a:endParaRPr>
            </a:p>
          </p:txBody>
        </p:sp>
        <p:sp>
          <p:nvSpPr>
            <p:cNvPr id="39946" name="Line 17"/>
            <p:cNvSpPr>
              <a:spLocks noChangeShapeType="1"/>
            </p:cNvSpPr>
            <p:nvPr/>
          </p:nvSpPr>
          <p:spPr bwMode="auto">
            <a:xfrm flipV="1">
              <a:off x="4368" y="2496"/>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9947" name="Text Box 18"/>
            <p:cNvSpPr txBox="1">
              <a:spLocks noChangeArrowheads="1"/>
            </p:cNvSpPr>
            <p:nvPr/>
          </p:nvSpPr>
          <p:spPr bwMode="auto">
            <a:xfrm>
              <a:off x="1764" y="3144"/>
              <a:ext cx="1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Encrypted Digest</a:t>
              </a:r>
            </a:p>
          </p:txBody>
        </p:sp>
        <p:sp>
          <p:nvSpPr>
            <p:cNvPr id="39948" name="Freeform 19"/>
            <p:cNvSpPr>
              <a:spLocks/>
            </p:cNvSpPr>
            <p:nvPr/>
          </p:nvSpPr>
          <p:spPr bwMode="auto">
            <a:xfrm>
              <a:off x="432" y="2016"/>
              <a:ext cx="3936" cy="1584"/>
            </a:xfrm>
            <a:custGeom>
              <a:avLst/>
              <a:gdLst>
                <a:gd name="T0" fmla="*/ 0 w 3936"/>
                <a:gd name="T1" fmla="*/ 0 h 1344"/>
                <a:gd name="T2" fmla="*/ 0 w 3936"/>
                <a:gd name="T3" fmla="*/ 25871 h 1344"/>
                <a:gd name="T4" fmla="*/ 3936 w 3936"/>
                <a:gd name="T5" fmla="*/ 25871 h 1344"/>
                <a:gd name="T6" fmla="*/ 3936 w 3936"/>
                <a:gd name="T7" fmla="*/ 18474 h 1344"/>
                <a:gd name="T8" fmla="*/ 0 60000 65536"/>
                <a:gd name="T9" fmla="*/ 0 60000 65536"/>
                <a:gd name="T10" fmla="*/ 0 60000 65536"/>
                <a:gd name="T11" fmla="*/ 0 60000 65536"/>
                <a:gd name="T12" fmla="*/ 0 w 3936"/>
                <a:gd name="T13" fmla="*/ 0 h 1344"/>
                <a:gd name="T14" fmla="*/ 3936 w 3936"/>
                <a:gd name="T15" fmla="*/ 1344 h 1344"/>
              </a:gdLst>
              <a:ahLst/>
              <a:cxnLst>
                <a:cxn ang="T8">
                  <a:pos x="T0" y="T1"/>
                </a:cxn>
                <a:cxn ang="T9">
                  <a:pos x="T2" y="T3"/>
                </a:cxn>
                <a:cxn ang="T10">
                  <a:pos x="T4" y="T5"/>
                </a:cxn>
                <a:cxn ang="T11">
                  <a:pos x="T6" y="T7"/>
                </a:cxn>
              </a:cxnLst>
              <a:rect l="T12" t="T13" r="T14" b="T15"/>
              <a:pathLst>
                <a:path w="3936" h="1344">
                  <a:moveTo>
                    <a:pt x="0" y="0"/>
                  </a:moveTo>
                  <a:lnTo>
                    <a:pt x="0" y="1344"/>
                  </a:lnTo>
                  <a:lnTo>
                    <a:pt x="3936" y="1344"/>
                  </a:lnTo>
                  <a:lnTo>
                    <a:pt x="3936" y="96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39949" name="Oval 20"/>
            <p:cNvSpPr>
              <a:spLocks noChangeArrowheads="1"/>
            </p:cNvSpPr>
            <p:nvPr/>
          </p:nvSpPr>
          <p:spPr bwMode="auto">
            <a:xfrm>
              <a:off x="4032" y="2688"/>
              <a:ext cx="672"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9950" name="Text Box 21"/>
            <p:cNvSpPr txBox="1">
              <a:spLocks noChangeArrowheads="1"/>
            </p:cNvSpPr>
            <p:nvPr/>
          </p:nvSpPr>
          <p:spPr bwMode="auto">
            <a:xfrm>
              <a:off x="4010" y="2736"/>
              <a:ext cx="724"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400" b="0">
                  <a:latin typeface="Helvetica" panose="020B0604020202020204" pitchFamily="34" charset="0"/>
                  <a:cs typeface="Helvetica" panose="020B0604020202020204" pitchFamily="34" charset="0"/>
                </a:rPr>
                <a:t>Digest</a:t>
              </a:r>
            </a:p>
            <a:p>
              <a:pPr eaLnBrk="1" hangingPunct="1"/>
              <a:r>
                <a:rPr lang="en-US" altLang="en-US" sz="1400" b="0">
                  <a:latin typeface="Helvetica" panose="020B0604020202020204" pitchFamily="34" charset="0"/>
                  <a:cs typeface="Helvetica" panose="020B0604020202020204" pitchFamily="34" charset="0"/>
                </a:rPr>
                <a:t>HMAC(K,m)</a:t>
              </a:r>
              <a:endParaRPr lang="en-US" altLang="en-US" sz="1100" b="0">
                <a:latin typeface="Helvetica" panose="020B0604020202020204" pitchFamily="34" charset="0"/>
                <a:cs typeface="Helvetica" panose="020B0604020202020204" pitchFamily="34" charset="0"/>
              </a:endParaRPr>
            </a:p>
            <a:p>
              <a:pPr eaLnBrk="1" hangingPunct="1"/>
              <a:endParaRPr lang="en-US" altLang="en-US" sz="1400" b="0">
                <a:latin typeface="Helvetica" panose="020B0604020202020204" pitchFamily="34" charset="0"/>
                <a:cs typeface="Helvetica" panose="020B0604020202020204" pitchFamily="34" charset="0"/>
              </a:endParaRPr>
            </a:p>
          </p:txBody>
        </p:sp>
        <p:sp>
          <p:nvSpPr>
            <p:cNvPr id="39951" name="Freeform 22"/>
            <p:cNvSpPr>
              <a:spLocks/>
            </p:cNvSpPr>
            <p:nvPr/>
          </p:nvSpPr>
          <p:spPr bwMode="auto">
            <a:xfrm>
              <a:off x="432" y="2496"/>
              <a:ext cx="480" cy="192"/>
            </a:xfrm>
            <a:custGeom>
              <a:avLst/>
              <a:gdLst>
                <a:gd name="T0" fmla="*/ 0 w 480"/>
                <a:gd name="T1" fmla="*/ 0 h 192"/>
                <a:gd name="T2" fmla="*/ 480 w 480"/>
                <a:gd name="T3" fmla="*/ 0 h 192"/>
                <a:gd name="T4" fmla="*/ 480 w 480"/>
                <a:gd name="T5" fmla="*/ 192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480" y="0"/>
                  </a:lnTo>
                  <a:lnTo>
                    <a:pt x="480" y="192"/>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39952" name="AutoShape 23"/>
            <p:cNvSpPr>
              <a:spLocks noChangeArrowheads="1"/>
            </p:cNvSpPr>
            <p:nvPr/>
          </p:nvSpPr>
          <p:spPr bwMode="auto">
            <a:xfrm>
              <a:off x="4080" y="2208"/>
              <a:ext cx="576" cy="288"/>
            </a:xfrm>
            <a:prstGeom prst="diamond">
              <a:avLst/>
            </a:prstGeom>
            <a:solidFill>
              <a:srgbClr val="FFFF99"/>
            </a:solidFill>
            <a:ln w="12700">
              <a:solidFill>
                <a:schemeClr val="tx1"/>
              </a:solidFill>
              <a:miter lim="800000"/>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9953" name="Text Box 24"/>
            <p:cNvSpPr txBox="1">
              <a:spLocks noChangeArrowheads="1"/>
            </p:cNvSpPr>
            <p:nvPr/>
          </p:nvSpPr>
          <p:spPr bwMode="auto">
            <a:xfrm>
              <a:off x="4263" y="2232"/>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a:t>
              </a:r>
            </a:p>
          </p:txBody>
        </p:sp>
        <p:sp>
          <p:nvSpPr>
            <p:cNvPr id="39954" name="Text Box 25"/>
            <p:cNvSpPr txBox="1">
              <a:spLocks noChangeArrowheads="1"/>
            </p:cNvSpPr>
            <p:nvPr/>
          </p:nvSpPr>
          <p:spPr bwMode="auto">
            <a:xfrm>
              <a:off x="4368" y="2496"/>
              <a:ext cx="5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digest</a:t>
              </a:r>
              <a:r>
                <a:rPr lang="ja-JP" altLang="en-US" sz="1800" b="0">
                  <a:latin typeface="Helvetica" panose="020B0604020202020204" pitchFamily="34" charset="0"/>
                  <a:cs typeface="Helvetica" panose="020B0604020202020204" pitchFamily="34" charset="0"/>
                </a:rPr>
                <a:t>’</a:t>
              </a:r>
              <a:endParaRPr lang="en-US" altLang="en-US" sz="1800" b="0">
                <a:latin typeface="Helvetica" panose="020B0604020202020204" pitchFamily="34" charset="0"/>
                <a:cs typeface="Helvetica" panose="020B0604020202020204" pitchFamily="34" charset="0"/>
              </a:endParaRPr>
            </a:p>
          </p:txBody>
        </p:sp>
        <p:sp>
          <p:nvSpPr>
            <p:cNvPr id="39955" name="Freeform 26"/>
            <p:cNvSpPr>
              <a:spLocks/>
            </p:cNvSpPr>
            <p:nvPr/>
          </p:nvSpPr>
          <p:spPr bwMode="auto">
            <a:xfrm>
              <a:off x="912" y="2352"/>
              <a:ext cx="3168" cy="1008"/>
            </a:xfrm>
            <a:custGeom>
              <a:avLst/>
              <a:gdLst>
                <a:gd name="T0" fmla="*/ 0 w 3168"/>
                <a:gd name="T1" fmla="*/ 864 h 1008"/>
                <a:gd name="T2" fmla="*/ 0 w 3168"/>
                <a:gd name="T3" fmla="*/ 1008 h 1008"/>
                <a:gd name="T4" fmla="*/ 3072 w 3168"/>
                <a:gd name="T5" fmla="*/ 1008 h 1008"/>
                <a:gd name="T6" fmla="*/ 3072 w 3168"/>
                <a:gd name="T7" fmla="*/ 0 h 1008"/>
                <a:gd name="T8" fmla="*/ 3168 w 3168"/>
                <a:gd name="T9" fmla="*/ 0 h 1008"/>
                <a:gd name="T10" fmla="*/ 0 60000 65536"/>
                <a:gd name="T11" fmla="*/ 0 60000 65536"/>
                <a:gd name="T12" fmla="*/ 0 60000 65536"/>
                <a:gd name="T13" fmla="*/ 0 60000 65536"/>
                <a:gd name="T14" fmla="*/ 0 60000 65536"/>
                <a:gd name="T15" fmla="*/ 0 w 3168"/>
                <a:gd name="T16" fmla="*/ 0 h 1008"/>
                <a:gd name="T17" fmla="*/ 3168 w 3168"/>
                <a:gd name="T18" fmla="*/ 1008 h 1008"/>
              </a:gdLst>
              <a:ahLst/>
              <a:cxnLst>
                <a:cxn ang="T10">
                  <a:pos x="T0" y="T1"/>
                </a:cxn>
                <a:cxn ang="T11">
                  <a:pos x="T2" y="T3"/>
                </a:cxn>
                <a:cxn ang="T12">
                  <a:pos x="T4" y="T5"/>
                </a:cxn>
                <a:cxn ang="T13">
                  <a:pos x="T6" y="T7"/>
                </a:cxn>
                <a:cxn ang="T14">
                  <a:pos x="T8" y="T9"/>
                </a:cxn>
              </a:cxnLst>
              <a:rect l="T15" t="T16" r="T17" b="T18"/>
              <a:pathLst>
                <a:path w="3168" h="1008">
                  <a:moveTo>
                    <a:pt x="0" y="864"/>
                  </a:moveTo>
                  <a:lnTo>
                    <a:pt x="0" y="1008"/>
                  </a:lnTo>
                  <a:lnTo>
                    <a:pt x="3072" y="1008"/>
                  </a:lnTo>
                  <a:lnTo>
                    <a:pt x="3072" y="0"/>
                  </a:lnTo>
                  <a:lnTo>
                    <a:pt x="3168"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39956" name="Line 27"/>
            <p:cNvSpPr>
              <a:spLocks noChangeShapeType="1"/>
            </p:cNvSpPr>
            <p:nvPr/>
          </p:nvSpPr>
          <p:spPr bwMode="auto">
            <a:xfrm flipV="1">
              <a:off x="4368" y="1968"/>
              <a:ext cx="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9957" name="Text Box 28"/>
            <p:cNvSpPr txBox="1">
              <a:spLocks noChangeArrowheads="1"/>
            </p:cNvSpPr>
            <p:nvPr/>
          </p:nvSpPr>
          <p:spPr bwMode="auto">
            <a:xfrm>
              <a:off x="4359" y="1992"/>
              <a:ext cx="3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NO</a:t>
              </a:r>
            </a:p>
          </p:txBody>
        </p:sp>
        <p:sp>
          <p:nvSpPr>
            <p:cNvPr id="39958" name="Text Box 29"/>
            <p:cNvSpPr txBox="1">
              <a:spLocks noChangeArrowheads="1"/>
            </p:cNvSpPr>
            <p:nvPr/>
          </p:nvSpPr>
          <p:spPr bwMode="auto">
            <a:xfrm>
              <a:off x="3830" y="1739"/>
              <a:ext cx="1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solidFill>
                    <a:srgbClr val="FF0000"/>
                  </a:solidFill>
                  <a:latin typeface="Helvetica" panose="020B0604020202020204" pitchFamily="34" charset="0"/>
                  <a:cs typeface="Helvetica" panose="020B0604020202020204" pitchFamily="34" charset="0"/>
                </a:rPr>
                <a:t>corrupted msg</a:t>
              </a:r>
            </a:p>
          </p:txBody>
        </p:sp>
        <p:sp>
          <p:nvSpPr>
            <p:cNvPr id="39959" name="Freeform 30"/>
            <p:cNvSpPr>
              <a:spLocks/>
            </p:cNvSpPr>
            <p:nvPr/>
          </p:nvSpPr>
          <p:spPr bwMode="auto">
            <a:xfrm>
              <a:off x="4368" y="1968"/>
              <a:ext cx="816" cy="1632"/>
            </a:xfrm>
            <a:custGeom>
              <a:avLst/>
              <a:gdLst>
                <a:gd name="T0" fmla="*/ 0 w 816"/>
                <a:gd name="T1" fmla="*/ 1632 h 1632"/>
                <a:gd name="T2" fmla="*/ 816 w 816"/>
                <a:gd name="T3" fmla="*/ 1632 h 1632"/>
                <a:gd name="T4" fmla="*/ 816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0" y="1632"/>
                  </a:moveTo>
                  <a:lnTo>
                    <a:pt x="816" y="1632"/>
                  </a:lnTo>
                  <a:lnTo>
                    <a:pt x="816"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39960" name="Text Box 31"/>
            <p:cNvSpPr txBox="1">
              <a:spLocks noChangeArrowheads="1"/>
            </p:cNvSpPr>
            <p:nvPr/>
          </p:nvSpPr>
          <p:spPr bwMode="auto">
            <a:xfrm>
              <a:off x="4854" y="1728"/>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     m</a:t>
              </a:r>
            </a:p>
          </p:txBody>
        </p:sp>
      </p:grpSp>
      <p:sp>
        <p:nvSpPr>
          <p:cNvPr id="39939" name="Text Box 18"/>
          <p:cNvSpPr txBox="1">
            <a:spLocks noChangeArrowheads="1"/>
          </p:cNvSpPr>
          <p:nvPr/>
        </p:nvSpPr>
        <p:spPr bwMode="auto">
          <a:xfrm>
            <a:off x="3886200" y="4267200"/>
            <a:ext cx="249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Unencrypted Message</a:t>
            </a:r>
          </a:p>
        </p:txBody>
      </p:sp>
      <p:sp>
        <p:nvSpPr>
          <p:cNvPr id="2" name="TextBox 1"/>
          <p:cNvSpPr txBox="1">
            <a:spLocks noChangeArrowheads="1"/>
          </p:cNvSpPr>
          <p:nvPr/>
        </p:nvSpPr>
        <p:spPr bwMode="auto">
          <a:xfrm>
            <a:off x="2080473" y="5575493"/>
            <a:ext cx="4968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dirty="0">
                <a:solidFill>
                  <a:srgbClr val="FF0000"/>
                </a:solidFill>
                <a:latin typeface="+mj-lt"/>
                <a:cs typeface="Helvetica" panose="020B0604020202020204" pitchFamily="34" charset="0"/>
              </a:rPr>
              <a:t>Can encrypt m for confidentiality</a:t>
            </a:r>
          </a:p>
        </p:txBody>
      </p:sp>
    </p:spTree>
    <p:extLst>
      <p:ext uri="{BB962C8B-B14F-4D97-AF65-F5344CB8AC3E}">
        <p14:creationId xmlns:p14="http://schemas.microsoft.com/office/powerpoint/2010/main" val="3878762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tLang="en-US" smtClean="0"/>
              <a:t>Standard Cryptographic Hash Functions</a:t>
            </a:r>
          </a:p>
        </p:txBody>
      </p:sp>
      <p:sp>
        <p:nvSpPr>
          <p:cNvPr id="953347" name="Rectangle 3"/>
          <p:cNvSpPr>
            <a:spLocks noGrp="1" noChangeArrowheads="1"/>
          </p:cNvSpPr>
          <p:nvPr>
            <p:ph type="body" idx="1"/>
          </p:nvPr>
        </p:nvSpPr>
        <p:spPr>
          <a:xfrm>
            <a:off x="228600" y="838200"/>
            <a:ext cx="8763000" cy="5715000"/>
          </a:xfrm>
        </p:spPr>
        <p:txBody>
          <a:bodyPr>
            <a:normAutofit fontScale="92500" lnSpcReduction="10000"/>
          </a:bodyPr>
          <a:lstStyle/>
          <a:p>
            <a:r>
              <a:rPr lang="en-US" altLang="en-US" dirty="0" smtClean="0"/>
              <a:t>MD5 (Message Digest version 5)</a:t>
            </a:r>
          </a:p>
          <a:p>
            <a:pPr lvl="1"/>
            <a:r>
              <a:rPr lang="en-US" altLang="en-US" dirty="0" smtClean="0"/>
              <a:t>Developed in 1991 (</a:t>
            </a:r>
            <a:r>
              <a:rPr lang="en-US" altLang="en-US" dirty="0" err="1" smtClean="0"/>
              <a:t>Rivest</a:t>
            </a:r>
            <a:r>
              <a:rPr lang="en-US" altLang="en-US" dirty="0" smtClean="0"/>
              <a:t>), produces 128 bit hashes</a:t>
            </a:r>
          </a:p>
          <a:p>
            <a:pPr lvl="1"/>
            <a:r>
              <a:rPr lang="en-US" altLang="en-US" dirty="0" smtClean="0"/>
              <a:t>Widely used (RFC 1321)</a:t>
            </a:r>
          </a:p>
          <a:p>
            <a:pPr lvl="1"/>
            <a:r>
              <a:rPr lang="en-US" altLang="en-US" dirty="0" smtClean="0"/>
              <a:t>Broken (1996-2008): attacks that find collisions</a:t>
            </a:r>
          </a:p>
          <a:p>
            <a:pPr lvl="2"/>
            <a:endParaRPr lang="en-US" altLang="en-US" dirty="0" smtClean="0"/>
          </a:p>
          <a:p>
            <a:r>
              <a:rPr lang="en-US" altLang="en-US" dirty="0" smtClean="0"/>
              <a:t>SHA-1 (Secure Hash Algorithm)</a:t>
            </a:r>
          </a:p>
          <a:p>
            <a:pPr lvl="1"/>
            <a:r>
              <a:rPr lang="en-US" altLang="en-US" dirty="0" smtClean="0"/>
              <a:t>Developed in 1995 (NSA) as MD5 successor with 160 bit hashes</a:t>
            </a:r>
          </a:p>
          <a:p>
            <a:pPr lvl="1"/>
            <a:r>
              <a:rPr lang="en-US" altLang="en-US" dirty="0" smtClean="0"/>
              <a:t>Widely used (SSL/TLS, SSH, PGP, IPSEC)</a:t>
            </a:r>
          </a:p>
          <a:p>
            <a:pPr lvl="1"/>
            <a:r>
              <a:rPr lang="en-US" altLang="en-US" dirty="0" smtClean="0"/>
              <a:t>Broken in 2005, government use discontinued in 2010</a:t>
            </a:r>
          </a:p>
          <a:p>
            <a:pPr lvl="2"/>
            <a:endParaRPr lang="en-US" altLang="en-US" dirty="0" smtClean="0"/>
          </a:p>
          <a:p>
            <a:r>
              <a:rPr lang="en-US" altLang="en-US" dirty="0" smtClean="0"/>
              <a:t>SHA-2 (2001) </a:t>
            </a:r>
          </a:p>
          <a:p>
            <a:pPr lvl="1"/>
            <a:r>
              <a:rPr lang="en-US" altLang="en-US" dirty="0" smtClean="0"/>
              <a:t>Family of SHA-224, SHA-256, SHA-384, SHA-512 functions</a:t>
            </a:r>
          </a:p>
          <a:p>
            <a:endParaRPr lang="en-US" altLang="en-US" dirty="0" smtClean="0"/>
          </a:p>
          <a:p>
            <a:r>
              <a:rPr lang="en-US" altLang="en-US" dirty="0" smtClean="0"/>
              <a:t>HMAC’s are secure even with older “insecure” hash functions</a:t>
            </a:r>
          </a:p>
          <a:p>
            <a:pPr lvl="1"/>
            <a:r>
              <a:rPr lang="en-US" altLang="en-US" dirty="0" smtClean="0"/>
              <a:t>	</a:t>
            </a:r>
          </a:p>
          <a:p>
            <a:pPr lvl="1"/>
            <a:endParaRPr lang="en-US" altLang="en-US" dirty="0" smtClean="0"/>
          </a:p>
        </p:txBody>
      </p:sp>
    </p:spTree>
    <p:extLst>
      <p:ext uri="{BB962C8B-B14F-4D97-AF65-F5344CB8AC3E}">
        <p14:creationId xmlns:p14="http://schemas.microsoft.com/office/powerpoint/2010/main" val="392291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tLang="en-US" smtClean="0"/>
              <a:t>Asymmetric Encryption (Public Key)</a:t>
            </a:r>
          </a:p>
        </p:txBody>
      </p:sp>
      <p:sp>
        <p:nvSpPr>
          <p:cNvPr id="955395" name="Rectangle 3"/>
          <p:cNvSpPr>
            <a:spLocks noGrp="1" noChangeArrowheads="1"/>
          </p:cNvSpPr>
          <p:nvPr>
            <p:ph type="body" idx="1"/>
          </p:nvPr>
        </p:nvSpPr>
        <p:spPr>
          <a:xfrm>
            <a:off x="304800" y="914400"/>
            <a:ext cx="8229600" cy="5105400"/>
          </a:xfrm>
        </p:spPr>
        <p:txBody>
          <a:bodyPr/>
          <a:lstStyle/>
          <a:p>
            <a:r>
              <a:rPr lang="en-US" altLang="en-US" dirty="0" smtClean="0"/>
              <a:t>Idea: use two different keys, one to encrypt (e) and one to decrypt (d)</a:t>
            </a:r>
          </a:p>
          <a:p>
            <a:pPr lvl="1"/>
            <a:r>
              <a:rPr lang="en-US" altLang="en-US" dirty="0" smtClean="0"/>
              <a:t>A </a:t>
            </a:r>
            <a:r>
              <a:rPr lang="en-US" altLang="en-US" dirty="0" smtClean="0">
                <a:solidFill>
                  <a:srgbClr val="FF0000"/>
                </a:solidFill>
              </a:rPr>
              <a:t>key pair</a:t>
            </a:r>
          </a:p>
          <a:p>
            <a:pPr lvl="2"/>
            <a:endParaRPr lang="en-US" altLang="en-US" dirty="0" smtClean="0"/>
          </a:p>
          <a:p>
            <a:r>
              <a:rPr lang="en-US" altLang="en-US" dirty="0" smtClean="0"/>
              <a:t>Crucial property: knowing e does not give away d</a:t>
            </a:r>
          </a:p>
          <a:p>
            <a:pPr lvl="2"/>
            <a:endParaRPr lang="en-US" altLang="en-US" dirty="0" smtClean="0"/>
          </a:p>
          <a:p>
            <a:r>
              <a:rPr lang="en-US" altLang="en-US" dirty="0" smtClean="0"/>
              <a:t>Therefore e can be public: everyone knows it!</a:t>
            </a:r>
          </a:p>
          <a:p>
            <a:pPr lvl="2"/>
            <a:endParaRPr lang="en-US" altLang="en-US" dirty="0" smtClean="0"/>
          </a:p>
          <a:p>
            <a:r>
              <a:rPr lang="en-US" altLang="en-US" dirty="0" smtClean="0"/>
              <a:t>If Alice wants to send to Bob, she fetches Bob’</a:t>
            </a:r>
            <a:r>
              <a:rPr lang="en-US" altLang="ja-JP" dirty="0" smtClean="0"/>
              <a:t>s public key (say from Bob’s home page) and encrypts with it</a:t>
            </a:r>
          </a:p>
          <a:p>
            <a:pPr lvl="1"/>
            <a:r>
              <a:rPr lang="en-US" altLang="en-US" dirty="0" smtClean="0"/>
              <a:t>Alice can’</a:t>
            </a:r>
            <a:r>
              <a:rPr lang="en-US" altLang="ja-JP" dirty="0" smtClean="0"/>
              <a:t>t decrypt what she’s sending to Bob …</a:t>
            </a:r>
          </a:p>
          <a:p>
            <a:pPr lvl="1"/>
            <a:r>
              <a:rPr lang="en-US" altLang="en-US" dirty="0" smtClean="0"/>
              <a:t>…  but then, neither can anyone else (except Bob)</a:t>
            </a:r>
          </a:p>
        </p:txBody>
      </p:sp>
    </p:spTree>
    <p:extLst>
      <p:ext uri="{BB962C8B-B14F-4D97-AF65-F5344CB8AC3E}">
        <p14:creationId xmlns:p14="http://schemas.microsoft.com/office/powerpoint/2010/main" val="146984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tLang="en-US" smtClean="0"/>
              <a:t>Public Key / Asymmetric Encryption</a:t>
            </a:r>
          </a:p>
        </p:txBody>
      </p:sp>
      <p:sp>
        <p:nvSpPr>
          <p:cNvPr id="46082" name="Rectangle 3"/>
          <p:cNvSpPr>
            <a:spLocks noGrp="1" noChangeArrowheads="1"/>
          </p:cNvSpPr>
          <p:nvPr>
            <p:ph type="body" idx="1"/>
          </p:nvPr>
        </p:nvSpPr>
        <p:spPr/>
        <p:txBody>
          <a:bodyPr/>
          <a:lstStyle/>
          <a:p>
            <a:r>
              <a:rPr lang="en-US" altLang="en-US" dirty="0" smtClean="0"/>
              <a:t>Sender uses receiver’</a:t>
            </a:r>
            <a:r>
              <a:rPr lang="en-US" altLang="ja-JP" dirty="0" smtClean="0"/>
              <a:t>s </a:t>
            </a:r>
            <a:r>
              <a:rPr lang="en-US" altLang="ja-JP" dirty="0" smtClean="0">
                <a:solidFill>
                  <a:srgbClr val="FF0000"/>
                </a:solidFill>
              </a:rPr>
              <a:t>public</a:t>
            </a:r>
            <a:r>
              <a:rPr lang="en-US" altLang="ja-JP" dirty="0" smtClean="0"/>
              <a:t> key</a:t>
            </a:r>
          </a:p>
          <a:p>
            <a:pPr lvl="1"/>
            <a:r>
              <a:rPr lang="en-US" altLang="en-US" dirty="0" smtClean="0"/>
              <a:t>Advertised to everyone</a:t>
            </a:r>
          </a:p>
          <a:p>
            <a:r>
              <a:rPr lang="en-US" altLang="en-US" dirty="0" smtClean="0"/>
              <a:t>Receiver uses complementary </a:t>
            </a:r>
            <a:r>
              <a:rPr lang="en-US" altLang="en-US" dirty="0" smtClean="0">
                <a:solidFill>
                  <a:srgbClr val="FF0000"/>
                </a:solidFill>
              </a:rPr>
              <a:t>private</a:t>
            </a:r>
            <a:r>
              <a:rPr lang="en-US" altLang="en-US" dirty="0" smtClean="0"/>
              <a:t> key</a:t>
            </a:r>
          </a:p>
          <a:p>
            <a:pPr lvl="1"/>
            <a:r>
              <a:rPr lang="en-US" altLang="en-US" dirty="0" smtClean="0"/>
              <a:t>Must be kept secret</a:t>
            </a:r>
          </a:p>
        </p:txBody>
      </p:sp>
      <p:grpSp>
        <p:nvGrpSpPr>
          <p:cNvPr id="46083" name="Group 4"/>
          <p:cNvGrpSpPr>
            <a:grpSpLocks/>
          </p:cNvGrpSpPr>
          <p:nvPr/>
        </p:nvGrpSpPr>
        <p:grpSpPr bwMode="auto">
          <a:xfrm>
            <a:off x="914400" y="2833688"/>
            <a:ext cx="7315200" cy="3033712"/>
            <a:chOff x="720" y="1929"/>
            <a:chExt cx="4320" cy="1527"/>
          </a:xfrm>
        </p:grpSpPr>
        <p:sp>
          <p:nvSpPr>
            <p:cNvPr id="46084" name="Oval 5"/>
            <p:cNvSpPr>
              <a:spLocks noChangeArrowheads="1"/>
            </p:cNvSpPr>
            <p:nvPr/>
          </p:nvSpPr>
          <p:spPr bwMode="auto">
            <a:xfrm>
              <a:off x="720" y="2592"/>
              <a:ext cx="1008"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grpSp>
          <p:nvGrpSpPr>
            <p:cNvPr id="46085" name="Group 6"/>
            <p:cNvGrpSpPr>
              <a:grpSpLocks/>
            </p:cNvGrpSpPr>
            <p:nvPr/>
          </p:nvGrpSpPr>
          <p:grpSpPr bwMode="auto">
            <a:xfrm>
              <a:off x="1968" y="2496"/>
              <a:ext cx="1920" cy="960"/>
              <a:chOff x="1719" y="1709"/>
              <a:chExt cx="1775" cy="1123"/>
            </a:xfrm>
          </p:grpSpPr>
          <p:sp>
            <p:nvSpPr>
              <p:cNvPr id="46096" name="Oval 7"/>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46097" name="Oval 8"/>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46098" name="Oval 9"/>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Arial" panose="020B0604020202020204" pitchFamily="34" charset="0"/>
                </a:endParaRPr>
              </a:p>
            </p:txBody>
          </p:sp>
          <p:sp>
            <p:nvSpPr>
              <p:cNvPr id="46099" name="Oval 10"/>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Arial" panose="020B0604020202020204" pitchFamily="34" charset="0"/>
                </a:endParaRPr>
              </a:p>
            </p:txBody>
          </p:sp>
          <p:sp>
            <p:nvSpPr>
              <p:cNvPr id="46100" name="Oval 11"/>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Arial" panose="020B0604020202020204" pitchFamily="34" charset="0"/>
                </a:endParaRPr>
              </a:p>
            </p:txBody>
          </p:sp>
          <p:sp>
            <p:nvSpPr>
              <p:cNvPr id="46101" name="Oval 12"/>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Arial" panose="020B0604020202020204" pitchFamily="34" charset="0"/>
                </a:endParaRPr>
              </a:p>
            </p:txBody>
          </p:sp>
          <p:sp>
            <p:nvSpPr>
              <p:cNvPr id="46102" name="Oval 13"/>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Arial" panose="020B0604020202020204" pitchFamily="34" charset="0"/>
                </a:endParaRPr>
              </a:p>
            </p:txBody>
          </p:sp>
          <p:sp>
            <p:nvSpPr>
              <p:cNvPr id="46103" name="Freeform 14"/>
              <p:cNvSpPr>
                <a:spLocks/>
              </p:cNvSpPr>
              <p:nvPr/>
            </p:nvSpPr>
            <p:spPr bwMode="auto">
              <a:xfrm>
                <a:off x="1893" y="1753"/>
                <a:ext cx="1470" cy="1037"/>
              </a:xfrm>
              <a:custGeom>
                <a:avLst/>
                <a:gdLst>
                  <a:gd name="T0" fmla="*/ 8 w 1632"/>
                  <a:gd name="T1" fmla="*/ 30 h 1152"/>
                  <a:gd name="T2" fmla="*/ 59 w 1632"/>
                  <a:gd name="T3" fmla="*/ 8 h 1152"/>
                  <a:gd name="T4" fmla="*/ 102 w 1632"/>
                  <a:gd name="T5" fmla="*/ 0 h 1152"/>
                  <a:gd name="T6" fmla="*/ 190 w 1632"/>
                  <a:gd name="T7" fmla="*/ 8 h 1152"/>
                  <a:gd name="T8" fmla="*/ 219 w 1632"/>
                  <a:gd name="T9" fmla="*/ 22 h 1152"/>
                  <a:gd name="T10" fmla="*/ 234 w 1632"/>
                  <a:gd name="T11" fmla="*/ 50 h 1152"/>
                  <a:gd name="T12" fmla="*/ 249 w 1632"/>
                  <a:gd name="T13" fmla="*/ 58 h 1152"/>
                  <a:gd name="T14" fmla="*/ 234 w 1632"/>
                  <a:gd name="T15" fmla="*/ 137 h 1152"/>
                  <a:gd name="T16" fmla="*/ 139 w 1632"/>
                  <a:gd name="T17" fmla="*/ 174 h 1152"/>
                  <a:gd name="T18" fmla="*/ 44 w 1632"/>
                  <a:gd name="T19" fmla="*/ 145 h 1152"/>
                  <a:gd name="T20" fmla="*/ 14 w 1632"/>
                  <a:gd name="T21" fmla="*/ 115 h 1152"/>
                  <a:gd name="T22" fmla="*/ 0 w 1632"/>
                  <a:gd name="T23" fmla="*/ 109 h 1152"/>
                  <a:gd name="T24" fmla="*/ 8 w 1632"/>
                  <a:gd name="T25" fmla="*/ 30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086" name="Text Box 15"/>
            <p:cNvSpPr txBox="1">
              <a:spLocks noChangeArrowheads="1"/>
            </p:cNvSpPr>
            <p:nvPr/>
          </p:nvSpPr>
          <p:spPr bwMode="auto">
            <a:xfrm>
              <a:off x="2499" y="2544"/>
              <a:ext cx="7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Arial" panose="020B0604020202020204" pitchFamily="34" charset="0"/>
                </a:rPr>
                <a:t>Internet</a:t>
              </a:r>
            </a:p>
          </p:txBody>
        </p:sp>
        <p:sp>
          <p:nvSpPr>
            <p:cNvPr id="46087" name="Text Box 16"/>
            <p:cNvSpPr txBox="1">
              <a:spLocks noChangeArrowheads="1"/>
            </p:cNvSpPr>
            <p:nvPr/>
          </p:nvSpPr>
          <p:spPr bwMode="auto">
            <a:xfrm>
              <a:off x="792" y="2664"/>
              <a:ext cx="8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Arial" panose="020B0604020202020204" pitchFamily="34" charset="0"/>
                </a:rPr>
                <a:t>Encrypt with</a:t>
              </a:r>
            </a:p>
            <a:p>
              <a:pPr eaLnBrk="1" hangingPunct="1"/>
              <a:r>
                <a:rPr lang="en-US" altLang="en-US" sz="1800">
                  <a:solidFill>
                    <a:srgbClr val="FF0000"/>
                  </a:solidFill>
                  <a:latin typeface="Arial" panose="020B0604020202020204" pitchFamily="34" charset="0"/>
                </a:rPr>
                <a:t>public</a:t>
              </a:r>
              <a:r>
                <a:rPr lang="en-US" altLang="en-US" sz="1800" b="0">
                  <a:latin typeface="Arial" panose="020B0604020202020204" pitchFamily="34" charset="0"/>
                </a:rPr>
                <a:t> key</a:t>
              </a:r>
            </a:p>
          </p:txBody>
        </p:sp>
        <p:sp>
          <p:nvSpPr>
            <p:cNvPr id="46088" name="Oval 17"/>
            <p:cNvSpPr>
              <a:spLocks noChangeArrowheads="1"/>
            </p:cNvSpPr>
            <p:nvPr/>
          </p:nvSpPr>
          <p:spPr bwMode="auto">
            <a:xfrm>
              <a:off x="4032" y="2592"/>
              <a:ext cx="1008"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46089" name="Text Box 18"/>
            <p:cNvSpPr txBox="1">
              <a:spLocks noChangeArrowheads="1"/>
            </p:cNvSpPr>
            <p:nvPr/>
          </p:nvSpPr>
          <p:spPr bwMode="auto">
            <a:xfrm>
              <a:off x="4104" y="2664"/>
              <a:ext cx="85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Arial" panose="020B0604020202020204" pitchFamily="34" charset="0"/>
                </a:rPr>
                <a:t>Decrypt with</a:t>
              </a:r>
            </a:p>
            <a:p>
              <a:pPr eaLnBrk="1" hangingPunct="1"/>
              <a:r>
                <a:rPr lang="en-US" altLang="en-US" sz="1800">
                  <a:solidFill>
                    <a:srgbClr val="FF0000"/>
                  </a:solidFill>
                  <a:latin typeface="Arial" panose="020B0604020202020204" pitchFamily="34" charset="0"/>
                </a:rPr>
                <a:t>private</a:t>
              </a:r>
              <a:r>
                <a:rPr lang="en-US" altLang="en-US" sz="1800" b="0">
                  <a:latin typeface="Arial" panose="020B0604020202020204" pitchFamily="34" charset="0"/>
                </a:rPr>
                <a:t> key</a:t>
              </a:r>
            </a:p>
          </p:txBody>
        </p:sp>
        <p:sp>
          <p:nvSpPr>
            <p:cNvPr id="46090" name="Text Box 19"/>
            <p:cNvSpPr txBox="1">
              <a:spLocks noChangeArrowheads="1"/>
            </p:cNvSpPr>
            <p:nvPr/>
          </p:nvSpPr>
          <p:spPr bwMode="auto">
            <a:xfrm>
              <a:off x="885" y="1931"/>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Arial" panose="020B0604020202020204" pitchFamily="34" charset="0"/>
                </a:rPr>
                <a:t>Plaintext</a:t>
              </a:r>
            </a:p>
          </p:txBody>
        </p:sp>
        <p:sp>
          <p:nvSpPr>
            <p:cNvPr id="46091" name="Text Box 20"/>
            <p:cNvSpPr txBox="1">
              <a:spLocks noChangeArrowheads="1"/>
            </p:cNvSpPr>
            <p:nvPr/>
          </p:nvSpPr>
          <p:spPr bwMode="auto">
            <a:xfrm>
              <a:off x="4230" y="1929"/>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Arial" panose="020B0604020202020204" pitchFamily="34" charset="0"/>
                </a:rPr>
                <a:t>Plaintext</a:t>
              </a:r>
            </a:p>
          </p:txBody>
        </p:sp>
        <p:sp>
          <p:nvSpPr>
            <p:cNvPr id="46092" name="Line 21"/>
            <p:cNvSpPr>
              <a:spLocks noChangeShapeType="1"/>
            </p:cNvSpPr>
            <p:nvPr/>
          </p:nvSpPr>
          <p:spPr bwMode="auto">
            <a:xfrm>
              <a:off x="1200" y="2160"/>
              <a:ext cx="0"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6093" name="Freeform 22"/>
            <p:cNvSpPr>
              <a:spLocks/>
            </p:cNvSpPr>
            <p:nvPr/>
          </p:nvSpPr>
          <p:spPr bwMode="auto">
            <a:xfrm>
              <a:off x="1200" y="3120"/>
              <a:ext cx="3360" cy="144"/>
            </a:xfrm>
            <a:custGeom>
              <a:avLst/>
              <a:gdLst>
                <a:gd name="T0" fmla="*/ 0 w 3360"/>
                <a:gd name="T1" fmla="*/ 0 h 144"/>
                <a:gd name="T2" fmla="*/ 0 w 3360"/>
                <a:gd name="T3" fmla="*/ 144 h 144"/>
                <a:gd name="T4" fmla="*/ 3360 w 3360"/>
                <a:gd name="T5" fmla="*/ 144 h 144"/>
                <a:gd name="T6" fmla="*/ 3360 w 3360"/>
                <a:gd name="T7" fmla="*/ 0 h 144"/>
                <a:gd name="T8" fmla="*/ 0 60000 65536"/>
                <a:gd name="T9" fmla="*/ 0 60000 65536"/>
                <a:gd name="T10" fmla="*/ 0 60000 65536"/>
                <a:gd name="T11" fmla="*/ 0 60000 65536"/>
                <a:gd name="T12" fmla="*/ 0 w 3360"/>
                <a:gd name="T13" fmla="*/ 0 h 144"/>
                <a:gd name="T14" fmla="*/ 3360 w 3360"/>
                <a:gd name="T15" fmla="*/ 144 h 144"/>
              </a:gdLst>
              <a:ahLst/>
              <a:cxnLst>
                <a:cxn ang="T8">
                  <a:pos x="T0" y="T1"/>
                </a:cxn>
                <a:cxn ang="T9">
                  <a:pos x="T2" y="T3"/>
                </a:cxn>
                <a:cxn ang="T10">
                  <a:pos x="T4" y="T5"/>
                </a:cxn>
                <a:cxn ang="T11">
                  <a:pos x="T6" y="T7"/>
                </a:cxn>
              </a:cxnLst>
              <a:rect l="T12" t="T13" r="T14" b="T15"/>
              <a:pathLst>
                <a:path w="3360" h="144">
                  <a:moveTo>
                    <a:pt x="0" y="0"/>
                  </a:moveTo>
                  <a:lnTo>
                    <a:pt x="0" y="144"/>
                  </a:lnTo>
                  <a:lnTo>
                    <a:pt x="3360" y="144"/>
                  </a:lnTo>
                  <a:lnTo>
                    <a:pt x="3360"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46094" name="Line 23"/>
            <p:cNvSpPr>
              <a:spLocks noChangeShapeType="1"/>
            </p:cNvSpPr>
            <p:nvPr/>
          </p:nvSpPr>
          <p:spPr bwMode="auto">
            <a:xfrm flipV="1">
              <a:off x="4560" y="2112"/>
              <a:ext cx="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6095" name="Text Box 24"/>
            <p:cNvSpPr txBox="1">
              <a:spLocks noChangeArrowheads="1"/>
            </p:cNvSpPr>
            <p:nvPr/>
          </p:nvSpPr>
          <p:spPr bwMode="auto">
            <a:xfrm>
              <a:off x="2439" y="3048"/>
              <a:ext cx="72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Arial" panose="020B0604020202020204" pitchFamily="34" charset="0"/>
                </a:rPr>
                <a:t>Ciphertext</a:t>
              </a:r>
            </a:p>
          </p:txBody>
        </p:sp>
      </p:grpSp>
    </p:spTree>
    <p:extLst>
      <p:ext uri="{BB962C8B-B14F-4D97-AF65-F5344CB8AC3E}">
        <p14:creationId xmlns:p14="http://schemas.microsoft.com/office/powerpoint/2010/main" val="794478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tLang="en-US" smtClean="0"/>
              <a:t>Public Key Cryptography</a:t>
            </a:r>
          </a:p>
        </p:txBody>
      </p:sp>
      <p:sp>
        <p:nvSpPr>
          <p:cNvPr id="959491" name="Rectangle 3"/>
          <p:cNvSpPr>
            <a:spLocks noGrp="1" noChangeArrowheads="1"/>
          </p:cNvSpPr>
          <p:nvPr>
            <p:ph type="body" idx="1"/>
          </p:nvPr>
        </p:nvSpPr>
        <p:spPr>
          <a:xfrm>
            <a:off x="228600" y="838200"/>
            <a:ext cx="8839200" cy="5562600"/>
          </a:xfrm>
        </p:spPr>
        <p:txBody>
          <a:bodyPr>
            <a:normAutofit lnSpcReduction="10000"/>
          </a:bodyPr>
          <a:lstStyle/>
          <a:p>
            <a:r>
              <a:rPr lang="en-US" altLang="en-US" dirty="0" smtClean="0"/>
              <a:t>Invented in the 1970s</a:t>
            </a:r>
          </a:p>
          <a:p>
            <a:pPr lvl="1"/>
            <a:r>
              <a:rPr lang="en-US" altLang="en-US" dirty="0" smtClean="0"/>
              <a:t>Revolutionized cryptography</a:t>
            </a:r>
          </a:p>
          <a:p>
            <a:pPr lvl="1"/>
            <a:r>
              <a:rPr lang="en-US" altLang="en-US" dirty="0" smtClean="0"/>
              <a:t>(Was actually invented earlier by British intelligence)</a:t>
            </a:r>
          </a:p>
          <a:p>
            <a:r>
              <a:rPr lang="en-US" altLang="en-US" dirty="0" smtClean="0"/>
              <a:t>How </a:t>
            </a:r>
            <a:r>
              <a:rPr lang="en-US" altLang="en-US" dirty="0" smtClean="0"/>
              <a:t>can we construct an encryption/decryption algorithm using a key pair with the public/private properties? </a:t>
            </a:r>
          </a:p>
          <a:p>
            <a:pPr lvl="1"/>
            <a:r>
              <a:rPr lang="en-US" altLang="en-US" dirty="0" smtClean="0"/>
              <a:t>Answer: Number Theory</a:t>
            </a:r>
          </a:p>
          <a:p>
            <a:r>
              <a:rPr lang="en-US" altLang="en-US" dirty="0" smtClean="0"/>
              <a:t>Most </a:t>
            </a:r>
            <a:r>
              <a:rPr lang="en-US" altLang="en-US" dirty="0" smtClean="0"/>
              <a:t>fully developed approach: RSA</a:t>
            </a:r>
          </a:p>
          <a:p>
            <a:pPr lvl="1"/>
            <a:r>
              <a:rPr lang="en-US" altLang="en-US" dirty="0" err="1" smtClean="0"/>
              <a:t>Rivest</a:t>
            </a:r>
            <a:r>
              <a:rPr lang="en-US" altLang="en-US" dirty="0" smtClean="0"/>
              <a:t> / Shamir / </a:t>
            </a:r>
            <a:r>
              <a:rPr lang="en-US" altLang="en-US" dirty="0" err="1" smtClean="0"/>
              <a:t>Adleman</a:t>
            </a:r>
            <a:r>
              <a:rPr lang="en-US" altLang="en-US" dirty="0" smtClean="0"/>
              <a:t>, 1977; RFC 3447</a:t>
            </a:r>
          </a:p>
          <a:p>
            <a:pPr lvl="1"/>
            <a:r>
              <a:rPr lang="en-US" altLang="en-US" dirty="0" smtClean="0"/>
              <a:t>Based on modular multiplication of very large integers</a:t>
            </a:r>
          </a:p>
          <a:p>
            <a:pPr lvl="1"/>
            <a:r>
              <a:rPr lang="en-US" altLang="en-US" dirty="0" smtClean="0"/>
              <a:t>Very widely used (e.g., </a:t>
            </a:r>
            <a:r>
              <a:rPr lang="en-US" altLang="en-US" dirty="0" err="1" smtClean="0"/>
              <a:t>ssh</a:t>
            </a:r>
            <a:r>
              <a:rPr lang="en-US" altLang="en-US" dirty="0" smtClean="0"/>
              <a:t>, SSL/TLS for https</a:t>
            </a:r>
            <a:r>
              <a:rPr lang="en-US" altLang="en-US" dirty="0" smtClean="0"/>
              <a:t>)</a:t>
            </a:r>
          </a:p>
          <a:p>
            <a:r>
              <a:rPr lang="en-US" altLang="en-US" dirty="0" smtClean="0"/>
              <a:t>Also mature approach: </a:t>
            </a:r>
            <a:r>
              <a:rPr lang="en-US" altLang="en-US" dirty="0" err="1" smtClean="0"/>
              <a:t>Eliptic</a:t>
            </a:r>
            <a:r>
              <a:rPr lang="en-US" altLang="en-US" dirty="0" smtClean="0"/>
              <a:t> Curve Cryptography (ECC)</a:t>
            </a:r>
          </a:p>
          <a:p>
            <a:pPr lvl="1"/>
            <a:r>
              <a:rPr lang="en-US" altLang="en-US" dirty="0" smtClean="0"/>
              <a:t>Based on curves in a Galois-field space</a:t>
            </a:r>
          </a:p>
          <a:p>
            <a:pPr lvl="1"/>
            <a:r>
              <a:rPr lang="en-US" altLang="en-US" dirty="0" smtClean="0"/>
              <a:t>Shorter keys and signatures than RSA</a:t>
            </a:r>
            <a:endParaRPr lang="en-US" altLang="en-US" dirty="0" smtClean="0"/>
          </a:p>
        </p:txBody>
      </p:sp>
    </p:spTree>
    <p:extLst>
      <p:ext uri="{BB962C8B-B14F-4D97-AF65-F5344CB8AC3E}">
        <p14:creationId xmlns:p14="http://schemas.microsoft.com/office/powerpoint/2010/main" val="123912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5949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594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5949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594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5949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94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59491">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9594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59491">
                                            <p:txEl>
                                              <p:pRg st="4" end="4"/>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94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94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94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94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949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9491">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9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ltLang="en-US" smtClean="0"/>
              <a:t>Properties of RSA</a:t>
            </a:r>
          </a:p>
        </p:txBody>
      </p:sp>
      <p:sp>
        <p:nvSpPr>
          <p:cNvPr id="971779" name="Rectangle 3"/>
          <p:cNvSpPr>
            <a:spLocks noGrp="1" noChangeArrowheads="1"/>
          </p:cNvSpPr>
          <p:nvPr>
            <p:ph type="body" idx="1"/>
          </p:nvPr>
        </p:nvSpPr>
        <p:spPr>
          <a:xfrm>
            <a:off x="381000" y="838200"/>
            <a:ext cx="8534400" cy="5715000"/>
          </a:xfrm>
        </p:spPr>
        <p:txBody>
          <a:bodyPr>
            <a:normAutofit fontScale="92500"/>
          </a:bodyPr>
          <a:lstStyle/>
          <a:p>
            <a:r>
              <a:rPr lang="en-US" altLang="en-US" dirty="0" smtClean="0">
                <a:sym typeface="Wingdings" panose="05000000000000000000" pitchFamily="2" charset="2"/>
              </a:rPr>
              <a:t>Requires generating large, random prime numbers</a:t>
            </a:r>
          </a:p>
          <a:p>
            <a:pPr lvl="1"/>
            <a:r>
              <a:rPr lang="en-US" altLang="en-US" dirty="0" smtClean="0">
                <a:sym typeface="Wingdings" panose="05000000000000000000" pitchFamily="2" charset="2"/>
              </a:rPr>
              <a:t>Algorithms exist for quickly finding these (probabilistic!)</a:t>
            </a:r>
            <a:endParaRPr lang="en-US" altLang="en-US" dirty="0" smtClean="0"/>
          </a:p>
          <a:p>
            <a:pPr lvl="3"/>
            <a:endParaRPr lang="en-US" altLang="en-US" dirty="0" smtClean="0"/>
          </a:p>
          <a:p>
            <a:r>
              <a:rPr lang="en-US" altLang="en-US" dirty="0" smtClean="0"/>
              <a:t>Requires </a:t>
            </a:r>
            <a:r>
              <a:rPr lang="en-US" altLang="en-US" dirty="0" err="1" smtClean="0"/>
              <a:t>exponentiating</a:t>
            </a:r>
            <a:r>
              <a:rPr lang="en-US" altLang="en-US" dirty="0" smtClean="0"/>
              <a:t> very large numbers</a:t>
            </a:r>
          </a:p>
          <a:p>
            <a:pPr lvl="1"/>
            <a:r>
              <a:rPr lang="en-US" altLang="en-US" dirty="0" smtClean="0"/>
              <a:t>Again, fairly fast algorithms exist</a:t>
            </a:r>
          </a:p>
          <a:p>
            <a:pPr lvl="4"/>
            <a:endParaRPr lang="en-US" altLang="en-US" dirty="0" smtClean="0"/>
          </a:p>
          <a:p>
            <a:r>
              <a:rPr lang="en-US" altLang="en-US" dirty="0" smtClean="0"/>
              <a:t>Overall, much slower than symmetric key crypto</a:t>
            </a:r>
          </a:p>
          <a:p>
            <a:pPr lvl="1"/>
            <a:r>
              <a:rPr lang="en-US" altLang="en-US" dirty="0" smtClean="0">
                <a:solidFill>
                  <a:srgbClr val="FF0000"/>
                </a:solidFill>
              </a:rPr>
              <a:t>One general strategy: use public key crypto to exchange a (short) symmetric session key </a:t>
            </a:r>
          </a:p>
          <a:p>
            <a:pPr lvl="2"/>
            <a:r>
              <a:rPr lang="en-US" altLang="en-US" dirty="0" smtClean="0">
                <a:solidFill>
                  <a:srgbClr val="FF0000"/>
                </a:solidFill>
              </a:rPr>
              <a:t>Use that key then with AES or such</a:t>
            </a:r>
          </a:p>
          <a:p>
            <a:pPr lvl="4"/>
            <a:endParaRPr lang="en-US" altLang="en-US" dirty="0" smtClean="0"/>
          </a:p>
          <a:p>
            <a:r>
              <a:rPr lang="en-US" altLang="en-US" dirty="0" smtClean="0"/>
              <a:t>How difficult is recovering d, the private key? </a:t>
            </a:r>
          </a:p>
          <a:p>
            <a:pPr lvl="1"/>
            <a:r>
              <a:rPr lang="en-US" altLang="en-US" dirty="0" smtClean="0"/>
              <a:t>Equivalent to finding prime factors of a large number</a:t>
            </a:r>
          </a:p>
          <a:p>
            <a:pPr lvl="2"/>
            <a:r>
              <a:rPr lang="en-US" altLang="en-US" dirty="0" smtClean="0"/>
              <a:t>Many have tried - believed to be very hard </a:t>
            </a:r>
            <a:br>
              <a:rPr lang="en-US" altLang="en-US" dirty="0" smtClean="0"/>
            </a:br>
            <a:r>
              <a:rPr lang="en-US" altLang="en-US" dirty="0" smtClean="0"/>
              <a:t>(= brute force only)</a:t>
            </a:r>
          </a:p>
          <a:p>
            <a:pPr lvl="2"/>
            <a:r>
              <a:rPr lang="en-US" altLang="en-US" dirty="0" smtClean="0"/>
              <a:t>(Though quantum computers </a:t>
            </a:r>
            <a:r>
              <a:rPr lang="en-US" altLang="en-US" dirty="0" smtClean="0"/>
              <a:t>could </a:t>
            </a:r>
            <a:r>
              <a:rPr lang="en-US" altLang="en-US" dirty="0" smtClean="0"/>
              <a:t>do so in polynomial time!)</a:t>
            </a:r>
          </a:p>
        </p:txBody>
      </p:sp>
    </p:spTree>
    <p:extLst>
      <p:ext uri="{BB962C8B-B14F-4D97-AF65-F5344CB8AC3E}">
        <p14:creationId xmlns:p14="http://schemas.microsoft.com/office/powerpoint/2010/main" val="289468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914400" y="-76200"/>
            <a:ext cx="7162800" cy="838200"/>
          </a:xfrm>
        </p:spPr>
        <p:txBody>
          <a:bodyPr/>
          <a:lstStyle/>
          <a:p>
            <a:r>
              <a:rPr lang="en-US" altLang="en-US" smtClean="0"/>
              <a:t>Simple Public Key Authentication</a:t>
            </a:r>
          </a:p>
        </p:txBody>
      </p:sp>
      <p:sp>
        <p:nvSpPr>
          <p:cNvPr id="973827" name="Rectangle 3"/>
          <p:cNvSpPr>
            <a:spLocks noGrp="1" noChangeArrowheads="1"/>
          </p:cNvSpPr>
          <p:nvPr>
            <p:ph type="body" idx="1"/>
          </p:nvPr>
        </p:nvSpPr>
        <p:spPr>
          <a:xfrm>
            <a:off x="152400" y="762000"/>
            <a:ext cx="5638800" cy="5867400"/>
          </a:xfrm>
        </p:spPr>
        <p:txBody>
          <a:bodyPr>
            <a:normAutofit fontScale="92500" lnSpcReduction="10000"/>
          </a:bodyPr>
          <a:lstStyle/>
          <a:p>
            <a:r>
              <a:rPr lang="en-US" altLang="en-US" dirty="0" smtClean="0">
                <a:latin typeface="+mj-lt"/>
              </a:rPr>
              <a:t>Each side need only to know the other side’</a:t>
            </a:r>
            <a:r>
              <a:rPr lang="en-US" altLang="ja-JP" dirty="0" smtClean="0">
                <a:latin typeface="+mj-lt"/>
              </a:rPr>
              <a:t>s public key</a:t>
            </a:r>
          </a:p>
          <a:p>
            <a:pPr lvl="1"/>
            <a:r>
              <a:rPr lang="en-US" altLang="en-US" dirty="0" smtClean="0">
                <a:latin typeface="+mj-lt"/>
              </a:rPr>
              <a:t>No secret key need be shared</a:t>
            </a:r>
          </a:p>
          <a:p>
            <a:pPr lvl="3"/>
            <a:endParaRPr lang="en-US" altLang="en-US" dirty="0" smtClean="0">
              <a:latin typeface="+mj-lt"/>
            </a:endParaRPr>
          </a:p>
          <a:p>
            <a:r>
              <a:rPr lang="en-US" altLang="en-US" dirty="0" smtClean="0">
                <a:latin typeface="+mj-lt"/>
              </a:rPr>
              <a:t>A encrypts a nonce (random num.) x</a:t>
            </a:r>
          </a:p>
          <a:p>
            <a:pPr lvl="1"/>
            <a:r>
              <a:rPr lang="en-US" altLang="en-US" sz="2400" dirty="0" smtClean="0">
                <a:latin typeface="+mj-lt"/>
              </a:rPr>
              <a:t>Avoid </a:t>
            </a:r>
            <a:r>
              <a:rPr lang="en-US" altLang="en-US" sz="2400" dirty="0" smtClean="0">
                <a:solidFill>
                  <a:srgbClr val="FF0000"/>
                </a:solidFill>
                <a:latin typeface="+mj-lt"/>
              </a:rPr>
              <a:t>replay attacks</a:t>
            </a:r>
            <a:r>
              <a:rPr lang="en-US" altLang="en-US" sz="2400" dirty="0" smtClean="0">
                <a:latin typeface="+mj-lt"/>
              </a:rPr>
              <a:t>, e.g., attacker impersonating client or server</a:t>
            </a:r>
          </a:p>
          <a:p>
            <a:pPr lvl="3"/>
            <a:endParaRPr lang="en-US" altLang="en-US" dirty="0" smtClean="0">
              <a:latin typeface="+mj-lt"/>
            </a:endParaRPr>
          </a:p>
          <a:p>
            <a:r>
              <a:rPr lang="en-US" altLang="en-US" dirty="0" smtClean="0">
                <a:latin typeface="+mj-lt"/>
              </a:rPr>
              <a:t>B proves it can recover </a:t>
            </a:r>
            <a:r>
              <a:rPr lang="en-US" altLang="en-US" dirty="0" smtClean="0">
                <a:latin typeface="+mj-lt"/>
              </a:rPr>
              <a:t>x, generates second nonce y</a:t>
            </a:r>
            <a:endParaRPr lang="en-US" altLang="en-US" dirty="0" smtClean="0">
              <a:latin typeface="+mj-lt"/>
            </a:endParaRPr>
          </a:p>
          <a:p>
            <a:pPr lvl="3"/>
            <a:endParaRPr lang="en-US" altLang="en-US" dirty="0" smtClean="0">
              <a:latin typeface="+mj-lt"/>
            </a:endParaRPr>
          </a:p>
          <a:p>
            <a:r>
              <a:rPr lang="en-US" altLang="en-US" dirty="0" smtClean="0">
                <a:latin typeface="+mj-lt"/>
              </a:rPr>
              <a:t>A can authenticate itself to B in the same way</a:t>
            </a:r>
          </a:p>
          <a:p>
            <a:pPr lvl="3"/>
            <a:endParaRPr lang="en-US" altLang="en-US" dirty="0" smtClean="0">
              <a:latin typeface="+mj-lt"/>
            </a:endParaRPr>
          </a:p>
          <a:p>
            <a:r>
              <a:rPr lang="en-US" altLang="en-US" i="1" dirty="0" smtClean="0">
                <a:latin typeface="+mj-lt"/>
              </a:rPr>
              <a:t>Many more details to make this work securely in practice!</a:t>
            </a:r>
          </a:p>
        </p:txBody>
      </p:sp>
      <p:sp>
        <p:nvSpPr>
          <p:cNvPr id="52227" name="Line 4"/>
          <p:cNvSpPr>
            <a:spLocks noChangeShapeType="1"/>
          </p:cNvSpPr>
          <p:nvPr/>
        </p:nvSpPr>
        <p:spPr bwMode="auto">
          <a:xfrm flipH="1">
            <a:off x="5942013" y="1981200"/>
            <a:ext cx="1587" cy="2209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52228" name="Line 5"/>
          <p:cNvSpPr>
            <a:spLocks noChangeShapeType="1"/>
          </p:cNvSpPr>
          <p:nvPr/>
        </p:nvSpPr>
        <p:spPr bwMode="auto">
          <a:xfrm flipH="1">
            <a:off x="8532813" y="1981200"/>
            <a:ext cx="1587"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grpSp>
        <p:nvGrpSpPr>
          <p:cNvPr id="2" name="Group 6"/>
          <p:cNvGrpSpPr>
            <a:grpSpLocks/>
          </p:cNvGrpSpPr>
          <p:nvPr/>
        </p:nvGrpSpPr>
        <p:grpSpPr bwMode="auto">
          <a:xfrm>
            <a:off x="5943600" y="2089150"/>
            <a:ext cx="2590800" cy="730250"/>
            <a:chOff x="3072" y="1220"/>
            <a:chExt cx="1632" cy="460"/>
          </a:xfrm>
        </p:grpSpPr>
        <p:sp>
          <p:nvSpPr>
            <p:cNvPr id="52238" name="Line 7"/>
            <p:cNvSpPr>
              <a:spLocks noChangeShapeType="1"/>
            </p:cNvSpPr>
            <p:nvPr/>
          </p:nvSpPr>
          <p:spPr bwMode="auto">
            <a:xfrm>
              <a:off x="3072" y="1296"/>
              <a:ext cx="1632"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52239" name="Text Box 8"/>
            <p:cNvSpPr txBox="1">
              <a:spLocks noChangeArrowheads="1"/>
            </p:cNvSpPr>
            <p:nvPr/>
          </p:nvSpPr>
          <p:spPr bwMode="auto">
            <a:xfrm rot="765608">
              <a:off x="3076" y="1220"/>
              <a:ext cx="1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Arial" panose="020B0604020202020204" pitchFamily="34" charset="0"/>
                </a:rPr>
                <a:t>E({x, A}, Public</a:t>
              </a:r>
              <a:r>
                <a:rPr lang="en-US" altLang="en-US" sz="2000" b="0" baseline="-25000">
                  <a:latin typeface="Arial" panose="020B0604020202020204" pitchFamily="34" charset="0"/>
                </a:rPr>
                <a:t>B</a:t>
              </a:r>
              <a:r>
                <a:rPr lang="en-US" altLang="en-US" sz="2000" b="0">
                  <a:latin typeface="Arial" panose="020B0604020202020204" pitchFamily="34" charset="0"/>
                </a:rPr>
                <a:t>)</a:t>
              </a:r>
            </a:p>
          </p:txBody>
        </p:sp>
      </p:grpSp>
      <p:grpSp>
        <p:nvGrpSpPr>
          <p:cNvPr id="3" name="Group 9"/>
          <p:cNvGrpSpPr>
            <a:grpSpLocks/>
          </p:cNvGrpSpPr>
          <p:nvPr/>
        </p:nvGrpSpPr>
        <p:grpSpPr bwMode="auto">
          <a:xfrm>
            <a:off x="4519613" y="2819400"/>
            <a:ext cx="4014787" cy="762000"/>
            <a:chOff x="2175" y="1680"/>
            <a:chExt cx="2529" cy="480"/>
          </a:xfrm>
        </p:grpSpPr>
        <p:sp>
          <p:nvSpPr>
            <p:cNvPr id="52236" name="Line 10"/>
            <p:cNvSpPr>
              <a:spLocks noChangeShapeType="1"/>
            </p:cNvSpPr>
            <p:nvPr/>
          </p:nvSpPr>
          <p:spPr bwMode="auto">
            <a:xfrm flipH="1">
              <a:off x="3072" y="1680"/>
              <a:ext cx="16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52237" name="Text Box 11"/>
            <p:cNvSpPr txBox="1">
              <a:spLocks noChangeArrowheads="1"/>
            </p:cNvSpPr>
            <p:nvPr/>
          </p:nvSpPr>
          <p:spPr bwMode="auto">
            <a:xfrm rot="-934980">
              <a:off x="2175" y="1837"/>
              <a:ext cx="2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Arial" panose="020B0604020202020204" pitchFamily="34" charset="0"/>
                </a:rPr>
                <a:t>                  E({x, y, B}, Public</a:t>
              </a:r>
              <a:r>
                <a:rPr lang="en-US" altLang="en-US" sz="2000" b="0" baseline="-25000">
                  <a:latin typeface="Arial" panose="020B0604020202020204" pitchFamily="34" charset="0"/>
                </a:rPr>
                <a:t>A</a:t>
              </a:r>
              <a:r>
                <a:rPr lang="en-US" altLang="en-US" sz="2000" b="0">
                  <a:latin typeface="Arial" panose="020B0604020202020204" pitchFamily="34" charset="0"/>
                </a:rPr>
                <a:t>)</a:t>
              </a:r>
            </a:p>
          </p:txBody>
        </p:sp>
      </p:grpSp>
      <p:sp>
        <p:nvSpPr>
          <p:cNvPr id="52231" name="Text Box 12"/>
          <p:cNvSpPr txBox="1">
            <a:spLocks noChangeArrowheads="1"/>
          </p:cNvSpPr>
          <p:nvPr/>
        </p:nvSpPr>
        <p:spPr bwMode="auto">
          <a:xfrm>
            <a:off x="5778500" y="1633538"/>
            <a:ext cx="315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Arial" panose="020B0604020202020204" pitchFamily="34" charset="0"/>
              </a:rPr>
              <a:t>A</a:t>
            </a:r>
          </a:p>
        </p:txBody>
      </p:sp>
      <p:sp>
        <p:nvSpPr>
          <p:cNvPr id="52232" name="Text Box 13"/>
          <p:cNvSpPr txBox="1">
            <a:spLocks noChangeArrowheads="1"/>
          </p:cNvSpPr>
          <p:nvPr/>
        </p:nvSpPr>
        <p:spPr bwMode="auto">
          <a:xfrm>
            <a:off x="8369300" y="1647825"/>
            <a:ext cx="315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Arial" panose="020B0604020202020204" pitchFamily="34" charset="0"/>
              </a:rPr>
              <a:t>B</a:t>
            </a:r>
          </a:p>
        </p:txBody>
      </p:sp>
      <p:sp>
        <p:nvSpPr>
          <p:cNvPr id="52233" name="TextBox 3"/>
          <p:cNvSpPr txBox="1">
            <a:spLocks noChangeArrowheads="1"/>
          </p:cNvSpPr>
          <p:nvPr/>
        </p:nvSpPr>
        <p:spPr bwMode="auto">
          <a:xfrm>
            <a:off x="5867400" y="457200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marL="0" lvl="1" eaLnBrk="1" hangingPunct="1"/>
            <a:r>
              <a:rPr lang="en-US" altLang="en-US" sz="2000" b="0">
                <a:latin typeface="Helvetica" panose="020B0604020202020204" pitchFamily="34" charset="0"/>
              </a:rPr>
              <a:t>Notation: E(m,k) – encrypt message m with key k</a:t>
            </a:r>
          </a:p>
          <a:p>
            <a:pPr eaLnBrk="1" hangingPunct="1"/>
            <a:endParaRPr lang="en-US" altLang="en-US" sz="1800" b="0">
              <a:latin typeface="Helvetica" panose="020B0604020202020204" pitchFamily="34" charset="0"/>
              <a:cs typeface="Helvetica" panose="020B0604020202020204" pitchFamily="34" charset="0"/>
            </a:endParaRPr>
          </a:p>
        </p:txBody>
      </p:sp>
      <p:sp>
        <p:nvSpPr>
          <p:cNvPr id="15" name="Text Box 8"/>
          <p:cNvSpPr txBox="1">
            <a:spLocks noChangeArrowheads="1"/>
          </p:cNvSpPr>
          <p:nvPr/>
        </p:nvSpPr>
        <p:spPr bwMode="auto">
          <a:xfrm rot="765608">
            <a:off x="6111875" y="3721100"/>
            <a:ext cx="20589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Arial" panose="020B0604020202020204" pitchFamily="34" charset="0"/>
              </a:rPr>
              <a:t>E({y, A}, Public</a:t>
            </a:r>
            <a:r>
              <a:rPr lang="en-US" altLang="en-US" sz="2000" b="0" baseline="-25000">
                <a:latin typeface="Arial" panose="020B0604020202020204" pitchFamily="34" charset="0"/>
              </a:rPr>
              <a:t>B</a:t>
            </a:r>
            <a:r>
              <a:rPr lang="en-US" altLang="en-US" sz="2000" b="0">
                <a:latin typeface="Arial" panose="020B0604020202020204" pitchFamily="34" charset="0"/>
              </a:rPr>
              <a:t>)</a:t>
            </a:r>
          </a:p>
        </p:txBody>
      </p:sp>
      <p:sp>
        <p:nvSpPr>
          <p:cNvPr id="17" name="Line 7"/>
          <p:cNvSpPr>
            <a:spLocks noChangeShapeType="1"/>
          </p:cNvSpPr>
          <p:nvPr/>
        </p:nvSpPr>
        <p:spPr bwMode="auto">
          <a:xfrm>
            <a:off x="5943600" y="3810000"/>
            <a:ext cx="25908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409561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3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smtClean="0"/>
              <a:t>Non-Repudiation: RSA Crypto &amp; Signatures</a:t>
            </a:r>
            <a:endParaRPr lang="en-US" altLang="en-US" smtClean="0"/>
          </a:p>
        </p:txBody>
      </p:sp>
      <p:sp>
        <p:nvSpPr>
          <p:cNvPr id="975875" name="Rectangle 3"/>
          <p:cNvSpPr>
            <a:spLocks noGrp="1" noChangeArrowheads="1"/>
          </p:cNvSpPr>
          <p:nvPr>
            <p:ph type="body" idx="1"/>
          </p:nvPr>
        </p:nvSpPr>
        <p:spPr>
          <a:xfrm>
            <a:off x="304800" y="914400"/>
            <a:ext cx="8458200" cy="5562600"/>
          </a:xfrm>
        </p:spPr>
        <p:txBody>
          <a:bodyPr>
            <a:normAutofit/>
          </a:bodyPr>
          <a:lstStyle/>
          <a:p>
            <a:r>
              <a:rPr lang="en-US" altLang="en-US" dirty="0" smtClean="0">
                <a:sym typeface="Wingdings" panose="05000000000000000000" pitchFamily="2" charset="2"/>
              </a:rPr>
              <a:t>Suppose Alice has published public key KE</a:t>
            </a:r>
          </a:p>
          <a:p>
            <a:r>
              <a:rPr lang="en-US" altLang="en-US" dirty="0" smtClean="0"/>
              <a:t>If she wishes to prove who she is, she can send a message x encrypted with her private key KD (i.e., she sends E(x, KD))</a:t>
            </a:r>
          </a:p>
          <a:p>
            <a:pPr lvl="1"/>
            <a:r>
              <a:rPr lang="en-US" altLang="en-US" dirty="0" smtClean="0"/>
              <a:t>Anyone knowing Alice’</a:t>
            </a:r>
            <a:r>
              <a:rPr lang="en-US" altLang="ja-JP" dirty="0" smtClean="0"/>
              <a:t>s public key KE can recover x, verify that Alice must have sent the message</a:t>
            </a:r>
          </a:p>
          <a:p>
            <a:pPr lvl="2"/>
            <a:r>
              <a:rPr lang="en-US" altLang="en-US" dirty="0" smtClean="0"/>
              <a:t>It provides a </a:t>
            </a:r>
            <a:r>
              <a:rPr lang="en-US" altLang="en-US" dirty="0" smtClean="0">
                <a:solidFill>
                  <a:srgbClr val="FF0000"/>
                </a:solidFill>
              </a:rPr>
              <a:t>signature</a:t>
            </a:r>
          </a:p>
          <a:p>
            <a:pPr lvl="1"/>
            <a:r>
              <a:rPr lang="en-US" altLang="en-US" dirty="0" smtClean="0"/>
              <a:t>Alice can’</a:t>
            </a:r>
            <a:r>
              <a:rPr lang="en-US" altLang="ja-JP" dirty="0" smtClean="0"/>
              <a:t>t deny it </a:t>
            </a:r>
            <a:r>
              <a:rPr lang="en-US" altLang="ja-JP" dirty="0" smtClean="0">
                <a:sym typeface="Symbol" panose="05050102010706020507" pitchFamily="18" charset="2"/>
              </a:rPr>
              <a:t> </a:t>
            </a:r>
            <a:r>
              <a:rPr lang="en-US" altLang="ja-JP" dirty="0" smtClean="0">
                <a:solidFill>
                  <a:srgbClr val="FF0000"/>
                </a:solidFill>
                <a:sym typeface="Symbol" panose="05050102010706020507" pitchFamily="18" charset="2"/>
              </a:rPr>
              <a:t>non-repudiation</a:t>
            </a:r>
          </a:p>
          <a:p>
            <a:r>
              <a:rPr lang="en-US" altLang="en-US" dirty="0" smtClean="0">
                <a:sym typeface="Symbol" panose="05050102010706020507" pitchFamily="18" charset="2"/>
              </a:rPr>
              <a:t>Could simply encrypt a hash of the data to sign a document that you wanted to be in clear text </a:t>
            </a:r>
          </a:p>
          <a:p>
            <a:r>
              <a:rPr lang="en-US" altLang="en-US" dirty="0" smtClean="0">
                <a:sym typeface="Symbol" panose="05050102010706020507" pitchFamily="18" charset="2"/>
              </a:rPr>
              <a:t>Note that either of these signature techniques work perfectly well with any data (not just messages)</a:t>
            </a:r>
          </a:p>
          <a:p>
            <a:pPr lvl="1"/>
            <a:r>
              <a:rPr lang="en-US" altLang="en-US" dirty="0" smtClean="0">
                <a:sym typeface="Symbol" panose="05050102010706020507" pitchFamily="18" charset="2"/>
              </a:rPr>
              <a:t>Could sign every datum in a database, for instance</a:t>
            </a:r>
            <a:endParaRPr lang="en-US" altLang="en-US" dirty="0" smtClean="0">
              <a:sym typeface="Symbol" panose="05050102010706020507" pitchFamily="18" charset="2"/>
            </a:endParaRPr>
          </a:p>
        </p:txBody>
      </p:sp>
    </p:spTree>
    <p:extLst>
      <p:ext uri="{BB962C8B-B14F-4D97-AF65-F5344CB8AC3E}">
        <p14:creationId xmlns:p14="http://schemas.microsoft.com/office/powerpoint/2010/main" val="108915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r>
              <a:rPr lang="en-US" altLang="en-US" smtClean="0"/>
              <a:t>What is Computer Security Today?</a:t>
            </a:r>
          </a:p>
        </p:txBody>
      </p:sp>
      <p:sp>
        <p:nvSpPr>
          <p:cNvPr id="8195" name="Rectangle 5"/>
          <p:cNvSpPr>
            <a:spLocks noGrp="1" noChangeArrowheads="1"/>
          </p:cNvSpPr>
          <p:nvPr>
            <p:ph type="body" idx="1"/>
          </p:nvPr>
        </p:nvSpPr>
        <p:spPr/>
        <p:txBody>
          <a:bodyPr/>
          <a:lstStyle/>
          <a:p>
            <a:r>
              <a:rPr lang="en-US" altLang="en-US" smtClean="0"/>
              <a:t>Computing in the presence of an adversary!</a:t>
            </a:r>
          </a:p>
          <a:p>
            <a:pPr lvl="1"/>
            <a:r>
              <a:rPr lang="en-US" altLang="en-US" smtClean="0"/>
              <a:t>Adversary is the security field’</a:t>
            </a:r>
            <a:r>
              <a:rPr lang="en-US" altLang="ja-JP" smtClean="0"/>
              <a:t>s defining characteristic</a:t>
            </a:r>
          </a:p>
          <a:p>
            <a:r>
              <a:rPr lang="en-US" altLang="en-US" smtClean="0"/>
              <a:t>Reliability, robustness, and fault tolerance</a:t>
            </a:r>
          </a:p>
          <a:p>
            <a:pPr lvl="1"/>
            <a:r>
              <a:rPr lang="en-US" altLang="en-US" smtClean="0"/>
              <a:t>Dealing with Mother Nature (random failures)</a:t>
            </a:r>
          </a:p>
          <a:p>
            <a:r>
              <a:rPr lang="en-US" altLang="en-US" smtClean="0"/>
              <a:t>Security</a:t>
            </a:r>
          </a:p>
          <a:p>
            <a:pPr lvl="1"/>
            <a:r>
              <a:rPr lang="en-US" altLang="en-US" smtClean="0"/>
              <a:t>Dealing with actions of a knowledgeable attacker dedicated to causing harm</a:t>
            </a:r>
          </a:p>
          <a:p>
            <a:pPr lvl="1"/>
            <a:r>
              <a:rPr lang="en-US" altLang="en-US" smtClean="0"/>
              <a:t>Surviving malice, and not just mischance</a:t>
            </a:r>
          </a:p>
          <a:p>
            <a:r>
              <a:rPr lang="en-US" altLang="en-US" smtClean="0"/>
              <a:t>Wherever there is an adversary, there is a computer security problem!</a:t>
            </a:r>
          </a:p>
        </p:txBody>
      </p:sp>
    </p:spTree>
    <p:extLst>
      <p:ext uri="{BB962C8B-B14F-4D97-AF65-F5344CB8AC3E}">
        <p14:creationId xmlns:p14="http://schemas.microsoft.com/office/powerpoint/2010/main" val="4055308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smtClean="0"/>
              <a:t>RSA Crypto &amp; Signatures (cont’</a:t>
            </a:r>
            <a:r>
              <a:rPr lang="en-US" altLang="ja-JP" smtClean="0"/>
              <a:t>d)</a:t>
            </a:r>
            <a:endParaRPr lang="en-US" altLang="en-US" smtClean="0"/>
          </a:p>
        </p:txBody>
      </p:sp>
      <p:pic>
        <p:nvPicPr>
          <p:cNvPr id="634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25513"/>
            <a:ext cx="6096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ChangeArrowheads="1"/>
          </p:cNvSpPr>
          <p:nvPr/>
        </p:nvSpPr>
        <p:spPr bwMode="auto">
          <a:xfrm>
            <a:off x="1752600" y="1752600"/>
            <a:ext cx="1371600" cy="914400"/>
          </a:xfrm>
          <a:prstGeom prst="rect">
            <a:avLst/>
          </a:prstGeom>
          <a:solidFill>
            <a:srgbClr val="00FFFF"/>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r>
              <a:rPr lang="en-US" altLang="en-US" sz="2000">
                <a:latin typeface="Helvetica" panose="020B0604020202020204" pitchFamily="34" charset="0"/>
              </a:rPr>
              <a:t>I will pay Bob $500</a:t>
            </a:r>
          </a:p>
        </p:txBody>
      </p:sp>
      <p:sp>
        <p:nvSpPr>
          <p:cNvPr id="63492" name="Rectangle 5"/>
          <p:cNvSpPr>
            <a:spLocks noChangeArrowheads="1"/>
          </p:cNvSpPr>
          <p:nvPr/>
        </p:nvSpPr>
        <p:spPr bwMode="auto">
          <a:xfrm>
            <a:off x="1752600" y="5105400"/>
            <a:ext cx="1371600" cy="914400"/>
          </a:xfrm>
          <a:prstGeom prst="rect">
            <a:avLst/>
          </a:prstGeom>
          <a:solidFill>
            <a:srgbClr val="00FFFF"/>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r>
              <a:rPr lang="en-US" altLang="en-US" sz="2000">
                <a:latin typeface="Helvetica" panose="020B0604020202020204" pitchFamily="34" charset="0"/>
              </a:rPr>
              <a:t>I will pay Bob $500</a:t>
            </a:r>
          </a:p>
        </p:txBody>
      </p:sp>
    </p:spTree>
    <p:extLst>
      <p:ext uri="{BB962C8B-B14F-4D97-AF65-F5344CB8AC3E}">
        <p14:creationId xmlns:p14="http://schemas.microsoft.com/office/powerpoint/2010/main" val="1714436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81000" y="122237"/>
            <a:ext cx="8229600" cy="639763"/>
          </a:xfrm>
        </p:spPr>
        <p:txBody>
          <a:bodyPr/>
          <a:lstStyle/>
          <a:p>
            <a:r>
              <a:rPr lang="en-US" altLang="en-US" dirty="0" smtClean="0">
                <a:ea typeface="ＭＳ Ｐゴシック" panose="020B0600070205080204" pitchFamily="34" charset="-128"/>
              </a:rPr>
              <a:t>Digital Certificates</a:t>
            </a:r>
          </a:p>
        </p:txBody>
      </p:sp>
      <p:sp>
        <p:nvSpPr>
          <p:cNvPr id="60418" name="Content Placeholder 2"/>
          <p:cNvSpPr>
            <a:spLocks noGrp="1"/>
          </p:cNvSpPr>
          <p:nvPr>
            <p:ph idx="1"/>
          </p:nvPr>
        </p:nvSpPr>
        <p:spPr>
          <a:xfrm>
            <a:off x="304800" y="990600"/>
            <a:ext cx="8534400" cy="5029200"/>
          </a:xfrm>
        </p:spPr>
        <p:txBody>
          <a:bodyPr>
            <a:normAutofit lnSpcReduction="10000"/>
          </a:bodyPr>
          <a:lstStyle/>
          <a:p>
            <a:r>
              <a:rPr lang="en-US" altLang="en-US" dirty="0" smtClean="0">
                <a:latin typeface="+mj-lt"/>
                <a:ea typeface="ＭＳ Ｐゴシック" panose="020B0600070205080204" pitchFamily="34" charset="-128"/>
              </a:rPr>
              <a:t>How do you know K</a:t>
            </a:r>
            <a:r>
              <a:rPr lang="en-US" altLang="en-US" baseline="-25000" dirty="0" smtClean="0">
                <a:latin typeface="+mj-lt"/>
                <a:ea typeface="ＭＳ Ｐゴシック" panose="020B0600070205080204" pitchFamily="34" charset="-128"/>
              </a:rPr>
              <a:t>E</a:t>
            </a:r>
            <a:r>
              <a:rPr lang="en-US" altLang="en-US" dirty="0" smtClean="0">
                <a:latin typeface="+mj-lt"/>
                <a:ea typeface="ＭＳ Ｐゴシック" panose="020B0600070205080204" pitchFamily="34" charset="-128"/>
              </a:rPr>
              <a:t> is Alice’</a:t>
            </a:r>
            <a:r>
              <a:rPr lang="en-US" altLang="ja-JP" dirty="0" smtClean="0">
                <a:latin typeface="+mj-lt"/>
                <a:ea typeface="ＭＳ Ｐゴシック" panose="020B0600070205080204" pitchFamily="34" charset="-128"/>
              </a:rPr>
              <a:t>s public key?</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Trusted authority (e.g., Verisign) signs binding between Alice and K</a:t>
            </a:r>
            <a:r>
              <a:rPr lang="en-US" altLang="en-US" baseline="-25000" dirty="0" smtClean="0">
                <a:latin typeface="+mj-lt"/>
                <a:ea typeface="ＭＳ Ｐゴシック" panose="020B0600070205080204" pitchFamily="34" charset="-128"/>
              </a:rPr>
              <a:t>E</a:t>
            </a:r>
            <a:r>
              <a:rPr lang="en-US" altLang="en-US" dirty="0" smtClean="0">
                <a:latin typeface="+mj-lt"/>
                <a:ea typeface="ＭＳ Ｐゴシック" panose="020B0600070205080204" pitchFamily="34" charset="-128"/>
              </a:rPr>
              <a:t> with its private key </a:t>
            </a:r>
            <a:r>
              <a:rPr lang="en-US" altLang="en-US" dirty="0" err="1" smtClean="0">
                <a:latin typeface="+mj-lt"/>
                <a:ea typeface="ＭＳ Ｐゴシック" panose="020B0600070205080204" pitchFamily="34" charset="-128"/>
              </a:rPr>
              <a:t>KV</a:t>
            </a:r>
            <a:r>
              <a:rPr lang="en-US" altLang="en-US" baseline="-25000" dirty="0" err="1" smtClean="0">
                <a:latin typeface="+mj-lt"/>
                <a:ea typeface="ＭＳ Ｐゴシック" panose="020B0600070205080204" pitchFamily="34" charset="-128"/>
              </a:rPr>
              <a:t>private</a:t>
            </a:r>
            <a:endParaRPr lang="en-US" altLang="en-US" baseline="-25000" dirty="0" smtClean="0">
              <a:latin typeface="+mj-lt"/>
              <a:ea typeface="ＭＳ Ｐゴシック" panose="020B0600070205080204" pitchFamily="34" charset="-128"/>
            </a:endParaRPr>
          </a:p>
          <a:p>
            <a:pPr lvl="1"/>
            <a:r>
              <a:rPr lang="en-US" altLang="en-US" dirty="0" smtClean="0">
                <a:latin typeface="+mj-lt"/>
                <a:ea typeface="ＭＳ Ｐゴシック" panose="020B0600070205080204" pitchFamily="34" charset="-128"/>
              </a:rPr>
              <a:t>C = E({Alice, K</a:t>
            </a:r>
            <a:r>
              <a:rPr lang="en-US" altLang="en-US" baseline="-25000" dirty="0" smtClean="0">
                <a:latin typeface="+mj-lt"/>
                <a:ea typeface="ＭＳ Ｐゴシック" panose="020B0600070205080204" pitchFamily="34" charset="-128"/>
              </a:rPr>
              <a:t>E</a:t>
            </a:r>
            <a:r>
              <a:rPr lang="en-US" altLang="en-US" dirty="0" smtClean="0">
                <a:latin typeface="+mj-lt"/>
                <a:ea typeface="ＭＳ Ｐゴシック" panose="020B0600070205080204" pitchFamily="34" charset="-128"/>
              </a:rPr>
              <a:t>}, </a:t>
            </a:r>
            <a:r>
              <a:rPr lang="en-US" altLang="en-US" dirty="0" err="1" smtClean="0">
                <a:latin typeface="+mj-lt"/>
                <a:ea typeface="ＭＳ Ｐゴシック" panose="020B0600070205080204" pitchFamily="34" charset="-128"/>
              </a:rPr>
              <a:t>KV</a:t>
            </a:r>
            <a:r>
              <a:rPr lang="en-US" altLang="en-US" baseline="-25000" dirty="0" err="1" smtClean="0">
                <a:latin typeface="+mj-lt"/>
                <a:ea typeface="ＭＳ Ｐゴシック" panose="020B0600070205080204" pitchFamily="34" charset="-128"/>
              </a:rPr>
              <a:t>private</a:t>
            </a:r>
            <a:r>
              <a:rPr lang="en-US" altLang="en-US" dirty="0" smtClean="0">
                <a:latin typeface="+mj-lt"/>
                <a:ea typeface="ＭＳ Ｐゴシック" panose="020B0600070205080204" pitchFamily="34" charset="-128"/>
              </a:rPr>
              <a:t>)</a:t>
            </a:r>
          </a:p>
          <a:p>
            <a:pPr lvl="1"/>
            <a:r>
              <a:rPr lang="en-US" altLang="en-US" dirty="0" smtClean="0">
                <a:latin typeface="+mj-lt"/>
                <a:ea typeface="ＭＳ Ｐゴシック" panose="020B0600070205080204" pitchFamily="34" charset="-128"/>
              </a:rPr>
              <a:t>C: digital certificate </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Alice: distribute her digital certificate, C</a:t>
            </a:r>
            <a:endParaRPr lang="en-US" altLang="en-US" baseline="-25000" dirty="0" smtClean="0">
              <a:latin typeface="+mj-lt"/>
              <a:ea typeface="ＭＳ Ｐゴシック" panose="020B0600070205080204" pitchFamily="34" charset="-128"/>
            </a:endParaRP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Anyone: use trusted authority’</a:t>
            </a:r>
            <a:r>
              <a:rPr lang="en-US" altLang="ja-JP" dirty="0" smtClean="0">
                <a:latin typeface="+mj-lt"/>
                <a:ea typeface="ＭＳ Ｐゴシック" panose="020B0600070205080204" pitchFamily="34" charset="-128"/>
              </a:rPr>
              <a:t>s </a:t>
            </a:r>
            <a:r>
              <a:rPr lang="en-US" altLang="ja-JP" dirty="0" err="1" smtClean="0">
                <a:latin typeface="+mj-lt"/>
                <a:ea typeface="ＭＳ Ｐゴシック" panose="020B0600070205080204" pitchFamily="34" charset="-128"/>
              </a:rPr>
              <a:t>KV</a:t>
            </a:r>
            <a:r>
              <a:rPr lang="en-US" altLang="ja-JP" baseline="-25000" dirty="0" err="1" smtClean="0">
                <a:latin typeface="+mj-lt"/>
                <a:ea typeface="ＭＳ Ｐゴシック" panose="020B0600070205080204" pitchFamily="34" charset="-128"/>
              </a:rPr>
              <a:t>public</a:t>
            </a:r>
            <a:r>
              <a:rPr lang="en-US" altLang="ja-JP" dirty="0" smtClean="0">
                <a:latin typeface="+mj-lt"/>
                <a:ea typeface="ＭＳ Ｐゴシック" panose="020B0600070205080204" pitchFamily="34" charset="-128"/>
              </a:rPr>
              <a:t>, to extract Alice’s public key from C</a:t>
            </a:r>
          </a:p>
          <a:p>
            <a:pPr lvl="1"/>
            <a:r>
              <a:rPr lang="en-US" altLang="en-US" dirty="0" smtClean="0">
                <a:latin typeface="+mj-lt"/>
                <a:ea typeface="ＭＳ Ｐゴシック" panose="020B0600070205080204" pitchFamily="34" charset="-128"/>
              </a:rPr>
              <a:t>D(</a:t>
            </a:r>
            <a:r>
              <a:rPr lang="en-US" altLang="en-US" dirty="0" smtClean="0">
                <a:solidFill>
                  <a:srgbClr val="4B71FD"/>
                </a:solidFill>
                <a:latin typeface="+mj-lt"/>
                <a:ea typeface="ＭＳ Ｐゴシック" panose="020B0600070205080204" pitchFamily="34" charset="-128"/>
              </a:rPr>
              <a:t>C</a:t>
            </a:r>
            <a:r>
              <a:rPr lang="en-US" altLang="en-US" dirty="0" smtClean="0">
                <a:latin typeface="+mj-lt"/>
                <a:ea typeface="ＭＳ Ｐゴシック" panose="020B0600070205080204" pitchFamily="34" charset="-128"/>
              </a:rPr>
              <a:t>, </a:t>
            </a:r>
            <a:r>
              <a:rPr lang="en-US" altLang="en-US" dirty="0" err="1" smtClean="0">
                <a:latin typeface="+mj-lt"/>
                <a:ea typeface="ＭＳ Ｐゴシック" panose="020B0600070205080204" pitchFamily="34" charset="-128"/>
              </a:rPr>
              <a:t>KV</a:t>
            </a:r>
            <a:r>
              <a:rPr lang="en-US" altLang="en-US" baseline="-25000" dirty="0" err="1" smtClean="0">
                <a:latin typeface="+mj-lt"/>
                <a:ea typeface="ＭＳ Ｐゴシック" panose="020B0600070205080204" pitchFamily="34" charset="-128"/>
              </a:rPr>
              <a:t>public</a:t>
            </a:r>
            <a:r>
              <a:rPr lang="en-US" altLang="en-US" dirty="0" smtClean="0">
                <a:latin typeface="+mj-lt"/>
                <a:ea typeface="ＭＳ Ｐゴシック" panose="020B0600070205080204" pitchFamily="34" charset="-128"/>
              </a:rPr>
              <a:t>) = </a:t>
            </a:r>
            <a:r>
              <a:rPr lang="en-US" altLang="en-US" dirty="0">
                <a:latin typeface="+mj-lt"/>
                <a:ea typeface="ＭＳ Ｐゴシック" panose="020B0600070205080204" pitchFamily="34" charset="-128"/>
              </a:rPr>
              <a:t/>
            </a:r>
            <a:br>
              <a:rPr lang="en-US" altLang="en-US" dirty="0">
                <a:latin typeface="+mj-lt"/>
                <a:ea typeface="ＭＳ Ｐゴシック" panose="020B0600070205080204" pitchFamily="34" charset="-128"/>
              </a:rPr>
            </a:br>
            <a:r>
              <a:rPr lang="en-US" altLang="en-US" dirty="0" smtClean="0">
                <a:latin typeface="+mj-lt"/>
                <a:ea typeface="ＭＳ Ｐゴシック" panose="020B0600070205080204" pitchFamily="34" charset="-128"/>
              </a:rPr>
              <a:t>D(</a:t>
            </a:r>
            <a:r>
              <a:rPr lang="en-US" altLang="en-US" dirty="0" smtClean="0">
                <a:solidFill>
                  <a:srgbClr val="4B71FD"/>
                </a:solidFill>
                <a:latin typeface="+mj-lt"/>
                <a:ea typeface="ＭＳ Ｐゴシック" panose="020B0600070205080204" pitchFamily="34" charset="-128"/>
              </a:rPr>
              <a:t>E</a:t>
            </a:r>
            <a:r>
              <a:rPr lang="en-US" altLang="en-US" dirty="0" smtClean="0">
                <a:solidFill>
                  <a:srgbClr val="4B71FD"/>
                </a:solidFill>
                <a:latin typeface="+mj-lt"/>
                <a:ea typeface="ＭＳ Ｐゴシック" panose="020B0600070205080204" pitchFamily="34" charset="-128"/>
              </a:rPr>
              <a:t>({Alice, K</a:t>
            </a:r>
            <a:r>
              <a:rPr lang="en-US" altLang="en-US" baseline="-25000" dirty="0" smtClean="0">
                <a:solidFill>
                  <a:srgbClr val="4B71FD"/>
                </a:solidFill>
                <a:latin typeface="+mj-lt"/>
                <a:ea typeface="ＭＳ Ｐゴシック" panose="020B0600070205080204" pitchFamily="34" charset="-128"/>
              </a:rPr>
              <a:t>E</a:t>
            </a:r>
            <a:r>
              <a:rPr lang="en-US" altLang="en-US" dirty="0" smtClean="0">
                <a:solidFill>
                  <a:srgbClr val="4B71FD"/>
                </a:solidFill>
                <a:latin typeface="+mj-lt"/>
                <a:ea typeface="ＭＳ Ｐゴシック" panose="020B0600070205080204" pitchFamily="34" charset="-128"/>
              </a:rPr>
              <a:t>}, </a:t>
            </a:r>
            <a:r>
              <a:rPr lang="en-US" altLang="en-US" dirty="0" err="1" smtClean="0">
                <a:solidFill>
                  <a:srgbClr val="4B71FD"/>
                </a:solidFill>
                <a:latin typeface="+mj-lt"/>
                <a:ea typeface="ＭＳ Ｐゴシック" panose="020B0600070205080204" pitchFamily="34" charset="-128"/>
              </a:rPr>
              <a:t>KV</a:t>
            </a:r>
            <a:r>
              <a:rPr lang="en-US" altLang="en-US" baseline="-25000" dirty="0" err="1" smtClean="0">
                <a:solidFill>
                  <a:srgbClr val="4B71FD"/>
                </a:solidFill>
                <a:latin typeface="+mj-lt"/>
                <a:ea typeface="ＭＳ Ｐゴシック" panose="020B0600070205080204" pitchFamily="34" charset="-128"/>
              </a:rPr>
              <a:t>private</a:t>
            </a:r>
            <a:r>
              <a:rPr lang="en-US" altLang="en-US" dirty="0" smtClean="0">
                <a:solidFill>
                  <a:srgbClr val="4B71FD"/>
                </a:solidFill>
                <a:latin typeface="+mj-lt"/>
                <a:ea typeface="ＭＳ Ｐゴシック" panose="020B0600070205080204" pitchFamily="34" charset="-128"/>
              </a:rPr>
              <a:t>)</a:t>
            </a:r>
            <a:r>
              <a:rPr lang="en-US" altLang="en-US" dirty="0" smtClean="0">
                <a:latin typeface="+mj-lt"/>
                <a:ea typeface="ＭＳ Ｐゴシック" panose="020B0600070205080204" pitchFamily="34" charset="-128"/>
              </a:rPr>
              <a:t>, </a:t>
            </a:r>
            <a:r>
              <a:rPr lang="en-US" altLang="en-US" dirty="0" err="1" smtClean="0">
                <a:latin typeface="+mj-lt"/>
                <a:ea typeface="ＭＳ Ｐゴシック" panose="020B0600070205080204" pitchFamily="34" charset="-128"/>
              </a:rPr>
              <a:t>KV</a:t>
            </a:r>
            <a:r>
              <a:rPr lang="en-US" altLang="en-US" baseline="-25000" dirty="0" err="1" smtClean="0">
                <a:latin typeface="+mj-lt"/>
                <a:ea typeface="ＭＳ Ｐゴシック" panose="020B0600070205080204" pitchFamily="34" charset="-128"/>
              </a:rPr>
              <a:t>public</a:t>
            </a:r>
            <a:r>
              <a:rPr lang="en-US" altLang="en-US" dirty="0" smtClean="0">
                <a:latin typeface="+mj-lt"/>
                <a:ea typeface="ＭＳ Ｐゴシック" panose="020B0600070205080204" pitchFamily="34" charset="-128"/>
              </a:rPr>
              <a:t>) = {Alice, K</a:t>
            </a:r>
            <a:r>
              <a:rPr lang="en-US" altLang="en-US" baseline="-25000" dirty="0" smtClean="0">
                <a:latin typeface="+mj-lt"/>
                <a:ea typeface="ＭＳ Ｐゴシック" panose="020B0600070205080204" pitchFamily="34" charset="-128"/>
              </a:rPr>
              <a:t>E</a:t>
            </a:r>
            <a:r>
              <a:rPr lang="en-US" altLang="en-US" dirty="0" smtClean="0">
                <a:latin typeface="+mj-lt"/>
                <a:ea typeface="ＭＳ Ｐゴシック" panose="020B0600070205080204" pitchFamily="34" charset="-128"/>
              </a:rPr>
              <a:t>}</a:t>
            </a:r>
          </a:p>
        </p:txBody>
      </p:sp>
    </p:spTree>
    <p:extLst>
      <p:ext uri="{BB962C8B-B14F-4D97-AF65-F5344CB8AC3E}">
        <p14:creationId xmlns:p14="http://schemas.microsoft.com/office/powerpoint/2010/main" val="3915329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altLang="en-US" dirty="0" smtClean="0"/>
              <a:t>Summary of Our Crypto Toolkit</a:t>
            </a:r>
            <a:endParaRPr lang="en-US" altLang="en-US" dirty="0" smtClean="0"/>
          </a:p>
        </p:txBody>
      </p:sp>
      <p:sp>
        <p:nvSpPr>
          <p:cNvPr id="982019" name="Rectangle 3"/>
          <p:cNvSpPr>
            <a:spLocks noGrp="1" noChangeArrowheads="1"/>
          </p:cNvSpPr>
          <p:nvPr>
            <p:ph type="body" idx="1"/>
          </p:nvPr>
        </p:nvSpPr>
        <p:spPr/>
        <p:txBody>
          <a:bodyPr/>
          <a:lstStyle/>
          <a:p>
            <a:r>
              <a:rPr lang="en-US" altLang="en-US" dirty="0" smtClean="0">
                <a:sym typeface="Wingdings" panose="05000000000000000000" pitchFamily="2" charset="2"/>
              </a:rPr>
              <a:t>If we can securely distribute a key, then</a:t>
            </a:r>
          </a:p>
          <a:p>
            <a:pPr lvl="1"/>
            <a:r>
              <a:rPr lang="en-US" altLang="en-US" dirty="0" smtClean="0"/>
              <a:t>Symmetric ciphers (e.g., AES) offer fast, presumably strong confidentiality</a:t>
            </a:r>
          </a:p>
          <a:p>
            <a:endParaRPr lang="en-US" altLang="en-US" dirty="0" smtClean="0"/>
          </a:p>
          <a:p>
            <a:r>
              <a:rPr lang="en-US" altLang="en-US" dirty="0" smtClean="0"/>
              <a:t>Public key cryptography does away with (potentially major) problem of secure key distribution</a:t>
            </a:r>
          </a:p>
          <a:p>
            <a:pPr lvl="1"/>
            <a:r>
              <a:rPr lang="en-US" altLang="en-US" dirty="0" smtClean="0"/>
              <a:t>But: not as computationally efficient</a:t>
            </a:r>
          </a:p>
          <a:p>
            <a:pPr lvl="2"/>
            <a:r>
              <a:rPr lang="en-US" altLang="en-US" dirty="0" smtClean="0"/>
              <a:t>Often addressed by using public key crypto to exchange a </a:t>
            </a:r>
            <a:r>
              <a:rPr lang="en-US" altLang="en-US" dirty="0" smtClean="0">
                <a:solidFill>
                  <a:schemeClr val="accent1">
                    <a:lumMod val="75000"/>
                  </a:schemeClr>
                </a:solidFill>
              </a:rPr>
              <a:t>session key</a:t>
            </a:r>
          </a:p>
          <a:p>
            <a:endParaRPr lang="en-US" altLang="en-US" dirty="0" smtClean="0"/>
          </a:p>
          <a:p>
            <a:r>
              <a:rPr lang="en-US" altLang="en-US" dirty="0" smtClean="0"/>
              <a:t>Digital signature binds the public key to an entity</a:t>
            </a:r>
            <a:endParaRPr lang="en-US" altLang="en-US" dirty="0" smtClean="0"/>
          </a:p>
        </p:txBody>
      </p:sp>
    </p:spTree>
    <p:extLst>
      <p:ext uri="{BB962C8B-B14F-4D97-AF65-F5344CB8AC3E}">
        <p14:creationId xmlns:p14="http://schemas.microsoft.com/office/powerpoint/2010/main" val="1338383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20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20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20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20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2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dirty="0" smtClean="0">
                <a:ea typeface="ＭＳ Ｐゴシック" panose="020B0600070205080204" pitchFamily="34" charset="-128"/>
              </a:rPr>
              <a:t>Putting It All Together - </a:t>
            </a:r>
            <a:r>
              <a:rPr lang="en-US" altLang="en-US" sz="4000" dirty="0" smtClean="0">
                <a:latin typeface="Courier New" panose="02070309020205020404" pitchFamily="49" charset="0"/>
                <a:ea typeface="ＭＳ Ｐゴシック" panose="020B0600070205080204" pitchFamily="34" charset="-128"/>
                <a:cs typeface="Courier New" panose="02070309020205020404" pitchFamily="49" charset="0"/>
              </a:rPr>
              <a:t>HTTPS</a:t>
            </a:r>
            <a:endParaRPr lang="en-US" altLang="en-US" b="0" dirty="0" smtClean="0">
              <a:latin typeface="Courier New" panose="02070309020205020404" pitchFamily="49" charset="0"/>
              <a:ea typeface="ＭＳ Ｐゴシック" panose="020B0600070205080204" pitchFamily="34" charset="-128"/>
              <a:cs typeface="Courier New" panose="02070309020205020404" pitchFamily="49" charset="0"/>
            </a:endParaRPr>
          </a:p>
        </p:txBody>
      </p:sp>
      <p:sp>
        <p:nvSpPr>
          <p:cNvPr id="63490" name="Content Placeholder 2"/>
          <p:cNvSpPr>
            <a:spLocks noGrp="1"/>
          </p:cNvSpPr>
          <p:nvPr>
            <p:ph idx="1"/>
          </p:nvPr>
        </p:nvSpPr>
        <p:spPr>
          <a:xfrm>
            <a:off x="533400" y="838200"/>
            <a:ext cx="7924800" cy="5334000"/>
          </a:xfrm>
        </p:spPr>
        <p:txBody>
          <a:bodyPr/>
          <a:lstStyle/>
          <a:p>
            <a:r>
              <a:rPr lang="en-US" altLang="en-US" dirty="0" smtClean="0">
                <a:latin typeface="+mj-lt"/>
                <a:ea typeface="ＭＳ Ｐゴシック" panose="020B0600070205080204" pitchFamily="34" charset="-128"/>
              </a:rPr>
              <a:t>What happens when you click on </a:t>
            </a:r>
            <a:r>
              <a:rPr lang="en-US" altLang="en-US" dirty="0" smtClean="0">
                <a:latin typeface="Courier New" panose="02070309020205020404" pitchFamily="49" charset="0"/>
                <a:ea typeface="ＭＳ Ｐゴシック" panose="020B0600070205080204" pitchFamily="34" charset="-128"/>
                <a:hlinkClick r:id="rId2"/>
              </a:rPr>
              <a:t>https://www.amazon.com</a:t>
            </a:r>
            <a:r>
              <a:rPr lang="en-US" altLang="en-US" dirty="0" smtClean="0">
                <a:latin typeface="Helvetica" panose="020B0604020202020204" pitchFamily="34" charset="0"/>
                <a:ea typeface="ＭＳ Ｐゴシック" panose="020B0600070205080204" pitchFamily="34" charset="-128"/>
              </a:rPr>
              <a:t>?</a:t>
            </a:r>
          </a:p>
          <a:p>
            <a:endParaRPr lang="en-US" altLang="en-US" dirty="0" smtClean="0">
              <a:latin typeface="Courier New" panose="02070309020205020404" pitchFamily="49" charset="0"/>
              <a:ea typeface="ＭＳ Ｐゴシック" panose="020B0600070205080204" pitchFamily="34" charset="-128"/>
            </a:endParaRPr>
          </a:p>
          <a:p>
            <a:r>
              <a:rPr lang="en-US" altLang="en-US" dirty="0" smtClean="0">
                <a:latin typeface="Courier New" panose="02070309020205020404" pitchFamily="49" charset="0"/>
                <a:ea typeface="ＭＳ Ｐゴシック" panose="020B0600070205080204" pitchFamily="34" charset="-128"/>
              </a:rPr>
              <a:t>https</a:t>
            </a:r>
            <a:r>
              <a:rPr lang="en-US" altLang="en-US" dirty="0" smtClean="0">
                <a:latin typeface="Helvetica" panose="020B0604020202020204" pitchFamily="34" charset="0"/>
                <a:ea typeface="ＭＳ Ｐゴシック" panose="020B0600070205080204" pitchFamily="34" charset="-128"/>
              </a:rPr>
              <a:t> = </a:t>
            </a:r>
            <a:r>
              <a:rPr lang="ja-JP" altLang="en-US" dirty="0" smtClean="0">
                <a:latin typeface="+mj-lt"/>
                <a:ea typeface="ＭＳ Ｐゴシック" panose="020B0600070205080204" pitchFamily="34" charset="-128"/>
              </a:rPr>
              <a:t>“</a:t>
            </a:r>
            <a:r>
              <a:rPr lang="en-US" altLang="ja-JP" dirty="0" smtClean="0">
                <a:latin typeface="+mj-lt"/>
                <a:ea typeface="ＭＳ Ｐゴシック" panose="020B0600070205080204" pitchFamily="34" charset="-128"/>
              </a:rPr>
              <a:t>Use HTTP over SSL/TLS</a:t>
            </a:r>
            <a:r>
              <a:rPr lang="ja-JP" altLang="en-US" dirty="0" smtClean="0">
                <a:latin typeface="+mj-lt"/>
                <a:ea typeface="ＭＳ Ｐゴシック" panose="020B0600070205080204" pitchFamily="34" charset="-128"/>
              </a:rPr>
              <a:t>”</a:t>
            </a:r>
            <a:endParaRPr lang="en-US" altLang="ja-JP" dirty="0" smtClean="0">
              <a:latin typeface="+mj-lt"/>
              <a:ea typeface="ＭＳ Ｐゴシック" panose="020B0600070205080204" pitchFamily="34" charset="-128"/>
            </a:endParaRPr>
          </a:p>
          <a:p>
            <a:pPr lvl="1"/>
            <a:r>
              <a:rPr lang="en-US" altLang="en-US" dirty="0" smtClean="0">
                <a:latin typeface="+mj-lt"/>
                <a:ea typeface="ＭＳ Ｐゴシック" panose="020B0600070205080204" pitchFamily="34" charset="-128"/>
              </a:rPr>
              <a:t>SSL = Secure Socket Layer</a:t>
            </a:r>
          </a:p>
          <a:p>
            <a:pPr lvl="1"/>
            <a:r>
              <a:rPr lang="en-US" altLang="en-US" dirty="0" smtClean="0">
                <a:latin typeface="+mj-lt"/>
                <a:ea typeface="ＭＳ Ｐゴシック" panose="020B0600070205080204" pitchFamily="34" charset="-128"/>
              </a:rPr>
              <a:t>TSL = Transport Layer Security</a:t>
            </a:r>
          </a:p>
          <a:p>
            <a:pPr lvl="2"/>
            <a:r>
              <a:rPr lang="en-US" altLang="en-US" dirty="0" smtClean="0">
                <a:latin typeface="+mj-lt"/>
                <a:ea typeface="ＭＳ Ｐゴシック" panose="020B0600070205080204" pitchFamily="34" charset="-128"/>
              </a:rPr>
              <a:t>Successor to SSL</a:t>
            </a:r>
          </a:p>
          <a:p>
            <a:pPr lvl="1"/>
            <a:r>
              <a:rPr lang="en-US" altLang="en-US" dirty="0" smtClean="0">
                <a:latin typeface="+mj-lt"/>
                <a:ea typeface="ＭＳ Ｐゴシック" panose="020B0600070205080204" pitchFamily="34" charset="-128"/>
              </a:rPr>
              <a:t>Provides security layer (authentication, encryption) on top of TCP</a:t>
            </a:r>
          </a:p>
          <a:p>
            <a:pPr lvl="2"/>
            <a:r>
              <a:rPr lang="en-US" altLang="en-US" dirty="0" smtClean="0">
                <a:latin typeface="+mj-lt"/>
                <a:ea typeface="ＭＳ Ｐゴシック" panose="020B0600070205080204" pitchFamily="34" charset="-128"/>
              </a:rPr>
              <a:t>Fairly transparent to applications</a:t>
            </a:r>
          </a:p>
          <a:p>
            <a:pPr lvl="1"/>
            <a:endParaRPr lang="en-US" altLang="en-US" dirty="0" smtClean="0">
              <a:latin typeface="Helvetica" panose="020B0604020202020204" pitchFamily="34" charset="0"/>
              <a:ea typeface="ＭＳ Ｐゴシック" panose="020B0600070205080204" pitchFamily="34" charset="-128"/>
            </a:endParaRPr>
          </a:p>
          <a:p>
            <a:endParaRPr lang="en-US" altLang="en-US" dirty="0" smtClean="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1847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09600" y="152400"/>
            <a:ext cx="8229600" cy="533400"/>
          </a:xfrm>
        </p:spPr>
        <p:txBody>
          <a:bodyPr/>
          <a:lstStyle/>
          <a:p>
            <a:r>
              <a:rPr lang="en-US" altLang="en-US" sz="4000" dirty="0" smtClean="0">
                <a:latin typeface="Courier New" panose="02070309020205020404" pitchFamily="49" charset="0"/>
                <a:ea typeface="ＭＳ Ｐゴシック" panose="020B0600070205080204" pitchFamily="34" charset="-128"/>
              </a:rPr>
              <a:t>HTTPS</a:t>
            </a:r>
            <a:r>
              <a:rPr lang="en-US" altLang="en-US" dirty="0" smtClean="0">
                <a:latin typeface="Helvetica" panose="020B0604020202020204" pitchFamily="34" charset="0"/>
                <a:ea typeface="ＭＳ Ｐゴシック" panose="020B0600070205080204" pitchFamily="34" charset="-128"/>
              </a:rPr>
              <a:t> </a:t>
            </a:r>
            <a:r>
              <a:rPr lang="en-US" altLang="en-US" dirty="0" smtClean="0">
                <a:ea typeface="ＭＳ Ｐゴシック" panose="020B0600070205080204" pitchFamily="34" charset="-128"/>
              </a:rPr>
              <a:t>Connection (SSL/TLS) (cont’</a:t>
            </a:r>
            <a:r>
              <a:rPr lang="en-US" altLang="ja-JP" dirty="0" smtClean="0">
                <a:ea typeface="ＭＳ Ｐゴシック" panose="020B0600070205080204" pitchFamily="34" charset="-128"/>
              </a:rPr>
              <a:t>d)</a:t>
            </a:r>
            <a:endParaRPr lang="en-US" altLang="en-US" dirty="0" smtClean="0">
              <a:ea typeface="ＭＳ Ｐゴシック" panose="020B0600070205080204" pitchFamily="34" charset="-128"/>
            </a:endParaRPr>
          </a:p>
        </p:txBody>
      </p:sp>
      <p:sp>
        <p:nvSpPr>
          <p:cNvPr id="943107" name="Rectangle 3"/>
          <p:cNvSpPr>
            <a:spLocks noGrp="1" noChangeArrowheads="1"/>
          </p:cNvSpPr>
          <p:nvPr>
            <p:ph type="body" idx="1"/>
          </p:nvPr>
        </p:nvSpPr>
        <p:spPr>
          <a:xfrm>
            <a:off x="410427" y="836613"/>
            <a:ext cx="4419600" cy="5105400"/>
          </a:xfrm>
        </p:spPr>
        <p:txBody>
          <a:bodyPr/>
          <a:lstStyle/>
          <a:p>
            <a:r>
              <a:rPr lang="en-US" altLang="en-US" dirty="0" smtClean="0">
                <a:latin typeface="+mj-lt"/>
                <a:ea typeface="ＭＳ Ｐゴシック" panose="020B0600070205080204" pitchFamily="34" charset="-128"/>
                <a:cs typeface="Courier New" panose="02070309020205020404" pitchFamily="49" charset="0"/>
              </a:rPr>
              <a:t>Browser (client) connects via TCP to Amazon’</a:t>
            </a:r>
            <a:r>
              <a:rPr lang="en-US" altLang="ja-JP" dirty="0" smtClean="0">
                <a:latin typeface="+mj-lt"/>
                <a:ea typeface="ＭＳ Ｐゴシック" panose="020B0600070205080204" pitchFamily="34" charset="-128"/>
                <a:cs typeface="Courier New" panose="02070309020205020404" pitchFamily="49" charset="0"/>
              </a:rPr>
              <a:t>s </a:t>
            </a:r>
            <a:r>
              <a:rPr lang="en-US" altLang="ja-JP" dirty="0" smtClean="0">
                <a:latin typeface="Courier New" panose="02070309020205020404" pitchFamily="49" charset="0"/>
                <a:ea typeface="ＭＳ Ｐゴシック" panose="020B0600070205080204" pitchFamily="34" charset="-128"/>
                <a:cs typeface="Courier New" panose="02070309020205020404" pitchFamily="49" charset="0"/>
              </a:rPr>
              <a:t>HTTPS</a:t>
            </a:r>
            <a:r>
              <a:rPr lang="en-US" altLang="ja-JP" dirty="0" smtClean="0">
                <a:latin typeface="+mj-lt"/>
                <a:ea typeface="ＭＳ Ｐゴシック" panose="020B0600070205080204" pitchFamily="34" charset="-128"/>
                <a:cs typeface="Courier New" panose="02070309020205020404" pitchFamily="49" charset="0"/>
              </a:rPr>
              <a:t> server</a:t>
            </a:r>
          </a:p>
          <a:p>
            <a:r>
              <a:rPr lang="en-US" altLang="en-US" dirty="0" smtClean="0">
                <a:latin typeface="+mj-lt"/>
                <a:ea typeface="ＭＳ Ｐゴシック" panose="020B0600070205080204" pitchFamily="34" charset="-128"/>
                <a:cs typeface="Courier New" panose="02070309020205020404" pitchFamily="49" charset="0"/>
              </a:rPr>
              <a:t>Client sends over list of crypto protocols it supports</a:t>
            </a:r>
          </a:p>
          <a:p>
            <a:r>
              <a:rPr lang="en-US" altLang="en-US" dirty="0" smtClean="0">
                <a:latin typeface="+mj-lt"/>
                <a:ea typeface="ＭＳ Ｐゴシック" panose="020B0600070205080204" pitchFamily="34" charset="-128"/>
                <a:cs typeface="Courier New" panose="02070309020205020404" pitchFamily="49" charset="0"/>
              </a:rPr>
              <a:t>Server picks protocols to use for this session</a:t>
            </a:r>
          </a:p>
          <a:p>
            <a:r>
              <a:rPr lang="en-US" altLang="en-US" dirty="0" smtClean="0">
                <a:latin typeface="+mj-lt"/>
                <a:ea typeface="ＭＳ Ｐゴシック" panose="020B0600070205080204" pitchFamily="34" charset="-128"/>
                <a:cs typeface="Courier New" panose="02070309020205020404" pitchFamily="49" charset="0"/>
              </a:rPr>
              <a:t>Server sends over its certificate</a:t>
            </a:r>
          </a:p>
          <a:p>
            <a:r>
              <a:rPr lang="en-US" altLang="en-US" dirty="0" smtClean="0">
                <a:latin typeface="+mj-lt"/>
                <a:ea typeface="ＭＳ Ｐゴシック" panose="020B0600070205080204" pitchFamily="34" charset="-128"/>
                <a:cs typeface="Courier New" panose="02070309020205020404" pitchFamily="49" charset="0"/>
              </a:rPr>
              <a:t>(all of this is in the clear)</a:t>
            </a:r>
          </a:p>
        </p:txBody>
      </p:sp>
      <p:sp>
        <p:nvSpPr>
          <p:cNvPr id="69635" name="Line 13"/>
          <p:cNvSpPr>
            <a:spLocks noChangeShapeType="1"/>
          </p:cNvSpPr>
          <p:nvPr/>
        </p:nvSpPr>
        <p:spPr bwMode="auto">
          <a:xfrm rot="16200000" flipH="1">
            <a:off x="6047582" y="3706018"/>
            <a:ext cx="4730750" cy="6191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6" name="Line 14"/>
          <p:cNvSpPr>
            <a:spLocks noChangeShapeType="1"/>
          </p:cNvSpPr>
          <p:nvPr/>
        </p:nvSpPr>
        <p:spPr bwMode="auto">
          <a:xfrm rot="5400000">
            <a:off x="3144837" y="3646488"/>
            <a:ext cx="4714875" cy="317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15"/>
          <p:cNvSpPr txBox="1">
            <a:spLocks noChangeArrowheads="1"/>
          </p:cNvSpPr>
          <p:nvPr/>
        </p:nvSpPr>
        <p:spPr bwMode="auto">
          <a:xfrm>
            <a:off x="4930775" y="836613"/>
            <a:ext cx="1312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b="0" dirty="0">
                <a:solidFill>
                  <a:srgbClr val="0000FF"/>
                </a:solidFill>
                <a:latin typeface="Helvetica" panose="020B0604020202020204" pitchFamily="34" charset="0"/>
              </a:rPr>
              <a:t>Browser</a:t>
            </a:r>
          </a:p>
        </p:txBody>
      </p:sp>
      <p:sp>
        <p:nvSpPr>
          <p:cNvPr id="69638" name="Text Box 16"/>
          <p:cNvSpPr txBox="1">
            <a:spLocks noChangeArrowheads="1"/>
          </p:cNvSpPr>
          <p:nvPr/>
        </p:nvSpPr>
        <p:spPr bwMode="auto">
          <a:xfrm>
            <a:off x="7666038" y="836613"/>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b="0" dirty="0">
                <a:solidFill>
                  <a:srgbClr val="FF3300"/>
                </a:solidFill>
                <a:latin typeface="Helvetica" panose="020B0604020202020204" pitchFamily="34" charset="0"/>
              </a:rPr>
              <a:t>Amazon</a:t>
            </a:r>
          </a:p>
        </p:txBody>
      </p:sp>
      <p:grpSp>
        <p:nvGrpSpPr>
          <p:cNvPr id="2" name="Group 17"/>
          <p:cNvGrpSpPr>
            <a:grpSpLocks/>
          </p:cNvGrpSpPr>
          <p:nvPr/>
        </p:nvGrpSpPr>
        <p:grpSpPr bwMode="auto">
          <a:xfrm>
            <a:off x="5402263" y="1989139"/>
            <a:ext cx="3294063" cy="1668463"/>
            <a:chOff x="3547" y="2261"/>
            <a:chExt cx="2075" cy="1051"/>
          </a:xfrm>
        </p:grpSpPr>
        <p:sp>
          <p:nvSpPr>
            <p:cNvPr id="69649" name="Line 18"/>
            <p:cNvSpPr>
              <a:spLocks noChangeShapeType="1"/>
            </p:cNvSpPr>
            <p:nvPr/>
          </p:nvSpPr>
          <p:spPr bwMode="auto">
            <a:xfrm rot="5400000" flipV="1">
              <a:off x="4224" y="2112"/>
              <a:ext cx="576" cy="1824"/>
            </a:xfrm>
            <a:prstGeom prst="line">
              <a:avLst/>
            </a:prstGeom>
            <a:noFill/>
            <a:ln w="19050">
              <a:solidFill>
                <a:srgbClr val="00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0" name="Text Box 19"/>
            <p:cNvSpPr txBox="1">
              <a:spLocks noChangeArrowheads="1"/>
            </p:cNvSpPr>
            <p:nvPr/>
          </p:nvSpPr>
          <p:spPr bwMode="auto">
            <a:xfrm rot="1003808">
              <a:off x="3547" y="2261"/>
              <a:ext cx="2075"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dirty="0">
                  <a:solidFill>
                    <a:srgbClr val="0000FF"/>
                  </a:solidFill>
                  <a:latin typeface="Helvetica" panose="020B0604020202020204" pitchFamily="34" charset="0"/>
                </a:rPr>
                <a:t>Hello.  I support</a:t>
              </a:r>
              <a:endParaRPr lang="en-US" altLang="en-US" sz="1800" b="0" dirty="0">
                <a:solidFill>
                  <a:srgbClr val="0000FF"/>
                </a:solidFill>
                <a:latin typeface="Helvetica" panose="020B0604020202020204" pitchFamily="34" charset="0"/>
              </a:endParaRPr>
            </a:p>
            <a:p>
              <a:pPr eaLnBrk="1" hangingPunct="1"/>
              <a:r>
                <a:rPr lang="en-US" altLang="en-US" sz="1800" dirty="0">
                  <a:solidFill>
                    <a:srgbClr val="0000FF"/>
                  </a:solidFill>
                  <a:latin typeface="Helvetica" panose="020B0604020202020204" pitchFamily="34" charset="0"/>
                </a:rPr>
                <a:t>(TLS+RSA+AES128+SHA2)</a:t>
              </a:r>
              <a:r>
                <a:rPr lang="en-US" altLang="en-US" sz="1800" b="0" dirty="0">
                  <a:solidFill>
                    <a:srgbClr val="0000FF"/>
                  </a:solidFill>
                  <a:latin typeface="Helvetica" panose="020B0604020202020204" pitchFamily="34" charset="0"/>
                </a:rPr>
                <a:t> or</a:t>
              </a:r>
            </a:p>
            <a:p>
              <a:pPr eaLnBrk="1" hangingPunct="1"/>
              <a:r>
                <a:rPr lang="en-US" altLang="en-US" sz="1800" dirty="0">
                  <a:solidFill>
                    <a:srgbClr val="0000FF"/>
                  </a:solidFill>
                  <a:latin typeface="Helvetica" panose="020B0604020202020204" pitchFamily="34" charset="0"/>
                </a:rPr>
                <a:t>(SSL+RSA+3DES+MD5) </a:t>
              </a:r>
              <a:r>
                <a:rPr lang="en-US" altLang="en-US" sz="1800" b="0" dirty="0">
                  <a:solidFill>
                    <a:srgbClr val="0000FF"/>
                  </a:solidFill>
                  <a:latin typeface="Helvetica" panose="020B0604020202020204" pitchFamily="34" charset="0"/>
                </a:rPr>
                <a:t>or  …</a:t>
              </a:r>
            </a:p>
          </p:txBody>
        </p:sp>
      </p:grpSp>
      <p:grpSp>
        <p:nvGrpSpPr>
          <p:cNvPr id="3" name="Group 20"/>
          <p:cNvGrpSpPr>
            <a:grpSpLocks/>
          </p:cNvGrpSpPr>
          <p:nvPr/>
        </p:nvGrpSpPr>
        <p:grpSpPr bwMode="auto">
          <a:xfrm>
            <a:off x="5451475" y="3757613"/>
            <a:ext cx="3006725" cy="976313"/>
            <a:chOff x="3578" y="3208"/>
            <a:chExt cx="1894" cy="615"/>
          </a:xfrm>
        </p:grpSpPr>
        <p:sp>
          <p:nvSpPr>
            <p:cNvPr id="69647" name="Line 21"/>
            <p:cNvSpPr>
              <a:spLocks noChangeShapeType="1"/>
            </p:cNvSpPr>
            <p:nvPr/>
          </p:nvSpPr>
          <p:spPr bwMode="auto">
            <a:xfrm rot="5400000">
              <a:off x="4352" y="2704"/>
              <a:ext cx="367" cy="1872"/>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8" name="Text Box 22"/>
            <p:cNvSpPr txBox="1">
              <a:spLocks noChangeArrowheads="1"/>
            </p:cNvSpPr>
            <p:nvPr/>
          </p:nvSpPr>
          <p:spPr bwMode="auto">
            <a:xfrm rot="10146980" flipH="1" flipV="1">
              <a:off x="3578" y="3208"/>
              <a:ext cx="188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dirty="0">
                  <a:solidFill>
                    <a:srgbClr val="FF0000"/>
                  </a:solidFill>
                  <a:latin typeface="Helvetica" panose="020B0604020202020204" pitchFamily="34" charset="0"/>
                </a:rPr>
                <a:t>Let’</a:t>
              </a:r>
              <a:r>
                <a:rPr lang="en-US" altLang="ja-JP" sz="1800" dirty="0">
                  <a:solidFill>
                    <a:srgbClr val="FF0000"/>
                  </a:solidFill>
                  <a:latin typeface="Helvetica" panose="020B0604020202020204" pitchFamily="34" charset="0"/>
                </a:rPr>
                <a:t>s use</a:t>
              </a:r>
              <a:endParaRPr lang="en-US" altLang="ja-JP" sz="1800" b="0" dirty="0">
                <a:solidFill>
                  <a:srgbClr val="FF0000"/>
                </a:solidFill>
                <a:latin typeface="Helvetica" panose="020B0604020202020204" pitchFamily="34" charset="0"/>
              </a:endParaRPr>
            </a:p>
            <a:p>
              <a:pPr eaLnBrk="1" hangingPunct="1"/>
              <a:r>
                <a:rPr lang="en-US" altLang="en-US" sz="1800" dirty="0">
                  <a:solidFill>
                    <a:srgbClr val="FF0000"/>
                  </a:solidFill>
                  <a:latin typeface="Helvetica" panose="020B0604020202020204" pitchFamily="34" charset="0"/>
                </a:rPr>
                <a:t>TLS+RSA+AES128+SHA2</a:t>
              </a:r>
            </a:p>
          </p:txBody>
        </p:sp>
      </p:grpSp>
      <p:grpSp>
        <p:nvGrpSpPr>
          <p:cNvPr id="4" name="Group 23"/>
          <p:cNvGrpSpPr>
            <a:grpSpLocks/>
          </p:cNvGrpSpPr>
          <p:nvPr/>
        </p:nvGrpSpPr>
        <p:grpSpPr bwMode="auto">
          <a:xfrm>
            <a:off x="5486400" y="4395787"/>
            <a:ext cx="2971800" cy="652463"/>
            <a:chOff x="3600" y="3748"/>
            <a:chExt cx="1872" cy="411"/>
          </a:xfrm>
        </p:grpSpPr>
        <p:sp>
          <p:nvSpPr>
            <p:cNvPr id="69645" name="Line 24"/>
            <p:cNvSpPr>
              <a:spLocks noChangeShapeType="1"/>
            </p:cNvSpPr>
            <p:nvPr/>
          </p:nvSpPr>
          <p:spPr bwMode="auto">
            <a:xfrm rot="5400000">
              <a:off x="4352" y="3040"/>
              <a:ext cx="367" cy="1872"/>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6" name="Text Box 25"/>
            <p:cNvSpPr txBox="1">
              <a:spLocks noChangeArrowheads="1"/>
            </p:cNvSpPr>
            <p:nvPr/>
          </p:nvSpPr>
          <p:spPr bwMode="auto">
            <a:xfrm rot="10146980" flipH="1" flipV="1">
              <a:off x="3982" y="3748"/>
              <a:ext cx="1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solidFill>
                    <a:srgbClr val="FF0000"/>
                  </a:solidFill>
                  <a:latin typeface="Helvetica" panose="020B0604020202020204" pitchFamily="34" charset="0"/>
                </a:rPr>
                <a:t>Here’</a:t>
              </a:r>
              <a:r>
                <a:rPr lang="en-US" altLang="ja-JP" sz="2000">
                  <a:solidFill>
                    <a:srgbClr val="FF0000"/>
                  </a:solidFill>
                  <a:latin typeface="Helvetica" panose="020B0604020202020204" pitchFamily="34" charset="0"/>
                </a:rPr>
                <a:t>s my cert</a:t>
              </a:r>
              <a:endParaRPr lang="en-US" altLang="en-US" sz="2000">
                <a:solidFill>
                  <a:srgbClr val="FF0000"/>
                </a:solidFill>
                <a:latin typeface="Helvetica" panose="020B0604020202020204" pitchFamily="34" charset="0"/>
              </a:endParaRPr>
            </a:p>
          </p:txBody>
        </p:sp>
      </p:grpSp>
      <p:grpSp>
        <p:nvGrpSpPr>
          <p:cNvPr id="5" name="Group 26"/>
          <p:cNvGrpSpPr>
            <a:grpSpLocks/>
          </p:cNvGrpSpPr>
          <p:nvPr/>
        </p:nvGrpSpPr>
        <p:grpSpPr bwMode="auto">
          <a:xfrm>
            <a:off x="5867400" y="4846637"/>
            <a:ext cx="2362200" cy="487363"/>
            <a:chOff x="3696" y="3888"/>
            <a:chExt cx="1488" cy="244"/>
          </a:xfrm>
        </p:grpSpPr>
        <p:sp>
          <p:nvSpPr>
            <p:cNvPr id="69643" name="Rectangle 27"/>
            <p:cNvSpPr>
              <a:spLocks noChangeArrowheads="1"/>
            </p:cNvSpPr>
            <p:nvPr/>
          </p:nvSpPr>
          <p:spPr bwMode="auto">
            <a:xfrm rot="-646924">
              <a:off x="3696" y="3888"/>
              <a:ext cx="1488" cy="201"/>
            </a:xfrm>
            <a:prstGeom prst="rect">
              <a:avLst/>
            </a:prstGeom>
            <a:solidFill>
              <a:srgbClr val="339966">
                <a:alpha val="65097"/>
              </a:srgbClr>
            </a:solidFill>
            <a:ln w="9525">
              <a:solidFill>
                <a:srgbClr val="339966"/>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US" altLang="en-US" sz="2000">
                <a:latin typeface="Helvetica" panose="020B0604020202020204" pitchFamily="34" charset="0"/>
              </a:endParaRPr>
            </a:p>
          </p:txBody>
        </p:sp>
        <p:sp>
          <p:nvSpPr>
            <p:cNvPr id="69644" name="Text Box 28"/>
            <p:cNvSpPr txBox="1">
              <a:spLocks noChangeArrowheads="1"/>
            </p:cNvSpPr>
            <p:nvPr/>
          </p:nvSpPr>
          <p:spPr bwMode="auto">
            <a:xfrm rot="-660000">
              <a:off x="3839" y="3932"/>
              <a:ext cx="115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2000">
                  <a:latin typeface="Helvetica" panose="020B0604020202020204" pitchFamily="34" charset="0"/>
                </a:rPr>
                <a:t>~1 KB of data</a:t>
              </a:r>
            </a:p>
          </p:txBody>
        </p:sp>
      </p:grpSp>
    </p:spTree>
    <p:extLst>
      <p:ext uri="{BB962C8B-B14F-4D97-AF65-F5344CB8AC3E}">
        <p14:creationId xmlns:p14="http://schemas.microsoft.com/office/powerpoint/2010/main" val="39954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310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3107">
                                            <p:txEl>
                                              <p:pRg st="4" end="4"/>
                                            </p:txEl>
                                          </p:spTgt>
                                        </p:tgtEl>
                                        <p:attrNameLst>
                                          <p:attrName>style.visibility</p:attrName>
                                        </p:attrNameLst>
                                      </p:cBhvr>
                                      <p:to>
                                        <p:strVal val="visible"/>
                                      </p:to>
                                    </p:se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76200"/>
            <a:ext cx="8229600" cy="792163"/>
          </a:xfrm>
        </p:spPr>
        <p:txBody>
          <a:bodyPr/>
          <a:lstStyle/>
          <a:p>
            <a:r>
              <a:rPr lang="en-US" altLang="en-US" dirty="0" smtClean="0">
                <a:ea typeface="ＭＳ Ｐゴシック" panose="020B0600070205080204" pitchFamily="34" charset="-128"/>
              </a:rPr>
              <a:t>Inside the Server’</a:t>
            </a:r>
            <a:r>
              <a:rPr lang="en-US" altLang="ja-JP" dirty="0" smtClean="0">
                <a:ea typeface="ＭＳ Ｐゴシック" panose="020B0600070205080204" pitchFamily="34" charset="-128"/>
              </a:rPr>
              <a:t>s Certificate</a:t>
            </a:r>
            <a:endParaRPr lang="en-US" altLang="en-US" dirty="0" smtClean="0">
              <a:ea typeface="ＭＳ Ｐゴシック" panose="020B0600070205080204" pitchFamily="34" charset="-128"/>
            </a:endParaRPr>
          </a:p>
        </p:txBody>
      </p:sp>
      <p:sp>
        <p:nvSpPr>
          <p:cNvPr id="945155" name="Rectangle 3"/>
          <p:cNvSpPr>
            <a:spLocks noGrp="1" noChangeArrowheads="1"/>
          </p:cNvSpPr>
          <p:nvPr>
            <p:ph type="body" idx="1"/>
          </p:nvPr>
        </p:nvSpPr>
        <p:spPr>
          <a:xfrm>
            <a:off x="190500" y="868363"/>
            <a:ext cx="8763000" cy="5486400"/>
          </a:xfrm>
        </p:spPr>
        <p:txBody>
          <a:bodyPr/>
          <a:lstStyle/>
          <a:p>
            <a:r>
              <a:rPr lang="en-US" altLang="en-US" dirty="0" smtClean="0">
                <a:latin typeface="+mj-lt"/>
                <a:ea typeface="ＭＳ Ｐゴシック" panose="020B0600070205080204" pitchFamily="34" charset="-128"/>
              </a:rPr>
              <a:t>Name associated with cert (e.g., Amazon)</a:t>
            </a:r>
          </a:p>
          <a:p>
            <a:r>
              <a:rPr lang="en-US" altLang="en-US" dirty="0" smtClean="0">
                <a:latin typeface="+mj-lt"/>
                <a:ea typeface="ＭＳ Ｐゴシック" panose="020B0600070205080204" pitchFamily="34" charset="-128"/>
              </a:rPr>
              <a:t>Amazon’</a:t>
            </a:r>
            <a:r>
              <a:rPr lang="en-US" altLang="ja-JP" dirty="0" smtClean="0">
                <a:latin typeface="+mj-lt"/>
                <a:ea typeface="ＭＳ Ｐゴシック" panose="020B0600070205080204" pitchFamily="34" charset="-128"/>
              </a:rPr>
              <a:t>s </a:t>
            </a:r>
            <a:r>
              <a:rPr lang="en-US" altLang="ja-JP" dirty="0" smtClean="0">
                <a:solidFill>
                  <a:srgbClr val="0000FF"/>
                </a:solidFill>
                <a:latin typeface="+mj-lt"/>
                <a:ea typeface="ＭＳ Ｐゴシック" panose="020B0600070205080204" pitchFamily="34" charset="-128"/>
              </a:rPr>
              <a:t>RSA </a:t>
            </a:r>
            <a:r>
              <a:rPr lang="en-US" altLang="ja-JP" dirty="0" smtClean="0">
                <a:latin typeface="+mj-lt"/>
                <a:ea typeface="ＭＳ Ｐゴシック" panose="020B0600070205080204" pitchFamily="34" charset="-128"/>
              </a:rPr>
              <a:t>public key</a:t>
            </a:r>
          </a:p>
          <a:p>
            <a:r>
              <a:rPr lang="en-US" altLang="en-US" dirty="0" smtClean="0">
                <a:latin typeface="+mj-lt"/>
                <a:ea typeface="ＭＳ Ｐゴシック" panose="020B0600070205080204" pitchFamily="34" charset="-128"/>
              </a:rPr>
              <a:t>A bunch of auxiliary info (physical address, type of cert, expiration time)</a:t>
            </a:r>
          </a:p>
          <a:p>
            <a:r>
              <a:rPr lang="en-US" altLang="en-US" dirty="0" smtClean="0">
                <a:latin typeface="+mj-lt"/>
                <a:ea typeface="ＭＳ Ｐゴシック" panose="020B0600070205080204" pitchFamily="34" charset="-128"/>
              </a:rPr>
              <a:t>Name of certificate’</a:t>
            </a:r>
            <a:r>
              <a:rPr lang="en-US" altLang="ja-JP" dirty="0" smtClean="0">
                <a:latin typeface="+mj-lt"/>
                <a:ea typeface="ＭＳ Ｐゴシック" panose="020B0600070205080204" pitchFamily="34" charset="-128"/>
              </a:rPr>
              <a:t>s signatory (who signed it)</a:t>
            </a:r>
          </a:p>
          <a:p>
            <a:r>
              <a:rPr lang="en-US" altLang="en-US" dirty="0" smtClean="0">
                <a:latin typeface="+mj-lt"/>
                <a:ea typeface="ＭＳ Ｐゴシック" panose="020B0600070205080204" pitchFamily="34" charset="-128"/>
              </a:rPr>
              <a:t>A public-key signature of a hash (</a:t>
            </a:r>
            <a:r>
              <a:rPr lang="en-US" altLang="en-US" dirty="0" smtClean="0">
                <a:solidFill>
                  <a:srgbClr val="0000FF"/>
                </a:solidFill>
                <a:latin typeface="+mj-lt"/>
                <a:ea typeface="ＭＳ Ｐゴシック" panose="020B0600070205080204" pitchFamily="34" charset="-128"/>
              </a:rPr>
              <a:t>SHA-256</a:t>
            </a:r>
            <a:r>
              <a:rPr lang="en-US" altLang="en-US" dirty="0" smtClean="0">
                <a:latin typeface="+mj-lt"/>
                <a:ea typeface="ＭＳ Ｐゴシック" panose="020B0600070205080204" pitchFamily="34" charset="-128"/>
              </a:rPr>
              <a:t>) of all this</a:t>
            </a:r>
          </a:p>
          <a:p>
            <a:pPr lvl="1"/>
            <a:r>
              <a:rPr lang="en-US" altLang="en-US" dirty="0" smtClean="0">
                <a:latin typeface="+mj-lt"/>
                <a:ea typeface="ＭＳ Ｐゴシック" panose="020B0600070205080204" pitchFamily="34" charset="-128"/>
              </a:rPr>
              <a:t>Constructed using the signatory’</a:t>
            </a:r>
            <a:r>
              <a:rPr lang="en-US" altLang="ja-JP" dirty="0" smtClean="0">
                <a:latin typeface="+mj-lt"/>
                <a:ea typeface="ＭＳ Ｐゴシック" panose="020B0600070205080204" pitchFamily="34" charset="-128"/>
              </a:rPr>
              <a:t>s private RSA key, i.e.,</a:t>
            </a:r>
          </a:p>
          <a:p>
            <a:pPr lvl="1"/>
            <a:r>
              <a:rPr lang="en-US" altLang="en-US" dirty="0" smtClean="0">
                <a:latin typeface="+mj-lt"/>
                <a:ea typeface="ＭＳ Ｐゴシック" panose="020B0600070205080204" pitchFamily="34" charset="-128"/>
              </a:rPr>
              <a:t>Cert = E(H</a:t>
            </a:r>
            <a:r>
              <a:rPr lang="en-US" altLang="en-US" baseline="-25000" dirty="0" smtClean="0">
                <a:latin typeface="+mj-lt"/>
                <a:ea typeface="ＭＳ Ｐゴシック" panose="020B0600070205080204" pitchFamily="34" charset="-128"/>
              </a:rPr>
              <a:t>SHA256</a:t>
            </a:r>
            <a:r>
              <a:rPr lang="en-US" altLang="en-US" dirty="0" smtClean="0">
                <a:latin typeface="+mj-lt"/>
                <a:ea typeface="ＭＳ Ｐゴシック" panose="020B0600070205080204" pitchFamily="34" charset="-128"/>
              </a:rPr>
              <a:t>(</a:t>
            </a:r>
            <a:r>
              <a:rPr lang="en-US" altLang="en-US" dirty="0" err="1" smtClean="0">
                <a:latin typeface="+mj-lt"/>
                <a:ea typeface="ＭＳ Ｐゴシック" panose="020B0600070205080204" pitchFamily="34" charset="-128"/>
              </a:rPr>
              <a:t>KA</a:t>
            </a:r>
            <a:r>
              <a:rPr lang="en-US" altLang="en-US" baseline="-25000" dirty="0" err="1" smtClean="0">
                <a:latin typeface="+mj-lt"/>
                <a:ea typeface="ＭＳ Ｐゴシック" panose="020B0600070205080204" pitchFamily="34" charset="-128"/>
              </a:rPr>
              <a:t>public</a:t>
            </a:r>
            <a:r>
              <a:rPr lang="en-US" altLang="en-US" dirty="0" smtClean="0">
                <a:latin typeface="+mj-lt"/>
                <a:ea typeface="ＭＳ Ｐゴシック" panose="020B0600070205080204" pitchFamily="34" charset="-128"/>
              </a:rPr>
              <a:t>, </a:t>
            </a:r>
            <a:r>
              <a:rPr lang="en-US" altLang="en-US" dirty="0" smtClean="0">
                <a:latin typeface="+mj-lt"/>
                <a:ea typeface="ＭＳ Ｐゴシック" panose="020B0600070205080204" pitchFamily="34" charset="-128"/>
                <a:hlinkClick r:id="rId3"/>
              </a:rPr>
              <a:t>www.amazon.com</a:t>
            </a:r>
            <a:r>
              <a:rPr lang="en-US" altLang="en-US" dirty="0" smtClean="0">
                <a:latin typeface="+mj-lt"/>
                <a:ea typeface="ＭＳ Ｐゴシック" panose="020B0600070205080204" pitchFamily="34" charset="-128"/>
              </a:rPr>
              <a:t>, …), </a:t>
            </a:r>
            <a:r>
              <a:rPr lang="en-US" altLang="en-US" dirty="0" err="1" smtClean="0">
                <a:latin typeface="+mj-lt"/>
                <a:ea typeface="ＭＳ Ｐゴシック" panose="020B0600070205080204" pitchFamily="34" charset="-128"/>
              </a:rPr>
              <a:t>KS</a:t>
            </a:r>
            <a:r>
              <a:rPr lang="en-US" altLang="en-US" baseline="-25000" dirty="0" err="1" smtClean="0">
                <a:latin typeface="+mj-lt"/>
                <a:ea typeface="ＭＳ Ｐゴシック" panose="020B0600070205080204" pitchFamily="34" charset="-128"/>
              </a:rPr>
              <a:t>private</a:t>
            </a:r>
            <a:r>
              <a:rPr lang="en-US" altLang="en-US" dirty="0" smtClean="0">
                <a:latin typeface="+mj-lt"/>
                <a:ea typeface="ＭＳ Ｐゴシック" panose="020B0600070205080204" pitchFamily="34" charset="-128"/>
              </a:rPr>
              <a:t>))</a:t>
            </a:r>
          </a:p>
          <a:p>
            <a:pPr lvl="2"/>
            <a:r>
              <a:rPr lang="en-US" altLang="en-US" dirty="0" err="1" smtClean="0">
                <a:latin typeface="+mj-lt"/>
                <a:ea typeface="ＭＳ Ｐゴシック" panose="020B0600070205080204" pitchFamily="34" charset="-128"/>
              </a:rPr>
              <a:t>KA</a:t>
            </a:r>
            <a:r>
              <a:rPr lang="en-US" altLang="en-US" baseline="-25000" dirty="0" err="1" smtClean="0">
                <a:latin typeface="+mj-lt"/>
                <a:ea typeface="ＭＳ Ｐゴシック" panose="020B0600070205080204" pitchFamily="34" charset="-128"/>
              </a:rPr>
              <a:t>public</a:t>
            </a:r>
            <a:r>
              <a:rPr lang="en-US" altLang="en-US" dirty="0" smtClean="0">
                <a:latin typeface="+mj-lt"/>
                <a:ea typeface="ＭＳ Ｐゴシック" panose="020B0600070205080204" pitchFamily="34" charset="-128"/>
              </a:rPr>
              <a:t>: Amazon’</a:t>
            </a:r>
            <a:r>
              <a:rPr lang="en-US" altLang="ja-JP" dirty="0" smtClean="0">
                <a:latin typeface="+mj-lt"/>
                <a:ea typeface="ＭＳ Ｐゴシック" panose="020B0600070205080204" pitchFamily="34" charset="-128"/>
              </a:rPr>
              <a:t>s public key</a:t>
            </a:r>
          </a:p>
          <a:p>
            <a:pPr lvl="2"/>
            <a:r>
              <a:rPr lang="en-US" altLang="en-US" dirty="0" err="1" smtClean="0">
                <a:latin typeface="+mj-lt"/>
                <a:ea typeface="ＭＳ Ｐゴシック" panose="020B0600070205080204" pitchFamily="34" charset="-128"/>
              </a:rPr>
              <a:t>KS</a:t>
            </a:r>
            <a:r>
              <a:rPr lang="en-US" altLang="en-US" baseline="-25000" dirty="0" err="1" smtClean="0">
                <a:latin typeface="+mj-lt"/>
                <a:ea typeface="ＭＳ Ｐゴシック" panose="020B0600070205080204" pitchFamily="34" charset="-128"/>
              </a:rPr>
              <a:t>private</a:t>
            </a:r>
            <a:r>
              <a:rPr lang="en-US" altLang="en-US" dirty="0" smtClean="0">
                <a:latin typeface="+mj-lt"/>
                <a:ea typeface="ＭＳ Ｐゴシック" panose="020B0600070205080204" pitchFamily="34" charset="-128"/>
              </a:rPr>
              <a:t>: signatory (certificate authority) private key </a:t>
            </a:r>
          </a:p>
          <a:p>
            <a:r>
              <a:rPr lang="en-US" altLang="en-US" dirty="0" smtClean="0">
                <a:latin typeface="+mj-lt"/>
                <a:ea typeface="ＭＳ Ｐゴシック" panose="020B0600070205080204" pitchFamily="34" charset="-128"/>
              </a:rPr>
              <a:t>…</a:t>
            </a:r>
          </a:p>
        </p:txBody>
      </p:sp>
    </p:spTree>
    <p:extLst>
      <p:ext uri="{BB962C8B-B14F-4D97-AF65-F5344CB8AC3E}">
        <p14:creationId xmlns:p14="http://schemas.microsoft.com/office/powerpoint/2010/main" val="122846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51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515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5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tLang="en-US" smtClean="0">
                <a:ea typeface="ＭＳ Ｐゴシック" panose="020B0600070205080204" pitchFamily="34" charset="-128"/>
              </a:rPr>
              <a:t>Validating Amazon’</a:t>
            </a:r>
            <a:r>
              <a:rPr lang="en-US" altLang="ja-JP" smtClean="0">
                <a:ea typeface="ＭＳ Ｐゴシック" panose="020B0600070205080204" pitchFamily="34" charset="-128"/>
              </a:rPr>
              <a:t>s Identity</a:t>
            </a:r>
            <a:endParaRPr lang="en-US" altLang="en-US" smtClean="0">
              <a:ea typeface="ＭＳ Ｐゴシック" panose="020B0600070205080204" pitchFamily="34" charset="-128"/>
            </a:endParaRPr>
          </a:p>
        </p:txBody>
      </p:sp>
      <p:sp>
        <p:nvSpPr>
          <p:cNvPr id="947203" name="Rectangle 3"/>
          <p:cNvSpPr>
            <a:spLocks noGrp="1" noChangeArrowheads="1"/>
          </p:cNvSpPr>
          <p:nvPr>
            <p:ph type="body" idx="1"/>
          </p:nvPr>
        </p:nvSpPr>
        <p:spPr>
          <a:xfrm>
            <a:off x="304800" y="762000"/>
            <a:ext cx="8686800" cy="5486400"/>
          </a:xfrm>
        </p:spPr>
        <p:txBody>
          <a:bodyPr>
            <a:normAutofit fontScale="92500"/>
          </a:bodyPr>
          <a:lstStyle/>
          <a:p>
            <a:r>
              <a:rPr lang="en-US" altLang="en-US" dirty="0" smtClean="0">
                <a:latin typeface="+mj-lt"/>
                <a:ea typeface="ＭＳ Ｐゴシック" panose="020B0600070205080204" pitchFamily="34" charset="-128"/>
              </a:rPr>
              <a:t>How does the browser authenticate certificate signatory?</a:t>
            </a:r>
          </a:p>
          <a:p>
            <a:pPr lvl="1"/>
            <a:r>
              <a:rPr lang="en-US" altLang="en-US" dirty="0" smtClean="0">
                <a:latin typeface="+mj-lt"/>
                <a:ea typeface="ＭＳ Ｐゴシック" panose="020B0600070205080204" pitchFamily="34" charset="-128"/>
              </a:rPr>
              <a:t>Certificates of several certificate authorities (e.g., Verisign) are </a:t>
            </a:r>
            <a:r>
              <a:rPr lang="en-US" altLang="en-US" dirty="0" smtClean="0">
                <a:solidFill>
                  <a:srgbClr val="0000FF"/>
                </a:solidFill>
                <a:latin typeface="+mj-lt"/>
                <a:ea typeface="ＭＳ Ｐゴシック" panose="020B0600070205080204" pitchFamily="34" charset="-128"/>
              </a:rPr>
              <a:t>hardwired into the browser (or OS)</a:t>
            </a:r>
          </a:p>
          <a:p>
            <a:r>
              <a:rPr lang="en-US" altLang="en-US" dirty="0" smtClean="0">
                <a:latin typeface="+mj-lt"/>
                <a:ea typeface="ＭＳ Ｐゴシック" panose="020B0600070205080204" pitchFamily="34" charset="-128"/>
              </a:rPr>
              <a:t>If can’</a:t>
            </a:r>
            <a:r>
              <a:rPr lang="en-US" altLang="ja-JP" dirty="0" smtClean="0">
                <a:latin typeface="+mj-lt"/>
                <a:ea typeface="ＭＳ Ｐゴシック" panose="020B0600070205080204" pitchFamily="34" charset="-128"/>
              </a:rPr>
              <a:t>t find cert, warn user that site has not been verified</a:t>
            </a:r>
          </a:p>
          <a:p>
            <a:pPr lvl="1"/>
            <a:r>
              <a:rPr lang="en-US" altLang="en-US" dirty="0" smtClean="0">
                <a:latin typeface="+mj-lt"/>
                <a:ea typeface="ＭＳ Ｐゴシック" panose="020B0600070205080204" pitchFamily="34" charset="-128"/>
              </a:rPr>
              <a:t>And may ask whether to continue</a:t>
            </a:r>
          </a:p>
          <a:p>
            <a:pPr lvl="1"/>
            <a:r>
              <a:rPr lang="en-US" altLang="en-US" dirty="0" smtClean="0">
                <a:latin typeface="+mj-lt"/>
                <a:ea typeface="ＭＳ Ｐゴシック" panose="020B0600070205080204" pitchFamily="34" charset="-128"/>
              </a:rPr>
              <a:t>Note, can still proceed, just </a:t>
            </a:r>
            <a:r>
              <a:rPr lang="en-US" altLang="en-US" dirty="0" smtClean="0">
                <a:solidFill>
                  <a:srgbClr val="FF0000"/>
                </a:solidFill>
                <a:latin typeface="+mj-lt"/>
                <a:ea typeface="ＭＳ Ｐゴシック" panose="020B0600070205080204" pitchFamily="34" charset="-128"/>
              </a:rPr>
              <a:t>without authentication</a:t>
            </a:r>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Browser uses public key in signatory’</a:t>
            </a:r>
            <a:r>
              <a:rPr lang="en-US" altLang="ja-JP" dirty="0" smtClean="0">
                <a:latin typeface="+mj-lt"/>
                <a:ea typeface="ＭＳ Ｐゴシック" panose="020B0600070205080204" pitchFamily="34" charset="-128"/>
              </a:rPr>
              <a:t>s cert to decrypt signature</a:t>
            </a:r>
          </a:p>
          <a:p>
            <a:pPr lvl="1"/>
            <a:r>
              <a:rPr lang="en-US" altLang="en-US" dirty="0" smtClean="0">
                <a:latin typeface="+mj-lt"/>
                <a:ea typeface="ＭＳ Ｐゴシック" panose="020B0600070205080204" pitchFamily="34" charset="-128"/>
              </a:rPr>
              <a:t>Compares with its own </a:t>
            </a:r>
            <a:r>
              <a:rPr lang="en-US" altLang="en-US" dirty="0" smtClean="0">
                <a:solidFill>
                  <a:srgbClr val="0000FF"/>
                </a:solidFill>
                <a:latin typeface="+mj-lt"/>
                <a:ea typeface="ＭＳ Ｐゴシック" panose="020B0600070205080204" pitchFamily="34" charset="-128"/>
              </a:rPr>
              <a:t>SHA-256 </a:t>
            </a:r>
            <a:r>
              <a:rPr lang="en-US" altLang="en-US" dirty="0" smtClean="0">
                <a:latin typeface="+mj-lt"/>
                <a:ea typeface="ＭＳ Ｐゴシック" panose="020B0600070205080204" pitchFamily="34" charset="-128"/>
              </a:rPr>
              <a:t>hash of Amazon’</a:t>
            </a:r>
            <a:r>
              <a:rPr lang="en-US" altLang="ja-JP" dirty="0" smtClean="0">
                <a:latin typeface="+mj-lt"/>
                <a:ea typeface="ＭＳ Ｐゴシック" panose="020B0600070205080204" pitchFamily="34" charset="-128"/>
              </a:rPr>
              <a:t>s cert</a:t>
            </a:r>
          </a:p>
          <a:p>
            <a:r>
              <a:rPr lang="en-US" altLang="en-US" dirty="0" smtClean="0">
                <a:latin typeface="+mj-lt"/>
                <a:ea typeface="ＭＳ Ｐゴシック" panose="020B0600070205080204" pitchFamily="34" charset="-128"/>
              </a:rPr>
              <a:t>Assuming signature matches, now have high confidence it’</a:t>
            </a:r>
            <a:r>
              <a:rPr lang="en-US" altLang="ja-JP" dirty="0" smtClean="0">
                <a:latin typeface="+mj-lt"/>
                <a:ea typeface="ＭＳ Ｐゴシック" panose="020B0600070205080204" pitchFamily="34" charset="-128"/>
              </a:rPr>
              <a:t>s indeed Amazon …</a:t>
            </a:r>
          </a:p>
          <a:p>
            <a:pPr lvl="1"/>
            <a:r>
              <a:rPr lang="en-US" altLang="en-US" dirty="0" smtClean="0">
                <a:latin typeface="+mj-lt"/>
                <a:ea typeface="ＭＳ Ｐゴシック" panose="020B0600070205080204" pitchFamily="34" charset="-128"/>
              </a:rPr>
              <a:t>… </a:t>
            </a:r>
            <a:r>
              <a:rPr lang="en-US" altLang="en-US" u="sng" dirty="0" smtClean="0">
                <a:latin typeface="+mj-lt"/>
                <a:ea typeface="ＭＳ Ｐゴシック" panose="020B0600070205080204" pitchFamily="34" charset="-128"/>
              </a:rPr>
              <a:t>assuming signatory is trustworthy</a:t>
            </a:r>
          </a:p>
          <a:p>
            <a:pPr lvl="1"/>
            <a:r>
              <a:rPr lang="en-US" altLang="en-US" i="1" dirty="0" err="1" smtClean="0">
                <a:latin typeface="+mj-lt"/>
                <a:ea typeface="ＭＳ Ｐゴシック" panose="020B0600070205080204" pitchFamily="34" charset="-128"/>
              </a:rPr>
              <a:t>DigiNotar</a:t>
            </a:r>
            <a:r>
              <a:rPr lang="en-US" altLang="en-US" i="1" dirty="0" smtClean="0">
                <a:latin typeface="+mj-lt"/>
                <a:ea typeface="ＭＳ Ｐゴシック" panose="020B0600070205080204" pitchFamily="34" charset="-128"/>
              </a:rPr>
              <a:t> CA breach (July-Sept 2011): Google, Yahoo!, Mozilla, Tor project, </a:t>
            </a:r>
            <a:r>
              <a:rPr lang="en-US" altLang="en-US" i="1" dirty="0" err="1" smtClean="0">
                <a:latin typeface="+mj-lt"/>
                <a:ea typeface="ＭＳ Ｐゴシック" panose="020B0600070205080204" pitchFamily="34" charset="-128"/>
              </a:rPr>
              <a:t>Wordpress</a:t>
            </a:r>
            <a:r>
              <a:rPr lang="en-US" altLang="en-US" i="1" dirty="0" smtClean="0">
                <a:latin typeface="+mj-lt"/>
                <a:ea typeface="ＭＳ Ｐゴシック" panose="020B0600070205080204" pitchFamily="34" charset="-128"/>
              </a:rPr>
              <a:t>, … (</a:t>
            </a:r>
            <a:r>
              <a:rPr lang="en-US" altLang="en-US" i="1" dirty="0" smtClean="0">
                <a:solidFill>
                  <a:srgbClr val="FF0000"/>
                </a:solidFill>
                <a:latin typeface="+mj-lt"/>
                <a:ea typeface="ＭＳ Ｐゴシック" panose="020B0600070205080204" pitchFamily="34" charset="-128"/>
              </a:rPr>
              <a:t>531 total certificates</a:t>
            </a:r>
            <a:r>
              <a:rPr lang="en-US" altLang="en-US" i="1" dirty="0" smtClean="0">
                <a:latin typeface="+mj-lt"/>
                <a:ea typeface="ＭＳ Ｐゴシック" panose="020B0600070205080204" pitchFamily="34" charset="-128"/>
              </a:rPr>
              <a:t>)</a:t>
            </a:r>
          </a:p>
        </p:txBody>
      </p:sp>
    </p:spTree>
    <p:extLst>
      <p:ext uri="{BB962C8B-B14F-4D97-AF65-F5344CB8AC3E}">
        <p14:creationId xmlns:p14="http://schemas.microsoft.com/office/powerpoint/2010/main" val="237088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72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2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472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72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72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472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72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472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720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47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dirty="0" smtClean="0">
                <a:ea typeface="ＭＳ Ｐゴシック" panose="020B0600070205080204" pitchFamily="34" charset="-128"/>
              </a:rPr>
              <a:t>Certificate Validation</a:t>
            </a:r>
          </a:p>
        </p:txBody>
      </p:sp>
      <p:sp>
        <p:nvSpPr>
          <p:cNvPr id="75778" name="Rectangle 3"/>
          <p:cNvSpPr>
            <a:spLocks noChangeArrowheads="1"/>
          </p:cNvSpPr>
          <p:nvPr/>
        </p:nvSpPr>
        <p:spPr bwMode="auto">
          <a:xfrm>
            <a:off x="1066800" y="1143000"/>
            <a:ext cx="6629400" cy="914400"/>
          </a:xfrm>
          <a:prstGeom prst="rect">
            <a:avLst/>
          </a:prstGeom>
          <a:solidFill>
            <a:srgbClr val="FFFFC8"/>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E(H</a:t>
            </a:r>
            <a:r>
              <a:rPr lang="en-US" altLang="en-US" sz="1800" b="0" baseline="-25000">
                <a:latin typeface="Helvetica" panose="020B0604020202020204" pitchFamily="34" charset="0"/>
              </a:rPr>
              <a:t>SHA256</a:t>
            </a:r>
            <a:r>
              <a:rPr lang="en-US" altLang="en-US" sz="1800" b="0">
                <a:latin typeface="Helvetica" panose="020B0604020202020204" pitchFamily="34" charset="0"/>
              </a:rPr>
              <a:t>(KA</a:t>
            </a:r>
            <a:r>
              <a:rPr lang="en-US" altLang="en-US" sz="1800" b="0" baseline="-25000">
                <a:latin typeface="Helvetica" panose="020B0604020202020204" pitchFamily="34" charset="0"/>
              </a:rPr>
              <a:t>public</a:t>
            </a:r>
            <a:r>
              <a:rPr lang="en-US" altLang="en-US" sz="1800" b="0">
                <a:latin typeface="Helvetica" panose="020B0604020202020204" pitchFamily="34" charset="0"/>
              </a:rPr>
              <a:t>, </a:t>
            </a:r>
            <a:r>
              <a:rPr lang="en-US" altLang="en-US" sz="1800" b="0">
                <a:latin typeface="Helvetica" panose="020B0604020202020204" pitchFamily="34" charset="0"/>
                <a:hlinkClick r:id="rId2"/>
              </a:rPr>
              <a:t>www.amazon.com</a:t>
            </a:r>
            <a:r>
              <a:rPr lang="en-US" altLang="en-US" sz="1800" b="0">
                <a:latin typeface="Helvetica" panose="020B0604020202020204" pitchFamily="34" charset="0"/>
              </a:rPr>
              <a:t>, …), KS</a:t>
            </a:r>
            <a:r>
              <a:rPr lang="en-US" altLang="en-US" sz="1800" b="0" baseline="-25000">
                <a:latin typeface="Helvetica" panose="020B0604020202020204" pitchFamily="34" charset="0"/>
              </a:rPr>
              <a:t>private</a:t>
            </a:r>
            <a:r>
              <a:rPr lang="en-US" altLang="en-US" sz="1800" b="0">
                <a:latin typeface="Helvetica" panose="020B0604020202020204" pitchFamily="34" charset="0"/>
              </a:rPr>
              <a:t>)), </a:t>
            </a:r>
          </a:p>
          <a:p>
            <a:pPr eaLnBrk="1" hangingPunct="1"/>
            <a:r>
              <a:rPr lang="en-US" altLang="en-US" sz="1800" b="0">
                <a:latin typeface="Helvetica" panose="020B0604020202020204" pitchFamily="34" charset="0"/>
              </a:rPr>
              <a:t>KA</a:t>
            </a:r>
            <a:r>
              <a:rPr lang="en-US" altLang="en-US" sz="1800" b="0" baseline="-25000">
                <a:latin typeface="Helvetica" panose="020B0604020202020204" pitchFamily="34" charset="0"/>
              </a:rPr>
              <a:t>public</a:t>
            </a:r>
            <a:r>
              <a:rPr lang="en-US" altLang="en-US" sz="1800" b="0">
                <a:latin typeface="Helvetica" panose="020B0604020202020204" pitchFamily="34" charset="0"/>
              </a:rPr>
              <a:t>, </a:t>
            </a:r>
            <a:r>
              <a:rPr lang="en-US" altLang="en-US" sz="1800" b="0">
                <a:latin typeface="Helvetica" panose="020B0604020202020204" pitchFamily="34" charset="0"/>
                <a:hlinkClick r:id="rId2"/>
              </a:rPr>
              <a:t>www.amazon.com</a:t>
            </a:r>
            <a:r>
              <a:rPr lang="en-US" altLang="en-US" sz="1800" b="0">
                <a:latin typeface="Helvetica" panose="020B0604020202020204" pitchFamily="34" charset="0"/>
              </a:rPr>
              <a:t>, …</a:t>
            </a:r>
          </a:p>
        </p:txBody>
      </p:sp>
      <p:grpSp>
        <p:nvGrpSpPr>
          <p:cNvPr id="2" name="Group 43"/>
          <p:cNvGrpSpPr>
            <a:grpSpLocks/>
          </p:cNvGrpSpPr>
          <p:nvPr/>
        </p:nvGrpSpPr>
        <p:grpSpPr bwMode="auto">
          <a:xfrm>
            <a:off x="228600" y="2057400"/>
            <a:ext cx="4406900" cy="1752600"/>
            <a:chOff x="685118" y="2286000"/>
            <a:chExt cx="4406941" cy="1752600"/>
          </a:xfrm>
        </p:grpSpPr>
        <p:cxnSp>
          <p:nvCxnSpPr>
            <p:cNvPr id="75796" name="Straight Arrow Connector 8"/>
            <p:cNvCxnSpPr>
              <a:cxnSpLocks noChangeShapeType="1"/>
            </p:cNvCxnSpPr>
            <p:nvPr/>
          </p:nvCxnSpPr>
          <p:spPr bwMode="auto">
            <a:xfrm rot="5400000">
              <a:off x="1562100" y="2933700"/>
              <a:ext cx="1296194" cy="794"/>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5797" name="Rectangle 9"/>
            <p:cNvSpPr>
              <a:spLocks noChangeArrowheads="1"/>
            </p:cNvSpPr>
            <p:nvPr/>
          </p:nvSpPr>
          <p:spPr bwMode="auto">
            <a:xfrm>
              <a:off x="685118" y="3581400"/>
              <a:ext cx="4343450" cy="457200"/>
            </a:xfrm>
            <a:prstGeom prst="rect">
              <a:avLst/>
            </a:prstGeom>
            <a:solidFill>
              <a:srgbClr val="FFFFC8"/>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r>
                <a:rPr lang="en-US" altLang="en-US" sz="1800" b="0">
                  <a:latin typeface="Helvetica" panose="020B0604020202020204" pitchFamily="34" charset="0"/>
                </a:rPr>
                <a:t>H</a:t>
              </a:r>
              <a:r>
                <a:rPr lang="en-US" altLang="en-US" sz="1800" b="0" baseline="-25000">
                  <a:latin typeface="Helvetica" panose="020B0604020202020204" pitchFamily="34" charset="0"/>
                </a:rPr>
                <a:t>SHA256</a:t>
              </a:r>
              <a:r>
                <a:rPr lang="en-US" altLang="en-US" sz="1800" b="0">
                  <a:latin typeface="Helvetica" panose="020B0604020202020204" pitchFamily="34" charset="0"/>
                </a:rPr>
                <a:t>(KA</a:t>
              </a:r>
              <a:r>
                <a:rPr lang="en-US" altLang="en-US" sz="1800" b="0" baseline="-25000">
                  <a:latin typeface="Helvetica" panose="020B0604020202020204" pitchFamily="34" charset="0"/>
                </a:rPr>
                <a:t>public</a:t>
              </a:r>
              <a:r>
                <a:rPr lang="en-US" altLang="en-US" sz="1800" b="0">
                  <a:latin typeface="Helvetica" panose="020B0604020202020204" pitchFamily="34" charset="0"/>
                </a:rPr>
                <a:t>, </a:t>
              </a:r>
              <a:r>
                <a:rPr lang="en-US" altLang="en-US" sz="1800" b="0">
                  <a:latin typeface="Helvetica" panose="020B0604020202020204" pitchFamily="34" charset="0"/>
                  <a:hlinkClick r:id="rId2"/>
                </a:rPr>
                <a:t>www.amazon.com</a:t>
              </a:r>
              <a:r>
                <a:rPr lang="en-US" altLang="en-US" sz="1800" b="0">
                  <a:latin typeface="Helvetica" panose="020B0604020202020204" pitchFamily="34" charset="0"/>
                </a:rPr>
                <a:t>, …)</a:t>
              </a:r>
            </a:p>
          </p:txBody>
        </p:sp>
        <p:sp>
          <p:nvSpPr>
            <p:cNvPr id="75798" name="TextBox 11"/>
            <p:cNvSpPr txBox="1">
              <a:spLocks noChangeArrowheads="1"/>
            </p:cNvSpPr>
            <p:nvPr/>
          </p:nvSpPr>
          <p:spPr bwMode="auto">
            <a:xfrm>
              <a:off x="2286000" y="2667000"/>
              <a:ext cx="2806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E(H</a:t>
              </a:r>
              <a:r>
                <a:rPr lang="en-US" altLang="en-US" sz="1800" b="0" baseline="-25000">
                  <a:latin typeface="Helvetica" panose="020B0604020202020204" pitchFamily="34" charset="0"/>
                </a:rPr>
                <a:t>SHA256</a:t>
              </a:r>
              <a:r>
                <a:rPr lang="en-US" altLang="en-US" sz="1800" b="0">
                  <a:latin typeface="Helvetica" panose="020B0604020202020204" pitchFamily="34" charset="0"/>
                </a:rPr>
                <a:t>(…), KS</a:t>
              </a:r>
              <a:r>
                <a:rPr lang="en-US" altLang="en-US" sz="1800" b="0" baseline="-25000">
                  <a:latin typeface="Helvetica" panose="020B0604020202020204" pitchFamily="34" charset="0"/>
                </a:rPr>
                <a:t>public</a:t>
              </a:r>
              <a:r>
                <a:rPr lang="en-US" altLang="en-US" sz="1800" b="0">
                  <a:latin typeface="Helvetica" panose="020B0604020202020204" pitchFamily="34" charset="0"/>
                </a:rPr>
                <a:t>))</a:t>
              </a:r>
            </a:p>
            <a:p>
              <a:pPr eaLnBrk="1" hangingPunct="1"/>
              <a:r>
                <a:rPr lang="en-US" altLang="en-US" sz="1800" b="0">
                  <a:latin typeface="Helvetica" panose="020B0604020202020204" pitchFamily="34" charset="0"/>
                </a:rPr>
                <a:t>(</a:t>
              </a:r>
              <a:r>
                <a:rPr lang="en-US" altLang="en-US" sz="1800" b="0" i="1">
                  <a:latin typeface="Helvetica" panose="020B0604020202020204" pitchFamily="34" charset="0"/>
                </a:rPr>
                <a:t>recall, KS</a:t>
              </a:r>
              <a:r>
                <a:rPr lang="en-US" altLang="en-US" sz="1800" b="0" i="1" baseline="-25000">
                  <a:latin typeface="Helvetica" panose="020B0604020202020204" pitchFamily="34" charset="0"/>
                </a:rPr>
                <a:t>public</a:t>
              </a:r>
              <a:r>
                <a:rPr lang="en-US" altLang="en-US" sz="1800" b="0" i="1">
                  <a:latin typeface="Helvetica" panose="020B0604020202020204" pitchFamily="34" charset="0"/>
                </a:rPr>
                <a:t> hardwired</a:t>
              </a:r>
              <a:r>
                <a:rPr lang="en-US" altLang="en-US" sz="1800" b="0">
                  <a:latin typeface="Helvetica" panose="020B0604020202020204" pitchFamily="34" charset="0"/>
                </a:rPr>
                <a:t>)</a:t>
              </a:r>
            </a:p>
          </p:txBody>
        </p:sp>
      </p:grpSp>
      <p:grpSp>
        <p:nvGrpSpPr>
          <p:cNvPr id="3" name="Group 45"/>
          <p:cNvGrpSpPr>
            <a:grpSpLocks/>
          </p:cNvGrpSpPr>
          <p:nvPr/>
        </p:nvGrpSpPr>
        <p:grpSpPr bwMode="auto">
          <a:xfrm>
            <a:off x="2459038" y="3835400"/>
            <a:ext cx="4932362" cy="2078038"/>
            <a:chOff x="2915713" y="4063580"/>
            <a:chExt cx="4932348" cy="2078665"/>
          </a:xfrm>
        </p:grpSpPr>
        <p:sp>
          <p:nvSpPr>
            <p:cNvPr id="75787" name="AutoShape 23"/>
            <p:cNvSpPr>
              <a:spLocks noChangeArrowheads="1"/>
            </p:cNvSpPr>
            <p:nvPr/>
          </p:nvSpPr>
          <p:spPr bwMode="auto">
            <a:xfrm>
              <a:off x="4572000" y="4724400"/>
              <a:ext cx="914400" cy="457200"/>
            </a:xfrm>
            <a:prstGeom prst="diamond">
              <a:avLst/>
            </a:prstGeom>
            <a:solidFill>
              <a:srgbClr val="FFFF99"/>
            </a:solidFill>
            <a:ln w="25400">
              <a:solidFill>
                <a:schemeClr val="tx1"/>
              </a:solidFill>
              <a:miter lim="800000"/>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a:t>
              </a:r>
            </a:p>
          </p:txBody>
        </p:sp>
        <p:sp>
          <p:nvSpPr>
            <p:cNvPr id="75788" name="Freeform 17"/>
            <p:cNvSpPr>
              <a:spLocks noChangeArrowheads="1"/>
            </p:cNvSpPr>
            <p:nvPr/>
          </p:nvSpPr>
          <p:spPr bwMode="auto">
            <a:xfrm>
              <a:off x="2915713" y="4063580"/>
              <a:ext cx="1684634" cy="907057"/>
            </a:xfrm>
            <a:custGeom>
              <a:avLst/>
              <a:gdLst>
                <a:gd name="T0" fmla="*/ 0 w 1684634"/>
                <a:gd name="T1" fmla="*/ 0 h 907057"/>
                <a:gd name="T2" fmla="*/ 0 w 1684634"/>
                <a:gd name="T3" fmla="*/ 894099 h 907057"/>
                <a:gd name="T4" fmla="*/ 1684634 w 1684634"/>
                <a:gd name="T5" fmla="*/ 907057 h 907057"/>
                <a:gd name="T6" fmla="*/ 0 60000 65536"/>
                <a:gd name="T7" fmla="*/ 0 60000 65536"/>
                <a:gd name="T8" fmla="*/ 0 60000 65536"/>
                <a:gd name="T9" fmla="*/ 0 w 1684634"/>
                <a:gd name="T10" fmla="*/ 0 h 907057"/>
                <a:gd name="T11" fmla="*/ 1684634 w 1684634"/>
                <a:gd name="T12" fmla="*/ 907057 h 907057"/>
              </a:gdLst>
              <a:ahLst/>
              <a:cxnLst>
                <a:cxn ang="T6">
                  <a:pos x="T0" y="T1"/>
                </a:cxn>
                <a:cxn ang="T7">
                  <a:pos x="T2" y="T3"/>
                </a:cxn>
                <a:cxn ang="T8">
                  <a:pos x="T4" y="T5"/>
                </a:cxn>
              </a:cxnLst>
              <a:rect l="T9" t="T10" r="T11" b="T12"/>
              <a:pathLst>
                <a:path w="1684634" h="907057">
                  <a:moveTo>
                    <a:pt x="0" y="0"/>
                  </a:moveTo>
                  <a:lnTo>
                    <a:pt x="0" y="894099"/>
                  </a:lnTo>
                  <a:lnTo>
                    <a:pt x="1684634" y="90705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p>
          </p:txBody>
        </p:sp>
        <p:sp>
          <p:nvSpPr>
            <p:cNvPr id="75789" name="Freeform 28"/>
            <p:cNvSpPr>
              <a:spLocks noChangeArrowheads="1"/>
            </p:cNvSpPr>
            <p:nvPr/>
          </p:nvSpPr>
          <p:spPr bwMode="auto">
            <a:xfrm>
              <a:off x="5002068" y="4063580"/>
              <a:ext cx="2215942" cy="673814"/>
            </a:xfrm>
            <a:custGeom>
              <a:avLst/>
              <a:gdLst>
                <a:gd name="T0" fmla="*/ 2215942 w 2215942"/>
                <a:gd name="T1" fmla="*/ 0 h 673814"/>
                <a:gd name="T2" fmla="*/ 2215942 w 2215942"/>
                <a:gd name="T3" fmla="*/ 414655 h 673814"/>
                <a:gd name="T4" fmla="*/ 0 w 2215942"/>
                <a:gd name="T5" fmla="*/ 401697 h 673814"/>
                <a:gd name="T6" fmla="*/ 12958 w 2215942"/>
                <a:gd name="T7" fmla="*/ 673814 h 673814"/>
                <a:gd name="T8" fmla="*/ 0 60000 65536"/>
                <a:gd name="T9" fmla="*/ 0 60000 65536"/>
                <a:gd name="T10" fmla="*/ 0 60000 65536"/>
                <a:gd name="T11" fmla="*/ 0 60000 65536"/>
                <a:gd name="T12" fmla="*/ 0 w 2215942"/>
                <a:gd name="T13" fmla="*/ 0 h 673814"/>
                <a:gd name="T14" fmla="*/ 2215942 w 2215942"/>
                <a:gd name="T15" fmla="*/ 673814 h 673814"/>
              </a:gdLst>
              <a:ahLst/>
              <a:cxnLst>
                <a:cxn ang="T8">
                  <a:pos x="T0" y="T1"/>
                </a:cxn>
                <a:cxn ang="T9">
                  <a:pos x="T2" y="T3"/>
                </a:cxn>
                <a:cxn ang="T10">
                  <a:pos x="T4" y="T5"/>
                </a:cxn>
                <a:cxn ang="T11">
                  <a:pos x="T6" y="T7"/>
                </a:cxn>
              </a:cxnLst>
              <a:rect l="T12" t="T13" r="T14" b="T15"/>
              <a:pathLst>
                <a:path w="2215942" h="673814">
                  <a:moveTo>
                    <a:pt x="2215942" y="0"/>
                  </a:moveTo>
                  <a:lnTo>
                    <a:pt x="2215942" y="414655"/>
                  </a:lnTo>
                  <a:lnTo>
                    <a:pt x="0" y="401697"/>
                  </a:lnTo>
                  <a:lnTo>
                    <a:pt x="12958" y="67381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p>
          </p:txBody>
        </p:sp>
        <p:cxnSp>
          <p:nvCxnSpPr>
            <p:cNvPr id="75790" name="Straight Arrow Connector 30"/>
            <p:cNvCxnSpPr>
              <a:cxnSpLocks noChangeShapeType="1"/>
              <a:stCxn id="75787" idx="2"/>
            </p:cNvCxnSpPr>
            <p:nvPr/>
          </p:nvCxnSpPr>
          <p:spPr bwMode="auto">
            <a:xfrm rot="5400000">
              <a:off x="4762500" y="5448300"/>
              <a:ext cx="5334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5791" name="Straight Arrow Connector 31"/>
            <p:cNvCxnSpPr>
              <a:cxnSpLocks noChangeShapeType="1"/>
              <a:stCxn id="75787" idx="3"/>
            </p:cNvCxnSpPr>
            <p:nvPr/>
          </p:nvCxnSpPr>
          <p:spPr bwMode="auto">
            <a:xfrm>
              <a:off x="5486400" y="4953000"/>
              <a:ext cx="5334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5792" name="TextBox 34"/>
            <p:cNvSpPr txBox="1">
              <a:spLocks noChangeArrowheads="1"/>
            </p:cNvSpPr>
            <p:nvPr/>
          </p:nvSpPr>
          <p:spPr bwMode="auto">
            <a:xfrm>
              <a:off x="5063768" y="5257800"/>
              <a:ext cx="582851"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Yes</a:t>
              </a:r>
            </a:p>
          </p:txBody>
        </p:sp>
        <p:sp>
          <p:nvSpPr>
            <p:cNvPr id="75793" name="TextBox 35"/>
            <p:cNvSpPr txBox="1">
              <a:spLocks noChangeArrowheads="1"/>
            </p:cNvSpPr>
            <p:nvPr/>
          </p:nvSpPr>
          <p:spPr bwMode="auto">
            <a:xfrm>
              <a:off x="3684467" y="5772837"/>
              <a:ext cx="2323600"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Validation successful</a:t>
              </a:r>
            </a:p>
          </p:txBody>
        </p:sp>
        <p:sp>
          <p:nvSpPr>
            <p:cNvPr id="75794" name="TextBox 36"/>
            <p:cNvSpPr txBox="1">
              <a:spLocks noChangeArrowheads="1"/>
            </p:cNvSpPr>
            <p:nvPr/>
          </p:nvSpPr>
          <p:spPr bwMode="auto">
            <a:xfrm>
              <a:off x="6050338" y="4782236"/>
              <a:ext cx="1797723"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Validation failed</a:t>
              </a:r>
            </a:p>
          </p:txBody>
        </p:sp>
        <p:sp>
          <p:nvSpPr>
            <p:cNvPr id="75795" name="TextBox 37"/>
            <p:cNvSpPr txBox="1">
              <a:spLocks noChangeArrowheads="1"/>
            </p:cNvSpPr>
            <p:nvPr/>
          </p:nvSpPr>
          <p:spPr bwMode="auto">
            <a:xfrm>
              <a:off x="5449705" y="4572001"/>
              <a:ext cx="492518"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No</a:t>
              </a:r>
            </a:p>
          </p:txBody>
        </p:sp>
      </p:grpSp>
      <p:grpSp>
        <p:nvGrpSpPr>
          <p:cNvPr id="4" name="Group 44"/>
          <p:cNvGrpSpPr>
            <a:grpSpLocks/>
          </p:cNvGrpSpPr>
          <p:nvPr/>
        </p:nvGrpSpPr>
        <p:grpSpPr bwMode="auto">
          <a:xfrm>
            <a:off x="4648200" y="2057400"/>
            <a:ext cx="4495800" cy="1752600"/>
            <a:chOff x="5105400" y="2286000"/>
            <a:chExt cx="4495800" cy="1752600"/>
          </a:xfrm>
        </p:grpSpPr>
        <p:cxnSp>
          <p:nvCxnSpPr>
            <p:cNvPr id="75784" name="Straight Arrow Connector 12"/>
            <p:cNvCxnSpPr>
              <a:cxnSpLocks noChangeShapeType="1"/>
            </p:cNvCxnSpPr>
            <p:nvPr/>
          </p:nvCxnSpPr>
          <p:spPr bwMode="auto">
            <a:xfrm rot="5400000">
              <a:off x="6590506" y="2933700"/>
              <a:ext cx="1296194" cy="794"/>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5785" name="Rectangle 14"/>
            <p:cNvSpPr>
              <a:spLocks noChangeArrowheads="1"/>
            </p:cNvSpPr>
            <p:nvPr/>
          </p:nvSpPr>
          <p:spPr bwMode="auto">
            <a:xfrm>
              <a:off x="5105400" y="3581400"/>
              <a:ext cx="4267200" cy="457200"/>
            </a:xfrm>
            <a:prstGeom prst="rect">
              <a:avLst/>
            </a:prstGeom>
            <a:solidFill>
              <a:srgbClr val="FFFFC8"/>
            </a:solidFill>
            <a:ln w="38100">
              <a:solidFill>
                <a:schemeClr val="tx1"/>
              </a:solidFill>
              <a:round/>
              <a:headEnd/>
              <a:tailEnd/>
            </a:ln>
          </p:spPr>
          <p:txBody>
            <a:bodyPr wrap="none" lIns="90478" tIns="44445" rIns="90478" bIns="44445" anchor="ctr"/>
            <a:lstStyle>
              <a:lvl1pPr marL="685800" indent="-228600"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r>
                <a:rPr lang="en-US" altLang="en-US" sz="1800" b="0">
                  <a:latin typeface="Helvetica" panose="020B0604020202020204" pitchFamily="34" charset="0"/>
                </a:rPr>
                <a:t>H</a:t>
              </a:r>
              <a:r>
                <a:rPr lang="en-US" altLang="en-US" sz="1800" b="0" baseline="-25000">
                  <a:latin typeface="Helvetica" panose="020B0604020202020204" pitchFamily="34" charset="0"/>
                </a:rPr>
                <a:t>SHA256</a:t>
              </a:r>
              <a:r>
                <a:rPr lang="en-US" altLang="en-US" sz="1800" b="0">
                  <a:latin typeface="Helvetica" panose="020B0604020202020204" pitchFamily="34" charset="0"/>
                </a:rPr>
                <a:t>(KA</a:t>
              </a:r>
              <a:r>
                <a:rPr lang="en-US" altLang="en-US" sz="1800" b="0" baseline="-25000">
                  <a:latin typeface="Helvetica" panose="020B0604020202020204" pitchFamily="34" charset="0"/>
                </a:rPr>
                <a:t>public</a:t>
              </a:r>
              <a:r>
                <a:rPr lang="en-US" altLang="en-US" sz="1800" b="0">
                  <a:latin typeface="Helvetica" panose="020B0604020202020204" pitchFamily="34" charset="0"/>
                </a:rPr>
                <a:t>, </a:t>
              </a:r>
              <a:r>
                <a:rPr lang="en-US" altLang="en-US" sz="1800" b="0">
                  <a:latin typeface="Helvetica" panose="020B0604020202020204" pitchFamily="34" charset="0"/>
                  <a:hlinkClick r:id="rId2"/>
                </a:rPr>
                <a:t>www.amazon.com</a:t>
              </a:r>
              <a:r>
                <a:rPr lang="en-US" altLang="en-US" sz="1800" b="0">
                  <a:latin typeface="Helvetica" panose="020B0604020202020204" pitchFamily="34" charset="0"/>
                </a:rPr>
                <a:t>, …)</a:t>
              </a:r>
            </a:p>
          </p:txBody>
        </p:sp>
        <p:sp>
          <p:nvSpPr>
            <p:cNvPr id="75786" name="TextBox 40"/>
            <p:cNvSpPr txBox="1">
              <a:spLocks noChangeArrowheads="1"/>
            </p:cNvSpPr>
            <p:nvPr/>
          </p:nvSpPr>
          <p:spPr bwMode="auto">
            <a:xfrm>
              <a:off x="5555088" y="2971800"/>
              <a:ext cx="4046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a:latin typeface="Helvetica" panose="020B0604020202020204" pitchFamily="34" charset="0"/>
                </a:rPr>
                <a:t>H</a:t>
              </a:r>
              <a:r>
                <a:rPr lang="en-US" altLang="en-US" sz="1800" b="0" baseline="-25000">
                  <a:latin typeface="Helvetica" panose="020B0604020202020204" pitchFamily="34" charset="0"/>
                </a:rPr>
                <a:t>SHA256</a:t>
              </a:r>
              <a:r>
                <a:rPr lang="en-US" altLang="en-US" sz="1800" b="0">
                  <a:latin typeface="Helvetica" panose="020B0604020202020204" pitchFamily="34" charset="0"/>
                </a:rPr>
                <a:t>(KA</a:t>
              </a:r>
              <a:r>
                <a:rPr lang="en-US" altLang="en-US" sz="1800" b="0" baseline="-25000">
                  <a:latin typeface="Helvetica" panose="020B0604020202020204" pitchFamily="34" charset="0"/>
                </a:rPr>
                <a:t>public</a:t>
              </a:r>
              <a:r>
                <a:rPr lang="en-US" altLang="en-US" sz="1800" b="0">
                  <a:latin typeface="Helvetica" panose="020B0604020202020204" pitchFamily="34" charset="0"/>
                </a:rPr>
                <a:t>, </a:t>
              </a:r>
              <a:r>
                <a:rPr lang="en-US" altLang="en-US" sz="1800" b="0">
                  <a:latin typeface="Helvetica" panose="020B0604020202020204" pitchFamily="34" charset="0"/>
                  <a:hlinkClick r:id="rId2"/>
                </a:rPr>
                <a:t>www.amazon.com</a:t>
              </a:r>
              <a:r>
                <a:rPr lang="en-US" altLang="en-US" sz="1800" b="0">
                  <a:latin typeface="Helvetica" panose="020B0604020202020204" pitchFamily="34" charset="0"/>
                </a:rPr>
                <a:t>, ..)</a:t>
              </a:r>
            </a:p>
          </p:txBody>
        </p:sp>
      </p:grpSp>
      <p:sp>
        <p:nvSpPr>
          <p:cNvPr id="75782" name="TextBox 42"/>
          <p:cNvSpPr txBox="1">
            <a:spLocks noChangeArrowheads="1"/>
          </p:cNvSpPr>
          <p:nvPr/>
        </p:nvSpPr>
        <p:spPr bwMode="auto">
          <a:xfrm>
            <a:off x="985838" y="76200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b="0" dirty="0">
                <a:latin typeface="Helvetica" panose="020B0604020202020204" pitchFamily="34" charset="0"/>
              </a:rPr>
              <a:t>Certificate</a:t>
            </a:r>
          </a:p>
        </p:txBody>
      </p:sp>
      <p:sp>
        <p:nvSpPr>
          <p:cNvPr id="5" name="TextBox 4"/>
          <p:cNvSpPr txBox="1">
            <a:spLocks noChangeArrowheads="1"/>
          </p:cNvSpPr>
          <p:nvPr/>
        </p:nvSpPr>
        <p:spPr bwMode="auto">
          <a:xfrm>
            <a:off x="457200" y="6000750"/>
            <a:ext cx="82375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latin typeface="Helvetica" panose="020B0604020202020204" pitchFamily="34" charset="0"/>
              </a:rPr>
              <a:t>Can also validate using peer approach: </a:t>
            </a:r>
            <a:r>
              <a:rPr lang="en-US" altLang="en-US" sz="2000" b="0">
                <a:latin typeface="Helvetica" panose="020B0604020202020204" pitchFamily="34" charset="0"/>
                <a:hlinkClick r:id="rId3"/>
              </a:rPr>
              <a:t>https://www.eff.org/observatory</a:t>
            </a:r>
            <a:r>
              <a:rPr lang="en-US" altLang="en-US" sz="2000" b="0">
                <a:latin typeface="Helvetica" panose="020B0604020202020204" pitchFamily="34" charset="0"/>
              </a:rPr>
              <a:t> </a:t>
            </a:r>
          </a:p>
        </p:txBody>
      </p:sp>
    </p:spTree>
    <p:extLst>
      <p:ext uri="{BB962C8B-B14F-4D97-AF65-F5344CB8AC3E}">
        <p14:creationId xmlns:p14="http://schemas.microsoft.com/office/powerpoint/2010/main" val="1854155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2" name="Rectangle 4"/>
          <p:cNvSpPr>
            <a:spLocks noGrp="1" noChangeArrowheads="1"/>
          </p:cNvSpPr>
          <p:nvPr>
            <p:ph type="body" idx="1"/>
          </p:nvPr>
        </p:nvSpPr>
        <p:spPr>
          <a:xfrm>
            <a:off x="79054" y="954088"/>
            <a:ext cx="5292101" cy="5613400"/>
          </a:xfrm>
        </p:spPr>
        <p:txBody>
          <a:bodyPr/>
          <a:lstStyle/>
          <a:p>
            <a:r>
              <a:rPr lang="en-US" altLang="en-US" dirty="0" smtClean="0">
                <a:latin typeface="+mj-lt"/>
                <a:ea typeface="ＭＳ Ｐゴシック" panose="020B0600070205080204" pitchFamily="34" charset="-128"/>
              </a:rPr>
              <a:t>Browser constructs a random </a:t>
            </a:r>
            <a:r>
              <a:rPr lang="en-US" altLang="en-US" i="1" dirty="0" smtClean="0">
                <a:solidFill>
                  <a:srgbClr val="0000FF"/>
                </a:solidFill>
                <a:latin typeface="+mj-lt"/>
                <a:ea typeface="ＭＳ Ｐゴシック" panose="020B0600070205080204" pitchFamily="34" charset="-128"/>
              </a:rPr>
              <a:t>session key</a:t>
            </a:r>
            <a:r>
              <a:rPr lang="en-US" altLang="en-US" dirty="0" smtClean="0">
                <a:latin typeface="+mj-lt"/>
                <a:ea typeface="ＭＳ Ｐゴシック" panose="020B0600070205080204" pitchFamily="34" charset="-128"/>
              </a:rPr>
              <a:t> K used for data communication</a:t>
            </a:r>
          </a:p>
          <a:p>
            <a:pPr lvl="1"/>
            <a:r>
              <a:rPr lang="en-US" altLang="en-US" sz="2000" dirty="0" smtClean="0">
                <a:latin typeface="+mj-lt"/>
                <a:ea typeface="ＭＳ Ｐゴシック" panose="020B0600070205080204" pitchFamily="34" charset="-128"/>
              </a:rPr>
              <a:t>Private key for bulk crypto</a:t>
            </a:r>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Browser encrypts K using Amazon’</a:t>
            </a:r>
            <a:r>
              <a:rPr lang="en-US" altLang="ja-JP" dirty="0" smtClean="0">
                <a:latin typeface="+mj-lt"/>
                <a:ea typeface="ＭＳ Ｐゴシック" panose="020B0600070205080204" pitchFamily="34" charset="-128"/>
              </a:rPr>
              <a:t>s public key</a:t>
            </a:r>
          </a:p>
          <a:p>
            <a:r>
              <a:rPr lang="en-US" altLang="en-US" dirty="0" smtClean="0">
                <a:latin typeface="+mj-lt"/>
                <a:ea typeface="ＭＳ Ｐゴシック" panose="020B0600070205080204" pitchFamily="34" charset="-128"/>
              </a:rPr>
              <a:t>Browser sends E(K, </a:t>
            </a:r>
            <a:r>
              <a:rPr lang="en-US" altLang="en-US" dirty="0" err="1" smtClean="0">
                <a:latin typeface="+mj-lt"/>
                <a:ea typeface="ＭＳ Ｐゴシック" panose="020B0600070205080204" pitchFamily="34" charset="-128"/>
              </a:rPr>
              <a:t>KA</a:t>
            </a:r>
            <a:r>
              <a:rPr lang="en-US" altLang="en-US" baseline="-25000" dirty="0" err="1" smtClean="0">
                <a:latin typeface="+mj-lt"/>
                <a:ea typeface="ＭＳ Ｐゴシック" panose="020B0600070205080204" pitchFamily="34" charset="-128"/>
              </a:rPr>
              <a:t>public</a:t>
            </a:r>
            <a:r>
              <a:rPr lang="en-US" altLang="en-US" dirty="0" smtClean="0">
                <a:latin typeface="+mj-lt"/>
                <a:ea typeface="ＭＳ Ｐゴシック" panose="020B0600070205080204" pitchFamily="34" charset="-128"/>
              </a:rPr>
              <a:t>) </a:t>
            </a:r>
            <a:r>
              <a:rPr lang="en-US" altLang="en-US" dirty="0" smtClean="0">
                <a:latin typeface="+mj-lt"/>
                <a:ea typeface="ＭＳ Ｐゴシック" panose="020B0600070205080204" pitchFamily="34" charset="-128"/>
              </a:rPr>
              <a:t/>
            </a:r>
            <a:br>
              <a:rPr lang="en-US" altLang="en-US" dirty="0" smtClean="0">
                <a:latin typeface="+mj-lt"/>
                <a:ea typeface="ＭＳ Ｐゴシック" panose="020B0600070205080204" pitchFamily="34" charset="-128"/>
              </a:rPr>
            </a:br>
            <a:r>
              <a:rPr lang="en-US" altLang="en-US" dirty="0" smtClean="0">
                <a:latin typeface="+mj-lt"/>
                <a:ea typeface="ＭＳ Ｐゴシック" panose="020B0600070205080204" pitchFamily="34" charset="-128"/>
              </a:rPr>
              <a:t>to </a:t>
            </a:r>
            <a:r>
              <a:rPr lang="en-US" altLang="en-US" dirty="0" smtClean="0">
                <a:latin typeface="+mj-lt"/>
                <a:ea typeface="ＭＳ Ｐゴシック" panose="020B0600070205080204" pitchFamily="34" charset="-128"/>
              </a:rPr>
              <a:t>server</a:t>
            </a:r>
          </a:p>
          <a:p>
            <a:r>
              <a:rPr lang="en-US" altLang="en-US" dirty="0" smtClean="0">
                <a:latin typeface="+mj-lt"/>
                <a:ea typeface="ＭＳ Ｐゴシック" panose="020B0600070205080204" pitchFamily="34" charset="-128"/>
              </a:rPr>
              <a:t>Browser displays</a:t>
            </a:r>
          </a:p>
          <a:p>
            <a:r>
              <a:rPr lang="en-US" altLang="en-US" dirty="0" smtClean="0">
                <a:latin typeface="+mj-lt"/>
                <a:ea typeface="ＭＳ Ｐゴシック" panose="020B0600070205080204" pitchFamily="34" charset="-128"/>
              </a:rPr>
              <a:t>All subsequent comm. encrypted w/ symmetric cipher </a:t>
            </a:r>
            <a:r>
              <a:rPr lang="en-US" altLang="en-US" dirty="0" smtClean="0">
                <a:latin typeface="+mj-lt"/>
                <a:ea typeface="ＭＳ Ｐゴシック" panose="020B0600070205080204" pitchFamily="34" charset="-128"/>
              </a:rPr>
              <a:t/>
            </a:r>
            <a:br>
              <a:rPr lang="en-US" altLang="en-US" dirty="0" smtClean="0">
                <a:latin typeface="+mj-lt"/>
                <a:ea typeface="ＭＳ Ｐゴシック" panose="020B0600070205080204" pitchFamily="34" charset="-128"/>
              </a:rPr>
            </a:br>
            <a:r>
              <a:rPr lang="en-US" altLang="en-US" dirty="0" smtClean="0">
                <a:latin typeface="+mj-lt"/>
                <a:ea typeface="ＭＳ Ｐゴシック" panose="020B0600070205080204" pitchFamily="34" charset="-128"/>
              </a:rPr>
              <a:t>(</a:t>
            </a:r>
            <a:r>
              <a:rPr lang="en-US" altLang="en-US" dirty="0" smtClean="0">
                <a:latin typeface="+mj-lt"/>
                <a:ea typeface="ＭＳ Ｐゴシック" panose="020B0600070205080204" pitchFamily="34" charset="-128"/>
              </a:rPr>
              <a:t>e.g., </a:t>
            </a:r>
            <a:r>
              <a:rPr lang="en-US" altLang="en-US" dirty="0" smtClean="0">
                <a:solidFill>
                  <a:srgbClr val="0000FF"/>
                </a:solidFill>
                <a:latin typeface="+mj-lt"/>
                <a:ea typeface="ＭＳ Ｐゴシック" panose="020B0600070205080204" pitchFamily="34" charset="-128"/>
              </a:rPr>
              <a:t>AES128</a:t>
            </a:r>
            <a:r>
              <a:rPr lang="en-US" altLang="en-US" dirty="0" smtClean="0">
                <a:latin typeface="+mj-lt"/>
                <a:ea typeface="ＭＳ Ｐゴシック" panose="020B0600070205080204" pitchFamily="34" charset="-128"/>
              </a:rPr>
              <a:t>) using key K</a:t>
            </a:r>
          </a:p>
          <a:p>
            <a:pPr lvl="1"/>
            <a:r>
              <a:rPr lang="en-US" altLang="en-US" sz="2000" dirty="0" smtClean="0">
                <a:latin typeface="+mj-lt"/>
                <a:ea typeface="ＭＳ Ｐゴシック" panose="020B0600070205080204" pitchFamily="34" charset="-128"/>
              </a:rPr>
              <a:t>E.g., client can authenticate using a password</a:t>
            </a:r>
          </a:p>
          <a:p>
            <a:pPr lvl="1"/>
            <a:endParaRPr lang="en-US" altLang="en-US" sz="2000" dirty="0" smtClean="0">
              <a:latin typeface="+mj-lt"/>
              <a:ea typeface="ＭＳ Ｐゴシック" panose="020B0600070205080204" pitchFamily="34" charset="-128"/>
            </a:endParaRPr>
          </a:p>
        </p:txBody>
      </p:sp>
      <p:pic>
        <p:nvPicPr>
          <p:cNvPr id="9492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1937" y="3790950"/>
            <a:ext cx="990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Line 5"/>
          <p:cNvSpPr>
            <a:spLocks noChangeShapeType="1"/>
          </p:cNvSpPr>
          <p:nvPr/>
        </p:nvSpPr>
        <p:spPr bwMode="auto">
          <a:xfrm rot="16200000" flipH="1">
            <a:off x="6280944" y="3706019"/>
            <a:ext cx="4730750" cy="6191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4" name="Line 6"/>
          <p:cNvSpPr>
            <a:spLocks noChangeShapeType="1"/>
          </p:cNvSpPr>
          <p:nvPr/>
        </p:nvSpPr>
        <p:spPr bwMode="auto">
          <a:xfrm rot="5400000">
            <a:off x="3378200" y="3646488"/>
            <a:ext cx="4714875" cy="317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5" name="Text Box 7"/>
          <p:cNvSpPr txBox="1">
            <a:spLocks noChangeArrowheads="1"/>
          </p:cNvSpPr>
          <p:nvPr/>
        </p:nvSpPr>
        <p:spPr bwMode="auto">
          <a:xfrm>
            <a:off x="5164138" y="866775"/>
            <a:ext cx="112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0000FF"/>
                </a:solidFill>
                <a:latin typeface="Helvetica" panose="020B0604020202020204" pitchFamily="34" charset="0"/>
              </a:rPr>
              <a:t>Browser</a:t>
            </a:r>
          </a:p>
        </p:txBody>
      </p:sp>
      <p:sp>
        <p:nvSpPr>
          <p:cNvPr id="76806" name="Text Box 8"/>
          <p:cNvSpPr txBox="1">
            <a:spLocks noChangeArrowheads="1"/>
          </p:cNvSpPr>
          <p:nvPr/>
        </p:nvSpPr>
        <p:spPr bwMode="auto">
          <a:xfrm>
            <a:off x="7899400" y="866775"/>
            <a:ext cx="112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FF3300"/>
                </a:solidFill>
                <a:latin typeface="Helvetica" panose="020B0604020202020204" pitchFamily="34" charset="0"/>
              </a:rPr>
              <a:t>Amazon</a:t>
            </a:r>
          </a:p>
        </p:txBody>
      </p:sp>
      <p:sp>
        <p:nvSpPr>
          <p:cNvPr id="76807" name="Line 9"/>
          <p:cNvSpPr>
            <a:spLocks noChangeShapeType="1"/>
          </p:cNvSpPr>
          <p:nvPr/>
        </p:nvSpPr>
        <p:spPr bwMode="auto">
          <a:xfrm rot="5400000">
            <a:off x="6876256" y="224632"/>
            <a:ext cx="582613" cy="289560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8" name="Text Box 10"/>
          <p:cNvSpPr txBox="1">
            <a:spLocks noChangeArrowheads="1"/>
          </p:cNvSpPr>
          <p:nvPr/>
        </p:nvSpPr>
        <p:spPr bwMode="auto">
          <a:xfrm rot="10146980" flipH="1" flipV="1">
            <a:off x="6119813" y="1317625"/>
            <a:ext cx="200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solidFill>
                  <a:schemeClr val="bg2"/>
                </a:solidFill>
                <a:latin typeface="Helvetica" panose="020B0604020202020204" pitchFamily="34" charset="0"/>
              </a:rPr>
              <a:t>Here’</a:t>
            </a:r>
            <a:r>
              <a:rPr lang="en-US" altLang="ja-JP" sz="2000">
                <a:solidFill>
                  <a:schemeClr val="bg2"/>
                </a:solidFill>
                <a:latin typeface="Helvetica" panose="020B0604020202020204" pitchFamily="34" charset="0"/>
              </a:rPr>
              <a:t>s my cert</a:t>
            </a:r>
            <a:endParaRPr lang="en-US" altLang="en-US" sz="2000">
              <a:solidFill>
                <a:schemeClr val="bg2"/>
              </a:solidFill>
              <a:latin typeface="Helvetica" panose="020B0604020202020204" pitchFamily="34" charset="0"/>
            </a:endParaRPr>
          </a:p>
        </p:txBody>
      </p:sp>
      <p:sp>
        <p:nvSpPr>
          <p:cNvPr id="76809" name="Rectangle 11"/>
          <p:cNvSpPr>
            <a:spLocks noChangeArrowheads="1"/>
          </p:cNvSpPr>
          <p:nvPr/>
        </p:nvSpPr>
        <p:spPr bwMode="auto">
          <a:xfrm rot="-646924">
            <a:off x="6024563" y="1762125"/>
            <a:ext cx="2362200" cy="319088"/>
          </a:xfrm>
          <a:prstGeom prst="rect">
            <a:avLst/>
          </a:prstGeom>
          <a:solidFill>
            <a:schemeClr val="bg2">
              <a:alpha val="65097"/>
            </a:schemeClr>
          </a:solidFill>
          <a:ln w="9525">
            <a:solidFill>
              <a:schemeClr val="bg2"/>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US" altLang="en-US" sz="2000">
              <a:latin typeface="Helvetica" panose="020B0604020202020204" pitchFamily="34" charset="0"/>
            </a:endParaRPr>
          </a:p>
        </p:txBody>
      </p:sp>
      <p:sp>
        <p:nvSpPr>
          <p:cNvPr id="76810" name="Text Box 12"/>
          <p:cNvSpPr txBox="1">
            <a:spLocks noChangeArrowheads="1"/>
          </p:cNvSpPr>
          <p:nvPr/>
        </p:nvSpPr>
        <p:spPr bwMode="auto">
          <a:xfrm rot="-660000">
            <a:off x="6251575" y="17907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2000">
                <a:solidFill>
                  <a:schemeClr val="bg2"/>
                </a:solidFill>
                <a:latin typeface="Helvetica" panose="020B0604020202020204" pitchFamily="34" charset="0"/>
              </a:rPr>
              <a:t>~1 KB of data</a:t>
            </a:r>
          </a:p>
        </p:txBody>
      </p:sp>
      <p:grpSp>
        <p:nvGrpSpPr>
          <p:cNvPr id="2" name="Group 13"/>
          <p:cNvGrpSpPr>
            <a:grpSpLocks/>
          </p:cNvGrpSpPr>
          <p:nvPr/>
        </p:nvGrpSpPr>
        <p:grpSpPr bwMode="auto">
          <a:xfrm>
            <a:off x="5719763" y="2444750"/>
            <a:ext cx="2895600" cy="765175"/>
            <a:chOff x="3456" y="1870"/>
            <a:chExt cx="1824" cy="482"/>
          </a:xfrm>
        </p:grpSpPr>
        <p:sp>
          <p:nvSpPr>
            <p:cNvPr id="76824" name="Line 14"/>
            <p:cNvSpPr>
              <a:spLocks noChangeShapeType="1"/>
            </p:cNvSpPr>
            <p:nvPr/>
          </p:nvSpPr>
          <p:spPr bwMode="auto">
            <a:xfrm rot="5400000" flipV="1">
              <a:off x="4142" y="1214"/>
              <a:ext cx="452" cy="1824"/>
            </a:xfrm>
            <a:prstGeom prst="line">
              <a:avLst/>
            </a:prstGeom>
            <a:noFill/>
            <a:ln w="19050">
              <a:solidFill>
                <a:srgbClr val="00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5" name="Text Box 15"/>
            <p:cNvSpPr txBox="1">
              <a:spLocks noChangeArrowheads="1"/>
            </p:cNvSpPr>
            <p:nvPr/>
          </p:nvSpPr>
          <p:spPr bwMode="auto">
            <a:xfrm rot="660000">
              <a:off x="3893" y="1870"/>
              <a:ext cx="102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0000FF"/>
                  </a:solidFill>
                  <a:latin typeface="Helvetica" panose="020B0604020202020204" pitchFamily="34" charset="0"/>
                </a:rPr>
                <a:t>E(K, KA</a:t>
              </a:r>
              <a:r>
                <a:rPr lang="en-US" altLang="en-US" sz="2000" b="0" baseline="-25000">
                  <a:solidFill>
                    <a:srgbClr val="0000FF"/>
                  </a:solidFill>
                  <a:latin typeface="Helvetica" panose="020B0604020202020204" pitchFamily="34" charset="0"/>
                </a:rPr>
                <a:t>public</a:t>
              </a:r>
              <a:r>
                <a:rPr lang="en-US" altLang="en-US" sz="2000" b="0">
                  <a:solidFill>
                    <a:srgbClr val="0000FF"/>
                  </a:solidFill>
                  <a:latin typeface="Helvetica" panose="020B0604020202020204" pitchFamily="34" charset="0"/>
                </a:rPr>
                <a:t>)</a:t>
              </a:r>
            </a:p>
          </p:txBody>
        </p:sp>
      </p:grpSp>
      <p:sp>
        <p:nvSpPr>
          <p:cNvPr id="949264" name="Rectangle 16"/>
          <p:cNvSpPr>
            <a:spLocks noChangeArrowheads="1"/>
          </p:cNvSpPr>
          <p:nvPr/>
        </p:nvSpPr>
        <p:spPr bwMode="auto">
          <a:xfrm>
            <a:off x="5327650" y="2212975"/>
            <a:ext cx="37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latin typeface="Helvetica" panose="020B0604020202020204" pitchFamily="34" charset="0"/>
              </a:rPr>
              <a:t>K</a:t>
            </a:r>
          </a:p>
        </p:txBody>
      </p:sp>
      <p:grpSp>
        <p:nvGrpSpPr>
          <p:cNvPr id="3" name="Group 18"/>
          <p:cNvGrpSpPr>
            <a:grpSpLocks/>
          </p:cNvGrpSpPr>
          <p:nvPr/>
        </p:nvGrpSpPr>
        <p:grpSpPr bwMode="auto">
          <a:xfrm>
            <a:off x="5719763" y="4351338"/>
            <a:ext cx="2895600" cy="763587"/>
            <a:chOff x="3456" y="2447"/>
            <a:chExt cx="1824" cy="481"/>
          </a:xfrm>
        </p:grpSpPr>
        <p:sp>
          <p:nvSpPr>
            <p:cNvPr id="76822" name="Line 19"/>
            <p:cNvSpPr>
              <a:spLocks noChangeShapeType="1"/>
            </p:cNvSpPr>
            <p:nvPr/>
          </p:nvSpPr>
          <p:spPr bwMode="auto">
            <a:xfrm rot="5400000" flipV="1">
              <a:off x="4142" y="1790"/>
              <a:ext cx="452" cy="1824"/>
            </a:xfrm>
            <a:prstGeom prst="line">
              <a:avLst/>
            </a:prstGeom>
            <a:noFill/>
            <a:ln w="19050">
              <a:solidFill>
                <a:srgbClr val="00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3" name="Text Box 20"/>
            <p:cNvSpPr txBox="1">
              <a:spLocks noChangeArrowheads="1"/>
            </p:cNvSpPr>
            <p:nvPr/>
          </p:nvSpPr>
          <p:spPr bwMode="auto">
            <a:xfrm rot="771332">
              <a:off x="3695" y="2447"/>
              <a:ext cx="14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0000FF"/>
                  </a:solidFill>
                  <a:latin typeface="Helvetica" panose="020B0604020202020204" pitchFamily="34" charset="0"/>
                </a:rPr>
                <a:t>E(password …, K)</a:t>
              </a:r>
            </a:p>
          </p:txBody>
        </p:sp>
      </p:grpSp>
      <p:grpSp>
        <p:nvGrpSpPr>
          <p:cNvPr id="4" name="Group 21"/>
          <p:cNvGrpSpPr>
            <a:grpSpLocks/>
          </p:cNvGrpSpPr>
          <p:nvPr/>
        </p:nvGrpSpPr>
        <p:grpSpPr bwMode="auto">
          <a:xfrm>
            <a:off x="5795963" y="5319713"/>
            <a:ext cx="2819400" cy="696912"/>
            <a:chOff x="3504" y="3681"/>
            <a:chExt cx="1776" cy="439"/>
          </a:xfrm>
        </p:grpSpPr>
        <p:sp>
          <p:nvSpPr>
            <p:cNvPr id="76820" name="Line 22"/>
            <p:cNvSpPr>
              <a:spLocks noChangeShapeType="1"/>
            </p:cNvSpPr>
            <p:nvPr/>
          </p:nvSpPr>
          <p:spPr bwMode="auto">
            <a:xfrm rot="5400000">
              <a:off x="4228" y="3068"/>
              <a:ext cx="328" cy="1776"/>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1" name="Text Box 23"/>
            <p:cNvSpPr txBox="1">
              <a:spLocks noChangeArrowheads="1"/>
            </p:cNvSpPr>
            <p:nvPr/>
          </p:nvSpPr>
          <p:spPr bwMode="auto">
            <a:xfrm rot="10146980" flipH="1" flipV="1">
              <a:off x="3694" y="3681"/>
              <a:ext cx="14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FF3300"/>
                  </a:solidFill>
                  <a:latin typeface="Helvetica" panose="020B0604020202020204" pitchFamily="34" charset="0"/>
                </a:rPr>
                <a:t>E(response …, K)</a:t>
              </a:r>
            </a:p>
          </p:txBody>
        </p:sp>
      </p:grpSp>
      <p:grpSp>
        <p:nvGrpSpPr>
          <p:cNvPr id="5" name="Group 24"/>
          <p:cNvGrpSpPr>
            <a:grpSpLocks/>
          </p:cNvGrpSpPr>
          <p:nvPr/>
        </p:nvGrpSpPr>
        <p:grpSpPr bwMode="auto">
          <a:xfrm>
            <a:off x="5795963" y="3360738"/>
            <a:ext cx="2819400" cy="674687"/>
            <a:chOff x="3504" y="3071"/>
            <a:chExt cx="1776" cy="425"/>
          </a:xfrm>
        </p:grpSpPr>
        <p:sp>
          <p:nvSpPr>
            <p:cNvPr id="76818" name="Line 25"/>
            <p:cNvSpPr>
              <a:spLocks noChangeShapeType="1"/>
            </p:cNvSpPr>
            <p:nvPr/>
          </p:nvSpPr>
          <p:spPr bwMode="auto">
            <a:xfrm rot="5400000">
              <a:off x="4228" y="2444"/>
              <a:ext cx="328" cy="1776"/>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9" name="Text Box 26"/>
            <p:cNvSpPr txBox="1">
              <a:spLocks noChangeArrowheads="1"/>
            </p:cNvSpPr>
            <p:nvPr/>
          </p:nvSpPr>
          <p:spPr bwMode="auto">
            <a:xfrm rot="10146980" flipH="1" flipV="1">
              <a:off x="3696" y="3071"/>
              <a:ext cx="12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solidFill>
                    <a:srgbClr val="FF3300"/>
                  </a:solidFill>
                  <a:latin typeface="Helvetica" panose="020B0604020202020204" pitchFamily="34" charset="0"/>
                </a:rPr>
                <a:t>Agreed</a:t>
              </a:r>
            </a:p>
          </p:txBody>
        </p:sp>
      </p:grpSp>
      <p:sp>
        <p:nvSpPr>
          <p:cNvPr id="76816" name="Rectangle 3"/>
          <p:cNvSpPr>
            <a:spLocks noGrp="1" noChangeArrowheads="1"/>
          </p:cNvSpPr>
          <p:nvPr>
            <p:ph type="title"/>
          </p:nvPr>
        </p:nvSpPr>
        <p:spPr>
          <a:xfrm>
            <a:off x="533400" y="152400"/>
            <a:ext cx="8305800" cy="533400"/>
          </a:xfrm>
        </p:spPr>
        <p:txBody>
          <a:bodyPr/>
          <a:lstStyle/>
          <a:p>
            <a:r>
              <a:rPr lang="en-US" altLang="en-US" sz="4000" dirty="0" smtClean="0">
                <a:latin typeface="Courier New" panose="02070309020205020404" pitchFamily="49" charset="0"/>
                <a:ea typeface="ＭＳ Ｐゴシック" panose="020B0600070205080204" pitchFamily="34" charset="-128"/>
              </a:rPr>
              <a:t>HTTPS</a:t>
            </a:r>
            <a:r>
              <a:rPr lang="en-US" altLang="en-US" dirty="0" smtClean="0">
                <a:latin typeface="Helvetica" panose="020B0604020202020204" pitchFamily="34" charset="0"/>
                <a:ea typeface="ＭＳ Ｐゴシック" panose="020B0600070205080204" pitchFamily="34" charset="-128"/>
              </a:rPr>
              <a:t> </a:t>
            </a:r>
            <a:r>
              <a:rPr lang="en-US" altLang="en-US" dirty="0" smtClean="0">
                <a:ea typeface="ＭＳ Ｐゴシック" panose="020B0600070205080204" pitchFamily="34" charset="-128"/>
              </a:rPr>
              <a:t>Connection (SSL/TLS) con</a:t>
            </a:r>
            <a:r>
              <a:rPr lang="en-US" altLang="ja-JP" dirty="0" smtClean="0">
                <a:ea typeface="ＭＳ Ｐゴシック" panose="020B0600070205080204" pitchFamily="34" charset="-128"/>
              </a:rPr>
              <a:t>t’d</a:t>
            </a:r>
            <a:endParaRPr lang="en-US" altLang="en-US" dirty="0" smtClean="0">
              <a:ea typeface="ＭＳ Ｐゴシック" panose="020B0600070205080204" pitchFamily="34" charset="-128"/>
            </a:endParaRPr>
          </a:p>
        </p:txBody>
      </p:sp>
      <p:sp>
        <p:nvSpPr>
          <p:cNvPr id="949265" name="Rectangle 17"/>
          <p:cNvSpPr>
            <a:spLocks noChangeArrowheads="1"/>
          </p:cNvSpPr>
          <p:nvPr/>
        </p:nvSpPr>
        <p:spPr bwMode="auto">
          <a:xfrm>
            <a:off x="8691563" y="3360738"/>
            <a:ext cx="37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latin typeface="Helvetica" panose="020B0604020202020204" pitchFamily="34" charset="0"/>
              </a:rPr>
              <a:t>K</a:t>
            </a:r>
          </a:p>
        </p:txBody>
      </p:sp>
    </p:spTree>
    <p:extLst>
      <p:ext uri="{BB962C8B-B14F-4D97-AF65-F5344CB8AC3E}">
        <p14:creationId xmlns:p14="http://schemas.microsoft.com/office/powerpoint/2010/main" val="2776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925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5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92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925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92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925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92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9252">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925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2" grpId="0" build="p"/>
      <p:bldP spid="949264" grpId="0"/>
      <p:bldP spid="9492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굴림" panose="020B0600000101010101" pitchFamily="34" charset="-127"/>
              </a:rPr>
              <a:t>Administrivia</a:t>
            </a:r>
          </a:p>
        </p:txBody>
      </p:sp>
      <p:sp>
        <p:nvSpPr>
          <p:cNvPr id="1076228" name="Rectangle 4"/>
          <p:cNvSpPr>
            <a:spLocks noGrp="1" noChangeArrowheads="1"/>
          </p:cNvSpPr>
          <p:nvPr>
            <p:ph type="body" idx="1"/>
          </p:nvPr>
        </p:nvSpPr>
        <p:spPr>
          <a:xfrm>
            <a:off x="76200" y="762000"/>
            <a:ext cx="8915400" cy="6019800"/>
          </a:xfrm>
        </p:spPr>
        <p:txBody>
          <a:bodyPr>
            <a:normAutofit/>
          </a:bodyPr>
          <a:lstStyle/>
          <a:p>
            <a:pPr>
              <a:defRPr/>
            </a:pPr>
            <a:r>
              <a:rPr lang="en-US" altLang="ko-KR" dirty="0" smtClean="0">
                <a:ea typeface="굴림" charset="-127"/>
              </a:rPr>
              <a:t>Midterm 2 grading</a:t>
            </a:r>
          </a:p>
          <a:p>
            <a:pPr lvl="1">
              <a:defRPr/>
            </a:pPr>
            <a:r>
              <a:rPr lang="en-US" altLang="ko-KR" dirty="0" smtClean="0">
                <a:ea typeface="굴림" charset="-127"/>
              </a:rPr>
              <a:t>In progress. </a:t>
            </a:r>
            <a:r>
              <a:rPr lang="en-US" altLang="ko-KR" dirty="0" smtClean="0">
                <a:ea typeface="굴림" charset="-127"/>
              </a:rPr>
              <a:t>To be done by Sunday</a:t>
            </a:r>
            <a:endParaRPr lang="en-US" altLang="ko-KR" dirty="0" smtClean="0">
              <a:ea typeface="굴림" charset="-127"/>
            </a:endParaRPr>
          </a:p>
          <a:p>
            <a:pPr lvl="1">
              <a:defRPr/>
            </a:pPr>
            <a:r>
              <a:rPr lang="en-US" altLang="ko-KR" dirty="0" smtClean="0">
                <a:ea typeface="굴림" charset="-127"/>
              </a:rPr>
              <a:t>Solutions have been </a:t>
            </a:r>
            <a:r>
              <a:rPr lang="en-US" altLang="ko-KR" dirty="0" smtClean="0">
                <a:ea typeface="굴림" charset="-127"/>
              </a:rPr>
              <a:t>posted</a:t>
            </a:r>
          </a:p>
          <a:p>
            <a:pPr>
              <a:defRPr/>
            </a:pPr>
            <a:r>
              <a:rPr lang="en-US" altLang="ko-KR" dirty="0" smtClean="0">
                <a:ea typeface="굴림" charset="-127"/>
              </a:rPr>
              <a:t>Project grades</a:t>
            </a:r>
          </a:p>
          <a:p>
            <a:pPr lvl="1">
              <a:defRPr/>
            </a:pPr>
            <a:r>
              <a:rPr lang="en-US" altLang="ko-KR" dirty="0" smtClean="0">
                <a:ea typeface="굴림" charset="-127"/>
              </a:rPr>
              <a:t>Project 1 done by tomorrow</a:t>
            </a:r>
          </a:p>
          <a:p>
            <a:pPr lvl="1">
              <a:defRPr/>
            </a:pPr>
            <a:r>
              <a:rPr lang="en-US" altLang="ko-KR" dirty="0" smtClean="0">
                <a:ea typeface="굴림" charset="-127"/>
              </a:rPr>
              <a:t>Project 2 done by middle of RRR</a:t>
            </a:r>
            <a:endParaRPr lang="en-US" altLang="ko-KR" dirty="0" smtClean="0">
              <a:ea typeface="굴림" charset="-127"/>
            </a:endParaRPr>
          </a:p>
          <a:p>
            <a:pPr>
              <a:defRPr/>
            </a:pPr>
            <a:r>
              <a:rPr lang="en-US" altLang="ko-KR" dirty="0" smtClean="0">
                <a:ea typeface="굴림" charset="-127"/>
              </a:rPr>
              <a:t>Final Exam</a:t>
            </a:r>
          </a:p>
          <a:p>
            <a:pPr lvl="1">
              <a:defRPr/>
            </a:pPr>
            <a:r>
              <a:rPr lang="en-US" altLang="ko-KR" dirty="0" smtClean="0">
                <a:ea typeface="굴림" charset="-127"/>
              </a:rPr>
              <a:t>Friday, May 15</a:t>
            </a:r>
            <a:r>
              <a:rPr lang="en-US" altLang="ko-KR" baseline="30000" dirty="0" smtClean="0">
                <a:ea typeface="굴림" charset="-127"/>
              </a:rPr>
              <a:t>th</a:t>
            </a:r>
            <a:r>
              <a:rPr lang="en-US" altLang="ko-KR" dirty="0" smtClean="0">
                <a:ea typeface="굴림" charset="-127"/>
              </a:rPr>
              <a:t>, 2015.</a:t>
            </a:r>
          </a:p>
          <a:p>
            <a:pPr lvl="1">
              <a:defRPr/>
            </a:pPr>
            <a:r>
              <a:rPr lang="en-US" altLang="ko-KR" dirty="0" smtClean="0">
                <a:ea typeface="굴림" charset="-127"/>
              </a:rPr>
              <a:t>3-6P, Wheeler Auditorium</a:t>
            </a:r>
          </a:p>
          <a:p>
            <a:pPr lvl="1">
              <a:defRPr/>
            </a:pPr>
            <a:r>
              <a:rPr lang="en-US" dirty="0" smtClean="0"/>
              <a:t>All material from the course</a:t>
            </a:r>
          </a:p>
          <a:p>
            <a:pPr lvl="1">
              <a:defRPr/>
            </a:pPr>
            <a:r>
              <a:rPr lang="en-US" dirty="0" smtClean="0"/>
              <a:t>Two </a:t>
            </a:r>
            <a:r>
              <a:rPr lang="en-US" dirty="0" smtClean="0"/>
              <a:t>sheets of notes, both sides</a:t>
            </a:r>
          </a:p>
          <a:p>
            <a:pPr lvl="1">
              <a:defRPr/>
            </a:pPr>
            <a:r>
              <a:rPr lang="en-US" dirty="0" smtClean="0"/>
              <a:t>Will need dumb </a:t>
            </a:r>
            <a:r>
              <a:rPr lang="en-US" dirty="0" smtClean="0"/>
              <a:t>calculator</a:t>
            </a:r>
          </a:p>
          <a:p>
            <a:pPr>
              <a:defRPr/>
            </a:pPr>
            <a:r>
              <a:rPr lang="en-US" dirty="0" smtClean="0"/>
              <a:t>Targeted reviews: See posts on Piazza</a:t>
            </a:r>
          </a:p>
          <a:p>
            <a:pPr lvl="1">
              <a:defRPr/>
            </a:pPr>
            <a:r>
              <a:rPr lang="en-US" dirty="0" smtClean="0"/>
              <a:t>Possibly 3 different sessions focused on parts of course</a:t>
            </a:r>
            <a:endParaRPr lang="en-US" dirty="0" smtClean="0"/>
          </a:p>
          <a:p>
            <a:pPr>
              <a:defRPr/>
            </a:pPr>
            <a:endParaRPr lang="en-US" altLang="ko-KR" dirty="0" smtClean="0">
              <a:ea typeface="굴림" charset="-127"/>
            </a:endParaRPr>
          </a:p>
          <a:p>
            <a:pPr lvl="1">
              <a:defRPr/>
            </a:pPr>
            <a:endParaRPr lang="en-US" altLang="ko-KR" dirty="0" smtClean="0">
              <a:ea typeface="굴림" charset="-127"/>
            </a:endParaRPr>
          </a:p>
        </p:txBody>
      </p:sp>
    </p:spTree>
    <p:extLst>
      <p:ext uri="{BB962C8B-B14F-4D97-AF65-F5344CB8AC3E}">
        <p14:creationId xmlns:p14="http://schemas.microsoft.com/office/powerpoint/2010/main" val="41056694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ko-KR" smtClean="0"/>
              <a:t>Protection vs. Security</a:t>
            </a:r>
          </a:p>
        </p:txBody>
      </p:sp>
      <p:sp>
        <p:nvSpPr>
          <p:cNvPr id="10242" name="Rectangle 3"/>
          <p:cNvSpPr>
            <a:spLocks noGrp="1" noChangeArrowheads="1"/>
          </p:cNvSpPr>
          <p:nvPr>
            <p:ph type="body" idx="1"/>
          </p:nvPr>
        </p:nvSpPr>
        <p:spPr>
          <a:xfrm>
            <a:off x="266700" y="838200"/>
            <a:ext cx="8610600" cy="5638800"/>
          </a:xfrm>
        </p:spPr>
        <p:txBody>
          <a:bodyPr>
            <a:normAutofit lnSpcReduction="10000"/>
          </a:bodyPr>
          <a:lstStyle/>
          <a:p>
            <a:r>
              <a:rPr lang="en-US" altLang="ko-KR" dirty="0" smtClean="0">
                <a:solidFill>
                  <a:srgbClr val="FF0000"/>
                </a:solidFill>
              </a:rPr>
              <a:t>Protection</a:t>
            </a:r>
            <a:r>
              <a:rPr lang="en-US" altLang="ko-KR" dirty="0" smtClean="0"/>
              <a:t>: mechanisms for controlling access of programs, processes, or users to resources</a:t>
            </a:r>
          </a:p>
          <a:p>
            <a:pPr lvl="1"/>
            <a:r>
              <a:rPr lang="en-US" altLang="ko-KR" dirty="0" smtClean="0"/>
              <a:t>Page table mechanism</a:t>
            </a:r>
          </a:p>
          <a:p>
            <a:pPr lvl="1"/>
            <a:r>
              <a:rPr lang="en-US" altLang="ko-KR" dirty="0" smtClean="0"/>
              <a:t>Round-robin schedule</a:t>
            </a:r>
          </a:p>
          <a:p>
            <a:pPr lvl="1"/>
            <a:r>
              <a:rPr lang="en-US" altLang="ko-KR" dirty="0" smtClean="0"/>
              <a:t>Data encryption</a:t>
            </a:r>
          </a:p>
          <a:p>
            <a:endParaRPr lang="en-US" altLang="ko-KR" dirty="0" smtClean="0"/>
          </a:p>
          <a:p>
            <a:r>
              <a:rPr lang="en-US" altLang="ko-KR" dirty="0" smtClean="0">
                <a:solidFill>
                  <a:srgbClr val="FF0000"/>
                </a:solidFill>
              </a:rPr>
              <a:t>Security</a:t>
            </a:r>
            <a:r>
              <a:rPr lang="en-US" altLang="ko-KR" dirty="0" smtClean="0"/>
              <a:t>: use of protection mech. to prevent misuse of resources</a:t>
            </a:r>
          </a:p>
          <a:p>
            <a:pPr lvl="1"/>
            <a:r>
              <a:rPr lang="en-US" altLang="ko-KR" dirty="0" smtClean="0"/>
              <a:t>Misuse defined with respect to policy</a:t>
            </a:r>
          </a:p>
          <a:p>
            <a:pPr lvl="2"/>
            <a:r>
              <a:rPr lang="en-US" altLang="ko-KR" dirty="0" smtClean="0"/>
              <a:t>E.g.: prevent exposure of certain sensitive information</a:t>
            </a:r>
          </a:p>
          <a:p>
            <a:pPr lvl="2"/>
            <a:r>
              <a:rPr lang="en-US" altLang="ko-KR" dirty="0" smtClean="0"/>
              <a:t>E.g.: prevent unauthorized modification/deletion of data</a:t>
            </a:r>
          </a:p>
          <a:p>
            <a:pPr lvl="1"/>
            <a:r>
              <a:rPr lang="en-US" altLang="ko-KR" dirty="0" smtClean="0"/>
              <a:t>Need to consider external environment the system operates in</a:t>
            </a:r>
          </a:p>
          <a:p>
            <a:pPr lvl="2"/>
            <a:r>
              <a:rPr lang="en-US" altLang="ko-KR" dirty="0" smtClean="0"/>
              <a:t>Most well-constructed system cannot protect information if user accidentally reveals password – social engineering challenge</a:t>
            </a:r>
          </a:p>
        </p:txBody>
      </p:sp>
    </p:spTree>
    <p:extLst>
      <p:ext uri="{BB962C8B-B14F-4D97-AF65-F5344CB8AC3E}">
        <p14:creationId xmlns:p14="http://schemas.microsoft.com/office/powerpoint/2010/main" val="1426263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r>
              <a:rPr lang="en-US" dirty="0" smtClean="0"/>
              <a:t> (2)</a:t>
            </a:r>
            <a:endParaRPr lang="en-US" dirty="0"/>
          </a:p>
        </p:txBody>
      </p:sp>
      <p:sp>
        <p:nvSpPr>
          <p:cNvPr id="3" name="Content Placeholder 2"/>
          <p:cNvSpPr>
            <a:spLocks noGrp="1"/>
          </p:cNvSpPr>
          <p:nvPr>
            <p:ph idx="1"/>
          </p:nvPr>
        </p:nvSpPr>
        <p:spPr/>
        <p:txBody>
          <a:bodyPr/>
          <a:lstStyle/>
          <a:p>
            <a:r>
              <a:rPr lang="en-US" dirty="0" smtClean="0"/>
              <a:t>Final topics (Monday, 5/4):</a:t>
            </a:r>
          </a:p>
          <a:p>
            <a:pPr lvl="1"/>
            <a:r>
              <a:rPr lang="en-US" dirty="0" smtClean="0"/>
              <a:t>Go to poll on Piazza!</a:t>
            </a:r>
          </a:p>
          <a:p>
            <a:pPr lvl="1"/>
            <a:r>
              <a:rPr lang="en-US" dirty="0" smtClean="0"/>
              <a:t>Current front runners:</a:t>
            </a:r>
          </a:p>
          <a:p>
            <a:pPr lvl="2"/>
            <a:r>
              <a:rPr lang="en-US" dirty="0" smtClean="0"/>
              <a:t>Internet of Things</a:t>
            </a:r>
          </a:p>
          <a:p>
            <a:pPr lvl="2"/>
            <a:r>
              <a:rPr lang="en-US" dirty="0" smtClean="0"/>
              <a:t>Quantum Computing</a:t>
            </a:r>
          </a:p>
          <a:p>
            <a:pPr lvl="2"/>
            <a:r>
              <a:rPr lang="en-US" dirty="0" smtClean="0"/>
              <a:t>Mobile OS</a:t>
            </a:r>
          </a:p>
        </p:txBody>
      </p:sp>
    </p:spTree>
    <p:extLst>
      <p:ext uri="{BB962C8B-B14F-4D97-AF65-F5344CB8AC3E}">
        <p14:creationId xmlns:p14="http://schemas.microsoft.com/office/powerpoint/2010/main" val="6900543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smtClean="0"/>
              <a:t>Background of Cloud Computing</a:t>
            </a:r>
            <a:endParaRPr lang="en-US" altLang="en-US" smtClean="0"/>
          </a:p>
        </p:txBody>
      </p:sp>
      <p:sp>
        <p:nvSpPr>
          <p:cNvPr id="3" name="Content Placeholder 2"/>
          <p:cNvSpPr>
            <a:spLocks noGrp="1"/>
          </p:cNvSpPr>
          <p:nvPr>
            <p:ph idx="1"/>
          </p:nvPr>
        </p:nvSpPr>
        <p:spPr>
          <a:xfrm>
            <a:off x="0" y="762000"/>
            <a:ext cx="8991600" cy="5867400"/>
          </a:xfrm>
        </p:spPr>
        <p:txBody>
          <a:bodyPr>
            <a:normAutofit/>
          </a:bodyPr>
          <a:lstStyle/>
          <a:p>
            <a:r>
              <a:rPr lang="en-US" altLang="en-US" dirty="0" smtClean="0"/>
              <a:t>1980’s and 1990’s: 52% growth in performance per year!</a:t>
            </a:r>
          </a:p>
          <a:p>
            <a:pPr lvl="1"/>
            <a:endParaRPr lang="en-US" altLang="en-US" dirty="0" smtClean="0"/>
          </a:p>
          <a:p>
            <a:r>
              <a:rPr lang="en-US" altLang="en-US" dirty="0" smtClean="0"/>
              <a:t>2002: The thermal wall</a:t>
            </a:r>
          </a:p>
          <a:p>
            <a:pPr lvl="1"/>
            <a:r>
              <a:rPr lang="en-US" altLang="en-US" dirty="0" smtClean="0"/>
              <a:t>Speed (frequency) peaks,</a:t>
            </a:r>
            <a:br>
              <a:rPr lang="en-US" altLang="en-US" dirty="0" smtClean="0"/>
            </a:br>
            <a:r>
              <a:rPr lang="en-US" altLang="en-US" dirty="0" smtClean="0"/>
              <a:t>but transistors keep</a:t>
            </a:r>
            <a:br>
              <a:rPr lang="en-US" altLang="en-US" dirty="0" smtClean="0"/>
            </a:br>
            <a:r>
              <a:rPr lang="en-US" altLang="en-US" dirty="0" smtClean="0"/>
              <a:t>shrinking</a:t>
            </a:r>
          </a:p>
          <a:p>
            <a:pPr lvl="1"/>
            <a:endParaRPr lang="en-US" altLang="en-US" dirty="0" smtClean="0"/>
          </a:p>
          <a:p>
            <a:r>
              <a:rPr lang="en-US" altLang="en-US" dirty="0" smtClean="0"/>
              <a:t>2000’s: Multicore revolution</a:t>
            </a:r>
          </a:p>
          <a:p>
            <a:pPr lvl="1"/>
            <a:r>
              <a:rPr lang="en-US" altLang="en-US" dirty="0" smtClean="0"/>
              <a:t>15-20 years later than </a:t>
            </a:r>
            <a:br>
              <a:rPr lang="en-US" altLang="en-US" dirty="0" smtClean="0"/>
            </a:br>
            <a:r>
              <a:rPr lang="en-US" altLang="en-US" dirty="0" smtClean="0"/>
              <a:t>predicted, we have hit </a:t>
            </a:r>
            <a:br>
              <a:rPr lang="en-US" altLang="en-US" dirty="0" smtClean="0"/>
            </a:br>
            <a:r>
              <a:rPr lang="en-US" altLang="en-US" dirty="0" smtClean="0"/>
              <a:t>the performance wall</a:t>
            </a:r>
          </a:p>
          <a:p>
            <a:pPr lvl="1"/>
            <a:endParaRPr lang="en-US" altLang="en-US" dirty="0" smtClean="0"/>
          </a:p>
          <a:p>
            <a:r>
              <a:rPr lang="en-US" altLang="en-US" dirty="0" smtClean="0"/>
              <a:t>2010’s: Rise of Big Data</a:t>
            </a:r>
          </a:p>
          <a:p>
            <a:pPr lvl="1"/>
            <a:endParaRPr lang="en-US" altLang="en-US" dirty="0" smtClean="0"/>
          </a:p>
          <a:p>
            <a:endParaRPr lang="en-US" altLang="en-US" dirty="0" smtClean="0"/>
          </a:p>
          <a:p>
            <a:endParaRPr lang="en-US" altLang="en-US" dirty="0" smtClean="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9613" y="1345406"/>
            <a:ext cx="4700587"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45962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smtClean="0"/>
              <a:t>Sources Driving Big Data</a:t>
            </a:r>
            <a:endParaRPr lang="en-US" altLang="en-US" dirty="0" smtClean="0"/>
          </a:p>
        </p:txBody>
      </p:sp>
      <p:sp>
        <p:nvSpPr>
          <p:cNvPr id="3" name="Rectangle 2"/>
          <p:cNvSpPr>
            <a:spLocks noChangeArrowheads="1"/>
          </p:cNvSpPr>
          <p:nvPr/>
        </p:nvSpPr>
        <p:spPr bwMode="auto">
          <a:xfrm>
            <a:off x="874713" y="741363"/>
            <a:ext cx="3241675" cy="2695575"/>
          </a:xfrm>
          <a:prstGeom prst="rect">
            <a:avLst/>
          </a:prstGeom>
          <a:solidFill>
            <a:schemeClr val="accent1"/>
          </a:solidFill>
          <a:ln w="25400">
            <a:solidFill>
              <a:schemeClr val="accent1"/>
            </a:solidFill>
            <a:miter lim="800000"/>
            <a:headEnd/>
            <a:tailEnd/>
          </a:ln>
          <a:effectLst>
            <a:outerShdw blurRad="76200" dist="50800" dir="5400000" algn="ctr" rotWithShape="0">
              <a:srgbClr val="808080">
                <a:alpha val="26999"/>
              </a:srgbClr>
            </a:outerShdw>
          </a:effectLst>
        </p:spPr>
        <p:txBody>
          <a:bodyPr anchor="ctr"/>
          <a:lstStyle/>
          <a:p>
            <a:pPr algn="ctr">
              <a:defRPr/>
            </a:pPr>
            <a:endParaRPr lang="en-US" dirty="0">
              <a:solidFill>
                <a:schemeClr val="lt1"/>
              </a:solidFill>
              <a:latin typeface="Helvetica"/>
              <a:ea typeface="+mn-ea"/>
              <a:cs typeface="Helvetica"/>
            </a:endParaRPr>
          </a:p>
        </p:txBody>
      </p:sp>
      <p:sp>
        <p:nvSpPr>
          <p:cNvPr id="43" name="Rectangle 42"/>
          <p:cNvSpPr>
            <a:spLocks noChangeArrowheads="1"/>
          </p:cNvSpPr>
          <p:nvPr/>
        </p:nvSpPr>
        <p:spPr bwMode="auto">
          <a:xfrm>
            <a:off x="4821238" y="741363"/>
            <a:ext cx="3241675" cy="2695575"/>
          </a:xfrm>
          <a:prstGeom prst="rect">
            <a:avLst/>
          </a:prstGeom>
          <a:solidFill>
            <a:schemeClr val="accent1"/>
          </a:solidFill>
          <a:ln w="25400">
            <a:solidFill>
              <a:schemeClr val="accent1"/>
            </a:solidFill>
            <a:miter lim="800000"/>
            <a:headEnd/>
            <a:tailEnd/>
          </a:ln>
          <a:effectLst>
            <a:outerShdw blurRad="76200" dist="50800" dir="5400000" algn="ctr" rotWithShape="0">
              <a:srgbClr val="808080">
                <a:alpha val="26999"/>
              </a:srgbClr>
            </a:outerShdw>
          </a:effectLst>
        </p:spPr>
        <p:txBody>
          <a:bodyPr anchor="ctr"/>
          <a:lstStyle/>
          <a:p>
            <a:pPr algn="ctr">
              <a:defRPr/>
            </a:pPr>
            <a:endParaRPr lang="en-US" dirty="0">
              <a:solidFill>
                <a:schemeClr val="lt1"/>
              </a:solidFill>
              <a:latin typeface="Helvetica"/>
              <a:ea typeface="+mn-ea"/>
              <a:cs typeface="Helvetica"/>
            </a:endParaRPr>
          </a:p>
        </p:txBody>
      </p:sp>
      <p:sp>
        <p:nvSpPr>
          <p:cNvPr id="45" name="Rectangle 44"/>
          <p:cNvSpPr>
            <a:spLocks noChangeArrowheads="1"/>
          </p:cNvSpPr>
          <p:nvPr/>
        </p:nvSpPr>
        <p:spPr bwMode="auto">
          <a:xfrm>
            <a:off x="874713" y="3673475"/>
            <a:ext cx="3241675" cy="2695575"/>
          </a:xfrm>
          <a:prstGeom prst="rect">
            <a:avLst/>
          </a:prstGeom>
          <a:solidFill>
            <a:schemeClr val="accent1"/>
          </a:solidFill>
          <a:ln w="25400">
            <a:solidFill>
              <a:schemeClr val="accent1"/>
            </a:solidFill>
            <a:miter lim="800000"/>
            <a:headEnd/>
            <a:tailEnd/>
          </a:ln>
          <a:effectLst>
            <a:outerShdw blurRad="76200" dist="50800" dir="5400000" algn="ctr" rotWithShape="0">
              <a:srgbClr val="808080">
                <a:alpha val="26999"/>
              </a:srgbClr>
            </a:outerShdw>
          </a:effectLst>
        </p:spPr>
        <p:txBody>
          <a:bodyPr anchor="ctr"/>
          <a:lstStyle/>
          <a:p>
            <a:pPr algn="ctr">
              <a:defRPr/>
            </a:pPr>
            <a:endParaRPr lang="en-US" dirty="0">
              <a:solidFill>
                <a:schemeClr val="lt1"/>
              </a:solidFill>
              <a:latin typeface="Helvetica"/>
              <a:ea typeface="+mn-ea"/>
              <a:cs typeface="Helvetica"/>
            </a:endParaRPr>
          </a:p>
        </p:txBody>
      </p:sp>
      <p:sp>
        <p:nvSpPr>
          <p:cNvPr id="46" name="Rectangle 45"/>
          <p:cNvSpPr>
            <a:spLocks noChangeArrowheads="1"/>
          </p:cNvSpPr>
          <p:nvPr/>
        </p:nvSpPr>
        <p:spPr bwMode="auto">
          <a:xfrm>
            <a:off x="4821238" y="3673475"/>
            <a:ext cx="3241675" cy="2695575"/>
          </a:xfrm>
          <a:prstGeom prst="rect">
            <a:avLst/>
          </a:prstGeom>
          <a:solidFill>
            <a:schemeClr val="accent1"/>
          </a:solidFill>
          <a:ln w="25400">
            <a:solidFill>
              <a:schemeClr val="accent1"/>
            </a:solidFill>
            <a:miter lim="800000"/>
            <a:headEnd/>
            <a:tailEnd/>
          </a:ln>
          <a:effectLst>
            <a:outerShdw blurRad="76200" dist="50800" dir="5400000" algn="ctr" rotWithShape="0">
              <a:srgbClr val="808080">
                <a:alpha val="26999"/>
              </a:srgbClr>
            </a:outerShdw>
          </a:effectLst>
        </p:spPr>
        <p:txBody>
          <a:bodyPr anchor="ctr"/>
          <a:lstStyle/>
          <a:p>
            <a:pPr algn="ctr">
              <a:defRPr/>
            </a:pPr>
            <a:endParaRPr lang="en-US" dirty="0">
              <a:solidFill>
                <a:schemeClr val="lt1"/>
              </a:solidFill>
              <a:latin typeface="Helvetica"/>
              <a:ea typeface="+mn-ea"/>
              <a:cs typeface="Helvetica"/>
            </a:endParaRPr>
          </a:p>
        </p:txBody>
      </p:sp>
      <p:pic>
        <p:nvPicPr>
          <p:cNvPr id="7174"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243013"/>
            <a:ext cx="12350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le 1"/>
          <p:cNvSpPr txBox="1">
            <a:spLocks/>
          </p:cNvSpPr>
          <p:nvPr/>
        </p:nvSpPr>
        <p:spPr bwMode="auto">
          <a:xfrm>
            <a:off x="874713" y="533400"/>
            <a:ext cx="3241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lnSpc>
                <a:spcPct val="80000"/>
              </a:lnSpc>
            </a:pPr>
            <a:r>
              <a:rPr lang="en-US" altLang="en-US" sz="2000">
                <a:solidFill>
                  <a:srgbClr val="FFFF00"/>
                </a:solidFill>
                <a:latin typeface="Helvetica" panose="020B0604020202020204" pitchFamily="34" charset="0"/>
              </a:rPr>
              <a:t>It’s All Happening On-line</a:t>
            </a:r>
          </a:p>
        </p:txBody>
      </p:sp>
      <p:sp>
        <p:nvSpPr>
          <p:cNvPr id="7176" name="Rectangle 4"/>
          <p:cNvSpPr>
            <a:spLocks noChangeArrowheads="1"/>
          </p:cNvSpPr>
          <p:nvPr/>
        </p:nvSpPr>
        <p:spPr bwMode="auto">
          <a:xfrm>
            <a:off x="2200275" y="1209675"/>
            <a:ext cx="45704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400">
                <a:solidFill>
                  <a:schemeClr val="bg1"/>
                </a:solidFill>
                <a:latin typeface="Helvetica" panose="020B0604020202020204" pitchFamily="34" charset="0"/>
              </a:rPr>
              <a:t>Every:</a:t>
            </a:r>
          </a:p>
          <a:p>
            <a:pPr eaLnBrk="1" hangingPunct="1"/>
            <a:r>
              <a:rPr lang="en-US" altLang="en-US" sz="1400">
                <a:solidFill>
                  <a:schemeClr val="bg1"/>
                </a:solidFill>
                <a:latin typeface="Helvetica" panose="020B0604020202020204" pitchFamily="34" charset="0"/>
              </a:rPr>
              <a:t>Click</a:t>
            </a:r>
          </a:p>
          <a:p>
            <a:pPr eaLnBrk="1" hangingPunct="1"/>
            <a:r>
              <a:rPr lang="en-US" altLang="en-US" sz="1400">
                <a:solidFill>
                  <a:schemeClr val="bg1"/>
                </a:solidFill>
                <a:latin typeface="Helvetica" panose="020B0604020202020204" pitchFamily="34" charset="0"/>
              </a:rPr>
              <a:t>Ad impression</a:t>
            </a:r>
          </a:p>
          <a:p>
            <a:pPr eaLnBrk="1" hangingPunct="1"/>
            <a:r>
              <a:rPr lang="en-US" altLang="en-US" sz="1400">
                <a:solidFill>
                  <a:schemeClr val="bg1"/>
                </a:solidFill>
                <a:latin typeface="Helvetica" panose="020B0604020202020204" pitchFamily="34" charset="0"/>
              </a:rPr>
              <a:t>Billing event</a:t>
            </a:r>
          </a:p>
          <a:p>
            <a:pPr eaLnBrk="1" hangingPunct="1"/>
            <a:r>
              <a:rPr lang="en-US" altLang="en-US" sz="1400">
                <a:solidFill>
                  <a:schemeClr val="bg1"/>
                </a:solidFill>
                <a:latin typeface="Helvetica" panose="020B0604020202020204" pitchFamily="34" charset="0"/>
              </a:rPr>
              <a:t>Fast Forward, pause,…</a:t>
            </a:r>
          </a:p>
          <a:p>
            <a:pPr eaLnBrk="1" hangingPunct="1"/>
            <a:r>
              <a:rPr lang="en-US" altLang="en-US" sz="1400">
                <a:solidFill>
                  <a:schemeClr val="bg1"/>
                </a:solidFill>
                <a:latin typeface="Helvetica" panose="020B0604020202020204" pitchFamily="34" charset="0"/>
              </a:rPr>
              <a:t>Friend Request</a:t>
            </a:r>
          </a:p>
          <a:p>
            <a:pPr eaLnBrk="1" hangingPunct="1"/>
            <a:r>
              <a:rPr lang="en-US" altLang="en-US" sz="1400">
                <a:solidFill>
                  <a:schemeClr val="bg1"/>
                </a:solidFill>
                <a:latin typeface="Helvetica" panose="020B0604020202020204" pitchFamily="34" charset="0"/>
              </a:rPr>
              <a:t>Transaction</a:t>
            </a:r>
          </a:p>
          <a:p>
            <a:pPr eaLnBrk="1" hangingPunct="1"/>
            <a:r>
              <a:rPr lang="en-US" altLang="en-US" sz="1400">
                <a:solidFill>
                  <a:schemeClr val="bg1"/>
                </a:solidFill>
                <a:latin typeface="Helvetica" panose="020B0604020202020204" pitchFamily="34" charset="0"/>
              </a:rPr>
              <a:t>Network message</a:t>
            </a:r>
          </a:p>
          <a:p>
            <a:pPr eaLnBrk="1" hangingPunct="1"/>
            <a:r>
              <a:rPr lang="en-US" altLang="en-US" sz="1400">
                <a:solidFill>
                  <a:schemeClr val="bg1"/>
                </a:solidFill>
                <a:latin typeface="Helvetica" panose="020B0604020202020204" pitchFamily="34" charset="0"/>
              </a:rPr>
              <a:t>Fault</a:t>
            </a:r>
          </a:p>
          <a:p>
            <a:pPr eaLnBrk="1" hangingPunct="1"/>
            <a:r>
              <a:rPr lang="en-US" altLang="en-US" sz="1400">
                <a:solidFill>
                  <a:schemeClr val="bg1"/>
                </a:solidFill>
                <a:latin typeface="Helvetica" panose="020B0604020202020204" pitchFamily="34" charset="0"/>
              </a:rPr>
              <a:t>…</a:t>
            </a:r>
          </a:p>
        </p:txBody>
      </p:sp>
      <p:sp>
        <p:nvSpPr>
          <p:cNvPr id="7177" name="Title 1"/>
          <p:cNvSpPr txBox="1">
            <a:spLocks/>
          </p:cNvSpPr>
          <p:nvPr/>
        </p:nvSpPr>
        <p:spPr bwMode="auto">
          <a:xfrm>
            <a:off x="4821238" y="766763"/>
            <a:ext cx="3241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lnSpc>
                <a:spcPct val="80000"/>
              </a:lnSpc>
            </a:pPr>
            <a:r>
              <a:rPr lang="en-US" altLang="en-US" sz="2000">
                <a:solidFill>
                  <a:srgbClr val="FFFF00"/>
                </a:solidFill>
                <a:latin typeface="Helvetica" panose="020B0604020202020204" pitchFamily="34" charset="0"/>
              </a:rPr>
              <a:t>User Generated (Web &amp; Mobile)</a:t>
            </a:r>
          </a:p>
        </p:txBody>
      </p:sp>
      <p:pic>
        <p:nvPicPr>
          <p:cNvPr id="7178" name="Picture 49" descr="lik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7450" y="1592263"/>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5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145256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1" descr="twe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2388" y="1592263"/>
            <a:ext cx="368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4363" y="145573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5"/>
          <p:cNvSpPr txBox="1">
            <a:spLocks noChangeArrowheads="1"/>
          </p:cNvSpPr>
          <p:nvPr/>
        </p:nvSpPr>
        <p:spPr bwMode="auto">
          <a:xfrm>
            <a:off x="7539038" y="1709738"/>
            <a:ext cx="422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a:solidFill>
                  <a:schemeClr val="bg1"/>
                </a:solidFill>
                <a:latin typeface="Helvetica" panose="020B0604020202020204" pitchFamily="34" charset="0"/>
              </a:rPr>
              <a:t>…..</a:t>
            </a:r>
          </a:p>
        </p:txBody>
      </p:sp>
      <p:pic>
        <p:nvPicPr>
          <p:cNvPr id="7183" name="Picture 5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5526088" y="2147888"/>
            <a:ext cx="50323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54" descr="5203824-busy-teenage-girl-text-messagi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4288" y="2089150"/>
            <a:ext cx="81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itle 1"/>
          <p:cNvSpPr txBox="1">
            <a:spLocks/>
          </p:cNvSpPr>
          <p:nvPr/>
        </p:nvSpPr>
        <p:spPr bwMode="auto">
          <a:xfrm>
            <a:off x="874713" y="3671888"/>
            <a:ext cx="3241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lnSpc>
                <a:spcPct val="80000"/>
              </a:lnSpc>
            </a:pPr>
            <a:r>
              <a:rPr lang="en-US" altLang="en-US" sz="2000">
                <a:solidFill>
                  <a:srgbClr val="FFFF00"/>
                </a:solidFill>
                <a:latin typeface="Helvetica" panose="020B0604020202020204" pitchFamily="34" charset="0"/>
              </a:rPr>
              <a:t>Internet of Things / M2M</a:t>
            </a:r>
          </a:p>
        </p:txBody>
      </p:sp>
      <p:pic>
        <p:nvPicPr>
          <p:cNvPr id="718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7488" y="4292600"/>
            <a:ext cx="199231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7" name="Title 1"/>
          <p:cNvSpPr txBox="1">
            <a:spLocks/>
          </p:cNvSpPr>
          <p:nvPr/>
        </p:nvSpPr>
        <p:spPr bwMode="auto">
          <a:xfrm>
            <a:off x="4833938" y="3673475"/>
            <a:ext cx="32289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algn="ctr" eaLnBrk="1" hangingPunct="1">
              <a:lnSpc>
                <a:spcPct val="80000"/>
              </a:lnSpc>
            </a:pPr>
            <a:r>
              <a:rPr lang="en-US" altLang="en-US" sz="2000">
                <a:solidFill>
                  <a:srgbClr val="FFFF00"/>
                </a:solidFill>
                <a:latin typeface="Helvetica" panose="020B0604020202020204" pitchFamily="34" charset="0"/>
              </a:rPr>
              <a:t>Scientific Computing</a:t>
            </a:r>
          </a:p>
        </p:txBody>
      </p:sp>
      <p:pic>
        <p:nvPicPr>
          <p:cNvPr id="7188" name="Picture 21" descr="costofsequencing.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297363"/>
            <a:ext cx="2154238"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costofsequencing.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763588"/>
            <a:ext cx="647700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5219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2903537"/>
            <a:ext cx="5278438"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p:txBody>
          <a:bodyPr/>
          <a:lstStyle/>
          <a:p>
            <a:r>
              <a:rPr lang="en-US" altLang="en-US" smtClean="0"/>
              <a:t>Data Deluge</a:t>
            </a:r>
            <a:endParaRPr lang="en-US" altLang="en-US" smtClean="0"/>
          </a:p>
        </p:txBody>
      </p:sp>
      <p:sp>
        <p:nvSpPr>
          <p:cNvPr id="3" name="Content Placeholder 2"/>
          <p:cNvSpPr>
            <a:spLocks noGrp="1"/>
          </p:cNvSpPr>
          <p:nvPr>
            <p:ph idx="1"/>
          </p:nvPr>
        </p:nvSpPr>
        <p:spPr>
          <a:xfrm>
            <a:off x="152400" y="838200"/>
            <a:ext cx="8382000" cy="5181600"/>
          </a:xfrm>
        </p:spPr>
        <p:txBody>
          <a:bodyPr/>
          <a:lstStyle/>
          <a:p>
            <a:r>
              <a:rPr lang="en-US" altLang="en-US" dirty="0" smtClean="0"/>
              <a:t>Billions of users connected through the net</a:t>
            </a:r>
          </a:p>
          <a:p>
            <a:pPr lvl="1"/>
            <a:r>
              <a:rPr lang="en-US" altLang="en-US" dirty="0" smtClean="0"/>
              <a:t>WWW, FB, twitter, cell phones, …</a:t>
            </a:r>
          </a:p>
          <a:p>
            <a:pPr lvl="1"/>
            <a:r>
              <a:rPr lang="en-US" altLang="en-US" dirty="0" smtClean="0"/>
              <a:t>80% of the data on FB was produced last year</a:t>
            </a:r>
          </a:p>
          <a:p>
            <a:pPr lvl="1"/>
            <a:endParaRPr lang="en-US" altLang="en-US" dirty="0" smtClean="0"/>
          </a:p>
          <a:p>
            <a:r>
              <a:rPr lang="en-US" altLang="en-US" dirty="0" smtClean="0"/>
              <a:t>Storage getting cheaper</a:t>
            </a:r>
          </a:p>
          <a:p>
            <a:pPr lvl="1"/>
            <a:r>
              <a:rPr lang="en-US" altLang="en-US" dirty="0" smtClean="0"/>
              <a:t>Store more data!</a:t>
            </a:r>
          </a:p>
          <a:p>
            <a:pPr lvl="1"/>
            <a:endParaRPr lang="en-US" altLang="en-US" dirty="0" smtClean="0"/>
          </a:p>
        </p:txBody>
      </p:sp>
    </p:spTree>
    <p:extLst>
      <p:ext uri="{BB962C8B-B14F-4D97-AF65-F5344CB8AC3E}">
        <p14:creationId xmlns:p14="http://schemas.microsoft.com/office/powerpoint/2010/main" val="30181607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smtClean="0"/>
              <a:t>Data Grows Faster than Moore’s Law</a:t>
            </a:r>
            <a:endParaRPr lang="en-US" altLang="en-US" dirty="0" smtClean="0"/>
          </a:p>
        </p:txBody>
      </p:sp>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6800"/>
            <a:ext cx="25447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22900" y="4114800"/>
            <a:ext cx="3721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2590800"/>
            <a:ext cx="2640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2438400" y="1295400"/>
            <a:ext cx="232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latin typeface="Helvetica" panose="020B0604020202020204" pitchFamily="34" charset="0"/>
              </a:rPr>
              <a:t>Projected Growth</a:t>
            </a:r>
          </a:p>
        </p:txBody>
      </p:sp>
      <p:sp>
        <p:nvSpPr>
          <p:cNvPr id="9222" name="TextBox 7"/>
          <p:cNvSpPr txBox="1">
            <a:spLocks noChangeArrowheads="1"/>
          </p:cNvSpPr>
          <p:nvPr/>
        </p:nvSpPr>
        <p:spPr bwMode="auto">
          <a:xfrm rot="-5400000">
            <a:off x="-658813" y="2887663"/>
            <a:ext cx="247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a:latin typeface="Helvetica" panose="020B0604020202020204" pitchFamily="34" charset="0"/>
              </a:rPr>
              <a:t>Increase over 2010</a:t>
            </a:r>
          </a:p>
        </p:txBody>
      </p:sp>
      <p:graphicFrame>
        <p:nvGraphicFramePr>
          <p:cNvPr id="9" name="Chart 8"/>
          <p:cNvGraphicFramePr/>
          <p:nvPr/>
        </p:nvGraphicFramePr>
        <p:xfrm>
          <a:off x="685800" y="1509715"/>
          <a:ext cx="7277100" cy="3733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989492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tLang="en-US" smtClean="0">
                <a:ea typeface="ＭＳ Ｐゴシック" panose="020B0600070205080204" pitchFamily="34" charset="-128"/>
              </a:rPr>
              <a:t>Solving the Impedance Mismatch</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a:xfrm>
            <a:off x="228600" y="914400"/>
            <a:ext cx="5400675" cy="4525963"/>
          </a:xfrm>
        </p:spPr>
        <p:txBody>
          <a:bodyPr/>
          <a:lstStyle/>
          <a:p>
            <a:r>
              <a:rPr lang="en-US" altLang="en-US" smtClean="0">
                <a:latin typeface="+mj-lt"/>
                <a:ea typeface="ＭＳ Ｐゴシック" panose="020B0600070205080204" pitchFamily="34" charset="-128"/>
              </a:rPr>
              <a:t>Computers not getting faster, and we are drowning in data</a:t>
            </a:r>
          </a:p>
          <a:p>
            <a:pPr lvl="1"/>
            <a:r>
              <a:rPr lang="en-US" altLang="en-US" smtClean="0">
                <a:latin typeface="+mj-lt"/>
                <a:ea typeface="ＭＳ Ｐゴシック" panose="020B0600070205080204" pitchFamily="34" charset="-128"/>
              </a:rPr>
              <a:t>How to resolve the dilemma?</a:t>
            </a:r>
          </a:p>
          <a:p>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Solution adopted by web-scale companies</a:t>
            </a:r>
          </a:p>
          <a:p>
            <a:pPr lvl="1"/>
            <a:r>
              <a:rPr lang="en-US" altLang="en-US" smtClean="0">
                <a:latin typeface="+mj-lt"/>
                <a:ea typeface="ＭＳ Ｐゴシック" panose="020B0600070205080204" pitchFamily="34" charset="-128"/>
              </a:rPr>
              <a:t>Go massively </a:t>
            </a:r>
            <a:r>
              <a:rPr lang="en-US" altLang="en-US" i="1" smtClean="0">
                <a:solidFill>
                  <a:srgbClr val="FF0000"/>
                </a:solidFill>
                <a:latin typeface="+mj-lt"/>
                <a:ea typeface="ＭＳ Ｐゴシック" panose="020B0600070205080204" pitchFamily="34" charset="-128"/>
              </a:rPr>
              <a:t>distributed</a:t>
            </a:r>
            <a:r>
              <a:rPr lang="en-US" altLang="en-US" smtClean="0">
                <a:latin typeface="+mj-lt"/>
                <a:ea typeface="ＭＳ Ｐゴシック" panose="020B0600070205080204" pitchFamily="34" charset="-128"/>
              </a:rPr>
              <a:t> </a:t>
            </a:r>
            <a:br>
              <a:rPr lang="en-US" altLang="en-US" smtClean="0">
                <a:latin typeface="+mj-lt"/>
                <a:ea typeface="ＭＳ Ｐゴシック" panose="020B0600070205080204" pitchFamily="34" charset="-128"/>
              </a:rPr>
            </a:br>
            <a:r>
              <a:rPr lang="en-US" altLang="en-US" smtClean="0">
                <a:latin typeface="+mj-lt"/>
                <a:ea typeface="ＭＳ Ｐゴシック" panose="020B0600070205080204" pitchFamily="34" charset="-128"/>
              </a:rPr>
              <a:t>and </a:t>
            </a:r>
            <a:r>
              <a:rPr lang="en-US" altLang="en-US" i="1" smtClean="0">
                <a:solidFill>
                  <a:srgbClr val="FF0000"/>
                </a:solidFill>
                <a:latin typeface="+mj-lt"/>
                <a:ea typeface="ＭＳ Ｐゴシック" panose="020B0600070205080204" pitchFamily="34" charset="-128"/>
              </a:rPr>
              <a:t>parallel</a:t>
            </a:r>
          </a:p>
          <a:p>
            <a:pPr lvl="1"/>
            <a:endParaRPr lang="en-US" altLang="en-US" dirty="0" smtClean="0">
              <a:latin typeface="+mj-lt"/>
              <a:ea typeface="ＭＳ Ｐゴシック" panose="020B0600070205080204" pitchFamily="34" charset="-128"/>
            </a:endParaRPr>
          </a:p>
        </p:txBody>
      </p:sp>
      <p:pic>
        <p:nvPicPr>
          <p:cNvPr id="4" name="Picture 3" descr="Picture 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276600"/>
            <a:ext cx="4230688" cy="3121025"/>
          </a:xfrm>
          <a:prstGeom prst="rect">
            <a:avLst/>
          </a:prstGeom>
          <a:noFill/>
          <a:ln>
            <a:noFill/>
          </a:ln>
          <a:effectLst>
            <a:outerShdw blurRad="63500" dist="38100" dir="2700000" rotWithShape="0">
              <a:srgbClr val="00000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154052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95250" y="-106362"/>
            <a:ext cx="8953500" cy="1143000"/>
          </a:xfrm>
        </p:spPr>
        <p:txBody>
          <a:bodyPr/>
          <a:lstStyle/>
          <a:p>
            <a:r>
              <a:rPr lang="en-US" altLang="en-US" dirty="0" smtClean="0">
                <a:ea typeface="ＭＳ Ｐゴシック" panose="020B0600070205080204" pitchFamily="34" charset="-128"/>
              </a:rPr>
              <a:t>Enter the World of Distributed Systems</a:t>
            </a:r>
          </a:p>
        </p:txBody>
      </p:sp>
      <p:sp>
        <p:nvSpPr>
          <p:cNvPr id="3" name="Content Placeholder 2"/>
          <p:cNvSpPr>
            <a:spLocks noGrp="1"/>
          </p:cNvSpPr>
          <p:nvPr>
            <p:ph idx="1"/>
          </p:nvPr>
        </p:nvSpPr>
        <p:spPr>
          <a:xfrm>
            <a:off x="304800" y="914400"/>
            <a:ext cx="8743950" cy="5562600"/>
          </a:xfrm>
        </p:spPr>
        <p:txBody>
          <a:bodyPr>
            <a:normAutofit/>
          </a:bodyPr>
          <a:lstStyle/>
          <a:p>
            <a:r>
              <a:rPr lang="en-US" altLang="en-US" dirty="0" smtClean="0">
                <a:latin typeface="+mj-lt"/>
                <a:ea typeface="ＭＳ Ｐゴシック" panose="020B0600070205080204" pitchFamily="34" charset="-128"/>
              </a:rPr>
              <a:t>Distributed Systems/Computing</a:t>
            </a:r>
          </a:p>
          <a:p>
            <a:pPr lvl="1"/>
            <a:r>
              <a:rPr lang="en-US" altLang="en-US" i="1" dirty="0" smtClean="0">
                <a:solidFill>
                  <a:srgbClr val="008000"/>
                </a:solidFill>
                <a:latin typeface="+mj-lt"/>
                <a:ea typeface="ＭＳ Ｐゴシック" panose="020B0600070205080204" pitchFamily="34" charset="-128"/>
              </a:rPr>
              <a:t>Loosely coupled </a:t>
            </a:r>
            <a:r>
              <a:rPr lang="en-US" altLang="en-US" dirty="0" smtClean="0">
                <a:latin typeface="+mj-lt"/>
                <a:ea typeface="ＭＳ Ｐゴシック" panose="020B0600070205080204" pitchFamily="34" charset="-128"/>
              </a:rPr>
              <a:t>set of computers, communicating through </a:t>
            </a:r>
            <a:r>
              <a:rPr lang="en-US" altLang="en-US" dirty="0" smtClean="0">
                <a:solidFill>
                  <a:srgbClr val="008000"/>
                </a:solidFill>
                <a:latin typeface="+mj-lt"/>
                <a:ea typeface="ＭＳ Ｐゴシック" panose="020B0600070205080204" pitchFamily="34" charset="-128"/>
              </a:rPr>
              <a:t>message passing</a:t>
            </a:r>
            <a:r>
              <a:rPr lang="en-US" altLang="en-US" dirty="0" smtClean="0">
                <a:latin typeface="+mj-lt"/>
                <a:ea typeface="ＭＳ Ｐゴシック" panose="020B0600070205080204" pitchFamily="34" charset="-128"/>
              </a:rPr>
              <a:t>, solving a common goal</a:t>
            </a:r>
          </a:p>
          <a:p>
            <a:pPr lvl="1"/>
            <a:r>
              <a:rPr lang="en-US" altLang="en-US" dirty="0" smtClean="0">
                <a:latin typeface="+mj-lt"/>
                <a:ea typeface="ＭＳ Ｐゴシック" panose="020B0600070205080204" pitchFamily="34" charset="-128"/>
              </a:rPr>
              <a:t>Tools: </a:t>
            </a:r>
            <a:r>
              <a:rPr lang="en-US" altLang="en-US" dirty="0" err="1" smtClean="0">
                <a:latin typeface="+mj-lt"/>
                <a:ea typeface="ＭＳ Ｐゴシック" panose="020B0600070205080204" pitchFamily="34" charset="-128"/>
              </a:rPr>
              <a:t>Msg</a:t>
            </a:r>
            <a:r>
              <a:rPr lang="en-US" altLang="en-US" dirty="0" smtClean="0">
                <a:latin typeface="+mj-lt"/>
                <a:ea typeface="ＭＳ Ｐゴシック" panose="020B0600070205080204" pitchFamily="34" charset="-128"/>
              </a:rPr>
              <a:t> passing, Distributed shared memory, RPC</a:t>
            </a:r>
          </a:p>
          <a:p>
            <a:pPr lvl="2"/>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Distributed computing is </a:t>
            </a:r>
            <a:r>
              <a:rPr lang="en-US" altLang="en-US" i="1" dirty="0" smtClean="0">
                <a:solidFill>
                  <a:srgbClr val="008000"/>
                </a:solidFill>
                <a:latin typeface="+mj-lt"/>
                <a:ea typeface="ＭＳ Ｐゴシック" panose="020B0600070205080204" pitchFamily="34" charset="-128"/>
              </a:rPr>
              <a:t>challenging</a:t>
            </a:r>
          </a:p>
          <a:p>
            <a:pPr lvl="1"/>
            <a:r>
              <a:rPr lang="en-US" altLang="en-US" dirty="0" smtClean="0">
                <a:latin typeface="+mj-lt"/>
                <a:ea typeface="ＭＳ Ｐゴシック" panose="020B0600070205080204" pitchFamily="34" charset="-128"/>
              </a:rPr>
              <a:t>Dealing with </a:t>
            </a:r>
            <a:r>
              <a:rPr lang="en-US" altLang="en-US" i="1" dirty="0" smtClean="0">
                <a:solidFill>
                  <a:srgbClr val="FF0000"/>
                </a:solidFill>
                <a:latin typeface="+mj-lt"/>
                <a:ea typeface="ＭＳ Ｐゴシック" panose="020B0600070205080204" pitchFamily="34" charset="-128"/>
              </a:rPr>
              <a:t>partial failures </a:t>
            </a:r>
            <a:r>
              <a:rPr lang="en-US" altLang="en-US" dirty="0" smtClean="0">
                <a:latin typeface="+mj-lt"/>
                <a:ea typeface="ＭＳ Ｐゴシック" panose="020B0600070205080204" pitchFamily="34" charset="-128"/>
              </a:rPr>
              <a:t>(examples?)</a:t>
            </a:r>
          </a:p>
          <a:p>
            <a:pPr lvl="1"/>
            <a:r>
              <a:rPr lang="en-US" altLang="en-US" dirty="0" smtClean="0">
                <a:latin typeface="+mj-lt"/>
                <a:ea typeface="ＭＳ Ｐゴシック" panose="020B0600070205080204" pitchFamily="34" charset="-128"/>
              </a:rPr>
              <a:t>Dealing with </a:t>
            </a:r>
            <a:r>
              <a:rPr lang="en-US" altLang="en-US" i="1" dirty="0" smtClean="0">
                <a:solidFill>
                  <a:srgbClr val="FF0000"/>
                </a:solidFill>
                <a:latin typeface="+mj-lt"/>
                <a:ea typeface="ＭＳ Ｐゴシック" panose="020B0600070205080204" pitchFamily="34" charset="-128"/>
              </a:rPr>
              <a:t>asynchrony</a:t>
            </a:r>
            <a:r>
              <a:rPr lang="en-US" altLang="en-US" i="1" dirty="0" smtClean="0">
                <a:latin typeface="+mj-lt"/>
                <a:ea typeface="ＭＳ Ｐゴシック" panose="020B0600070205080204" pitchFamily="34" charset="-128"/>
              </a:rPr>
              <a:t> </a:t>
            </a:r>
            <a:r>
              <a:rPr lang="en-US" altLang="en-US" dirty="0" smtClean="0">
                <a:latin typeface="+mj-lt"/>
                <a:ea typeface="ＭＳ Ｐゴシック" panose="020B0600070205080204" pitchFamily="34" charset="-128"/>
              </a:rPr>
              <a:t>(examples?)</a:t>
            </a:r>
          </a:p>
          <a:p>
            <a:pPr lvl="1"/>
            <a:r>
              <a:rPr lang="en-US" altLang="en-US" dirty="0" smtClean="0">
                <a:latin typeface="+mj-lt"/>
                <a:ea typeface="ＭＳ Ｐゴシック" panose="020B0600070205080204" pitchFamily="34" charset="-128"/>
              </a:rPr>
              <a:t>Dealing with </a:t>
            </a:r>
            <a:r>
              <a:rPr lang="en-US" altLang="en-US" i="1" dirty="0" smtClean="0">
                <a:solidFill>
                  <a:srgbClr val="FF0000"/>
                </a:solidFill>
                <a:latin typeface="+mj-lt"/>
                <a:ea typeface="ＭＳ Ｐゴシック" panose="020B0600070205080204" pitchFamily="34" charset="-128"/>
              </a:rPr>
              <a:t>scale</a:t>
            </a:r>
            <a:r>
              <a:rPr lang="en-US" altLang="en-US" dirty="0" smtClean="0">
                <a:solidFill>
                  <a:srgbClr val="FF0000"/>
                </a:solidFill>
                <a:latin typeface="+mj-lt"/>
                <a:ea typeface="ＭＳ Ｐゴシック" panose="020B0600070205080204" pitchFamily="34" charset="-128"/>
              </a:rPr>
              <a:t> </a:t>
            </a:r>
            <a:r>
              <a:rPr lang="en-US" altLang="en-US" dirty="0" smtClean="0">
                <a:latin typeface="+mj-lt"/>
                <a:ea typeface="ＭＳ Ｐゴシック" panose="020B0600070205080204" pitchFamily="34" charset="-128"/>
              </a:rPr>
              <a:t>(examples?)</a:t>
            </a:r>
          </a:p>
          <a:p>
            <a:pPr lvl="1"/>
            <a:r>
              <a:rPr lang="en-US" altLang="en-US" dirty="0" smtClean="0">
                <a:latin typeface="+mj-lt"/>
                <a:ea typeface="ＭＳ Ｐゴシック" panose="020B0600070205080204" pitchFamily="34" charset="-128"/>
              </a:rPr>
              <a:t>Dealing with </a:t>
            </a:r>
            <a:r>
              <a:rPr lang="en-US" altLang="en-US" i="1" dirty="0" smtClean="0">
                <a:solidFill>
                  <a:srgbClr val="FF0000"/>
                </a:solidFill>
                <a:latin typeface="+mj-lt"/>
                <a:ea typeface="ＭＳ Ｐゴシック" panose="020B0600070205080204" pitchFamily="34" charset="-128"/>
              </a:rPr>
              <a:t>consistency</a:t>
            </a:r>
            <a:r>
              <a:rPr lang="en-US" altLang="en-US" dirty="0" smtClean="0">
                <a:solidFill>
                  <a:srgbClr val="FF0000"/>
                </a:solidFill>
                <a:latin typeface="+mj-lt"/>
                <a:ea typeface="ＭＳ Ｐゴシック" panose="020B0600070205080204" pitchFamily="34" charset="-128"/>
              </a:rPr>
              <a:t> </a:t>
            </a:r>
            <a:r>
              <a:rPr lang="en-US" altLang="en-US" dirty="0" smtClean="0">
                <a:latin typeface="+mj-lt"/>
                <a:ea typeface="ＭＳ Ｐゴシック" panose="020B0600070205080204" pitchFamily="34" charset="-128"/>
              </a:rPr>
              <a:t>(examples?)</a:t>
            </a:r>
          </a:p>
          <a:p>
            <a:pPr lvl="2"/>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Distributed Computing versus Parallel Computing?</a:t>
            </a:r>
          </a:p>
          <a:p>
            <a:pPr lvl="1"/>
            <a:r>
              <a:rPr lang="en-US" altLang="en-US" dirty="0" smtClean="0">
                <a:latin typeface="+mj-lt"/>
                <a:ea typeface="ＭＳ Ｐゴシック" panose="020B0600070205080204" pitchFamily="34" charset="-128"/>
              </a:rPr>
              <a:t>distributed </a:t>
            </a:r>
            <a:r>
              <a:rPr lang="en-US" altLang="en-US" dirty="0" smtClean="0">
                <a:latin typeface="+mj-lt"/>
                <a:ea typeface="ＭＳ Ｐゴシック" panose="020B0600070205080204" pitchFamily="34" charset="-128"/>
              </a:rPr>
              <a:t>computing </a:t>
            </a:r>
            <a:r>
              <a:rPr lang="en-US" altLang="en-US" dirty="0" smtClean="0">
                <a:latin typeface="+mj-lt"/>
                <a:ea typeface="ＭＳ Ｐゴシック" panose="020B0600070205080204" pitchFamily="34" charset="-128"/>
                <a:sym typeface="Symbol" panose="05050102010706020507" pitchFamily="18" charset="2"/>
              </a:rPr>
              <a:t> </a:t>
            </a:r>
            <a:br>
              <a:rPr lang="en-US" altLang="en-US" dirty="0" smtClean="0">
                <a:latin typeface="+mj-lt"/>
                <a:ea typeface="ＭＳ Ｐゴシック" panose="020B0600070205080204" pitchFamily="34" charset="-128"/>
                <a:sym typeface="Symbol" panose="05050102010706020507" pitchFamily="18" charset="2"/>
              </a:rPr>
            </a:br>
            <a:r>
              <a:rPr lang="en-US" altLang="en-US" dirty="0" smtClean="0">
                <a:latin typeface="+mj-lt"/>
                <a:ea typeface="ＭＳ Ｐゴシック" panose="020B0600070205080204" pitchFamily="34" charset="-128"/>
                <a:sym typeface="Symbol" panose="05050102010706020507" pitchFamily="18" charset="2"/>
              </a:rPr>
              <a:t>		</a:t>
            </a:r>
            <a:r>
              <a:rPr lang="en-US" altLang="en-US" dirty="0" smtClean="0">
                <a:latin typeface="+mj-lt"/>
                <a:ea typeface="ＭＳ Ｐゴシック" panose="020B0600070205080204" pitchFamily="34" charset="-128"/>
              </a:rPr>
              <a:t>parallel </a:t>
            </a:r>
            <a:r>
              <a:rPr lang="en-US" altLang="en-US" dirty="0" smtClean="0">
                <a:latin typeface="+mj-lt"/>
                <a:ea typeface="ＭＳ Ｐゴシック" panose="020B0600070205080204" pitchFamily="34" charset="-128"/>
              </a:rPr>
              <a:t>computing + partial failures</a:t>
            </a:r>
          </a:p>
        </p:txBody>
      </p:sp>
    </p:spTree>
    <p:extLst>
      <p:ext uri="{BB962C8B-B14F-4D97-AF65-F5344CB8AC3E}">
        <p14:creationId xmlns:p14="http://schemas.microsoft.com/office/powerpoint/2010/main" val="306766562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906462"/>
          </a:xfrm>
        </p:spPr>
        <p:txBody>
          <a:bodyPr/>
          <a:lstStyle/>
          <a:p>
            <a:r>
              <a:rPr lang="en-US" altLang="en-US" dirty="0" smtClean="0">
                <a:ea typeface="ＭＳ Ｐゴシック" panose="020B0600070205080204" pitchFamily="34" charset="-128"/>
              </a:rPr>
              <a:t>The Datacenter is the new Computer</a:t>
            </a:r>
          </a:p>
        </p:txBody>
      </p:sp>
      <p:sp>
        <p:nvSpPr>
          <p:cNvPr id="12290" name="Content Placeholder 2"/>
          <p:cNvSpPr>
            <a:spLocks noGrp="1"/>
          </p:cNvSpPr>
          <p:nvPr>
            <p:ph idx="1"/>
          </p:nvPr>
        </p:nvSpPr>
        <p:spPr>
          <a:xfrm>
            <a:off x="152400" y="1079500"/>
            <a:ext cx="8534400" cy="4221163"/>
          </a:xfrm>
        </p:spPr>
        <p:txBody>
          <a:bodyPr/>
          <a:lstStyle/>
          <a:p>
            <a:r>
              <a:rPr lang="en-US" altLang="en-US" dirty="0" smtClean="0">
                <a:latin typeface="+mj-lt"/>
                <a:ea typeface="ＭＳ Ｐゴシック" panose="020B0600070205080204" pitchFamily="34" charset="-128"/>
              </a:rPr>
              <a:t>“The datacenter as a computer” still in its infancy</a:t>
            </a:r>
          </a:p>
          <a:p>
            <a:pPr lvl="1"/>
            <a:r>
              <a:rPr lang="en-US" altLang="en-US" dirty="0" smtClean="0">
                <a:latin typeface="+mj-lt"/>
                <a:ea typeface="ＭＳ Ｐゴシック" panose="020B0600070205080204" pitchFamily="34" charset="-128"/>
              </a:rPr>
              <a:t>Special purpose clusters, e.g., Hadoop cluster</a:t>
            </a:r>
          </a:p>
          <a:p>
            <a:pPr lvl="1"/>
            <a:r>
              <a:rPr lang="en-US" altLang="en-US" dirty="0" smtClean="0">
                <a:latin typeface="+mj-lt"/>
                <a:ea typeface="ＭＳ Ｐゴシック" panose="020B0600070205080204" pitchFamily="34" charset="-128"/>
              </a:rPr>
              <a:t>Built from less reliable components</a:t>
            </a:r>
          </a:p>
          <a:p>
            <a:pPr lvl="1"/>
            <a:r>
              <a:rPr lang="en-US" altLang="en-US" dirty="0" smtClean="0">
                <a:latin typeface="+mj-lt"/>
                <a:ea typeface="ＭＳ Ｐゴシック" panose="020B0600070205080204" pitchFamily="34" charset="-128"/>
              </a:rPr>
              <a:t>Highly variable performance</a:t>
            </a:r>
          </a:p>
          <a:p>
            <a:pPr lvl="1"/>
            <a:r>
              <a:rPr lang="en-US" altLang="en-US" dirty="0" smtClean="0">
                <a:latin typeface="+mj-lt"/>
                <a:ea typeface="ＭＳ Ｐゴシック" panose="020B0600070205080204" pitchFamily="34" charset="-128"/>
              </a:rPr>
              <a:t>Complex concepts are hard to program (low-level primitives)</a:t>
            </a:r>
          </a:p>
        </p:txBody>
      </p:sp>
      <p:grpSp>
        <p:nvGrpSpPr>
          <p:cNvPr id="12291" name="Group 13"/>
          <p:cNvGrpSpPr>
            <a:grpSpLocks/>
          </p:cNvGrpSpPr>
          <p:nvPr/>
        </p:nvGrpSpPr>
        <p:grpSpPr bwMode="auto">
          <a:xfrm>
            <a:off x="1066800" y="3657600"/>
            <a:ext cx="4191000" cy="2667000"/>
            <a:chOff x="228600" y="3124200"/>
            <a:chExt cx="5646457" cy="3229470"/>
          </a:xfrm>
        </p:grpSpPr>
        <p:pic>
          <p:nvPicPr>
            <p:cNvPr id="122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64148"/>
              <a:ext cx="5417857" cy="318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3124200"/>
              <a:ext cx="609561" cy="68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229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4133850"/>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8"/>
          <p:cNvSpPr txBox="1">
            <a:spLocks noChangeArrowheads="1"/>
          </p:cNvSpPr>
          <p:nvPr/>
        </p:nvSpPr>
        <p:spPr bwMode="auto">
          <a:xfrm>
            <a:off x="5638800" y="4419600"/>
            <a:ext cx="568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4000">
                <a:latin typeface="BlairMdITC TT-Medium" pitchFamily="2" charset="0"/>
              </a:rPr>
              <a:t>=</a:t>
            </a:r>
          </a:p>
        </p:txBody>
      </p:sp>
      <p:sp>
        <p:nvSpPr>
          <p:cNvPr id="12294" name="TextBox 9"/>
          <p:cNvSpPr txBox="1">
            <a:spLocks noChangeArrowheads="1"/>
          </p:cNvSpPr>
          <p:nvPr/>
        </p:nvSpPr>
        <p:spPr bwMode="auto">
          <a:xfrm>
            <a:off x="5945188" y="4397375"/>
            <a:ext cx="498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4400">
                <a:solidFill>
                  <a:srgbClr val="FF0000"/>
                </a:solidFill>
              </a:rPr>
              <a:t>?</a:t>
            </a:r>
          </a:p>
        </p:txBody>
      </p:sp>
    </p:spTree>
    <p:extLst>
      <p:ext uri="{BB962C8B-B14F-4D97-AF65-F5344CB8AC3E}">
        <p14:creationId xmlns:p14="http://schemas.microsoft.com/office/powerpoint/2010/main" val="20127679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smtClean="0">
                <a:ea typeface="ＭＳ Ｐゴシック" panose="020B0600070205080204" pitchFamily="34" charset="-128"/>
              </a:rPr>
              <a:t>Datacenter/Cloud Computing OS</a:t>
            </a:r>
          </a:p>
        </p:txBody>
      </p:sp>
      <p:sp>
        <p:nvSpPr>
          <p:cNvPr id="3" name="Content Placeholder 2"/>
          <p:cNvSpPr>
            <a:spLocks noGrp="1"/>
          </p:cNvSpPr>
          <p:nvPr>
            <p:ph idx="1"/>
          </p:nvPr>
        </p:nvSpPr>
        <p:spPr>
          <a:xfrm>
            <a:off x="363794" y="914400"/>
            <a:ext cx="8284906" cy="5791200"/>
          </a:xfrm>
        </p:spPr>
        <p:txBody>
          <a:bodyPr>
            <a:normAutofit/>
          </a:bodyPr>
          <a:lstStyle/>
          <a:p>
            <a:r>
              <a:rPr lang="en-US" altLang="en-US" dirty="0" smtClean="0">
                <a:latin typeface="+mj-lt"/>
                <a:ea typeface="ＭＳ Ｐゴシック" panose="020B0600070205080204" pitchFamily="34" charset="-128"/>
              </a:rPr>
              <a:t>If the datacenter/cloud is the new computer</a:t>
            </a:r>
          </a:p>
          <a:p>
            <a:pPr lvl="1"/>
            <a:r>
              <a:rPr lang="en-US" altLang="en-US" dirty="0" smtClean="0">
                <a:latin typeface="+mj-lt"/>
                <a:ea typeface="ＭＳ Ｐゴシック" panose="020B0600070205080204" pitchFamily="34" charset="-128"/>
              </a:rPr>
              <a:t>What is its </a:t>
            </a:r>
            <a:r>
              <a:rPr lang="en-US" altLang="en-US" b="1" dirty="0" smtClean="0">
                <a:solidFill>
                  <a:srgbClr val="FF0000"/>
                </a:solidFill>
                <a:latin typeface="+mj-lt"/>
                <a:ea typeface="ＭＳ Ｐゴシック" panose="020B0600070205080204" pitchFamily="34" charset="-128"/>
              </a:rPr>
              <a:t>Operating System</a:t>
            </a:r>
            <a:r>
              <a:rPr lang="en-US" altLang="en-US" dirty="0" smtClean="0">
                <a:latin typeface="+mj-lt"/>
                <a:ea typeface="ＭＳ Ｐゴシック" panose="020B0600070205080204" pitchFamily="34" charset="-128"/>
              </a:rPr>
              <a:t>?</a:t>
            </a:r>
          </a:p>
          <a:p>
            <a:pPr lvl="1"/>
            <a:r>
              <a:rPr lang="en-US" altLang="en-US" dirty="0" smtClean="0">
                <a:latin typeface="+mj-lt"/>
                <a:ea typeface="ＭＳ Ｐゴシック" panose="020B0600070205080204" pitchFamily="34" charset="-128"/>
              </a:rPr>
              <a:t>Note that we are not talking about a host OS</a:t>
            </a:r>
          </a:p>
          <a:p>
            <a:pPr lvl="3"/>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Could be equivalent in benefit as the LAMP stack was to the .com boom – every startup </a:t>
            </a:r>
            <a:r>
              <a:rPr lang="en-US" altLang="en-US" i="1" dirty="0" smtClean="0">
                <a:latin typeface="+mj-lt"/>
                <a:ea typeface="ＭＳ Ｐゴシック" panose="020B0600070205080204" pitchFamily="34" charset="-128"/>
              </a:rPr>
              <a:t>secretly</a:t>
            </a:r>
            <a:r>
              <a:rPr lang="en-US" altLang="en-US" dirty="0" smtClean="0">
                <a:latin typeface="+mj-lt"/>
                <a:ea typeface="ＭＳ Ｐゴシック" panose="020B0600070205080204" pitchFamily="34" charset="-128"/>
              </a:rPr>
              <a:t> implementing the same functionality</a:t>
            </a:r>
            <a:r>
              <a:rPr lang="en-US" altLang="en-US" dirty="0" smtClean="0">
                <a:latin typeface="+mj-lt"/>
                <a:ea typeface="ＭＳ Ｐゴシック" panose="020B0600070205080204" pitchFamily="34" charset="-128"/>
              </a:rPr>
              <a:t>!</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Open </a:t>
            </a:r>
            <a:r>
              <a:rPr lang="en-US" altLang="en-US" dirty="0" smtClean="0">
                <a:latin typeface="+mj-lt"/>
                <a:ea typeface="ＭＳ Ｐゴシック" panose="020B0600070205080204" pitchFamily="34" charset="-128"/>
              </a:rPr>
              <a:t>source stack for a Web 2.0 company: </a:t>
            </a:r>
          </a:p>
          <a:p>
            <a:pPr lvl="1"/>
            <a:r>
              <a:rPr lang="en-US" altLang="en-US" b="1" u="sng" dirty="0" smtClean="0">
                <a:latin typeface="+mj-lt"/>
                <a:ea typeface="ＭＳ Ｐゴシック" panose="020B0600070205080204" pitchFamily="34" charset="-128"/>
              </a:rPr>
              <a:t>L</a:t>
            </a:r>
            <a:r>
              <a:rPr lang="en-US" altLang="en-US" dirty="0" smtClean="0">
                <a:latin typeface="+mj-lt"/>
                <a:ea typeface="ＭＳ Ｐゴシック" panose="020B0600070205080204" pitchFamily="34" charset="-128"/>
              </a:rPr>
              <a:t>inux OS</a:t>
            </a:r>
          </a:p>
          <a:p>
            <a:pPr lvl="1"/>
            <a:r>
              <a:rPr lang="en-US" altLang="en-US" b="1" u="sng" dirty="0" smtClean="0">
                <a:latin typeface="+mj-lt"/>
                <a:ea typeface="ＭＳ Ｐゴシック" panose="020B0600070205080204" pitchFamily="34" charset="-128"/>
              </a:rPr>
              <a:t>A</a:t>
            </a:r>
            <a:r>
              <a:rPr lang="en-US" altLang="en-US" dirty="0" smtClean="0">
                <a:latin typeface="+mj-lt"/>
                <a:ea typeface="ＭＳ Ｐゴシック" panose="020B0600070205080204" pitchFamily="34" charset="-128"/>
              </a:rPr>
              <a:t>pache web server</a:t>
            </a:r>
          </a:p>
          <a:p>
            <a:pPr lvl="1"/>
            <a:r>
              <a:rPr lang="en-US" altLang="en-US" b="1" u="sng" dirty="0" smtClean="0">
                <a:latin typeface="+mj-lt"/>
                <a:ea typeface="ＭＳ Ｐゴシック" panose="020B0600070205080204" pitchFamily="34" charset="-128"/>
              </a:rPr>
              <a:t>M</a:t>
            </a:r>
            <a:r>
              <a:rPr lang="en-US" altLang="en-US" dirty="0" smtClean="0">
                <a:latin typeface="+mj-lt"/>
                <a:ea typeface="ＭＳ Ｐゴシック" panose="020B0600070205080204" pitchFamily="34" charset="-128"/>
              </a:rPr>
              <a:t>ySQL, </a:t>
            </a:r>
            <a:r>
              <a:rPr lang="en-US" altLang="en-US" dirty="0" err="1" smtClean="0">
                <a:latin typeface="+mj-lt"/>
                <a:ea typeface="ＭＳ Ｐゴシック" panose="020B0600070205080204" pitchFamily="34" charset="-128"/>
              </a:rPr>
              <a:t>MariaDB</a:t>
            </a:r>
            <a:r>
              <a:rPr lang="en-US" altLang="en-US" dirty="0" smtClean="0">
                <a:latin typeface="+mj-lt"/>
                <a:ea typeface="ＭＳ Ｐゴシック" panose="020B0600070205080204" pitchFamily="34" charset="-128"/>
              </a:rPr>
              <a:t> or MongoDB DBMS</a:t>
            </a:r>
          </a:p>
          <a:p>
            <a:pPr lvl="1"/>
            <a:r>
              <a:rPr lang="en-US" altLang="en-US" b="1" u="sng" dirty="0" smtClean="0">
                <a:latin typeface="+mj-lt"/>
                <a:ea typeface="ＭＳ Ｐゴシック" panose="020B0600070205080204" pitchFamily="34" charset="-128"/>
              </a:rPr>
              <a:t>P</a:t>
            </a:r>
            <a:r>
              <a:rPr lang="en-US" altLang="en-US" dirty="0" smtClean="0">
                <a:latin typeface="+mj-lt"/>
                <a:ea typeface="ＭＳ Ｐゴシック" panose="020B0600070205080204" pitchFamily="34" charset="-128"/>
              </a:rPr>
              <a:t>HP, Perl, or Python languages for dynamic web pages</a:t>
            </a:r>
          </a:p>
          <a:p>
            <a:endParaRPr lang="en-US" altLang="en-US" dirty="0" smtClean="0">
              <a:latin typeface="+mj-lt"/>
              <a:ea typeface="ＭＳ Ｐゴシック" panose="020B0600070205080204" pitchFamily="34" charset="-128"/>
            </a:endParaRPr>
          </a:p>
          <a:p>
            <a:pPr lvl="1"/>
            <a:endParaRPr lang="en-US" altLang="en-US" dirty="0" smtClean="0">
              <a:latin typeface="+mj-lt"/>
              <a:ea typeface="ＭＳ Ｐゴシック" panose="020B0600070205080204" pitchFamily="34" charset="-128"/>
            </a:endParaRPr>
          </a:p>
        </p:txBody>
      </p:sp>
    </p:spTree>
    <p:extLst>
      <p:ext uri="{BB962C8B-B14F-4D97-AF65-F5344CB8AC3E}">
        <p14:creationId xmlns:p14="http://schemas.microsoft.com/office/powerpoint/2010/main" val="19432803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smtClean="0">
                <a:solidFill>
                  <a:srgbClr val="00AE00"/>
                </a:solidFill>
                <a:ea typeface="ＭＳ Ｐゴシック" panose="020B0600070205080204" pitchFamily="34" charset="-128"/>
              </a:rPr>
              <a:t>Classical</a:t>
            </a:r>
            <a:r>
              <a:rPr lang="en-US" altLang="en-US" smtClean="0">
                <a:solidFill>
                  <a:srgbClr val="008000"/>
                </a:solidFill>
                <a:ea typeface="ＭＳ Ｐゴシック" panose="020B0600070205080204" pitchFamily="34" charset="-128"/>
              </a:rPr>
              <a:t> </a:t>
            </a:r>
            <a:r>
              <a:rPr lang="en-US" altLang="en-US" smtClean="0">
                <a:ea typeface="ＭＳ Ｐゴシック" panose="020B0600070205080204" pitchFamily="34" charset="-128"/>
              </a:rPr>
              <a:t>Operating Systems</a:t>
            </a:r>
          </a:p>
        </p:txBody>
      </p:sp>
      <p:sp>
        <p:nvSpPr>
          <p:cNvPr id="14338" name="Content Placeholder 2"/>
          <p:cNvSpPr>
            <a:spLocks noGrp="1"/>
          </p:cNvSpPr>
          <p:nvPr>
            <p:ph idx="1"/>
          </p:nvPr>
        </p:nvSpPr>
        <p:spPr>
          <a:xfrm>
            <a:off x="381000" y="838200"/>
            <a:ext cx="8305800" cy="5486400"/>
          </a:xfrm>
        </p:spPr>
        <p:txBody>
          <a:bodyPr/>
          <a:lstStyle/>
          <a:p>
            <a:r>
              <a:rPr lang="en-US" altLang="en-US" dirty="0" smtClean="0">
                <a:latin typeface="+mj-lt"/>
                <a:ea typeface="ＭＳ Ｐゴシック" panose="020B0600070205080204" pitchFamily="34" charset="-128"/>
              </a:rPr>
              <a:t>Data sharing</a:t>
            </a:r>
          </a:p>
          <a:p>
            <a:pPr lvl="1"/>
            <a:r>
              <a:rPr lang="en-US" altLang="en-US" dirty="0" smtClean="0">
                <a:latin typeface="+mj-lt"/>
                <a:ea typeface="ＭＳ Ｐゴシック" panose="020B0600070205080204" pitchFamily="34" charset="-128"/>
              </a:rPr>
              <a:t>Inter-Process Communication, RPC, files, pipes, …</a:t>
            </a:r>
          </a:p>
          <a:p>
            <a:pPr lvl="1"/>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Programming Abstractions</a:t>
            </a:r>
          </a:p>
          <a:p>
            <a:pPr lvl="1"/>
            <a:r>
              <a:rPr lang="en-US" altLang="en-US" dirty="0" smtClean="0">
                <a:latin typeface="+mj-lt"/>
                <a:ea typeface="ＭＳ Ｐゴシック" panose="020B0600070205080204" pitchFamily="34" charset="-128"/>
              </a:rPr>
              <a:t>Libraries (</a:t>
            </a:r>
            <a:r>
              <a:rPr lang="en-US" altLang="en-US" dirty="0" err="1" smtClean="0">
                <a:latin typeface="+mj-lt"/>
                <a:ea typeface="ＭＳ Ｐゴシック" panose="020B0600070205080204" pitchFamily="34" charset="-128"/>
              </a:rPr>
              <a:t>libc</a:t>
            </a:r>
            <a:r>
              <a:rPr lang="en-US" altLang="en-US" dirty="0" smtClean="0">
                <a:latin typeface="+mj-lt"/>
                <a:ea typeface="ＭＳ Ｐゴシック" panose="020B0600070205080204" pitchFamily="34" charset="-128"/>
              </a:rPr>
              <a:t>), system calls, …</a:t>
            </a:r>
          </a:p>
          <a:p>
            <a:pPr lvl="1"/>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Multiplexing of resources</a:t>
            </a:r>
          </a:p>
          <a:p>
            <a:pPr lvl="1"/>
            <a:r>
              <a:rPr lang="en-US" altLang="en-US" dirty="0" smtClean="0">
                <a:latin typeface="+mj-lt"/>
                <a:ea typeface="ＭＳ Ｐゴシック" panose="020B0600070205080204" pitchFamily="34" charset="-128"/>
              </a:rPr>
              <a:t>Scheduling, virtual memory, </a:t>
            </a:r>
            <a:r>
              <a:rPr lang="en-US" altLang="en-US" dirty="0" smtClean="0">
                <a:latin typeface="+mj-lt"/>
                <a:ea typeface="ＭＳ Ｐゴシック" panose="020B0600070205080204" pitchFamily="34" charset="-128"/>
              </a:rPr>
              <a:t>file allocation/protection</a:t>
            </a:r>
            <a:r>
              <a:rPr lang="en-US" altLang="en-US" dirty="0" smtClean="0">
                <a:latin typeface="+mj-lt"/>
                <a:ea typeface="ＭＳ Ｐゴシック" panose="020B0600070205080204" pitchFamily="34" charset="-128"/>
              </a:rPr>
              <a:t>, …</a:t>
            </a:r>
          </a:p>
          <a:p>
            <a:pPr lvl="1"/>
            <a:endParaRPr lang="en-US" altLang="en-US" dirty="0" smtClean="0">
              <a:latin typeface="+mj-lt"/>
              <a:ea typeface="ＭＳ Ｐゴシック" panose="020B0600070205080204" pitchFamily="34" charset="-128"/>
            </a:endParaRPr>
          </a:p>
          <a:p>
            <a:endParaRPr lang="en-US" altLang="en-US" dirty="0" smtClean="0">
              <a:latin typeface="+mj-lt"/>
              <a:ea typeface="ＭＳ Ｐゴシック" panose="020B0600070205080204" pitchFamily="34" charset="-128"/>
            </a:endParaRPr>
          </a:p>
        </p:txBody>
      </p:sp>
    </p:spTree>
    <p:extLst>
      <p:ext uri="{BB962C8B-B14F-4D97-AF65-F5344CB8AC3E}">
        <p14:creationId xmlns:p14="http://schemas.microsoft.com/office/powerpoint/2010/main" val="109010052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smtClean="0"/>
              <a:t>Security Requirements</a:t>
            </a:r>
          </a:p>
        </p:txBody>
      </p:sp>
      <p:sp>
        <p:nvSpPr>
          <p:cNvPr id="2945027" name="Rectangle 3"/>
          <p:cNvSpPr>
            <a:spLocks noGrp="1" noChangeArrowheads="1"/>
          </p:cNvSpPr>
          <p:nvPr>
            <p:ph type="body" idx="1"/>
          </p:nvPr>
        </p:nvSpPr>
        <p:spPr>
          <a:xfrm>
            <a:off x="304800" y="838200"/>
            <a:ext cx="8382000" cy="5562600"/>
          </a:xfrm>
        </p:spPr>
        <p:txBody>
          <a:bodyPr>
            <a:normAutofit/>
          </a:bodyPr>
          <a:lstStyle/>
          <a:p>
            <a:r>
              <a:rPr lang="en-US" altLang="en-US" dirty="0" smtClean="0"/>
              <a:t>Authentication </a:t>
            </a:r>
          </a:p>
          <a:p>
            <a:pPr lvl="1"/>
            <a:r>
              <a:rPr lang="en-US" altLang="en-US" dirty="0" smtClean="0"/>
              <a:t>Ensures that a user is who is claiming to be</a:t>
            </a:r>
          </a:p>
          <a:p>
            <a:pPr lvl="3"/>
            <a:endParaRPr lang="en-US" altLang="en-US" dirty="0" smtClean="0"/>
          </a:p>
          <a:p>
            <a:r>
              <a:rPr lang="en-US" altLang="en-US" dirty="0" smtClean="0"/>
              <a:t>Data integrity </a:t>
            </a:r>
          </a:p>
          <a:p>
            <a:pPr lvl="1"/>
            <a:r>
              <a:rPr lang="en-US" altLang="en-US" dirty="0" smtClean="0"/>
              <a:t>Ensure that data is not changed from source to destination or after being written on a storage device </a:t>
            </a:r>
          </a:p>
          <a:p>
            <a:pPr lvl="3"/>
            <a:endParaRPr lang="en-US" altLang="en-US" dirty="0" smtClean="0"/>
          </a:p>
          <a:p>
            <a:r>
              <a:rPr lang="en-US" altLang="en-US" dirty="0" smtClean="0"/>
              <a:t>Confidentiality </a:t>
            </a:r>
          </a:p>
          <a:p>
            <a:pPr lvl="1"/>
            <a:r>
              <a:rPr lang="en-US" altLang="en-US" dirty="0" smtClean="0"/>
              <a:t>Ensures that data is read only by authorized users</a:t>
            </a:r>
          </a:p>
          <a:p>
            <a:pPr lvl="2"/>
            <a:endParaRPr lang="en-US" altLang="en-US" dirty="0" smtClean="0"/>
          </a:p>
          <a:p>
            <a:r>
              <a:rPr lang="en-US" altLang="en-US" dirty="0" smtClean="0"/>
              <a:t>Non-repudiation</a:t>
            </a:r>
          </a:p>
          <a:p>
            <a:pPr lvl="1"/>
            <a:r>
              <a:rPr lang="en-US" altLang="en-US" dirty="0" smtClean="0"/>
              <a:t>Sender/client can’</a:t>
            </a:r>
            <a:r>
              <a:rPr lang="en-US" altLang="ja-JP" dirty="0" smtClean="0"/>
              <a:t>t later claim didn’t send/write data</a:t>
            </a:r>
          </a:p>
          <a:p>
            <a:pPr lvl="1"/>
            <a:r>
              <a:rPr lang="en-US" altLang="en-US" dirty="0" smtClean="0"/>
              <a:t>Receiver/server can’</a:t>
            </a:r>
            <a:r>
              <a:rPr lang="en-US" altLang="ja-JP" dirty="0" smtClean="0"/>
              <a:t>t claim didn’t receive/write data</a:t>
            </a:r>
          </a:p>
          <a:p>
            <a:endParaRPr lang="en-US" altLang="en-US" dirty="0" smtClean="0"/>
          </a:p>
        </p:txBody>
      </p:sp>
    </p:spTree>
    <p:extLst>
      <p:ext uri="{BB962C8B-B14F-4D97-AF65-F5344CB8AC3E}">
        <p14:creationId xmlns:p14="http://schemas.microsoft.com/office/powerpoint/2010/main" val="6109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5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50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45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450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450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450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4502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4502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45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50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smtClean="0">
                <a:solidFill>
                  <a:schemeClr val="accent2"/>
                </a:solidFill>
                <a:ea typeface="ＭＳ Ｐゴシック" panose="020B0600070205080204" pitchFamily="34" charset="-128"/>
              </a:rPr>
              <a:t>Datacenter/Cloud</a:t>
            </a:r>
            <a:r>
              <a:rPr lang="en-US" altLang="en-US" dirty="0" smtClean="0">
                <a:ea typeface="ＭＳ Ｐゴシック" panose="020B0600070205080204" pitchFamily="34" charset="-128"/>
              </a:rPr>
              <a:t> Operating System</a:t>
            </a:r>
          </a:p>
        </p:txBody>
      </p:sp>
      <p:sp>
        <p:nvSpPr>
          <p:cNvPr id="15362" name="Content Placeholder 2"/>
          <p:cNvSpPr>
            <a:spLocks noGrp="1"/>
          </p:cNvSpPr>
          <p:nvPr>
            <p:ph idx="1"/>
          </p:nvPr>
        </p:nvSpPr>
        <p:spPr/>
        <p:txBody>
          <a:bodyPr/>
          <a:lstStyle/>
          <a:p>
            <a:r>
              <a:rPr lang="en-US" altLang="en-US" smtClean="0">
                <a:latin typeface="+mj-lt"/>
                <a:ea typeface="ＭＳ Ｐゴシック" panose="020B0600070205080204" pitchFamily="34" charset="-128"/>
              </a:rPr>
              <a:t>Data sharing</a:t>
            </a:r>
          </a:p>
          <a:p>
            <a:pPr lvl="1"/>
            <a:r>
              <a:rPr lang="en-US" altLang="en-US" smtClean="0">
                <a:latin typeface="+mj-lt"/>
                <a:ea typeface="ＭＳ Ｐゴシック" panose="020B0600070205080204" pitchFamily="34" charset="-128"/>
              </a:rPr>
              <a:t>Google File System, </a:t>
            </a:r>
            <a:r>
              <a:rPr lang="en-US" altLang="en-US" smtClean="0">
                <a:solidFill>
                  <a:srgbClr val="2A40E2"/>
                </a:solidFill>
                <a:latin typeface="+mj-lt"/>
                <a:ea typeface="ＭＳ Ｐゴシック" panose="020B0600070205080204" pitchFamily="34" charset="-128"/>
              </a:rPr>
              <a:t>key/value stores</a:t>
            </a:r>
          </a:p>
          <a:p>
            <a:pPr lvl="1"/>
            <a:r>
              <a:rPr lang="en-US" altLang="en-US" smtClean="0">
                <a:solidFill>
                  <a:srgbClr val="000000"/>
                </a:solidFill>
                <a:latin typeface="+mj-lt"/>
                <a:ea typeface="ＭＳ Ｐゴシック" panose="020B0600070205080204" pitchFamily="34" charset="-128"/>
              </a:rPr>
              <a:t>Apache project: Hadoop Distributed File System</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Programming Abstractions</a:t>
            </a:r>
          </a:p>
          <a:p>
            <a:pPr lvl="1"/>
            <a:r>
              <a:rPr lang="en-US" altLang="en-US" smtClean="0">
                <a:latin typeface="+mj-lt"/>
                <a:ea typeface="ＭＳ Ｐゴシック" panose="020B0600070205080204" pitchFamily="34" charset="-128"/>
              </a:rPr>
              <a:t>Google MapReduce</a:t>
            </a:r>
          </a:p>
          <a:p>
            <a:pPr lvl="1"/>
            <a:r>
              <a:rPr lang="en-US" altLang="en-US" smtClean="0">
                <a:latin typeface="+mj-lt"/>
                <a:ea typeface="ＭＳ Ｐゴシック" panose="020B0600070205080204" pitchFamily="34" charset="-128"/>
              </a:rPr>
              <a:t>Apache projects: Hadoop, Pig, Hive, Spark</a:t>
            </a:r>
            <a:endParaRPr lang="en-US" altLang="en-US" smtClean="0">
              <a:solidFill>
                <a:srgbClr val="7F7F7F"/>
              </a:solidFill>
              <a:latin typeface="+mj-lt"/>
              <a:ea typeface="ＭＳ Ｐゴシック" panose="020B0600070205080204" pitchFamily="34" charset="-128"/>
            </a:endParaRP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Multiplexing of resources</a:t>
            </a:r>
          </a:p>
          <a:p>
            <a:pPr lvl="1"/>
            <a:r>
              <a:rPr lang="en-US" altLang="en-US" smtClean="0">
                <a:latin typeface="+mj-lt"/>
                <a:ea typeface="ＭＳ Ｐゴシック" panose="020B0600070205080204" pitchFamily="34" charset="-128"/>
              </a:rPr>
              <a:t>Apache projects: Mesos,</a:t>
            </a:r>
            <a:r>
              <a:rPr lang="en-US" altLang="en-US" smtClean="0">
                <a:solidFill>
                  <a:srgbClr val="7F7F7F"/>
                </a:solidFill>
                <a:latin typeface="+mj-lt"/>
                <a:ea typeface="ＭＳ Ｐゴシック" panose="020B0600070205080204" pitchFamily="34" charset="-128"/>
              </a:rPr>
              <a:t> </a:t>
            </a:r>
            <a:r>
              <a:rPr lang="en-US" altLang="en-US" smtClean="0">
                <a:solidFill>
                  <a:srgbClr val="2A40E2"/>
                </a:solidFill>
                <a:latin typeface="+mj-lt"/>
                <a:ea typeface="ＭＳ Ｐゴシック" panose="020B0600070205080204" pitchFamily="34" charset="-128"/>
              </a:rPr>
              <a:t>YARN (MapReduce v2), ZooKeeper, BookKeeper, …</a:t>
            </a:r>
          </a:p>
          <a:p>
            <a:pPr lvl="1"/>
            <a:endParaRPr lang="en-US" altLang="en-US" smtClean="0">
              <a:latin typeface="+mj-lt"/>
              <a:ea typeface="ＭＳ Ｐゴシック" panose="020B0600070205080204" pitchFamily="34" charset="-128"/>
            </a:endParaRPr>
          </a:p>
          <a:p>
            <a:endParaRPr lang="en-US" altLang="en-US" smtClean="0">
              <a:latin typeface="+mj-lt"/>
              <a:ea typeface="ＭＳ Ｐゴシック" panose="020B0600070205080204" pitchFamily="34" charset="-128"/>
            </a:endParaRPr>
          </a:p>
        </p:txBody>
      </p:sp>
    </p:spTree>
    <p:extLst>
      <p:ext uri="{BB962C8B-B14F-4D97-AF65-F5344CB8AC3E}">
        <p14:creationId xmlns:p14="http://schemas.microsoft.com/office/powerpoint/2010/main" val="299322454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dirty="0" smtClean="0">
                <a:ea typeface="ＭＳ Ｐゴシック" panose="020B0600070205080204" pitchFamily="34" charset="-128"/>
              </a:rPr>
              <a:t>Google Cloud Infrastructure</a:t>
            </a:r>
          </a:p>
        </p:txBody>
      </p:sp>
      <p:sp>
        <p:nvSpPr>
          <p:cNvPr id="3" name="Content Placeholder 2"/>
          <p:cNvSpPr>
            <a:spLocks noGrp="1"/>
          </p:cNvSpPr>
          <p:nvPr>
            <p:ph idx="1"/>
          </p:nvPr>
        </p:nvSpPr>
        <p:spPr>
          <a:xfrm>
            <a:off x="169862" y="1066800"/>
            <a:ext cx="8804275" cy="5130800"/>
          </a:xfrm>
        </p:spPr>
        <p:txBody>
          <a:bodyPr/>
          <a:lstStyle/>
          <a:p>
            <a:r>
              <a:rPr lang="en-US" altLang="en-US" dirty="0" smtClean="0">
                <a:latin typeface="+mj-lt"/>
                <a:ea typeface="ＭＳ Ｐゴシック" panose="020B0600070205080204" pitchFamily="34" charset="-128"/>
              </a:rPr>
              <a:t>Google File System (GFS), 2003</a:t>
            </a:r>
          </a:p>
          <a:p>
            <a:pPr lvl="1"/>
            <a:r>
              <a:rPr lang="en-US" altLang="en-US" dirty="0" smtClean="0">
                <a:latin typeface="+mj-lt"/>
                <a:ea typeface="ＭＳ Ｐゴシック" panose="020B0600070205080204" pitchFamily="34" charset="-128"/>
              </a:rPr>
              <a:t>Distributed File System for entire </a:t>
            </a:r>
            <a:br>
              <a:rPr lang="en-US" altLang="en-US" dirty="0" smtClean="0">
                <a:latin typeface="+mj-lt"/>
                <a:ea typeface="ＭＳ Ｐゴシック" panose="020B0600070205080204" pitchFamily="34" charset="-128"/>
              </a:rPr>
            </a:br>
            <a:r>
              <a:rPr lang="en-US" altLang="en-US" dirty="0" smtClean="0">
                <a:latin typeface="+mj-lt"/>
                <a:ea typeface="ＭＳ Ｐゴシック" panose="020B0600070205080204" pitchFamily="34" charset="-128"/>
              </a:rPr>
              <a:t>cluster</a:t>
            </a:r>
          </a:p>
          <a:p>
            <a:pPr lvl="1"/>
            <a:r>
              <a:rPr lang="en-US" altLang="en-US" dirty="0" smtClean="0">
                <a:latin typeface="+mj-lt"/>
                <a:ea typeface="ＭＳ Ｐゴシック" panose="020B0600070205080204" pitchFamily="34" charset="-128"/>
              </a:rPr>
              <a:t>Single namespace</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Google </a:t>
            </a:r>
            <a:r>
              <a:rPr lang="en-US" altLang="en-US" dirty="0" err="1" smtClean="0">
                <a:latin typeface="+mj-lt"/>
                <a:ea typeface="ＭＳ Ｐゴシック" panose="020B0600070205080204" pitchFamily="34" charset="-128"/>
              </a:rPr>
              <a:t>MapReduce</a:t>
            </a:r>
            <a:r>
              <a:rPr lang="en-US" altLang="en-US" dirty="0" smtClean="0">
                <a:latin typeface="+mj-lt"/>
                <a:ea typeface="ＭＳ Ｐゴシック" panose="020B0600070205080204" pitchFamily="34" charset="-128"/>
              </a:rPr>
              <a:t> (MR), 2004</a:t>
            </a:r>
          </a:p>
          <a:p>
            <a:pPr lvl="1"/>
            <a:r>
              <a:rPr lang="en-US" altLang="en-US" dirty="0" smtClean="0">
                <a:latin typeface="+mj-lt"/>
                <a:ea typeface="ＭＳ Ｐゴシック" panose="020B0600070205080204" pitchFamily="34" charset="-128"/>
              </a:rPr>
              <a:t>Runs queries/jobs on data</a:t>
            </a:r>
          </a:p>
          <a:p>
            <a:pPr lvl="1"/>
            <a:r>
              <a:rPr lang="en-US" altLang="en-US" dirty="0" smtClean="0">
                <a:latin typeface="+mj-lt"/>
                <a:ea typeface="ＭＳ Ｐゴシック" panose="020B0600070205080204" pitchFamily="34" charset="-128"/>
              </a:rPr>
              <a:t>Manages work distribution &amp; fault-</a:t>
            </a:r>
            <a:br>
              <a:rPr lang="en-US" altLang="en-US" dirty="0" smtClean="0">
                <a:latin typeface="+mj-lt"/>
                <a:ea typeface="ＭＳ Ｐゴシック" panose="020B0600070205080204" pitchFamily="34" charset="-128"/>
              </a:rPr>
            </a:br>
            <a:r>
              <a:rPr lang="en-US" altLang="en-US" dirty="0" smtClean="0">
                <a:latin typeface="+mj-lt"/>
                <a:ea typeface="ＭＳ Ｐゴシック" panose="020B0600070205080204" pitchFamily="34" charset="-128"/>
              </a:rPr>
              <a:t>tolerance</a:t>
            </a:r>
          </a:p>
          <a:p>
            <a:pPr lvl="1"/>
            <a:r>
              <a:rPr lang="en-US" altLang="en-US" dirty="0" smtClean="0">
                <a:latin typeface="+mj-lt"/>
                <a:ea typeface="ＭＳ Ｐゴシック" panose="020B0600070205080204" pitchFamily="34" charset="-128"/>
              </a:rPr>
              <a:t>Collocated </a:t>
            </a:r>
            <a:r>
              <a:rPr lang="en-US" altLang="en-US" dirty="0" smtClean="0">
                <a:latin typeface="+mj-lt"/>
                <a:ea typeface="ＭＳ Ｐゴシック" panose="020B0600070205080204" pitchFamily="34" charset="-128"/>
              </a:rPr>
              <a:t>with file system</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Apache open source versions: </a:t>
            </a:r>
            <a:r>
              <a:rPr lang="en-US" altLang="en-US" dirty="0" smtClean="0">
                <a:latin typeface="+mj-lt"/>
                <a:ea typeface="ＭＳ Ｐゴシック" panose="020B0600070205080204" pitchFamily="34" charset="-128"/>
              </a:rPr>
              <a:t/>
            </a:r>
            <a:br>
              <a:rPr lang="en-US" altLang="en-US" dirty="0" smtClean="0">
                <a:latin typeface="+mj-lt"/>
                <a:ea typeface="ＭＳ Ｐゴシック" panose="020B0600070205080204" pitchFamily="34" charset="-128"/>
              </a:rPr>
            </a:br>
            <a:r>
              <a:rPr lang="en-US" altLang="en-US" dirty="0" smtClean="0">
                <a:latin typeface="+mj-lt"/>
                <a:ea typeface="ＭＳ Ｐゴシック" panose="020B0600070205080204" pitchFamily="34" charset="-128"/>
              </a:rPr>
              <a:t>	Hadoop </a:t>
            </a:r>
            <a:r>
              <a:rPr lang="en-US" altLang="en-US" dirty="0" smtClean="0">
                <a:latin typeface="+mj-lt"/>
                <a:ea typeface="ＭＳ Ｐゴシック" panose="020B0600070205080204" pitchFamily="34" charset="-128"/>
              </a:rPr>
              <a:t>DFS and Hadoop MR </a:t>
            </a:r>
          </a:p>
        </p:txBody>
      </p:sp>
      <p:pic>
        <p:nvPicPr>
          <p:cNvPr id="1638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137" y="1066800"/>
            <a:ext cx="33448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137" y="3090862"/>
            <a:ext cx="33258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5421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additive="base">
                                        <p:cTn id="19" dur="500" fill="hold"/>
                                        <p:tgtEl>
                                          <p:spTgt spid="16387"/>
                                        </p:tgtEl>
                                        <p:attrNameLst>
                                          <p:attrName>ppt_x</p:attrName>
                                        </p:attrNameLst>
                                      </p:cBhvr>
                                      <p:tavLst>
                                        <p:tav tm="0">
                                          <p:val>
                                            <p:strVal val="1+#ppt_w/2"/>
                                          </p:val>
                                        </p:tav>
                                        <p:tav tm="100000">
                                          <p:val>
                                            <p:strVal val="#ppt_x"/>
                                          </p:val>
                                        </p:tav>
                                      </p:tavLst>
                                    </p:anim>
                                    <p:anim calcmode="lin" valueType="num">
                                      <p:cBhvr additive="base">
                                        <p:cTn id="20"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smtClean="0">
                <a:ea typeface="ＭＳ Ｐゴシック" panose="020B0600070205080204" pitchFamily="34" charset="-128"/>
              </a:rPr>
              <a:t>GFS/HDFS Insights </a:t>
            </a:r>
          </a:p>
        </p:txBody>
      </p:sp>
      <p:sp>
        <p:nvSpPr>
          <p:cNvPr id="3" name="Content Placeholder 2"/>
          <p:cNvSpPr>
            <a:spLocks noGrp="1"/>
          </p:cNvSpPr>
          <p:nvPr>
            <p:ph idx="1"/>
          </p:nvPr>
        </p:nvSpPr>
        <p:spPr>
          <a:xfrm>
            <a:off x="228600" y="990600"/>
            <a:ext cx="8686800" cy="4598988"/>
          </a:xfrm>
        </p:spPr>
        <p:txBody>
          <a:bodyPr/>
          <a:lstStyle/>
          <a:p>
            <a:r>
              <a:rPr lang="en-US" altLang="en-US" i="1" dirty="0" smtClean="0">
                <a:solidFill>
                  <a:srgbClr val="008000"/>
                </a:solidFill>
                <a:latin typeface="+mj-lt"/>
                <a:ea typeface="ＭＳ Ｐゴシック" panose="020B0600070205080204" pitchFamily="34" charset="-128"/>
              </a:rPr>
              <a:t>Petabyte</a:t>
            </a:r>
            <a:r>
              <a:rPr lang="en-US" altLang="en-US" dirty="0" smtClean="0">
                <a:latin typeface="+mj-lt"/>
                <a:ea typeface="ＭＳ Ｐゴシック" panose="020B0600070205080204" pitchFamily="34" charset="-128"/>
              </a:rPr>
              <a:t> storage</a:t>
            </a:r>
          </a:p>
          <a:p>
            <a:pPr lvl="1"/>
            <a:r>
              <a:rPr lang="en-US" altLang="en-US" dirty="0" smtClean="0">
                <a:latin typeface="+mj-lt"/>
                <a:ea typeface="ＭＳ Ｐゴシック" panose="020B0600070205080204" pitchFamily="34" charset="-128"/>
              </a:rPr>
              <a:t>Files split into large blocks (128 MB) and replicated across several nodes</a:t>
            </a:r>
          </a:p>
          <a:p>
            <a:pPr lvl="1"/>
            <a:r>
              <a:rPr lang="en-US" altLang="en-US" dirty="0" smtClean="0">
                <a:latin typeface="+mj-lt"/>
                <a:ea typeface="ＭＳ Ｐゴシック" panose="020B0600070205080204" pitchFamily="34" charset="-128"/>
              </a:rPr>
              <a:t>Big blocks allow high throughput sequential reads/writes</a:t>
            </a:r>
          </a:p>
          <a:p>
            <a:endParaRPr lang="en-US" altLang="en-US" dirty="0" smtClean="0">
              <a:latin typeface="+mj-lt"/>
              <a:ea typeface="ＭＳ Ｐゴシック" panose="020B0600070205080204" pitchFamily="34" charset="-128"/>
            </a:endParaRPr>
          </a:p>
          <a:p>
            <a:r>
              <a:rPr lang="en-US" altLang="en-US" dirty="0" smtClean="0">
                <a:latin typeface="+mj-lt"/>
                <a:ea typeface="ＭＳ Ｐゴシック" panose="020B0600070205080204" pitchFamily="34" charset="-128"/>
              </a:rPr>
              <a:t>Data </a:t>
            </a:r>
            <a:r>
              <a:rPr lang="en-US" altLang="en-US" i="1" dirty="0" smtClean="0">
                <a:solidFill>
                  <a:srgbClr val="008000"/>
                </a:solidFill>
                <a:latin typeface="+mj-lt"/>
                <a:ea typeface="ＭＳ Ｐゴシック" panose="020B0600070205080204" pitchFamily="34" charset="-128"/>
              </a:rPr>
              <a:t>striped</a:t>
            </a:r>
            <a:r>
              <a:rPr lang="en-US" altLang="en-US" dirty="0" smtClean="0">
                <a:latin typeface="+mj-lt"/>
                <a:ea typeface="ＭＳ Ｐゴシック" panose="020B0600070205080204" pitchFamily="34" charset="-128"/>
              </a:rPr>
              <a:t> on hundreds/thousands of servers</a:t>
            </a:r>
          </a:p>
          <a:p>
            <a:pPr lvl="1"/>
            <a:r>
              <a:rPr lang="en-US" altLang="en-US" dirty="0" smtClean="0">
                <a:latin typeface="+mj-lt"/>
                <a:ea typeface="ＭＳ Ｐゴシック" panose="020B0600070205080204" pitchFamily="34" charset="-128"/>
              </a:rPr>
              <a:t>Scan 100 TB on 1 node @ 50 MB/s = 24 days</a:t>
            </a:r>
          </a:p>
          <a:p>
            <a:pPr lvl="1"/>
            <a:r>
              <a:rPr lang="en-US" altLang="en-US" dirty="0" smtClean="0">
                <a:latin typeface="+mj-lt"/>
                <a:ea typeface="ＭＳ Ｐゴシック" panose="020B0600070205080204" pitchFamily="34" charset="-128"/>
              </a:rPr>
              <a:t>Scan on 1000-node cluster = 35 minutes</a:t>
            </a:r>
          </a:p>
        </p:txBody>
      </p:sp>
    </p:spTree>
    <p:extLst>
      <p:ext uri="{BB962C8B-B14F-4D97-AF65-F5344CB8AC3E}">
        <p14:creationId xmlns:p14="http://schemas.microsoft.com/office/powerpoint/2010/main" val="3690603168"/>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dirty="0" smtClean="0">
                <a:ea typeface="ＭＳ Ｐゴシック" panose="020B0600070205080204" pitchFamily="34" charset="-128"/>
              </a:rPr>
              <a:t>GFS/HDFS Insights (2) </a:t>
            </a:r>
          </a:p>
        </p:txBody>
      </p:sp>
      <p:sp>
        <p:nvSpPr>
          <p:cNvPr id="3" name="Content Placeholder 2"/>
          <p:cNvSpPr>
            <a:spLocks noGrp="1"/>
          </p:cNvSpPr>
          <p:nvPr>
            <p:ph idx="1"/>
          </p:nvPr>
        </p:nvSpPr>
        <p:spPr>
          <a:xfrm>
            <a:off x="228600" y="914400"/>
            <a:ext cx="8229600" cy="4448175"/>
          </a:xfrm>
        </p:spPr>
        <p:txBody>
          <a:bodyPr>
            <a:normAutofit/>
          </a:bodyPr>
          <a:lstStyle/>
          <a:p>
            <a:pPr>
              <a:defRPr/>
            </a:pPr>
            <a:r>
              <a:rPr lang="en-US" i="1" dirty="0" smtClean="0">
                <a:solidFill>
                  <a:srgbClr val="008000"/>
                </a:solidFill>
                <a:latin typeface="+mj-lt"/>
              </a:rPr>
              <a:t>Failures</a:t>
            </a:r>
            <a:r>
              <a:rPr lang="en-US" dirty="0" smtClean="0">
                <a:solidFill>
                  <a:srgbClr val="008000"/>
                </a:solidFill>
                <a:latin typeface="+mj-lt"/>
              </a:rPr>
              <a:t> </a:t>
            </a:r>
            <a:r>
              <a:rPr lang="en-US" dirty="0" smtClean="0">
                <a:latin typeface="+mj-lt"/>
              </a:rPr>
              <a:t>will be the norm</a:t>
            </a:r>
          </a:p>
          <a:p>
            <a:pPr lvl="1">
              <a:defRPr/>
            </a:pPr>
            <a:r>
              <a:rPr lang="en-US" dirty="0">
                <a:latin typeface="+mj-lt"/>
                <a:ea typeface="ＭＳ Ｐゴシック" charset="0"/>
                <a:cs typeface="Helvetica"/>
              </a:rPr>
              <a:t>Mean time between failures for 1 node = 3 years</a:t>
            </a:r>
          </a:p>
          <a:p>
            <a:pPr lvl="1">
              <a:defRPr/>
            </a:pPr>
            <a:r>
              <a:rPr lang="en-US" dirty="0">
                <a:latin typeface="+mj-lt"/>
                <a:ea typeface="ＭＳ Ｐゴシック" charset="0"/>
                <a:cs typeface="Helvetica"/>
              </a:rPr>
              <a:t>Mean time between failures for 1000 nodes = </a:t>
            </a:r>
            <a:r>
              <a:rPr lang="en-US" b="1" dirty="0">
                <a:solidFill>
                  <a:srgbClr val="FF0000"/>
                </a:solidFill>
                <a:latin typeface="+mj-lt"/>
                <a:ea typeface="ＭＳ Ｐゴシック" charset="0"/>
                <a:cs typeface="Helvetica"/>
              </a:rPr>
              <a:t>1 day</a:t>
            </a:r>
          </a:p>
          <a:p>
            <a:pPr marL="0" indent="0">
              <a:buFontTx/>
              <a:buNone/>
              <a:defRPr/>
            </a:pPr>
            <a:endParaRPr lang="en-US" dirty="0" smtClean="0">
              <a:latin typeface="+mj-lt"/>
            </a:endParaRPr>
          </a:p>
          <a:p>
            <a:pPr>
              <a:defRPr/>
            </a:pPr>
            <a:r>
              <a:rPr lang="en-US" dirty="0" smtClean="0">
                <a:latin typeface="+mj-lt"/>
              </a:rPr>
              <a:t>Use </a:t>
            </a:r>
            <a:r>
              <a:rPr lang="en-US" i="1" dirty="0" smtClean="0">
                <a:solidFill>
                  <a:srgbClr val="008000"/>
                </a:solidFill>
                <a:latin typeface="+mj-lt"/>
              </a:rPr>
              <a:t>commodity</a:t>
            </a:r>
            <a:r>
              <a:rPr lang="en-US" dirty="0" smtClean="0">
                <a:latin typeface="+mj-lt"/>
              </a:rPr>
              <a:t> hardware</a:t>
            </a:r>
          </a:p>
          <a:p>
            <a:pPr lvl="1">
              <a:defRPr/>
            </a:pPr>
            <a:r>
              <a:rPr lang="en-US" dirty="0" smtClean="0">
                <a:latin typeface="+mj-lt"/>
              </a:rPr>
              <a:t>Failures are the norm anyway, buy cheaper hardware</a:t>
            </a:r>
          </a:p>
          <a:p>
            <a:pPr lvl="1">
              <a:defRPr/>
            </a:pPr>
            <a:endParaRPr lang="en-US" dirty="0">
              <a:latin typeface="+mj-lt"/>
            </a:endParaRPr>
          </a:p>
          <a:p>
            <a:pPr>
              <a:defRPr/>
            </a:pPr>
            <a:r>
              <a:rPr lang="en-US" dirty="0" smtClean="0">
                <a:latin typeface="+mj-lt"/>
              </a:rPr>
              <a:t>No complicated consistency models</a:t>
            </a:r>
          </a:p>
          <a:p>
            <a:pPr lvl="1">
              <a:defRPr/>
            </a:pPr>
            <a:r>
              <a:rPr lang="en-US" dirty="0" smtClean="0">
                <a:latin typeface="+mj-lt"/>
              </a:rPr>
              <a:t>Single writer, append-only data</a:t>
            </a:r>
          </a:p>
        </p:txBody>
      </p:sp>
    </p:spTree>
    <p:extLst>
      <p:ext uri="{BB962C8B-B14F-4D97-AF65-F5344CB8AC3E}">
        <p14:creationId xmlns:p14="http://schemas.microsoft.com/office/powerpoint/2010/main" val="415251561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err="1"/>
              <a:t>MapReduce</a:t>
            </a:r>
            <a:r>
              <a:rPr lang="en-US" dirty="0"/>
              <a:t> Programming Model</a:t>
            </a:r>
          </a:p>
        </p:txBody>
      </p:sp>
      <p:sp>
        <p:nvSpPr>
          <p:cNvPr id="24578" name="Content Placeholder 2"/>
          <p:cNvSpPr>
            <a:spLocks noGrp="1"/>
          </p:cNvSpPr>
          <p:nvPr>
            <p:ph idx="1"/>
          </p:nvPr>
        </p:nvSpPr>
        <p:spPr/>
        <p:txBody>
          <a:bodyPr/>
          <a:lstStyle/>
          <a:p>
            <a:pPr eaLnBrk="1" hangingPunct="1"/>
            <a:r>
              <a:rPr lang="en-US" dirty="0">
                <a:solidFill>
                  <a:srgbClr val="000000"/>
                </a:solidFill>
              </a:rPr>
              <a:t>Data type: key-value</a:t>
            </a:r>
            <a:r>
              <a:rPr lang="en-US" i="1" dirty="0">
                <a:solidFill>
                  <a:srgbClr val="000000"/>
                </a:solidFill>
              </a:rPr>
              <a:t> records</a:t>
            </a:r>
          </a:p>
          <a:p>
            <a:pPr eaLnBrk="1" hangingPunct="1"/>
            <a:endParaRPr lang="en-US" dirty="0">
              <a:solidFill>
                <a:srgbClr val="000000"/>
              </a:solidFill>
            </a:endParaRPr>
          </a:p>
          <a:p>
            <a:pPr eaLnBrk="1" hangingPunct="1"/>
            <a:r>
              <a:rPr lang="en-US" dirty="0">
                <a:solidFill>
                  <a:srgbClr val="000000"/>
                </a:solidFill>
              </a:rPr>
              <a:t>Map function:</a:t>
            </a:r>
          </a:p>
          <a:p>
            <a:pPr algn="ctr" eaLnBrk="1" hangingPunct="1">
              <a:buFont typeface="Arial" charset="0"/>
              <a:buNone/>
            </a:pPr>
            <a:r>
              <a:rPr lang="en-US" dirty="0">
                <a:solidFill>
                  <a:srgbClr val="000000"/>
                </a:solidFill>
              </a:rPr>
              <a:t>(K</a:t>
            </a:r>
            <a:r>
              <a:rPr lang="en-US" baseline="-25000" dirty="0">
                <a:solidFill>
                  <a:srgbClr val="000000"/>
                </a:solidFill>
              </a:rPr>
              <a:t>in</a:t>
            </a:r>
            <a:r>
              <a:rPr lang="en-US" dirty="0">
                <a:solidFill>
                  <a:srgbClr val="000000"/>
                </a:solidFill>
              </a:rPr>
              <a:t>, V</a:t>
            </a:r>
            <a:r>
              <a:rPr lang="en-US" baseline="-25000" dirty="0">
                <a:solidFill>
                  <a:srgbClr val="000000"/>
                </a:solidFill>
              </a:rPr>
              <a:t>in</a:t>
            </a:r>
            <a:r>
              <a:rPr lang="en-US" dirty="0">
                <a:solidFill>
                  <a:srgbClr val="000000"/>
                </a:solidFill>
              </a:rPr>
              <a:t>) </a:t>
            </a:r>
            <a:r>
              <a:rPr lang="en-US" dirty="0" smtClean="0">
                <a:solidFill>
                  <a:srgbClr val="000000"/>
                </a:solidFill>
                <a:latin typeface="Wingdings"/>
                <a:ea typeface="Wingdings"/>
                <a:cs typeface="Wingdings"/>
                <a:sym typeface="Wingdings"/>
              </a:rPr>
              <a:t></a:t>
            </a:r>
            <a:r>
              <a:rPr lang="en-US" dirty="0" smtClean="0">
                <a:solidFill>
                  <a:srgbClr val="000000"/>
                </a:solidFill>
              </a:rPr>
              <a:t> </a:t>
            </a:r>
            <a:r>
              <a:rPr lang="en-US" dirty="0">
                <a:solidFill>
                  <a:srgbClr val="000000"/>
                </a:solidFill>
              </a:rPr>
              <a:t>list(</a:t>
            </a:r>
            <a:r>
              <a:rPr lang="en-US" dirty="0" err="1">
                <a:solidFill>
                  <a:srgbClr val="000000"/>
                </a:solidFill>
              </a:rPr>
              <a:t>K</a:t>
            </a:r>
            <a:r>
              <a:rPr lang="en-US" baseline="-25000" dirty="0" err="1">
                <a:solidFill>
                  <a:srgbClr val="000000"/>
                </a:solidFill>
              </a:rPr>
              <a:t>inter</a:t>
            </a:r>
            <a:r>
              <a:rPr lang="en-US" dirty="0">
                <a:solidFill>
                  <a:srgbClr val="000000"/>
                </a:solidFill>
              </a:rPr>
              <a:t>, </a:t>
            </a:r>
            <a:r>
              <a:rPr lang="en-US" dirty="0" err="1">
                <a:solidFill>
                  <a:srgbClr val="000000"/>
                </a:solidFill>
              </a:rPr>
              <a:t>V</a:t>
            </a:r>
            <a:r>
              <a:rPr lang="en-US" baseline="-25000" dirty="0" err="1">
                <a:solidFill>
                  <a:srgbClr val="000000"/>
                </a:solidFill>
              </a:rPr>
              <a:t>inter</a:t>
            </a:r>
            <a:r>
              <a:rPr lang="en-US" dirty="0">
                <a:solidFill>
                  <a:srgbClr val="000000"/>
                </a:solidFill>
              </a:rPr>
              <a:t>)</a:t>
            </a:r>
          </a:p>
          <a:p>
            <a:pPr eaLnBrk="1" hangingPunct="1"/>
            <a:endParaRPr lang="en-US" dirty="0">
              <a:solidFill>
                <a:srgbClr val="000000"/>
              </a:solidFill>
            </a:endParaRPr>
          </a:p>
          <a:p>
            <a:pPr eaLnBrk="1" hangingPunct="1"/>
            <a:r>
              <a:rPr lang="en-US" dirty="0">
                <a:solidFill>
                  <a:srgbClr val="000000"/>
                </a:solidFill>
              </a:rPr>
              <a:t>Reduce function:</a:t>
            </a:r>
          </a:p>
          <a:p>
            <a:pPr algn="ctr" eaLnBrk="1" hangingPunct="1">
              <a:buFont typeface="Arial" charset="0"/>
              <a:buNone/>
            </a:pPr>
            <a:r>
              <a:rPr lang="en-US" dirty="0">
                <a:solidFill>
                  <a:srgbClr val="000000"/>
                </a:solidFill>
              </a:rPr>
              <a:t>(</a:t>
            </a:r>
            <a:r>
              <a:rPr lang="en-US" dirty="0" err="1">
                <a:solidFill>
                  <a:srgbClr val="000000"/>
                </a:solidFill>
              </a:rPr>
              <a:t>K</a:t>
            </a:r>
            <a:r>
              <a:rPr lang="en-US" baseline="-25000" dirty="0" err="1">
                <a:solidFill>
                  <a:srgbClr val="000000"/>
                </a:solidFill>
              </a:rPr>
              <a:t>inter</a:t>
            </a:r>
            <a:r>
              <a:rPr lang="en-US" dirty="0">
                <a:solidFill>
                  <a:srgbClr val="000000"/>
                </a:solidFill>
              </a:rPr>
              <a:t>, list(</a:t>
            </a:r>
            <a:r>
              <a:rPr lang="en-US" dirty="0" err="1">
                <a:solidFill>
                  <a:srgbClr val="000000"/>
                </a:solidFill>
              </a:rPr>
              <a:t>V</a:t>
            </a:r>
            <a:r>
              <a:rPr lang="en-US" baseline="-25000" dirty="0" err="1">
                <a:solidFill>
                  <a:srgbClr val="000000"/>
                </a:solidFill>
              </a:rPr>
              <a:t>inter</a:t>
            </a:r>
            <a:r>
              <a:rPr lang="en-US" dirty="0">
                <a:solidFill>
                  <a:srgbClr val="000000"/>
                </a:solidFill>
              </a:rPr>
              <a:t>)) </a:t>
            </a:r>
            <a:r>
              <a:rPr lang="en-US" dirty="0">
                <a:solidFill>
                  <a:srgbClr val="000000"/>
                </a:solidFill>
                <a:latin typeface="Wingdings"/>
                <a:ea typeface="Wingdings"/>
                <a:cs typeface="Wingdings"/>
                <a:sym typeface="Wingdings"/>
              </a:rPr>
              <a:t></a:t>
            </a:r>
            <a:r>
              <a:rPr lang="en-US" dirty="0">
                <a:solidFill>
                  <a:srgbClr val="000000"/>
                </a:solidFill>
              </a:rPr>
              <a:t> </a:t>
            </a:r>
            <a:r>
              <a:rPr lang="en-US" dirty="0" smtClean="0">
                <a:solidFill>
                  <a:srgbClr val="000000"/>
                </a:solidFill>
              </a:rPr>
              <a:t>list</a:t>
            </a:r>
            <a:r>
              <a:rPr lang="en-US" dirty="0">
                <a:solidFill>
                  <a:srgbClr val="000000"/>
                </a:solidFill>
              </a:rPr>
              <a:t>(</a:t>
            </a:r>
            <a:r>
              <a:rPr lang="en-US" dirty="0" err="1">
                <a:solidFill>
                  <a:srgbClr val="000000"/>
                </a:solidFill>
              </a:rPr>
              <a:t>K</a:t>
            </a:r>
            <a:r>
              <a:rPr lang="en-US" baseline="-25000" dirty="0" err="1">
                <a:solidFill>
                  <a:srgbClr val="000000"/>
                </a:solidFill>
              </a:rPr>
              <a:t>out</a:t>
            </a:r>
            <a:r>
              <a:rPr lang="en-US" dirty="0">
                <a:solidFill>
                  <a:srgbClr val="000000"/>
                </a:solidFill>
              </a:rPr>
              <a:t>, </a:t>
            </a:r>
            <a:r>
              <a:rPr lang="en-US" dirty="0" err="1">
                <a:solidFill>
                  <a:srgbClr val="000000"/>
                </a:solidFill>
              </a:rPr>
              <a:t>V</a:t>
            </a:r>
            <a:r>
              <a:rPr lang="en-US" baseline="-25000" dirty="0" err="1">
                <a:solidFill>
                  <a:srgbClr val="000000"/>
                </a:solidFill>
              </a:rPr>
              <a:t>out</a:t>
            </a:r>
            <a:r>
              <a:rPr lang="en-US" dirty="0">
                <a:solidFill>
                  <a:srgbClr val="000000"/>
                </a:solidFill>
              </a:rPr>
              <a:t>)</a:t>
            </a:r>
          </a:p>
          <a:p>
            <a:pPr eaLnBrk="1" hangingPunct="1"/>
            <a:endParaRPr lang="en-US" dirty="0">
              <a:solidFill>
                <a:srgbClr val="000000"/>
              </a:solidFill>
            </a:endParaRPr>
          </a:p>
        </p:txBody>
      </p:sp>
    </p:spTree>
    <p:extLst>
      <p:ext uri="{BB962C8B-B14F-4D97-AF65-F5344CB8AC3E}">
        <p14:creationId xmlns:p14="http://schemas.microsoft.com/office/powerpoint/2010/main" val="11983548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t>Word Count Execution</a:t>
            </a:r>
          </a:p>
        </p:txBody>
      </p:sp>
      <p:sp>
        <p:nvSpPr>
          <p:cNvPr id="128" name="Folded Corner 127"/>
          <p:cNvSpPr>
            <a:spLocks noChangeArrowheads="1"/>
          </p:cNvSpPr>
          <p:nvPr/>
        </p:nvSpPr>
        <p:spPr bwMode="auto">
          <a:xfrm rot="10800000">
            <a:off x="381000" y="1589087"/>
            <a:ext cx="1143000" cy="4648200"/>
          </a:xfrm>
          <a:prstGeom prst="foldedCorner">
            <a:avLst>
              <a:gd name="adj" fmla="val 16667"/>
            </a:avLst>
          </a:prstGeom>
          <a:gradFill rotWithShape="1">
            <a:gsLst>
              <a:gs pos="0">
                <a:srgbClr val="DAFDA7"/>
              </a:gs>
              <a:gs pos="35001">
                <a:srgbClr val="E4FDC2"/>
              </a:gs>
              <a:gs pos="100000">
                <a:srgbClr val="F5FFE6"/>
              </a:gs>
            </a:gsLst>
            <a:lin ang="16200000" scaled="1"/>
          </a:gradFill>
          <a:ln w="9525">
            <a:solidFill>
              <a:srgbClr val="98B954"/>
            </a:solidFill>
            <a:round/>
            <a:headEnd/>
            <a:tailEnd/>
          </a:ln>
          <a:effectLst>
            <a:outerShdw blurRad="63500" dist="20000" dir="5400000" rotWithShape="0">
              <a:srgbClr val="000000">
                <a:alpha val="37999"/>
              </a:srgbClr>
            </a:outerShdw>
          </a:effectLst>
        </p:spPr>
        <p:txBody>
          <a:bodyPr anchor="ctr"/>
          <a:lstStyle/>
          <a:p>
            <a:pPr algn="ctr">
              <a:defRPr/>
            </a:pPr>
            <a:endParaRPr lang="en-US" sz="1400" b="0">
              <a:solidFill>
                <a:schemeClr val="dk1"/>
              </a:solidFill>
              <a:latin typeface="Gill Sans Light"/>
              <a:ea typeface="+mn-ea"/>
              <a:cs typeface="Gill Sans Light"/>
            </a:endParaRPr>
          </a:p>
        </p:txBody>
      </p:sp>
      <p:cxnSp>
        <p:nvCxnSpPr>
          <p:cNvPr id="25603" name="Straight Arrow Connector 454"/>
          <p:cNvCxnSpPr>
            <a:cxnSpLocks noChangeShapeType="1"/>
            <a:stCxn id="116" idx="2"/>
            <a:endCxn id="127" idx="1"/>
          </p:cNvCxnSpPr>
          <p:nvPr/>
        </p:nvCxnSpPr>
        <p:spPr bwMode="auto">
          <a:xfrm rot="10800000" flipH="1" flipV="1">
            <a:off x="1676400" y="2363787"/>
            <a:ext cx="609600" cy="0"/>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sp>
        <p:nvSpPr>
          <p:cNvPr id="25604" name="TextBox 108"/>
          <p:cNvSpPr txBox="1">
            <a:spLocks noChangeArrowheads="1"/>
          </p:cNvSpPr>
          <p:nvPr/>
        </p:nvSpPr>
        <p:spPr bwMode="auto">
          <a:xfrm>
            <a:off x="381000" y="1933575"/>
            <a:ext cx="1143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0" dirty="0">
                <a:latin typeface="Gill Sans Light"/>
                <a:cs typeface="Gill Sans Light"/>
              </a:rPr>
              <a:t>the quick</a:t>
            </a:r>
          </a:p>
          <a:p>
            <a:pPr algn="ctr" eaLnBrk="1" hangingPunct="1"/>
            <a:r>
              <a:rPr lang="en-US" sz="1600" b="0" dirty="0">
                <a:latin typeface="Gill Sans Light"/>
                <a:cs typeface="Gill Sans Light"/>
              </a:rPr>
              <a:t>brown fox</a:t>
            </a:r>
          </a:p>
        </p:txBody>
      </p:sp>
      <p:sp>
        <p:nvSpPr>
          <p:cNvPr id="25605" name="TextBox 109"/>
          <p:cNvSpPr txBox="1">
            <a:spLocks noChangeArrowheads="1"/>
          </p:cNvSpPr>
          <p:nvPr/>
        </p:nvSpPr>
        <p:spPr bwMode="auto">
          <a:xfrm>
            <a:off x="358775" y="3506787"/>
            <a:ext cx="119856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0">
                <a:latin typeface="Gill Sans Light"/>
                <a:cs typeface="Gill Sans Light"/>
              </a:rPr>
              <a:t>the fox ate the mouse</a:t>
            </a:r>
          </a:p>
        </p:txBody>
      </p:sp>
      <p:sp>
        <p:nvSpPr>
          <p:cNvPr id="25606" name="TextBox 110"/>
          <p:cNvSpPr txBox="1">
            <a:spLocks noChangeArrowheads="1"/>
          </p:cNvSpPr>
          <p:nvPr/>
        </p:nvSpPr>
        <p:spPr bwMode="auto">
          <a:xfrm>
            <a:off x="374650" y="5032375"/>
            <a:ext cx="11493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0">
                <a:latin typeface="Gill Sans Light"/>
                <a:cs typeface="Gill Sans Light"/>
              </a:rPr>
              <a:t>how now</a:t>
            </a:r>
          </a:p>
          <a:p>
            <a:pPr algn="ctr" eaLnBrk="1" hangingPunct="1"/>
            <a:r>
              <a:rPr lang="en-US" sz="1600" b="0">
                <a:latin typeface="Gill Sans Light"/>
                <a:cs typeface="Gill Sans Light"/>
              </a:rPr>
              <a:t>brown cow</a:t>
            </a:r>
          </a:p>
        </p:txBody>
      </p:sp>
      <p:sp>
        <p:nvSpPr>
          <p:cNvPr id="116" name="Right Bracket 115"/>
          <p:cNvSpPr/>
          <p:nvPr/>
        </p:nvSpPr>
        <p:spPr bwMode="auto">
          <a:xfrm>
            <a:off x="1524000" y="1589087"/>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b="0">
              <a:latin typeface="Gill Sans Light"/>
              <a:cs typeface="Gill Sans Light"/>
            </a:endParaRPr>
          </a:p>
        </p:txBody>
      </p:sp>
      <p:sp>
        <p:nvSpPr>
          <p:cNvPr id="120" name="Right Bracket 119"/>
          <p:cNvSpPr/>
          <p:nvPr/>
        </p:nvSpPr>
        <p:spPr bwMode="auto">
          <a:xfrm>
            <a:off x="1524000" y="3138487"/>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b="0">
              <a:latin typeface="Gill Sans Light"/>
              <a:cs typeface="Gill Sans Light"/>
            </a:endParaRPr>
          </a:p>
        </p:txBody>
      </p:sp>
      <p:sp>
        <p:nvSpPr>
          <p:cNvPr id="121" name="Right Bracket 120"/>
          <p:cNvSpPr/>
          <p:nvPr/>
        </p:nvSpPr>
        <p:spPr bwMode="auto">
          <a:xfrm>
            <a:off x="1524000" y="4687887"/>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b="0">
              <a:latin typeface="Gill Sans Light"/>
              <a:cs typeface="Gill Sans Light"/>
            </a:endParaRPr>
          </a:p>
        </p:txBody>
      </p:sp>
      <p:cxnSp>
        <p:nvCxnSpPr>
          <p:cNvPr id="25610" name="Straight Arrow Connector 124"/>
          <p:cNvCxnSpPr>
            <a:cxnSpLocks noChangeShapeType="1"/>
            <a:stCxn id="120" idx="2"/>
            <a:endCxn id="133" idx="1"/>
          </p:cNvCxnSpPr>
          <p:nvPr/>
        </p:nvCxnSpPr>
        <p:spPr bwMode="auto">
          <a:xfrm rot="10800000" flipH="1" flipV="1">
            <a:off x="1676400" y="3913187"/>
            <a:ext cx="609600" cy="4763"/>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sp>
        <p:nvSpPr>
          <p:cNvPr id="127" name="Rounded Rectangle 126"/>
          <p:cNvSpPr>
            <a:spLocks noChangeArrowheads="1"/>
          </p:cNvSpPr>
          <p:nvPr/>
        </p:nvSpPr>
        <p:spPr bwMode="auto">
          <a:xfrm>
            <a:off x="2286000" y="2136775"/>
            <a:ext cx="838200" cy="455612"/>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800" b="0" dirty="0">
                <a:solidFill>
                  <a:schemeClr val="lt1"/>
                </a:solidFill>
                <a:latin typeface="Gill Sans Light"/>
                <a:ea typeface="+mn-ea"/>
                <a:cs typeface="Gill Sans Light"/>
              </a:rPr>
              <a:t>Map</a:t>
            </a:r>
          </a:p>
        </p:txBody>
      </p:sp>
      <p:sp>
        <p:nvSpPr>
          <p:cNvPr id="133" name="Rounded Rectangle 132"/>
          <p:cNvSpPr>
            <a:spLocks noChangeArrowheads="1"/>
          </p:cNvSpPr>
          <p:nvPr/>
        </p:nvSpPr>
        <p:spPr bwMode="auto">
          <a:xfrm>
            <a:off x="2286000" y="3686175"/>
            <a:ext cx="838200" cy="46355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800" b="0" dirty="0">
                <a:solidFill>
                  <a:schemeClr val="lt1"/>
                </a:solidFill>
                <a:latin typeface="Gill Sans Light"/>
                <a:ea typeface="+mn-ea"/>
                <a:cs typeface="Gill Sans Light"/>
              </a:rPr>
              <a:t>Map</a:t>
            </a:r>
          </a:p>
        </p:txBody>
      </p:sp>
      <p:sp>
        <p:nvSpPr>
          <p:cNvPr id="135" name="Rounded Rectangle 134"/>
          <p:cNvSpPr>
            <a:spLocks noChangeArrowheads="1"/>
          </p:cNvSpPr>
          <p:nvPr/>
        </p:nvSpPr>
        <p:spPr bwMode="auto">
          <a:xfrm>
            <a:off x="2286000" y="5237162"/>
            <a:ext cx="838200" cy="45720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800" b="0" dirty="0">
                <a:solidFill>
                  <a:schemeClr val="lt1"/>
                </a:solidFill>
                <a:latin typeface="Gill Sans Light"/>
                <a:ea typeface="+mn-ea"/>
                <a:cs typeface="Gill Sans Light"/>
              </a:rPr>
              <a:t>Map</a:t>
            </a:r>
          </a:p>
        </p:txBody>
      </p:sp>
      <p:cxnSp>
        <p:nvCxnSpPr>
          <p:cNvPr id="25614" name="Straight Arrow Connector 135"/>
          <p:cNvCxnSpPr>
            <a:cxnSpLocks noChangeShapeType="1"/>
            <a:stCxn id="121" idx="2"/>
            <a:endCxn id="135" idx="1"/>
          </p:cNvCxnSpPr>
          <p:nvPr/>
        </p:nvCxnSpPr>
        <p:spPr bwMode="auto">
          <a:xfrm rot="10800000" flipH="1" flipV="1">
            <a:off x="1676400" y="5462587"/>
            <a:ext cx="609600" cy="317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sp>
        <p:nvSpPr>
          <p:cNvPr id="154" name="Rounded Rectangle 153"/>
          <p:cNvSpPr>
            <a:spLocks noChangeArrowheads="1"/>
          </p:cNvSpPr>
          <p:nvPr/>
        </p:nvSpPr>
        <p:spPr bwMode="auto">
          <a:xfrm>
            <a:off x="5791200" y="2495550"/>
            <a:ext cx="1066800" cy="455612"/>
          </a:xfrm>
          <a:prstGeom prst="roundRect">
            <a:avLst>
              <a:gd name="adj" fmla="val 16667"/>
            </a:avLst>
          </a:prstGeom>
          <a:gradFill rotWithShape="1">
            <a:gsLst>
              <a:gs pos="0">
                <a:srgbClr val="D1403C"/>
              </a:gs>
              <a:gs pos="100000">
                <a:srgbClr val="FF9A99"/>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r>
              <a:rPr lang="en-US" sz="1800" b="0" dirty="0">
                <a:solidFill>
                  <a:schemeClr val="lt1"/>
                </a:solidFill>
                <a:latin typeface="Gill Sans Light"/>
                <a:ea typeface="+mn-ea"/>
                <a:cs typeface="Gill Sans Light"/>
              </a:rPr>
              <a:t>Reduce</a:t>
            </a:r>
          </a:p>
        </p:txBody>
      </p:sp>
      <p:sp>
        <p:nvSpPr>
          <p:cNvPr id="155" name="Rounded Rectangle 154"/>
          <p:cNvSpPr>
            <a:spLocks noChangeArrowheads="1"/>
          </p:cNvSpPr>
          <p:nvPr/>
        </p:nvSpPr>
        <p:spPr bwMode="auto">
          <a:xfrm>
            <a:off x="5791200" y="4832350"/>
            <a:ext cx="1066800" cy="455612"/>
          </a:xfrm>
          <a:prstGeom prst="roundRect">
            <a:avLst>
              <a:gd name="adj" fmla="val 16667"/>
            </a:avLst>
          </a:prstGeom>
          <a:gradFill rotWithShape="1">
            <a:gsLst>
              <a:gs pos="0">
                <a:srgbClr val="D1403C"/>
              </a:gs>
              <a:gs pos="100000">
                <a:srgbClr val="FF9A99"/>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r>
              <a:rPr lang="en-US" sz="1800" b="0" dirty="0">
                <a:solidFill>
                  <a:schemeClr val="lt1"/>
                </a:solidFill>
                <a:latin typeface="Gill Sans Light"/>
                <a:ea typeface="+mn-ea"/>
                <a:cs typeface="Gill Sans Light"/>
              </a:rPr>
              <a:t>Reduce</a:t>
            </a:r>
          </a:p>
        </p:txBody>
      </p:sp>
      <p:cxnSp>
        <p:nvCxnSpPr>
          <p:cNvPr id="25617" name="Straight Arrow Connector 155"/>
          <p:cNvCxnSpPr>
            <a:cxnSpLocks noChangeShapeType="1"/>
            <a:stCxn id="127" idx="3"/>
          </p:cNvCxnSpPr>
          <p:nvPr/>
        </p:nvCxnSpPr>
        <p:spPr bwMode="auto">
          <a:xfrm>
            <a:off x="3124200" y="2363787"/>
            <a:ext cx="2667000" cy="258763"/>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18" name="Straight Arrow Connector 158"/>
          <p:cNvCxnSpPr>
            <a:cxnSpLocks noChangeShapeType="1"/>
            <a:stCxn id="127" idx="3"/>
          </p:cNvCxnSpPr>
          <p:nvPr/>
        </p:nvCxnSpPr>
        <p:spPr bwMode="auto">
          <a:xfrm>
            <a:off x="3124200" y="2363787"/>
            <a:ext cx="2667000" cy="2544763"/>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19" name="Straight Arrow Connector 161"/>
          <p:cNvCxnSpPr>
            <a:cxnSpLocks noChangeShapeType="1"/>
            <a:stCxn id="135" idx="3"/>
          </p:cNvCxnSpPr>
          <p:nvPr/>
        </p:nvCxnSpPr>
        <p:spPr bwMode="auto">
          <a:xfrm flipV="1">
            <a:off x="3124200" y="2843212"/>
            <a:ext cx="2667000" cy="2622550"/>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20" name="Straight Arrow Connector 162"/>
          <p:cNvCxnSpPr>
            <a:cxnSpLocks noChangeShapeType="1"/>
            <a:stCxn id="133" idx="3"/>
            <a:endCxn id="155" idx="1"/>
          </p:cNvCxnSpPr>
          <p:nvPr/>
        </p:nvCxnSpPr>
        <p:spPr bwMode="auto">
          <a:xfrm>
            <a:off x="3124200" y="3917950"/>
            <a:ext cx="2667000" cy="1141412"/>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21" name="Straight Arrow Connector 163"/>
          <p:cNvCxnSpPr>
            <a:cxnSpLocks noChangeShapeType="1"/>
            <a:stCxn id="133" idx="3"/>
            <a:endCxn id="154" idx="1"/>
          </p:cNvCxnSpPr>
          <p:nvPr/>
        </p:nvCxnSpPr>
        <p:spPr bwMode="auto">
          <a:xfrm flipV="1">
            <a:off x="3124200" y="2724150"/>
            <a:ext cx="2667000" cy="1193800"/>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22" name="Straight Arrow Connector 164"/>
          <p:cNvCxnSpPr>
            <a:cxnSpLocks noChangeShapeType="1"/>
            <a:stCxn id="135" idx="3"/>
          </p:cNvCxnSpPr>
          <p:nvPr/>
        </p:nvCxnSpPr>
        <p:spPr bwMode="auto">
          <a:xfrm flipV="1">
            <a:off x="3124200" y="5203825"/>
            <a:ext cx="2667000" cy="261937"/>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23" name="Straight Arrow Connector 182"/>
          <p:cNvCxnSpPr>
            <a:cxnSpLocks noChangeShapeType="1"/>
            <a:stCxn id="154" idx="3"/>
            <a:endCxn id="188" idx="2"/>
          </p:cNvCxnSpPr>
          <p:nvPr/>
        </p:nvCxnSpPr>
        <p:spPr bwMode="auto">
          <a:xfrm>
            <a:off x="6858000" y="2724150"/>
            <a:ext cx="533400" cy="7937"/>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cxnSp>
        <p:nvCxnSpPr>
          <p:cNvPr id="25624" name="Straight Arrow Connector 183"/>
          <p:cNvCxnSpPr>
            <a:cxnSpLocks noChangeShapeType="1"/>
            <a:stCxn id="155" idx="3"/>
            <a:endCxn id="189" idx="2"/>
          </p:cNvCxnSpPr>
          <p:nvPr/>
        </p:nvCxnSpPr>
        <p:spPr bwMode="auto">
          <a:xfrm flipV="1">
            <a:off x="6858000" y="5056187"/>
            <a:ext cx="533400" cy="317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
                <a:noFill/>
              </a14:hiddenFill>
            </a:ext>
          </a:extLst>
        </p:spPr>
      </p:cxnSp>
      <p:sp>
        <p:nvSpPr>
          <p:cNvPr id="185" name="Folded Corner 184"/>
          <p:cNvSpPr>
            <a:spLocks noChangeArrowheads="1"/>
          </p:cNvSpPr>
          <p:nvPr/>
        </p:nvSpPr>
        <p:spPr bwMode="auto">
          <a:xfrm rot="10800000">
            <a:off x="7543800" y="1589087"/>
            <a:ext cx="1143000" cy="4648200"/>
          </a:xfrm>
          <a:prstGeom prst="foldedCorner">
            <a:avLst>
              <a:gd name="adj" fmla="val 16667"/>
            </a:avLst>
          </a:prstGeom>
          <a:gradFill rotWithShape="1">
            <a:gsLst>
              <a:gs pos="0">
                <a:srgbClr val="DAFDA7"/>
              </a:gs>
              <a:gs pos="35001">
                <a:srgbClr val="E4FDC2"/>
              </a:gs>
              <a:gs pos="100000">
                <a:srgbClr val="F5FFE6"/>
              </a:gs>
            </a:gsLst>
            <a:lin ang="16200000" scaled="1"/>
          </a:gradFill>
          <a:ln w="9525">
            <a:solidFill>
              <a:srgbClr val="98B954"/>
            </a:solidFill>
            <a:round/>
            <a:headEnd/>
            <a:tailEnd/>
          </a:ln>
          <a:effectLst>
            <a:outerShdw blurRad="63500" dist="20000" dir="5400000" rotWithShape="0">
              <a:srgbClr val="000000">
                <a:alpha val="37999"/>
              </a:srgbClr>
            </a:outerShdw>
          </a:effectLst>
        </p:spPr>
        <p:txBody>
          <a:bodyPr anchor="ctr"/>
          <a:lstStyle/>
          <a:p>
            <a:pPr algn="ctr">
              <a:defRPr/>
            </a:pPr>
            <a:endParaRPr lang="en-US" sz="1400" b="0">
              <a:solidFill>
                <a:schemeClr val="dk1"/>
              </a:solidFill>
              <a:latin typeface="Gill Sans Light"/>
              <a:ea typeface="+mn-ea"/>
              <a:cs typeface="Gill Sans Light"/>
            </a:endParaRPr>
          </a:p>
        </p:txBody>
      </p:sp>
      <p:sp>
        <p:nvSpPr>
          <p:cNvPr id="25626" name="TextBox 185"/>
          <p:cNvSpPr txBox="1">
            <a:spLocks noChangeArrowheads="1"/>
          </p:cNvSpPr>
          <p:nvPr/>
        </p:nvSpPr>
        <p:spPr bwMode="auto">
          <a:xfrm>
            <a:off x="7543800" y="1981200"/>
            <a:ext cx="11430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0">
                <a:latin typeface="Gill Sans Light"/>
                <a:cs typeface="Gill Sans Light"/>
              </a:rPr>
              <a:t>brown, 2</a:t>
            </a:r>
          </a:p>
          <a:p>
            <a:pPr algn="ctr" eaLnBrk="1" hangingPunct="1"/>
            <a:r>
              <a:rPr lang="en-US" sz="1600" b="0">
                <a:latin typeface="Gill Sans Light"/>
                <a:cs typeface="Gill Sans Light"/>
              </a:rPr>
              <a:t>fox, 2</a:t>
            </a:r>
          </a:p>
          <a:p>
            <a:pPr algn="ctr" eaLnBrk="1" hangingPunct="1"/>
            <a:r>
              <a:rPr lang="en-US" sz="1600" b="0">
                <a:latin typeface="Gill Sans Light"/>
                <a:cs typeface="Gill Sans Light"/>
              </a:rPr>
              <a:t>how, 1</a:t>
            </a:r>
          </a:p>
          <a:p>
            <a:pPr algn="ctr" eaLnBrk="1" hangingPunct="1"/>
            <a:r>
              <a:rPr lang="en-US" sz="1600" b="0">
                <a:latin typeface="Gill Sans Light"/>
                <a:cs typeface="Gill Sans Light"/>
              </a:rPr>
              <a:t>now, 1</a:t>
            </a:r>
          </a:p>
          <a:p>
            <a:pPr algn="ctr" eaLnBrk="1" hangingPunct="1"/>
            <a:r>
              <a:rPr lang="en-US" sz="1600" b="0">
                <a:latin typeface="Gill Sans Light"/>
                <a:cs typeface="Gill Sans Light"/>
              </a:rPr>
              <a:t>the, 3</a:t>
            </a:r>
          </a:p>
        </p:txBody>
      </p:sp>
      <p:sp>
        <p:nvSpPr>
          <p:cNvPr id="25627" name="TextBox 186"/>
          <p:cNvSpPr txBox="1">
            <a:spLocks noChangeArrowheads="1"/>
          </p:cNvSpPr>
          <p:nvPr/>
        </p:nvSpPr>
        <p:spPr bwMode="auto">
          <a:xfrm>
            <a:off x="7543800" y="4432300"/>
            <a:ext cx="1143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0">
                <a:latin typeface="Gill Sans Light"/>
                <a:cs typeface="Gill Sans Light"/>
              </a:rPr>
              <a:t>ate, 1</a:t>
            </a:r>
          </a:p>
          <a:p>
            <a:pPr algn="ctr" eaLnBrk="1" hangingPunct="1"/>
            <a:r>
              <a:rPr lang="en-US" sz="1600" b="0">
                <a:latin typeface="Gill Sans Light"/>
                <a:cs typeface="Gill Sans Light"/>
              </a:rPr>
              <a:t>cow, 1</a:t>
            </a:r>
          </a:p>
          <a:p>
            <a:pPr algn="ctr" eaLnBrk="1" hangingPunct="1"/>
            <a:r>
              <a:rPr lang="en-US" sz="1600" b="0">
                <a:latin typeface="Gill Sans Light"/>
                <a:cs typeface="Gill Sans Light"/>
              </a:rPr>
              <a:t>mouse, 1</a:t>
            </a:r>
          </a:p>
          <a:p>
            <a:pPr algn="ctr" eaLnBrk="1" hangingPunct="1"/>
            <a:r>
              <a:rPr lang="en-US" sz="1600" b="0">
                <a:latin typeface="Gill Sans Light"/>
                <a:cs typeface="Gill Sans Light"/>
              </a:rPr>
              <a:t>quick, 1</a:t>
            </a:r>
          </a:p>
        </p:txBody>
      </p:sp>
      <p:sp>
        <p:nvSpPr>
          <p:cNvPr id="188" name="Right Bracket 187"/>
          <p:cNvSpPr/>
          <p:nvPr/>
        </p:nvSpPr>
        <p:spPr bwMode="auto">
          <a:xfrm flipH="1">
            <a:off x="7391400" y="1589087"/>
            <a:ext cx="152400" cy="2287588"/>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b="0">
              <a:latin typeface="Gill Sans Light"/>
              <a:cs typeface="Gill Sans Light"/>
            </a:endParaRPr>
          </a:p>
        </p:txBody>
      </p:sp>
      <p:sp>
        <p:nvSpPr>
          <p:cNvPr id="189" name="Right Bracket 188"/>
          <p:cNvSpPr/>
          <p:nvPr/>
        </p:nvSpPr>
        <p:spPr bwMode="auto">
          <a:xfrm flipH="1">
            <a:off x="7391400" y="3876675"/>
            <a:ext cx="152400" cy="2360612"/>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b="0">
              <a:latin typeface="Gill Sans Light"/>
              <a:cs typeface="Gill Sans Light"/>
            </a:endParaRPr>
          </a:p>
        </p:txBody>
      </p:sp>
      <p:sp>
        <p:nvSpPr>
          <p:cNvPr id="25630" name="TextBox 205"/>
          <p:cNvSpPr txBox="1">
            <a:spLocks noChangeArrowheads="1"/>
          </p:cNvSpPr>
          <p:nvPr/>
        </p:nvSpPr>
        <p:spPr bwMode="auto">
          <a:xfrm>
            <a:off x="3327688" y="1574800"/>
            <a:ext cx="80269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a:latin typeface="Gill Sans Light"/>
                <a:cs typeface="Gill Sans Light"/>
              </a:rPr>
              <a:t>the, 1</a:t>
            </a:r>
          </a:p>
          <a:p>
            <a:pPr algn="ctr" eaLnBrk="1" hangingPunct="1"/>
            <a:r>
              <a:rPr lang="en-US" sz="1400" b="0">
                <a:latin typeface="Gill Sans Light"/>
                <a:cs typeface="Gill Sans Light"/>
              </a:rPr>
              <a:t>brown, 1</a:t>
            </a:r>
          </a:p>
          <a:p>
            <a:pPr algn="ctr" eaLnBrk="1" hangingPunct="1"/>
            <a:r>
              <a:rPr lang="en-US" sz="1400" b="0">
                <a:latin typeface="Gill Sans Light"/>
                <a:cs typeface="Gill Sans Light"/>
              </a:rPr>
              <a:t>fox, 1</a:t>
            </a:r>
          </a:p>
        </p:txBody>
      </p:sp>
      <p:sp>
        <p:nvSpPr>
          <p:cNvPr id="25631" name="TextBox 206"/>
          <p:cNvSpPr txBox="1">
            <a:spLocks noChangeArrowheads="1"/>
          </p:cNvSpPr>
          <p:nvPr/>
        </p:nvSpPr>
        <p:spPr bwMode="auto">
          <a:xfrm>
            <a:off x="5145084" y="3956050"/>
            <a:ext cx="70644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a:latin typeface="Gill Sans Light"/>
                <a:cs typeface="Gill Sans Light"/>
              </a:rPr>
              <a:t>quick, 1</a:t>
            </a:r>
          </a:p>
        </p:txBody>
      </p:sp>
      <p:sp>
        <p:nvSpPr>
          <p:cNvPr id="25632" name="TextBox 208"/>
          <p:cNvSpPr txBox="1">
            <a:spLocks noChangeArrowheads="1"/>
          </p:cNvSpPr>
          <p:nvPr/>
        </p:nvSpPr>
        <p:spPr bwMode="auto">
          <a:xfrm>
            <a:off x="3042908" y="2911475"/>
            <a:ext cx="58803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dirty="0">
                <a:latin typeface="Gill Sans Light"/>
                <a:cs typeface="Gill Sans Light"/>
              </a:rPr>
              <a:t>the, 1</a:t>
            </a:r>
          </a:p>
          <a:p>
            <a:pPr algn="ctr" eaLnBrk="1" hangingPunct="1"/>
            <a:r>
              <a:rPr lang="en-US" sz="1400" b="0" dirty="0">
                <a:latin typeface="Gill Sans Light"/>
                <a:cs typeface="Gill Sans Light"/>
              </a:rPr>
              <a:t>fox, 1</a:t>
            </a:r>
          </a:p>
          <a:p>
            <a:pPr algn="ctr" eaLnBrk="1" hangingPunct="1"/>
            <a:r>
              <a:rPr lang="en-US" sz="1400" b="0" dirty="0">
                <a:latin typeface="Gill Sans Light"/>
                <a:cs typeface="Gill Sans Light"/>
              </a:rPr>
              <a:t>the, 1</a:t>
            </a:r>
          </a:p>
        </p:txBody>
      </p:sp>
      <p:sp>
        <p:nvSpPr>
          <p:cNvPr id="25633" name="TextBox 209"/>
          <p:cNvSpPr txBox="1">
            <a:spLocks noChangeArrowheads="1"/>
          </p:cNvSpPr>
          <p:nvPr/>
        </p:nvSpPr>
        <p:spPr bwMode="auto">
          <a:xfrm>
            <a:off x="2645063" y="4349750"/>
            <a:ext cx="80269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a:latin typeface="Gill Sans Light"/>
                <a:cs typeface="Gill Sans Light"/>
              </a:rPr>
              <a:t>how, 1</a:t>
            </a:r>
          </a:p>
          <a:p>
            <a:pPr algn="ctr" eaLnBrk="1" hangingPunct="1"/>
            <a:r>
              <a:rPr lang="en-US" sz="1400" b="0">
                <a:latin typeface="Gill Sans Light"/>
                <a:cs typeface="Gill Sans Light"/>
              </a:rPr>
              <a:t>now, 1</a:t>
            </a:r>
          </a:p>
          <a:p>
            <a:pPr algn="ctr" eaLnBrk="1" hangingPunct="1"/>
            <a:r>
              <a:rPr lang="en-US" sz="1400" b="0">
                <a:latin typeface="Gill Sans Light"/>
                <a:cs typeface="Gill Sans Light"/>
              </a:rPr>
              <a:t>brown, 1</a:t>
            </a:r>
          </a:p>
        </p:txBody>
      </p:sp>
      <p:sp>
        <p:nvSpPr>
          <p:cNvPr id="25634" name="TextBox 210"/>
          <p:cNvSpPr txBox="1">
            <a:spLocks noChangeArrowheads="1"/>
          </p:cNvSpPr>
          <p:nvPr/>
        </p:nvSpPr>
        <p:spPr bwMode="auto">
          <a:xfrm>
            <a:off x="4286459" y="4614862"/>
            <a:ext cx="820319"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a:latin typeface="Gill Sans Light"/>
                <a:cs typeface="Gill Sans Light"/>
              </a:rPr>
              <a:t>ate, 1</a:t>
            </a:r>
          </a:p>
          <a:p>
            <a:pPr algn="ctr" eaLnBrk="1" hangingPunct="1"/>
            <a:r>
              <a:rPr lang="en-US" sz="1400" b="0">
                <a:latin typeface="Gill Sans Light"/>
                <a:cs typeface="Gill Sans Light"/>
              </a:rPr>
              <a:t>mouse, 1</a:t>
            </a:r>
          </a:p>
        </p:txBody>
      </p:sp>
      <p:sp>
        <p:nvSpPr>
          <p:cNvPr id="25635" name="TextBox 211"/>
          <p:cNvSpPr txBox="1">
            <a:spLocks noChangeArrowheads="1"/>
          </p:cNvSpPr>
          <p:nvPr/>
        </p:nvSpPr>
        <p:spPr bwMode="auto">
          <a:xfrm>
            <a:off x="4219732" y="5311775"/>
            <a:ext cx="628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0">
                <a:latin typeface="Gill Sans Light"/>
                <a:cs typeface="Gill Sans Light"/>
              </a:rPr>
              <a:t>cow, 1</a:t>
            </a:r>
          </a:p>
        </p:txBody>
      </p:sp>
      <p:sp>
        <p:nvSpPr>
          <p:cNvPr id="25636" name="TextBox 217"/>
          <p:cNvSpPr txBox="1">
            <a:spLocks noChangeArrowheads="1"/>
          </p:cNvSpPr>
          <p:nvPr/>
        </p:nvSpPr>
        <p:spPr bwMode="auto">
          <a:xfrm>
            <a:off x="609600" y="1066800"/>
            <a:ext cx="6976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0" dirty="0">
                <a:latin typeface="Gill Sans Light"/>
                <a:cs typeface="Gill Sans Light"/>
              </a:rPr>
              <a:t>Input</a:t>
            </a:r>
          </a:p>
        </p:txBody>
      </p:sp>
      <p:sp>
        <p:nvSpPr>
          <p:cNvPr id="25637" name="TextBox 218"/>
          <p:cNvSpPr txBox="1">
            <a:spLocks noChangeArrowheads="1"/>
          </p:cNvSpPr>
          <p:nvPr/>
        </p:nvSpPr>
        <p:spPr bwMode="auto">
          <a:xfrm>
            <a:off x="2362200" y="1066800"/>
            <a:ext cx="6251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0">
                <a:latin typeface="Gill Sans Light"/>
                <a:cs typeface="Gill Sans Light"/>
              </a:rPr>
              <a:t>Map</a:t>
            </a:r>
          </a:p>
        </p:txBody>
      </p:sp>
      <p:sp>
        <p:nvSpPr>
          <p:cNvPr id="25638" name="TextBox 219"/>
          <p:cNvSpPr txBox="1">
            <a:spLocks noChangeArrowheads="1"/>
          </p:cNvSpPr>
          <p:nvPr/>
        </p:nvSpPr>
        <p:spPr bwMode="auto">
          <a:xfrm>
            <a:off x="3670300" y="1066800"/>
            <a:ext cx="16081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0">
                <a:latin typeface="Gill Sans Light"/>
                <a:cs typeface="Gill Sans Light"/>
              </a:rPr>
              <a:t>Shuffle &amp; Sort</a:t>
            </a:r>
          </a:p>
        </p:txBody>
      </p:sp>
      <p:sp>
        <p:nvSpPr>
          <p:cNvPr id="25639" name="TextBox 220"/>
          <p:cNvSpPr txBox="1">
            <a:spLocks noChangeArrowheads="1"/>
          </p:cNvSpPr>
          <p:nvPr/>
        </p:nvSpPr>
        <p:spPr bwMode="auto">
          <a:xfrm>
            <a:off x="5791200" y="1066800"/>
            <a:ext cx="9408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0">
                <a:latin typeface="Gill Sans Light"/>
                <a:cs typeface="Gill Sans Light"/>
              </a:rPr>
              <a:t>Reduce</a:t>
            </a:r>
          </a:p>
        </p:txBody>
      </p:sp>
      <p:sp>
        <p:nvSpPr>
          <p:cNvPr id="25640" name="TextBox 221"/>
          <p:cNvSpPr txBox="1">
            <a:spLocks noChangeArrowheads="1"/>
          </p:cNvSpPr>
          <p:nvPr/>
        </p:nvSpPr>
        <p:spPr bwMode="auto">
          <a:xfrm>
            <a:off x="7732713" y="1066800"/>
            <a:ext cx="9546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0">
                <a:latin typeface="Gill Sans Light"/>
                <a:cs typeface="Gill Sans Light"/>
              </a:rPr>
              <a:t>Output</a:t>
            </a:r>
          </a:p>
        </p:txBody>
      </p:sp>
      <p:cxnSp>
        <p:nvCxnSpPr>
          <p:cNvPr id="44" name="Straight Connector 43"/>
          <p:cNvCxnSpPr/>
          <p:nvPr/>
        </p:nvCxnSpPr>
        <p:spPr>
          <a:xfrm rot="10800000">
            <a:off x="381000" y="3141662"/>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381000" y="4687887"/>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7543800" y="3875087"/>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04781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err="1" smtClean="0">
                <a:ea typeface="ＭＳ Ｐゴシック" panose="020B0600070205080204" pitchFamily="34" charset="-128"/>
              </a:rPr>
              <a:t>MapReduce</a:t>
            </a:r>
            <a:r>
              <a:rPr lang="en-US" altLang="en-US" dirty="0" smtClean="0">
                <a:ea typeface="ＭＳ Ｐゴシック" panose="020B0600070205080204" pitchFamily="34" charset="-128"/>
              </a:rPr>
              <a:t> Insights</a:t>
            </a:r>
          </a:p>
        </p:txBody>
      </p:sp>
      <p:sp>
        <p:nvSpPr>
          <p:cNvPr id="3" name="Content Placeholder 2"/>
          <p:cNvSpPr>
            <a:spLocks noGrp="1"/>
          </p:cNvSpPr>
          <p:nvPr>
            <p:ph idx="1"/>
          </p:nvPr>
        </p:nvSpPr>
        <p:spPr>
          <a:xfrm>
            <a:off x="304800" y="914400"/>
            <a:ext cx="8382000" cy="5181600"/>
          </a:xfrm>
        </p:spPr>
        <p:txBody>
          <a:bodyPr/>
          <a:lstStyle/>
          <a:p>
            <a:r>
              <a:rPr lang="en-US" altLang="en-US" dirty="0" smtClean="0">
                <a:latin typeface="+mj-lt"/>
                <a:ea typeface="ＭＳ Ｐゴシック" panose="020B0600070205080204" pitchFamily="34" charset="-128"/>
              </a:rPr>
              <a:t>Restricted key-value model</a:t>
            </a:r>
          </a:p>
          <a:p>
            <a:pPr lvl="1"/>
            <a:r>
              <a:rPr lang="en-US" altLang="en-US" dirty="0" smtClean="0">
                <a:latin typeface="+mj-lt"/>
                <a:ea typeface="ＭＳ Ｐゴシック" panose="020B0600070205080204" pitchFamily="34" charset="-128"/>
              </a:rPr>
              <a:t>Same</a:t>
            </a:r>
            <a:r>
              <a:rPr lang="en-US" altLang="en-US" b="1" dirty="0" smtClean="0">
                <a:latin typeface="+mj-lt"/>
                <a:ea typeface="ＭＳ Ｐゴシック" panose="020B0600070205080204" pitchFamily="34" charset="-128"/>
              </a:rPr>
              <a:t> </a:t>
            </a:r>
            <a:r>
              <a:rPr lang="en-US" altLang="en-US" b="1" dirty="0" smtClean="0">
                <a:solidFill>
                  <a:srgbClr val="008000"/>
                </a:solidFill>
                <a:latin typeface="+mj-lt"/>
                <a:ea typeface="ＭＳ Ｐゴシック" panose="020B0600070205080204" pitchFamily="34" charset="-128"/>
              </a:rPr>
              <a:t>fine-grained operation </a:t>
            </a:r>
            <a:r>
              <a:rPr lang="en-US" altLang="en-US" dirty="0" smtClean="0">
                <a:latin typeface="+mj-lt"/>
                <a:ea typeface="ＭＳ Ｐゴシック" panose="020B0600070205080204" pitchFamily="34" charset="-128"/>
              </a:rPr>
              <a:t>(Map &amp; Reduce) repeated on big data</a:t>
            </a:r>
          </a:p>
          <a:p>
            <a:pPr lvl="1"/>
            <a:r>
              <a:rPr lang="en-US" altLang="en-US" dirty="0" smtClean="0">
                <a:latin typeface="+mj-lt"/>
                <a:ea typeface="ＭＳ Ｐゴシック" panose="020B0600070205080204" pitchFamily="34" charset="-128"/>
              </a:rPr>
              <a:t>Operations must be </a:t>
            </a:r>
            <a:r>
              <a:rPr lang="en-US" altLang="en-US" b="1" dirty="0" smtClean="0">
                <a:solidFill>
                  <a:srgbClr val="008000"/>
                </a:solidFill>
                <a:latin typeface="+mj-lt"/>
                <a:ea typeface="ＭＳ Ｐゴシック" panose="020B0600070205080204" pitchFamily="34" charset="-128"/>
              </a:rPr>
              <a:t>deterministic</a:t>
            </a:r>
          </a:p>
          <a:p>
            <a:pPr lvl="1"/>
            <a:r>
              <a:rPr lang="en-US" altLang="en-US" dirty="0" smtClean="0">
                <a:latin typeface="+mj-lt"/>
                <a:ea typeface="ＭＳ Ｐゴシック" panose="020B0600070205080204" pitchFamily="34" charset="-128"/>
              </a:rPr>
              <a:t>Operations must be </a:t>
            </a:r>
            <a:r>
              <a:rPr lang="en-US" altLang="en-US" b="1" dirty="0" smtClean="0">
                <a:solidFill>
                  <a:srgbClr val="008000"/>
                </a:solidFill>
                <a:latin typeface="+mj-lt"/>
                <a:ea typeface="ＭＳ Ｐゴシック" panose="020B0600070205080204" pitchFamily="34" charset="-128"/>
              </a:rPr>
              <a:t>idempotent/no side effects</a:t>
            </a:r>
          </a:p>
          <a:p>
            <a:pPr lvl="1"/>
            <a:r>
              <a:rPr lang="en-US" altLang="en-US" dirty="0" smtClean="0">
                <a:latin typeface="+mj-lt"/>
                <a:ea typeface="ＭＳ Ｐゴシック" panose="020B0600070205080204" pitchFamily="34" charset="-128"/>
              </a:rPr>
              <a:t>Only communication is through the shuffle</a:t>
            </a:r>
          </a:p>
          <a:p>
            <a:pPr lvl="1"/>
            <a:r>
              <a:rPr lang="en-US" altLang="en-US" dirty="0" smtClean="0">
                <a:latin typeface="+mj-lt"/>
                <a:ea typeface="ＭＳ Ｐゴシック" panose="020B0600070205080204" pitchFamily="34" charset="-128"/>
              </a:rPr>
              <a:t>Operation (Map &amp; Reduce) output saved (on disk)</a:t>
            </a:r>
          </a:p>
          <a:p>
            <a:endParaRPr lang="en-US" altLang="en-US" dirty="0" smtClean="0">
              <a:latin typeface="+mj-lt"/>
              <a:ea typeface="ＭＳ Ｐゴシック" panose="020B0600070205080204" pitchFamily="34" charset="-128"/>
            </a:endParaRPr>
          </a:p>
          <a:p>
            <a:endParaRPr lang="en-US" altLang="en-US" dirty="0" smtClean="0">
              <a:latin typeface="+mj-lt"/>
              <a:ea typeface="ＭＳ Ｐゴシック" panose="020B0600070205080204" pitchFamily="34" charset="-128"/>
            </a:endParaRPr>
          </a:p>
        </p:txBody>
      </p:sp>
      <p:sp>
        <p:nvSpPr>
          <p:cNvPr id="19459" name="TextBox 3"/>
          <p:cNvSpPr txBox="1">
            <a:spLocks noChangeArrowheads="1"/>
          </p:cNvSpPr>
          <p:nvPr/>
        </p:nvSpPr>
        <p:spPr bwMode="auto">
          <a:xfrm>
            <a:off x="-1174750" y="501173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12157797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smtClean="0">
                <a:ea typeface="ＭＳ Ｐゴシック" panose="020B0600070205080204" pitchFamily="34" charset="-128"/>
              </a:rPr>
              <a:t>What is MapReduce Used For?</a:t>
            </a:r>
          </a:p>
        </p:txBody>
      </p:sp>
      <p:sp>
        <p:nvSpPr>
          <p:cNvPr id="3" name="Content Placeholder 2"/>
          <p:cNvSpPr>
            <a:spLocks noGrp="1"/>
          </p:cNvSpPr>
          <p:nvPr>
            <p:ph idx="1"/>
          </p:nvPr>
        </p:nvSpPr>
        <p:spPr>
          <a:xfrm>
            <a:off x="457200" y="1066800"/>
            <a:ext cx="8229600" cy="4994275"/>
          </a:xfrm>
        </p:spPr>
        <p:txBody>
          <a:bodyPr rtlCol="0">
            <a:normAutofit lnSpcReduction="10000"/>
          </a:bodyPr>
          <a:lstStyle/>
          <a:p>
            <a:pPr eaLnBrk="1" fontAlgn="auto" hangingPunct="1">
              <a:spcAft>
                <a:spcPts val="0"/>
              </a:spcAft>
              <a:buFont typeface="Arial"/>
              <a:buChar char="•"/>
              <a:defRPr/>
            </a:pPr>
            <a:r>
              <a:rPr lang="en-US" dirty="0" smtClean="0">
                <a:latin typeface="+mj-lt"/>
                <a:ea typeface="+mn-ea"/>
              </a:rPr>
              <a:t>At </a:t>
            </a:r>
            <a:r>
              <a:rPr lang="en-US" b="1" dirty="0" smtClean="0">
                <a:solidFill>
                  <a:srgbClr val="008000"/>
                </a:solidFill>
                <a:latin typeface="+mj-lt"/>
                <a:ea typeface="+mn-ea"/>
              </a:rPr>
              <a:t>Google</a:t>
            </a:r>
            <a:r>
              <a:rPr lang="en-US" dirty="0" smtClean="0">
                <a:latin typeface="+mj-lt"/>
                <a:ea typeface="+mn-ea"/>
              </a:rPr>
              <a:t>:</a:t>
            </a:r>
          </a:p>
          <a:p>
            <a:pPr lvl="1" eaLnBrk="1" fontAlgn="auto" hangingPunct="1">
              <a:spcAft>
                <a:spcPts val="0"/>
              </a:spcAft>
              <a:buFont typeface="Arial"/>
              <a:buChar char="–"/>
              <a:defRPr/>
            </a:pPr>
            <a:r>
              <a:rPr lang="en-US" dirty="0" smtClean="0">
                <a:latin typeface="+mj-lt"/>
                <a:ea typeface="+mn-ea"/>
              </a:rPr>
              <a:t>Index building for Google Search</a:t>
            </a:r>
          </a:p>
          <a:p>
            <a:pPr lvl="1" eaLnBrk="1" fontAlgn="auto" hangingPunct="1">
              <a:spcAft>
                <a:spcPts val="0"/>
              </a:spcAft>
              <a:buFont typeface="Arial"/>
              <a:buChar char="–"/>
              <a:defRPr/>
            </a:pPr>
            <a:r>
              <a:rPr lang="en-US" dirty="0" smtClean="0">
                <a:latin typeface="+mj-lt"/>
                <a:ea typeface="+mn-ea"/>
              </a:rPr>
              <a:t>Article clustering for Google News</a:t>
            </a:r>
          </a:p>
          <a:p>
            <a:pPr lvl="1" eaLnBrk="1" fontAlgn="auto" hangingPunct="1">
              <a:spcAft>
                <a:spcPts val="0"/>
              </a:spcAft>
              <a:buFont typeface="Arial"/>
              <a:buChar char="–"/>
              <a:defRPr/>
            </a:pPr>
            <a:r>
              <a:rPr lang="en-US" dirty="0" smtClean="0">
                <a:latin typeface="+mj-lt"/>
                <a:ea typeface="+mn-ea"/>
              </a:rPr>
              <a:t>Statistical machine translation</a:t>
            </a:r>
          </a:p>
          <a:p>
            <a:pPr eaLnBrk="1" fontAlgn="auto" hangingPunct="1">
              <a:spcAft>
                <a:spcPts val="0"/>
              </a:spcAft>
              <a:buFont typeface="Arial"/>
              <a:buChar char="•"/>
              <a:defRPr/>
            </a:pPr>
            <a:endParaRPr lang="en-US" dirty="0" smtClean="0">
              <a:latin typeface="+mj-lt"/>
              <a:ea typeface="+mn-ea"/>
            </a:endParaRPr>
          </a:p>
          <a:p>
            <a:pPr eaLnBrk="1" fontAlgn="auto" hangingPunct="1">
              <a:spcAft>
                <a:spcPts val="0"/>
              </a:spcAft>
              <a:buFont typeface="Arial"/>
              <a:buChar char="•"/>
              <a:defRPr/>
            </a:pPr>
            <a:r>
              <a:rPr lang="en-US" dirty="0" smtClean="0">
                <a:latin typeface="+mj-lt"/>
                <a:ea typeface="+mn-ea"/>
              </a:rPr>
              <a:t>At </a:t>
            </a:r>
            <a:r>
              <a:rPr lang="en-US" b="1" dirty="0" smtClean="0">
                <a:solidFill>
                  <a:srgbClr val="008000"/>
                </a:solidFill>
                <a:latin typeface="+mj-lt"/>
                <a:ea typeface="+mn-ea"/>
              </a:rPr>
              <a:t>Yahoo!</a:t>
            </a:r>
            <a:r>
              <a:rPr lang="en-US" dirty="0" smtClean="0">
                <a:latin typeface="+mj-lt"/>
                <a:ea typeface="+mn-ea"/>
              </a:rPr>
              <a:t>:</a:t>
            </a:r>
          </a:p>
          <a:p>
            <a:pPr lvl="1" eaLnBrk="1" fontAlgn="auto" hangingPunct="1">
              <a:spcAft>
                <a:spcPts val="0"/>
              </a:spcAft>
              <a:buFont typeface="Arial"/>
              <a:buChar char="–"/>
              <a:defRPr/>
            </a:pPr>
            <a:r>
              <a:rPr lang="en-US" dirty="0" smtClean="0">
                <a:latin typeface="+mj-lt"/>
                <a:ea typeface="+mn-ea"/>
              </a:rPr>
              <a:t>Index building for Yahoo! Search</a:t>
            </a:r>
          </a:p>
          <a:p>
            <a:pPr lvl="1" eaLnBrk="1" fontAlgn="auto" hangingPunct="1">
              <a:spcAft>
                <a:spcPts val="0"/>
              </a:spcAft>
              <a:buFont typeface="Arial"/>
              <a:buChar char="–"/>
              <a:defRPr/>
            </a:pPr>
            <a:r>
              <a:rPr lang="en-US" dirty="0" smtClean="0">
                <a:latin typeface="+mj-lt"/>
                <a:ea typeface="+mn-ea"/>
              </a:rPr>
              <a:t>Spam detection for Yahoo! Mail</a:t>
            </a:r>
          </a:p>
          <a:p>
            <a:pPr eaLnBrk="1" fontAlgn="auto" hangingPunct="1">
              <a:spcAft>
                <a:spcPts val="0"/>
              </a:spcAft>
              <a:buFont typeface="Arial"/>
              <a:buChar char="•"/>
              <a:defRPr/>
            </a:pPr>
            <a:endParaRPr lang="en-US" dirty="0" smtClean="0">
              <a:latin typeface="+mj-lt"/>
              <a:ea typeface="+mn-ea"/>
            </a:endParaRPr>
          </a:p>
          <a:p>
            <a:pPr eaLnBrk="1" fontAlgn="auto" hangingPunct="1">
              <a:spcAft>
                <a:spcPts val="0"/>
              </a:spcAft>
              <a:buFont typeface="Arial"/>
              <a:buChar char="•"/>
              <a:defRPr/>
            </a:pPr>
            <a:r>
              <a:rPr lang="en-US" dirty="0" smtClean="0">
                <a:latin typeface="+mj-lt"/>
                <a:ea typeface="+mn-ea"/>
              </a:rPr>
              <a:t>At </a:t>
            </a:r>
            <a:r>
              <a:rPr lang="en-US" b="1" dirty="0" smtClean="0">
                <a:solidFill>
                  <a:srgbClr val="008000"/>
                </a:solidFill>
                <a:latin typeface="+mj-lt"/>
                <a:ea typeface="+mn-ea"/>
              </a:rPr>
              <a:t>Facebook</a:t>
            </a:r>
            <a:r>
              <a:rPr lang="en-US" dirty="0" smtClean="0">
                <a:latin typeface="+mj-lt"/>
                <a:ea typeface="+mn-ea"/>
              </a:rPr>
              <a:t>:</a:t>
            </a:r>
          </a:p>
          <a:p>
            <a:pPr lvl="1" eaLnBrk="1" fontAlgn="auto" hangingPunct="1">
              <a:spcAft>
                <a:spcPts val="0"/>
              </a:spcAft>
              <a:buFont typeface="Arial"/>
              <a:buChar char="–"/>
              <a:defRPr/>
            </a:pPr>
            <a:r>
              <a:rPr lang="en-US" dirty="0" smtClean="0">
                <a:latin typeface="+mj-lt"/>
                <a:ea typeface="+mn-ea"/>
              </a:rPr>
              <a:t>Data mining</a:t>
            </a:r>
          </a:p>
          <a:p>
            <a:pPr lvl="1" eaLnBrk="1" fontAlgn="auto" hangingPunct="1">
              <a:spcAft>
                <a:spcPts val="0"/>
              </a:spcAft>
              <a:buFont typeface="Arial"/>
              <a:buChar char="–"/>
              <a:defRPr/>
            </a:pPr>
            <a:r>
              <a:rPr lang="en-US" dirty="0" smtClean="0">
                <a:latin typeface="+mj-lt"/>
                <a:ea typeface="+mn-ea"/>
              </a:rPr>
              <a:t>Ad optimization</a:t>
            </a:r>
          </a:p>
          <a:p>
            <a:pPr lvl="1" eaLnBrk="1" fontAlgn="auto" hangingPunct="1">
              <a:spcAft>
                <a:spcPts val="0"/>
              </a:spcAft>
              <a:buFont typeface="Arial"/>
              <a:buChar char="–"/>
              <a:defRPr/>
            </a:pPr>
            <a:r>
              <a:rPr lang="en-US" dirty="0" smtClean="0">
                <a:latin typeface="+mj-lt"/>
                <a:ea typeface="+mn-ea"/>
              </a:rPr>
              <a:t>Spam detection</a:t>
            </a:r>
          </a:p>
          <a:p>
            <a:pPr lvl="1" eaLnBrk="1" fontAlgn="auto" hangingPunct="1">
              <a:spcAft>
                <a:spcPts val="0"/>
              </a:spcAft>
              <a:buFont typeface="Arial"/>
              <a:buChar char="–"/>
              <a:defRPr/>
            </a:pPr>
            <a:endParaRPr lang="en-US" dirty="0" smtClean="0">
              <a:latin typeface="+mj-lt"/>
              <a:ea typeface="+mn-ea"/>
            </a:endParaRPr>
          </a:p>
        </p:txBody>
      </p:sp>
    </p:spTree>
    <p:extLst>
      <p:ext uri="{BB962C8B-B14F-4D97-AF65-F5344CB8AC3E}">
        <p14:creationId xmlns:p14="http://schemas.microsoft.com/office/powerpoint/2010/main" val="1040810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ea typeface="ＭＳ Ｐゴシック" panose="020B0600070205080204" pitchFamily="34" charset="-128"/>
              </a:rPr>
              <a:t>MapReduce Pros</a:t>
            </a:r>
          </a:p>
        </p:txBody>
      </p:sp>
      <p:sp>
        <p:nvSpPr>
          <p:cNvPr id="3" name="Content Placeholder 2"/>
          <p:cNvSpPr>
            <a:spLocks noGrp="1"/>
          </p:cNvSpPr>
          <p:nvPr>
            <p:ph idx="1"/>
          </p:nvPr>
        </p:nvSpPr>
        <p:spPr>
          <a:xfrm>
            <a:off x="152400" y="685800"/>
            <a:ext cx="9144000" cy="6019800"/>
          </a:xfrm>
        </p:spPr>
        <p:txBody>
          <a:bodyPr>
            <a:normAutofit lnSpcReduction="10000"/>
          </a:bodyPr>
          <a:lstStyle/>
          <a:p>
            <a:r>
              <a:rPr lang="en-US" altLang="en-US" smtClean="0">
                <a:latin typeface="+mj-lt"/>
                <a:ea typeface="ＭＳ Ｐゴシック" panose="020B0600070205080204" pitchFamily="34" charset="-128"/>
              </a:rPr>
              <a:t>Distribution is completely </a:t>
            </a:r>
            <a:r>
              <a:rPr lang="en-US" altLang="en-US" b="1" smtClean="0">
                <a:solidFill>
                  <a:srgbClr val="008000"/>
                </a:solidFill>
                <a:latin typeface="+mj-lt"/>
                <a:ea typeface="ＭＳ Ｐゴシック" panose="020B0600070205080204" pitchFamily="34" charset="-128"/>
              </a:rPr>
              <a:t>transparent</a:t>
            </a:r>
            <a:endParaRPr lang="en-US" altLang="en-US" smtClean="0">
              <a:latin typeface="+mj-lt"/>
              <a:ea typeface="ＭＳ Ｐゴシック" panose="020B0600070205080204" pitchFamily="34" charset="-128"/>
            </a:endParaRPr>
          </a:p>
          <a:p>
            <a:pPr lvl="1"/>
            <a:r>
              <a:rPr lang="en-US" altLang="en-US" smtClean="0">
                <a:latin typeface="+mj-lt"/>
                <a:ea typeface="ＭＳ Ｐゴシック" panose="020B0600070205080204" pitchFamily="34" charset="-128"/>
              </a:rPr>
              <a:t>Not a single line of distributed programming (ease, correctness)</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Automatic </a:t>
            </a:r>
            <a:r>
              <a:rPr lang="en-US" altLang="en-US" b="1" smtClean="0">
                <a:solidFill>
                  <a:srgbClr val="008000"/>
                </a:solidFill>
                <a:latin typeface="+mj-lt"/>
                <a:ea typeface="ＭＳ Ｐゴシック" panose="020B0600070205080204" pitchFamily="34" charset="-128"/>
              </a:rPr>
              <a:t>fault-tolerance</a:t>
            </a:r>
          </a:p>
          <a:p>
            <a:pPr lvl="1"/>
            <a:r>
              <a:rPr lang="en-US" altLang="en-US" smtClean="0">
                <a:latin typeface="+mj-lt"/>
                <a:ea typeface="ＭＳ Ｐゴシック" panose="020B0600070205080204" pitchFamily="34" charset="-128"/>
              </a:rPr>
              <a:t>Determinism enables running failed tasks somewhere else again</a:t>
            </a:r>
          </a:p>
          <a:p>
            <a:pPr lvl="1"/>
            <a:r>
              <a:rPr lang="en-US" altLang="en-US" smtClean="0">
                <a:latin typeface="+mj-lt"/>
                <a:ea typeface="ＭＳ Ｐゴシック" panose="020B0600070205080204" pitchFamily="34" charset="-128"/>
              </a:rPr>
              <a:t>Saved intermediate data enables just re-running failed reducers</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Automatic </a:t>
            </a:r>
            <a:r>
              <a:rPr lang="en-US" altLang="en-US" b="1" smtClean="0">
                <a:solidFill>
                  <a:srgbClr val="008000"/>
                </a:solidFill>
                <a:latin typeface="+mj-lt"/>
                <a:ea typeface="ＭＳ Ｐゴシック" panose="020B0600070205080204" pitchFamily="34" charset="-128"/>
              </a:rPr>
              <a:t>scaling</a:t>
            </a:r>
          </a:p>
          <a:p>
            <a:pPr lvl="1"/>
            <a:r>
              <a:rPr lang="en-US" altLang="en-US" smtClean="0">
                <a:latin typeface="+mj-lt"/>
                <a:ea typeface="ＭＳ Ｐゴシック" panose="020B0600070205080204" pitchFamily="34" charset="-128"/>
              </a:rPr>
              <a:t>As operations as side-effect free, they can be distributed to any number of machines dynamically</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Automatic </a:t>
            </a:r>
            <a:r>
              <a:rPr lang="en-US" altLang="en-US" b="1" smtClean="0">
                <a:solidFill>
                  <a:srgbClr val="008000"/>
                </a:solidFill>
                <a:latin typeface="+mj-lt"/>
                <a:ea typeface="ＭＳ Ｐゴシック" panose="020B0600070205080204" pitchFamily="34" charset="-128"/>
              </a:rPr>
              <a:t>load-balancing</a:t>
            </a:r>
          </a:p>
          <a:p>
            <a:pPr lvl="1"/>
            <a:r>
              <a:rPr lang="en-US" altLang="en-US" smtClean="0">
                <a:latin typeface="+mj-lt"/>
                <a:ea typeface="ＭＳ Ｐゴシック" panose="020B0600070205080204" pitchFamily="34" charset="-128"/>
              </a:rPr>
              <a:t>Move tasks and speculatively execute duplicate copies of slow tasks (</a:t>
            </a:r>
            <a:r>
              <a:rPr lang="en-US" altLang="en-US" i="1" smtClean="0">
                <a:latin typeface="+mj-lt"/>
                <a:ea typeface="ＭＳ Ｐゴシック" panose="020B0600070205080204" pitchFamily="34" charset="-128"/>
              </a:rPr>
              <a:t>stragglers)</a:t>
            </a:r>
            <a:endParaRPr lang="en-US" altLang="en-US" smtClean="0">
              <a:latin typeface="+mj-lt"/>
              <a:ea typeface="ＭＳ Ｐゴシック" panose="020B0600070205080204" pitchFamily="34" charset="-128"/>
            </a:endParaRPr>
          </a:p>
        </p:txBody>
      </p:sp>
    </p:spTree>
    <p:extLst>
      <p:ext uri="{BB962C8B-B14F-4D97-AF65-F5344CB8AC3E}">
        <p14:creationId xmlns:p14="http://schemas.microsoft.com/office/powerpoint/2010/main" val="220526580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err="1" smtClean="0">
                <a:ea typeface="ＭＳ Ｐゴシック" panose="020B0600070205080204" pitchFamily="34" charset="-128"/>
              </a:rPr>
              <a:t>MapReduce</a:t>
            </a:r>
            <a:r>
              <a:rPr lang="en-US" altLang="en-US" dirty="0" smtClean="0">
                <a:ea typeface="ＭＳ Ｐゴシック" panose="020B0600070205080204" pitchFamily="34" charset="-128"/>
              </a:rPr>
              <a:t> Cons</a:t>
            </a:r>
          </a:p>
        </p:txBody>
      </p:sp>
      <p:sp>
        <p:nvSpPr>
          <p:cNvPr id="3" name="Content Placeholder 2"/>
          <p:cNvSpPr>
            <a:spLocks noGrp="1"/>
          </p:cNvSpPr>
          <p:nvPr>
            <p:ph idx="1"/>
          </p:nvPr>
        </p:nvSpPr>
        <p:spPr>
          <a:xfrm>
            <a:off x="228600" y="838200"/>
            <a:ext cx="8610600" cy="5486400"/>
          </a:xfrm>
        </p:spPr>
        <p:txBody>
          <a:bodyPr/>
          <a:lstStyle/>
          <a:p>
            <a:r>
              <a:rPr lang="en-US" altLang="en-US" smtClean="0">
                <a:latin typeface="+mj-lt"/>
                <a:ea typeface="ＭＳ Ｐゴシック" panose="020B0600070205080204" pitchFamily="34" charset="-128"/>
              </a:rPr>
              <a:t>Restricted programming model</a:t>
            </a:r>
          </a:p>
          <a:p>
            <a:pPr lvl="1"/>
            <a:r>
              <a:rPr lang="en-US" altLang="en-US" smtClean="0">
                <a:latin typeface="+mj-lt"/>
                <a:ea typeface="ＭＳ Ｐゴシック" panose="020B0600070205080204" pitchFamily="34" charset="-128"/>
              </a:rPr>
              <a:t>Not always natural to express problems in this model</a:t>
            </a:r>
          </a:p>
          <a:p>
            <a:pPr lvl="1"/>
            <a:r>
              <a:rPr lang="en-US" altLang="en-US" smtClean="0">
                <a:latin typeface="+mj-lt"/>
                <a:ea typeface="ＭＳ Ｐゴシック" panose="020B0600070205080204" pitchFamily="34" charset="-128"/>
              </a:rPr>
              <a:t>Low-level coding necessary</a:t>
            </a:r>
          </a:p>
          <a:p>
            <a:pPr lvl="1"/>
            <a:r>
              <a:rPr lang="en-US" altLang="en-US" smtClean="0">
                <a:latin typeface="+mj-lt"/>
                <a:ea typeface="ＭＳ Ｐゴシック" panose="020B0600070205080204" pitchFamily="34" charset="-128"/>
              </a:rPr>
              <a:t>Little support for iterative jobs (lots of disk access)</a:t>
            </a:r>
          </a:p>
          <a:p>
            <a:pPr lvl="1"/>
            <a:r>
              <a:rPr lang="en-US" altLang="en-US" smtClean="0">
                <a:latin typeface="+mj-lt"/>
                <a:ea typeface="ＭＳ Ｐゴシック" panose="020B0600070205080204" pitchFamily="34" charset="-128"/>
              </a:rPr>
              <a:t>High-latency (batch processing)</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Addressed by follow-up research and Apache projects</a:t>
            </a:r>
          </a:p>
          <a:p>
            <a:pPr lvl="1"/>
            <a:r>
              <a:rPr lang="en-US" altLang="en-US" b="1" smtClean="0">
                <a:solidFill>
                  <a:srgbClr val="FF0000"/>
                </a:solidFill>
                <a:latin typeface="+mj-lt"/>
                <a:ea typeface="ＭＳ Ｐゴシック" panose="020B0600070205080204" pitchFamily="34" charset="-128"/>
              </a:rPr>
              <a:t>Pig</a:t>
            </a:r>
            <a:r>
              <a:rPr lang="en-US" altLang="en-US" smtClean="0">
                <a:solidFill>
                  <a:srgbClr val="FF0000"/>
                </a:solidFill>
                <a:latin typeface="+mj-lt"/>
                <a:ea typeface="ＭＳ Ｐゴシック" panose="020B0600070205080204" pitchFamily="34" charset="-128"/>
              </a:rPr>
              <a:t> </a:t>
            </a:r>
            <a:r>
              <a:rPr lang="en-US" altLang="en-US" smtClean="0">
                <a:latin typeface="+mj-lt"/>
                <a:ea typeface="ＭＳ Ｐゴシック" panose="020B0600070205080204" pitchFamily="34" charset="-128"/>
              </a:rPr>
              <a:t>and </a:t>
            </a:r>
            <a:r>
              <a:rPr lang="en-US" altLang="en-US" b="1" smtClean="0">
                <a:solidFill>
                  <a:srgbClr val="FF0000"/>
                </a:solidFill>
                <a:latin typeface="+mj-lt"/>
                <a:ea typeface="ＭＳ Ｐゴシック" panose="020B0600070205080204" pitchFamily="34" charset="-128"/>
              </a:rPr>
              <a:t>Hive</a:t>
            </a:r>
            <a:r>
              <a:rPr lang="en-US" altLang="en-US" smtClean="0">
                <a:latin typeface="+mj-lt"/>
                <a:ea typeface="ＭＳ Ｐゴシック" panose="020B0600070205080204" pitchFamily="34" charset="-128"/>
              </a:rPr>
              <a:t> for high-level coding</a:t>
            </a:r>
          </a:p>
          <a:p>
            <a:pPr lvl="1"/>
            <a:r>
              <a:rPr lang="en-US" altLang="en-US" b="1" smtClean="0">
                <a:solidFill>
                  <a:srgbClr val="FF0000"/>
                </a:solidFill>
                <a:latin typeface="+mj-lt"/>
                <a:ea typeface="ＭＳ Ｐゴシック" panose="020B0600070205080204" pitchFamily="34" charset="-128"/>
              </a:rPr>
              <a:t>Spark</a:t>
            </a:r>
            <a:r>
              <a:rPr lang="en-US" altLang="en-US" smtClean="0">
                <a:latin typeface="+mj-lt"/>
                <a:ea typeface="ＭＳ Ｐゴシック" panose="020B0600070205080204" pitchFamily="34" charset="-128"/>
              </a:rPr>
              <a:t> for iterative and low-latency jobs</a:t>
            </a:r>
          </a:p>
          <a:p>
            <a:pPr lvl="1"/>
            <a:endParaRPr lang="en-US" altLang="en-US" smtClean="0">
              <a:latin typeface="+mj-lt"/>
              <a:ea typeface="ＭＳ Ｐゴシック" panose="020B0600070205080204" pitchFamily="34" charset="-128"/>
            </a:endParaRPr>
          </a:p>
        </p:txBody>
      </p:sp>
    </p:spTree>
    <p:extLst>
      <p:ext uri="{BB962C8B-B14F-4D97-AF65-F5344CB8AC3E}">
        <p14:creationId xmlns:p14="http://schemas.microsoft.com/office/powerpoint/2010/main" val="329010862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en-US" smtClean="0"/>
              <a:t>Securing Communication: Cryptography </a:t>
            </a:r>
          </a:p>
        </p:txBody>
      </p:sp>
      <p:sp>
        <p:nvSpPr>
          <p:cNvPr id="930819" name="Rectangle 3"/>
          <p:cNvSpPr>
            <a:spLocks noGrp="1" noChangeArrowheads="1"/>
          </p:cNvSpPr>
          <p:nvPr>
            <p:ph type="body" idx="1"/>
          </p:nvPr>
        </p:nvSpPr>
        <p:spPr>
          <a:xfrm>
            <a:off x="381000" y="838200"/>
            <a:ext cx="8534400" cy="5562600"/>
          </a:xfrm>
        </p:spPr>
        <p:txBody>
          <a:bodyPr>
            <a:normAutofit lnSpcReduction="10000"/>
          </a:bodyPr>
          <a:lstStyle/>
          <a:p>
            <a:r>
              <a:rPr lang="en-US" altLang="en-US" dirty="0" smtClean="0"/>
              <a:t>Cryptography: communication in the presence of adversaries</a:t>
            </a:r>
          </a:p>
          <a:p>
            <a:pPr lvl="2"/>
            <a:endParaRPr lang="en-US" altLang="en-US" dirty="0" smtClean="0"/>
          </a:p>
          <a:p>
            <a:r>
              <a:rPr lang="en-US" altLang="en-US" dirty="0" smtClean="0"/>
              <a:t>Studied for thousands of years</a:t>
            </a:r>
          </a:p>
          <a:p>
            <a:pPr lvl="1"/>
            <a:r>
              <a:rPr lang="en-US" altLang="en-US" dirty="0" smtClean="0"/>
              <a:t>See the Simon Singh’</a:t>
            </a:r>
            <a:r>
              <a:rPr lang="en-US" altLang="ja-JP" dirty="0" smtClean="0"/>
              <a:t>s </a:t>
            </a:r>
            <a:r>
              <a:rPr lang="en-US" altLang="ja-JP" dirty="0" smtClean="0">
                <a:solidFill>
                  <a:srgbClr val="FF0000"/>
                </a:solidFill>
              </a:rPr>
              <a:t>The Code Book </a:t>
            </a:r>
            <a:r>
              <a:rPr lang="en-US" altLang="ja-JP" dirty="0" smtClean="0"/>
              <a:t>for an excellent, highly readable history</a:t>
            </a:r>
          </a:p>
          <a:p>
            <a:pPr lvl="2"/>
            <a:endParaRPr lang="en-US" altLang="en-US" dirty="0" smtClean="0"/>
          </a:p>
          <a:p>
            <a:r>
              <a:rPr lang="en-US" altLang="en-US" dirty="0" smtClean="0"/>
              <a:t>Central goal: confidentiality</a:t>
            </a:r>
          </a:p>
          <a:p>
            <a:pPr lvl="1"/>
            <a:r>
              <a:rPr lang="en-US" altLang="en-US" dirty="0" smtClean="0"/>
              <a:t>How to encode information so that an adversary can’</a:t>
            </a:r>
            <a:r>
              <a:rPr lang="en-US" altLang="ja-JP" dirty="0" smtClean="0"/>
              <a:t>t extract it, but a friend can</a:t>
            </a:r>
          </a:p>
          <a:p>
            <a:pPr lvl="2"/>
            <a:endParaRPr lang="en-US" altLang="en-US" dirty="0" smtClean="0"/>
          </a:p>
          <a:p>
            <a:r>
              <a:rPr lang="en-US" altLang="en-US" dirty="0" smtClean="0"/>
              <a:t>General premise: there is a key, possession of which allows decoding, but without which decoding is infeasible</a:t>
            </a:r>
          </a:p>
          <a:p>
            <a:pPr lvl="1"/>
            <a:r>
              <a:rPr lang="en-US" altLang="en-US" dirty="0" smtClean="0"/>
              <a:t>Thus, key must be kept secret and not guessable</a:t>
            </a:r>
          </a:p>
        </p:txBody>
      </p:sp>
    </p:spTree>
    <p:extLst>
      <p:ext uri="{BB962C8B-B14F-4D97-AF65-F5344CB8AC3E}">
        <p14:creationId xmlns:p14="http://schemas.microsoft.com/office/powerpoint/2010/main" val="30107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0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08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08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081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081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0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Example Problem</a:t>
            </a:r>
          </a:p>
        </p:txBody>
      </p:sp>
      <p:sp>
        <p:nvSpPr>
          <p:cNvPr id="26626" name="Rectangle 3"/>
          <p:cNvSpPr>
            <a:spLocks noGrp="1" noChangeArrowheads="1"/>
          </p:cNvSpPr>
          <p:nvPr>
            <p:ph idx="1"/>
          </p:nvPr>
        </p:nvSpPr>
        <p:spPr>
          <a:xfrm>
            <a:off x="304800" y="1219200"/>
            <a:ext cx="4191000" cy="4343400"/>
          </a:xfrm>
        </p:spPr>
        <p:txBody>
          <a:bodyPr/>
          <a:lstStyle/>
          <a:p>
            <a:pPr marL="0" indent="0">
              <a:buFontTx/>
              <a:buNone/>
            </a:pPr>
            <a:r>
              <a:rPr lang="en-US" altLang="en-US" dirty="0" smtClean="0">
                <a:latin typeface="+mj-lt"/>
                <a:ea typeface="ＭＳ Ｐゴシック" panose="020B0600070205080204" pitchFamily="34" charset="-128"/>
              </a:rPr>
              <a:t>Given </a:t>
            </a:r>
            <a:r>
              <a:rPr lang="en-US" altLang="en-US" i="1" dirty="0" smtClean="0">
                <a:solidFill>
                  <a:srgbClr val="2A40E2"/>
                </a:solidFill>
                <a:latin typeface="+mj-lt"/>
                <a:ea typeface="ＭＳ Ｐゴシック" panose="020B0600070205080204" pitchFamily="34" charset="-128"/>
              </a:rPr>
              <a:t>user data </a:t>
            </a:r>
            <a:r>
              <a:rPr lang="en-US" altLang="en-US" dirty="0" smtClean="0">
                <a:latin typeface="+mj-lt"/>
                <a:ea typeface="ＭＳ Ｐゴシック" panose="020B0600070205080204" pitchFamily="34" charset="-128"/>
              </a:rPr>
              <a:t>in one file, and </a:t>
            </a:r>
            <a:r>
              <a:rPr lang="en-US" altLang="en-US" i="1" dirty="0" smtClean="0">
                <a:solidFill>
                  <a:srgbClr val="2A40E2"/>
                </a:solidFill>
                <a:latin typeface="+mj-lt"/>
                <a:ea typeface="ＭＳ Ｐゴシック" panose="020B0600070205080204" pitchFamily="34" charset="-128"/>
              </a:rPr>
              <a:t>website data </a:t>
            </a:r>
            <a:r>
              <a:rPr lang="en-US" altLang="en-US" dirty="0" smtClean="0">
                <a:latin typeface="+mj-lt"/>
                <a:ea typeface="ＭＳ Ｐゴシック" panose="020B0600070205080204" pitchFamily="34" charset="-128"/>
              </a:rPr>
              <a:t>in another, find the </a:t>
            </a:r>
            <a:r>
              <a:rPr lang="en-US" altLang="en-US" i="1" dirty="0" smtClean="0">
                <a:solidFill>
                  <a:srgbClr val="2A40E2"/>
                </a:solidFill>
                <a:latin typeface="+mj-lt"/>
                <a:ea typeface="ＭＳ Ｐゴシック" panose="020B0600070205080204" pitchFamily="34" charset="-128"/>
              </a:rPr>
              <a:t>top 5 most visited pages by users aged 18-25</a:t>
            </a:r>
          </a:p>
        </p:txBody>
      </p:sp>
      <p:grpSp>
        <p:nvGrpSpPr>
          <p:cNvPr id="26627" name="Group 3"/>
          <p:cNvGrpSpPr>
            <a:grpSpLocks/>
          </p:cNvGrpSpPr>
          <p:nvPr/>
        </p:nvGrpSpPr>
        <p:grpSpPr bwMode="auto">
          <a:xfrm>
            <a:off x="4648200" y="1439863"/>
            <a:ext cx="4114800" cy="4260850"/>
            <a:chOff x="4648200" y="1897063"/>
            <a:chExt cx="4114800" cy="4260850"/>
          </a:xfrm>
        </p:grpSpPr>
        <p:sp>
          <p:nvSpPr>
            <p:cNvPr id="26629" name="Text Box 22"/>
            <p:cNvSpPr txBox="1">
              <a:spLocks noChangeArrowheads="1"/>
            </p:cNvSpPr>
            <p:nvPr/>
          </p:nvSpPr>
          <p:spPr bwMode="auto">
            <a:xfrm>
              <a:off x="4670425" y="1897063"/>
              <a:ext cx="1577975" cy="36671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dirty="0">
                  <a:latin typeface="Arial" panose="020B0604020202020204" pitchFamily="34" charset="0"/>
                </a:rPr>
                <a:t>Load Users</a:t>
              </a:r>
            </a:p>
          </p:txBody>
        </p:sp>
        <p:sp>
          <p:nvSpPr>
            <p:cNvPr id="26630" name="Text Box 23"/>
            <p:cNvSpPr txBox="1">
              <a:spLocks noChangeArrowheads="1"/>
            </p:cNvSpPr>
            <p:nvPr/>
          </p:nvSpPr>
          <p:spPr bwMode="auto">
            <a:xfrm>
              <a:off x="7239000" y="1905000"/>
              <a:ext cx="15240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Load Pages</a:t>
              </a:r>
            </a:p>
          </p:txBody>
        </p:sp>
        <p:sp>
          <p:nvSpPr>
            <p:cNvPr id="26631" name="Text Box 24"/>
            <p:cNvSpPr txBox="1">
              <a:spLocks noChangeArrowheads="1"/>
            </p:cNvSpPr>
            <p:nvPr/>
          </p:nvSpPr>
          <p:spPr bwMode="auto">
            <a:xfrm>
              <a:off x="4648200" y="25908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Filter by age</a:t>
              </a:r>
            </a:p>
          </p:txBody>
        </p:sp>
        <p:sp>
          <p:nvSpPr>
            <p:cNvPr id="26632" name="Text Box 25"/>
            <p:cNvSpPr txBox="1">
              <a:spLocks noChangeArrowheads="1"/>
            </p:cNvSpPr>
            <p:nvPr/>
          </p:nvSpPr>
          <p:spPr bwMode="auto">
            <a:xfrm>
              <a:off x="6019800" y="3352800"/>
              <a:ext cx="17526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Join on name</a:t>
              </a:r>
            </a:p>
          </p:txBody>
        </p:sp>
        <p:sp>
          <p:nvSpPr>
            <p:cNvPr id="26633" name="Text Box 26"/>
            <p:cNvSpPr txBox="1">
              <a:spLocks noChangeArrowheads="1"/>
            </p:cNvSpPr>
            <p:nvPr/>
          </p:nvSpPr>
          <p:spPr bwMode="auto">
            <a:xfrm>
              <a:off x="6019800" y="39624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Group on url</a:t>
              </a:r>
            </a:p>
          </p:txBody>
        </p:sp>
        <p:sp>
          <p:nvSpPr>
            <p:cNvPr id="26634" name="Text Box 27"/>
            <p:cNvSpPr txBox="1">
              <a:spLocks noChangeArrowheads="1"/>
            </p:cNvSpPr>
            <p:nvPr/>
          </p:nvSpPr>
          <p:spPr bwMode="auto">
            <a:xfrm>
              <a:off x="6096000" y="45720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Count clicks</a:t>
              </a:r>
            </a:p>
          </p:txBody>
        </p:sp>
        <p:sp>
          <p:nvSpPr>
            <p:cNvPr id="26635" name="Text Box 28"/>
            <p:cNvSpPr txBox="1">
              <a:spLocks noChangeArrowheads="1"/>
            </p:cNvSpPr>
            <p:nvPr/>
          </p:nvSpPr>
          <p:spPr bwMode="auto">
            <a:xfrm>
              <a:off x="5867400" y="5181600"/>
              <a:ext cx="1981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Order by clicks</a:t>
              </a:r>
            </a:p>
          </p:txBody>
        </p:sp>
        <p:sp>
          <p:nvSpPr>
            <p:cNvPr id="26636" name="Text Box 29"/>
            <p:cNvSpPr txBox="1">
              <a:spLocks noChangeArrowheads="1"/>
            </p:cNvSpPr>
            <p:nvPr/>
          </p:nvSpPr>
          <p:spPr bwMode="auto">
            <a:xfrm>
              <a:off x="6172200" y="5791200"/>
              <a:ext cx="13716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Take top 5</a:t>
              </a:r>
            </a:p>
          </p:txBody>
        </p:sp>
        <p:sp>
          <p:nvSpPr>
            <p:cNvPr id="26637" name="Line 30"/>
            <p:cNvSpPr>
              <a:spLocks noChangeShapeType="1"/>
            </p:cNvSpPr>
            <p:nvPr/>
          </p:nvSpPr>
          <p:spPr bwMode="auto">
            <a:xfrm>
              <a:off x="5334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31"/>
            <p:cNvSpPr>
              <a:spLocks noChangeShapeType="1"/>
            </p:cNvSpPr>
            <p:nvPr/>
          </p:nvSpPr>
          <p:spPr bwMode="auto">
            <a:xfrm>
              <a:off x="67818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33"/>
            <p:cNvSpPr>
              <a:spLocks noChangeShapeType="1"/>
            </p:cNvSpPr>
            <p:nvPr/>
          </p:nvSpPr>
          <p:spPr bwMode="auto">
            <a:xfrm>
              <a:off x="53340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34"/>
            <p:cNvSpPr>
              <a:spLocks noChangeShapeType="1"/>
            </p:cNvSpPr>
            <p:nvPr/>
          </p:nvSpPr>
          <p:spPr bwMode="auto">
            <a:xfrm>
              <a:off x="5334000" y="32004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35"/>
            <p:cNvSpPr>
              <a:spLocks noChangeShapeType="1"/>
            </p:cNvSpPr>
            <p:nvPr/>
          </p:nvSpPr>
          <p:spPr bwMode="auto">
            <a:xfrm flipV="1">
              <a:off x="8001000" y="22860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36"/>
            <p:cNvSpPr>
              <a:spLocks noChangeShapeType="1"/>
            </p:cNvSpPr>
            <p:nvPr/>
          </p:nvSpPr>
          <p:spPr bwMode="auto">
            <a:xfrm>
              <a:off x="6781800" y="3200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37"/>
            <p:cNvSpPr>
              <a:spLocks noChangeShapeType="1"/>
            </p:cNvSpPr>
            <p:nvPr/>
          </p:nvSpPr>
          <p:spPr bwMode="auto">
            <a:xfrm>
              <a:off x="67818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38"/>
            <p:cNvSpPr>
              <a:spLocks noChangeShapeType="1"/>
            </p:cNvSpPr>
            <p:nvPr/>
          </p:nvSpPr>
          <p:spPr bwMode="auto">
            <a:xfrm flipH="1">
              <a:off x="6781800" y="4953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39"/>
            <p:cNvSpPr>
              <a:spLocks noChangeShapeType="1"/>
            </p:cNvSpPr>
            <p:nvPr/>
          </p:nvSpPr>
          <p:spPr bwMode="auto">
            <a:xfrm flipH="1">
              <a:off x="67818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28" name="TextBox 21"/>
          <p:cNvSpPr txBox="1">
            <a:spLocks noChangeArrowheads="1"/>
          </p:cNvSpPr>
          <p:nvPr/>
        </p:nvSpPr>
        <p:spPr bwMode="auto">
          <a:xfrm>
            <a:off x="152400" y="5715000"/>
            <a:ext cx="842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200">
                <a:latin typeface="Arial" panose="020B0604020202020204" pitchFamily="34" charset="0"/>
              </a:rPr>
              <a:t>Example from http://wiki.apache.org/pig-data/attachments/PigTalksPapers/attachments/ApacheConEurope09.ppt</a:t>
            </a:r>
          </a:p>
        </p:txBody>
      </p:sp>
    </p:spTree>
    <p:extLst>
      <p:ext uri="{BB962C8B-B14F-4D97-AF65-F5344CB8AC3E}">
        <p14:creationId xmlns:p14="http://schemas.microsoft.com/office/powerpoint/2010/main" val="3580326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en-US" smtClean="0"/>
              <a:t>In MapReduce</a:t>
            </a:r>
            <a:endParaRPr lang="en-US" altLang="en-US" smtClean="0"/>
          </a:p>
        </p:txBody>
      </p:sp>
      <p:sp>
        <p:nvSpPr>
          <p:cNvPr id="27650" name="TextBox 4"/>
          <p:cNvSpPr txBox="1">
            <a:spLocks noChangeArrowheads="1"/>
          </p:cNvSpPr>
          <p:nvPr/>
        </p:nvSpPr>
        <p:spPr bwMode="auto">
          <a:xfrm>
            <a:off x="2100263" y="6383338"/>
            <a:ext cx="6586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000">
                <a:latin typeface="Arial" panose="020B0604020202020204" pitchFamily="34" charset="0"/>
              </a:rPr>
              <a:t>Example from http://wiki.apache.org/pig-data/attachments/PigTalksPapers/attachments/ApacheConEurope09.ppt</a:t>
            </a:r>
          </a:p>
        </p:txBody>
      </p:sp>
      <p:pic>
        <p:nvPicPr>
          <p:cNvPr id="27651" name="Picture 5"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 y="862012"/>
            <a:ext cx="8770938"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461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75" y="4114800"/>
            <a:ext cx="1873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p:txBody>
          <a:bodyPr/>
          <a:lstStyle/>
          <a:p>
            <a:r>
              <a:rPr lang="en-US" altLang="en-US" smtClean="0">
                <a:ea typeface="ＭＳ Ｐゴシック" panose="020B0600070205080204" pitchFamily="34" charset="-128"/>
              </a:rPr>
              <a:t>Apache Pig</a:t>
            </a:r>
          </a:p>
        </p:txBody>
      </p:sp>
      <p:sp>
        <p:nvSpPr>
          <p:cNvPr id="25603" name="Content Placeholder 2"/>
          <p:cNvSpPr>
            <a:spLocks noGrp="1"/>
          </p:cNvSpPr>
          <p:nvPr>
            <p:ph idx="1"/>
          </p:nvPr>
        </p:nvSpPr>
        <p:spPr/>
        <p:txBody>
          <a:bodyPr/>
          <a:lstStyle/>
          <a:p>
            <a:r>
              <a:rPr lang="en-US" altLang="en-US" smtClean="0">
                <a:latin typeface="+mj-lt"/>
                <a:ea typeface="ＭＳ Ｐゴシック" panose="020B0600070205080204" pitchFamily="34" charset="-128"/>
              </a:rPr>
              <a:t>High-level language:</a:t>
            </a:r>
          </a:p>
          <a:p>
            <a:pPr lvl="1"/>
            <a:r>
              <a:rPr lang="en-US" altLang="en-US" smtClean="0">
                <a:latin typeface="+mj-lt"/>
                <a:ea typeface="ＭＳ Ｐゴシック" panose="020B0600070205080204" pitchFamily="34" charset="-128"/>
              </a:rPr>
              <a:t>Expresses sequences of MapReduce jobs</a:t>
            </a:r>
          </a:p>
          <a:p>
            <a:pPr lvl="1"/>
            <a:r>
              <a:rPr lang="en-US" altLang="en-US" smtClean="0">
                <a:latin typeface="+mj-lt"/>
                <a:ea typeface="ＭＳ Ｐゴシック" panose="020B0600070205080204" pitchFamily="34" charset="-128"/>
              </a:rPr>
              <a:t>Provides relational (SQL) operators</a:t>
            </a:r>
            <a:br>
              <a:rPr lang="en-US" altLang="en-US" smtClean="0">
                <a:latin typeface="+mj-lt"/>
                <a:ea typeface="ＭＳ Ｐゴシック" panose="020B0600070205080204" pitchFamily="34" charset="-128"/>
              </a:rPr>
            </a:br>
            <a:r>
              <a:rPr lang="en-US" altLang="en-US" smtClean="0">
                <a:latin typeface="+mj-lt"/>
                <a:ea typeface="ＭＳ Ｐゴシック" panose="020B0600070205080204" pitchFamily="34" charset="-128"/>
              </a:rPr>
              <a:t>(JOIN, GROUP BY, etc)</a:t>
            </a:r>
          </a:p>
          <a:p>
            <a:pPr lvl="1"/>
            <a:r>
              <a:rPr lang="en-US" altLang="en-US" smtClean="0">
                <a:latin typeface="+mj-lt"/>
                <a:ea typeface="ＭＳ Ｐゴシック" panose="020B0600070205080204" pitchFamily="34" charset="-128"/>
              </a:rPr>
              <a:t>Easy to plug in Java functions</a:t>
            </a:r>
          </a:p>
          <a:p>
            <a:pPr lvl="1"/>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Started at Yahoo! Research</a:t>
            </a:r>
          </a:p>
          <a:p>
            <a:pPr lvl="1"/>
            <a:r>
              <a:rPr lang="en-US" altLang="en-US" smtClean="0">
                <a:latin typeface="+mj-lt"/>
                <a:ea typeface="ＭＳ Ｐゴシック" panose="020B0600070205080204" pitchFamily="34" charset="-128"/>
              </a:rPr>
              <a:t>Runs about 50% of Yahoo!</a:t>
            </a:r>
            <a:r>
              <a:rPr lang="en-US" altLang="ja-JP" smtClean="0">
                <a:latin typeface="+mj-lt"/>
                <a:ea typeface="ＭＳ Ｐゴシック" panose="020B0600070205080204" pitchFamily="34" charset="-128"/>
              </a:rPr>
              <a:t>’s jobs</a:t>
            </a:r>
          </a:p>
          <a:p>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hlinkClick r:id="rId3"/>
              </a:rPr>
              <a:t>https://pig.apache.org/</a:t>
            </a:r>
            <a:r>
              <a:rPr lang="en-US" altLang="en-US" smtClean="0">
                <a:latin typeface="+mj-lt"/>
                <a:ea typeface="ＭＳ Ｐゴシック" panose="020B0600070205080204" pitchFamily="34" charset="-128"/>
              </a:rPr>
              <a:t> </a:t>
            </a:r>
          </a:p>
          <a:p>
            <a:endParaRPr lang="en-US" altLang="en-US" smtClean="0">
              <a:latin typeface="+mj-lt"/>
              <a:ea typeface="ＭＳ Ｐゴシック" panose="020B0600070205080204" pitchFamily="34" charset="-128"/>
            </a:endParaRPr>
          </a:p>
          <a:p>
            <a:r>
              <a:rPr lang="en-US" altLang="en-US" smtClean="0">
                <a:latin typeface="+mj-lt"/>
                <a:ea typeface="ＭＳ Ｐゴシック" panose="020B0600070205080204" pitchFamily="34" charset="-128"/>
              </a:rPr>
              <a:t>Similar to Google’s (internal) Sawzall project</a:t>
            </a:r>
          </a:p>
          <a:p>
            <a:endParaRPr lang="en-US" altLang="en-US" smtClean="0">
              <a:latin typeface="+mj-lt"/>
              <a:ea typeface="ＭＳ Ｐゴシック" panose="020B0600070205080204" pitchFamily="34" charset="-128"/>
            </a:endParaRPr>
          </a:p>
        </p:txBody>
      </p:sp>
    </p:spTree>
    <p:extLst>
      <p:ext uri="{BB962C8B-B14F-4D97-AF65-F5344CB8AC3E}">
        <p14:creationId xmlns:p14="http://schemas.microsoft.com/office/powerpoint/2010/main" val="40619569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In Pig Latin</a:t>
            </a:r>
          </a:p>
        </p:txBody>
      </p:sp>
      <p:sp>
        <p:nvSpPr>
          <p:cNvPr id="28674" name="TextBox 5"/>
          <p:cNvSpPr txBox="1">
            <a:spLocks noChangeArrowheads="1"/>
          </p:cNvSpPr>
          <p:nvPr/>
        </p:nvSpPr>
        <p:spPr bwMode="auto">
          <a:xfrm>
            <a:off x="1219200" y="6172200"/>
            <a:ext cx="7739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100">
                <a:latin typeface="Arial" panose="020B0604020202020204" pitchFamily="34" charset="0"/>
              </a:rPr>
              <a:t>Example from http://wiki.apache.org/pig-data/attachments/PigTalksPapers/attachments/ApacheConEurope09.ppt</a:t>
            </a:r>
          </a:p>
        </p:txBody>
      </p:sp>
      <p:sp>
        <p:nvSpPr>
          <p:cNvPr id="28675" name="Text Box 4"/>
          <p:cNvSpPr txBox="1">
            <a:spLocks noChangeArrowheads="1"/>
          </p:cNvSpPr>
          <p:nvPr/>
        </p:nvSpPr>
        <p:spPr bwMode="auto">
          <a:xfrm>
            <a:off x="773113" y="1570038"/>
            <a:ext cx="80597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r>
              <a:rPr lang="en-US" altLang="en-US" sz="2200" dirty="0">
                <a:latin typeface="Consolas" panose="020B0609020204030204" pitchFamily="49" charset="0"/>
                <a:cs typeface="Consolas" panose="020B0609020204030204" pitchFamily="49" charset="0"/>
              </a:rPr>
              <a:t>Users    = </a:t>
            </a:r>
            <a:r>
              <a:rPr lang="en-US" altLang="en-US" sz="2200" dirty="0">
                <a:solidFill>
                  <a:srgbClr val="FF0000"/>
                </a:solidFill>
                <a:latin typeface="Consolas" panose="020B0609020204030204" pitchFamily="49" charset="0"/>
                <a:cs typeface="Consolas" panose="020B0609020204030204" pitchFamily="49" charset="0"/>
              </a:rPr>
              <a:t>load</a:t>
            </a:r>
            <a:r>
              <a:rPr lang="en-US" altLang="en-US" sz="2200" dirty="0">
                <a:latin typeface="Consolas" panose="020B0609020204030204" pitchFamily="49" charset="0"/>
                <a:cs typeface="Consolas" panose="020B0609020204030204" pitchFamily="49" charset="0"/>
              </a:rPr>
              <a:t> </a:t>
            </a:r>
            <a:r>
              <a:rPr lang="ja-JP" altLang="en-US" sz="2200" dirty="0">
                <a:solidFill>
                  <a:srgbClr val="0000FF"/>
                </a:solidFill>
                <a:latin typeface="Consolas" panose="020B0609020204030204" pitchFamily="49" charset="0"/>
                <a:cs typeface="Consolas" panose="020B0609020204030204" pitchFamily="49" charset="0"/>
              </a:rPr>
              <a:t>‘</a:t>
            </a:r>
            <a:r>
              <a:rPr lang="en-US" altLang="ja-JP" sz="2200" dirty="0">
                <a:solidFill>
                  <a:srgbClr val="0000FF"/>
                </a:solidFill>
                <a:latin typeface="Consolas" panose="020B0609020204030204" pitchFamily="49" charset="0"/>
                <a:cs typeface="Consolas" panose="020B0609020204030204" pitchFamily="49" charset="0"/>
              </a:rPr>
              <a:t>users</a:t>
            </a:r>
            <a:r>
              <a:rPr lang="ja-JP" altLang="en-US" sz="2200" dirty="0">
                <a:solidFill>
                  <a:srgbClr val="0000FF"/>
                </a:solidFill>
                <a:latin typeface="Consolas" panose="020B0609020204030204" pitchFamily="49" charset="0"/>
                <a:cs typeface="Consolas" panose="020B0609020204030204" pitchFamily="49" charset="0"/>
              </a:rPr>
              <a:t>’</a:t>
            </a:r>
            <a:r>
              <a:rPr lang="en-US" altLang="ja-JP" sz="2200" dirty="0">
                <a:latin typeface="Consolas" panose="020B0609020204030204" pitchFamily="49" charset="0"/>
                <a:cs typeface="Consolas" panose="020B0609020204030204" pitchFamily="49" charset="0"/>
              </a:rPr>
              <a:t> </a:t>
            </a:r>
            <a:r>
              <a:rPr lang="en-US" altLang="ja-JP" sz="2200" dirty="0">
                <a:solidFill>
                  <a:srgbClr val="FF0000"/>
                </a:solidFill>
                <a:latin typeface="Consolas" panose="020B0609020204030204" pitchFamily="49" charset="0"/>
                <a:cs typeface="Consolas" panose="020B0609020204030204" pitchFamily="49" charset="0"/>
              </a:rPr>
              <a:t>as</a:t>
            </a:r>
            <a:r>
              <a:rPr lang="en-US" altLang="ja-JP" sz="2200" dirty="0">
                <a:latin typeface="Consolas" panose="020B0609020204030204" pitchFamily="49" charset="0"/>
                <a:cs typeface="Consolas" panose="020B0609020204030204" pitchFamily="49" charset="0"/>
              </a:rPr>
              <a:t> (name, age);</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Filtered = </a:t>
            </a:r>
            <a:r>
              <a:rPr lang="en-US" altLang="ja-JP" sz="2200" dirty="0">
                <a:solidFill>
                  <a:srgbClr val="FF0000"/>
                </a:solidFill>
                <a:latin typeface="Consolas" panose="020B0609020204030204" pitchFamily="49" charset="0"/>
                <a:cs typeface="Consolas" panose="020B0609020204030204" pitchFamily="49" charset="0"/>
              </a:rPr>
              <a:t>filter</a:t>
            </a:r>
            <a:r>
              <a:rPr lang="en-US" altLang="ja-JP" sz="2200" dirty="0">
                <a:latin typeface="Consolas" panose="020B0609020204030204" pitchFamily="49" charset="0"/>
                <a:cs typeface="Consolas" panose="020B0609020204030204" pitchFamily="49" charset="0"/>
              </a:rPr>
              <a:t> Users </a:t>
            </a:r>
            <a:r>
              <a:rPr lang="en-US" altLang="ja-JP" sz="2200" dirty="0">
                <a:solidFill>
                  <a:srgbClr val="FF0000"/>
                </a:solidFill>
                <a:latin typeface="Consolas" panose="020B0609020204030204" pitchFamily="49" charset="0"/>
                <a:cs typeface="Consolas" panose="020B0609020204030204" pitchFamily="49" charset="0"/>
              </a:rPr>
              <a:t>by</a:t>
            </a:r>
            <a:r>
              <a:rPr lang="en-US" altLang="ja-JP" sz="2200" dirty="0">
                <a:latin typeface="Consolas" panose="020B0609020204030204" pitchFamily="49" charset="0"/>
                <a:cs typeface="Consolas" panose="020B0609020204030204" pitchFamily="49" charset="0"/>
              </a:rPr>
              <a:t> </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                  age &gt;= 18 </a:t>
            </a:r>
            <a:r>
              <a:rPr lang="en-US" altLang="ja-JP" sz="2200" dirty="0">
                <a:solidFill>
                  <a:srgbClr val="FF0000"/>
                </a:solidFill>
                <a:latin typeface="Consolas" panose="020B0609020204030204" pitchFamily="49" charset="0"/>
                <a:cs typeface="Consolas" panose="020B0609020204030204" pitchFamily="49" charset="0"/>
              </a:rPr>
              <a:t>and</a:t>
            </a:r>
            <a:r>
              <a:rPr lang="en-US" altLang="ja-JP" sz="2200" dirty="0">
                <a:latin typeface="Consolas" panose="020B0609020204030204" pitchFamily="49" charset="0"/>
                <a:cs typeface="Consolas" panose="020B0609020204030204" pitchFamily="49" charset="0"/>
              </a:rPr>
              <a:t> age &lt;= 25; </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Pages    = </a:t>
            </a:r>
            <a:r>
              <a:rPr lang="en-US" altLang="ja-JP" sz="2200" dirty="0">
                <a:solidFill>
                  <a:srgbClr val="FF0000"/>
                </a:solidFill>
                <a:latin typeface="Consolas" panose="020B0609020204030204" pitchFamily="49" charset="0"/>
                <a:cs typeface="Consolas" panose="020B0609020204030204" pitchFamily="49" charset="0"/>
              </a:rPr>
              <a:t>load</a:t>
            </a:r>
            <a:r>
              <a:rPr lang="en-US" altLang="ja-JP" sz="2200" dirty="0">
                <a:latin typeface="Consolas" panose="020B0609020204030204" pitchFamily="49" charset="0"/>
                <a:cs typeface="Consolas" panose="020B0609020204030204" pitchFamily="49" charset="0"/>
              </a:rPr>
              <a:t> </a:t>
            </a:r>
            <a:r>
              <a:rPr lang="ja-JP" altLang="en-US" sz="2200" dirty="0">
                <a:latin typeface="Consolas" panose="020B0609020204030204" pitchFamily="49" charset="0"/>
                <a:cs typeface="Consolas" panose="020B0609020204030204" pitchFamily="49" charset="0"/>
              </a:rPr>
              <a:t>‘</a:t>
            </a:r>
            <a:r>
              <a:rPr lang="en-US" altLang="ja-JP" sz="2200" dirty="0">
                <a:latin typeface="Consolas" panose="020B0609020204030204" pitchFamily="49" charset="0"/>
                <a:cs typeface="Consolas" panose="020B0609020204030204" pitchFamily="49" charset="0"/>
              </a:rPr>
              <a:t>pages</a:t>
            </a:r>
            <a:r>
              <a:rPr lang="ja-JP" altLang="en-US" sz="2200" dirty="0">
                <a:latin typeface="Consolas" panose="020B0609020204030204" pitchFamily="49" charset="0"/>
                <a:cs typeface="Consolas" panose="020B0609020204030204" pitchFamily="49" charset="0"/>
              </a:rPr>
              <a:t>’</a:t>
            </a:r>
            <a:r>
              <a:rPr lang="en-US" altLang="ja-JP" sz="2200" dirty="0">
                <a:latin typeface="Consolas" panose="020B0609020204030204" pitchFamily="49" charset="0"/>
                <a:cs typeface="Consolas" panose="020B0609020204030204" pitchFamily="49" charset="0"/>
              </a:rPr>
              <a:t> </a:t>
            </a:r>
            <a:r>
              <a:rPr lang="en-US" altLang="ja-JP" sz="2200" dirty="0">
                <a:solidFill>
                  <a:srgbClr val="FF0000"/>
                </a:solidFill>
                <a:latin typeface="Consolas" panose="020B0609020204030204" pitchFamily="49" charset="0"/>
                <a:cs typeface="Consolas" panose="020B0609020204030204" pitchFamily="49" charset="0"/>
              </a:rPr>
              <a:t>as</a:t>
            </a:r>
            <a:r>
              <a:rPr lang="en-US" altLang="ja-JP" sz="2200" dirty="0">
                <a:latin typeface="Consolas" panose="020B0609020204030204" pitchFamily="49" charset="0"/>
                <a:cs typeface="Consolas" panose="020B0609020204030204" pitchFamily="49" charset="0"/>
              </a:rPr>
              <a:t> (user, </a:t>
            </a:r>
            <a:r>
              <a:rPr lang="en-US" altLang="ja-JP" sz="2200" dirty="0" err="1">
                <a:latin typeface="Consolas" panose="020B0609020204030204" pitchFamily="49" charset="0"/>
                <a:cs typeface="Consolas" panose="020B0609020204030204" pitchFamily="49" charset="0"/>
              </a:rPr>
              <a:t>url</a:t>
            </a:r>
            <a:r>
              <a:rPr lang="en-US" altLang="ja-JP" sz="2200" dirty="0">
                <a:latin typeface="Consolas" panose="020B0609020204030204" pitchFamily="49" charset="0"/>
                <a:cs typeface="Consolas" panose="020B0609020204030204" pitchFamily="49" charset="0"/>
              </a:rPr>
              <a:t>);</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Joined   = </a:t>
            </a:r>
            <a:r>
              <a:rPr lang="en-US" altLang="ja-JP" sz="2200" dirty="0">
                <a:solidFill>
                  <a:srgbClr val="FF0000"/>
                </a:solidFill>
                <a:latin typeface="Consolas" panose="020B0609020204030204" pitchFamily="49" charset="0"/>
                <a:cs typeface="Consolas" panose="020B0609020204030204" pitchFamily="49" charset="0"/>
              </a:rPr>
              <a:t>join</a:t>
            </a:r>
            <a:r>
              <a:rPr lang="en-US" altLang="ja-JP" sz="2200" dirty="0">
                <a:latin typeface="Consolas" panose="020B0609020204030204" pitchFamily="49" charset="0"/>
                <a:cs typeface="Consolas" panose="020B0609020204030204" pitchFamily="49" charset="0"/>
              </a:rPr>
              <a:t> Filtered </a:t>
            </a:r>
            <a:r>
              <a:rPr lang="en-US" altLang="ja-JP" sz="2200" dirty="0">
                <a:solidFill>
                  <a:srgbClr val="FF0000"/>
                </a:solidFill>
                <a:latin typeface="Consolas" panose="020B0609020204030204" pitchFamily="49" charset="0"/>
                <a:cs typeface="Consolas" panose="020B0609020204030204" pitchFamily="49" charset="0"/>
              </a:rPr>
              <a:t>by</a:t>
            </a:r>
            <a:r>
              <a:rPr lang="en-US" altLang="ja-JP" sz="2200" dirty="0">
                <a:latin typeface="Consolas" panose="020B0609020204030204" pitchFamily="49" charset="0"/>
                <a:cs typeface="Consolas" panose="020B0609020204030204" pitchFamily="49" charset="0"/>
              </a:rPr>
              <a:t> name, Pages </a:t>
            </a:r>
            <a:r>
              <a:rPr lang="en-US" altLang="ja-JP" sz="2200" dirty="0">
                <a:solidFill>
                  <a:srgbClr val="FF0000"/>
                </a:solidFill>
                <a:latin typeface="Consolas" panose="020B0609020204030204" pitchFamily="49" charset="0"/>
                <a:cs typeface="Consolas" panose="020B0609020204030204" pitchFamily="49" charset="0"/>
              </a:rPr>
              <a:t>by</a:t>
            </a:r>
            <a:r>
              <a:rPr lang="en-US" altLang="ja-JP" sz="2200" dirty="0">
                <a:latin typeface="Consolas" panose="020B0609020204030204" pitchFamily="49" charset="0"/>
                <a:cs typeface="Consolas" panose="020B0609020204030204" pitchFamily="49" charset="0"/>
              </a:rPr>
              <a:t> user;</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Grouped  = </a:t>
            </a:r>
            <a:r>
              <a:rPr lang="en-US" altLang="ja-JP" sz="2200" dirty="0">
                <a:solidFill>
                  <a:srgbClr val="FF0000"/>
                </a:solidFill>
                <a:latin typeface="Consolas" panose="020B0609020204030204" pitchFamily="49" charset="0"/>
                <a:cs typeface="Consolas" panose="020B0609020204030204" pitchFamily="49" charset="0"/>
              </a:rPr>
              <a:t>group</a:t>
            </a:r>
            <a:r>
              <a:rPr lang="en-US" altLang="ja-JP" sz="2200" dirty="0">
                <a:latin typeface="Consolas" panose="020B0609020204030204" pitchFamily="49" charset="0"/>
                <a:cs typeface="Consolas" panose="020B0609020204030204" pitchFamily="49" charset="0"/>
              </a:rPr>
              <a:t> Joined </a:t>
            </a:r>
            <a:r>
              <a:rPr lang="en-US" altLang="ja-JP" sz="2200" dirty="0">
                <a:solidFill>
                  <a:srgbClr val="FF0000"/>
                </a:solidFill>
                <a:latin typeface="Consolas" panose="020B0609020204030204" pitchFamily="49" charset="0"/>
                <a:cs typeface="Consolas" panose="020B0609020204030204" pitchFamily="49" charset="0"/>
              </a:rPr>
              <a:t>by</a:t>
            </a:r>
            <a:r>
              <a:rPr lang="en-US" altLang="ja-JP" sz="2200" dirty="0">
                <a:latin typeface="Consolas" panose="020B0609020204030204" pitchFamily="49" charset="0"/>
                <a:cs typeface="Consolas" panose="020B0609020204030204" pitchFamily="49" charset="0"/>
              </a:rPr>
              <a:t> </a:t>
            </a:r>
            <a:r>
              <a:rPr lang="en-US" altLang="ja-JP" sz="2200" dirty="0" err="1">
                <a:latin typeface="Consolas" panose="020B0609020204030204" pitchFamily="49" charset="0"/>
                <a:cs typeface="Consolas" panose="020B0609020204030204" pitchFamily="49" charset="0"/>
              </a:rPr>
              <a:t>url</a:t>
            </a:r>
            <a:r>
              <a:rPr lang="en-US" altLang="ja-JP" sz="2200" dirty="0">
                <a:latin typeface="Consolas" panose="020B0609020204030204" pitchFamily="49" charset="0"/>
                <a:cs typeface="Consolas" panose="020B0609020204030204" pitchFamily="49" charset="0"/>
              </a:rPr>
              <a:t>;</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Summed   = </a:t>
            </a:r>
            <a:r>
              <a:rPr lang="en-US" altLang="ja-JP" sz="2200" dirty="0" err="1">
                <a:solidFill>
                  <a:srgbClr val="FF0000"/>
                </a:solidFill>
                <a:latin typeface="Consolas" panose="020B0609020204030204" pitchFamily="49" charset="0"/>
                <a:cs typeface="Consolas" panose="020B0609020204030204" pitchFamily="49" charset="0"/>
              </a:rPr>
              <a:t>foreach</a:t>
            </a:r>
            <a:r>
              <a:rPr lang="en-US" altLang="ja-JP" sz="2200" dirty="0">
                <a:latin typeface="Consolas" panose="020B0609020204030204" pitchFamily="49" charset="0"/>
                <a:cs typeface="Consolas" panose="020B0609020204030204" pitchFamily="49" charset="0"/>
              </a:rPr>
              <a:t> Grouped </a:t>
            </a:r>
            <a:r>
              <a:rPr lang="en-US" altLang="ja-JP" sz="2200" dirty="0">
                <a:solidFill>
                  <a:srgbClr val="FF0000"/>
                </a:solidFill>
                <a:latin typeface="Consolas" panose="020B0609020204030204" pitchFamily="49" charset="0"/>
                <a:cs typeface="Consolas" panose="020B0609020204030204" pitchFamily="49" charset="0"/>
              </a:rPr>
              <a:t>generate</a:t>
            </a:r>
            <a:r>
              <a:rPr lang="en-US" altLang="ja-JP" sz="2200" dirty="0">
                <a:latin typeface="Consolas" panose="020B0609020204030204" pitchFamily="49" charset="0"/>
                <a:cs typeface="Consolas" panose="020B0609020204030204" pitchFamily="49" charset="0"/>
              </a:rPr>
              <a:t> group,</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                   </a:t>
            </a:r>
            <a:r>
              <a:rPr lang="en-US" altLang="ja-JP" sz="2200" dirty="0">
                <a:solidFill>
                  <a:srgbClr val="FF0000"/>
                </a:solidFill>
                <a:latin typeface="Consolas" panose="020B0609020204030204" pitchFamily="49" charset="0"/>
                <a:cs typeface="Consolas" panose="020B0609020204030204" pitchFamily="49" charset="0"/>
              </a:rPr>
              <a:t>count</a:t>
            </a:r>
            <a:r>
              <a:rPr lang="en-US" altLang="ja-JP" sz="2200" dirty="0">
                <a:latin typeface="Consolas" panose="020B0609020204030204" pitchFamily="49" charset="0"/>
                <a:cs typeface="Consolas" panose="020B0609020204030204" pitchFamily="49" charset="0"/>
              </a:rPr>
              <a:t>(Joined) </a:t>
            </a:r>
            <a:r>
              <a:rPr lang="en-US" altLang="ja-JP" sz="2200" dirty="0">
                <a:solidFill>
                  <a:srgbClr val="FF0000"/>
                </a:solidFill>
                <a:latin typeface="Consolas" panose="020B0609020204030204" pitchFamily="49" charset="0"/>
                <a:cs typeface="Consolas" panose="020B0609020204030204" pitchFamily="49" charset="0"/>
              </a:rPr>
              <a:t>as</a:t>
            </a:r>
            <a:r>
              <a:rPr lang="en-US" altLang="ja-JP" sz="2200" dirty="0">
                <a:latin typeface="Consolas" panose="020B0609020204030204" pitchFamily="49" charset="0"/>
                <a:cs typeface="Consolas" panose="020B0609020204030204" pitchFamily="49" charset="0"/>
              </a:rPr>
              <a:t> clicks;</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Sorted   = </a:t>
            </a:r>
            <a:r>
              <a:rPr lang="en-US" altLang="ja-JP" sz="2200" dirty="0">
                <a:solidFill>
                  <a:srgbClr val="FF0000"/>
                </a:solidFill>
                <a:latin typeface="Consolas" panose="020B0609020204030204" pitchFamily="49" charset="0"/>
                <a:cs typeface="Consolas" panose="020B0609020204030204" pitchFamily="49" charset="0"/>
              </a:rPr>
              <a:t>order</a:t>
            </a:r>
            <a:r>
              <a:rPr lang="en-US" altLang="ja-JP" sz="2200" dirty="0">
                <a:latin typeface="Consolas" panose="020B0609020204030204" pitchFamily="49" charset="0"/>
                <a:cs typeface="Consolas" panose="020B0609020204030204" pitchFamily="49" charset="0"/>
              </a:rPr>
              <a:t> Summed </a:t>
            </a:r>
            <a:r>
              <a:rPr lang="en-US" altLang="ja-JP" sz="2200" dirty="0">
                <a:solidFill>
                  <a:srgbClr val="FF0000"/>
                </a:solidFill>
                <a:latin typeface="Consolas" panose="020B0609020204030204" pitchFamily="49" charset="0"/>
                <a:cs typeface="Consolas" panose="020B0609020204030204" pitchFamily="49" charset="0"/>
              </a:rPr>
              <a:t>by</a:t>
            </a:r>
            <a:r>
              <a:rPr lang="en-US" altLang="ja-JP" sz="2200" dirty="0">
                <a:latin typeface="Consolas" panose="020B0609020204030204" pitchFamily="49" charset="0"/>
                <a:cs typeface="Consolas" panose="020B0609020204030204" pitchFamily="49" charset="0"/>
              </a:rPr>
              <a:t> clicks </a:t>
            </a:r>
            <a:r>
              <a:rPr lang="en-US" altLang="ja-JP" sz="2200" dirty="0" err="1">
                <a:solidFill>
                  <a:srgbClr val="FF0000"/>
                </a:solidFill>
                <a:latin typeface="Consolas" panose="020B0609020204030204" pitchFamily="49" charset="0"/>
                <a:cs typeface="Consolas" panose="020B0609020204030204" pitchFamily="49" charset="0"/>
              </a:rPr>
              <a:t>desc</a:t>
            </a:r>
            <a:r>
              <a:rPr lang="en-US" altLang="ja-JP" sz="2200" dirty="0">
                <a:latin typeface="Consolas" panose="020B0609020204030204" pitchFamily="49" charset="0"/>
                <a:cs typeface="Consolas" panose="020B0609020204030204" pitchFamily="49" charset="0"/>
              </a:rPr>
              <a:t>;</a:t>
            </a:r>
            <a:br>
              <a:rPr lang="en-US" altLang="ja-JP" sz="2200" dirty="0">
                <a:latin typeface="Consolas" panose="020B0609020204030204" pitchFamily="49" charset="0"/>
                <a:cs typeface="Consolas" panose="020B0609020204030204" pitchFamily="49" charset="0"/>
              </a:rPr>
            </a:br>
            <a:r>
              <a:rPr lang="en-US" altLang="ja-JP" sz="2200" dirty="0">
                <a:latin typeface="Consolas" panose="020B0609020204030204" pitchFamily="49" charset="0"/>
                <a:cs typeface="Consolas" panose="020B0609020204030204" pitchFamily="49" charset="0"/>
              </a:rPr>
              <a:t>Top5     = </a:t>
            </a:r>
            <a:r>
              <a:rPr lang="en-US" altLang="ja-JP" sz="2200" dirty="0">
                <a:solidFill>
                  <a:srgbClr val="FF0000"/>
                </a:solidFill>
                <a:latin typeface="Consolas" panose="020B0609020204030204" pitchFamily="49" charset="0"/>
                <a:cs typeface="Consolas" panose="020B0609020204030204" pitchFamily="49" charset="0"/>
              </a:rPr>
              <a:t>limit</a:t>
            </a:r>
            <a:r>
              <a:rPr lang="en-US" altLang="ja-JP" sz="2200" dirty="0">
                <a:latin typeface="Consolas" panose="020B0609020204030204" pitchFamily="49" charset="0"/>
                <a:cs typeface="Consolas" panose="020B0609020204030204" pitchFamily="49" charset="0"/>
              </a:rPr>
              <a:t> Sorted 5;</a:t>
            </a:r>
          </a:p>
          <a:p>
            <a:r>
              <a:rPr lang="en-US" altLang="en-US" sz="2200" dirty="0">
                <a:latin typeface="Consolas" panose="020B0609020204030204" pitchFamily="49" charset="0"/>
                <a:cs typeface="Consolas" panose="020B0609020204030204" pitchFamily="49" charset="0"/>
              </a:rPr>
              <a:t/>
            </a:r>
            <a:br>
              <a:rPr lang="en-US" altLang="en-US" sz="2200" dirty="0">
                <a:latin typeface="Consolas" panose="020B0609020204030204" pitchFamily="49" charset="0"/>
                <a:cs typeface="Consolas" panose="020B0609020204030204" pitchFamily="49" charset="0"/>
              </a:rPr>
            </a:br>
            <a:r>
              <a:rPr lang="en-US" altLang="en-US" sz="2200" dirty="0">
                <a:solidFill>
                  <a:srgbClr val="FF0000"/>
                </a:solidFill>
                <a:latin typeface="Consolas" panose="020B0609020204030204" pitchFamily="49" charset="0"/>
                <a:cs typeface="Consolas" panose="020B0609020204030204" pitchFamily="49" charset="0"/>
              </a:rPr>
              <a:t>store</a:t>
            </a:r>
            <a:r>
              <a:rPr lang="en-US" altLang="en-US" sz="2200" dirty="0">
                <a:latin typeface="Consolas" panose="020B0609020204030204" pitchFamily="49" charset="0"/>
                <a:cs typeface="Consolas" panose="020B0609020204030204" pitchFamily="49" charset="0"/>
              </a:rPr>
              <a:t> Top5 </a:t>
            </a:r>
            <a:r>
              <a:rPr lang="en-US" altLang="en-US" sz="2200" dirty="0">
                <a:solidFill>
                  <a:srgbClr val="FF0000"/>
                </a:solidFill>
                <a:latin typeface="Consolas" panose="020B0609020204030204" pitchFamily="49" charset="0"/>
                <a:cs typeface="Consolas" panose="020B0609020204030204" pitchFamily="49" charset="0"/>
              </a:rPr>
              <a:t>into</a:t>
            </a:r>
            <a:r>
              <a:rPr lang="en-US" altLang="en-US" sz="2200" dirty="0">
                <a:latin typeface="Consolas" panose="020B0609020204030204" pitchFamily="49" charset="0"/>
                <a:cs typeface="Consolas" panose="020B0609020204030204" pitchFamily="49" charset="0"/>
              </a:rPr>
              <a:t> </a:t>
            </a:r>
            <a:r>
              <a:rPr lang="ja-JP" altLang="en-US" sz="2200" dirty="0">
                <a:solidFill>
                  <a:srgbClr val="0000FF"/>
                </a:solidFill>
                <a:latin typeface="Consolas" panose="020B0609020204030204" pitchFamily="49" charset="0"/>
                <a:cs typeface="Consolas" panose="020B0609020204030204" pitchFamily="49" charset="0"/>
              </a:rPr>
              <a:t>‘</a:t>
            </a:r>
            <a:r>
              <a:rPr lang="en-US" altLang="ja-JP" sz="2200" dirty="0">
                <a:solidFill>
                  <a:srgbClr val="0000FF"/>
                </a:solidFill>
                <a:latin typeface="Consolas" panose="020B0609020204030204" pitchFamily="49" charset="0"/>
                <a:cs typeface="Consolas" panose="020B0609020204030204" pitchFamily="49" charset="0"/>
              </a:rPr>
              <a:t>top5sites</a:t>
            </a:r>
            <a:r>
              <a:rPr lang="ja-JP" altLang="en-US" sz="2200" dirty="0">
                <a:solidFill>
                  <a:srgbClr val="0000FF"/>
                </a:solidFill>
                <a:latin typeface="Consolas" panose="020B0609020204030204" pitchFamily="49" charset="0"/>
                <a:cs typeface="Consolas" panose="020B0609020204030204" pitchFamily="49" charset="0"/>
              </a:rPr>
              <a:t>’</a:t>
            </a:r>
            <a:r>
              <a:rPr lang="en-US" altLang="ja-JP" sz="2200" dirty="0">
                <a:latin typeface="Consolas" panose="020B0609020204030204" pitchFamily="49" charset="0"/>
                <a:cs typeface="Consolas" panose="020B0609020204030204" pitchFamily="49" charset="0"/>
              </a:rPr>
              <a:t>;</a:t>
            </a:r>
            <a:endParaRPr lang="en-US" altLang="en-US" sz="2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4962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en-US" smtClean="0">
                <a:latin typeface="Helvetica" panose="020B0604020202020204" pitchFamily="34" charset="0"/>
                <a:ea typeface="ＭＳ Ｐゴシック" panose="020B0600070205080204" pitchFamily="34" charset="-128"/>
              </a:rPr>
              <a:t>Translation to MapReduce</a:t>
            </a:r>
          </a:p>
        </p:txBody>
      </p:sp>
      <p:sp>
        <p:nvSpPr>
          <p:cNvPr id="29698" name="Text Box 9"/>
          <p:cNvSpPr txBox="1">
            <a:spLocks noChangeArrowheads="1"/>
          </p:cNvSpPr>
          <p:nvPr/>
        </p:nvSpPr>
        <p:spPr bwMode="auto">
          <a:xfrm>
            <a:off x="228600" y="1066800"/>
            <a:ext cx="819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2000" b="0">
                <a:latin typeface="Helvetica" panose="020B0604020202020204" pitchFamily="34" charset="0"/>
              </a:rPr>
              <a:t>Notice how naturally the components of the  job translate into Pig Latin</a:t>
            </a:r>
          </a:p>
        </p:txBody>
      </p:sp>
      <p:sp>
        <p:nvSpPr>
          <p:cNvPr id="29699" name="Text Box 27"/>
          <p:cNvSpPr txBox="1">
            <a:spLocks noChangeArrowheads="1"/>
          </p:cNvSpPr>
          <p:nvPr/>
        </p:nvSpPr>
        <p:spPr bwMode="auto">
          <a:xfrm>
            <a:off x="4953000" y="2133600"/>
            <a:ext cx="381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Consolas" panose="020B0609020204030204" pitchFamily="49" charset="0"/>
                <a:cs typeface="Consolas" panose="020B0609020204030204" pitchFamily="49" charset="0"/>
              </a:rPr>
              <a:t>Users = </a:t>
            </a:r>
            <a:r>
              <a:rPr lang="en-US" altLang="en-US">
                <a:solidFill>
                  <a:srgbClr val="FF0000"/>
                </a:solidFill>
                <a:latin typeface="Consolas" panose="020B0609020204030204" pitchFamily="49" charset="0"/>
                <a:cs typeface="Consolas" panose="020B0609020204030204" pitchFamily="49" charset="0"/>
              </a:rPr>
              <a:t>load</a:t>
            </a:r>
            <a:r>
              <a:rPr lang="en-US" altLang="en-US">
                <a:latin typeface="Consolas" panose="020B0609020204030204" pitchFamily="49" charset="0"/>
                <a:cs typeface="Consolas" panose="020B0609020204030204" pitchFamily="49" charset="0"/>
              </a:rPr>
              <a:t>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Filtered = </a:t>
            </a:r>
            <a:r>
              <a:rPr lang="en-US" altLang="en-US">
                <a:solidFill>
                  <a:srgbClr val="FF0000"/>
                </a:solidFill>
                <a:latin typeface="Consolas" panose="020B0609020204030204" pitchFamily="49" charset="0"/>
                <a:cs typeface="Consolas" panose="020B0609020204030204" pitchFamily="49" charset="0"/>
              </a:rPr>
              <a:t>filter</a:t>
            </a:r>
            <a:r>
              <a:rPr lang="en-US" altLang="en-US">
                <a:latin typeface="Consolas" panose="020B0609020204030204" pitchFamily="49" charset="0"/>
                <a:cs typeface="Consolas" panose="020B0609020204030204" pitchFamily="49" charset="0"/>
              </a:rPr>
              <a:t> …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Pages = </a:t>
            </a:r>
            <a:r>
              <a:rPr lang="en-US" altLang="en-US">
                <a:solidFill>
                  <a:srgbClr val="FF0000"/>
                </a:solidFill>
                <a:latin typeface="Consolas" panose="020B0609020204030204" pitchFamily="49" charset="0"/>
                <a:cs typeface="Consolas" panose="020B0609020204030204" pitchFamily="49" charset="0"/>
              </a:rPr>
              <a:t>load</a:t>
            </a:r>
            <a:r>
              <a:rPr lang="en-US" altLang="en-US">
                <a:latin typeface="Consolas" panose="020B0609020204030204" pitchFamily="49" charset="0"/>
                <a:cs typeface="Consolas" panose="020B0609020204030204" pitchFamily="49" charset="0"/>
              </a:rPr>
              <a:t>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Joined = </a:t>
            </a:r>
            <a:r>
              <a:rPr lang="en-US" altLang="en-US">
                <a:solidFill>
                  <a:srgbClr val="FF0000"/>
                </a:solidFill>
                <a:latin typeface="Consolas" panose="020B0609020204030204" pitchFamily="49" charset="0"/>
                <a:cs typeface="Consolas" panose="020B0609020204030204" pitchFamily="49" charset="0"/>
              </a:rPr>
              <a:t>join</a:t>
            </a:r>
            <a:r>
              <a:rPr lang="en-US" altLang="en-US">
                <a:latin typeface="Consolas" panose="020B0609020204030204" pitchFamily="49" charset="0"/>
                <a:cs typeface="Consolas" panose="020B0609020204030204" pitchFamily="49" charset="0"/>
              </a:rPr>
              <a:t>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Grouped = </a:t>
            </a:r>
            <a:r>
              <a:rPr lang="en-US" altLang="en-US">
                <a:solidFill>
                  <a:srgbClr val="FF0000"/>
                </a:solidFill>
                <a:latin typeface="Consolas" panose="020B0609020204030204" pitchFamily="49" charset="0"/>
                <a:cs typeface="Consolas" panose="020B0609020204030204" pitchFamily="49" charset="0"/>
              </a:rPr>
              <a:t>group</a:t>
            </a:r>
            <a:r>
              <a:rPr lang="en-US" altLang="en-US">
                <a:latin typeface="Consolas" panose="020B0609020204030204" pitchFamily="49" charset="0"/>
                <a:cs typeface="Consolas" panose="020B0609020204030204" pitchFamily="49" charset="0"/>
              </a:rPr>
              <a:t>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Summed = … </a:t>
            </a:r>
            <a:r>
              <a:rPr lang="en-US" altLang="en-US">
                <a:solidFill>
                  <a:srgbClr val="FF0000"/>
                </a:solidFill>
                <a:latin typeface="Consolas" panose="020B0609020204030204" pitchFamily="49" charset="0"/>
                <a:cs typeface="Consolas" panose="020B0609020204030204" pitchFamily="49" charset="0"/>
              </a:rPr>
              <a:t>count</a:t>
            </a:r>
            <a:r>
              <a:rPr lang="en-US" altLang="en-US">
                <a:latin typeface="Consolas" panose="020B0609020204030204" pitchFamily="49" charset="0"/>
                <a:cs typeface="Consolas" panose="020B0609020204030204" pitchFamily="49" charset="0"/>
              </a:rPr>
              <a:t>()…</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Sorted = </a:t>
            </a:r>
            <a:r>
              <a:rPr lang="en-US" altLang="en-US">
                <a:solidFill>
                  <a:srgbClr val="FF0000"/>
                </a:solidFill>
                <a:latin typeface="Consolas" panose="020B0609020204030204" pitchFamily="49" charset="0"/>
                <a:cs typeface="Consolas" panose="020B0609020204030204" pitchFamily="49" charset="0"/>
              </a:rPr>
              <a:t>order</a:t>
            </a:r>
            <a:r>
              <a:rPr lang="en-US" altLang="en-US">
                <a:latin typeface="Consolas" panose="020B0609020204030204" pitchFamily="49" charset="0"/>
                <a:cs typeface="Consolas" panose="020B0609020204030204" pitchFamily="49" charset="0"/>
              </a:rPr>
              <a:t> …</a:t>
            </a:r>
            <a:br>
              <a:rPr lang="en-US" altLang="en-US">
                <a:latin typeface="Consolas" panose="020B0609020204030204" pitchFamily="49" charset="0"/>
                <a:cs typeface="Consolas" panose="020B0609020204030204" pitchFamily="49" charset="0"/>
              </a:rPr>
            </a:br>
            <a:r>
              <a:rPr lang="en-US" altLang="en-US">
                <a:latin typeface="Consolas" panose="020B0609020204030204" pitchFamily="49" charset="0"/>
                <a:cs typeface="Consolas" panose="020B0609020204030204" pitchFamily="49" charset="0"/>
              </a:rPr>
              <a:t>Top5 = </a:t>
            </a:r>
            <a:r>
              <a:rPr lang="en-US" altLang="en-US">
                <a:solidFill>
                  <a:srgbClr val="FF0000"/>
                </a:solidFill>
                <a:latin typeface="Consolas" panose="020B0609020204030204" pitchFamily="49" charset="0"/>
                <a:cs typeface="Consolas" panose="020B0609020204030204" pitchFamily="49" charset="0"/>
              </a:rPr>
              <a:t>limit</a:t>
            </a:r>
            <a:r>
              <a:rPr lang="en-US" altLang="en-US">
                <a:latin typeface="Consolas" panose="020B0609020204030204" pitchFamily="49" charset="0"/>
                <a:cs typeface="Consolas" panose="020B0609020204030204" pitchFamily="49" charset="0"/>
              </a:rPr>
              <a:t> …</a:t>
            </a:r>
            <a:endParaRPr lang="en-US" altLang="en-US" sz="4800">
              <a:latin typeface="Consolas" panose="020B0609020204030204" pitchFamily="49" charset="0"/>
              <a:cs typeface="Consolas" panose="020B0609020204030204" pitchFamily="49" charset="0"/>
            </a:endParaRPr>
          </a:p>
        </p:txBody>
      </p:sp>
      <p:sp>
        <p:nvSpPr>
          <p:cNvPr id="29700" name="Line 36"/>
          <p:cNvSpPr>
            <a:spLocks noChangeShapeType="1"/>
          </p:cNvSpPr>
          <p:nvPr/>
        </p:nvSpPr>
        <p:spPr bwMode="auto">
          <a:xfrm>
            <a:off x="2057400" y="1981200"/>
            <a:ext cx="2895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37"/>
          <p:cNvSpPr>
            <a:spLocks noChangeShapeType="1"/>
          </p:cNvSpPr>
          <p:nvPr/>
        </p:nvSpPr>
        <p:spPr bwMode="auto">
          <a:xfrm>
            <a:off x="2133600" y="2667000"/>
            <a:ext cx="2895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38"/>
          <p:cNvSpPr>
            <a:spLocks noChangeShapeType="1"/>
          </p:cNvSpPr>
          <p:nvPr/>
        </p:nvSpPr>
        <p:spPr bwMode="auto">
          <a:xfrm>
            <a:off x="4191000" y="21336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Line 39"/>
          <p:cNvSpPr>
            <a:spLocks noChangeShapeType="1"/>
          </p:cNvSpPr>
          <p:nvPr/>
        </p:nvSpPr>
        <p:spPr bwMode="auto">
          <a:xfrm>
            <a:off x="3581400" y="3429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40"/>
          <p:cNvSpPr>
            <a:spLocks noChangeShapeType="1"/>
          </p:cNvSpPr>
          <p:nvPr/>
        </p:nvSpPr>
        <p:spPr bwMode="auto">
          <a:xfrm flipV="1">
            <a:off x="3581400" y="3810000"/>
            <a:ext cx="1447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41"/>
          <p:cNvSpPr>
            <a:spLocks noChangeShapeType="1"/>
          </p:cNvSpPr>
          <p:nvPr/>
        </p:nvSpPr>
        <p:spPr bwMode="auto">
          <a:xfrm flipV="1">
            <a:off x="3505200" y="4191000"/>
            <a:ext cx="1524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42"/>
          <p:cNvSpPr>
            <a:spLocks noChangeShapeType="1"/>
          </p:cNvSpPr>
          <p:nvPr/>
        </p:nvSpPr>
        <p:spPr bwMode="auto">
          <a:xfrm flipV="1">
            <a:off x="3657600" y="4572000"/>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43"/>
          <p:cNvSpPr>
            <a:spLocks noChangeShapeType="1"/>
          </p:cNvSpPr>
          <p:nvPr/>
        </p:nvSpPr>
        <p:spPr bwMode="auto">
          <a:xfrm flipV="1">
            <a:off x="3505200" y="4953000"/>
            <a:ext cx="1447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Box 30"/>
          <p:cNvSpPr txBox="1">
            <a:spLocks noChangeArrowheads="1"/>
          </p:cNvSpPr>
          <p:nvPr/>
        </p:nvSpPr>
        <p:spPr bwMode="auto">
          <a:xfrm>
            <a:off x="2133600" y="6230938"/>
            <a:ext cx="6586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000">
                <a:latin typeface="Arial" panose="020B0604020202020204" pitchFamily="34" charset="0"/>
              </a:rPr>
              <a:t>Example from http://wiki.apache.org/pig-data/attachments/PigTalksPapers/attachments/ApacheConEurope09.ppt</a:t>
            </a:r>
          </a:p>
        </p:txBody>
      </p:sp>
      <p:grpSp>
        <p:nvGrpSpPr>
          <p:cNvPr id="29709" name="Group 59"/>
          <p:cNvGrpSpPr>
            <a:grpSpLocks/>
          </p:cNvGrpSpPr>
          <p:nvPr/>
        </p:nvGrpSpPr>
        <p:grpSpPr bwMode="auto">
          <a:xfrm>
            <a:off x="685800" y="1752600"/>
            <a:ext cx="4114800" cy="4260850"/>
            <a:chOff x="4648200" y="1897063"/>
            <a:chExt cx="4114800" cy="4260850"/>
          </a:xfrm>
        </p:grpSpPr>
        <p:sp>
          <p:nvSpPr>
            <p:cNvPr id="29717" name="Text Box 22"/>
            <p:cNvSpPr txBox="1">
              <a:spLocks noChangeArrowheads="1"/>
            </p:cNvSpPr>
            <p:nvPr/>
          </p:nvSpPr>
          <p:spPr bwMode="auto">
            <a:xfrm>
              <a:off x="4670425" y="1897063"/>
              <a:ext cx="1577975" cy="36671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Load Users</a:t>
              </a:r>
            </a:p>
          </p:txBody>
        </p:sp>
        <p:sp>
          <p:nvSpPr>
            <p:cNvPr id="29718" name="Text Box 23"/>
            <p:cNvSpPr txBox="1">
              <a:spLocks noChangeArrowheads="1"/>
            </p:cNvSpPr>
            <p:nvPr/>
          </p:nvSpPr>
          <p:spPr bwMode="auto">
            <a:xfrm>
              <a:off x="7239000" y="1905000"/>
              <a:ext cx="15240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Load Pages</a:t>
              </a:r>
            </a:p>
          </p:txBody>
        </p:sp>
        <p:sp>
          <p:nvSpPr>
            <p:cNvPr id="29719" name="Text Box 24"/>
            <p:cNvSpPr txBox="1">
              <a:spLocks noChangeArrowheads="1"/>
            </p:cNvSpPr>
            <p:nvPr/>
          </p:nvSpPr>
          <p:spPr bwMode="auto">
            <a:xfrm>
              <a:off x="4648200" y="25908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Filter by age</a:t>
              </a:r>
            </a:p>
          </p:txBody>
        </p:sp>
        <p:sp>
          <p:nvSpPr>
            <p:cNvPr id="29720" name="Text Box 25"/>
            <p:cNvSpPr txBox="1">
              <a:spLocks noChangeArrowheads="1"/>
            </p:cNvSpPr>
            <p:nvPr/>
          </p:nvSpPr>
          <p:spPr bwMode="auto">
            <a:xfrm>
              <a:off x="6019800" y="3352800"/>
              <a:ext cx="17526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Join on name</a:t>
              </a:r>
            </a:p>
          </p:txBody>
        </p:sp>
        <p:sp>
          <p:nvSpPr>
            <p:cNvPr id="29721" name="Text Box 26"/>
            <p:cNvSpPr txBox="1">
              <a:spLocks noChangeArrowheads="1"/>
            </p:cNvSpPr>
            <p:nvPr/>
          </p:nvSpPr>
          <p:spPr bwMode="auto">
            <a:xfrm>
              <a:off x="6019800" y="39624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Group on url</a:t>
              </a:r>
            </a:p>
          </p:txBody>
        </p:sp>
        <p:sp>
          <p:nvSpPr>
            <p:cNvPr id="29722" name="Text Box 27"/>
            <p:cNvSpPr txBox="1">
              <a:spLocks noChangeArrowheads="1"/>
            </p:cNvSpPr>
            <p:nvPr/>
          </p:nvSpPr>
          <p:spPr bwMode="auto">
            <a:xfrm>
              <a:off x="6096000" y="4572000"/>
              <a:ext cx="1600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Count clicks</a:t>
              </a:r>
            </a:p>
          </p:txBody>
        </p:sp>
        <p:sp>
          <p:nvSpPr>
            <p:cNvPr id="29723" name="Text Box 28"/>
            <p:cNvSpPr txBox="1">
              <a:spLocks noChangeArrowheads="1"/>
            </p:cNvSpPr>
            <p:nvPr/>
          </p:nvSpPr>
          <p:spPr bwMode="auto">
            <a:xfrm>
              <a:off x="5867400" y="5181600"/>
              <a:ext cx="19812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Order by clicks</a:t>
              </a:r>
            </a:p>
          </p:txBody>
        </p:sp>
        <p:sp>
          <p:nvSpPr>
            <p:cNvPr id="29724" name="Text Box 29"/>
            <p:cNvSpPr txBox="1">
              <a:spLocks noChangeArrowheads="1"/>
            </p:cNvSpPr>
            <p:nvPr/>
          </p:nvSpPr>
          <p:spPr bwMode="auto">
            <a:xfrm>
              <a:off x="6172200" y="5791200"/>
              <a:ext cx="1371600"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Take top 5</a:t>
              </a:r>
            </a:p>
          </p:txBody>
        </p:sp>
        <p:sp>
          <p:nvSpPr>
            <p:cNvPr id="29725" name="Line 30"/>
            <p:cNvSpPr>
              <a:spLocks noChangeShapeType="1"/>
            </p:cNvSpPr>
            <p:nvPr/>
          </p:nvSpPr>
          <p:spPr bwMode="auto">
            <a:xfrm>
              <a:off x="5334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6" name="Line 31"/>
            <p:cNvSpPr>
              <a:spLocks noChangeShapeType="1"/>
            </p:cNvSpPr>
            <p:nvPr/>
          </p:nvSpPr>
          <p:spPr bwMode="auto">
            <a:xfrm>
              <a:off x="67818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7" name="Line 33"/>
            <p:cNvSpPr>
              <a:spLocks noChangeShapeType="1"/>
            </p:cNvSpPr>
            <p:nvPr/>
          </p:nvSpPr>
          <p:spPr bwMode="auto">
            <a:xfrm>
              <a:off x="53340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8" name="Line 34"/>
            <p:cNvSpPr>
              <a:spLocks noChangeShapeType="1"/>
            </p:cNvSpPr>
            <p:nvPr/>
          </p:nvSpPr>
          <p:spPr bwMode="auto">
            <a:xfrm>
              <a:off x="5334000" y="32004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9" name="Line 35"/>
            <p:cNvSpPr>
              <a:spLocks noChangeShapeType="1"/>
            </p:cNvSpPr>
            <p:nvPr/>
          </p:nvSpPr>
          <p:spPr bwMode="auto">
            <a:xfrm flipV="1">
              <a:off x="8001000" y="22860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0" name="Line 36"/>
            <p:cNvSpPr>
              <a:spLocks noChangeShapeType="1"/>
            </p:cNvSpPr>
            <p:nvPr/>
          </p:nvSpPr>
          <p:spPr bwMode="auto">
            <a:xfrm>
              <a:off x="6781800" y="3200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1" name="Line 37"/>
            <p:cNvSpPr>
              <a:spLocks noChangeShapeType="1"/>
            </p:cNvSpPr>
            <p:nvPr/>
          </p:nvSpPr>
          <p:spPr bwMode="auto">
            <a:xfrm>
              <a:off x="67818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2" name="Line 38"/>
            <p:cNvSpPr>
              <a:spLocks noChangeShapeType="1"/>
            </p:cNvSpPr>
            <p:nvPr/>
          </p:nvSpPr>
          <p:spPr bwMode="auto">
            <a:xfrm flipH="1">
              <a:off x="6781800" y="4953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3" name="Line 39"/>
            <p:cNvSpPr>
              <a:spLocks noChangeShapeType="1"/>
            </p:cNvSpPr>
            <p:nvPr/>
          </p:nvSpPr>
          <p:spPr bwMode="auto">
            <a:xfrm flipH="1">
              <a:off x="67818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
          <p:cNvGrpSpPr>
            <a:grpSpLocks/>
          </p:cNvGrpSpPr>
          <p:nvPr/>
        </p:nvGrpSpPr>
        <p:grpSpPr bwMode="auto">
          <a:xfrm>
            <a:off x="76200" y="1600200"/>
            <a:ext cx="4800600" cy="4489450"/>
            <a:chOff x="76200" y="1981200"/>
            <a:chExt cx="4800600" cy="4489450"/>
          </a:xfrm>
        </p:grpSpPr>
        <p:sp>
          <p:nvSpPr>
            <p:cNvPr id="78" name="Rounded Rectangle 77"/>
            <p:cNvSpPr/>
            <p:nvPr/>
          </p:nvSpPr>
          <p:spPr>
            <a:xfrm>
              <a:off x="609600" y="1981200"/>
              <a:ext cx="4267200" cy="205105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9" name="Rounded Rectangle 78"/>
            <p:cNvSpPr/>
            <p:nvPr/>
          </p:nvSpPr>
          <p:spPr>
            <a:xfrm>
              <a:off x="1600200" y="4114800"/>
              <a:ext cx="2514600" cy="1136650"/>
            </a:xfrm>
            <a:prstGeom prst="roundRect">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80" name="Rounded Rectangle 79"/>
            <p:cNvSpPr/>
            <p:nvPr/>
          </p:nvSpPr>
          <p:spPr>
            <a:xfrm>
              <a:off x="1600200" y="5334000"/>
              <a:ext cx="2514600" cy="1136650"/>
            </a:xfrm>
            <a:prstGeom prst="roundRect">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9714" name="TextBox 32"/>
            <p:cNvSpPr txBox="1">
              <a:spLocks noChangeArrowheads="1"/>
            </p:cNvSpPr>
            <p:nvPr/>
          </p:nvSpPr>
          <p:spPr bwMode="auto">
            <a:xfrm>
              <a:off x="76200" y="3962400"/>
              <a:ext cx="78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a:solidFill>
                    <a:srgbClr val="FF0000"/>
                  </a:solidFill>
                  <a:latin typeface="Arial" panose="020B0604020202020204" pitchFamily="34" charset="0"/>
                </a:rPr>
                <a:t>Job 1</a:t>
              </a:r>
            </a:p>
          </p:txBody>
        </p:sp>
        <p:sp>
          <p:nvSpPr>
            <p:cNvPr id="29715" name="TextBox 33"/>
            <p:cNvSpPr txBox="1">
              <a:spLocks noChangeArrowheads="1"/>
            </p:cNvSpPr>
            <p:nvPr/>
          </p:nvSpPr>
          <p:spPr bwMode="auto">
            <a:xfrm>
              <a:off x="685800" y="4506913"/>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a:solidFill>
                    <a:srgbClr val="008000"/>
                  </a:solidFill>
                  <a:latin typeface="Arial" panose="020B0604020202020204" pitchFamily="34" charset="0"/>
                </a:rPr>
                <a:t>Job 2</a:t>
              </a:r>
            </a:p>
          </p:txBody>
        </p:sp>
        <p:sp>
          <p:nvSpPr>
            <p:cNvPr id="29716" name="Rectangle 34"/>
            <p:cNvSpPr>
              <a:spLocks noChangeArrowheads="1"/>
            </p:cNvSpPr>
            <p:nvPr/>
          </p:nvSpPr>
          <p:spPr bwMode="auto">
            <a:xfrm>
              <a:off x="685800" y="5715000"/>
              <a:ext cx="78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ＭＳ Ｐゴシック" panose="020B0600070205080204" pitchFamily="34" charset="-128"/>
                </a:defRPr>
              </a:lvl1pPr>
              <a:lvl2pPr marL="742950" indent="-285750" eaLnBrk="0" hangingPunct="0">
                <a:defRPr sz="2400" b="1">
                  <a:solidFill>
                    <a:schemeClr val="tx1"/>
                  </a:solidFill>
                  <a:latin typeface="Comic Sans MS" panose="030F0702030302020204" pitchFamily="66" charset="0"/>
                  <a:ea typeface="ＭＳ Ｐゴシック" panose="020B0600070205080204" pitchFamily="34" charset="-128"/>
                </a:defRPr>
              </a:lvl2pPr>
              <a:lvl3pPr marL="1143000" indent="-228600" eaLnBrk="0" hangingPunct="0">
                <a:defRPr sz="2400" b="1">
                  <a:solidFill>
                    <a:schemeClr val="tx1"/>
                  </a:solidFill>
                  <a:latin typeface="Comic Sans MS" panose="030F0702030302020204" pitchFamily="66" charset="0"/>
                  <a:ea typeface="ＭＳ Ｐゴシック" panose="020B0600070205080204" pitchFamily="34" charset="-128"/>
                </a:defRPr>
              </a:lvl3pPr>
              <a:lvl4pPr marL="1600200" indent="-228600" eaLnBrk="0" hangingPunct="0">
                <a:defRPr sz="2400" b="1">
                  <a:solidFill>
                    <a:schemeClr val="tx1"/>
                  </a:solidFill>
                  <a:latin typeface="Comic Sans MS" panose="030F0702030302020204" pitchFamily="66" charset="0"/>
                  <a:ea typeface="ＭＳ Ｐゴシック" panose="020B0600070205080204" pitchFamily="34" charset="-128"/>
                </a:defRPr>
              </a:lvl4pPr>
              <a:lvl5pPr marL="2057400" indent="-228600" eaLnBrk="0" hangingPunct="0">
                <a:defRPr sz="2400" b="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ＭＳ Ｐゴシック" panose="020B0600070205080204" pitchFamily="34" charset="-128"/>
                </a:defRPr>
              </a:lvl9pPr>
            </a:lstStyle>
            <a:p>
              <a:pPr eaLnBrk="1" hangingPunct="1"/>
              <a:r>
                <a:rPr lang="en-US" altLang="en-US" sz="1800">
                  <a:solidFill>
                    <a:srgbClr val="000090"/>
                  </a:solidFill>
                  <a:latin typeface="Arial" panose="020B0604020202020204" pitchFamily="34" charset="0"/>
                  <a:cs typeface="Arial" panose="020B0604020202020204" pitchFamily="34" charset="0"/>
                </a:rPr>
                <a:t>Job 3</a:t>
              </a:r>
            </a:p>
          </p:txBody>
        </p:sp>
      </p:grpSp>
    </p:spTree>
    <p:extLst>
      <p:ext uri="{BB962C8B-B14F-4D97-AF65-F5344CB8AC3E}">
        <p14:creationId xmlns:p14="http://schemas.microsoft.com/office/powerpoint/2010/main" val="357243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a:xfrm>
            <a:off x="381000" y="838200"/>
            <a:ext cx="8153400" cy="5181600"/>
          </a:xfrm>
        </p:spPr>
        <p:txBody>
          <a:bodyPr/>
          <a:lstStyle/>
          <a:p>
            <a:r>
              <a:rPr lang="en-US" dirty="0" smtClean="0"/>
              <a:t>Complete location transparency</a:t>
            </a:r>
          </a:p>
          <a:p>
            <a:pPr lvl="1"/>
            <a:r>
              <a:rPr lang="en-US" dirty="0" smtClean="0"/>
              <a:t>Mobile Data, encrypted all the time</a:t>
            </a:r>
          </a:p>
          <a:p>
            <a:pPr lvl="1"/>
            <a:r>
              <a:rPr lang="en-US" dirty="0" smtClean="0"/>
              <a:t>Computation anywhere any time</a:t>
            </a:r>
          </a:p>
          <a:p>
            <a:pPr lvl="1"/>
            <a:r>
              <a:rPr lang="en-US" dirty="0" smtClean="0"/>
              <a:t>Cryptographic-based identities</a:t>
            </a:r>
          </a:p>
          <a:p>
            <a:pPr lvl="1"/>
            <a:r>
              <a:rPr lang="en-US" dirty="0" smtClean="0"/>
              <a:t>Large Cloud-centers, </a:t>
            </a:r>
          </a:p>
          <a:p>
            <a:r>
              <a:rPr lang="en-US" dirty="0" smtClean="0"/>
              <a:t>Internet of Things?</a:t>
            </a:r>
          </a:p>
          <a:p>
            <a:pPr lvl="1"/>
            <a:r>
              <a:rPr lang="en-US" dirty="0" smtClean="0"/>
              <a:t>Everything connected, all the time!</a:t>
            </a:r>
          </a:p>
          <a:p>
            <a:pPr lvl="1"/>
            <a:r>
              <a:rPr lang="en-US" dirty="0" smtClean="0"/>
              <a:t>Huge Potential</a:t>
            </a:r>
          </a:p>
          <a:p>
            <a:pPr lvl="1"/>
            <a:r>
              <a:rPr lang="en-US" dirty="0" smtClean="0"/>
              <a:t>Very Exciting and Scary at same time</a:t>
            </a:r>
          </a:p>
          <a:p>
            <a:r>
              <a:rPr lang="en-US" dirty="0" smtClean="0"/>
              <a:t>Perhaps talk about this on Monday</a:t>
            </a:r>
            <a:endParaRPr lang="en-US" dirty="0"/>
          </a:p>
        </p:txBody>
      </p:sp>
    </p:spTree>
    <p:extLst>
      <p:ext uri="{BB962C8B-B14F-4D97-AF65-F5344CB8AC3E}">
        <p14:creationId xmlns:p14="http://schemas.microsoft.com/office/powerpoint/2010/main" val="286561458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696200" cy="453424"/>
          </a:xfrm>
        </p:spPr>
        <p:txBody>
          <a:bodyPr/>
          <a:lstStyle/>
          <a:p>
            <a:r>
              <a:rPr lang="en-US" dirty="0" smtClean="0"/>
              <a:t>Truly Distributed Apps: The </a:t>
            </a:r>
            <a:r>
              <a:rPr lang="en-US" dirty="0" smtClean="0"/>
              <a:t>Swarm of Resources</a:t>
            </a:r>
            <a:endParaRPr lang="en-US" dirty="0"/>
          </a:p>
        </p:txBody>
      </p:sp>
      <p:pic>
        <p:nvPicPr>
          <p:cNvPr id="4" name="Object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838200"/>
            <a:ext cx="5334000" cy="42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6200" y="1437124"/>
            <a:ext cx="3432988" cy="2360281"/>
            <a:chOff x="750524" y="1414385"/>
            <a:chExt cx="2823082" cy="1775699"/>
          </a:xfrm>
        </p:grpSpPr>
        <p:sp>
          <p:nvSpPr>
            <p:cNvPr id="7" name="Cloud 6"/>
            <p:cNvSpPr/>
            <p:nvPr/>
          </p:nvSpPr>
          <p:spPr bwMode="auto">
            <a:xfrm>
              <a:off x="750524" y="1414385"/>
              <a:ext cx="2823082" cy="1775699"/>
            </a:xfrm>
            <a:prstGeom prst="cloud">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grpSp>
          <p:nvGrpSpPr>
            <p:cNvPr id="8" name="Group 17"/>
            <p:cNvGrpSpPr>
              <a:grpSpLocks/>
            </p:cNvGrpSpPr>
            <p:nvPr/>
          </p:nvGrpSpPr>
          <p:grpSpPr bwMode="auto">
            <a:xfrm>
              <a:off x="970368" y="1841388"/>
              <a:ext cx="2415613" cy="833114"/>
              <a:chOff x="2796" y="909"/>
              <a:chExt cx="2716" cy="1066"/>
            </a:xfrm>
          </p:grpSpPr>
          <p:grpSp>
            <p:nvGrpSpPr>
              <p:cNvPr id="9" name="Group 18"/>
              <p:cNvGrpSpPr>
                <a:grpSpLocks/>
              </p:cNvGrpSpPr>
              <p:nvPr/>
            </p:nvGrpSpPr>
            <p:grpSpPr bwMode="auto">
              <a:xfrm>
                <a:off x="3227" y="1844"/>
                <a:ext cx="513" cy="131"/>
                <a:chOff x="2201" y="2688"/>
                <a:chExt cx="1946" cy="577"/>
              </a:xfrm>
            </p:grpSpPr>
            <p:sp>
              <p:nvSpPr>
                <p:cNvPr id="455"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6"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8"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7"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32"/>
              <p:cNvGrpSpPr>
                <a:grpSpLocks/>
              </p:cNvGrpSpPr>
              <p:nvPr/>
            </p:nvGrpSpPr>
            <p:grpSpPr bwMode="auto">
              <a:xfrm>
                <a:off x="3899" y="1843"/>
                <a:ext cx="513" cy="131"/>
                <a:chOff x="2201" y="2688"/>
                <a:chExt cx="1946" cy="577"/>
              </a:xfrm>
            </p:grpSpPr>
            <p:sp>
              <p:nvSpPr>
                <p:cNvPr id="442"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46"/>
              <p:cNvGrpSpPr>
                <a:grpSpLocks/>
              </p:cNvGrpSpPr>
              <p:nvPr/>
            </p:nvGrpSpPr>
            <p:grpSpPr bwMode="auto">
              <a:xfrm>
                <a:off x="4503" y="1773"/>
                <a:ext cx="513" cy="132"/>
                <a:chOff x="2201" y="2688"/>
                <a:chExt cx="1946" cy="577"/>
              </a:xfrm>
            </p:grpSpPr>
            <p:sp>
              <p:nvSpPr>
                <p:cNvPr id="429"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64"/>
              <p:cNvGrpSpPr>
                <a:grpSpLocks/>
              </p:cNvGrpSpPr>
              <p:nvPr/>
            </p:nvGrpSpPr>
            <p:grpSpPr bwMode="auto">
              <a:xfrm>
                <a:off x="2796" y="1732"/>
                <a:ext cx="513" cy="132"/>
                <a:chOff x="2201" y="2688"/>
                <a:chExt cx="1946" cy="577"/>
              </a:xfrm>
            </p:grpSpPr>
            <p:sp>
              <p:nvSpPr>
                <p:cNvPr id="416"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79"/>
              <p:cNvGrpSpPr>
                <a:grpSpLocks/>
              </p:cNvGrpSpPr>
              <p:nvPr/>
            </p:nvGrpSpPr>
            <p:grpSpPr bwMode="auto">
              <a:xfrm>
                <a:off x="4878" y="1324"/>
                <a:ext cx="184" cy="73"/>
                <a:chOff x="1024" y="3264"/>
                <a:chExt cx="320" cy="296"/>
              </a:xfrm>
            </p:grpSpPr>
            <p:sp>
              <p:nvSpPr>
                <p:cNvPr id="412"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84"/>
              <p:cNvGrpSpPr>
                <a:grpSpLocks/>
              </p:cNvGrpSpPr>
              <p:nvPr/>
            </p:nvGrpSpPr>
            <p:grpSpPr bwMode="auto">
              <a:xfrm>
                <a:off x="3658" y="909"/>
                <a:ext cx="990" cy="315"/>
                <a:chOff x="1832" y="1576"/>
                <a:chExt cx="1720" cy="1272"/>
              </a:xfrm>
            </p:grpSpPr>
            <p:grpSp>
              <p:nvGrpSpPr>
                <p:cNvPr id="264" name="Group 85"/>
                <p:cNvGrpSpPr>
                  <a:grpSpLocks/>
                </p:cNvGrpSpPr>
                <p:nvPr/>
              </p:nvGrpSpPr>
              <p:grpSpPr bwMode="auto">
                <a:xfrm>
                  <a:off x="1832" y="1992"/>
                  <a:ext cx="888" cy="648"/>
                  <a:chOff x="1752" y="2224"/>
                  <a:chExt cx="888" cy="648"/>
                </a:xfrm>
              </p:grpSpPr>
              <p:grpSp>
                <p:nvGrpSpPr>
                  <p:cNvPr id="376" name="Group 86"/>
                  <p:cNvGrpSpPr>
                    <a:grpSpLocks/>
                  </p:cNvGrpSpPr>
                  <p:nvPr/>
                </p:nvGrpSpPr>
                <p:grpSpPr bwMode="auto">
                  <a:xfrm>
                    <a:off x="1752" y="2224"/>
                    <a:ext cx="496" cy="528"/>
                    <a:chOff x="2016" y="2000"/>
                    <a:chExt cx="496" cy="528"/>
                  </a:xfrm>
                </p:grpSpPr>
                <p:sp>
                  <p:nvSpPr>
                    <p:cNvPr id="404"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7" name="Group 95"/>
                  <p:cNvGrpSpPr>
                    <a:grpSpLocks/>
                  </p:cNvGrpSpPr>
                  <p:nvPr/>
                </p:nvGrpSpPr>
                <p:grpSpPr bwMode="auto">
                  <a:xfrm>
                    <a:off x="1896" y="2256"/>
                    <a:ext cx="496" cy="528"/>
                    <a:chOff x="2016" y="2000"/>
                    <a:chExt cx="496" cy="528"/>
                  </a:xfrm>
                </p:grpSpPr>
                <p:sp>
                  <p:nvSpPr>
                    <p:cNvPr id="396"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 name="Group 104"/>
                  <p:cNvGrpSpPr>
                    <a:grpSpLocks/>
                  </p:cNvGrpSpPr>
                  <p:nvPr/>
                </p:nvGrpSpPr>
                <p:grpSpPr bwMode="auto">
                  <a:xfrm>
                    <a:off x="2000" y="2312"/>
                    <a:ext cx="496" cy="528"/>
                    <a:chOff x="2016" y="2000"/>
                    <a:chExt cx="496" cy="528"/>
                  </a:xfrm>
                </p:grpSpPr>
                <p:sp>
                  <p:nvSpPr>
                    <p:cNvPr id="388"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 name="Group 113"/>
                  <p:cNvGrpSpPr>
                    <a:grpSpLocks/>
                  </p:cNvGrpSpPr>
                  <p:nvPr/>
                </p:nvGrpSpPr>
                <p:grpSpPr bwMode="auto">
                  <a:xfrm>
                    <a:off x="2144" y="2344"/>
                    <a:ext cx="496" cy="528"/>
                    <a:chOff x="2016" y="2000"/>
                    <a:chExt cx="496" cy="528"/>
                  </a:xfrm>
                </p:grpSpPr>
                <p:sp>
                  <p:nvSpPr>
                    <p:cNvPr id="380"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 name="Group 122"/>
                <p:cNvGrpSpPr>
                  <a:grpSpLocks/>
                </p:cNvGrpSpPr>
                <p:nvPr/>
              </p:nvGrpSpPr>
              <p:grpSpPr bwMode="auto">
                <a:xfrm>
                  <a:off x="2208" y="1576"/>
                  <a:ext cx="888" cy="648"/>
                  <a:chOff x="1800" y="1552"/>
                  <a:chExt cx="888" cy="648"/>
                </a:xfrm>
              </p:grpSpPr>
              <p:grpSp>
                <p:nvGrpSpPr>
                  <p:cNvPr id="340" name="Group 123"/>
                  <p:cNvGrpSpPr>
                    <a:grpSpLocks/>
                  </p:cNvGrpSpPr>
                  <p:nvPr/>
                </p:nvGrpSpPr>
                <p:grpSpPr bwMode="auto">
                  <a:xfrm>
                    <a:off x="1800" y="1552"/>
                    <a:ext cx="496" cy="528"/>
                    <a:chOff x="2016" y="2000"/>
                    <a:chExt cx="496" cy="528"/>
                  </a:xfrm>
                </p:grpSpPr>
                <p:sp>
                  <p:nvSpPr>
                    <p:cNvPr id="368"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1" name="Group 132"/>
                  <p:cNvGrpSpPr>
                    <a:grpSpLocks/>
                  </p:cNvGrpSpPr>
                  <p:nvPr/>
                </p:nvGrpSpPr>
                <p:grpSpPr bwMode="auto">
                  <a:xfrm>
                    <a:off x="1944" y="1584"/>
                    <a:ext cx="496" cy="528"/>
                    <a:chOff x="2016" y="2000"/>
                    <a:chExt cx="496" cy="528"/>
                  </a:xfrm>
                </p:grpSpPr>
                <p:sp>
                  <p:nvSpPr>
                    <p:cNvPr id="360"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2" name="Group 141"/>
                  <p:cNvGrpSpPr>
                    <a:grpSpLocks/>
                  </p:cNvGrpSpPr>
                  <p:nvPr/>
                </p:nvGrpSpPr>
                <p:grpSpPr bwMode="auto">
                  <a:xfrm>
                    <a:off x="2048" y="1640"/>
                    <a:ext cx="496" cy="528"/>
                    <a:chOff x="2016" y="2000"/>
                    <a:chExt cx="496" cy="528"/>
                  </a:xfrm>
                </p:grpSpPr>
                <p:sp>
                  <p:nvSpPr>
                    <p:cNvPr id="352"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3" name="Group 150"/>
                  <p:cNvGrpSpPr>
                    <a:grpSpLocks/>
                  </p:cNvGrpSpPr>
                  <p:nvPr/>
                </p:nvGrpSpPr>
                <p:grpSpPr bwMode="auto">
                  <a:xfrm>
                    <a:off x="2192" y="1672"/>
                    <a:ext cx="496" cy="528"/>
                    <a:chOff x="2016" y="2000"/>
                    <a:chExt cx="496" cy="528"/>
                  </a:xfrm>
                </p:grpSpPr>
                <p:sp>
                  <p:nvSpPr>
                    <p:cNvPr id="344"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6" name="Group 159"/>
                <p:cNvGrpSpPr>
                  <a:grpSpLocks/>
                </p:cNvGrpSpPr>
                <p:nvPr/>
              </p:nvGrpSpPr>
              <p:grpSpPr bwMode="auto">
                <a:xfrm>
                  <a:off x="2288" y="2200"/>
                  <a:ext cx="888" cy="648"/>
                  <a:chOff x="2560" y="2264"/>
                  <a:chExt cx="888" cy="648"/>
                </a:xfrm>
              </p:grpSpPr>
              <p:grpSp>
                <p:nvGrpSpPr>
                  <p:cNvPr id="304" name="Group 160"/>
                  <p:cNvGrpSpPr>
                    <a:grpSpLocks/>
                  </p:cNvGrpSpPr>
                  <p:nvPr/>
                </p:nvGrpSpPr>
                <p:grpSpPr bwMode="auto">
                  <a:xfrm>
                    <a:off x="2560" y="2264"/>
                    <a:ext cx="496" cy="528"/>
                    <a:chOff x="2016" y="2000"/>
                    <a:chExt cx="496" cy="528"/>
                  </a:xfrm>
                </p:grpSpPr>
                <p:sp>
                  <p:nvSpPr>
                    <p:cNvPr id="332"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5" name="Group 169"/>
                  <p:cNvGrpSpPr>
                    <a:grpSpLocks/>
                  </p:cNvGrpSpPr>
                  <p:nvPr/>
                </p:nvGrpSpPr>
                <p:grpSpPr bwMode="auto">
                  <a:xfrm>
                    <a:off x="2704" y="2296"/>
                    <a:ext cx="496" cy="528"/>
                    <a:chOff x="2016" y="2000"/>
                    <a:chExt cx="496" cy="528"/>
                  </a:xfrm>
                </p:grpSpPr>
                <p:sp>
                  <p:nvSpPr>
                    <p:cNvPr id="324"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 name="Group 178"/>
                  <p:cNvGrpSpPr>
                    <a:grpSpLocks/>
                  </p:cNvGrpSpPr>
                  <p:nvPr/>
                </p:nvGrpSpPr>
                <p:grpSpPr bwMode="auto">
                  <a:xfrm>
                    <a:off x="2808" y="2352"/>
                    <a:ext cx="496" cy="528"/>
                    <a:chOff x="2016" y="2000"/>
                    <a:chExt cx="496" cy="528"/>
                  </a:xfrm>
                </p:grpSpPr>
                <p:sp>
                  <p:nvSpPr>
                    <p:cNvPr id="316"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 name="Group 187"/>
                  <p:cNvGrpSpPr>
                    <a:grpSpLocks/>
                  </p:cNvGrpSpPr>
                  <p:nvPr/>
                </p:nvGrpSpPr>
                <p:grpSpPr bwMode="auto">
                  <a:xfrm>
                    <a:off x="2952" y="2384"/>
                    <a:ext cx="496" cy="528"/>
                    <a:chOff x="2016" y="2000"/>
                    <a:chExt cx="496" cy="528"/>
                  </a:xfrm>
                </p:grpSpPr>
                <p:sp>
                  <p:nvSpPr>
                    <p:cNvPr id="308"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 name="Group 196"/>
                <p:cNvGrpSpPr>
                  <a:grpSpLocks/>
                </p:cNvGrpSpPr>
                <p:nvPr/>
              </p:nvGrpSpPr>
              <p:grpSpPr bwMode="auto">
                <a:xfrm>
                  <a:off x="2664" y="1736"/>
                  <a:ext cx="888" cy="648"/>
                  <a:chOff x="2608" y="1592"/>
                  <a:chExt cx="888" cy="648"/>
                </a:xfrm>
              </p:grpSpPr>
              <p:grpSp>
                <p:nvGrpSpPr>
                  <p:cNvPr id="268" name="Group 197"/>
                  <p:cNvGrpSpPr>
                    <a:grpSpLocks/>
                  </p:cNvGrpSpPr>
                  <p:nvPr/>
                </p:nvGrpSpPr>
                <p:grpSpPr bwMode="auto">
                  <a:xfrm>
                    <a:off x="2608" y="1592"/>
                    <a:ext cx="496" cy="528"/>
                    <a:chOff x="2016" y="2000"/>
                    <a:chExt cx="496" cy="528"/>
                  </a:xfrm>
                </p:grpSpPr>
                <p:sp>
                  <p:nvSpPr>
                    <p:cNvPr id="296"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 name="Group 206"/>
                  <p:cNvGrpSpPr>
                    <a:grpSpLocks/>
                  </p:cNvGrpSpPr>
                  <p:nvPr/>
                </p:nvGrpSpPr>
                <p:grpSpPr bwMode="auto">
                  <a:xfrm>
                    <a:off x="2752" y="1624"/>
                    <a:ext cx="496" cy="528"/>
                    <a:chOff x="2016" y="2000"/>
                    <a:chExt cx="496" cy="528"/>
                  </a:xfrm>
                </p:grpSpPr>
                <p:sp>
                  <p:nvSpPr>
                    <p:cNvPr id="288"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 name="Group 215"/>
                  <p:cNvGrpSpPr>
                    <a:grpSpLocks/>
                  </p:cNvGrpSpPr>
                  <p:nvPr/>
                </p:nvGrpSpPr>
                <p:grpSpPr bwMode="auto">
                  <a:xfrm>
                    <a:off x="2840" y="1664"/>
                    <a:ext cx="496" cy="528"/>
                    <a:chOff x="2016" y="2000"/>
                    <a:chExt cx="496" cy="528"/>
                  </a:xfrm>
                </p:grpSpPr>
                <p:sp>
                  <p:nvSpPr>
                    <p:cNvPr id="280"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 name="Group 224"/>
                  <p:cNvGrpSpPr>
                    <a:grpSpLocks/>
                  </p:cNvGrpSpPr>
                  <p:nvPr/>
                </p:nvGrpSpPr>
                <p:grpSpPr bwMode="auto">
                  <a:xfrm>
                    <a:off x="3000" y="1712"/>
                    <a:ext cx="496" cy="528"/>
                    <a:chOff x="2016" y="2000"/>
                    <a:chExt cx="496" cy="528"/>
                  </a:xfrm>
                </p:grpSpPr>
                <p:sp>
                  <p:nvSpPr>
                    <p:cNvPr id="272"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0" name="Group 233"/>
              <p:cNvGrpSpPr>
                <a:grpSpLocks/>
              </p:cNvGrpSpPr>
              <p:nvPr/>
            </p:nvGrpSpPr>
            <p:grpSpPr bwMode="auto">
              <a:xfrm>
                <a:off x="3703" y="1382"/>
                <a:ext cx="185" cy="74"/>
                <a:chOff x="1024" y="3264"/>
                <a:chExt cx="320" cy="296"/>
              </a:xfrm>
            </p:grpSpPr>
            <p:sp>
              <p:nvSpPr>
                <p:cNvPr id="260"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238"/>
              <p:cNvGrpSpPr>
                <a:grpSpLocks/>
              </p:cNvGrpSpPr>
              <p:nvPr/>
            </p:nvGrpSpPr>
            <p:grpSpPr bwMode="auto">
              <a:xfrm>
                <a:off x="4152" y="1376"/>
                <a:ext cx="184" cy="73"/>
                <a:chOff x="1024" y="3264"/>
                <a:chExt cx="320" cy="296"/>
              </a:xfrm>
            </p:grpSpPr>
            <p:sp>
              <p:nvSpPr>
                <p:cNvPr id="256"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243"/>
              <p:cNvGrpSpPr>
                <a:grpSpLocks/>
              </p:cNvGrpSpPr>
              <p:nvPr/>
            </p:nvGrpSpPr>
            <p:grpSpPr bwMode="auto">
              <a:xfrm>
                <a:off x="5005" y="1169"/>
                <a:ext cx="183" cy="73"/>
                <a:chOff x="1024" y="3264"/>
                <a:chExt cx="320" cy="296"/>
              </a:xfrm>
            </p:grpSpPr>
            <p:sp>
              <p:nvSpPr>
                <p:cNvPr id="252"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 name="Group 248"/>
              <p:cNvGrpSpPr>
                <a:grpSpLocks/>
              </p:cNvGrpSpPr>
              <p:nvPr/>
            </p:nvGrpSpPr>
            <p:grpSpPr bwMode="auto">
              <a:xfrm>
                <a:off x="4528" y="1367"/>
                <a:ext cx="184" cy="73"/>
                <a:chOff x="1024" y="3264"/>
                <a:chExt cx="320" cy="296"/>
              </a:xfrm>
            </p:grpSpPr>
            <p:sp>
              <p:nvSpPr>
                <p:cNvPr id="248"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 name="Group 253"/>
              <p:cNvGrpSpPr>
                <a:grpSpLocks/>
              </p:cNvGrpSpPr>
              <p:nvPr/>
            </p:nvGrpSpPr>
            <p:grpSpPr bwMode="auto">
              <a:xfrm>
                <a:off x="3176" y="1260"/>
                <a:ext cx="185" cy="73"/>
                <a:chOff x="1024" y="3264"/>
                <a:chExt cx="320" cy="296"/>
              </a:xfrm>
            </p:grpSpPr>
            <p:sp>
              <p:nvSpPr>
                <p:cNvPr id="244"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258"/>
              <p:cNvGrpSpPr>
                <a:grpSpLocks/>
              </p:cNvGrpSpPr>
              <p:nvPr/>
            </p:nvGrpSpPr>
            <p:grpSpPr bwMode="auto">
              <a:xfrm>
                <a:off x="3158" y="1191"/>
                <a:ext cx="184" cy="73"/>
                <a:chOff x="1024" y="3264"/>
                <a:chExt cx="320" cy="296"/>
              </a:xfrm>
            </p:grpSpPr>
            <p:sp>
              <p:nvSpPr>
                <p:cNvPr id="240"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 name="Group 263"/>
              <p:cNvGrpSpPr>
                <a:grpSpLocks/>
              </p:cNvGrpSpPr>
              <p:nvPr/>
            </p:nvGrpSpPr>
            <p:grpSpPr bwMode="auto">
              <a:xfrm>
                <a:off x="3323" y="1395"/>
                <a:ext cx="184" cy="73"/>
                <a:chOff x="1024" y="3264"/>
                <a:chExt cx="320" cy="296"/>
              </a:xfrm>
            </p:grpSpPr>
            <p:sp>
              <p:nvSpPr>
                <p:cNvPr id="236"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68"/>
              <p:cNvGrpSpPr>
                <a:grpSpLocks/>
              </p:cNvGrpSpPr>
              <p:nvPr/>
            </p:nvGrpSpPr>
            <p:grpSpPr bwMode="auto">
              <a:xfrm>
                <a:off x="2799" y="1168"/>
                <a:ext cx="154" cy="61"/>
                <a:chOff x="428" y="2146"/>
                <a:chExt cx="268" cy="244"/>
              </a:xfrm>
            </p:grpSpPr>
            <p:sp>
              <p:nvSpPr>
                <p:cNvPr id="227"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 name="Group 278"/>
              <p:cNvGrpSpPr>
                <a:grpSpLocks/>
              </p:cNvGrpSpPr>
              <p:nvPr/>
            </p:nvGrpSpPr>
            <p:grpSpPr bwMode="auto">
              <a:xfrm>
                <a:off x="2801" y="1232"/>
                <a:ext cx="154" cy="61"/>
                <a:chOff x="428" y="2146"/>
                <a:chExt cx="268" cy="244"/>
              </a:xfrm>
            </p:grpSpPr>
            <p:sp>
              <p:nvSpPr>
                <p:cNvPr id="218"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sp>
            <p:nvSpPr>
              <p:cNvPr id="30"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31" name="Group 290"/>
              <p:cNvGrpSpPr>
                <a:grpSpLocks/>
              </p:cNvGrpSpPr>
              <p:nvPr/>
            </p:nvGrpSpPr>
            <p:grpSpPr bwMode="auto">
              <a:xfrm>
                <a:off x="2932" y="1390"/>
                <a:ext cx="154" cy="61"/>
                <a:chOff x="428" y="2146"/>
                <a:chExt cx="268" cy="244"/>
              </a:xfrm>
            </p:grpSpPr>
            <p:sp>
              <p:nvSpPr>
                <p:cNvPr id="209"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300"/>
              <p:cNvGrpSpPr>
                <a:grpSpLocks/>
              </p:cNvGrpSpPr>
              <p:nvPr/>
            </p:nvGrpSpPr>
            <p:grpSpPr bwMode="auto">
              <a:xfrm>
                <a:off x="2945" y="1465"/>
                <a:ext cx="155" cy="60"/>
                <a:chOff x="428" y="2146"/>
                <a:chExt cx="268" cy="244"/>
              </a:xfrm>
            </p:grpSpPr>
            <p:sp>
              <p:nvSpPr>
                <p:cNvPr id="200"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34" name="Group 311"/>
              <p:cNvGrpSpPr>
                <a:grpSpLocks/>
              </p:cNvGrpSpPr>
              <p:nvPr/>
            </p:nvGrpSpPr>
            <p:grpSpPr bwMode="auto">
              <a:xfrm>
                <a:off x="3466" y="1524"/>
                <a:ext cx="155" cy="60"/>
                <a:chOff x="428" y="2146"/>
                <a:chExt cx="268" cy="244"/>
              </a:xfrm>
            </p:grpSpPr>
            <p:sp>
              <p:nvSpPr>
                <p:cNvPr id="191"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36" name="Group 322"/>
              <p:cNvGrpSpPr>
                <a:grpSpLocks/>
              </p:cNvGrpSpPr>
              <p:nvPr/>
            </p:nvGrpSpPr>
            <p:grpSpPr bwMode="auto">
              <a:xfrm>
                <a:off x="4133" y="1520"/>
                <a:ext cx="153" cy="41"/>
                <a:chOff x="2378" y="3784"/>
                <a:chExt cx="268" cy="166"/>
              </a:xfrm>
            </p:grpSpPr>
            <p:sp>
              <p:nvSpPr>
                <p:cNvPr id="185"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38" name="Group 330"/>
              <p:cNvGrpSpPr>
                <a:grpSpLocks/>
              </p:cNvGrpSpPr>
              <p:nvPr/>
            </p:nvGrpSpPr>
            <p:grpSpPr bwMode="auto">
              <a:xfrm>
                <a:off x="4502" y="1510"/>
                <a:ext cx="154" cy="60"/>
                <a:chOff x="428" y="2146"/>
                <a:chExt cx="268" cy="244"/>
              </a:xfrm>
            </p:grpSpPr>
            <p:sp>
              <p:nvSpPr>
                <p:cNvPr id="176"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340"/>
              <p:cNvGrpSpPr>
                <a:grpSpLocks/>
              </p:cNvGrpSpPr>
              <p:nvPr/>
            </p:nvGrpSpPr>
            <p:grpSpPr bwMode="auto">
              <a:xfrm>
                <a:off x="4689" y="1540"/>
                <a:ext cx="155" cy="61"/>
                <a:chOff x="428" y="2146"/>
                <a:chExt cx="268" cy="244"/>
              </a:xfrm>
            </p:grpSpPr>
            <p:sp>
              <p:nvSpPr>
                <p:cNvPr id="167"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sp>
            <p:nvSpPr>
              <p:cNvPr id="41"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42" name="Group 352"/>
              <p:cNvGrpSpPr>
                <a:grpSpLocks/>
              </p:cNvGrpSpPr>
              <p:nvPr/>
            </p:nvGrpSpPr>
            <p:grpSpPr bwMode="auto">
              <a:xfrm>
                <a:off x="5250" y="1298"/>
                <a:ext cx="155" cy="60"/>
                <a:chOff x="428" y="2146"/>
                <a:chExt cx="268" cy="244"/>
              </a:xfrm>
            </p:grpSpPr>
            <p:sp>
              <p:nvSpPr>
                <p:cNvPr id="158"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362"/>
              <p:cNvGrpSpPr>
                <a:grpSpLocks/>
              </p:cNvGrpSpPr>
              <p:nvPr/>
            </p:nvGrpSpPr>
            <p:grpSpPr bwMode="auto">
              <a:xfrm>
                <a:off x="5230" y="1408"/>
                <a:ext cx="154" cy="61"/>
                <a:chOff x="428" y="2146"/>
                <a:chExt cx="268" cy="244"/>
              </a:xfrm>
            </p:grpSpPr>
            <p:sp>
              <p:nvSpPr>
                <p:cNvPr id="149"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sp>
            <p:nvSpPr>
              <p:cNvPr id="45"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46" name="Group 374"/>
              <p:cNvGrpSpPr>
                <a:grpSpLocks/>
              </p:cNvGrpSpPr>
              <p:nvPr/>
            </p:nvGrpSpPr>
            <p:grpSpPr bwMode="auto">
              <a:xfrm>
                <a:off x="5171" y="1035"/>
                <a:ext cx="155" cy="60"/>
                <a:chOff x="428" y="2146"/>
                <a:chExt cx="268" cy="244"/>
              </a:xfrm>
            </p:grpSpPr>
            <p:sp>
              <p:nvSpPr>
                <p:cNvPr id="140"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48" name="Group 385"/>
              <p:cNvGrpSpPr>
                <a:grpSpLocks/>
              </p:cNvGrpSpPr>
              <p:nvPr/>
            </p:nvGrpSpPr>
            <p:grpSpPr bwMode="auto">
              <a:xfrm>
                <a:off x="5030" y="933"/>
                <a:ext cx="154" cy="61"/>
                <a:chOff x="428" y="2146"/>
                <a:chExt cx="268" cy="244"/>
              </a:xfrm>
            </p:grpSpPr>
            <p:sp>
              <p:nvSpPr>
                <p:cNvPr id="131"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395"/>
              <p:cNvGrpSpPr>
                <a:grpSpLocks/>
              </p:cNvGrpSpPr>
              <p:nvPr/>
            </p:nvGrpSpPr>
            <p:grpSpPr bwMode="auto">
              <a:xfrm>
                <a:off x="3328" y="911"/>
                <a:ext cx="155" cy="61"/>
                <a:chOff x="428" y="2146"/>
                <a:chExt cx="268" cy="244"/>
              </a:xfrm>
            </p:grpSpPr>
            <p:sp>
              <p:nvSpPr>
                <p:cNvPr id="122"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405"/>
              <p:cNvGrpSpPr>
                <a:grpSpLocks/>
              </p:cNvGrpSpPr>
              <p:nvPr/>
            </p:nvGrpSpPr>
            <p:grpSpPr bwMode="auto">
              <a:xfrm>
                <a:off x="3087" y="996"/>
                <a:ext cx="154" cy="60"/>
                <a:chOff x="428" y="2146"/>
                <a:chExt cx="268" cy="244"/>
              </a:xfrm>
            </p:grpSpPr>
            <p:sp>
              <p:nvSpPr>
                <p:cNvPr id="113"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415"/>
              <p:cNvGrpSpPr>
                <a:grpSpLocks/>
              </p:cNvGrpSpPr>
              <p:nvPr/>
            </p:nvGrpSpPr>
            <p:grpSpPr bwMode="auto">
              <a:xfrm>
                <a:off x="3136" y="1499"/>
                <a:ext cx="153" cy="61"/>
                <a:chOff x="428" y="2146"/>
                <a:chExt cx="268" cy="244"/>
              </a:xfrm>
            </p:grpSpPr>
            <p:sp>
              <p:nvSpPr>
                <p:cNvPr id="104"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sp>
            <p:nvSpPr>
              <p:cNvPr id="53"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00">
                  <a:solidFill>
                    <a:srgbClr val="FFFF00"/>
                  </a:solidFill>
                  <a:latin typeface="Arial Narrow" pitchFamily="34" charset="0"/>
                </a:endParaRPr>
              </a:p>
            </p:txBody>
          </p:sp>
          <p:grpSp>
            <p:nvGrpSpPr>
              <p:cNvPr id="54" name="Group 427"/>
              <p:cNvGrpSpPr>
                <a:grpSpLocks/>
              </p:cNvGrpSpPr>
              <p:nvPr/>
            </p:nvGrpSpPr>
            <p:grpSpPr bwMode="auto">
              <a:xfrm>
                <a:off x="5227" y="1473"/>
                <a:ext cx="153" cy="60"/>
                <a:chOff x="428" y="2146"/>
                <a:chExt cx="268" cy="244"/>
              </a:xfrm>
            </p:grpSpPr>
            <p:sp>
              <p:nvSpPr>
                <p:cNvPr id="95"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437"/>
              <p:cNvGrpSpPr>
                <a:grpSpLocks/>
              </p:cNvGrpSpPr>
              <p:nvPr/>
            </p:nvGrpSpPr>
            <p:grpSpPr bwMode="auto">
              <a:xfrm>
                <a:off x="5357" y="1179"/>
                <a:ext cx="155" cy="60"/>
                <a:chOff x="428" y="2146"/>
                <a:chExt cx="268" cy="244"/>
              </a:xfrm>
            </p:grpSpPr>
            <p:sp>
              <p:nvSpPr>
                <p:cNvPr id="86"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 name="Group 449"/>
              <p:cNvGrpSpPr>
                <a:grpSpLocks/>
              </p:cNvGrpSpPr>
              <p:nvPr/>
            </p:nvGrpSpPr>
            <p:grpSpPr bwMode="auto">
              <a:xfrm>
                <a:off x="3324" y="987"/>
                <a:ext cx="1708" cy="431"/>
                <a:chOff x="1450" y="1101"/>
                <a:chExt cx="2970" cy="997"/>
              </a:xfrm>
            </p:grpSpPr>
            <p:sp>
              <p:nvSpPr>
                <p:cNvPr id="57"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dirty="0">
                    <a:latin typeface="Arial Narrow" pitchFamily="34" charset="0"/>
                  </a:endParaRPr>
                </a:p>
              </p:txBody>
            </p:sp>
            <p:sp>
              <p:nvSpPr>
                <p:cNvPr id="58"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468" name="Oval 467"/>
          <p:cNvSpPr/>
          <p:nvPr/>
        </p:nvSpPr>
        <p:spPr bwMode="auto">
          <a:xfrm>
            <a:off x="2627020" y="4086379"/>
            <a:ext cx="595587" cy="57050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sp>
        <p:nvSpPr>
          <p:cNvPr id="469" name="Left-Right Arrow 468"/>
          <p:cNvSpPr/>
          <p:nvPr/>
        </p:nvSpPr>
        <p:spPr bwMode="auto">
          <a:xfrm rot="19664020">
            <a:off x="2043014" y="4543429"/>
            <a:ext cx="806570" cy="563355"/>
          </a:xfrm>
          <a:prstGeom prst="lef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sp>
        <p:nvSpPr>
          <p:cNvPr id="470" name="Left-Right Arrow 469"/>
          <p:cNvSpPr/>
          <p:nvPr/>
        </p:nvSpPr>
        <p:spPr bwMode="auto">
          <a:xfrm>
            <a:off x="3146284" y="2577975"/>
            <a:ext cx="806570" cy="563355"/>
          </a:xfrm>
          <a:prstGeom prst="lef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sp>
        <p:nvSpPr>
          <p:cNvPr id="471" name="Left-Right Arrow 470"/>
          <p:cNvSpPr/>
          <p:nvPr/>
        </p:nvSpPr>
        <p:spPr bwMode="auto">
          <a:xfrm rot="15147271">
            <a:off x="2413572" y="3515728"/>
            <a:ext cx="806570" cy="563355"/>
          </a:xfrm>
          <a:prstGeom prst="lef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sp>
        <p:nvSpPr>
          <p:cNvPr id="477" name="TextBox 476"/>
          <p:cNvSpPr txBox="1"/>
          <p:nvPr/>
        </p:nvSpPr>
        <p:spPr>
          <a:xfrm>
            <a:off x="526246" y="913904"/>
            <a:ext cx="3143809" cy="461665"/>
          </a:xfrm>
          <a:prstGeom prst="rect">
            <a:avLst/>
          </a:prstGeom>
          <a:noFill/>
        </p:spPr>
        <p:txBody>
          <a:bodyPr wrap="none" rtlCol="0">
            <a:spAutoFit/>
          </a:bodyPr>
          <a:lstStyle/>
          <a:p>
            <a:r>
              <a:rPr lang="en-US" sz="2400" dirty="0" smtClean="0">
                <a:latin typeface="+mj-lt"/>
                <a:ea typeface="Tahoma" pitchFamily="34" charset="0"/>
                <a:cs typeface="Tahoma" pitchFamily="34" charset="0"/>
              </a:rPr>
              <a:t>Cloud/FOG </a:t>
            </a:r>
            <a:r>
              <a:rPr lang="en-US" sz="2400" dirty="0" smtClean="0">
                <a:latin typeface="+mj-lt"/>
                <a:ea typeface="Tahoma" pitchFamily="34" charset="0"/>
                <a:cs typeface="Tahoma" pitchFamily="34" charset="0"/>
              </a:rPr>
              <a:t>Services</a:t>
            </a:r>
            <a:endParaRPr lang="en-US" sz="2400" dirty="0">
              <a:latin typeface="+mj-lt"/>
              <a:ea typeface="Tahoma" pitchFamily="34" charset="0"/>
              <a:cs typeface="Tahoma" pitchFamily="34" charset="0"/>
            </a:endParaRPr>
          </a:p>
        </p:txBody>
      </p:sp>
      <p:sp>
        <p:nvSpPr>
          <p:cNvPr id="478" name="TextBox 477"/>
          <p:cNvSpPr txBox="1"/>
          <p:nvPr/>
        </p:nvSpPr>
        <p:spPr>
          <a:xfrm>
            <a:off x="3741111" y="5169005"/>
            <a:ext cx="4616970" cy="830997"/>
          </a:xfrm>
          <a:prstGeom prst="rect">
            <a:avLst/>
          </a:prstGeom>
          <a:noFill/>
        </p:spPr>
        <p:txBody>
          <a:bodyPr wrap="none" rtlCol="0">
            <a:spAutoFit/>
          </a:bodyPr>
          <a:lstStyle/>
          <a:p>
            <a:pPr algn="ctr"/>
            <a:r>
              <a:rPr lang="en-US" sz="2400" dirty="0" smtClean="0">
                <a:latin typeface="+mj-lt"/>
                <a:ea typeface="Tahoma" pitchFamily="34" charset="0"/>
                <a:cs typeface="Tahoma" pitchFamily="34" charset="0"/>
              </a:rPr>
              <a:t>The Local Swarm:</a:t>
            </a:r>
          </a:p>
          <a:p>
            <a:pPr algn="ctr"/>
            <a:r>
              <a:rPr lang="en-US" sz="2400" dirty="0" smtClean="0">
                <a:latin typeface="+mj-lt"/>
                <a:ea typeface="Tahoma" pitchFamily="34" charset="0"/>
                <a:cs typeface="Tahoma" pitchFamily="34" charset="0"/>
              </a:rPr>
              <a:t>Person, House, Office, Café </a:t>
            </a:r>
            <a:endParaRPr lang="en-US" sz="2400" dirty="0">
              <a:latin typeface="+mj-lt"/>
              <a:ea typeface="Tahoma" pitchFamily="34" charset="0"/>
              <a:cs typeface="Tahoma" pitchFamily="34" charset="0"/>
            </a:endParaRPr>
          </a:p>
        </p:txBody>
      </p:sp>
      <p:graphicFrame>
        <p:nvGraphicFramePr>
          <p:cNvPr id="479" name="Object 478"/>
          <p:cNvGraphicFramePr>
            <a:graphicFrameLocks noChangeAspect="1"/>
          </p:cNvGraphicFramePr>
          <p:nvPr>
            <p:extLst>
              <p:ext uri="{D42A27DB-BD31-4B8C-83A1-F6EECF244321}">
                <p14:modId xmlns:p14="http://schemas.microsoft.com/office/powerpoint/2010/main" val="2343157915"/>
              </p:ext>
            </p:extLst>
          </p:nvPr>
        </p:nvGraphicFramePr>
        <p:xfrm>
          <a:off x="1404996" y="4715516"/>
          <a:ext cx="636587" cy="914400"/>
        </p:xfrm>
        <a:graphic>
          <a:graphicData uri="http://schemas.openxmlformats.org/presentationml/2006/ole">
            <mc:AlternateContent xmlns:mc="http://schemas.openxmlformats.org/markup-compatibility/2006">
              <mc:Choice xmlns:v="urn:schemas-microsoft-com:vml" Requires="v">
                <p:oleObj spid="_x0000_s1053" name="Clip" r:id="rId4" imgW="2735263" imgH="3825875" progId="MS_ClipArt_Gallery.2">
                  <p:embed/>
                </p:oleObj>
              </mc:Choice>
              <mc:Fallback>
                <p:oleObj name="Clip" r:id="rId4" imgW="2735263" imgH="38258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96" y="4715516"/>
                        <a:ext cx="6365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0" name="Object 479"/>
          <p:cNvGraphicFramePr>
            <a:graphicFrameLocks noChangeAspect="1"/>
          </p:cNvGraphicFramePr>
          <p:nvPr>
            <p:extLst>
              <p:ext uri="{D42A27DB-BD31-4B8C-83A1-F6EECF244321}">
                <p14:modId xmlns:p14="http://schemas.microsoft.com/office/powerpoint/2010/main" val="3994173083"/>
              </p:ext>
            </p:extLst>
          </p:nvPr>
        </p:nvGraphicFramePr>
        <p:xfrm>
          <a:off x="1015647" y="4567207"/>
          <a:ext cx="636587" cy="914400"/>
        </p:xfrm>
        <a:graphic>
          <a:graphicData uri="http://schemas.openxmlformats.org/presentationml/2006/ole">
            <mc:AlternateContent xmlns:mc="http://schemas.openxmlformats.org/markup-compatibility/2006">
              <mc:Choice xmlns:v="urn:schemas-microsoft-com:vml" Requires="v">
                <p:oleObj spid="_x0000_s1054" name="Clip" r:id="rId6" imgW="2735263" imgH="3825875" progId="MS_ClipArt_Gallery.2">
                  <p:embed/>
                </p:oleObj>
              </mc:Choice>
              <mc:Fallback>
                <p:oleObj name="Clip" r:id="rId6" imgW="2735263" imgH="38258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647" y="4567207"/>
                        <a:ext cx="6365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 name="Object 480"/>
          <p:cNvGraphicFramePr>
            <a:graphicFrameLocks noChangeAspect="1"/>
          </p:cNvGraphicFramePr>
          <p:nvPr>
            <p:extLst>
              <p:ext uri="{D42A27DB-BD31-4B8C-83A1-F6EECF244321}">
                <p14:modId xmlns:p14="http://schemas.microsoft.com/office/powerpoint/2010/main" val="1130609843"/>
              </p:ext>
            </p:extLst>
          </p:nvPr>
        </p:nvGraphicFramePr>
        <p:xfrm>
          <a:off x="556392" y="4407005"/>
          <a:ext cx="636587" cy="914400"/>
        </p:xfrm>
        <a:graphic>
          <a:graphicData uri="http://schemas.openxmlformats.org/presentationml/2006/ole">
            <mc:AlternateContent xmlns:mc="http://schemas.openxmlformats.org/markup-compatibility/2006">
              <mc:Choice xmlns:v="urn:schemas-microsoft-com:vml" Requires="v">
                <p:oleObj spid="_x0000_s1055" name="Clip" r:id="rId7" imgW="2735263" imgH="3825875" progId="MS_ClipArt_Gallery.2">
                  <p:embed/>
                </p:oleObj>
              </mc:Choice>
              <mc:Fallback>
                <p:oleObj name="Clip" r:id="rId7" imgW="2735263" imgH="38258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92" y="4407005"/>
                        <a:ext cx="6365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2" name="TextBox 481"/>
          <p:cNvSpPr txBox="1"/>
          <p:nvPr/>
        </p:nvSpPr>
        <p:spPr>
          <a:xfrm>
            <a:off x="128239" y="5646058"/>
            <a:ext cx="3151825" cy="461665"/>
          </a:xfrm>
          <a:prstGeom prst="rect">
            <a:avLst/>
          </a:prstGeom>
          <a:noFill/>
        </p:spPr>
        <p:txBody>
          <a:bodyPr wrap="none" rtlCol="0">
            <a:spAutoFit/>
          </a:bodyPr>
          <a:lstStyle/>
          <a:p>
            <a:r>
              <a:rPr lang="en-US" sz="2400" dirty="0" smtClean="0">
                <a:latin typeface="+mj-lt"/>
                <a:ea typeface="Tahoma" pitchFamily="34" charset="0"/>
                <a:cs typeface="Tahoma" pitchFamily="34" charset="0"/>
              </a:rPr>
              <a:t>Enterprise Services</a:t>
            </a:r>
            <a:endParaRPr lang="en-US" sz="2400" dirty="0">
              <a:latin typeface="+mj-lt"/>
              <a:ea typeface="Tahoma" pitchFamily="34" charset="0"/>
              <a:cs typeface="Tahoma" pitchFamily="34" charset="0"/>
            </a:endParaRPr>
          </a:p>
        </p:txBody>
      </p:sp>
      <p:pic>
        <p:nvPicPr>
          <p:cNvPr id="484"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6950" y="4371631"/>
            <a:ext cx="1195330" cy="1195330"/>
          </a:xfrm>
          <a:prstGeom prst="rect">
            <a:avLst/>
          </a:prstGeom>
          <a:noFill/>
          <a:ln>
            <a:noFill/>
          </a:ln>
          <a:effectLst/>
          <a:scene3d>
            <a:camera prst="orthographicFront">
              <a:rot lat="600000" lon="1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 name="Left-Right Arrow 484"/>
          <p:cNvSpPr/>
          <p:nvPr/>
        </p:nvSpPr>
        <p:spPr bwMode="auto">
          <a:xfrm rot="19623603">
            <a:off x="3206837" y="3703491"/>
            <a:ext cx="806570" cy="563355"/>
          </a:xfrm>
          <a:prstGeom prst="lef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imes" pitchFamily="-107" charset="0"/>
            </a:endParaRPr>
          </a:p>
        </p:txBody>
      </p:sp>
    </p:spTree>
    <p:extLst>
      <p:ext uri="{BB962C8B-B14F-4D97-AF65-F5344CB8AC3E}">
        <p14:creationId xmlns:p14="http://schemas.microsoft.com/office/powerpoint/2010/main" val="280482449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304800" y="4826328"/>
            <a:ext cx="8610600" cy="1726872"/>
          </a:xfrm>
        </p:spPr>
        <p:txBody>
          <a:bodyPr>
            <a:normAutofit/>
          </a:bodyPr>
          <a:lstStyle/>
          <a:p>
            <a:r>
              <a:rPr lang="en-US" dirty="0" smtClean="0">
                <a:solidFill>
                  <a:srgbClr val="FF0000"/>
                </a:solidFill>
              </a:rPr>
              <a:t>Let’s Thank the TAs!</a:t>
            </a:r>
          </a:p>
          <a:p>
            <a:r>
              <a:rPr lang="en-US" dirty="0" smtClean="0">
                <a:solidFill>
                  <a:srgbClr val="FF0000"/>
                </a:solidFill>
              </a:rPr>
              <a:t>Thanks for helping us with this experimental version of the course… I think that it is going to be great!</a:t>
            </a:r>
          </a:p>
          <a:p>
            <a:r>
              <a:rPr lang="en-US" dirty="0" smtClean="0">
                <a:solidFill>
                  <a:srgbClr val="FF0000"/>
                </a:solidFill>
              </a:rPr>
              <a:t>Good Bye!</a:t>
            </a:r>
            <a:endParaRPr lang="en-US" dirty="0">
              <a:solidFill>
                <a:srgbClr val="FF0000"/>
              </a:solidFill>
            </a:endParaRPr>
          </a:p>
        </p:txBody>
      </p:sp>
      <p:grpSp>
        <p:nvGrpSpPr>
          <p:cNvPr id="4" name="Group 3"/>
          <p:cNvGrpSpPr/>
          <p:nvPr/>
        </p:nvGrpSpPr>
        <p:grpSpPr>
          <a:xfrm>
            <a:off x="1524000" y="1083567"/>
            <a:ext cx="5125186" cy="3344993"/>
            <a:chOff x="1428014" y="1608007"/>
            <a:chExt cx="5251849" cy="3488182"/>
          </a:xfrm>
        </p:grpSpPr>
        <p:sp>
          <p:nvSpPr>
            <p:cNvPr id="5" name="Oval 4"/>
            <p:cNvSpPr/>
            <p:nvPr/>
          </p:nvSpPr>
          <p:spPr>
            <a:xfrm>
              <a:off x="3994150" y="2406649"/>
              <a:ext cx="2127250" cy="14461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48198" y="3200400"/>
              <a:ext cx="838202" cy="400110"/>
            </a:xfrm>
            <a:prstGeom prst="rect">
              <a:avLst/>
            </a:prstGeom>
            <a:noFill/>
          </p:spPr>
          <p:txBody>
            <a:bodyPr wrap="square" rtlCol="0">
              <a:spAutoFit/>
            </a:bodyPr>
            <a:lstStyle/>
            <a:p>
              <a:pPr algn="ctr"/>
              <a:r>
                <a:rPr lang="en-US" sz="2000" b="1" dirty="0">
                  <a:solidFill>
                    <a:srgbClr val="FF0000"/>
                  </a:solidFill>
                </a:rPr>
                <a:t>i</a:t>
              </a:r>
              <a:r>
                <a:rPr lang="en-US" sz="2000" b="1" dirty="0" smtClean="0">
                  <a:solidFill>
                    <a:srgbClr val="FF0000"/>
                  </a:solidFill>
                </a:rPr>
                <a:t>ntro</a:t>
              </a:r>
              <a:endParaRPr lang="en-US" sz="2000" b="1" dirty="0">
                <a:solidFill>
                  <a:srgbClr val="FF0000"/>
                </a:solidFill>
              </a:endParaRPr>
            </a:p>
          </p:txBody>
        </p:sp>
        <p:sp>
          <p:nvSpPr>
            <p:cNvPr id="7" name="Rectangle 6"/>
            <p:cNvSpPr/>
            <p:nvPr/>
          </p:nvSpPr>
          <p:spPr>
            <a:xfrm rot="16200000">
              <a:off x="4698229" y="2540774"/>
              <a:ext cx="838200" cy="1243052"/>
            </a:xfrm>
            <a:prstGeom prst="rect">
              <a:avLst/>
            </a:prstGeom>
            <a:noFill/>
          </p:spPr>
          <p:txBody>
            <a:bodyPr wrap="none" lIns="91440" tIns="45720" rIns="91440" bIns="45720">
              <a:prstTxWarp prst="textCircle">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Concepts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rot="4976989">
              <a:off x="3359672" y="1946494"/>
              <a:ext cx="2137928" cy="2671465"/>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Concurrency</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ectangle 8"/>
            <p:cNvSpPr/>
            <p:nvPr/>
          </p:nvSpPr>
          <p:spPr>
            <a:xfrm rot="12045830">
              <a:off x="3223510" y="1663808"/>
              <a:ext cx="2137928" cy="2671465"/>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solidFill>
                    <a:srgbClr val="FF0000"/>
                  </a:solidFill>
                </a:rPr>
                <a:t>Address </a:t>
              </a:r>
              <a:r>
                <a:rPr lang="en-US" sz="2400" b="1" dirty="0" smtClean="0">
                  <a:ln w="10541" cmpd="sng">
                    <a:solidFill>
                      <a:schemeClr val="accent1">
                        <a:shade val="88000"/>
                        <a:satMod val="110000"/>
                      </a:schemeClr>
                    </a:solidFill>
                    <a:prstDash val="solid"/>
                  </a:ln>
                  <a:solidFill>
                    <a:srgbClr val="FF0000"/>
                  </a:solidFill>
                </a:rPr>
                <a:t>Space</a:t>
              </a:r>
              <a:endParaRPr lang="en-US" sz="2400" b="1" dirty="0">
                <a:ln w="10541" cmpd="sng">
                  <a:solidFill>
                    <a:schemeClr val="accent1">
                      <a:shade val="88000"/>
                      <a:satMod val="110000"/>
                    </a:schemeClr>
                  </a:solidFill>
                  <a:prstDash val="solid"/>
                </a:ln>
                <a:solidFill>
                  <a:srgbClr val="FF0000"/>
                </a:solidFill>
              </a:endParaRPr>
            </a:p>
          </p:txBody>
        </p:sp>
        <p:sp>
          <p:nvSpPr>
            <p:cNvPr id="10" name="Rectangle 9"/>
            <p:cNvSpPr/>
            <p:nvPr/>
          </p:nvSpPr>
          <p:spPr>
            <a:xfrm rot="17076965">
              <a:off x="4330121" y="1211367"/>
              <a:ext cx="1932160" cy="2725439"/>
            </a:xfrm>
            <a:prstGeom prst="rect">
              <a:avLst/>
            </a:prstGeom>
            <a:noFill/>
          </p:spPr>
          <p:txBody>
            <a:bodyPr wrap="none" lIns="91440" tIns="45720" rIns="91440" bIns="45720">
              <a:prstTxWarp prst="textCircle">
                <a:avLst/>
              </a:prstTxWarp>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File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Systems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1563930">
              <a:off x="5181561" y="2321683"/>
              <a:ext cx="1498302" cy="2774506"/>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solidFill>
                    <a:srgbClr val="CC3333"/>
                  </a:solidFill>
                </a:rPr>
                <a:t>Distributed </a:t>
              </a:r>
              <a:r>
                <a:rPr lang="en-US" sz="2400" b="1" dirty="0" smtClean="0">
                  <a:ln w="10541" cmpd="sng">
                    <a:solidFill>
                      <a:schemeClr val="accent1">
                        <a:shade val="88000"/>
                        <a:satMod val="110000"/>
                      </a:schemeClr>
                    </a:solidFill>
                    <a:prstDash val="solid"/>
                  </a:ln>
                  <a:solidFill>
                    <a:srgbClr val="CC3333"/>
                  </a:solidFill>
                </a:rPr>
                <a:t>Systems</a:t>
              </a:r>
              <a:endParaRPr lang="en-US" sz="2400" b="1" dirty="0">
                <a:ln w="10541" cmpd="sng">
                  <a:solidFill>
                    <a:schemeClr val="accent1">
                      <a:shade val="88000"/>
                      <a:satMod val="110000"/>
                    </a:schemeClr>
                  </a:solidFill>
                  <a:prstDash val="solid"/>
                </a:ln>
                <a:solidFill>
                  <a:srgbClr val="CC3333"/>
                </a:solidFill>
              </a:endParaRPr>
            </a:p>
          </p:txBody>
        </p:sp>
        <p:sp>
          <p:nvSpPr>
            <p:cNvPr id="12" name="Rectangle 11"/>
            <p:cNvSpPr/>
            <p:nvPr/>
          </p:nvSpPr>
          <p:spPr>
            <a:xfrm rot="6913033">
              <a:off x="2636482" y="2221183"/>
              <a:ext cx="1498302" cy="3915238"/>
            </a:xfrm>
            <a:prstGeom prst="rect">
              <a:avLst/>
            </a:prstGeom>
            <a:noFill/>
          </p:spPr>
          <p:txBody>
            <a:bodyPr wrap="none" lIns="91440" tIns="45720" rIns="91440" bIns="45720">
              <a:prstTxWarp prst="textCircle">
                <a:avLst/>
              </a:prstTxWarp>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Reliability, Security,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4772273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smtClean="0"/>
              <a:t>Using Symmetric Keys </a:t>
            </a:r>
          </a:p>
        </p:txBody>
      </p:sp>
      <p:sp>
        <p:nvSpPr>
          <p:cNvPr id="28674" name="Rectangle 3"/>
          <p:cNvSpPr>
            <a:spLocks noGrp="1" noChangeArrowheads="1"/>
          </p:cNvSpPr>
          <p:nvPr>
            <p:ph type="body" idx="1"/>
          </p:nvPr>
        </p:nvSpPr>
        <p:spPr/>
        <p:txBody>
          <a:bodyPr/>
          <a:lstStyle/>
          <a:p>
            <a:r>
              <a:rPr lang="en-US" altLang="en-US" smtClean="0"/>
              <a:t>Same key for encryption and decryption</a:t>
            </a:r>
          </a:p>
          <a:p>
            <a:r>
              <a:rPr lang="en-US" altLang="en-US" smtClean="0"/>
              <a:t>Achieves confidentiality</a:t>
            </a:r>
          </a:p>
          <a:p>
            <a:r>
              <a:rPr lang="en-US" altLang="en-US" smtClean="0"/>
              <a:t>Vulnerable to tampering and replay attacks</a:t>
            </a:r>
          </a:p>
        </p:txBody>
      </p:sp>
      <p:grpSp>
        <p:nvGrpSpPr>
          <p:cNvPr id="28675" name="Group 4"/>
          <p:cNvGrpSpPr>
            <a:grpSpLocks/>
          </p:cNvGrpSpPr>
          <p:nvPr/>
        </p:nvGrpSpPr>
        <p:grpSpPr bwMode="auto">
          <a:xfrm>
            <a:off x="990600" y="2819400"/>
            <a:ext cx="7315200" cy="2881313"/>
            <a:chOff x="720" y="1584"/>
            <a:chExt cx="4320" cy="1527"/>
          </a:xfrm>
        </p:grpSpPr>
        <p:sp>
          <p:nvSpPr>
            <p:cNvPr id="28676" name="Oval 5"/>
            <p:cNvSpPr>
              <a:spLocks noChangeArrowheads="1"/>
            </p:cNvSpPr>
            <p:nvPr/>
          </p:nvSpPr>
          <p:spPr bwMode="auto">
            <a:xfrm>
              <a:off x="720" y="2247"/>
              <a:ext cx="1008"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grpSp>
          <p:nvGrpSpPr>
            <p:cNvPr id="28677" name="Group 6"/>
            <p:cNvGrpSpPr>
              <a:grpSpLocks/>
            </p:cNvGrpSpPr>
            <p:nvPr/>
          </p:nvGrpSpPr>
          <p:grpSpPr bwMode="auto">
            <a:xfrm>
              <a:off x="1968" y="2151"/>
              <a:ext cx="1920" cy="960"/>
              <a:chOff x="1719" y="1709"/>
              <a:chExt cx="1775" cy="1123"/>
            </a:xfrm>
          </p:grpSpPr>
          <p:sp>
            <p:nvSpPr>
              <p:cNvPr id="28688" name="Oval 7"/>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28689" name="Oval 8"/>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28690" name="Oval 9"/>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28691" name="Oval 10"/>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28692" name="Oval 11"/>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28693" name="Oval 12"/>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28694" name="Oval 13"/>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Helvetica" panose="020B0604020202020204" pitchFamily="34" charset="0"/>
                  <a:cs typeface="Helvetica" panose="020B0604020202020204" pitchFamily="34" charset="0"/>
                </a:endParaRPr>
              </a:p>
            </p:txBody>
          </p:sp>
          <p:sp>
            <p:nvSpPr>
              <p:cNvPr id="28695" name="Freeform 14"/>
              <p:cNvSpPr>
                <a:spLocks/>
              </p:cNvSpPr>
              <p:nvPr/>
            </p:nvSpPr>
            <p:spPr bwMode="auto">
              <a:xfrm>
                <a:off x="1893" y="1753"/>
                <a:ext cx="1470" cy="1037"/>
              </a:xfrm>
              <a:custGeom>
                <a:avLst/>
                <a:gdLst>
                  <a:gd name="T0" fmla="*/ 8 w 1632"/>
                  <a:gd name="T1" fmla="*/ 30 h 1152"/>
                  <a:gd name="T2" fmla="*/ 59 w 1632"/>
                  <a:gd name="T3" fmla="*/ 8 h 1152"/>
                  <a:gd name="T4" fmla="*/ 102 w 1632"/>
                  <a:gd name="T5" fmla="*/ 0 h 1152"/>
                  <a:gd name="T6" fmla="*/ 190 w 1632"/>
                  <a:gd name="T7" fmla="*/ 8 h 1152"/>
                  <a:gd name="T8" fmla="*/ 219 w 1632"/>
                  <a:gd name="T9" fmla="*/ 22 h 1152"/>
                  <a:gd name="T10" fmla="*/ 234 w 1632"/>
                  <a:gd name="T11" fmla="*/ 50 h 1152"/>
                  <a:gd name="T12" fmla="*/ 249 w 1632"/>
                  <a:gd name="T13" fmla="*/ 58 h 1152"/>
                  <a:gd name="T14" fmla="*/ 234 w 1632"/>
                  <a:gd name="T15" fmla="*/ 137 h 1152"/>
                  <a:gd name="T16" fmla="*/ 139 w 1632"/>
                  <a:gd name="T17" fmla="*/ 174 h 1152"/>
                  <a:gd name="T18" fmla="*/ 44 w 1632"/>
                  <a:gd name="T19" fmla="*/ 145 h 1152"/>
                  <a:gd name="T20" fmla="*/ 14 w 1632"/>
                  <a:gd name="T21" fmla="*/ 115 h 1152"/>
                  <a:gd name="T22" fmla="*/ 0 w 1632"/>
                  <a:gd name="T23" fmla="*/ 109 h 1152"/>
                  <a:gd name="T24" fmla="*/ 8 w 1632"/>
                  <a:gd name="T25" fmla="*/ 30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8" name="Text Box 15"/>
            <p:cNvSpPr txBox="1">
              <a:spLocks noChangeArrowheads="1"/>
            </p:cNvSpPr>
            <p:nvPr/>
          </p:nvSpPr>
          <p:spPr bwMode="auto">
            <a:xfrm>
              <a:off x="2499" y="2199"/>
              <a:ext cx="71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Helvetica" panose="020B0604020202020204" pitchFamily="34" charset="0"/>
                  <a:cs typeface="Helvetica" panose="020B0604020202020204" pitchFamily="34" charset="0"/>
                </a:rPr>
                <a:t>Internet</a:t>
              </a:r>
            </a:p>
          </p:txBody>
        </p:sp>
        <p:sp>
          <p:nvSpPr>
            <p:cNvPr id="28679" name="Text Box 16"/>
            <p:cNvSpPr txBox="1">
              <a:spLocks noChangeArrowheads="1"/>
            </p:cNvSpPr>
            <p:nvPr/>
          </p:nvSpPr>
          <p:spPr bwMode="auto">
            <a:xfrm>
              <a:off x="796" y="2319"/>
              <a:ext cx="85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Encrypt with</a:t>
              </a:r>
            </a:p>
            <a:p>
              <a:pPr eaLnBrk="1" hangingPunct="1"/>
              <a:r>
                <a:rPr lang="en-US" altLang="en-US" sz="1800">
                  <a:solidFill>
                    <a:srgbClr val="FF0000"/>
                  </a:solidFill>
                  <a:latin typeface="Helvetica" panose="020B0604020202020204" pitchFamily="34" charset="0"/>
                  <a:cs typeface="Helvetica" panose="020B0604020202020204" pitchFamily="34" charset="0"/>
                </a:rPr>
                <a:t>secret</a:t>
              </a:r>
              <a:r>
                <a:rPr lang="en-US" altLang="en-US" sz="1800" b="0">
                  <a:latin typeface="Helvetica" panose="020B0604020202020204" pitchFamily="34" charset="0"/>
                  <a:cs typeface="Helvetica" panose="020B0604020202020204" pitchFamily="34" charset="0"/>
                </a:rPr>
                <a:t> key</a:t>
              </a:r>
            </a:p>
          </p:txBody>
        </p:sp>
        <p:sp>
          <p:nvSpPr>
            <p:cNvPr id="28680" name="Oval 17"/>
            <p:cNvSpPr>
              <a:spLocks noChangeArrowheads="1"/>
            </p:cNvSpPr>
            <p:nvPr/>
          </p:nvSpPr>
          <p:spPr bwMode="auto">
            <a:xfrm>
              <a:off x="4032" y="2247"/>
              <a:ext cx="1008" cy="528"/>
            </a:xfrm>
            <a:prstGeom prst="ellipse">
              <a:avLst/>
            </a:prstGeom>
            <a:solidFill>
              <a:srgbClr val="FFFF99"/>
            </a:solidFill>
            <a:ln w="12700">
              <a:solidFill>
                <a:schemeClr val="tx1"/>
              </a:solidFill>
              <a:round/>
              <a:headEnd/>
              <a:tailEnd/>
            </a:ln>
          </p:spPr>
          <p:txBody>
            <a:bodyPr wrap="none" lIns="90488" tIns="44450" rIns="90488" bIns="44450"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28681" name="Text Box 18"/>
            <p:cNvSpPr txBox="1">
              <a:spLocks noChangeArrowheads="1"/>
            </p:cNvSpPr>
            <p:nvPr/>
          </p:nvSpPr>
          <p:spPr bwMode="auto">
            <a:xfrm>
              <a:off x="4104" y="2319"/>
              <a:ext cx="85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Decrypt with</a:t>
              </a:r>
            </a:p>
            <a:p>
              <a:pPr eaLnBrk="1" hangingPunct="1"/>
              <a:r>
                <a:rPr lang="en-US" altLang="en-US" sz="1800">
                  <a:solidFill>
                    <a:srgbClr val="FF0000"/>
                  </a:solidFill>
                  <a:latin typeface="Helvetica" panose="020B0604020202020204" pitchFamily="34" charset="0"/>
                  <a:cs typeface="Helvetica" panose="020B0604020202020204" pitchFamily="34" charset="0"/>
                </a:rPr>
                <a:t>secret</a:t>
              </a:r>
              <a:r>
                <a:rPr lang="en-US" altLang="en-US" sz="1800" b="0">
                  <a:latin typeface="Helvetica" panose="020B0604020202020204" pitchFamily="34" charset="0"/>
                  <a:cs typeface="Helvetica" panose="020B0604020202020204" pitchFamily="34" charset="0"/>
                </a:rPr>
                <a:t> key</a:t>
              </a:r>
            </a:p>
          </p:txBody>
        </p:sp>
        <p:sp>
          <p:nvSpPr>
            <p:cNvPr id="28682" name="Text Box 19"/>
            <p:cNvSpPr txBox="1">
              <a:spLocks noChangeArrowheads="1"/>
            </p:cNvSpPr>
            <p:nvPr/>
          </p:nvSpPr>
          <p:spPr bwMode="auto">
            <a:xfrm>
              <a:off x="885" y="1586"/>
              <a:ext cx="112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Helvetica" panose="020B0604020202020204" pitchFamily="34" charset="0"/>
                  <a:cs typeface="Helvetica" panose="020B0604020202020204" pitchFamily="34" charset="0"/>
                </a:rPr>
                <a:t>Plaintext (m)</a:t>
              </a:r>
              <a:endParaRPr lang="en-US" altLang="en-US" sz="1800" b="0">
                <a:latin typeface="Helvetica" panose="020B0604020202020204" pitchFamily="34" charset="0"/>
                <a:cs typeface="Helvetica" panose="020B0604020202020204" pitchFamily="34" charset="0"/>
              </a:endParaRPr>
            </a:p>
          </p:txBody>
        </p:sp>
        <p:sp>
          <p:nvSpPr>
            <p:cNvPr id="28683" name="Text Box 20"/>
            <p:cNvSpPr txBox="1">
              <a:spLocks noChangeArrowheads="1"/>
            </p:cNvSpPr>
            <p:nvPr/>
          </p:nvSpPr>
          <p:spPr bwMode="auto">
            <a:xfrm>
              <a:off x="4230" y="1584"/>
              <a:ext cx="4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      m</a:t>
              </a:r>
            </a:p>
          </p:txBody>
        </p:sp>
        <p:sp>
          <p:nvSpPr>
            <p:cNvPr id="28684" name="Line 21"/>
            <p:cNvSpPr>
              <a:spLocks noChangeShapeType="1"/>
            </p:cNvSpPr>
            <p:nvPr/>
          </p:nvSpPr>
          <p:spPr bwMode="auto">
            <a:xfrm>
              <a:off x="1200" y="1815"/>
              <a:ext cx="0"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8685" name="Freeform 22"/>
            <p:cNvSpPr>
              <a:spLocks/>
            </p:cNvSpPr>
            <p:nvPr/>
          </p:nvSpPr>
          <p:spPr bwMode="auto">
            <a:xfrm>
              <a:off x="1200" y="2775"/>
              <a:ext cx="3360" cy="144"/>
            </a:xfrm>
            <a:custGeom>
              <a:avLst/>
              <a:gdLst>
                <a:gd name="T0" fmla="*/ 0 w 3360"/>
                <a:gd name="T1" fmla="*/ 0 h 144"/>
                <a:gd name="T2" fmla="*/ 0 w 3360"/>
                <a:gd name="T3" fmla="*/ 144 h 144"/>
                <a:gd name="T4" fmla="*/ 3360 w 3360"/>
                <a:gd name="T5" fmla="*/ 144 h 144"/>
                <a:gd name="T6" fmla="*/ 3360 w 3360"/>
                <a:gd name="T7" fmla="*/ 0 h 144"/>
                <a:gd name="T8" fmla="*/ 0 60000 65536"/>
                <a:gd name="T9" fmla="*/ 0 60000 65536"/>
                <a:gd name="T10" fmla="*/ 0 60000 65536"/>
                <a:gd name="T11" fmla="*/ 0 60000 65536"/>
                <a:gd name="T12" fmla="*/ 0 w 3360"/>
                <a:gd name="T13" fmla="*/ 0 h 144"/>
                <a:gd name="T14" fmla="*/ 3360 w 3360"/>
                <a:gd name="T15" fmla="*/ 144 h 144"/>
              </a:gdLst>
              <a:ahLst/>
              <a:cxnLst>
                <a:cxn ang="T8">
                  <a:pos x="T0" y="T1"/>
                </a:cxn>
                <a:cxn ang="T9">
                  <a:pos x="T2" y="T3"/>
                </a:cxn>
                <a:cxn ang="T10">
                  <a:pos x="T4" y="T5"/>
                </a:cxn>
                <a:cxn ang="T11">
                  <a:pos x="T6" y="T7"/>
                </a:cxn>
              </a:cxnLst>
              <a:rect l="T12" t="T13" r="T14" b="T15"/>
              <a:pathLst>
                <a:path w="3360" h="144">
                  <a:moveTo>
                    <a:pt x="0" y="0"/>
                  </a:moveTo>
                  <a:lnTo>
                    <a:pt x="0" y="144"/>
                  </a:lnTo>
                  <a:lnTo>
                    <a:pt x="3360" y="144"/>
                  </a:lnTo>
                  <a:lnTo>
                    <a:pt x="3360"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28686" name="Line 23"/>
            <p:cNvSpPr>
              <a:spLocks noChangeShapeType="1"/>
            </p:cNvSpPr>
            <p:nvPr/>
          </p:nvSpPr>
          <p:spPr bwMode="auto">
            <a:xfrm flipV="1">
              <a:off x="4560" y="1767"/>
              <a:ext cx="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8687" name="Text Box 24"/>
            <p:cNvSpPr txBox="1">
              <a:spLocks noChangeArrowheads="1"/>
            </p:cNvSpPr>
            <p:nvPr/>
          </p:nvSpPr>
          <p:spPr bwMode="auto">
            <a:xfrm>
              <a:off x="2439" y="2703"/>
              <a:ext cx="72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Helvetica" panose="020B0604020202020204" pitchFamily="34" charset="0"/>
                  <a:cs typeface="Helvetica" panose="020B0604020202020204" pitchFamily="34" charset="0"/>
                </a:rPr>
                <a:t>Ciphertext</a:t>
              </a:r>
            </a:p>
          </p:txBody>
        </p:sp>
      </p:grpSp>
    </p:spTree>
    <p:extLst>
      <p:ext uri="{BB962C8B-B14F-4D97-AF65-F5344CB8AC3E}">
        <p14:creationId xmlns:p14="http://schemas.microsoft.com/office/powerpoint/2010/main" val="26086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en-US" smtClean="0"/>
              <a:t>Symmetric Keys</a:t>
            </a:r>
          </a:p>
        </p:txBody>
      </p:sp>
      <p:sp>
        <p:nvSpPr>
          <p:cNvPr id="934915" name="Rectangle 3"/>
          <p:cNvSpPr>
            <a:spLocks noGrp="1" noChangeArrowheads="1"/>
          </p:cNvSpPr>
          <p:nvPr>
            <p:ph type="body" idx="1"/>
          </p:nvPr>
        </p:nvSpPr>
        <p:spPr>
          <a:xfrm>
            <a:off x="215900" y="838200"/>
            <a:ext cx="5956300" cy="5791200"/>
          </a:xfrm>
        </p:spPr>
        <p:txBody>
          <a:bodyPr/>
          <a:lstStyle/>
          <a:p>
            <a:r>
              <a:rPr lang="en-US" altLang="en-US" dirty="0" smtClean="0"/>
              <a:t>Can just XOR plaintext with the key</a:t>
            </a:r>
          </a:p>
          <a:p>
            <a:pPr lvl="1"/>
            <a:r>
              <a:rPr lang="en-US" altLang="en-US" dirty="0" smtClean="0"/>
              <a:t>Easy to implement, but easy to break using frequency analysis</a:t>
            </a:r>
          </a:p>
          <a:p>
            <a:pPr lvl="1"/>
            <a:r>
              <a:rPr lang="en-US" altLang="en-US" dirty="0" smtClean="0"/>
              <a:t>Unbreakable alternative: XOR with one-time pad</a:t>
            </a:r>
          </a:p>
          <a:p>
            <a:pPr lvl="2"/>
            <a:r>
              <a:rPr lang="en-US" altLang="en-US" dirty="0" smtClean="0"/>
              <a:t>Use a different key for each message</a:t>
            </a:r>
          </a:p>
        </p:txBody>
      </p:sp>
      <p:pic>
        <p:nvPicPr>
          <p:cNvPr id="30723"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957263"/>
            <a:ext cx="38481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27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4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4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4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smtClean="0"/>
              <a:t>Symmetric Keys</a:t>
            </a:r>
          </a:p>
        </p:txBody>
      </p:sp>
      <p:sp>
        <p:nvSpPr>
          <p:cNvPr id="934915" name="Rectangle 3"/>
          <p:cNvSpPr>
            <a:spLocks noGrp="1" noChangeArrowheads="1"/>
          </p:cNvSpPr>
          <p:nvPr>
            <p:ph type="body" idx="1"/>
          </p:nvPr>
        </p:nvSpPr>
        <p:spPr>
          <a:xfrm>
            <a:off x="152400" y="762000"/>
            <a:ext cx="8686800" cy="5105400"/>
          </a:xfrm>
        </p:spPr>
        <p:txBody>
          <a:bodyPr/>
          <a:lstStyle/>
          <a:p>
            <a:r>
              <a:rPr lang="en-US" altLang="en-US" dirty="0" smtClean="0"/>
              <a:t>More sophisticated (e.g., block cipher) algorithms </a:t>
            </a:r>
          </a:p>
          <a:p>
            <a:pPr lvl="1"/>
            <a:r>
              <a:rPr lang="en-US" altLang="en-US" dirty="0" smtClean="0"/>
              <a:t>Works with a block size (e.g., 64 bits)</a:t>
            </a:r>
          </a:p>
          <a:p>
            <a:pPr lvl="2"/>
            <a:r>
              <a:rPr lang="en-US" altLang="en-US" dirty="0" smtClean="0"/>
              <a:t>To encrypt a stream, can encrypt blocks separately, or link them</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4425"/>
            <a:ext cx="4038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39975"/>
            <a:ext cx="37338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Freeform 6"/>
          <p:cNvSpPr>
            <a:spLocks noChangeArrowheads="1"/>
          </p:cNvSpPr>
          <p:nvPr/>
        </p:nvSpPr>
        <p:spPr bwMode="auto">
          <a:xfrm>
            <a:off x="2641600" y="2108200"/>
            <a:ext cx="4368800" cy="4140200"/>
          </a:xfrm>
          <a:custGeom>
            <a:avLst/>
            <a:gdLst>
              <a:gd name="T0" fmla="*/ 0 w 3124200"/>
              <a:gd name="T1" fmla="*/ 3733800 h 4140200"/>
              <a:gd name="T2" fmla="*/ 0 w 3124200"/>
              <a:gd name="T3" fmla="*/ 4140200 h 4140200"/>
              <a:gd name="T4" fmla="*/ 20797369 w 3124200"/>
              <a:gd name="T5" fmla="*/ 4140200 h 4140200"/>
              <a:gd name="T6" fmla="*/ 20983071 w 3124200"/>
              <a:gd name="T7" fmla="*/ 12700 h 4140200"/>
              <a:gd name="T8" fmla="*/ 45679940 w 3124200"/>
              <a:gd name="T9" fmla="*/ 0 h 4140200"/>
              <a:gd name="T10" fmla="*/ 45679940 w 3124200"/>
              <a:gd name="T11" fmla="*/ 228600 h 4140200"/>
              <a:gd name="T12" fmla="*/ 0 60000 65536"/>
              <a:gd name="T13" fmla="*/ 0 60000 65536"/>
              <a:gd name="T14" fmla="*/ 0 60000 65536"/>
              <a:gd name="T15" fmla="*/ 0 60000 65536"/>
              <a:gd name="T16" fmla="*/ 0 60000 65536"/>
              <a:gd name="T17" fmla="*/ 0 60000 65536"/>
              <a:gd name="T18" fmla="*/ 0 w 3124200"/>
              <a:gd name="T19" fmla="*/ 0 h 4140200"/>
              <a:gd name="T20" fmla="*/ 3124200 w 3124200"/>
              <a:gd name="T21" fmla="*/ 4140200 h 4140200"/>
            </a:gdLst>
            <a:ahLst/>
            <a:cxnLst>
              <a:cxn ang="T12">
                <a:pos x="T0" y="T1"/>
              </a:cxn>
              <a:cxn ang="T13">
                <a:pos x="T2" y="T3"/>
              </a:cxn>
              <a:cxn ang="T14">
                <a:pos x="T4" y="T5"/>
              </a:cxn>
              <a:cxn ang="T15">
                <a:pos x="T6" y="T7"/>
              </a:cxn>
              <a:cxn ang="T16">
                <a:pos x="T8" y="T9"/>
              </a:cxn>
              <a:cxn ang="T17">
                <a:pos x="T10" y="T11"/>
              </a:cxn>
            </a:cxnLst>
            <a:rect l="T18" t="T19" r="T20" b="T21"/>
            <a:pathLst>
              <a:path w="3124200" h="4140200">
                <a:moveTo>
                  <a:pt x="0" y="3733800"/>
                </a:moveTo>
                <a:lnTo>
                  <a:pt x="0" y="4140200"/>
                </a:lnTo>
                <a:lnTo>
                  <a:pt x="1422400" y="4140200"/>
                </a:lnTo>
                <a:cubicBezTo>
                  <a:pt x="1426633" y="2764367"/>
                  <a:pt x="1435100" y="12700"/>
                  <a:pt x="1435100" y="12700"/>
                </a:cubicBezTo>
                <a:lnTo>
                  <a:pt x="3124200" y="0"/>
                </a:lnTo>
                <a:lnTo>
                  <a:pt x="3124200" y="22860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Tree>
    <p:extLst>
      <p:ext uri="{BB962C8B-B14F-4D97-AF65-F5344CB8AC3E}">
        <p14:creationId xmlns:p14="http://schemas.microsoft.com/office/powerpoint/2010/main" val="1197345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49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49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1990"/>
                                        </p:tgtEl>
                                        <p:attrNameLst>
                                          <p:attrName>style.visibility</p:attrName>
                                        </p:attrNameLst>
                                      </p:cBhvr>
                                      <p:to>
                                        <p:strVal val="visible"/>
                                      </p:to>
                                    </p:set>
                                    <p:animEffect transition="in" filter="wipe(down)">
                                      <p:cBhvr>
                                        <p:cTn id="18" dur="500"/>
                                        <p:tgtEl>
                                          <p:spTgt spid="419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p:bldP spid="4199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en-US" smtClean="0"/>
              <a:t>Symmetric Key Ciphers - DES &amp; AES</a:t>
            </a:r>
          </a:p>
        </p:txBody>
      </p:sp>
      <p:sp>
        <p:nvSpPr>
          <p:cNvPr id="943107" name="Rectangle 3"/>
          <p:cNvSpPr>
            <a:spLocks noGrp="1" noChangeArrowheads="1"/>
          </p:cNvSpPr>
          <p:nvPr>
            <p:ph type="body" idx="1"/>
          </p:nvPr>
        </p:nvSpPr>
        <p:spPr>
          <a:xfrm>
            <a:off x="152400" y="762000"/>
            <a:ext cx="8763000" cy="5486400"/>
          </a:xfrm>
        </p:spPr>
        <p:txBody>
          <a:bodyPr>
            <a:normAutofit/>
          </a:bodyPr>
          <a:lstStyle/>
          <a:p>
            <a:r>
              <a:rPr lang="en-US" altLang="en-US" dirty="0" smtClean="0"/>
              <a:t>Data Encryption Standard (DES)</a:t>
            </a:r>
          </a:p>
          <a:p>
            <a:pPr lvl="1"/>
            <a:r>
              <a:rPr lang="en-US" altLang="en-US" dirty="0" smtClean="0"/>
              <a:t>Developed by IBM in 1970s, standardized by NBS/NIST</a:t>
            </a:r>
          </a:p>
          <a:p>
            <a:pPr lvl="1"/>
            <a:r>
              <a:rPr lang="en-US" altLang="en-US" dirty="0" smtClean="0"/>
              <a:t>56-bit key (decreased from 64 bits at NSA’</a:t>
            </a:r>
            <a:r>
              <a:rPr lang="en-US" altLang="ja-JP" dirty="0" smtClean="0"/>
              <a:t>s request)</a:t>
            </a:r>
          </a:p>
          <a:p>
            <a:pPr lvl="1"/>
            <a:r>
              <a:rPr lang="en-US" altLang="en-US" dirty="0" smtClean="0"/>
              <a:t>Still fairly strong other than brute-forcing the key space</a:t>
            </a:r>
          </a:p>
          <a:p>
            <a:pPr lvl="2"/>
            <a:r>
              <a:rPr lang="en-US" altLang="en-US" dirty="0" smtClean="0"/>
              <a:t>But custom hardware can crack a key in &lt; 24 hours</a:t>
            </a:r>
          </a:p>
          <a:p>
            <a:pPr lvl="1"/>
            <a:r>
              <a:rPr lang="en-US" altLang="en-US" dirty="0" smtClean="0"/>
              <a:t>Today many financial institutions use Triple DES</a:t>
            </a:r>
          </a:p>
          <a:p>
            <a:pPr lvl="2"/>
            <a:r>
              <a:rPr lang="en-US" altLang="en-US" dirty="0" smtClean="0"/>
              <a:t>DES applied 3 times, with 3 keys totaling 168 bits</a:t>
            </a:r>
          </a:p>
          <a:p>
            <a:r>
              <a:rPr lang="en-US" altLang="en-US" dirty="0" smtClean="0">
                <a:solidFill>
                  <a:srgbClr val="FF0000"/>
                </a:solidFill>
              </a:rPr>
              <a:t>Advanced Encryption Standard (AES)</a:t>
            </a:r>
          </a:p>
          <a:p>
            <a:pPr lvl="1"/>
            <a:r>
              <a:rPr lang="en-US" altLang="en-US" dirty="0" smtClean="0">
                <a:solidFill>
                  <a:srgbClr val="FF0000"/>
                </a:solidFill>
              </a:rPr>
              <a:t>Replacement for DES standardized in 2002</a:t>
            </a:r>
          </a:p>
          <a:p>
            <a:pPr lvl="1"/>
            <a:r>
              <a:rPr lang="en-US" altLang="en-US" dirty="0" smtClean="0">
                <a:solidFill>
                  <a:srgbClr val="FF0000"/>
                </a:solidFill>
              </a:rPr>
              <a:t>Key size: 128, 192 or 256 bits</a:t>
            </a:r>
          </a:p>
          <a:p>
            <a:r>
              <a:rPr lang="en-US" altLang="en-US" dirty="0" smtClean="0"/>
              <a:t>How fundamentally strong are they?</a:t>
            </a:r>
          </a:p>
          <a:p>
            <a:pPr lvl="1"/>
            <a:r>
              <a:rPr lang="en-US" altLang="en-US" dirty="0" smtClean="0"/>
              <a:t>No one knows (no proofs exist)</a:t>
            </a:r>
          </a:p>
        </p:txBody>
      </p:sp>
    </p:spTree>
    <p:extLst>
      <p:ext uri="{BB962C8B-B14F-4D97-AF65-F5344CB8AC3E}">
        <p14:creationId xmlns:p14="http://schemas.microsoft.com/office/powerpoint/2010/main" val="2536248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80106</TotalTime>
  <Pages>60</Pages>
  <Words>3594</Words>
  <Application>Microsoft Office PowerPoint</Application>
  <PresentationFormat>On-screen Show (4:3)</PresentationFormat>
  <Paragraphs>677</Paragraphs>
  <Slides>57</Slides>
  <Notes>38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5" baseType="lpstr">
      <vt:lpstr>굴림</vt:lpstr>
      <vt:lpstr>ＭＳ Ｐゴシック</vt:lpstr>
      <vt:lpstr>ＭＳ Ｐゴシック</vt:lpstr>
      <vt:lpstr>ヒラギノ角ゴ Pro W3</vt:lpstr>
      <vt:lpstr>Arial</vt:lpstr>
      <vt:lpstr>Arial Narrow</vt:lpstr>
      <vt:lpstr>BlairMdITC TT-Medium</vt:lpstr>
      <vt:lpstr>Comic Sans MS</vt:lpstr>
      <vt:lpstr>Consolas</vt:lpstr>
      <vt:lpstr>Courier New</vt:lpstr>
      <vt:lpstr>Gill Sans Light</vt:lpstr>
      <vt:lpstr>Helvetica</vt:lpstr>
      <vt:lpstr>Symbol</vt:lpstr>
      <vt:lpstr>Tahoma</vt:lpstr>
      <vt:lpstr>Times</vt:lpstr>
      <vt:lpstr>Wingdings</vt:lpstr>
      <vt:lpstr>Office</vt:lpstr>
      <vt:lpstr>Clip</vt:lpstr>
      <vt:lpstr>CS162 Operating Systems and Systems Programming Lecture 24   Security Cloud Computing</vt:lpstr>
      <vt:lpstr>What is Computer Security Today?</vt:lpstr>
      <vt:lpstr>Protection vs. Security</vt:lpstr>
      <vt:lpstr>Security Requirements</vt:lpstr>
      <vt:lpstr>Securing Communication: Cryptography </vt:lpstr>
      <vt:lpstr>Using Symmetric Keys </vt:lpstr>
      <vt:lpstr>Symmetric Keys</vt:lpstr>
      <vt:lpstr>Symmetric Keys</vt:lpstr>
      <vt:lpstr>Symmetric Key Ciphers - DES &amp; AES</vt:lpstr>
      <vt:lpstr>Authentication via Secret Key</vt:lpstr>
      <vt:lpstr>Integrity: Cryptographic Hashes</vt:lpstr>
      <vt:lpstr>Using Hashing for Integrity</vt:lpstr>
      <vt:lpstr>Standard Cryptographic Hash Functions</vt:lpstr>
      <vt:lpstr>Asymmetric Encryption (Public Key)</vt:lpstr>
      <vt:lpstr>Public Key / Asymmetric Encryption</vt:lpstr>
      <vt:lpstr>Public Key Cryptography</vt:lpstr>
      <vt:lpstr>Properties of RSA</vt:lpstr>
      <vt:lpstr>Simple Public Key Authentication</vt:lpstr>
      <vt:lpstr>Non-Repudiation: RSA Crypto &amp; Signatures</vt:lpstr>
      <vt:lpstr>RSA Crypto &amp; Signatures (cont’d)</vt:lpstr>
      <vt:lpstr>Digital Certificates</vt:lpstr>
      <vt:lpstr>Summary of Our Crypto Toolkit</vt:lpstr>
      <vt:lpstr>Putting It All Together - HTTPS</vt:lpstr>
      <vt:lpstr>HTTPS Connection (SSL/TLS) (cont’d)</vt:lpstr>
      <vt:lpstr>Inside the Server’s Certificate</vt:lpstr>
      <vt:lpstr>Validating Amazon’s Identity</vt:lpstr>
      <vt:lpstr>Certificate Validation</vt:lpstr>
      <vt:lpstr>HTTPS Connection (SSL/TLS) cont’d</vt:lpstr>
      <vt:lpstr>Administrivia</vt:lpstr>
      <vt:lpstr>Administrivia (2)</vt:lpstr>
      <vt:lpstr>Background of Cloud Computing</vt:lpstr>
      <vt:lpstr>Sources Driving Big Data</vt:lpstr>
      <vt:lpstr>Data Deluge</vt:lpstr>
      <vt:lpstr>Data Grows Faster than Moore’s Law</vt:lpstr>
      <vt:lpstr>Solving the Impedance Mismatch</vt:lpstr>
      <vt:lpstr>Enter the World of Distributed Systems</vt:lpstr>
      <vt:lpstr>The Datacenter is the new Computer</vt:lpstr>
      <vt:lpstr>Datacenter/Cloud Computing OS</vt:lpstr>
      <vt:lpstr>Classical Operating Systems</vt:lpstr>
      <vt:lpstr>Datacenter/Cloud Operating System</vt:lpstr>
      <vt:lpstr>Google Cloud Infrastructure</vt:lpstr>
      <vt:lpstr>GFS/HDFS Insights </vt:lpstr>
      <vt:lpstr>GFS/HDFS Insights (2) </vt:lpstr>
      <vt:lpstr>MapReduce Programming Model</vt:lpstr>
      <vt:lpstr>Word Count Execution</vt:lpstr>
      <vt:lpstr>MapReduce Insights</vt:lpstr>
      <vt:lpstr>What is MapReduce Used For?</vt:lpstr>
      <vt:lpstr>MapReduce Pros</vt:lpstr>
      <vt:lpstr>MapReduce Cons</vt:lpstr>
      <vt:lpstr>Example Problem</vt:lpstr>
      <vt:lpstr>In MapReduce</vt:lpstr>
      <vt:lpstr>Apache Pig</vt:lpstr>
      <vt:lpstr>In Pig Latin</vt:lpstr>
      <vt:lpstr>Translation to MapReduce</vt:lpstr>
      <vt:lpstr>Future?</vt:lpstr>
      <vt:lpstr>Truly Distributed Apps: The Swarm of Resources</vt:lpstr>
      <vt:lpstr>Thank you!</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958</cp:revision>
  <cp:lastPrinted>2015-04-29T22:34:36Z</cp:lastPrinted>
  <dcterms:created xsi:type="dcterms:W3CDTF">1995-08-12T11:37:26Z</dcterms:created>
  <dcterms:modified xsi:type="dcterms:W3CDTF">2015-04-29T23:57:36Z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