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8"/>
  </p:notesMasterIdLst>
  <p:handoutMasterIdLst>
    <p:handoutMasterId r:id="rId89"/>
  </p:handoutMasterIdLst>
  <p:sldIdLst>
    <p:sldId id="256" r:id="rId2"/>
    <p:sldId id="305" r:id="rId3"/>
    <p:sldId id="306" r:id="rId4"/>
    <p:sldId id="307" r:id="rId5"/>
    <p:sldId id="308" r:id="rId6"/>
    <p:sldId id="390" r:id="rId7"/>
    <p:sldId id="309" r:id="rId8"/>
    <p:sldId id="310" r:id="rId9"/>
    <p:sldId id="311" r:id="rId10"/>
    <p:sldId id="312" r:id="rId11"/>
    <p:sldId id="313" r:id="rId12"/>
    <p:sldId id="373" r:id="rId13"/>
    <p:sldId id="374" r:id="rId14"/>
    <p:sldId id="375" r:id="rId15"/>
    <p:sldId id="378" r:id="rId16"/>
    <p:sldId id="388" r:id="rId17"/>
    <p:sldId id="380" r:id="rId18"/>
    <p:sldId id="383" r:id="rId19"/>
    <p:sldId id="382" r:id="rId20"/>
    <p:sldId id="389" r:id="rId21"/>
    <p:sldId id="398" r:id="rId22"/>
    <p:sldId id="385" r:id="rId23"/>
    <p:sldId id="395" r:id="rId24"/>
    <p:sldId id="396" r:id="rId25"/>
    <p:sldId id="391" r:id="rId26"/>
    <p:sldId id="397" r:id="rId27"/>
    <p:sldId id="362" r:id="rId28"/>
    <p:sldId id="363" r:id="rId29"/>
    <p:sldId id="364" r:id="rId30"/>
    <p:sldId id="392" r:id="rId31"/>
    <p:sldId id="393" r:id="rId32"/>
    <p:sldId id="394" r:id="rId33"/>
    <p:sldId id="365" r:id="rId34"/>
    <p:sldId id="366" r:id="rId35"/>
    <p:sldId id="367" r:id="rId36"/>
    <p:sldId id="368" r:id="rId37"/>
    <p:sldId id="369" r:id="rId38"/>
    <p:sldId id="370" r:id="rId39"/>
    <p:sldId id="358" r:id="rId40"/>
    <p:sldId id="359" r:id="rId41"/>
    <p:sldId id="257" r:id="rId42"/>
    <p:sldId id="258"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 id="273" r:id="rId58"/>
    <p:sldId id="274" r:id="rId59"/>
    <p:sldId id="275" r:id="rId60"/>
    <p:sldId id="276" r:id="rId61"/>
    <p:sldId id="277" r:id="rId62"/>
    <p:sldId id="278" r:id="rId63"/>
    <p:sldId id="279" r:id="rId64"/>
    <p:sldId id="281" r:id="rId65"/>
    <p:sldId id="282" r:id="rId66"/>
    <p:sldId id="283" r:id="rId67"/>
    <p:sldId id="284" r:id="rId68"/>
    <p:sldId id="285" r:id="rId69"/>
    <p:sldId id="286" r:id="rId70"/>
    <p:sldId id="287" r:id="rId71"/>
    <p:sldId id="288" r:id="rId72"/>
    <p:sldId id="289" r:id="rId73"/>
    <p:sldId id="290" r:id="rId74"/>
    <p:sldId id="291" r:id="rId75"/>
    <p:sldId id="292" r:id="rId76"/>
    <p:sldId id="293" r:id="rId77"/>
    <p:sldId id="294" r:id="rId78"/>
    <p:sldId id="295" r:id="rId79"/>
    <p:sldId id="296" r:id="rId80"/>
    <p:sldId id="297" r:id="rId81"/>
    <p:sldId id="298" r:id="rId82"/>
    <p:sldId id="299" r:id="rId83"/>
    <p:sldId id="300" r:id="rId84"/>
    <p:sldId id="301" r:id="rId85"/>
    <p:sldId id="302" r:id="rId86"/>
    <p:sldId id="303" r:id="rId87"/>
  </p:sldIdLst>
  <p:sldSz cx="9144000" cy="6858000" type="screen4x3"/>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9DC"/>
    <a:srgbClr val="FFFFBD"/>
    <a:srgbClr val="9933FF"/>
    <a:srgbClr val="FFC5F0"/>
    <a:srgbClr val="FF33CC"/>
    <a:srgbClr val="FF99FF"/>
    <a:srgbClr val="29C6D7"/>
    <a:srgbClr val="FC230C"/>
    <a:srgbClr val="ECE21C"/>
    <a:srgbClr val="618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82" autoAdjust="0"/>
    <p:restoredTop sz="94799" autoAdjust="0"/>
  </p:normalViewPr>
  <p:slideViewPr>
    <p:cSldViewPr>
      <p:cViewPr>
        <p:scale>
          <a:sx n="80" d="100"/>
          <a:sy n="80" d="100"/>
        </p:scale>
        <p:origin x="378" y="6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90" d="100"/>
        <a:sy n="90" d="100"/>
      </p:scale>
      <p:origin x="0" y="-3870"/>
    </p:cViewPr>
  </p:sorterViewPr>
  <p:notesViewPr>
    <p:cSldViewPr>
      <p:cViewPr varScale="1">
        <p:scale>
          <a:sx n="72" d="100"/>
          <a:sy n="72" d="100"/>
        </p:scale>
        <p:origin x="179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image" Target="../media/image206.emf"/><Relationship Id="rId6" Type="http://schemas.openxmlformats.org/officeDocument/2006/relationships/image" Target="../media/image211.emf"/><Relationship Id="rId5" Type="http://schemas.openxmlformats.org/officeDocument/2006/relationships/image" Target="../media/image210.emf"/><Relationship Id="rId4" Type="http://schemas.openxmlformats.org/officeDocument/2006/relationships/image" Target="../media/image20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225.emf"/><Relationship Id="rId13" Type="http://schemas.openxmlformats.org/officeDocument/2006/relationships/image" Target="../media/image230.emf"/><Relationship Id="rId18" Type="http://schemas.openxmlformats.org/officeDocument/2006/relationships/image" Target="../media/image235.emf"/><Relationship Id="rId3" Type="http://schemas.openxmlformats.org/officeDocument/2006/relationships/image" Target="../media/image220.emf"/><Relationship Id="rId7" Type="http://schemas.openxmlformats.org/officeDocument/2006/relationships/image" Target="../media/image224.emf"/><Relationship Id="rId12" Type="http://schemas.openxmlformats.org/officeDocument/2006/relationships/image" Target="../media/image229.emf"/><Relationship Id="rId17" Type="http://schemas.openxmlformats.org/officeDocument/2006/relationships/image" Target="../media/image234.emf"/><Relationship Id="rId2" Type="http://schemas.openxmlformats.org/officeDocument/2006/relationships/image" Target="../media/image219.emf"/><Relationship Id="rId16" Type="http://schemas.openxmlformats.org/officeDocument/2006/relationships/image" Target="../media/image233.emf"/><Relationship Id="rId20" Type="http://schemas.openxmlformats.org/officeDocument/2006/relationships/image" Target="../media/image237.emf"/><Relationship Id="rId1" Type="http://schemas.openxmlformats.org/officeDocument/2006/relationships/image" Target="../media/image218.emf"/><Relationship Id="rId6" Type="http://schemas.openxmlformats.org/officeDocument/2006/relationships/image" Target="../media/image223.emf"/><Relationship Id="rId11" Type="http://schemas.openxmlformats.org/officeDocument/2006/relationships/image" Target="../media/image228.emf"/><Relationship Id="rId5" Type="http://schemas.openxmlformats.org/officeDocument/2006/relationships/image" Target="../media/image222.emf"/><Relationship Id="rId15" Type="http://schemas.openxmlformats.org/officeDocument/2006/relationships/image" Target="../media/image232.emf"/><Relationship Id="rId10" Type="http://schemas.openxmlformats.org/officeDocument/2006/relationships/image" Target="../media/image227.emf"/><Relationship Id="rId19" Type="http://schemas.openxmlformats.org/officeDocument/2006/relationships/image" Target="../media/image236.emf"/><Relationship Id="rId4" Type="http://schemas.openxmlformats.org/officeDocument/2006/relationships/image" Target="../media/image221.emf"/><Relationship Id="rId9" Type="http://schemas.openxmlformats.org/officeDocument/2006/relationships/image" Target="../media/image226.emf"/><Relationship Id="rId14" Type="http://schemas.openxmlformats.org/officeDocument/2006/relationships/image" Target="../media/image23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image" Target="../media/image186.wmf"/><Relationship Id="rId18" Type="http://schemas.openxmlformats.org/officeDocument/2006/relationships/image" Target="../media/image191.wmf"/><Relationship Id="rId26" Type="http://schemas.openxmlformats.org/officeDocument/2006/relationships/image" Target="../media/image199.wmf"/><Relationship Id="rId3" Type="http://schemas.openxmlformats.org/officeDocument/2006/relationships/image" Target="../media/image176.wmf"/><Relationship Id="rId21" Type="http://schemas.openxmlformats.org/officeDocument/2006/relationships/image" Target="../media/image194.emf"/><Relationship Id="rId7" Type="http://schemas.openxmlformats.org/officeDocument/2006/relationships/image" Target="../media/image180.wmf"/><Relationship Id="rId12" Type="http://schemas.openxmlformats.org/officeDocument/2006/relationships/image" Target="../media/image185.wmf"/><Relationship Id="rId17" Type="http://schemas.openxmlformats.org/officeDocument/2006/relationships/image" Target="../media/image190.wmf"/><Relationship Id="rId25" Type="http://schemas.openxmlformats.org/officeDocument/2006/relationships/image" Target="../media/image198.wmf"/><Relationship Id="rId2" Type="http://schemas.openxmlformats.org/officeDocument/2006/relationships/image" Target="../media/image175.wmf"/><Relationship Id="rId16" Type="http://schemas.openxmlformats.org/officeDocument/2006/relationships/image" Target="../media/image189.wmf"/><Relationship Id="rId20" Type="http://schemas.openxmlformats.org/officeDocument/2006/relationships/image" Target="../media/image193.emf"/><Relationship Id="rId1" Type="http://schemas.openxmlformats.org/officeDocument/2006/relationships/image" Target="../media/image174.wmf"/><Relationship Id="rId6" Type="http://schemas.openxmlformats.org/officeDocument/2006/relationships/image" Target="../media/image179.emf"/><Relationship Id="rId11" Type="http://schemas.openxmlformats.org/officeDocument/2006/relationships/image" Target="../media/image184.emf"/><Relationship Id="rId24" Type="http://schemas.openxmlformats.org/officeDocument/2006/relationships/image" Target="../media/image197.emf"/><Relationship Id="rId5" Type="http://schemas.openxmlformats.org/officeDocument/2006/relationships/image" Target="../media/image178.wmf"/><Relationship Id="rId15" Type="http://schemas.openxmlformats.org/officeDocument/2006/relationships/image" Target="../media/image188.wmf"/><Relationship Id="rId23" Type="http://schemas.openxmlformats.org/officeDocument/2006/relationships/image" Target="../media/image196.emf"/><Relationship Id="rId10" Type="http://schemas.openxmlformats.org/officeDocument/2006/relationships/image" Target="../media/image183.wmf"/><Relationship Id="rId19" Type="http://schemas.openxmlformats.org/officeDocument/2006/relationships/image" Target="../media/image192.wmf"/><Relationship Id="rId4" Type="http://schemas.openxmlformats.org/officeDocument/2006/relationships/image" Target="../media/image177.wmf"/><Relationship Id="rId9" Type="http://schemas.openxmlformats.org/officeDocument/2006/relationships/image" Target="../media/image182.wmf"/><Relationship Id="rId14" Type="http://schemas.openxmlformats.org/officeDocument/2006/relationships/image" Target="../media/image187.emf"/><Relationship Id="rId22" Type="http://schemas.openxmlformats.org/officeDocument/2006/relationships/image" Target="../media/image195.wmf"/><Relationship Id="rId27" Type="http://schemas.openxmlformats.org/officeDocument/2006/relationships/image" Target="../media/image20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image" Target="../media/image20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405313" y="6956425"/>
            <a:ext cx="792162" cy="271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15" tIns="46997" rIns="92315" bIns="46997">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FD2DE7E3-8D7A-4526-A176-8CFA392503A6}" type="slidenum">
              <a:rPr lang="en-US" altLang="en-US" sz="1300" b="0"/>
              <a:pPr algn="ctr">
                <a:lnSpc>
                  <a:spcPct val="90000"/>
                </a:lnSpc>
              </a:pPr>
              <a:t>‹#›</a:t>
            </a:fld>
            <a:endParaRPr lang="en-US" altLang="en-US" sz="1300" b="0"/>
          </a:p>
        </p:txBody>
      </p:sp>
    </p:spTree>
    <p:extLst>
      <p:ext uri="{BB962C8B-B14F-4D97-AF65-F5344CB8AC3E}">
        <p14:creationId xmlns:p14="http://schemas.microsoft.com/office/powerpoint/2010/main" val="1477052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405313" y="6956425"/>
            <a:ext cx="792162" cy="271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15" tIns="46997" rIns="92315" bIns="46997">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0E64EEA1-AFA6-4CAA-BE2D-4997FDEED64A}" type="slidenum">
              <a:rPr lang="en-US" altLang="en-US" sz="1300" b="0"/>
              <a:pPr algn="ctr">
                <a:lnSpc>
                  <a:spcPct val="90000"/>
                </a:lnSpc>
              </a:pPr>
              <a:t>‹#›</a:t>
            </a:fld>
            <a:endParaRPr lang="en-US" altLang="en-US" sz="1300" b="0"/>
          </a:p>
        </p:txBody>
      </p:sp>
      <p:sp>
        <p:nvSpPr>
          <p:cNvPr id="51203" name="Rectangle 3"/>
          <p:cNvSpPr>
            <a:spLocks noGrp="1" noRot="1" noChangeAspect="1" noChangeArrowheads="1" noTextEdit="1"/>
          </p:cNvSpPr>
          <p:nvPr>
            <p:ph type="sldImg" idx="2"/>
          </p:nvPr>
        </p:nvSpPr>
        <p:spPr bwMode="auto">
          <a:xfrm>
            <a:off x="2971800" y="547688"/>
            <a:ext cx="3659188" cy="27447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Grp="1" noChangeArrowheads="1"/>
          </p:cNvSpPr>
          <p:nvPr>
            <p:ph type="body" sz="quarter" idx="3"/>
          </p:nvPr>
        </p:nvSpPr>
        <p:spPr bwMode="auto">
          <a:xfrm>
            <a:off x="1281113" y="3475038"/>
            <a:ext cx="7038975" cy="3292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2" tIns="46997" rIns="95672" bIns="46997"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15453145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975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83038" y="8763000"/>
            <a:ext cx="3038475" cy="409575"/>
          </a:xfrm>
          <a:prstGeom prst="rect">
            <a:avLst/>
          </a:prstGeom>
          <a:ln/>
        </p:spPr>
        <p:txBody>
          <a:bodyPr/>
          <a:lstStyle/>
          <a:p>
            <a:fld id="{8007003E-749B-1344-A00C-4C01C268C5C0}" type="slidenum">
              <a:rPr lang="en-US"/>
              <a:pPr/>
              <a:t>16</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9131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sldNum" sz="quarter" idx="5"/>
          </p:nvPr>
        </p:nvSpPr>
        <p:spPr>
          <a:xfrm>
            <a:off x="3983038" y="8763000"/>
            <a:ext cx="3038475" cy="409575"/>
          </a:xfrm>
          <a:prstGeom prst="rect">
            <a:avLst/>
          </a:prstGeom>
          <a:noFill/>
        </p:spPr>
        <p:txBody>
          <a:bodyPr/>
          <a:lstStyle/>
          <a:p>
            <a:fld id="{D11E4519-0B8A-E447-B725-45E2C7424490}" type="slidenum">
              <a:rPr lang="en-US"/>
              <a:pPr/>
              <a:t>19</a:t>
            </a:fld>
            <a:endParaRPr lang="en-US"/>
          </a:p>
        </p:txBody>
      </p:sp>
      <p:sp>
        <p:nvSpPr>
          <p:cNvPr id="39939" name="Rectangle 2"/>
          <p:cNvSpPr>
            <a:spLocks noGrp="1" noRot="1" noChangeAspect="1" noChangeArrowheads="1" noTextEdit="1"/>
          </p:cNvSpPr>
          <p:nvPr>
            <p:ph type="sldImg"/>
          </p:nvPr>
        </p:nvSpPr>
        <p:spPr>
          <a:xfrm>
            <a:off x="1457325" y="882650"/>
            <a:ext cx="4084638" cy="3062288"/>
          </a:xfrm>
          <a:ln/>
        </p:spPr>
      </p:sp>
      <p:sp>
        <p:nvSpPr>
          <p:cNvPr id="39940" name="Rectangle 3"/>
          <p:cNvSpPr>
            <a:spLocks noGrp="1" noChangeArrowheads="1"/>
          </p:cNvSpPr>
          <p:nvPr>
            <p:ph type="body" idx="1"/>
          </p:nvPr>
        </p:nvSpPr>
        <p:spPr>
          <a:xfrm>
            <a:off x="933027" y="4367530"/>
            <a:ext cx="5131647" cy="4139257"/>
          </a:xfrm>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3088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DEEFD082-4E44-3E42-8A0F-AC5A76A9284C}" type="slidenum">
              <a:rPr lang="en-US"/>
              <a:pPr/>
              <a:t>20</a:t>
            </a:fld>
            <a:endParaRPr lang="en-US"/>
          </a:p>
        </p:txBody>
      </p:sp>
      <p:sp>
        <p:nvSpPr>
          <p:cNvPr id="738306" name="Rectangle 2"/>
          <p:cNvSpPr>
            <a:spLocks noGrp="1" noRot="1" noChangeAspect="1" noChangeArrowheads="1" noTextEdit="1"/>
          </p:cNvSpPr>
          <p:nvPr>
            <p:ph type="sldImg"/>
          </p:nvPr>
        </p:nvSpPr>
        <p:spPr>
          <a:xfrm>
            <a:off x="1200150" y="688975"/>
            <a:ext cx="4597400" cy="3448050"/>
          </a:xfrm>
          <a:ln/>
        </p:spPr>
      </p:sp>
      <p:sp>
        <p:nvSpPr>
          <p:cNvPr id="738307" name="Rectangle 3"/>
          <p:cNvSpPr>
            <a:spLocks noGrp="1" noChangeArrowheads="1"/>
          </p:cNvSpPr>
          <p:nvPr>
            <p:ph type="body" idx="1"/>
          </p:nvPr>
        </p:nvSpPr>
        <p:spPr>
          <a:xfrm>
            <a:off x="933450" y="4367214"/>
            <a:ext cx="5130800" cy="4138612"/>
          </a:xfrm>
        </p:spPr>
        <p:txBody>
          <a:bodyPr/>
          <a:lstStyle/>
          <a:p>
            <a:endParaRPr lang="en-US"/>
          </a:p>
        </p:txBody>
      </p:sp>
    </p:spTree>
    <p:extLst>
      <p:ext uri="{BB962C8B-B14F-4D97-AF65-F5344CB8AC3E}">
        <p14:creationId xmlns:p14="http://schemas.microsoft.com/office/powerpoint/2010/main" val="85827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4939F93D-2ED4-E546-A211-624FB71D56FD}" type="slidenum">
              <a:rPr lang="en-US"/>
              <a:pPr/>
              <a:t>21</a:t>
            </a:fld>
            <a:endParaRPr lang="en-US"/>
          </a:p>
        </p:txBody>
      </p:sp>
      <p:sp>
        <p:nvSpPr>
          <p:cNvPr id="711682" name="Rectangle 2"/>
          <p:cNvSpPr>
            <a:spLocks noGrp="1" noRot="1" noChangeAspect="1" noChangeArrowheads="1" noTextEdit="1"/>
          </p:cNvSpPr>
          <p:nvPr>
            <p:ph type="sldImg"/>
          </p:nvPr>
        </p:nvSpPr>
        <p:spPr>
          <a:xfrm>
            <a:off x="1200150" y="688975"/>
            <a:ext cx="4597400" cy="3448050"/>
          </a:xfrm>
          <a:ln/>
          <a:extLst>
            <a:ext uri="{FAA26D3D-D897-4be2-8F04-BA451C77F1D7}">
              <ma14:placeholderFlag xmlns:ma14="http://schemas.microsoft.com/office/mac/drawingml/2011/main" xmlns="" val="1"/>
            </a:ext>
          </a:extLst>
        </p:spPr>
      </p:sp>
      <p:sp>
        <p:nvSpPr>
          <p:cNvPr id="711683" name="Rectangle 3"/>
          <p:cNvSpPr>
            <a:spLocks noGrp="1" noChangeArrowheads="1"/>
          </p:cNvSpPr>
          <p:nvPr>
            <p:ph type="body" idx="1"/>
          </p:nvPr>
        </p:nvSpPr>
        <p:spPr>
          <a:xfrm>
            <a:off x="700088" y="4367213"/>
            <a:ext cx="5597525" cy="4138612"/>
          </a:xfrm>
        </p:spPr>
        <p:txBody>
          <a:bodyPr/>
          <a:lstStyle/>
          <a:p>
            <a:endParaRPr lang="en-US"/>
          </a:p>
        </p:txBody>
      </p:sp>
    </p:spTree>
    <p:extLst>
      <p:ext uri="{BB962C8B-B14F-4D97-AF65-F5344CB8AC3E}">
        <p14:creationId xmlns:p14="http://schemas.microsoft.com/office/powerpoint/2010/main" val="3897367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r>
              <a:rPr lang="en-US" dirty="0" smtClean="0"/>
              <a:t>We want to</a:t>
            </a:r>
            <a:r>
              <a:rPr lang="en-US" baseline="0" dirty="0" smtClean="0"/>
              <a:t> make it possible for everyone to construct sophisticated swarm applications by writing small components (</a:t>
            </a:r>
            <a:r>
              <a:rPr lang="en-US" baseline="0" dirty="0" err="1" smtClean="0"/>
              <a:t>Swarmlets</a:t>
            </a:r>
            <a:r>
              <a:rPr lang="en-US" baseline="0" dirty="0" smtClean="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47050C-936C-4092-B274-35283DEDAB0E}" type="slidenum">
              <a:rPr lang="en-US" smtClean="0"/>
              <a:t>22</a:t>
            </a:fld>
            <a:endParaRPr lang="en-US"/>
          </a:p>
        </p:txBody>
      </p:sp>
    </p:spTree>
    <p:extLst>
      <p:ext uri="{BB962C8B-B14F-4D97-AF65-F5344CB8AC3E}">
        <p14:creationId xmlns:p14="http://schemas.microsoft.com/office/powerpoint/2010/main" val="2405630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6547050C-936C-4092-B274-35283DEDAB0E}" type="slidenum">
              <a:rPr lang="en-US" smtClean="0"/>
              <a:t>25</a:t>
            </a:fld>
            <a:endParaRPr lang="en-US"/>
          </a:p>
        </p:txBody>
      </p:sp>
    </p:spTree>
    <p:extLst>
      <p:ext uri="{BB962C8B-B14F-4D97-AF65-F5344CB8AC3E}">
        <p14:creationId xmlns:p14="http://schemas.microsoft.com/office/powerpoint/2010/main" val="396305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here detailed</a:t>
            </a:r>
            <a:r>
              <a:rPr lang="en-US" baseline="0" dirty="0" smtClean="0"/>
              <a:t> descriptions of the slide content for use in </a:t>
            </a:r>
            <a:r>
              <a:rPr lang="en-US" baseline="0" smtClean="0"/>
              <a:t>the presentation</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346DE0-810C-FB4A-AEB4-62CDEA3393B3}" type="slidenum">
              <a:rPr lang="en-US" smtClean="0"/>
              <a:pPr/>
              <a:t>28</a:t>
            </a:fld>
            <a:endParaRPr lang="en-US"/>
          </a:p>
        </p:txBody>
      </p:sp>
    </p:spTree>
    <p:extLst>
      <p:ext uri="{BB962C8B-B14F-4D97-AF65-F5344CB8AC3E}">
        <p14:creationId xmlns:p14="http://schemas.microsoft.com/office/powerpoint/2010/main" val="399111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14310">
              <a:defRP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93F7BB4-8F1C-4B77-A0ED-9FF4FB797CE1}" type="slidenum">
              <a:rPr lang="en-US" smtClean="0"/>
              <a:pPr/>
              <a:t>29</a:t>
            </a:fld>
            <a:endParaRPr lang="en-US"/>
          </a:p>
        </p:txBody>
      </p:sp>
    </p:spTree>
    <p:extLst>
      <p:ext uri="{BB962C8B-B14F-4D97-AF65-F5344CB8AC3E}">
        <p14:creationId xmlns:p14="http://schemas.microsoft.com/office/powerpoint/2010/main" val="1121117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way to handle the natural locality of resources is to utilize a hierarchical scheme to discover them.  Brokers handle local discovery of child brokers and resources at the same level.  Example, a broker on your person, one in the room, one in the building, etc.  The brokerage domains naturally reflect both locality and ownership.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47050C-936C-4092-B274-35283DEDAB0E}" type="slidenum">
              <a:rPr lang="en-US" smtClean="0"/>
              <a:t>31</a:t>
            </a:fld>
            <a:endParaRPr lang="en-US"/>
          </a:p>
        </p:txBody>
      </p:sp>
    </p:spTree>
    <p:extLst>
      <p:ext uri="{BB962C8B-B14F-4D97-AF65-F5344CB8AC3E}">
        <p14:creationId xmlns:p14="http://schemas.microsoft.com/office/powerpoint/2010/main" val="937538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47050C-936C-4092-B274-35283DEDAB0E}" type="slidenum">
              <a:rPr lang="en-US" smtClean="0"/>
              <a:t>32</a:t>
            </a:fld>
            <a:endParaRPr lang="en-US"/>
          </a:p>
        </p:txBody>
      </p:sp>
    </p:spTree>
    <p:extLst>
      <p:ext uri="{BB962C8B-B14F-4D97-AF65-F5344CB8AC3E}">
        <p14:creationId xmlns:p14="http://schemas.microsoft.com/office/powerpoint/2010/main" val="119918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4D403D9A-2BBA-CF49-ABCA-733D2734DEC9}" type="slidenum">
              <a:rPr lang="en-US"/>
              <a:pPr/>
              <a:t>2</a:t>
            </a:fld>
            <a:endParaRPr lang="en-US"/>
          </a:p>
        </p:txBody>
      </p:sp>
      <p:sp>
        <p:nvSpPr>
          <p:cNvPr id="723970" name="Rectangle 2"/>
          <p:cNvSpPr>
            <a:spLocks noGrp="1" noRot="1" noChangeAspect="1" noChangeArrowheads="1" noTextEdit="1"/>
          </p:cNvSpPr>
          <p:nvPr>
            <p:ph type="sldImg"/>
          </p:nvPr>
        </p:nvSpPr>
        <p:spPr>
          <a:xfrm>
            <a:off x="1200150" y="688975"/>
            <a:ext cx="4597400" cy="3448050"/>
          </a:xfrm>
          <a:ln/>
          <a:extLst>
            <a:ext uri="{FAA26D3D-D897-4be2-8F04-BA451C77F1D7}">
              <ma14:placeholderFlag xmlns:ma14="http://schemas.microsoft.com/office/mac/drawingml/2011/main" xmlns="" val="1"/>
            </a:ext>
          </a:extLst>
        </p:spPr>
      </p:sp>
      <p:sp>
        <p:nvSpPr>
          <p:cNvPr id="723971" name="Rectangle 3"/>
          <p:cNvSpPr>
            <a:spLocks noGrp="1" noChangeArrowheads="1"/>
          </p:cNvSpPr>
          <p:nvPr>
            <p:ph type="body" idx="1"/>
          </p:nvPr>
        </p:nvSpPr>
        <p:spPr>
          <a:xfrm>
            <a:off x="700088" y="4367213"/>
            <a:ext cx="5597525" cy="4138612"/>
          </a:xfrm>
        </p:spPr>
        <p:txBody>
          <a:bodyPr/>
          <a:lstStyle/>
          <a:p>
            <a:endParaRPr lang="en-US"/>
          </a:p>
        </p:txBody>
      </p:sp>
    </p:spTree>
    <p:extLst>
      <p:ext uri="{BB962C8B-B14F-4D97-AF65-F5344CB8AC3E}">
        <p14:creationId xmlns:p14="http://schemas.microsoft.com/office/powerpoint/2010/main" val="6153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a:t>
            </a:r>
            <a:r>
              <a:rPr lang="en-US" baseline="0" dirty="0" smtClean="0"/>
              <a:t> provide a better substrate on which to build Swarm Applications than raw IP?  One option that we are considering is the Universal Data Plane (UDP).  This substrate is a universal mechanism for transferring, queuing, streaming, and archiving of information.  All sources and destinations of information are given location independent names and thus live in a giant virtual space.  The level of indirection is performed by an overlay network (many of which were developed during the peer-to-peer research craze of the early 2000s). This substrate can provide facilities to the common SWARMLET programmer that are only available to big companies (i.e. Google, New York Times,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47050C-936C-4092-B274-35283DEDAB0E}" type="slidenum">
              <a:rPr lang="en-US" smtClean="0"/>
              <a:t>33</a:t>
            </a:fld>
            <a:endParaRPr lang="en-US"/>
          </a:p>
        </p:txBody>
      </p:sp>
    </p:spTree>
    <p:extLst>
      <p:ext uri="{BB962C8B-B14F-4D97-AF65-F5344CB8AC3E}">
        <p14:creationId xmlns:p14="http://schemas.microsoft.com/office/powerpoint/2010/main" val="1688198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36650" y="820738"/>
            <a:ext cx="4733925" cy="35512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1119826" y="4730683"/>
            <a:ext cx="4816064" cy="26165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extLst>
      <p:ext uri="{BB962C8B-B14F-4D97-AF65-F5344CB8AC3E}">
        <p14:creationId xmlns:p14="http://schemas.microsoft.com/office/powerpoint/2010/main" val="1314358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5" name="Rectangle 1"/>
          <p:cNvSpPr txBox="1">
            <a:spLocks noGrp="1" noRot="1" noChangeAspect="1" noChangeArrowheads="1"/>
          </p:cNvSpPr>
          <p:nvPr>
            <p:ph type="sldImg"/>
          </p:nvPr>
        </p:nvSpPr>
        <p:spPr bwMode="auto">
          <a:xfrm>
            <a:off x="1136650" y="820738"/>
            <a:ext cx="4733925" cy="3551237"/>
          </a:xfrm>
          <a:prstGeom prst="rect">
            <a:avLst/>
          </a:prstGeom>
          <a:solidFill>
            <a:srgbClr val="FFFFFF"/>
          </a:solidFill>
          <a:ln>
            <a:solidFill>
              <a:srgbClr val="000000"/>
            </a:solidFill>
            <a:miter lim="800000"/>
            <a:headEnd/>
            <a:tailEnd/>
          </a:ln>
        </p:spPr>
      </p:sp>
      <p:sp>
        <p:nvSpPr>
          <p:cNvPr id="113666" name="Rectangle 2"/>
          <p:cNvSpPr txBox="1">
            <a:spLocks noGrp="1" noChangeArrowheads="1"/>
          </p:cNvSpPr>
          <p:nvPr>
            <p:ph type="body" idx="1"/>
          </p:nvPr>
        </p:nvSpPr>
        <p:spPr bwMode="auto">
          <a:xfrm>
            <a:off x="1119119" y="4730911"/>
            <a:ext cx="4816636" cy="380359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74756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Grp="1" noChangeArrowheads="1"/>
          </p:cNvSpPr>
          <p:nvPr>
            <p:ph type="ftr" sz="quarter" idx="4"/>
          </p:nvPr>
        </p:nvSpPr>
        <p:spPr>
          <a:xfrm>
            <a:off x="-23813" y="9150351"/>
            <a:ext cx="3176588" cy="427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299">
              <a:defRPr sz="1300">
                <a:solidFill>
                  <a:schemeClr val="tx1"/>
                </a:solidFill>
                <a:latin typeface="Arial" charset="0"/>
              </a:defRPr>
            </a:lvl1pPr>
            <a:lvl2pPr marL="742842" indent="-285708" defTabSz="860299">
              <a:defRPr sz="1300">
                <a:solidFill>
                  <a:schemeClr val="tx1"/>
                </a:solidFill>
                <a:latin typeface="Arial" charset="0"/>
              </a:defRPr>
            </a:lvl2pPr>
            <a:lvl3pPr marL="1142833" indent="-228567" defTabSz="860299">
              <a:defRPr sz="1300">
                <a:solidFill>
                  <a:schemeClr val="tx1"/>
                </a:solidFill>
                <a:latin typeface="Arial" charset="0"/>
              </a:defRPr>
            </a:lvl3pPr>
            <a:lvl4pPr marL="1599966" indent="-228567" defTabSz="860299">
              <a:defRPr sz="1300">
                <a:solidFill>
                  <a:schemeClr val="tx1"/>
                </a:solidFill>
                <a:latin typeface="Arial" charset="0"/>
              </a:defRPr>
            </a:lvl4pPr>
            <a:lvl5pPr marL="2057099" indent="-228567" defTabSz="860299">
              <a:defRPr sz="1300">
                <a:solidFill>
                  <a:schemeClr val="tx1"/>
                </a:solidFill>
                <a:latin typeface="Arial" charset="0"/>
              </a:defRPr>
            </a:lvl5pPr>
            <a:lvl6pPr marL="2514232" indent="-228567" defTabSz="860299" eaLnBrk="0" fontAlgn="base" hangingPunct="0">
              <a:spcBef>
                <a:spcPct val="0"/>
              </a:spcBef>
              <a:spcAft>
                <a:spcPct val="0"/>
              </a:spcAft>
              <a:defRPr sz="1300">
                <a:solidFill>
                  <a:schemeClr val="tx1"/>
                </a:solidFill>
                <a:latin typeface="Arial" charset="0"/>
              </a:defRPr>
            </a:lvl6pPr>
            <a:lvl7pPr marL="2971365" indent="-228567" defTabSz="860299" eaLnBrk="0" fontAlgn="base" hangingPunct="0">
              <a:spcBef>
                <a:spcPct val="0"/>
              </a:spcBef>
              <a:spcAft>
                <a:spcPct val="0"/>
              </a:spcAft>
              <a:defRPr sz="1300">
                <a:solidFill>
                  <a:schemeClr val="tx1"/>
                </a:solidFill>
                <a:latin typeface="Arial" charset="0"/>
              </a:defRPr>
            </a:lvl7pPr>
            <a:lvl8pPr marL="3428497" indent="-228567" defTabSz="860299" eaLnBrk="0" fontAlgn="base" hangingPunct="0">
              <a:spcBef>
                <a:spcPct val="0"/>
              </a:spcBef>
              <a:spcAft>
                <a:spcPct val="0"/>
              </a:spcAft>
              <a:defRPr sz="1300">
                <a:solidFill>
                  <a:schemeClr val="tx1"/>
                </a:solidFill>
                <a:latin typeface="Arial" charset="0"/>
              </a:defRPr>
            </a:lvl8pPr>
            <a:lvl9pPr marL="3885630" indent="-228567" defTabSz="860299" eaLnBrk="0" fontAlgn="base" hangingPunct="0">
              <a:spcBef>
                <a:spcPct val="0"/>
              </a:spcBef>
              <a:spcAft>
                <a:spcPct val="0"/>
              </a:spcAft>
              <a:defRPr sz="1300">
                <a:solidFill>
                  <a:schemeClr val="tx1"/>
                </a:solidFill>
                <a:latin typeface="Arial" charset="0"/>
              </a:defRPr>
            </a:lvl9pPr>
          </a:lstStyle>
          <a:p>
            <a:r>
              <a:rPr lang="en-US" sz="900">
                <a:latin typeface="Times New Roman" pitchFamily="18" charset="0"/>
              </a:rPr>
              <a:t>CS258 S99</a:t>
            </a:r>
          </a:p>
        </p:txBody>
      </p:sp>
      <p:sp>
        <p:nvSpPr>
          <p:cNvPr id="71683" name="Rectangle 5"/>
          <p:cNvSpPr>
            <a:spLocks noGrp="1" noChangeArrowheads="1"/>
          </p:cNvSpPr>
          <p:nvPr>
            <p:ph type="sldNum" sz="quarter" idx="5"/>
          </p:nvPr>
        </p:nvSpPr>
        <p:spPr>
          <a:xfrm>
            <a:off x="4162425" y="9150351"/>
            <a:ext cx="3176588" cy="427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299">
              <a:defRPr sz="1300">
                <a:solidFill>
                  <a:schemeClr val="tx1"/>
                </a:solidFill>
                <a:latin typeface="Arial" charset="0"/>
              </a:defRPr>
            </a:lvl1pPr>
            <a:lvl2pPr marL="742842" indent="-285708" defTabSz="860299">
              <a:defRPr sz="1300">
                <a:solidFill>
                  <a:schemeClr val="tx1"/>
                </a:solidFill>
                <a:latin typeface="Arial" charset="0"/>
              </a:defRPr>
            </a:lvl2pPr>
            <a:lvl3pPr marL="1142833" indent="-228567" defTabSz="860299">
              <a:defRPr sz="1300">
                <a:solidFill>
                  <a:schemeClr val="tx1"/>
                </a:solidFill>
                <a:latin typeface="Arial" charset="0"/>
              </a:defRPr>
            </a:lvl3pPr>
            <a:lvl4pPr marL="1599966" indent="-228567" defTabSz="860299">
              <a:defRPr sz="1300">
                <a:solidFill>
                  <a:schemeClr val="tx1"/>
                </a:solidFill>
                <a:latin typeface="Arial" charset="0"/>
              </a:defRPr>
            </a:lvl4pPr>
            <a:lvl5pPr marL="2057099" indent="-228567" defTabSz="860299">
              <a:defRPr sz="1300">
                <a:solidFill>
                  <a:schemeClr val="tx1"/>
                </a:solidFill>
                <a:latin typeface="Arial" charset="0"/>
              </a:defRPr>
            </a:lvl5pPr>
            <a:lvl6pPr marL="2514232" indent="-228567" defTabSz="860299" eaLnBrk="0" fontAlgn="base" hangingPunct="0">
              <a:spcBef>
                <a:spcPct val="0"/>
              </a:spcBef>
              <a:spcAft>
                <a:spcPct val="0"/>
              </a:spcAft>
              <a:defRPr sz="1300">
                <a:solidFill>
                  <a:schemeClr val="tx1"/>
                </a:solidFill>
                <a:latin typeface="Arial" charset="0"/>
              </a:defRPr>
            </a:lvl6pPr>
            <a:lvl7pPr marL="2971365" indent="-228567" defTabSz="860299" eaLnBrk="0" fontAlgn="base" hangingPunct="0">
              <a:spcBef>
                <a:spcPct val="0"/>
              </a:spcBef>
              <a:spcAft>
                <a:spcPct val="0"/>
              </a:spcAft>
              <a:defRPr sz="1300">
                <a:solidFill>
                  <a:schemeClr val="tx1"/>
                </a:solidFill>
                <a:latin typeface="Arial" charset="0"/>
              </a:defRPr>
            </a:lvl7pPr>
            <a:lvl8pPr marL="3428497" indent="-228567" defTabSz="860299" eaLnBrk="0" fontAlgn="base" hangingPunct="0">
              <a:spcBef>
                <a:spcPct val="0"/>
              </a:spcBef>
              <a:spcAft>
                <a:spcPct val="0"/>
              </a:spcAft>
              <a:defRPr sz="1300">
                <a:solidFill>
                  <a:schemeClr val="tx1"/>
                </a:solidFill>
                <a:latin typeface="Arial" charset="0"/>
              </a:defRPr>
            </a:lvl8pPr>
            <a:lvl9pPr marL="3885630" indent="-228567" defTabSz="860299" eaLnBrk="0" fontAlgn="base" hangingPunct="0">
              <a:spcBef>
                <a:spcPct val="0"/>
              </a:spcBef>
              <a:spcAft>
                <a:spcPct val="0"/>
              </a:spcAft>
              <a:defRPr sz="1300">
                <a:solidFill>
                  <a:schemeClr val="tx1"/>
                </a:solidFill>
                <a:latin typeface="Arial" charset="0"/>
              </a:defRPr>
            </a:lvl9pPr>
          </a:lstStyle>
          <a:p>
            <a:fld id="{B93248D8-F579-42A8-B2B3-3E1B74277DD2}" type="slidenum">
              <a:rPr lang="en-US" sz="900">
                <a:latin typeface="Times New Roman" pitchFamily="18" charset="0"/>
              </a:rPr>
              <a:pPr/>
              <a:t>48</a:t>
            </a:fld>
            <a:endParaRPr lang="en-US" sz="900">
              <a:latin typeface="Times New Roman" pitchFamily="18" charset="0"/>
            </a:endParaRPr>
          </a:p>
        </p:txBody>
      </p:sp>
      <p:sp>
        <p:nvSpPr>
          <p:cNvPr id="71684" name="Rectangle 2"/>
          <p:cNvSpPr>
            <a:spLocks noGrp="1" noRot="1" noChangeAspect="1" noChangeArrowheads="1" noTextEdit="1"/>
          </p:cNvSpPr>
          <p:nvPr>
            <p:ph type="sldImg"/>
          </p:nvPr>
        </p:nvSpPr>
        <p:spPr>
          <a:xfrm>
            <a:off x="1257300" y="720725"/>
            <a:ext cx="4800600" cy="3600450"/>
          </a:xfrm>
          <a:ln/>
        </p:spPr>
      </p:sp>
      <p:sp>
        <p:nvSpPr>
          <p:cNvPr id="71685" name="Rectangle 3"/>
          <p:cNvSpPr>
            <a:spLocks noGrp="1" noChangeArrowheads="1"/>
          </p:cNvSpPr>
          <p:nvPr>
            <p:ph type="body" idx="1"/>
          </p:nvPr>
        </p:nvSpPr>
        <p:spPr>
          <a:xfrm>
            <a:off x="731839"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8270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4162425" y="9150351"/>
            <a:ext cx="3176588" cy="427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299">
              <a:defRPr sz="1300">
                <a:solidFill>
                  <a:schemeClr val="tx1"/>
                </a:solidFill>
                <a:latin typeface="Arial" charset="0"/>
              </a:defRPr>
            </a:lvl1pPr>
            <a:lvl2pPr marL="742842" indent="-285708" defTabSz="860299">
              <a:defRPr sz="1300">
                <a:solidFill>
                  <a:schemeClr val="tx1"/>
                </a:solidFill>
                <a:latin typeface="Arial" charset="0"/>
              </a:defRPr>
            </a:lvl2pPr>
            <a:lvl3pPr marL="1142833" indent="-228567" defTabSz="860299">
              <a:defRPr sz="1300">
                <a:solidFill>
                  <a:schemeClr val="tx1"/>
                </a:solidFill>
                <a:latin typeface="Arial" charset="0"/>
              </a:defRPr>
            </a:lvl3pPr>
            <a:lvl4pPr marL="1599966" indent="-228567" defTabSz="860299">
              <a:defRPr sz="1300">
                <a:solidFill>
                  <a:schemeClr val="tx1"/>
                </a:solidFill>
                <a:latin typeface="Arial" charset="0"/>
              </a:defRPr>
            </a:lvl4pPr>
            <a:lvl5pPr marL="2057099" indent="-228567" defTabSz="860299">
              <a:defRPr sz="1300">
                <a:solidFill>
                  <a:schemeClr val="tx1"/>
                </a:solidFill>
                <a:latin typeface="Arial" charset="0"/>
              </a:defRPr>
            </a:lvl5pPr>
            <a:lvl6pPr marL="2514232" indent="-228567" defTabSz="860299" eaLnBrk="0" fontAlgn="base" hangingPunct="0">
              <a:spcBef>
                <a:spcPct val="0"/>
              </a:spcBef>
              <a:spcAft>
                <a:spcPct val="0"/>
              </a:spcAft>
              <a:defRPr sz="1300">
                <a:solidFill>
                  <a:schemeClr val="tx1"/>
                </a:solidFill>
                <a:latin typeface="Arial" charset="0"/>
              </a:defRPr>
            </a:lvl6pPr>
            <a:lvl7pPr marL="2971365" indent="-228567" defTabSz="860299" eaLnBrk="0" fontAlgn="base" hangingPunct="0">
              <a:spcBef>
                <a:spcPct val="0"/>
              </a:spcBef>
              <a:spcAft>
                <a:spcPct val="0"/>
              </a:spcAft>
              <a:defRPr sz="1300">
                <a:solidFill>
                  <a:schemeClr val="tx1"/>
                </a:solidFill>
                <a:latin typeface="Arial" charset="0"/>
              </a:defRPr>
            </a:lvl7pPr>
            <a:lvl8pPr marL="3428497" indent="-228567" defTabSz="860299" eaLnBrk="0" fontAlgn="base" hangingPunct="0">
              <a:spcBef>
                <a:spcPct val="0"/>
              </a:spcBef>
              <a:spcAft>
                <a:spcPct val="0"/>
              </a:spcAft>
              <a:defRPr sz="1300">
                <a:solidFill>
                  <a:schemeClr val="tx1"/>
                </a:solidFill>
                <a:latin typeface="Arial" charset="0"/>
              </a:defRPr>
            </a:lvl8pPr>
            <a:lvl9pPr marL="3885630" indent="-228567" defTabSz="860299" eaLnBrk="0" fontAlgn="base" hangingPunct="0">
              <a:spcBef>
                <a:spcPct val="0"/>
              </a:spcBef>
              <a:spcAft>
                <a:spcPct val="0"/>
              </a:spcAft>
              <a:defRPr sz="1300">
                <a:solidFill>
                  <a:schemeClr val="tx1"/>
                </a:solidFill>
                <a:latin typeface="Arial" charset="0"/>
              </a:defRPr>
            </a:lvl9pPr>
          </a:lstStyle>
          <a:p>
            <a:fld id="{E42DC5FC-5995-4582-94F3-E678BBC38B84}" type="slidenum">
              <a:rPr lang="en-US" sz="900">
                <a:solidFill>
                  <a:srgbClr val="000000"/>
                </a:solidFill>
                <a:latin typeface="Times New Roman" pitchFamily="18" charset="0"/>
              </a:rPr>
              <a:pPr/>
              <a:t>55</a:t>
            </a:fld>
            <a:endParaRPr lang="en-US" sz="900">
              <a:solidFill>
                <a:srgbClr val="000000"/>
              </a:solidFill>
              <a:latin typeface="Times New Roman" pitchFamily="18" charset="0"/>
            </a:endParaRPr>
          </a:p>
        </p:txBody>
      </p:sp>
      <p:sp>
        <p:nvSpPr>
          <p:cNvPr id="72707" name="Text Box 2"/>
          <p:cNvSpPr txBox="1">
            <a:spLocks noChangeArrowheads="1"/>
          </p:cNvSpPr>
          <p:nvPr/>
        </p:nvSpPr>
        <p:spPr bwMode="auto">
          <a:xfrm>
            <a:off x="1290639" y="728663"/>
            <a:ext cx="4733925" cy="3600450"/>
          </a:xfrm>
          <a:prstGeom prst="rect">
            <a:avLst/>
          </a:prstGeom>
          <a:solidFill>
            <a:srgbClr val="FFFFFF"/>
          </a:solidFill>
          <a:ln w="9360">
            <a:solidFill>
              <a:srgbClr val="000000"/>
            </a:solidFill>
            <a:miter lim="800000"/>
            <a:headEnd/>
            <a:tailEnd/>
          </a:ln>
        </p:spPr>
        <p:txBody>
          <a:bodyPr wrap="none" lIns="96647" tIns="48324" rIns="96647" bIns="48324"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sz="1900">
              <a:solidFill>
                <a:srgbClr val="000000"/>
              </a:solidFill>
              <a:latin typeface="Comic Sans MS" pitchFamily="66" charset="0"/>
            </a:endParaRPr>
          </a:p>
        </p:txBody>
      </p:sp>
      <p:sp>
        <p:nvSpPr>
          <p:cNvPr id="72708" name="Text Box 3"/>
          <p:cNvSpPr>
            <a:spLocks noGrp="1" noChangeArrowheads="1"/>
          </p:cNvSpPr>
          <p:nvPr>
            <p:ph type="body"/>
          </p:nvPr>
        </p:nvSpPr>
        <p:spPr>
          <a:xfrm>
            <a:off x="731839" y="4559301"/>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64" tIns="44388" rIns="85364" bIns="44388" anchor="ctr"/>
          <a:lstStyle/>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r>
              <a:rPr lang="en-GB" smtClean="0"/>
              <a:t>If we are going to talk about automating design of quantum circuit layouts, we need to first talk about the underlying technology model</a:t>
            </a:r>
          </a:p>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endParaRPr lang="en-GB" smtClean="0"/>
          </a:p>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endParaRPr lang="en-GB" smtClean="0"/>
          </a:p>
        </p:txBody>
      </p:sp>
    </p:spTree>
    <p:extLst>
      <p:ext uri="{BB962C8B-B14F-4D97-AF65-F5344CB8AC3E}">
        <p14:creationId xmlns:p14="http://schemas.microsoft.com/office/powerpoint/2010/main" val="250439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4162425" y="9150351"/>
            <a:ext cx="3176588" cy="427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299">
              <a:defRPr sz="1300">
                <a:solidFill>
                  <a:schemeClr val="tx1"/>
                </a:solidFill>
                <a:latin typeface="Arial" charset="0"/>
              </a:defRPr>
            </a:lvl1pPr>
            <a:lvl2pPr marL="742842" indent="-285708" defTabSz="860299">
              <a:defRPr sz="1300">
                <a:solidFill>
                  <a:schemeClr val="tx1"/>
                </a:solidFill>
                <a:latin typeface="Arial" charset="0"/>
              </a:defRPr>
            </a:lvl2pPr>
            <a:lvl3pPr marL="1142833" indent="-228567" defTabSz="860299">
              <a:defRPr sz="1300">
                <a:solidFill>
                  <a:schemeClr val="tx1"/>
                </a:solidFill>
                <a:latin typeface="Arial" charset="0"/>
              </a:defRPr>
            </a:lvl3pPr>
            <a:lvl4pPr marL="1599966" indent="-228567" defTabSz="860299">
              <a:defRPr sz="1300">
                <a:solidFill>
                  <a:schemeClr val="tx1"/>
                </a:solidFill>
                <a:latin typeface="Arial" charset="0"/>
              </a:defRPr>
            </a:lvl4pPr>
            <a:lvl5pPr marL="2057099" indent="-228567" defTabSz="860299">
              <a:defRPr sz="1300">
                <a:solidFill>
                  <a:schemeClr val="tx1"/>
                </a:solidFill>
                <a:latin typeface="Arial" charset="0"/>
              </a:defRPr>
            </a:lvl5pPr>
            <a:lvl6pPr marL="2514232" indent="-228567" defTabSz="860299" eaLnBrk="0" fontAlgn="base" hangingPunct="0">
              <a:spcBef>
                <a:spcPct val="0"/>
              </a:spcBef>
              <a:spcAft>
                <a:spcPct val="0"/>
              </a:spcAft>
              <a:defRPr sz="1300">
                <a:solidFill>
                  <a:schemeClr val="tx1"/>
                </a:solidFill>
                <a:latin typeface="Arial" charset="0"/>
              </a:defRPr>
            </a:lvl6pPr>
            <a:lvl7pPr marL="2971365" indent="-228567" defTabSz="860299" eaLnBrk="0" fontAlgn="base" hangingPunct="0">
              <a:spcBef>
                <a:spcPct val="0"/>
              </a:spcBef>
              <a:spcAft>
                <a:spcPct val="0"/>
              </a:spcAft>
              <a:defRPr sz="1300">
                <a:solidFill>
                  <a:schemeClr val="tx1"/>
                </a:solidFill>
                <a:latin typeface="Arial" charset="0"/>
              </a:defRPr>
            </a:lvl7pPr>
            <a:lvl8pPr marL="3428497" indent="-228567" defTabSz="860299" eaLnBrk="0" fontAlgn="base" hangingPunct="0">
              <a:spcBef>
                <a:spcPct val="0"/>
              </a:spcBef>
              <a:spcAft>
                <a:spcPct val="0"/>
              </a:spcAft>
              <a:defRPr sz="1300">
                <a:solidFill>
                  <a:schemeClr val="tx1"/>
                </a:solidFill>
                <a:latin typeface="Arial" charset="0"/>
              </a:defRPr>
            </a:lvl8pPr>
            <a:lvl9pPr marL="3885630" indent="-228567" defTabSz="860299" eaLnBrk="0" fontAlgn="base" hangingPunct="0">
              <a:spcBef>
                <a:spcPct val="0"/>
              </a:spcBef>
              <a:spcAft>
                <a:spcPct val="0"/>
              </a:spcAft>
              <a:defRPr sz="1300">
                <a:solidFill>
                  <a:schemeClr val="tx1"/>
                </a:solidFill>
                <a:latin typeface="Arial" charset="0"/>
              </a:defRPr>
            </a:lvl9pPr>
          </a:lstStyle>
          <a:p>
            <a:fld id="{38BB9B9E-1CE8-467A-86E3-DE631C13FD99}" type="slidenum">
              <a:rPr lang="en-US" sz="900">
                <a:solidFill>
                  <a:srgbClr val="000000"/>
                </a:solidFill>
                <a:latin typeface="Times New Roman" pitchFamily="18" charset="0"/>
              </a:rPr>
              <a:pPr/>
              <a:t>57</a:t>
            </a:fld>
            <a:endParaRPr lang="en-US" sz="900">
              <a:solidFill>
                <a:srgbClr val="000000"/>
              </a:solidFill>
              <a:latin typeface="Times New Roman" pitchFamily="18" charset="0"/>
            </a:endParaRPr>
          </a:p>
        </p:txBody>
      </p:sp>
      <p:sp>
        <p:nvSpPr>
          <p:cNvPr id="73731" name="Text Box 2"/>
          <p:cNvSpPr txBox="1">
            <a:spLocks noChangeArrowheads="1"/>
          </p:cNvSpPr>
          <p:nvPr/>
        </p:nvSpPr>
        <p:spPr bwMode="auto">
          <a:xfrm>
            <a:off x="1290639" y="728663"/>
            <a:ext cx="4733925" cy="3600450"/>
          </a:xfrm>
          <a:prstGeom prst="rect">
            <a:avLst/>
          </a:prstGeom>
          <a:solidFill>
            <a:srgbClr val="FFFFFF"/>
          </a:solidFill>
          <a:ln w="9360">
            <a:solidFill>
              <a:srgbClr val="000000"/>
            </a:solidFill>
            <a:miter lim="800000"/>
            <a:headEnd/>
            <a:tailEnd/>
          </a:ln>
        </p:spPr>
        <p:txBody>
          <a:bodyPr wrap="none" lIns="96647" tIns="48324" rIns="96647" bIns="48324"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sz="1900">
              <a:solidFill>
                <a:srgbClr val="000000"/>
              </a:solidFill>
              <a:latin typeface="Comic Sans MS" pitchFamily="66" charset="0"/>
            </a:endParaRPr>
          </a:p>
        </p:txBody>
      </p:sp>
      <p:sp>
        <p:nvSpPr>
          <p:cNvPr id="73732" name="Text Box 3"/>
          <p:cNvSpPr>
            <a:spLocks noGrp="1" noChangeArrowheads="1"/>
          </p:cNvSpPr>
          <p:nvPr>
            <p:ph type="body"/>
          </p:nvPr>
        </p:nvSpPr>
        <p:spPr>
          <a:xfrm>
            <a:off x="731839" y="4559301"/>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64" tIns="44388" rIns="85364" bIns="44388" anchor="ctr"/>
          <a:lstStyle/>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r>
              <a:rPr lang="en-GB" smtClean="0"/>
              <a:t>This paper focuses on the automation of physical layout of ion traps, here is a more precise definition of the problem we are solving</a:t>
            </a:r>
          </a:p>
        </p:txBody>
      </p:sp>
    </p:spTree>
    <p:extLst>
      <p:ext uri="{BB962C8B-B14F-4D97-AF65-F5344CB8AC3E}">
        <p14:creationId xmlns:p14="http://schemas.microsoft.com/office/powerpoint/2010/main" val="505966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4162425" y="9150351"/>
            <a:ext cx="3176588" cy="427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299">
              <a:defRPr sz="1300">
                <a:solidFill>
                  <a:schemeClr val="tx1"/>
                </a:solidFill>
                <a:latin typeface="Arial" charset="0"/>
              </a:defRPr>
            </a:lvl1pPr>
            <a:lvl2pPr marL="742842" indent="-285708" defTabSz="860299">
              <a:defRPr sz="1300">
                <a:solidFill>
                  <a:schemeClr val="tx1"/>
                </a:solidFill>
                <a:latin typeface="Arial" charset="0"/>
              </a:defRPr>
            </a:lvl2pPr>
            <a:lvl3pPr marL="1142833" indent="-228567" defTabSz="860299">
              <a:defRPr sz="1300">
                <a:solidFill>
                  <a:schemeClr val="tx1"/>
                </a:solidFill>
                <a:latin typeface="Arial" charset="0"/>
              </a:defRPr>
            </a:lvl3pPr>
            <a:lvl4pPr marL="1599966" indent="-228567" defTabSz="860299">
              <a:defRPr sz="1300">
                <a:solidFill>
                  <a:schemeClr val="tx1"/>
                </a:solidFill>
                <a:latin typeface="Arial" charset="0"/>
              </a:defRPr>
            </a:lvl4pPr>
            <a:lvl5pPr marL="2057099" indent="-228567" defTabSz="860299">
              <a:defRPr sz="1300">
                <a:solidFill>
                  <a:schemeClr val="tx1"/>
                </a:solidFill>
                <a:latin typeface="Arial" charset="0"/>
              </a:defRPr>
            </a:lvl5pPr>
            <a:lvl6pPr marL="2514232" indent="-228567" defTabSz="860299" eaLnBrk="0" fontAlgn="base" hangingPunct="0">
              <a:spcBef>
                <a:spcPct val="0"/>
              </a:spcBef>
              <a:spcAft>
                <a:spcPct val="0"/>
              </a:spcAft>
              <a:defRPr sz="1300">
                <a:solidFill>
                  <a:schemeClr val="tx1"/>
                </a:solidFill>
                <a:latin typeface="Arial" charset="0"/>
              </a:defRPr>
            </a:lvl6pPr>
            <a:lvl7pPr marL="2971365" indent="-228567" defTabSz="860299" eaLnBrk="0" fontAlgn="base" hangingPunct="0">
              <a:spcBef>
                <a:spcPct val="0"/>
              </a:spcBef>
              <a:spcAft>
                <a:spcPct val="0"/>
              </a:spcAft>
              <a:defRPr sz="1300">
                <a:solidFill>
                  <a:schemeClr val="tx1"/>
                </a:solidFill>
                <a:latin typeface="Arial" charset="0"/>
              </a:defRPr>
            </a:lvl7pPr>
            <a:lvl8pPr marL="3428497" indent="-228567" defTabSz="860299" eaLnBrk="0" fontAlgn="base" hangingPunct="0">
              <a:spcBef>
                <a:spcPct val="0"/>
              </a:spcBef>
              <a:spcAft>
                <a:spcPct val="0"/>
              </a:spcAft>
              <a:defRPr sz="1300">
                <a:solidFill>
                  <a:schemeClr val="tx1"/>
                </a:solidFill>
                <a:latin typeface="Arial" charset="0"/>
              </a:defRPr>
            </a:lvl8pPr>
            <a:lvl9pPr marL="3885630" indent="-228567" defTabSz="860299" eaLnBrk="0" fontAlgn="base" hangingPunct="0">
              <a:spcBef>
                <a:spcPct val="0"/>
              </a:spcBef>
              <a:spcAft>
                <a:spcPct val="0"/>
              </a:spcAft>
              <a:defRPr sz="1300">
                <a:solidFill>
                  <a:schemeClr val="tx1"/>
                </a:solidFill>
                <a:latin typeface="Arial" charset="0"/>
              </a:defRPr>
            </a:lvl9pPr>
          </a:lstStyle>
          <a:p>
            <a:fld id="{AA37DB33-B0FC-4780-8513-B88B0C8ECE12}" type="slidenum">
              <a:rPr lang="en-US" sz="900">
                <a:solidFill>
                  <a:srgbClr val="000000"/>
                </a:solidFill>
                <a:latin typeface="Times New Roman" pitchFamily="18" charset="0"/>
              </a:rPr>
              <a:pPr/>
              <a:t>63</a:t>
            </a:fld>
            <a:endParaRPr lang="en-US" sz="900">
              <a:solidFill>
                <a:srgbClr val="000000"/>
              </a:solidFill>
              <a:latin typeface="Times New Roman" pitchFamily="18" charset="0"/>
            </a:endParaRPr>
          </a:p>
        </p:txBody>
      </p:sp>
      <p:sp>
        <p:nvSpPr>
          <p:cNvPr id="74755" name="Text Box 2"/>
          <p:cNvSpPr txBox="1">
            <a:spLocks noChangeArrowheads="1"/>
          </p:cNvSpPr>
          <p:nvPr/>
        </p:nvSpPr>
        <p:spPr bwMode="auto">
          <a:xfrm>
            <a:off x="1290639" y="728663"/>
            <a:ext cx="4733925" cy="3600450"/>
          </a:xfrm>
          <a:prstGeom prst="rect">
            <a:avLst/>
          </a:prstGeom>
          <a:solidFill>
            <a:srgbClr val="FFFFFF"/>
          </a:solidFill>
          <a:ln w="9360">
            <a:solidFill>
              <a:srgbClr val="000000"/>
            </a:solidFill>
            <a:miter lim="800000"/>
            <a:headEnd/>
            <a:tailEnd/>
          </a:ln>
        </p:spPr>
        <p:txBody>
          <a:bodyPr wrap="none" lIns="96647" tIns="48324" rIns="96647" bIns="48324"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sz="1900">
              <a:solidFill>
                <a:srgbClr val="000000"/>
              </a:solidFill>
              <a:latin typeface="Comic Sans MS" pitchFamily="66" charset="0"/>
            </a:endParaRPr>
          </a:p>
        </p:txBody>
      </p:sp>
      <p:sp>
        <p:nvSpPr>
          <p:cNvPr id="74756" name="Text Box 3"/>
          <p:cNvSpPr>
            <a:spLocks noGrp="1" noChangeArrowheads="1"/>
          </p:cNvSpPr>
          <p:nvPr>
            <p:ph type="body"/>
          </p:nvPr>
        </p:nvSpPr>
        <p:spPr>
          <a:xfrm>
            <a:off x="731839" y="4559301"/>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64" tIns="44388" rIns="85364" bIns="44388" anchor="ctr" anchorCtr="1"/>
          <a:lstStyle/>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r>
              <a:rPr lang="en-GB" smtClean="0"/>
              <a:t>Greedy places gates with no global knowledge of the circuit structure, our second heuristic tries to exploit spatial locality in the given circuit by laying out gates in roughly dataflow order</a:t>
            </a:r>
          </a:p>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r>
              <a:rPr lang="en-GB" smtClean="0"/>
              <a:t>Number of gate locations is same as circuit gates, so in the millions this doesn’t work but it is a start</a:t>
            </a:r>
          </a:p>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r>
              <a:rPr lang="en-GB" smtClean="0"/>
              <a:t>Columns sorted to maximize left to right motion without turns</a:t>
            </a:r>
          </a:p>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r>
              <a:rPr lang="en-GB" smtClean="0"/>
              <a:t>As mentione, qubits flow left to right naturally in this design, so this heuristic is especially well suited to circuits that operate repeatedly on streams of qubits at high throughput, inheirently pipelined</a:t>
            </a:r>
          </a:p>
          <a:p>
            <a:pPr defTabSz="482529">
              <a:spcBef>
                <a:spcPts val="475"/>
              </a:spcBef>
              <a:tabLst>
                <a:tab pos="0" algn="l"/>
                <a:tab pos="482529" algn="l"/>
                <a:tab pos="965058" algn="l"/>
                <a:tab pos="1449176" algn="l"/>
                <a:tab pos="1931705" algn="l"/>
                <a:tab pos="2415821" algn="l"/>
                <a:tab pos="2898350" algn="l"/>
                <a:tab pos="3382467" algn="l"/>
                <a:tab pos="3864996" algn="l"/>
                <a:tab pos="4349113" algn="l"/>
                <a:tab pos="4831642" algn="l"/>
                <a:tab pos="5314171" algn="l"/>
                <a:tab pos="5798288" algn="l"/>
                <a:tab pos="6280817" algn="l"/>
                <a:tab pos="6764933" algn="l"/>
                <a:tab pos="7247463" algn="l"/>
                <a:tab pos="7731580" algn="l"/>
                <a:tab pos="8214109" algn="l"/>
                <a:tab pos="8698225" algn="l"/>
                <a:tab pos="9180754" algn="l"/>
                <a:tab pos="9663283" algn="l"/>
              </a:tabLst>
            </a:pPr>
            <a:endParaRPr lang="en-GB" smtClean="0"/>
          </a:p>
        </p:txBody>
      </p:sp>
    </p:spTree>
    <p:extLst>
      <p:ext uri="{BB962C8B-B14F-4D97-AF65-F5344CB8AC3E}">
        <p14:creationId xmlns:p14="http://schemas.microsoft.com/office/powerpoint/2010/main" val="961818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4162425" y="9150351"/>
            <a:ext cx="3176588" cy="427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299">
              <a:defRPr sz="1300">
                <a:solidFill>
                  <a:schemeClr val="tx1"/>
                </a:solidFill>
                <a:latin typeface="Arial" charset="0"/>
              </a:defRPr>
            </a:lvl1pPr>
            <a:lvl2pPr marL="742842" indent="-285708" defTabSz="860299">
              <a:defRPr sz="1300">
                <a:solidFill>
                  <a:schemeClr val="tx1"/>
                </a:solidFill>
                <a:latin typeface="Arial" charset="0"/>
              </a:defRPr>
            </a:lvl2pPr>
            <a:lvl3pPr marL="1142833" indent="-228567" defTabSz="860299">
              <a:defRPr sz="1300">
                <a:solidFill>
                  <a:schemeClr val="tx1"/>
                </a:solidFill>
                <a:latin typeface="Arial" charset="0"/>
              </a:defRPr>
            </a:lvl3pPr>
            <a:lvl4pPr marL="1599966" indent="-228567" defTabSz="860299">
              <a:defRPr sz="1300">
                <a:solidFill>
                  <a:schemeClr val="tx1"/>
                </a:solidFill>
                <a:latin typeface="Arial" charset="0"/>
              </a:defRPr>
            </a:lvl4pPr>
            <a:lvl5pPr marL="2057099" indent="-228567" defTabSz="860299">
              <a:defRPr sz="1300">
                <a:solidFill>
                  <a:schemeClr val="tx1"/>
                </a:solidFill>
                <a:latin typeface="Arial" charset="0"/>
              </a:defRPr>
            </a:lvl5pPr>
            <a:lvl6pPr marL="2514232" indent="-228567" defTabSz="860299" eaLnBrk="0" fontAlgn="base" hangingPunct="0">
              <a:spcBef>
                <a:spcPct val="0"/>
              </a:spcBef>
              <a:spcAft>
                <a:spcPct val="0"/>
              </a:spcAft>
              <a:defRPr sz="1300">
                <a:solidFill>
                  <a:schemeClr val="tx1"/>
                </a:solidFill>
                <a:latin typeface="Arial" charset="0"/>
              </a:defRPr>
            </a:lvl6pPr>
            <a:lvl7pPr marL="2971365" indent="-228567" defTabSz="860299" eaLnBrk="0" fontAlgn="base" hangingPunct="0">
              <a:spcBef>
                <a:spcPct val="0"/>
              </a:spcBef>
              <a:spcAft>
                <a:spcPct val="0"/>
              </a:spcAft>
              <a:defRPr sz="1300">
                <a:solidFill>
                  <a:schemeClr val="tx1"/>
                </a:solidFill>
                <a:latin typeface="Arial" charset="0"/>
              </a:defRPr>
            </a:lvl7pPr>
            <a:lvl8pPr marL="3428497" indent="-228567" defTabSz="860299" eaLnBrk="0" fontAlgn="base" hangingPunct="0">
              <a:spcBef>
                <a:spcPct val="0"/>
              </a:spcBef>
              <a:spcAft>
                <a:spcPct val="0"/>
              </a:spcAft>
              <a:defRPr sz="1300">
                <a:solidFill>
                  <a:schemeClr val="tx1"/>
                </a:solidFill>
                <a:latin typeface="Arial" charset="0"/>
              </a:defRPr>
            </a:lvl8pPr>
            <a:lvl9pPr marL="3885630" indent="-228567" defTabSz="860299" eaLnBrk="0" fontAlgn="base" hangingPunct="0">
              <a:spcBef>
                <a:spcPct val="0"/>
              </a:spcBef>
              <a:spcAft>
                <a:spcPct val="0"/>
              </a:spcAft>
              <a:defRPr sz="1300">
                <a:solidFill>
                  <a:schemeClr val="tx1"/>
                </a:solidFill>
                <a:latin typeface="Arial" charset="0"/>
              </a:defRPr>
            </a:lvl9pPr>
          </a:lstStyle>
          <a:p>
            <a:fld id="{DE6E0927-E167-4505-8E7C-E829839EC02F}" type="slidenum">
              <a:rPr lang="en-US" sz="900">
                <a:solidFill>
                  <a:srgbClr val="000000"/>
                </a:solidFill>
                <a:latin typeface="Times New Roman" pitchFamily="18" charset="0"/>
              </a:rPr>
              <a:pPr/>
              <a:t>76</a:t>
            </a:fld>
            <a:endParaRPr lang="en-US" sz="900">
              <a:solidFill>
                <a:srgbClr val="000000"/>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731839"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49904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964D36B7-2650-4E46-883D-8E5F1778D40B}" type="slidenum">
              <a:rPr lang="en-US"/>
              <a:pPr/>
              <a:t>3</a:t>
            </a:fld>
            <a:endParaRPr lang="en-US"/>
          </a:p>
        </p:txBody>
      </p:sp>
      <p:sp>
        <p:nvSpPr>
          <p:cNvPr id="892930" name="Rectangle 2"/>
          <p:cNvSpPr>
            <a:spLocks noGrp="1" noRot="1" noChangeAspect="1" noChangeArrowheads="1" noTextEdit="1"/>
          </p:cNvSpPr>
          <p:nvPr>
            <p:ph type="sldImg"/>
          </p:nvPr>
        </p:nvSpPr>
        <p:spPr>
          <a:xfrm>
            <a:off x="1200150" y="688975"/>
            <a:ext cx="4597400" cy="3448050"/>
          </a:xfrm>
          <a:ln/>
          <a:extLst>
            <a:ext uri="{FAA26D3D-D897-4be2-8F04-BA451C77F1D7}">
              <ma14:placeholderFlag xmlns:ma14="http://schemas.microsoft.com/office/mac/drawingml/2011/main" xmlns="" val="1"/>
            </a:ext>
          </a:extLst>
        </p:spPr>
      </p:sp>
      <p:sp>
        <p:nvSpPr>
          <p:cNvPr id="892931" name="Rectangle 3"/>
          <p:cNvSpPr>
            <a:spLocks noGrp="1" noChangeArrowheads="1"/>
          </p:cNvSpPr>
          <p:nvPr>
            <p:ph type="body" idx="1"/>
          </p:nvPr>
        </p:nvSpPr>
        <p:spPr>
          <a:xfrm>
            <a:off x="700088" y="4367213"/>
            <a:ext cx="5597525" cy="4138612"/>
          </a:xfrm>
        </p:spPr>
        <p:txBody>
          <a:bodyPr/>
          <a:lstStyle/>
          <a:p>
            <a:endParaRPr lang="en-US"/>
          </a:p>
        </p:txBody>
      </p:sp>
    </p:spTree>
    <p:extLst>
      <p:ext uri="{BB962C8B-B14F-4D97-AF65-F5344CB8AC3E}">
        <p14:creationId xmlns:p14="http://schemas.microsoft.com/office/powerpoint/2010/main" val="100482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4939F93D-2ED4-E546-A211-624FB71D56FD}" type="slidenum">
              <a:rPr lang="en-US"/>
              <a:pPr/>
              <a:t>4</a:t>
            </a:fld>
            <a:endParaRPr lang="en-US"/>
          </a:p>
        </p:txBody>
      </p:sp>
      <p:sp>
        <p:nvSpPr>
          <p:cNvPr id="711682" name="Rectangle 2"/>
          <p:cNvSpPr>
            <a:spLocks noGrp="1" noRot="1" noChangeAspect="1" noChangeArrowheads="1" noTextEdit="1"/>
          </p:cNvSpPr>
          <p:nvPr>
            <p:ph type="sldImg"/>
          </p:nvPr>
        </p:nvSpPr>
        <p:spPr>
          <a:xfrm>
            <a:off x="1200150" y="688975"/>
            <a:ext cx="4597400" cy="3448050"/>
          </a:xfrm>
          <a:ln/>
          <a:extLst>
            <a:ext uri="{FAA26D3D-D897-4be2-8F04-BA451C77F1D7}">
              <ma14:placeholderFlag xmlns:ma14="http://schemas.microsoft.com/office/mac/drawingml/2011/main" xmlns="" val="1"/>
            </a:ext>
          </a:extLst>
        </p:spPr>
      </p:sp>
      <p:sp>
        <p:nvSpPr>
          <p:cNvPr id="711683" name="Rectangle 3"/>
          <p:cNvSpPr>
            <a:spLocks noGrp="1" noChangeArrowheads="1"/>
          </p:cNvSpPr>
          <p:nvPr>
            <p:ph type="body" idx="1"/>
          </p:nvPr>
        </p:nvSpPr>
        <p:spPr>
          <a:xfrm>
            <a:off x="700088" y="4367213"/>
            <a:ext cx="5597525" cy="4138612"/>
          </a:xfrm>
        </p:spPr>
        <p:txBody>
          <a:bodyPr/>
          <a:lstStyle/>
          <a:p>
            <a:endParaRPr lang="en-US"/>
          </a:p>
        </p:txBody>
      </p:sp>
    </p:spTree>
    <p:extLst>
      <p:ext uri="{BB962C8B-B14F-4D97-AF65-F5344CB8AC3E}">
        <p14:creationId xmlns:p14="http://schemas.microsoft.com/office/powerpoint/2010/main" val="128464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ECA0750D-D897-8D4C-AB70-EBD821A4161D}" type="slidenum">
              <a:rPr lang="en-US"/>
              <a:pPr/>
              <a:t>5</a:t>
            </a:fld>
            <a:endParaRPr lang="en-US"/>
          </a:p>
        </p:txBody>
      </p:sp>
      <p:sp>
        <p:nvSpPr>
          <p:cNvPr id="726018" name="Rectangle 2"/>
          <p:cNvSpPr>
            <a:spLocks noGrp="1" noRot="1" noChangeAspect="1" noChangeArrowheads="1" noTextEdit="1"/>
          </p:cNvSpPr>
          <p:nvPr>
            <p:ph type="sldImg"/>
          </p:nvPr>
        </p:nvSpPr>
        <p:spPr>
          <a:xfrm>
            <a:off x="1201738" y="688975"/>
            <a:ext cx="4597400" cy="3448050"/>
          </a:xfrm>
          <a:ln/>
          <a:extLst>
            <a:ext uri="{FAA26D3D-D897-4be2-8F04-BA451C77F1D7}">
              <ma14:placeholderFlag xmlns:ma14="http://schemas.microsoft.com/office/mac/drawingml/2011/main" xmlns="" val="1"/>
            </a:ext>
          </a:extLst>
        </p:spPr>
      </p:sp>
      <p:sp>
        <p:nvSpPr>
          <p:cNvPr id="726019" name="Rectangle 3"/>
          <p:cNvSpPr>
            <a:spLocks noGrp="1" noChangeArrowheads="1"/>
          </p:cNvSpPr>
          <p:nvPr>
            <p:ph type="body" idx="1"/>
          </p:nvPr>
        </p:nvSpPr>
        <p:spPr>
          <a:xfrm>
            <a:off x="700088" y="4367213"/>
            <a:ext cx="5597525" cy="4138612"/>
          </a:xfrm>
        </p:spPr>
        <p:txBody>
          <a:bodyPr/>
          <a:lstStyle/>
          <a:p>
            <a:endParaRPr lang="en-US"/>
          </a:p>
        </p:txBody>
      </p:sp>
    </p:spTree>
    <p:extLst>
      <p:ext uri="{BB962C8B-B14F-4D97-AF65-F5344CB8AC3E}">
        <p14:creationId xmlns:p14="http://schemas.microsoft.com/office/powerpoint/2010/main" val="21827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C71BF5C8-1A5B-3648-B91F-849025F64D45}" type="slidenum">
              <a:rPr lang="en-US"/>
              <a:pPr/>
              <a:t>12</a:t>
            </a:fld>
            <a:endParaRPr lang="en-US"/>
          </a:p>
        </p:txBody>
      </p:sp>
      <p:sp>
        <p:nvSpPr>
          <p:cNvPr id="894978" name="Rectangle 2"/>
          <p:cNvSpPr>
            <a:spLocks noGrp="1" noRot="1" noChangeAspect="1" noChangeArrowheads="1" noTextEdit="1"/>
          </p:cNvSpPr>
          <p:nvPr>
            <p:ph type="sldImg"/>
          </p:nvPr>
        </p:nvSpPr>
        <p:spPr>
          <a:xfrm>
            <a:off x="1200150" y="688975"/>
            <a:ext cx="4597400" cy="3448050"/>
          </a:xfrm>
          <a:ln/>
          <a:extLst>
            <a:ext uri="{FAA26D3D-D897-4be2-8F04-BA451C77F1D7}">
              <ma14:placeholderFlag xmlns:ma14="http://schemas.microsoft.com/office/mac/drawingml/2011/main" xmlns="" val="1"/>
            </a:ext>
          </a:extLst>
        </p:spPr>
      </p:sp>
      <p:sp>
        <p:nvSpPr>
          <p:cNvPr id="894979" name="Rectangle 3"/>
          <p:cNvSpPr>
            <a:spLocks noGrp="1" noChangeArrowheads="1"/>
          </p:cNvSpPr>
          <p:nvPr>
            <p:ph type="body" idx="1"/>
          </p:nvPr>
        </p:nvSpPr>
        <p:spPr>
          <a:xfrm>
            <a:off x="933450" y="4367213"/>
            <a:ext cx="5130800" cy="4138612"/>
          </a:xfrm>
        </p:spPr>
        <p:txBody>
          <a:bodyPr/>
          <a:lstStyle/>
          <a:p>
            <a:endParaRPr lang="en-US"/>
          </a:p>
        </p:txBody>
      </p:sp>
    </p:spTree>
    <p:extLst>
      <p:ext uri="{BB962C8B-B14F-4D97-AF65-F5344CB8AC3E}">
        <p14:creationId xmlns:p14="http://schemas.microsoft.com/office/powerpoint/2010/main" val="247175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34CD0111-9ED5-3D43-B47B-D7EE47889B26}" type="slidenum">
              <a:rPr lang="en-US"/>
              <a:pPr/>
              <a:t>13</a:t>
            </a:fld>
            <a:endParaRPr lang="en-US"/>
          </a:p>
        </p:txBody>
      </p:sp>
      <p:sp>
        <p:nvSpPr>
          <p:cNvPr id="799746" name="Rectangle 2"/>
          <p:cNvSpPr>
            <a:spLocks noGrp="1" noRot="1" noChangeAspect="1" noChangeArrowheads="1" noTextEdit="1"/>
          </p:cNvSpPr>
          <p:nvPr>
            <p:ph type="sldImg"/>
          </p:nvPr>
        </p:nvSpPr>
        <p:spPr>
          <a:xfrm>
            <a:off x="1200150" y="688975"/>
            <a:ext cx="4597400" cy="3448050"/>
          </a:xfrm>
          <a:ln/>
          <a:extLst>
            <a:ext uri="{FAA26D3D-D897-4be2-8F04-BA451C77F1D7}">
              <ma14:placeholderFlag xmlns:ma14="http://schemas.microsoft.com/office/mac/drawingml/2011/main" xmlns="" val="1"/>
            </a:ext>
          </a:extLst>
        </p:spPr>
      </p:sp>
      <p:sp>
        <p:nvSpPr>
          <p:cNvPr id="799747" name="Rectangle 3"/>
          <p:cNvSpPr>
            <a:spLocks noGrp="1" noChangeArrowheads="1"/>
          </p:cNvSpPr>
          <p:nvPr>
            <p:ph type="body" idx="1"/>
          </p:nvPr>
        </p:nvSpPr>
        <p:spPr>
          <a:xfrm>
            <a:off x="933450" y="4367213"/>
            <a:ext cx="5130800" cy="4138612"/>
          </a:xfrm>
        </p:spPr>
        <p:txBody>
          <a:bodyPr/>
          <a:lstStyle/>
          <a:p>
            <a:endParaRPr lang="en-US"/>
          </a:p>
        </p:txBody>
      </p:sp>
    </p:spTree>
    <p:extLst>
      <p:ext uri="{BB962C8B-B14F-4D97-AF65-F5344CB8AC3E}">
        <p14:creationId xmlns:p14="http://schemas.microsoft.com/office/powerpoint/2010/main" val="292319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83038" y="8763000"/>
            <a:ext cx="3038475" cy="409575"/>
          </a:xfrm>
          <a:prstGeom prst="rect">
            <a:avLst/>
          </a:prstGeom>
          <a:ln/>
        </p:spPr>
        <p:txBody>
          <a:bodyPr/>
          <a:lstStyle/>
          <a:p>
            <a:fld id="{482173E5-EE99-6548-BF23-6549210B4085}" type="slidenum">
              <a:rPr lang="en-US"/>
              <a:pPr/>
              <a:t>14</a:t>
            </a:fld>
            <a:endParaRPr lang="en-US"/>
          </a:p>
        </p:txBody>
      </p:sp>
      <p:sp>
        <p:nvSpPr>
          <p:cNvPr id="75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52643" name="Rectangle 3"/>
          <p:cNvSpPr>
            <a:spLocks noGrp="1" noChangeArrowheads="1"/>
          </p:cNvSpPr>
          <p:nvPr>
            <p:ph type="body" idx="1"/>
          </p:nvPr>
        </p:nvSpPr>
        <p:spPr>
          <a:xfrm>
            <a:off x="931863" y="4367213"/>
            <a:ext cx="5133975" cy="4137025"/>
          </a:xfrm>
        </p:spPr>
        <p:txBody>
          <a:bodyPr/>
          <a:lstStyle/>
          <a:p>
            <a:r>
              <a:rPr lang="en-US"/>
              <a:t>Now that we</a:t>
            </a:r>
            <a:r>
              <a:rPr lang="ja-JP" altLang="en-US">
                <a:latin typeface="Arial"/>
              </a:rPr>
              <a:t>’</a:t>
            </a:r>
            <a:r>
              <a:rPr lang="en-US"/>
              <a:t>ve set the  context, here</a:t>
            </a:r>
            <a:r>
              <a:rPr lang="ja-JP" altLang="en-US">
                <a:latin typeface="Arial"/>
              </a:rPr>
              <a:t>’</a:t>
            </a:r>
            <a:r>
              <a:rPr lang="en-US"/>
              <a:t>s a picture of the rest of the presentation </a:t>
            </a:r>
          </a:p>
          <a:p>
            <a:endParaRPr lang="en-US"/>
          </a:p>
          <a:p>
            <a:r>
              <a:rPr lang="en-US"/>
              <a:t>I do</a:t>
            </a:r>
          </a:p>
          <a:p>
            <a:endParaRPr lang="en-US"/>
          </a:p>
          <a:p>
            <a:r>
              <a:rPr lang="en-US"/>
              <a:t>Kris does</a:t>
            </a:r>
          </a:p>
        </p:txBody>
      </p:sp>
    </p:spTree>
    <p:extLst>
      <p:ext uri="{BB962C8B-B14F-4D97-AF65-F5344CB8AC3E}">
        <p14:creationId xmlns:p14="http://schemas.microsoft.com/office/powerpoint/2010/main" val="251904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83038" y="8763000"/>
            <a:ext cx="3038475" cy="409575"/>
          </a:xfrm>
          <a:prstGeom prst="rect">
            <a:avLst/>
          </a:prstGeom>
          <a:ln/>
        </p:spPr>
        <p:txBody>
          <a:bodyPr/>
          <a:lstStyle/>
          <a:p>
            <a:fld id="{B1944FEC-C672-9B42-B477-5B0E8A5FE7E6}" type="slidenum">
              <a:rPr lang="en-US"/>
              <a:pPr/>
              <a:t>15</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514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130425"/>
            <a:ext cx="7772400" cy="1470025"/>
          </a:xfrm>
        </p:spPr>
        <p:txBody>
          <a:bodyPr/>
          <a:lstStyle>
            <a:lvl1pPr>
              <a:defRPr sz="3600"/>
            </a:lvl1pPr>
          </a:lstStyle>
          <a:p>
            <a:pPr lvl="0"/>
            <a:r>
              <a:rPr lang="en-US" noProof="0" smtClean="0"/>
              <a:t>Click to edit Master title style</a:t>
            </a:r>
          </a:p>
        </p:txBody>
      </p:sp>
      <p:sp>
        <p:nvSpPr>
          <p:cNvPr id="1280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5815595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6973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52400"/>
            <a:ext cx="1981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91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511645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3637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086600" cy="1143000"/>
          </a:xfrm>
        </p:spPr>
        <p:txBody>
          <a:bodyPr/>
          <a:lstStyle>
            <a:lvl1pPr>
              <a:defRPr sz="3200" b="1">
                <a:solidFill>
                  <a:srgbClr val="0332B7"/>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005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10100" y="1600200"/>
            <a:ext cx="4000500" cy="4800600"/>
          </a:xfrm>
        </p:spPr>
        <p:txBody>
          <a:bodyPr/>
          <a:lstStyle/>
          <a:p>
            <a:pPr lvl="0"/>
            <a:endParaRPr lang="en-US" noProof="0" smtClean="0"/>
          </a:p>
        </p:txBody>
      </p:sp>
    </p:spTree>
    <p:extLst>
      <p:ext uri="{BB962C8B-B14F-4D97-AF65-F5344CB8AC3E}">
        <p14:creationId xmlns:p14="http://schemas.microsoft.com/office/powerpoint/2010/main" val="14080214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086600" cy="1143000"/>
          </a:xfrm>
        </p:spPr>
        <p:txBody>
          <a:bodyPr/>
          <a:lstStyle>
            <a:lvl1pPr>
              <a:defRPr sz="3200" b="1">
                <a:solidFill>
                  <a:srgbClr val="0332B7"/>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005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600200"/>
            <a:ext cx="40005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76700"/>
            <a:ext cx="40005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77949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696200" cy="736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066800"/>
            <a:ext cx="3733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066800"/>
            <a:ext cx="3733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71900"/>
            <a:ext cx="3733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771900"/>
            <a:ext cx="3733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010400" y="6553200"/>
            <a:ext cx="1524000" cy="304800"/>
          </a:xfrm>
          <a:prstGeom prst="rect">
            <a:avLst/>
          </a:prstGeom>
        </p:spPr>
        <p:txBody>
          <a:bodyPr/>
          <a:lstStyle>
            <a:lvl1pPr>
              <a:defRPr/>
            </a:lvl1pPr>
          </a:lstStyle>
          <a:p>
            <a:fld id="{8E82FBCB-7867-C944-9D1E-78410558C624}" type="datetime1">
              <a:rPr lang="en-US"/>
              <a:pPr/>
              <a:t>5/4/2015</a:t>
            </a:fld>
            <a:endParaRPr lang="en-US"/>
          </a:p>
        </p:txBody>
      </p:sp>
      <p:sp>
        <p:nvSpPr>
          <p:cNvPr id="8" name="Footer Placeholder 7"/>
          <p:cNvSpPr>
            <a:spLocks noGrp="1"/>
          </p:cNvSpPr>
          <p:nvPr>
            <p:ph type="ftr" sz="quarter" idx="11"/>
          </p:nvPr>
        </p:nvSpPr>
        <p:spPr>
          <a:xfrm>
            <a:off x="3048000" y="6553200"/>
            <a:ext cx="2895600" cy="3048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8610600" y="6553200"/>
            <a:ext cx="381000" cy="304800"/>
          </a:xfrm>
          <a:prstGeom prst="rect">
            <a:avLst/>
          </a:prstGeom>
        </p:spPr>
        <p:txBody>
          <a:bodyPr/>
          <a:lstStyle>
            <a:lvl1pPr>
              <a:defRPr/>
            </a:lvl1pPr>
          </a:lstStyle>
          <a:p>
            <a:fld id="{9504ED13-29FB-9245-8A98-690D785AE58D}" type="slidenum">
              <a:rPr lang="en-US"/>
              <a:pPr/>
              <a:t>‹#›</a:t>
            </a:fld>
            <a:endParaRPr lang="en-US" b="0"/>
          </a:p>
        </p:txBody>
      </p:sp>
    </p:spTree>
    <p:extLst>
      <p:ext uri="{BB962C8B-B14F-4D97-AF65-F5344CB8AC3E}">
        <p14:creationId xmlns:p14="http://schemas.microsoft.com/office/powerpoint/2010/main" val="315043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6978015"/>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335661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09960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388191"/>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07694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987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5346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44549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52400"/>
            <a:ext cx="7162800"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dirty="0" smtClean="0"/>
              <a:t>Slide Title</a:t>
            </a:r>
          </a:p>
        </p:txBody>
      </p:sp>
      <p:sp>
        <p:nvSpPr>
          <p:cNvPr id="1027" name="Rectangle 3"/>
          <p:cNvSpPr>
            <a:spLocks noGrp="1" noChangeArrowheads="1"/>
          </p:cNvSpPr>
          <p:nvPr>
            <p:ph type="body" idx="1"/>
          </p:nvPr>
        </p:nvSpPr>
        <p:spPr bwMode="auto">
          <a:xfrm>
            <a:off x="609600" y="914400"/>
            <a:ext cx="7924800" cy="510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normAutofit/>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userDrawn="1"/>
        </p:nvSpPr>
        <p:spPr bwMode="auto">
          <a:xfrm>
            <a:off x="7831599" y="6551613"/>
            <a:ext cx="1219867" cy="305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1400" dirty="0" err="1">
                <a:solidFill>
                  <a:srgbClr val="2A40E2"/>
                </a:solidFill>
              </a:rPr>
              <a:t>Lec</a:t>
            </a:r>
            <a:r>
              <a:rPr lang="en-US" altLang="en-US" sz="1400" dirty="0">
                <a:solidFill>
                  <a:srgbClr val="2A40E2"/>
                </a:solidFill>
              </a:rPr>
              <a:t> </a:t>
            </a:r>
            <a:r>
              <a:rPr lang="en-US" altLang="en-US" sz="1400" dirty="0" smtClean="0">
                <a:solidFill>
                  <a:srgbClr val="2A40E2"/>
                </a:solidFill>
              </a:rPr>
              <a:t>24.</a:t>
            </a:r>
            <a:fld id="{6456B83E-17D0-4CDF-84AD-C8A97BEB5271}" type="slidenum">
              <a:rPr lang="en-US" altLang="en-US" sz="1400" smtClean="0">
                <a:solidFill>
                  <a:srgbClr val="2A40E2"/>
                </a:solidFill>
              </a:rPr>
              <a:pPr algn="ctr"/>
              <a:t>‹#›</a:t>
            </a:fld>
            <a:endParaRPr lang="en-US" altLang="en-US" sz="1400" b="0" i="1" dirty="0">
              <a:solidFill>
                <a:srgbClr val="2A40E2"/>
              </a:solidFill>
            </a:endParaRPr>
          </a:p>
        </p:txBody>
      </p:sp>
      <p:sp>
        <p:nvSpPr>
          <p:cNvPr id="1029" name="Text Box 5"/>
          <p:cNvSpPr txBox="1">
            <a:spLocks noChangeArrowheads="1"/>
          </p:cNvSpPr>
          <p:nvPr/>
        </p:nvSpPr>
        <p:spPr bwMode="auto">
          <a:xfrm>
            <a:off x="0" y="6550025"/>
            <a:ext cx="912407" cy="30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dirty="0" smtClean="0">
                <a:solidFill>
                  <a:srgbClr val="2A40E2"/>
                </a:solidFill>
              </a:rPr>
              <a:t>4/29/15</a:t>
            </a:r>
          </a:p>
        </p:txBody>
      </p:sp>
      <p:sp>
        <p:nvSpPr>
          <p:cNvPr id="1030" name="Line 6"/>
          <p:cNvSpPr>
            <a:spLocks noChangeShapeType="1"/>
          </p:cNvSpPr>
          <p:nvPr userDrawn="1"/>
        </p:nvSpPr>
        <p:spPr bwMode="auto">
          <a:xfrm>
            <a:off x="990600" y="685800"/>
            <a:ext cx="71628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Text Box 7"/>
          <p:cNvSpPr txBox="1">
            <a:spLocks noChangeArrowheads="1"/>
          </p:cNvSpPr>
          <p:nvPr userDrawn="1"/>
        </p:nvSpPr>
        <p:spPr bwMode="auto">
          <a:xfrm>
            <a:off x="2935288" y="6550025"/>
            <a:ext cx="3542935" cy="30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dirty="0" err="1" smtClean="0">
                <a:solidFill>
                  <a:srgbClr val="2A40E2"/>
                </a:solidFill>
              </a:rPr>
              <a:t>Kubiatowicz</a:t>
            </a:r>
            <a:r>
              <a:rPr lang="en-US" sz="1400" dirty="0" smtClean="0">
                <a:solidFill>
                  <a:srgbClr val="2A40E2"/>
                </a:solidFill>
              </a:rPr>
              <a:t> CS162 ©UCB Spring 2015</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 id="2147483688" r:id="rId14"/>
    <p:sldLayoutId id="2147483689" r:id="rId15"/>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additive="base">
                                        <p:cTn id="7" dur="500" fill="hold"/>
                                        <p:tgtEl>
                                          <p:spTgt spid="10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27">
                                            <p:txEl>
                                              <p:pRg st="1" end="1"/>
                                            </p:txEl>
                                          </p:spTgt>
                                        </p:tgtEl>
                                        <p:attrNameLst>
                                          <p:attrName>style.visibility</p:attrName>
                                        </p:attrNameLst>
                                      </p:cBhvr>
                                      <p:to>
                                        <p:strVal val="visible"/>
                                      </p:to>
                                    </p:set>
                                    <p:anim calcmode="lin" valueType="num">
                                      <p:cBhvr additive="base">
                                        <p:cTn id="11" dur="500" fill="hold"/>
                                        <p:tgtEl>
                                          <p:spTgt spid="102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2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 calcmode="lin" valueType="num">
                                      <p:cBhvr additive="base">
                                        <p:cTn id="15" dur="500" fill="hold"/>
                                        <p:tgtEl>
                                          <p:spTgt spid="102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2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27">
                                            <p:txEl>
                                              <p:pRg st="3" end="3"/>
                                            </p:txEl>
                                          </p:spTgt>
                                        </p:tgtEl>
                                        <p:attrNameLst>
                                          <p:attrName>style.visibility</p:attrName>
                                        </p:attrNameLst>
                                      </p:cBhvr>
                                      <p:to>
                                        <p:strVal val="visible"/>
                                      </p:to>
                                    </p:set>
                                    <p:anim calcmode="lin" valueType="num">
                                      <p:cBhvr additive="base">
                                        <p:cTn id="19" dur="500" fill="hold"/>
                                        <p:tgtEl>
                                          <p:spTgt spid="102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2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27">
                                            <p:txEl>
                                              <p:pRg st="4" end="4"/>
                                            </p:txEl>
                                          </p:spTgt>
                                        </p:tgtEl>
                                        <p:attrNameLst>
                                          <p:attrName>style.visibility</p:attrName>
                                        </p:attrNameLst>
                                      </p:cBhvr>
                                      <p:to>
                                        <p:strVal val="visible"/>
                                      </p:to>
                                    </p:set>
                                    <p:anim calcmode="lin" valueType="num">
                                      <p:cBhvr additive="base">
                                        <p:cTn id="23" dur="500" fill="hold"/>
                                        <p:tgtEl>
                                          <p:spTgt spid="102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2">
            <p:tnLst>
              <p:par>
                <p:cTn presetID="2" presetClass="entr" presetSubtype="2"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fill="hold"/>
                        <p:tgtEl>
                          <p:spTgt spid="1027"/>
                        </p:tgtEl>
                        <p:attrNameLst>
                          <p:attrName>ppt_x</p:attrName>
                        </p:attrNameLst>
                      </p:cBhvr>
                      <p:tavLst>
                        <p:tav tm="0">
                          <p:val>
                            <p:strVal val="1+#ppt_w/2"/>
                          </p:val>
                        </p:tav>
                        <p:tav tm="100000">
                          <p:val>
                            <p:strVal val="#ppt_x"/>
                          </p:val>
                        </p:tav>
                      </p:tavLst>
                    </p:anim>
                    <p:anim calcmode="lin" valueType="num">
                      <p:cBhvr additive="base">
                        <p:cTn dur="500" fill="hold"/>
                        <p:tgtEl>
                          <p:spTgt spid="1027"/>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fill="hold"/>
                        <p:tgtEl>
                          <p:spTgt spid="1027"/>
                        </p:tgtEl>
                        <p:attrNameLst>
                          <p:attrName>ppt_x</p:attrName>
                        </p:attrNameLst>
                      </p:cBhvr>
                      <p:tavLst>
                        <p:tav tm="0">
                          <p:val>
                            <p:strVal val="1+#ppt_w/2"/>
                          </p:val>
                        </p:tav>
                        <p:tav tm="100000">
                          <p:val>
                            <p:strVal val="#ppt_x"/>
                          </p:val>
                        </p:tav>
                      </p:tavLst>
                    </p:anim>
                    <p:anim calcmode="lin" valueType="num">
                      <p:cBhvr additive="base">
                        <p:cTn dur="500" fill="hold"/>
                        <p:tgtEl>
                          <p:spTgt spid="1027"/>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fill="hold"/>
                        <p:tgtEl>
                          <p:spTgt spid="1027"/>
                        </p:tgtEl>
                        <p:attrNameLst>
                          <p:attrName>ppt_x</p:attrName>
                        </p:attrNameLst>
                      </p:cBhvr>
                      <p:tavLst>
                        <p:tav tm="0">
                          <p:val>
                            <p:strVal val="1+#ppt_w/2"/>
                          </p:val>
                        </p:tav>
                        <p:tav tm="100000">
                          <p:val>
                            <p:strVal val="#ppt_x"/>
                          </p:val>
                        </p:tav>
                      </p:tavLst>
                    </p:anim>
                    <p:anim calcmode="lin" valueType="num">
                      <p:cBhvr additive="base">
                        <p:cTn dur="500" fill="hold"/>
                        <p:tgtEl>
                          <p:spTgt spid="1027"/>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fill="hold"/>
                        <p:tgtEl>
                          <p:spTgt spid="1027"/>
                        </p:tgtEl>
                        <p:attrNameLst>
                          <p:attrName>ppt_x</p:attrName>
                        </p:attrNameLst>
                      </p:cBhvr>
                      <p:tavLst>
                        <p:tav tm="0">
                          <p:val>
                            <p:strVal val="1+#ppt_w/2"/>
                          </p:val>
                        </p:tav>
                        <p:tav tm="100000">
                          <p:val>
                            <p:strVal val="#ppt_x"/>
                          </p:val>
                        </p:tav>
                      </p:tavLst>
                    </p:anim>
                    <p:anim calcmode="lin" valueType="num">
                      <p:cBhvr additive="base">
                        <p:cTn dur="500" fill="hold"/>
                        <p:tgtEl>
                          <p:spTgt spid="102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fill="hold"/>
                        <p:tgtEl>
                          <p:spTgt spid="1027"/>
                        </p:tgtEl>
                        <p:attrNameLst>
                          <p:attrName>ppt_x</p:attrName>
                        </p:attrNameLst>
                      </p:cBhvr>
                      <p:tavLst>
                        <p:tav tm="0">
                          <p:val>
                            <p:strVal val="1+#ppt_w/2"/>
                          </p:val>
                        </p:tav>
                        <p:tav tm="100000">
                          <p:val>
                            <p:strVal val="#ppt_x"/>
                          </p:val>
                        </p:tav>
                      </p:tavLst>
                    </p:anim>
                    <p:anim calcmode="lin" valueType="num">
                      <p:cBhvr additive="base">
                        <p:cTn dur="500" fill="hold"/>
                        <p:tgtEl>
                          <p:spTgt spid="1027"/>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lnSpc>
          <a:spcPct val="90000"/>
        </a:lnSpc>
        <a:spcBef>
          <a:spcPct val="0"/>
        </a:spcBef>
        <a:spcAft>
          <a:spcPct val="0"/>
        </a:spcAft>
        <a:defRPr sz="2400" b="1">
          <a:solidFill>
            <a:srgbClr val="2A40E2"/>
          </a:solidFill>
          <a:latin typeface="+mj-lt"/>
          <a:ea typeface="+mj-ea"/>
          <a:cs typeface="+mj-cs"/>
        </a:defRPr>
      </a:lvl1pPr>
      <a:lvl2pPr algn="ctr" rtl="0" eaLnBrk="0" fontAlgn="base" hangingPunct="0">
        <a:lnSpc>
          <a:spcPct val="90000"/>
        </a:lnSpc>
        <a:spcBef>
          <a:spcPct val="0"/>
        </a:spcBef>
        <a:spcAft>
          <a:spcPct val="0"/>
        </a:spcAft>
        <a:defRPr sz="2400" b="1">
          <a:solidFill>
            <a:srgbClr val="2A40E2"/>
          </a:solidFill>
          <a:latin typeface="Comic Sans MS" pitchFamily="66" charset="0"/>
        </a:defRPr>
      </a:lvl2pPr>
      <a:lvl3pPr algn="ctr" rtl="0" eaLnBrk="0" fontAlgn="base" hangingPunct="0">
        <a:lnSpc>
          <a:spcPct val="90000"/>
        </a:lnSpc>
        <a:spcBef>
          <a:spcPct val="0"/>
        </a:spcBef>
        <a:spcAft>
          <a:spcPct val="0"/>
        </a:spcAft>
        <a:defRPr sz="2400" b="1">
          <a:solidFill>
            <a:srgbClr val="2A40E2"/>
          </a:solidFill>
          <a:latin typeface="Comic Sans MS" pitchFamily="66" charset="0"/>
        </a:defRPr>
      </a:lvl3pPr>
      <a:lvl4pPr algn="ctr" rtl="0" eaLnBrk="0" fontAlgn="base" hangingPunct="0">
        <a:lnSpc>
          <a:spcPct val="90000"/>
        </a:lnSpc>
        <a:spcBef>
          <a:spcPct val="0"/>
        </a:spcBef>
        <a:spcAft>
          <a:spcPct val="0"/>
        </a:spcAft>
        <a:defRPr sz="2400" b="1">
          <a:solidFill>
            <a:srgbClr val="2A40E2"/>
          </a:solidFill>
          <a:latin typeface="Comic Sans MS" pitchFamily="66" charset="0"/>
        </a:defRPr>
      </a:lvl4pPr>
      <a:lvl5pPr algn="ctr" rtl="0" eaLnBrk="0" fontAlgn="base" hangingPunct="0">
        <a:lnSpc>
          <a:spcPct val="90000"/>
        </a:lnSpc>
        <a:spcBef>
          <a:spcPct val="0"/>
        </a:spcBef>
        <a:spcAft>
          <a:spcPct val="0"/>
        </a:spcAft>
        <a:defRPr sz="2400" b="1">
          <a:solidFill>
            <a:srgbClr val="2A40E2"/>
          </a:solidFill>
          <a:latin typeface="Comic Sans MS" pitchFamily="66"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2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0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0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0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3" Type="http://schemas.openxmlformats.org/officeDocument/2006/relationships/notesSlide" Target="../notesSlides/notesSlide6.xml"/><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slideLayout" Target="../slideLayouts/slideLayout2.xml"/><Relationship Id="rId16" Type="http://schemas.openxmlformats.org/officeDocument/2006/relationships/image" Target="../media/image69.jpeg"/><Relationship Id="rId1" Type="http://schemas.openxmlformats.org/officeDocument/2006/relationships/vmlDrawing" Target="../drawings/vmlDrawing3.v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8.jpeg"/><Relationship Id="rId10" Type="http://schemas.openxmlformats.org/officeDocument/2006/relationships/image" Target="../media/image64.jpeg"/><Relationship Id="rId4" Type="http://schemas.openxmlformats.org/officeDocument/2006/relationships/oleObject" Target="../embeddings/oleObject3.bin"/><Relationship Id="rId9" Type="http://schemas.openxmlformats.org/officeDocument/2006/relationships/image" Target="../media/image63.png"/><Relationship Id="rId14" Type="http://schemas.openxmlformats.org/officeDocument/2006/relationships/image" Target="../media/image67.jpeg"/></Relationships>
</file>

<file path=ppt/slides/_rels/slide13.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7.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jpeg"/><Relationship Id="rId10" Type="http://schemas.openxmlformats.org/officeDocument/2006/relationships/image" Target="../media/image77.jpeg"/><Relationship Id="rId19" Type="http://schemas.openxmlformats.org/officeDocument/2006/relationships/image" Target="../media/image86.jpe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jpeg"/><Relationship Id="rId22" Type="http://schemas.openxmlformats.org/officeDocument/2006/relationships/image" Target="../media/image89.jpeg"/></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94.jpeg"/><Relationship Id="rId3" Type="http://schemas.openxmlformats.org/officeDocument/2006/relationships/notesSlide" Target="../notesSlides/notesSlide8.xml"/><Relationship Id="rId7" Type="http://schemas.openxmlformats.org/officeDocument/2006/relationships/image" Target="../media/image92.jpeg"/><Relationship Id="rId12"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jpeg"/><Relationship Id="rId11" Type="http://schemas.openxmlformats.org/officeDocument/2006/relationships/image" Target="../media/image18.jpeg"/><Relationship Id="rId5" Type="http://schemas.openxmlformats.org/officeDocument/2006/relationships/image" Target="../media/image91.jpeg"/><Relationship Id="rId10" Type="http://schemas.openxmlformats.org/officeDocument/2006/relationships/image" Target="../media/image7.png"/><Relationship Id="rId4" Type="http://schemas.openxmlformats.org/officeDocument/2006/relationships/image" Target="../media/image90.jpeg"/><Relationship Id="rId9"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gif"/><Relationship Id="rId5" Type="http://schemas.openxmlformats.org/officeDocument/2006/relationships/image" Target="../media/image100.png"/><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13" Type="http://schemas.openxmlformats.org/officeDocument/2006/relationships/image" Target="../media/image116.jpeg"/><Relationship Id="rId18" Type="http://schemas.openxmlformats.org/officeDocument/2006/relationships/image" Target="../media/image121.png"/><Relationship Id="rId26" Type="http://schemas.openxmlformats.org/officeDocument/2006/relationships/hyperlink" Target="http://www.zigbee.org/about/profile.asp?memberID=1365&amp;logo=/images/member_logos/dust.gif" TargetMode="External"/><Relationship Id="rId39" Type="http://schemas.openxmlformats.org/officeDocument/2006/relationships/image" Target="../media/image139.wmf"/><Relationship Id="rId21" Type="http://schemas.openxmlformats.org/officeDocument/2006/relationships/image" Target="../media/image124.png"/><Relationship Id="rId34" Type="http://schemas.openxmlformats.org/officeDocument/2006/relationships/image" Target="../media/image135.png"/><Relationship Id="rId42" Type="http://schemas.openxmlformats.org/officeDocument/2006/relationships/image" Target="../media/image142.png"/><Relationship Id="rId7" Type="http://schemas.openxmlformats.org/officeDocument/2006/relationships/image" Target="../media/image110.jpeg"/><Relationship Id="rId2" Type="http://schemas.openxmlformats.org/officeDocument/2006/relationships/notesSlide" Target="../notesSlides/notesSlide11.xml"/><Relationship Id="rId16" Type="http://schemas.openxmlformats.org/officeDocument/2006/relationships/image" Target="../media/image119.png"/><Relationship Id="rId29"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09.png"/><Relationship Id="rId11" Type="http://schemas.openxmlformats.org/officeDocument/2006/relationships/image" Target="../media/image114.jpeg"/><Relationship Id="rId24" Type="http://schemas.openxmlformats.org/officeDocument/2006/relationships/image" Target="../media/image127.png"/><Relationship Id="rId32" Type="http://schemas.openxmlformats.org/officeDocument/2006/relationships/image" Target="../media/image134.jpeg"/><Relationship Id="rId37" Type="http://schemas.openxmlformats.org/officeDocument/2006/relationships/image" Target="../media/image137.png"/><Relationship Id="rId40" Type="http://schemas.openxmlformats.org/officeDocument/2006/relationships/image" Target="../media/image140.wmf"/><Relationship Id="rId45" Type="http://schemas.openxmlformats.org/officeDocument/2006/relationships/image" Target="../media/image145.png"/><Relationship Id="rId5" Type="http://schemas.openxmlformats.org/officeDocument/2006/relationships/image" Target="../media/image108.png"/><Relationship Id="rId15" Type="http://schemas.openxmlformats.org/officeDocument/2006/relationships/image" Target="../media/image118.jpeg"/><Relationship Id="rId23" Type="http://schemas.openxmlformats.org/officeDocument/2006/relationships/image" Target="../media/image126.png"/><Relationship Id="rId28" Type="http://schemas.openxmlformats.org/officeDocument/2006/relationships/image" Target="../media/image130.jpeg"/><Relationship Id="rId36" Type="http://schemas.openxmlformats.org/officeDocument/2006/relationships/hyperlink" Target="http://www.sensinode.com/" TargetMode="External"/><Relationship Id="rId10" Type="http://schemas.openxmlformats.org/officeDocument/2006/relationships/image" Target="../media/image113.jpeg"/><Relationship Id="rId19" Type="http://schemas.openxmlformats.org/officeDocument/2006/relationships/image" Target="../media/image122.png"/><Relationship Id="rId31" Type="http://schemas.openxmlformats.org/officeDocument/2006/relationships/image" Target="../media/image133.png"/><Relationship Id="rId44" Type="http://schemas.openxmlformats.org/officeDocument/2006/relationships/image" Target="../media/image144.pn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29.png"/><Relationship Id="rId30" Type="http://schemas.openxmlformats.org/officeDocument/2006/relationships/image" Target="../media/image132.png"/><Relationship Id="rId35" Type="http://schemas.openxmlformats.org/officeDocument/2006/relationships/image" Target="../media/image136.png"/><Relationship Id="rId43" Type="http://schemas.openxmlformats.org/officeDocument/2006/relationships/image" Target="../media/image143.png"/><Relationship Id="rId8" Type="http://schemas.openxmlformats.org/officeDocument/2006/relationships/image" Target="../media/image111.jpeg"/><Relationship Id="rId3" Type="http://schemas.openxmlformats.org/officeDocument/2006/relationships/image" Target="../media/image106.jpeg"/><Relationship Id="rId12" Type="http://schemas.openxmlformats.org/officeDocument/2006/relationships/image" Target="../media/image115.jpeg"/><Relationship Id="rId17" Type="http://schemas.openxmlformats.org/officeDocument/2006/relationships/image" Target="../media/image120.png"/><Relationship Id="rId25" Type="http://schemas.openxmlformats.org/officeDocument/2006/relationships/image" Target="../media/image128.jpeg"/><Relationship Id="rId33" Type="http://schemas.openxmlformats.org/officeDocument/2006/relationships/hyperlink" Target="http://www.sensicast.com/" TargetMode="External"/><Relationship Id="rId38" Type="http://schemas.openxmlformats.org/officeDocument/2006/relationships/image" Target="../media/image138.wmf"/><Relationship Id="rId46" Type="http://schemas.openxmlformats.org/officeDocument/2006/relationships/image" Target="../media/image146.png"/><Relationship Id="rId20" Type="http://schemas.openxmlformats.org/officeDocument/2006/relationships/image" Target="../media/image123.png"/><Relationship Id="rId41" Type="http://schemas.openxmlformats.org/officeDocument/2006/relationships/image" Target="../media/image1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jpeg"/></Relationships>
</file>

<file path=ppt/slides/_rels/slide21.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5.jpeg"/><Relationship Id="rId26" Type="http://schemas.openxmlformats.org/officeDocument/2006/relationships/image" Target="../media/image23.jpeg"/><Relationship Id="rId3" Type="http://schemas.openxmlformats.org/officeDocument/2006/relationships/notesSlide" Target="../notesSlides/notesSlide13.xml"/><Relationship Id="rId21" Type="http://schemas.openxmlformats.org/officeDocument/2006/relationships/image" Target="../media/image18.jpeg"/><Relationship Id="rId34" Type="http://schemas.openxmlformats.org/officeDocument/2006/relationships/image" Target="../media/image30.jpeg"/><Relationship Id="rId7"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2" Type="http://schemas.openxmlformats.org/officeDocument/2006/relationships/image" Target="../media/image11.jpeg"/><Relationship Id="rId17" Type="http://schemas.openxmlformats.org/officeDocument/2006/relationships/image" Target="../media/image14.jpeg"/><Relationship Id="rId25" Type="http://schemas.openxmlformats.org/officeDocument/2006/relationships/image" Target="../media/image22.jpeg"/><Relationship Id="rId33" Type="http://schemas.openxmlformats.org/officeDocument/2006/relationships/hyperlink" Target="http://images.google.com/imgres?imgurl=http://www.global-b2b-network.com/direct/dbimage/50350172/Electric_Oven.jpg&amp;imgrefurl=http://www.global-b2b-network.com/b2b/93/95/474/279758/sell_convection_oven.html&amp;h=360&amp;w=360&amp;sz=29&amp;hl=en&amp;start=9&amp;um=1&amp;tbnid=f2_2EPjetBTEtM:&amp;tbnh=121&amp;tbnw=121&amp;prev=/images?q=oven&amp;svnum=10&amp;um=1&amp;hl=en&amp;client=firefox-a&amp;rls=org.mozilla:en-US:official&amp;sa=N" TargetMode="External"/><Relationship Id="rId2" Type="http://schemas.openxmlformats.org/officeDocument/2006/relationships/slideLayout" Target="../slideLayouts/slideLayout2.xml"/><Relationship Id="rId16" Type="http://schemas.openxmlformats.org/officeDocument/2006/relationships/image" Target="../media/image13.jpeg"/><Relationship Id="rId20" Type="http://schemas.openxmlformats.org/officeDocument/2006/relationships/image" Target="../media/image17.png"/><Relationship Id="rId29" Type="http://schemas.openxmlformats.org/officeDocument/2006/relationships/image" Target="../media/image26.jpeg"/><Relationship Id="rId1" Type="http://schemas.openxmlformats.org/officeDocument/2006/relationships/vmlDrawing" Target="../drawings/vmlDrawing5.vml"/><Relationship Id="rId6" Type="http://schemas.openxmlformats.org/officeDocument/2006/relationships/image" Target="../media/image3.jpeg"/><Relationship Id="rId11" Type="http://schemas.openxmlformats.org/officeDocument/2006/relationships/image" Target="../media/image10.jpeg"/><Relationship Id="rId24" Type="http://schemas.openxmlformats.org/officeDocument/2006/relationships/image" Target="../media/image21.jpeg"/><Relationship Id="rId32" Type="http://schemas.openxmlformats.org/officeDocument/2006/relationships/image" Target="../media/image29.jpeg"/><Relationship Id="rId5" Type="http://schemas.openxmlformats.org/officeDocument/2006/relationships/image" Target="../media/image2.jpeg"/><Relationship Id="rId15" Type="http://schemas.openxmlformats.org/officeDocument/2006/relationships/image" Target="../media/image7.png"/><Relationship Id="rId23" Type="http://schemas.openxmlformats.org/officeDocument/2006/relationships/image" Target="../media/image20.jpeg"/><Relationship Id="rId28" Type="http://schemas.openxmlformats.org/officeDocument/2006/relationships/image" Target="../media/image25.jpeg"/><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8.jpeg"/><Relationship Id="rId4" Type="http://schemas.openxmlformats.org/officeDocument/2006/relationships/image" Target="../media/image1.png"/><Relationship Id="rId9" Type="http://schemas.openxmlformats.org/officeDocument/2006/relationships/image" Target="../media/image8.jpeg"/><Relationship Id="rId14" Type="http://schemas.openxmlformats.org/officeDocument/2006/relationships/oleObject" Target="../embeddings/oleObject5.bin"/><Relationship Id="rId22" Type="http://schemas.openxmlformats.org/officeDocument/2006/relationships/image" Target="../media/image19.jpeg"/><Relationship Id="rId27" Type="http://schemas.openxmlformats.org/officeDocument/2006/relationships/image" Target="../media/image24.jpeg"/><Relationship Id="rId30" Type="http://schemas.openxmlformats.org/officeDocument/2006/relationships/image" Target="../media/image27.emf"/><Relationship Id="rId8"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1.bin"/><Relationship Id="rId3" Type="http://schemas.openxmlformats.org/officeDocument/2006/relationships/notesSlide" Target="../notesSlides/notesSlide14.xml"/><Relationship Id="rId7" Type="http://schemas.openxmlformats.org/officeDocument/2006/relationships/image" Target="../media/image150.wmf"/><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151.wmf"/><Relationship Id="rId5" Type="http://schemas.openxmlformats.org/officeDocument/2006/relationships/image" Target="../media/image153.png"/><Relationship Id="rId15" Type="http://schemas.openxmlformats.org/officeDocument/2006/relationships/image" Target="../media/image155.png"/><Relationship Id="rId10" Type="http://schemas.openxmlformats.org/officeDocument/2006/relationships/oleObject" Target="../embeddings/oleObject9.bin"/><Relationship Id="rId4" Type="http://schemas.openxmlformats.org/officeDocument/2006/relationships/image" Target="../media/image152.png"/><Relationship Id="rId9" Type="http://schemas.openxmlformats.org/officeDocument/2006/relationships/oleObject" Target="../embeddings/oleObject8.bin"/><Relationship Id="rId14" Type="http://schemas.openxmlformats.org/officeDocument/2006/relationships/image" Target="../media/image1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6.wmf"/><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151.wmf"/><Relationship Id="rId4" Type="http://schemas.openxmlformats.org/officeDocument/2006/relationships/oleObject" Target="../embeddings/oleObject12.bin"/><Relationship Id="rId9" Type="http://schemas.openxmlformats.org/officeDocument/2006/relationships/image" Target="../media/image158.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5" Type="http://schemas.openxmlformats.org/officeDocument/2006/relationships/image" Target="../media/image3.jpe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hyperlink" Target="http://us.wii.com/viewer_tvcm_usa.jsp?vid=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jpeg"/><Relationship Id="rId3" Type="http://schemas.openxmlformats.org/officeDocument/2006/relationships/image" Target="../media/image159.gif"/><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5.jpeg"/><Relationship Id="rId26" Type="http://schemas.openxmlformats.org/officeDocument/2006/relationships/image" Target="../media/image23.jpeg"/><Relationship Id="rId3" Type="http://schemas.openxmlformats.org/officeDocument/2006/relationships/notesSlide" Target="../notesSlides/notesSlide4.xml"/><Relationship Id="rId21" Type="http://schemas.openxmlformats.org/officeDocument/2006/relationships/image" Target="../media/image18.jpeg"/><Relationship Id="rId34" Type="http://schemas.openxmlformats.org/officeDocument/2006/relationships/image" Target="../media/image30.jpeg"/><Relationship Id="rId7"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2" Type="http://schemas.openxmlformats.org/officeDocument/2006/relationships/image" Target="../media/image11.jpeg"/><Relationship Id="rId17" Type="http://schemas.openxmlformats.org/officeDocument/2006/relationships/image" Target="../media/image14.jpeg"/><Relationship Id="rId25" Type="http://schemas.openxmlformats.org/officeDocument/2006/relationships/image" Target="../media/image22.jpeg"/><Relationship Id="rId33" Type="http://schemas.openxmlformats.org/officeDocument/2006/relationships/hyperlink" Target="http://images.google.com/imgres?imgurl=http://www.global-b2b-network.com/direct/dbimage/50350172/Electric_Oven.jpg&amp;imgrefurl=http://www.global-b2b-network.com/b2b/93/95/474/279758/sell_convection_oven.html&amp;h=360&amp;w=360&amp;sz=29&amp;hl=en&amp;start=9&amp;um=1&amp;tbnid=f2_2EPjetBTEtM:&amp;tbnh=121&amp;tbnw=121&amp;prev=/images?q=oven&amp;svnum=10&amp;um=1&amp;hl=en&amp;client=firefox-a&amp;rls=org.mozilla:en-US:official&amp;sa=N" TargetMode="External"/><Relationship Id="rId2" Type="http://schemas.openxmlformats.org/officeDocument/2006/relationships/slideLayout" Target="../slideLayouts/slideLayout2.xml"/><Relationship Id="rId16" Type="http://schemas.openxmlformats.org/officeDocument/2006/relationships/image" Target="../media/image13.jpeg"/><Relationship Id="rId20" Type="http://schemas.openxmlformats.org/officeDocument/2006/relationships/image" Target="../media/image17.png"/><Relationship Id="rId29" Type="http://schemas.openxmlformats.org/officeDocument/2006/relationships/image" Target="../media/image26.jpeg"/><Relationship Id="rId1" Type="http://schemas.openxmlformats.org/officeDocument/2006/relationships/vmlDrawing" Target="../drawings/vmlDrawing1.vml"/><Relationship Id="rId6" Type="http://schemas.openxmlformats.org/officeDocument/2006/relationships/image" Target="../media/image3.jpeg"/><Relationship Id="rId11" Type="http://schemas.openxmlformats.org/officeDocument/2006/relationships/image" Target="../media/image10.jpeg"/><Relationship Id="rId24" Type="http://schemas.openxmlformats.org/officeDocument/2006/relationships/image" Target="../media/image21.jpeg"/><Relationship Id="rId32" Type="http://schemas.openxmlformats.org/officeDocument/2006/relationships/image" Target="../media/image29.jpeg"/><Relationship Id="rId5" Type="http://schemas.openxmlformats.org/officeDocument/2006/relationships/image" Target="../media/image2.jpeg"/><Relationship Id="rId15" Type="http://schemas.openxmlformats.org/officeDocument/2006/relationships/image" Target="../media/image7.png"/><Relationship Id="rId23" Type="http://schemas.openxmlformats.org/officeDocument/2006/relationships/image" Target="../media/image20.jpeg"/><Relationship Id="rId28" Type="http://schemas.openxmlformats.org/officeDocument/2006/relationships/image" Target="../media/image25.jpeg"/><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8.jpeg"/><Relationship Id="rId4" Type="http://schemas.openxmlformats.org/officeDocument/2006/relationships/image" Target="../media/image1.png"/><Relationship Id="rId9" Type="http://schemas.openxmlformats.org/officeDocument/2006/relationships/image" Target="../media/image8.jpeg"/><Relationship Id="rId14" Type="http://schemas.openxmlformats.org/officeDocument/2006/relationships/oleObject" Target="../embeddings/oleObject1.bin"/><Relationship Id="rId22" Type="http://schemas.openxmlformats.org/officeDocument/2006/relationships/image" Target="../media/image19.jpeg"/><Relationship Id="rId27" Type="http://schemas.openxmlformats.org/officeDocument/2006/relationships/image" Target="../media/image24.jpeg"/><Relationship Id="rId30" Type="http://schemas.openxmlformats.org/officeDocument/2006/relationships/image" Target="../media/image27.emf"/><Relationship Id="rId8"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6" Type="http://schemas.openxmlformats.org/officeDocument/2006/relationships/oleObject" Target="../embeddings/oleObject29.bin"/><Relationship Id="rId21" Type="http://schemas.openxmlformats.org/officeDocument/2006/relationships/image" Target="../media/image181.wmf"/><Relationship Id="rId42" Type="http://schemas.openxmlformats.org/officeDocument/2006/relationships/oleObject" Target="../embeddings/oleObject41.bin"/><Relationship Id="rId47" Type="http://schemas.openxmlformats.org/officeDocument/2006/relationships/oleObject" Target="../embeddings/oleObject44.bin"/><Relationship Id="rId63" Type="http://schemas.openxmlformats.org/officeDocument/2006/relationships/oleObject" Target="../embeddings/oleObject54.bin"/><Relationship Id="rId68" Type="http://schemas.openxmlformats.org/officeDocument/2006/relationships/image" Target="../media/image197.emf"/><Relationship Id="rId2" Type="http://schemas.openxmlformats.org/officeDocument/2006/relationships/slideLayout" Target="../slideLayouts/slideLayout2.xml"/><Relationship Id="rId16" Type="http://schemas.openxmlformats.org/officeDocument/2006/relationships/image" Target="../media/image179.emf"/><Relationship Id="rId29" Type="http://schemas.openxmlformats.org/officeDocument/2006/relationships/image" Target="../media/image183.wmf"/><Relationship Id="rId11" Type="http://schemas.openxmlformats.org/officeDocument/2006/relationships/oleObject" Target="../embeddings/oleObject19.bin"/><Relationship Id="rId24" Type="http://schemas.openxmlformats.org/officeDocument/2006/relationships/oleObject" Target="../embeddings/oleObject28.bin"/><Relationship Id="rId32" Type="http://schemas.openxmlformats.org/officeDocument/2006/relationships/oleObject" Target="../embeddings/oleObject34.bin"/><Relationship Id="rId37" Type="http://schemas.openxmlformats.org/officeDocument/2006/relationships/oleObject" Target="../embeddings/oleObject38.bin"/><Relationship Id="rId40" Type="http://schemas.openxmlformats.org/officeDocument/2006/relationships/oleObject" Target="../embeddings/oleObject40.bin"/><Relationship Id="rId45" Type="http://schemas.openxmlformats.org/officeDocument/2006/relationships/oleObject" Target="../embeddings/oleObject43.bin"/><Relationship Id="rId53" Type="http://schemas.openxmlformats.org/officeDocument/2006/relationships/oleObject" Target="../embeddings/oleObject48.bin"/><Relationship Id="rId58" Type="http://schemas.openxmlformats.org/officeDocument/2006/relationships/oleObject" Target="../embeddings/oleObject51.bin"/><Relationship Id="rId66" Type="http://schemas.openxmlformats.org/officeDocument/2006/relationships/image" Target="../media/image196.emf"/><Relationship Id="rId74" Type="http://schemas.openxmlformats.org/officeDocument/2006/relationships/image" Target="../media/image200.wmf"/><Relationship Id="rId5" Type="http://schemas.openxmlformats.org/officeDocument/2006/relationships/oleObject" Target="../embeddings/oleObject16.bin"/><Relationship Id="rId61" Type="http://schemas.openxmlformats.org/officeDocument/2006/relationships/oleObject" Target="../embeddings/oleObject53.bin"/><Relationship Id="rId19" Type="http://schemas.openxmlformats.org/officeDocument/2006/relationships/oleObject" Target="../embeddings/oleObject24.bin"/><Relationship Id="rId14" Type="http://schemas.openxmlformats.org/officeDocument/2006/relationships/oleObject" Target="../embeddings/oleObject21.bin"/><Relationship Id="rId22" Type="http://schemas.openxmlformats.org/officeDocument/2006/relationships/oleObject" Target="../embeddings/oleObject26.bin"/><Relationship Id="rId27" Type="http://schemas.openxmlformats.org/officeDocument/2006/relationships/oleObject" Target="../embeddings/oleObject30.bin"/><Relationship Id="rId30" Type="http://schemas.openxmlformats.org/officeDocument/2006/relationships/oleObject" Target="../embeddings/oleObject32.bin"/><Relationship Id="rId35" Type="http://schemas.openxmlformats.org/officeDocument/2006/relationships/oleObject" Target="../embeddings/oleObject37.bin"/><Relationship Id="rId43" Type="http://schemas.openxmlformats.org/officeDocument/2006/relationships/image" Target="../media/image187.emf"/><Relationship Id="rId48" Type="http://schemas.openxmlformats.org/officeDocument/2006/relationships/image" Target="../media/image189.wmf"/><Relationship Id="rId56" Type="http://schemas.openxmlformats.org/officeDocument/2006/relationships/image" Target="../media/image192.wmf"/><Relationship Id="rId64" Type="http://schemas.openxmlformats.org/officeDocument/2006/relationships/image" Target="../media/image195.wmf"/><Relationship Id="rId69" Type="http://schemas.openxmlformats.org/officeDocument/2006/relationships/oleObject" Target="../embeddings/oleObject57.bin"/><Relationship Id="rId8" Type="http://schemas.openxmlformats.org/officeDocument/2006/relationships/image" Target="../media/image176.wmf"/><Relationship Id="rId51" Type="http://schemas.openxmlformats.org/officeDocument/2006/relationships/image" Target="../media/image190.wmf"/><Relationship Id="rId72" Type="http://schemas.openxmlformats.org/officeDocument/2006/relationships/image" Target="../media/image199.wmf"/><Relationship Id="rId3" Type="http://schemas.openxmlformats.org/officeDocument/2006/relationships/oleObject" Target="../embeddings/oleObject15.bin"/><Relationship Id="rId12" Type="http://schemas.openxmlformats.org/officeDocument/2006/relationships/image" Target="../media/image178.wmf"/><Relationship Id="rId17" Type="http://schemas.openxmlformats.org/officeDocument/2006/relationships/oleObject" Target="../embeddings/oleObject23.bin"/><Relationship Id="rId25" Type="http://schemas.openxmlformats.org/officeDocument/2006/relationships/image" Target="../media/image182.wmf"/><Relationship Id="rId33" Type="http://schemas.openxmlformats.org/officeDocument/2006/relationships/oleObject" Target="../embeddings/oleObject35.bin"/><Relationship Id="rId38" Type="http://schemas.openxmlformats.org/officeDocument/2006/relationships/oleObject" Target="../embeddings/oleObject39.bin"/><Relationship Id="rId46" Type="http://schemas.openxmlformats.org/officeDocument/2006/relationships/image" Target="../media/image188.wmf"/><Relationship Id="rId59" Type="http://schemas.openxmlformats.org/officeDocument/2006/relationships/oleObject" Target="../embeddings/oleObject52.bin"/><Relationship Id="rId67" Type="http://schemas.openxmlformats.org/officeDocument/2006/relationships/oleObject" Target="../embeddings/oleObject56.bin"/><Relationship Id="rId20" Type="http://schemas.openxmlformats.org/officeDocument/2006/relationships/oleObject" Target="../embeddings/oleObject25.bin"/><Relationship Id="rId41" Type="http://schemas.openxmlformats.org/officeDocument/2006/relationships/image" Target="../media/image186.wmf"/><Relationship Id="rId54" Type="http://schemas.openxmlformats.org/officeDocument/2006/relationships/image" Target="../media/image191.wmf"/><Relationship Id="rId62" Type="http://schemas.openxmlformats.org/officeDocument/2006/relationships/image" Target="../media/image194.emf"/><Relationship Id="rId70" Type="http://schemas.openxmlformats.org/officeDocument/2006/relationships/image" Target="../media/image198.wmf"/><Relationship Id="rId75" Type="http://schemas.openxmlformats.org/officeDocument/2006/relationships/oleObject" Target="../embeddings/oleObject60.bin"/><Relationship Id="rId1" Type="http://schemas.openxmlformats.org/officeDocument/2006/relationships/vmlDrawing" Target="../drawings/vmlDrawing8.vml"/><Relationship Id="rId6" Type="http://schemas.openxmlformats.org/officeDocument/2006/relationships/image" Target="../media/image175.wmf"/><Relationship Id="rId15" Type="http://schemas.openxmlformats.org/officeDocument/2006/relationships/oleObject" Target="../embeddings/oleObject22.bin"/><Relationship Id="rId23" Type="http://schemas.openxmlformats.org/officeDocument/2006/relationships/oleObject" Target="../embeddings/oleObject27.bin"/><Relationship Id="rId28" Type="http://schemas.openxmlformats.org/officeDocument/2006/relationships/oleObject" Target="../embeddings/oleObject31.bin"/><Relationship Id="rId36" Type="http://schemas.openxmlformats.org/officeDocument/2006/relationships/image" Target="../media/image184.emf"/><Relationship Id="rId49" Type="http://schemas.openxmlformats.org/officeDocument/2006/relationships/oleObject" Target="../embeddings/oleObject45.bin"/><Relationship Id="rId57" Type="http://schemas.openxmlformats.org/officeDocument/2006/relationships/oleObject" Target="../embeddings/oleObject50.bin"/><Relationship Id="rId10" Type="http://schemas.openxmlformats.org/officeDocument/2006/relationships/image" Target="../media/image177.wmf"/><Relationship Id="rId31" Type="http://schemas.openxmlformats.org/officeDocument/2006/relationships/oleObject" Target="../embeddings/oleObject33.bin"/><Relationship Id="rId44" Type="http://schemas.openxmlformats.org/officeDocument/2006/relationships/oleObject" Target="../embeddings/oleObject42.bin"/><Relationship Id="rId52" Type="http://schemas.openxmlformats.org/officeDocument/2006/relationships/oleObject" Target="../embeddings/oleObject47.bin"/><Relationship Id="rId60" Type="http://schemas.openxmlformats.org/officeDocument/2006/relationships/image" Target="../media/image193.emf"/><Relationship Id="rId65" Type="http://schemas.openxmlformats.org/officeDocument/2006/relationships/oleObject" Target="../embeddings/oleObject55.bin"/><Relationship Id="rId73" Type="http://schemas.openxmlformats.org/officeDocument/2006/relationships/oleObject" Target="../embeddings/oleObject59.bin"/><Relationship Id="rId4" Type="http://schemas.openxmlformats.org/officeDocument/2006/relationships/image" Target="../media/image174.wmf"/><Relationship Id="rId9" Type="http://schemas.openxmlformats.org/officeDocument/2006/relationships/oleObject" Target="../embeddings/oleObject18.bin"/><Relationship Id="rId13" Type="http://schemas.openxmlformats.org/officeDocument/2006/relationships/oleObject" Target="../embeddings/oleObject20.bin"/><Relationship Id="rId18" Type="http://schemas.openxmlformats.org/officeDocument/2006/relationships/image" Target="../media/image180.wmf"/><Relationship Id="rId39" Type="http://schemas.openxmlformats.org/officeDocument/2006/relationships/image" Target="../media/image185.wmf"/><Relationship Id="rId34" Type="http://schemas.openxmlformats.org/officeDocument/2006/relationships/oleObject" Target="../embeddings/oleObject36.bin"/><Relationship Id="rId50" Type="http://schemas.openxmlformats.org/officeDocument/2006/relationships/oleObject" Target="../embeddings/oleObject46.bin"/><Relationship Id="rId55" Type="http://schemas.openxmlformats.org/officeDocument/2006/relationships/oleObject" Target="../embeddings/oleObject49.bin"/><Relationship Id="rId76" Type="http://schemas.openxmlformats.org/officeDocument/2006/relationships/oleObject" Target="../embeddings/oleObject61.bin"/><Relationship Id="rId7" Type="http://schemas.openxmlformats.org/officeDocument/2006/relationships/oleObject" Target="../embeddings/oleObject17.bin"/><Relationship Id="rId71" Type="http://schemas.openxmlformats.org/officeDocument/2006/relationships/oleObject" Target="../embeddings/oleObject58.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6.jpeg"/><Relationship Id="rId18" Type="http://schemas.openxmlformats.org/officeDocument/2006/relationships/image" Target="../media/image20.jpeg"/><Relationship Id="rId3" Type="http://schemas.openxmlformats.org/officeDocument/2006/relationships/notesSlide" Target="../notesSlides/notesSlide5.xml"/><Relationship Id="rId21" Type="http://schemas.openxmlformats.org/officeDocument/2006/relationships/image" Target="../media/image29.jpeg"/><Relationship Id="rId7" Type="http://schemas.openxmlformats.org/officeDocument/2006/relationships/image" Target="../media/image12.jpeg"/><Relationship Id="rId12" Type="http://schemas.openxmlformats.org/officeDocument/2006/relationships/image" Target="../media/image15.jpeg"/><Relationship Id="rId17" Type="http://schemas.openxmlformats.org/officeDocument/2006/relationships/image" Target="../media/image32.jpeg"/><Relationship Id="rId2" Type="http://schemas.openxmlformats.org/officeDocument/2006/relationships/slideLayout" Target="../slideLayouts/slideLayout15.xml"/><Relationship Id="rId16" Type="http://schemas.openxmlformats.org/officeDocument/2006/relationships/image" Target="../media/image19.jpeg"/><Relationship Id="rId20" Type="http://schemas.openxmlformats.org/officeDocument/2006/relationships/image" Target="../media/image22.jpeg"/><Relationship Id="rId1" Type="http://schemas.openxmlformats.org/officeDocument/2006/relationships/vmlDrawing" Target="../drawings/vmlDrawing2.vml"/><Relationship Id="rId6" Type="http://schemas.openxmlformats.org/officeDocument/2006/relationships/image" Target="../media/image11.jpeg"/><Relationship Id="rId11" Type="http://schemas.openxmlformats.org/officeDocument/2006/relationships/image" Target="../media/image14.jpeg"/><Relationship Id="rId5" Type="http://schemas.openxmlformats.org/officeDocument/2006/relationships/image" Target="../media/image10.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1.jpe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2.wmf"/><Relationship Id="rId2" Type="http://schemas.openxmlformats.org/officeDocument/2006/relationships/image" Target="../media/image20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03.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205.emf"/><Relationship Id="rId5" Type="http://schemas.openxmlformats.org/officeDocument/2006/relationships/oleObject" Target="../embeddings/oleObject63.bin"/><Relationship Id="rId4" Type="http://schemas.openxmlformats.org/officeDocument/2006/relationships/image" Target="../media/image204.emf"/></Relationships>
</file>

<file path=ppt/slides/_rels/slide57.xml.rels><?xml version="1.0" encoding="UTF-8" standalone="yes"?>
<Relationships xmlns="http://schemas.openxmlformats.org/package/2006/relationships"><Relationship Id="rId8" Type="http://schemas.openxmlformats.org/officeDocument/2006/relationships/image" Target="../media/image207.emf"/><Relationship Id="rId13" Type="http://schemas.openxmlformats.org/officeDocument/2006/relationships/oleObject" Target="../embeddings/oleObject68.bin"/><Relationship Id="rId3" Type="http://schemas.openxmlformats.org/officeDocument/2006/relationships/slideLayout" Target="../slideLayouts/slideLayout14.xml"/><Relationship Id="rId7" Type="http://schemas.openxmlformats.org/officeDocument/2006/relationships/oleObject" Target="../embeddings/oleObject65.bin"/><Relationship Id="rId12" Type="http://schemas.openxmlformats.org/officeDocument/2006/relationships/image" Target="../media/image209.emf"/><Relationship Id="rId2" Type="http://schemas.openxmlformats.org/officeDocument/2006/relationships/tags" Target="../tags/tag2.xml"/><Relationship Id="rId16" Type="http://schemas.openxmlformats.org/officeDocument/2006/relationships/image" Target="../media/image211.emf"/><Relationship Id="rId1" Type="http://schemas.openxmlformats.org/officeDocument/2006/relationships/vmlDrawing" Target="../drawings/vmlDrawing10.vml"/><Relationship Id="rId6" Type="http://schemas.openxmlformats.org/officeDocument/2006/relationships/image" Target="../media/image206.emf"/><Relationship Id="rId11" Type="http://schemas.openxmlformats.org/officeDocument/2006/relationships/oleObject" Target="../embeddings/oleObject67.bin"/><Relationship Id="rId5" Type="http://schemas.openxmlformats.org/officeDocument/2006/relationships/oleObject" Target="../embeddings/oleObject64.bin"/><Relationship Id="rId15" Type="http://schemas.openxmlformats.org/officeDocument/2006/relationships/oleObject" Target="../embeddings/oleObject69.bin"/><Relationship Id="rId10" Type="http://schemas.openxmlformats.org/officeDocument/2006/relationships/image" Target="../media/image208.emf"/><Relationship Id="rId4" Type="http://schemas.openxmlformats.org/officeDocument/2006/relationships/notesSlide" Target="../notesSlides/notesSlide25.xml"/><Relationship Id="rId9" Type="http://schemas.openxmlformats.org/officeDocument/2006/relationships/oleObject" Target="../embeddings/oleObject66.bin"/><Relationship Id="rId14" Type="http://schemas.openxmlformats.org/officeDocument/2006/relationships/image" Target="../media/image210.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6Cf7IL_eZ38"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215.wmf"/></Relationships>
</file>

<file path=ppt/slides/_rels/slide6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3" Type="http://schemas.openxmlformats.org/officeDocument/2006/relationships/oleObject" Target="../embeddings/oleObject75.bin"/><Relationship Id="rId18" Type="http://schemas.openxmlformats.org/officeDocument/2006/relationships/image" Target="../media/image223.emf"/><Relationship Id="rId26" Type="http://schemas.openxmlformats.org/officeDocument/2006/relationships/oleObject" Target="../embeddings/oleObject83.bin"/><Relationship Id="rId39" Type="http://schemas.openxmlformats.org/officeDocument/2006/relationships/image" Target="../media/image232.emf"/><Relationship Id="rId21" Type="http://schemas.openxmlformats.org/officeDocument/2006/relationships/oleObject" Target="../embeddings/oleObject79.bin"/><Relationship Id="rId34" Type="http://schemas.openxmlformats.org/officeDocument/2006/relationships/oleObject" Target="../embeddings/oleObject87.bin"/><Relationship Id="rId42" Type="http://schemas.openxmlformats.org/officeDocument/2006/relationships/oleObject" Target="../embeddings/oleObject91.bin"/><Relationship Id="rId47" Type="http://schemas.openxmlformats.org/officeDocument/2006/relationships/oleObject" Target="../embeddings/oleObject94.bin"/><Relationship Id="rId50" Type="http://schemas.openxmlformats.org/officeDocument/2006/relationships/oleObject" Target="../embeddings/oleObject96.bin"/><Relationship Id="rId7" Type="http://schemas.openxmlformats.org/officeDocument/2006/relationships/oleObject" Target="../embeddings/oleObject72.bin"/><Relationship Id="rId2" Type="http://schemas.openxmlformats.org/officeDocument/2006/relationships/tags" Target="../tags/tag3.xml"/><Relationship Id="rId16" Type="http://schemas.openxmlformats.org/officeDocument/2006/relationships/image" Target="../media/image222.emf"/><Relationship Id="rId29" Type="http://schemas.openxmlformats.org/officeDocument/2006/relationships/image" Target="../media/image227.emf"/><Relationship Id="rId11" Type="http://schemas.openxmlformats.org/officeDocument/2006/relationships/image" Target="../media/image220.emf"/><Relationship Id="rId24" Type="http://schemas.openxmlformats.org/officeDocument/2006/relationships/oleObject" Target="../embeddings/oleObject82.bin"/><Relationship Id="rId32" Type="http://schemas.openxmlformats.org/officeDocument/2006/relationships/oleObject" Target="../embeddings/oleObject86.bin"/><Relationship Id="rId37" Type="http://schemas.openxmlformats.org/officeDocument/2006/relationships/image" Target="../media/image231.emf"/><Relationship Id="rId40" Type="http://schemas.openxmlformats.org/officeDocument/2006/relationships/oleObject" Target="../embeddings/oleObject90.bin"/><Relationship Id="rId45" Type="http://schemas.openxmlformats.org/officeDocument/2006/relationships/oleObject" Target="../embeddings/oleObject93.bin"/><Relationship Id="rId5" Type="http://schemas.openxmlformats.org/officeDocument/2006/relationships/oleObject" Target="../embeddings/oleObject71.bin"/><Relationship Id="rId15" Type="http://schemas.openxmlformats.org/officeDocument/2006/relationships/oleObject" Target="../embeddings/oleObject76.bin"/><Relationship Id="rId23" Type="http://schemas.openxmlformats.org/officeDocument/2006/relationships/oleObject" Target="../embeddings/oleObject81.bin"/><Relationship Id="rId28" Type="http://schemas.openxmlformats.org/officeDocument/2006/relationships/oleObject" Target="../embeddings/oleObject84.bin"/><Relationship Id="rId36" Type="http://schemas.openxmlformats.org/officeDocument/2006/relationships/oleObject" Target="../embeddings/oleObject88.bin"/><Relationship Id="rId49" Type="http://schemas.openxmlformats.org/officeDocument/2006/relationships/oleObject" Target="../embeddings/oleObject95.bin"/><Relationship Id="rId10" Type="http://schemas.openxmlformats.org/officeDocument/2006/relationships/oleObject" Target="../embeddings/oleObject73.bin"/><Relationship Id="rId19" Type="http://schemas.openxmlformats.org/officeDocument/2006/relationships/oleObject" Target="../embeddings/oleObject78.bin"/><Relationship Id="rId31" Type="http://schemas.openxmlformats.org/officeDocument/2006/relationships/image" Target="../media/image228.emf"/><Relationship Id="rId44" Type="http://schemas.openxmlformats.org/officeDocument/2006/relationships/oleObject" Target="../embeddings/oleObject92.bin"/><Relationship Id="rId4" Type="http://schemas.openxmlformats.org/officeDocument/2006/relationships/notesSlide" Target="../notesSlides/notesSlide26.xml"/><Relationship Id="rId9" Type="http://schemas.openxmlformats.org/officeDocument/2006/relationships/image" Target="../media/image238.png"/><Relationship Id="rId14" Type="http://schemas.openxmlformats.org/officeDocument/2006/relationships/image" Target="../media/image221.emf"/><Relationship Id="rId22" Type="http://schemas.openxmlformats.org/officeDocument/2006/relationships/oleObject" Target="../embeddings/oleObject80.bin"/><Relationship Id="rId27" Type="http://schemas.openxmlformats.org/officeDocument/2006/relationships/image" Target="../media/image226.emf"/><Relationship Id="rId30" Type="http://schemas.openxmlformats.org/officeDocument/2006/relationships/oleObject" Target="../embeddings/oleObject85.bin"/><Relationship Id="rId35" Type="http://schemas.openxmlformats.org/officeDocument/2006/relationships/image" Target="../media/image230.emf"/><Relationship Id="rId43" Type="http://schemas.openxmlformats.org/officeDocument/2006/relationships/image" Target="../media/image234.emf"/><Relationship Id="rId48" Type="http://schemas.openxmlformats.org/officeDocument/2006/relationships/image" Target="../media/image236.emf"/><Relationship Id="rId8" Type="http://schemas.openxmlformats.org/officeDocument/2006/relationships/image" Target="../media/image219.emf"/><Relationship Id="rId51" Type="http://schemas.openxmlformats.org/officeDocument/2006/relationships/image" Target="../media/image237.emf"/><Relationship Id="rId3" Type="http://schemas.openxmlformats.org/officeDocument/2006/relationships/slideLayout" Target="../slideLayouts/slideLayout12.xml"/><Relationship Id="rId12" Type="http://schemas.openxmlformats.org/officeDocument/2006/relationships/oleObject" Target="../embeddings/oleObject74.bin"/><Relationship Id="rId17" Type="http://schemas.openxmlformats.org/officeDocument/2006/relationships/oleObject" Target="../embeddings/oleObject77.bin"/><Relationship Id="rId25" Type="http://schemas.openxmlformats.org/officeDocument/2006/relationships/image" Target="../media/image225.emf"/><Relationship Id="rId33" Type="http://schemas.openxmlformats.org/officeDocument/2006/relationships/image" Target="../media/image229.emf"/><Relationship Id="rId38" Type="http://schemas.openxmlformats.org/officeDocument/2006/relationships/oleObject" Target="../embeddings/oleObject89.bin"/><Relationship Id="rId46" Type="http://schemas.openxmlformats.org/officeDocument/2006/relationships/image" Target="../media/image235.emf"/><Relationship Id="rId20" Type="http://schemas.openxmlformats.org/officeDocument/2006/relationships/image" Target="../media/image224.emf"/><Relationship Id="rId41" Type="http://schemas.openxmlformats.org/officeDocument/2006/relationships/image" Target="../media/image233.emf"/><Relationship Id="rId1" Type="http://schemas.openxmlformats.org/officeDocument/2006/relationships/vmlDrawing" Target="../drawings/vmlDrawing12.vml"/><Relationship Id="rId6" Type="http://schemas.openxmlformats.org/officeDocument/2006/relationships/image" Target="../media/image21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image" Target="../media/image239.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00.bin"/><Relationship Id="rId3" Type="http://schemas.openxmlformats.org/officeDocument/2006/relationships/oleObject" Target="../embeddings/oleObject97.bin"/><Relationship Id="rId7" Type="http://schemas.openxmlformats.org/officeDocument/2006/relationships/oleObject" Target="../embeddings/oleObject99.bin"/><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98.bin"/><Relationship Id="rId5" Type="http://schemas.openxmlformats.org/officeDocument/2006/relationships/image" Target="../media/image242.wmf"/><Relationship Id="rId4" Type="http://schemas.openxmlformats.org/officeDocument/2006/relationships/image" Target="../media/image241.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image" Target="../media/image242.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4.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245.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80.xml.rels><?xml version="1.0" encoding="UTF-8" standalone="yes"?>
<Relationships xmlns="http://schemas.openxmlformats.org/package/2006/relationships"><Relationship Id="rId2" Type="http://schemas.openxmlformats.org/officeDocument/2006/relationships/image" Target="../media/image246.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1066800"/>
            <a:ext cx="7848600" cy="2286000"/>
          </a:xfrm>
          <a:noFill/>
        </p:spPr>
        <p:txBody>
          <a:bodyPr/>
          <a:lstStyle/>
          <a:p>
            <a:r>
              <a:rPr lang="en-US" altLang="en-US" sz="3000" dirty="0" smtClean="0"/>
              <a:t>CS162</a:t>
            </a:r>
            <a:br>
              <a:rPr lang="en-US" altLang="en-US" sz="3000" dirty="0" smtClean="0"/>
            </a:br>
            <a:r>
              <a:rPr lang="en-US" altLang="en-US" sz="3000" dirty="0" smtClean="0"/>
              <a:t>Operating Systems and</a:t>
            </a:r>
            <a:br>
              <a:rPr lang="en-US" altLang="en-US" sz="3000" dirty="0" smtClean="0"/>
            </a:br>
            <a:r>
              <a:rPr lang="en-US" altLang="en-US" sz="3000" dirty="0" smtClean="0"/>
              <a:t>Systems Programming</a:t>
            </a:r>
            <a:br>
              <a:rPr lang="en-US" altLang="en-US" sz="3000" dirty="0" smtClean="0"/>
            </a:br>
            <a:r>
              <a:rPr lang="en-US" altLang="en-US" sz="3000" dirty="0" smtClean="0"/>
              <a:t>Lecture </a:t>
            </a:r>
            <a:r>
              <a:rPr lang="en-US" altLang="en-US" sz="3000" dirty="0" smtClean="0"/>
              <a:t>25</a:t>
            </a:r>
            <a:r>
              <a:rPr lang="en-US" altLang="en-US" sz="3000" dirty="0" smtClean="0"/>
              <a:t/>
            </a:r>
            <a:br>
              <a:rPr lang="en-US" altLang="en-US" sz="3000" dirty="0" smtClean="0"/>
            </a:br>
            <a:r>
              <a:rPr lang="en-US" altLang="en-US" sz="3000" dirty="0" smtClean="0"/>
              <a:t> </a:t>
            </a:r>
            <a:br>
              <a:rPr lang="en-US" altLang="en-US" sz="3000" dirty="0" smtClean="0"/>
            </a:br>
            <a:r>
              <a:rPr lang="en-US" altLang="en-US" sz="3000" dirty="0" smtClean="0"/>
              <a:t>Extra Topics:</a:t>
            </a:r>
            <a:br>
              <a:rPr lang="en-US" altLang="en-US" sz="3000" dirty="0" smtClean="0"/>
            </a:br>
            <a:r>
              <a:rPr lang="en-US" altLang="en-US" sz="3000" dirty="0" err="1" smtClean="0"/>
              <a:t>IoT</a:t>
            </a:r>
            <a:r>
              <a:rPr lang="en-US" altLang="en-US" sz="3000" dirty="0" smtClean="0"/>
              <a:t>, Quantum Computing</a:t>
            </a:r>
            <a:endParaRPr lang="en-US" altLang="en-US" sz="3000" dirty="0" smtClean="0"/>
          </a:p>
        </p:txBody>
      </p:sp>
      <p:sp>
        <p:nvSpPr>
          <p:cNvPr id="3075" name="Rectangle 3"/>
          <p:cNvSpPr>
            <a:spLocks noGrp="1" noChangeArrowheads="1"/>
          </p:cNvSpPr>
          <p:nvPr>
            <p:ph type="subTitle" idx="1"/>
          </p:nvPr>
        </p:nvSpPr>
        <p:spPr>
          <a:xfrm>
            <a:off x="609600" y="4191000"/>
            <a:ext cx="8001000" cy="1447800"/>
          </a:xfrm>
          <a:noFill/>
        </p:spPr>
        <p:txBody>
          <a:bodyPr/>
          <a:lstStyle/>
          <a:p>
            <a:pPr marL="285750" indent="-285750"/>
            <a:r>
              <a:rPr lang="en-US" altLang="en-US" dirty="0" smtClean="0"/>
              <a:t>May 4</a:t>
            </a:r>
            <a:r>
              <a:rPr lang="en-US" altLang="en-US" baseline="30000" dirty="0" smtClean="0"/>
              <a:t>th</a:t>
            </a:r>
            <a:r>
              <a:rPr lang="en-US" altLang="en-US" dirty="0" smtClean="0"/>
              <a:t>, </a:t>
            </a:r>
            <a:r>
              <a:rPr lang="en-US" altLang="en-US" dirty="0" smtClean="0"/>
              <a:t>2015</a:t>
            </a:r>
          </a:p>
          <a:p>
            <a:pPr marL="285750" indent="-285750"/>
            <a:r>
              <a:rPr lang="en-US" altLang="en-US" dirty="0" smtClean="0"/>
              <a:t>Prof. John </a:t>
            </a:r>
            <a:r>
              <a:rPr lang="en-US" altLang="en-US" dirty="0" err="1" smtClean="0"/>
              <a:t>Kubiatowicz</a:t>
            </a:r>
            <a:endParaRPr lang="en-US" altLang="en-US" dirty="0" smtClean="0"/>
          </a:p>
          <a:p>
            <a:pPr marL="285750" indent="-285750"/>
            <a:r>
              <a:rPr lang="en-US" altLang="en-US" dirty="0" smtClean="0"/>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a:t>
            </a:r>
            <a:endParaRPr lang="en-US" dirty="0"/>
          </a:p>
        </p:txBody>
      </p:sp>
      <p:pic>
        <p:nvPicPr>
          <p:cNvPr id="6" name="Picture 5"/>
          <p:cNvPicPr>
            <a:picLocks noChangeAspect="1"/>
          </p:cNvPicPr>
          <p:nvPr/>
        </p:nvPicPr>
        <p:blipFill>
          <a:blip r:embed="rId2"/>
          <a:stretch>
            <a:fillRect/>
          </a:stretch>
        </p:blipFill>
        <p:spPr>
          <a:xfrm>
            <a:off x="471697" y="1497588"/>
            <a:ext cx="2256218" cy="2256218"/>
          </a:xfrm>
          <a:prstGeom prst="rect">
            <a:avLst/>
          </a:prstGeom>
        </p:spPr>
      </p:pic>
      <p:pic>
        <p:nvPicPr>
          <p:cNvPr id="7" name="Picture 6"/>
          <p:cNvPicPr>
            <a:picLocks noChangeAspect="1"/>
          </p:cNvPicPr>
          <p:nvPr/>
        </p:nvPicPr>
        <p:blipFill>
          <a:blip r:embed="rId3"/>
          <a:stretch>
            <a:fillRect/>
          </a:stretch>
        </p:blipFill>
        <p:spPr>
          <a:xfrm>
            <a:off x="3934272" y="4143652"/>
            <a:ext cx="1882143" cy="2085379"/>
          </a:xfrm>
          <a:prstGeom prst="rect">
            <a:avLst/>
          </a:prstGeom>
        </p:spPr>
      </p:pic>
      <p:pic>
        <p:nvPicPr>
          <p:cNvPr id="8" name="Picture 7"/>
          <p:cNvPicPr>
            <a:picLocks noChangeAspect="1"/>
          </p:cNvPicPr>
          <p:nvPr/>
        </p:nvPicPr>
        <p:blipFill>
          <a:blip r:embed="rId4"/>
          <a:stretch>
            <a:fillRect/>
          </a:stretch>
        </p:blipFill>
        <p:spPr>
          <a:xfrm>
            <a:off x="4027268" y="1238713"/>
            <a:ext cx="2692071" cy="2495654"/>
          </a:xfrm>
          <a:prstGeom prst="rect">
            <a:avLst/>
          </a:prstGeom>
        </p:spPr>
      </p:pic>
      <p:pic>
        <p:nvPicPr>
          <p:cNvPr id="9" name="Picture 8"/>
          <p:cNvPicPr>
            <a:picLocks noChangeAspect="1"/>
          </p:cNvPicPr>
          <p:nvPr/>
        </p:nvPicPr>
        <p:blipFill>
          <a:blip r:embed="rId5"/>
          <a:stretch>
            <a:fillRect/>
          </a:stretch>
        </p:blipFill>
        <p:spPr>
          <a:xfrm>
            <a:off x="6490687" y="4594212"/>
            <a:ext cx="2235394" cy="2072297"/>
          </a:xfrm>
          <a:prstGeom prst="rect">
            <a:avLst/>
          </a:prstGeom>
        </p:spPr>
      </p:pic>
      <p:pic>
        <p:nvPicPr>
          <p:cNvPr id="11" name="Picture 10"/>
          <p:cNvPicPr>
            <a:picLocks noChangeAspect="1"/>
          </p:cNvPicPr>
          <p:nvPr/>
        </p:nvPicPr>
        <p:blipFill>
          <a:blip r:embed="rId6"/>
          <a:stretch>
            <a:fillRect/>
          </a:stretch>
        </p:blipFill>
        <p:spPr>
          <a:xfrm>
            <a:off x="150429" y="4873863"/>
            <a:ext cx="2765617" cy="1739505"/>
          </a:xfrm>
          <a:prstGeom prst="rect">
            <a:avLst/>
          </a:prstGeom>
        </p:spPr>
      </p:pic>
      <p:pic>
        <p:nvPicPr>
          <p:cNvPr id="12" name="Picture 11"/>
          <p:cNvPicPr>
            <a:picLocks noChangeAspect="1"/>
          </p:cNvPicPr>
          <p:nvPr/>
        </p:nvPicPr>
        <p:blipFill>
          <a:blip r:embed="rId7"/>
          <a:stretch>
            <a:fillRect/>
          </a:stretch>
        </p:blipFill>
        <p:spPr>
          <a:xfrm>
            <a:off x="6412166" y="676148"/>
            <a:ext cx="2731834" cy="2046239"/>
          </a:xfrm>
          <a:prstGeom prst="rect">
            <a:avLst/>
          </a:prstGeom>
        </p:spPr>
      </p:pic>
      <p:pic>
        <p:nvPicPr>
          <p:cNvPr id="13" name="Picture 12"/>
          <p:cNvPicPr>
            <a:picLocks noChangeAspect="1"/>
          </p:cNvPicPr>
          <p:nvPr/>
        </p:nvPicPr>
        <p:blipFill>
          <a:blip r:embed="rId8"/>
          <a:stretch>
            <a:fillRect/>
          </a:stretch>
        </p:blipFill>
        <p:spPr>
          <a:xfrm>
            <a:off x="6254319" y="2728305"/>
            <a:ext cx="2060376" cy="2060376"/>
          </a:xfrm>
          <a:prstGeom prst="rect">
            <a:avLst/>
          </a:prstGeom>
        </p:spPr>
      </p:pic>
      <p:pic>
        <p:nvPicPr>
          <p:cNvPr id="14" name="Picture 13"/>
          <p:cNvPicPr>
            <a:picLocks noChangeAspect="1"/>
          </p:cNvPicPr>
          <p:nvPr/>
        </p:nvPicPr>
        <p:blipFill>
          <a:blip r:embed="rId9"/>
          <a:stretch>
            <a:fillRect/>
          </a:stretch>
        </p:blipFill>
        <p:spPr>
          <a:xfrm>
            <a:off x="1218090" y="2899716"/>
            <a:ext cx="2607262" cy="1903400"/>
          </a:xfrm>
          <a:prstGeom prst="rect">
            <a:avLst/>
          </a:prstGeom>
        </p:spPr>
      </p:pic>
    </p:spTree>
    <p:extLst>
      <p:ext uri="{BB962C8B-B14F-4D97-AF65-F5344CB8AC3E}">
        <p14:creationId xmlns:p14="http://schemas.microsoft.com/office/powerpoint/2010/main" val="141852369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a:t>
            </a:r>
            <a:endParaRPr lang="en-US" dirty="0"/>
          </a:p>
        </p:txBody>
      </p:sp>
      <p:pic>
        <p:nvPicPr>
          <p:cNvPr id="6" name="Picture 5" descr="Screen Shot 2014-01-05 at 9.01.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836" y="764161"/>
            <a:ext cx="4848319" cy="2834261"/>
          </a:xfrm>
          <a:prstGeom prst="rect">
            <a:avLst/>
          </a:prstGeom>
        </p:spPr>
      </p:pic>
      <p:pic>
        <p:nvPicPr>
          <p:cNvPr id="7" name="Picture 6"/>
          <p:cNvPicPr>
            <a:picLocks noChangeAspect="1"/>
          </p:cNvPicPr>
          <p:nvPr/>
        </p:nvPicPr>
        <p:blipFill>
          <a:blip r:embed="rId3"/>
          <a:stretch>
            <a:fillRect/>
          </a:stretch>
        </p:blipFill>
        <p:spPr>
          <a:xfrm>
            <a:off x="291529" y="2911128"/>
            <a:ext cx="2749940" cy="1713871"/>
          </a:xfrm>
          <a:prstGeom prst="rect">
            <a:avLst/>
          </a:prstGeom>
        </p:spPr>
      </p:pic>
      <p:pic>
        <p:nvPicPr>
          <p:cNvPr id="8" name="Picture 7"/>
          <p:cNvPicPr>
            <a:picLocks noChangeAspect="1"/>
          </p:cNvPicPr>
          <p:nvPr/>
        </p:nvPicPr>
        <p:blipFill>
          <a:blip r:embed="rId4"/>
          <a:stretch>
            <a:fillRect/>
          </a:stretch>
        </p:blipFill>
        <p:spPr>
          <a:xfrm>
            <a:off x="224263" y="4986211"/>
            <a:ext cx="2974860" cy="1645038"/>
          </a:xfrm>
          <a:prstGeom prst="rect">
            <a:avLst/>
          </a:prstGeom>
        </p:spPr>
      </p:pic>
      <p:pic>
        <p:nvPicPr>
          <p:cNvPr id="9" name="Picture 8"/>
          <p:cNvPicPr>
            <a:picLocks noChangeAspect="1"/>
          </p:cNvPicPr>
          <p:nvPr/>
        </p:nvPicPr>
        <p:blipFill>
          <a:blip r:embed="rId5"/>
          <a:stretch>
            <a:fillRect/>
          </a:stretch>
        </p:blipFill>
        <p:spPr>
          <a:xfrm>
            <a:off x="990600" y="764161"/>
            <a:ext cx="2571165" cy="2181275"/>
          </a:xfrm>
          <a:prstGeom prst="rect">
            <a:avLst/>
          </a:prstGeom>
        </p:spPr>
      </p:pic>
      <p:pic>
        <p:nvPicPr>
          <p:cNvPr id="10" name="Picture 9"/>
          <p:cNvPicPr>
            <a:picLocks noChangeAspect="1"/>
          </p:cNvPicPr>
          <p:nvPr/>
        </p:nvPicPr>
        <p:blipFill>
          <a:blip r:embed="rId6"/>
          <a:stretch>
            <a:fillRect/>
          </a:stretch>
        </p:blipFill>
        <p:spPr>
          <a:xfrm>
            <a:off x="5324060" y="4023490"/>
            <a:ext cx="3606800" cy="2247900"/>
          </a:xfrm>
          <a:prstGeom prst="rect">
            <a:avLst/>
          </a:prstGeom>
        </p:spPr>
      </p:pic>
    </p:spTree>
    <p:extLst>
      <p:ext uri="{BB962C8B-B14F-4D97-AF65-F5344CB8AC3E}">
        <p14:creationId xmlns:p14="http://schemas.microsoft.com/office/powerpoint/2010/main" val="197532613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685800" y="228600"/>
            <a:ext cx="7696200" cy="512763"/>
          </a:xfrm>
          <a:ln/>
        </p:spPr>
        <p:txBody>
          <a:bodyPr/>
          <a:lstStyle/>
          <a:p>
            <a:r>
              <a:rPr lang="en-US"/>
              <a:t>Broad Technology Trends</a:t>
            </a:r>
          </a:p>
        </p:txBody>
      </p:sp>
      <p:sp>
        <p:nvSpPr>
          <p:cNvPr id="893955" name="Rectangle 3"/>
          <p:cNvSpPr>
            <a:spLocks noGrp="1" noChangeArrowheads="1"/>
          </p:cNvSpPr>
          <p:nvPr>
            <p:ph type="body" idx="1"/>
          </p:nvPr>
        </p:nvSpPr>
        <p:spPr>
          <a:xfrm>
            <a:off x="228600" y="4648200"/>
            <a:ext cx="4267200" cy="457200"/>
          </a:xfrm>
          <a:ln/>
        </p:spPr>
        <p:txBody>
          <a:bodyPr/>
          <a:lstStyle/>
          <a:p>
            <a:pPr>
              <a:lnSpc>
                <a:spcPct val="80000"/>
              </a:lnSpc>
              <a:buFontTx/>
              <a:buNone/>
            </a:pPr>
            <a:r>
              <a:rPr lang="en-US" sz="1800"/>
              <a:t>Today: </a:t>
            </a:r>
            <a:r>
              <a:rPr lang="en-US" sz="1600"/>
              <a:t>1 million transistors per $</a:t>
            </a:r>
            <a:r>
              <a:rPr lang="en-US" sz="2000"/>
              <a:t> </a:t>
            </a:r>
          </a:p>
          <a:p>
            <a:pPr>
              <a:lnSpc>
                <a:spcPct val="80000"/>
              </a:lnSpc>
              <a:buFontTx/>
              <a:buNone/>
            </a:pPr>
            <a:endParaRPr lang="en-US" sz="2000"/>
          </a:p>
        </p:txBody>
      </p:sp>
      <p:graphicFrame>
        <p:nvGraphicFramePr>
          <p:cNvPr id="893956" name="Object 4"/>
          <p:cNvGraphicFramePr>
            <a:graphicFrameLocks noChangeAspect="1"/>
          </p:cNvGraphicFramePr>
          <p:nvPr/>
        </p:nvGraphicFramePr>
        <p:xfrm>
          <a:off x="304800" y="2133600"/>
          <a:ext cx="3657600" cy="2343150"/>
        </p:xfrm>
        <a:graphic>
          <a:graphicData uri="http://schemas.openxmlformats.org/presentationml/2006/ole">
            <mc:AlternateContent xmlns:mc="http://schemas.openxmlformats.org/markup-compatibility/2006">
              <mc:Choice xmlns:v="urn:schemas-microsoft-com:vml" Requires="v">
                <p:oleObj spid="_x0000_s18438" name="Bitmap Image" r:id="rId4" imgW="5733333" imgH="3457143" progId="Paint.Picture">
                  <p:embed/>
                </p:oleObj>
              </mc:Choice>
              <mc:Fallback>
                <p:oleObj name="Bitmap Image" r:id="rId4" imgW="5733333" imgH="34571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133600"/>
                        <a:ext cx="3657600" cy="23431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93957" name="Picture 5" descr="fin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5775" y="5305425"/>
            <a:ext cx="76835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93958" name="Text Box 6"/>
          <p:cNvSpPr txBox="1">
            <a:spLocks noChangeArrowheads="1"/>
          </p:cNvSpPr>
          <p:nvPr/>
        </p:nvSpPr>
        <p:spPr bwMode="auto">
          <a:xfrm>
            <a:off x="304800" y="914400"/>
            <a:ext cx="397827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b="1"/>
              <a:t>Moore</a:t>
            </a:r>
            <a:r>
              <a:rPr lang="ja-JP" altLang="en-US" sz="2400" b="1">
                <a:latin typeface="Arial"/>
              </a:rPr>
              <a:t>’</a:t>
            </a:r>
            <a:r>
              <a:rPr lang="en-US" sz="2400" b="1"/>
              <a:t>s Law:</a:t>
            </a:r>
            <a:r>
              <a:rPr lang="en-US"/>
              <a:t> </a:t>
            </a:r>
            <a:r>
              <a:rPr lang="en-US" sz="2000"/>
              <a:t># transistors on cost-effective chip doubles every 18 months</a:t>
            </a:r>
          </a:p>
        </p:txBody>
      </p:sp>
      <p:grpSp>
        <p:nvGrpSpPr>
          <p:cNvPr id="893959" name="Group 7"/>
          <p:cNvGrpSpPr>
            <a:grpSpLocks/>
          </p:cNvGrpSpPr>
          <p:nvPr/>
        </p:nvGrpSpPr>
        <p:grpSpPr bwMode="auto">
          <a:xfrm>
            <a:off x="7924800" y="4578350"/>
            <a:ext cx="781050" cy="755650"/>
            <a:chOff x="4992" y="3124"/>
            <a:chExt cx="492" cy="476"/>
          </a:xfrm>
        </p:grpSpPr>
        <p:sp>
          <p:nvSpPr>
            <p:cNvPr id="893960" name="Text Box 8"/>
            <p:cNvSpPr txBox="1">
              <a:spLocks noChangeArrowheads="1"/>
            </p:cNvSpPr>
            <p:nvPr/>
          </p:nvSpPr>
          <p:spPr bwMode="auto">
            <a:xfrm>
              <a:off x="4992" y="3408"/>
              <a:ext cx="492"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b="1" i="1">
                  <a:latin typeface="Verdana" charset="0"/>
                </a:rPr>
                <a:t>Mote!</a:t>
              </a:r>
            </a:p>
          </p:txBody>
        </p:sp>
        <p:pic>
          <p:nvPicPr>
            <p:cNvPr id="893961" name="Picture 9" descr="dot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6" y="3124"/>
              <a:ext cx="211" cy="2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93962" name="Group 10"/>
          <p:cNvGrpSpPr>
            <a:grpSpLocks/>
          </p:cNvGrpSpPr>
          <p:nvPr/>
        </p:nvGrpSpPr>
        <p:grpSpPr bwMode="auto">
          <a:xfrm>
            <a:off x="3962401" y="1849437"/>
            <a:ext cx="4911724" cy="3560763"/>
            <a:chOff x="2688" y="1503"/>
            <a:chExt cx="2789" cy="2145"/>
          </a:xfrm>
        </p:grpSpPr>
        <p:sp>
          <p:nvSpPr>
            <p:cNvPr id="893963" name="Text Box 11"/>
            <p:cNvSpPr txBox="1">
              <a:spLocks noChangeArrowheads="1"/>
            </p:cNvSpPr>
            <p:nvPr/>
          </p:nvSpPr>
          <p:spPr bwMode="auto">
            <a:xfrm>
              <a:off x="4126" y="3436"/>
              <a:ext cx="466"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a:latin typeface="Verdana" charset="0"/>
                </a:rPr>
                <a:t>years</a:t>
              </a:r>
            </a:p>
          </p:txBody>
        </p:sp>
        <p:sp>
          <p:nvSpPr>
            <p:cNvPr id="893964" name="Text Box 12"/>
            <p:cNvSpPr txBox="1">
              <a:spLocks noChangeArrowheads="1"/>
            </p:cNvSpPr>
            <p:nvPr/>
          </p:nvSpPr>
          <p:spPr bwMode="auto">
            <a:xfrm>
              <a:off x="2688" y="1503"/>
              <a:ext cx="792"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t>Computers</a:t>
              </a:r>
            </a:p>
            <a:p>
              <a:r>
                <a:rPr lang="en-US" sz="1600" b="1"/>
                <a:t>Per Person</a:t>
              </a:r>
            </a:p>
          </p:txBody>
        </p:sp>
        <p:sp>
          <p:nvSpPr>
            <p:cNvPr id="893965" name="Text Box 13"/>
            <p:cNvSpPr txBox="1">
              <a:spLocks noChangeArrowheads="1"/>
            </p:cNvSpPr>
            <p:nvPr/>
          </p:nvSpPr>
          <p:spPr bwMode="auto">
            <a:xfrm>
              <a:off x="3043" y="3155"/>
              <a:ext cx="42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t>10</a:t>
              </a:r>
              <a:r>
                <a:rPr lang="en-US" sz="1600" b="1" baseline="30000"/>
                <a:t>3</a:t>
              </a:r>
              <a:r>
                <a:rPr lang="en-US" sz="1600" b="1"/>
                <a:t>:1</a:t>
              </a:r>
            </a:p>
          </p:txBody>
        </p:sp>
        <p:sp>
          <p:nvSpPr>
            <p:cNvPr id="893966" name="Text Box 14"/>
            <p:cNvSpPr txBox="1">
              <a:spLocks noChangeArrowheads="1"/>
            </p:cNvSpPr>
            <p:nvPr/>
          </p:nvSpPr>
          <p:spPr bwMode="auto">
            <a:xfrm>
              <a:off x="3043" y="1824"/>
              <a:ext cx="42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t>1:10</a:t>
              </a:r>
              <a:r>
                <a:rPr lang="en-US" sz="1600" b="1" baseline="30000"/>
                <a:t>6</a:t>
              </a:r>
            </a:p>
          </p:txBody>
        </p:sp>
        <p:sp>
          <p:nvSpPr>
            <p:cNvPr id="893967" name="Text Box 15"/>
            <p:cNvSpPr txBox="1">
              <a:spLocks noChangeArrowheads="1"/>
            </p:cNvSpPr>
            <p:nvPr/>
          </p:nvSpPr>
          <p:spPr bwMode="auto">
            <a:xfrm>
              <a:off x="4800" y="2640"/>
              <a:ext cx="677"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a:latin typeface="Verdana" charset="0"/>
                </a:rPr>
                <a:t>Laptop</a:t>
              </a:r>
            </a:p>
          </p:txBody>
        </p:sp>
        <p:sp>
          <p:nvSpPr>
            <p:cNvPr id="893968" name="Text Box 16"/>
            <p:cNvSpPr txBox="1">
              <a:spLocks noChangeArrowheads="1"/>
            </p:cNvSpPr>
            <p:nvPr/>
          </p:nvSpPr>
          <p:spPr bwMode="auto">
            <a:xfrm>
              <a:off x="4958" y="2814"/>
              <a:ext cx="394"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a:latin typeface="Verdana" charset="0"/>
                </a:rPr>
                <a:t>PDA</a:t>
              </a:r>
            </a:p>
          </p:txBody>
        </p:sp>
        <p:sp>
          <p:nvSpPr>
            <p:cNvPr id="893969" name="Line 17"/>
            <p:cNvSpPr>
              <a:spLocks noChangeShapeType="1"/>
            </p:cNvSpPr>
            <p:nvPr/>
          </p:nvSpPr>
          <p:spPr bwMode="auto">
            <a:xfrm>
              <a:off x="3458" y="3385"/>
              <a:ext cx="1978" cy="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93970" name="Line 18"/>
            <p:cNvSpPr>
              <a:spLocks noChangeShapeType="1"/>
            </p:cNvSpPr>
            <p:nvPr/>
          </p:nvSpPr>
          <p:spPr bwMode="auto">
            <a:xfrm flipV="1">
              <a:off x="3462" y="1715"/>
              <a:ext cx="0" cy="1661"/>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893971" name="Picture 19" descr="whirlwind-compu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6" y="1777"/>
              <a:ext cx="486" cy="348"/>
            </a:xfrm>
            <a:prstGeom prst="rect">
              <a:avLst/>
            </a:prstGeom>
            <a:noFill/>
            <a:extLst>
              <a:ext uri="{909E8E84-426E-40dd-AFC4-6F175D3DCCD1}">
                <a14:hiddenFill xmlns:a14="http://schemas.microsoft.com/office/drawing/2010/main" xmlns="">
                  <a:solidFill>
                    <a:srgbClr val="FFFFFF"/>
                  </a:solidFill>
                </a14:hiddenFill>
              </a:ext>
            </a:extLst>
          </p:spPr>
        </p:pic>
        <p:pic>
          <p:nvPicPr>
            <p:cNvPr id="893972" name="Picture 20" descr="360-6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6" y="2070"/>
              <a:ext cx="442" cy="327"/>
            </a:xfrm>
            <a:prstGeom prst="rect">
              <a:avLst/>
            </a:prstGeom>
            <a:noFill/>
            <a:extLst>
              <a:ext uri="{909E8E84-426E-40dd-AFC4-6F175D3DCCD1}">
                <a14:hiddenFill xmlns:a14="http://schemas.microsoft.com/office/drawing/2010/main" xmlns="">
                  <a:solidFill>
                    <a:srgbClr val="FFFFFF"/>
                  </a:solidFill>
                </a14:hiddenFill>
              </a:ext>
            </a:extLst>
          </p:spPr>
        </p:pic>
        <p:sp>
          <p:nvSpPr>
            <p:cNvPr id="893973" name="Text Box 21"/>
            <p:cNvSpPr txBox="1">
              <a:spLocks noChangeArrowheads="1"/>
            </p:cNvSpPr>
            <p:nvPr/>
          </p:nvSpPr>
          <p:spPr bwMode="auto">
            <a:xfrm>
              <a:off x="4154" y="1968"/>
              <a:ext cx="742"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a:latin typeface="Verdana" charset="0"/>
                </a:rPr>
                <a:t>Mainframe</a:t>
              </a:r>
            </a:p>
          </p:txBody>
        </p:sp>
        <p:pic>
          <p:nvPicPr>
            <p:cNvPr id="893974" name="Picture 22" descr="vax11-78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8" y="2307"/>
              <a:ext cx="272" cy="296"/>
            </a:xfrm>
            <a:prstGeom prst="rect">
              <a:avLst/>
            </a:prstGeom>
            <a:noFill/>
            <a:extLst>
              <a:ext uri="{909E8E84-426E-40dd-AFC4-6F175D3DCCD1}">
                <a14:hiddenFill xmlns:a14="http://schemas.microsoft.com/office/drawing/2010/main" xmlns="">
                  <a:solidFill>
                    <a:srgbClr val="FFFFFF"/>
                  </a:solidFill>
                </a14:hiddenFill>
              </a:ext>
            </a:extLst>
          </p:spPr>
        </p:pic>
        <p:sp>
          <p:nvSpPr>
            <p:cNvPr id="893975" name="Text Box 23"/>
            <p:cNvSpPr txBox="1">
              <a:spLocks noChangeArrowheads="1"/>
            </p:cNvSpPr>
            <p:nvPr/>
          </p:nvSpPr>
          <p:spPr bwMode="auto">
            <a:xfrm>
              <a:off x="4386" y="2216"/>
              <a:ext cx="468"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dirty="0">
                  <a:latin typeface="Verdana" charset="0"/>
                </a:rPr>
                <a:t>Mini</a:t>
              </a:r>
            </a:p>
          </p:txBody>
        </p:sp>
        <p:pic>
          <p:nvPicPr>
            <p:cNvPr id="893976" name="Picture 24" descr="sun3+3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4" y="2488"/>
              <a:ext cx="303" cy="259"/>
            </a:xfrm>
            <a:prstGeom prst="rect">
              <a:avLst/>
            </a:prstGeom>
            <a:noFill/>
            <a:extLst>
              <a:ext uri="{909E8E84-426E-40dd-AFC4-6F175D3DCCD1}">
                <a14:hiddenFill xmlns:a14="http://schemas.microsoft.com/office/drawing/2010/main" xmlns="">
                  <a:solidFill>
                    <a:srgbClr val="FFFFFF"/>
                  </a:solidFill>
                </a14:hiddenFill>
              </a:ext>
            </a:extLst>
          </p:spPr>
        </p:pic>
        <p:sp>
          <p:nvSpPr>
            <p:cNvPr id="893977" name="Text Box 25"/>
            <p:cNvSpPr txBox="1">
              <a:spLocks noChangeArrowheads="1"/>
            </p:cNvSpPr>
            <p:nvPr/>
          </p:nvSpPr>
          <p:spPr bwMode="auto">
            <a:xfrm>
              <a:off x="4547" y="2397"/>
              <a:ext cx="829"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a:latin typeface="Verdana" charset="0"/>
                </a:rPr>
                <a:t>Workstation</a:t>
              </a:r>
            </a:p>
          </p:txBody>
        </p:sp>
        <p:sp>
          <p:nvSpPr>
            <p:cNvPr id="893978" name="Text Box 26"/>
            <p:cNvSpPr txBox="1">
              <a:spLocks noChangeArrowheads="1"/>
            </p:cNvSpPr>
            <p:nvPr/>
          </p:nvSpPr>
          <p:spPr bwMode="auto">
            <a:xfrm>
              <a:off x="4704" y="2544"/>
              <a:ext cx="309"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a:latin typeface="Verdana" charset="0"/>
                </a:rPr>
                <a:t>PC</a:t>
              </a:r>
            </a:p>
          </p:txBody>
        </p:sp>
        <p:pic>
          <p:nvPicPr>
            <p:cNvPr id="893979" name="Picture 27" descr="IBM_ThinkPad@ThinkPad_A_Seri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5" y="2760"/>
              <a:ext cx="233" cy="227"/>
            </a:xfrm>
            <a:prstGeom prst="rect">
              <a:avLst/>
            </a:prstGeom>
            <a:noFill/>
            <a:extLst>
              <a:ext uri="{909E8E84-426E-40dd-AFC4-6F175D3DCCD1}">
                <a14:hiddenFill xmlns:a14="http://schemas.microsoft.com/office/drawing/2010/main" xmlns="">
                  <a:solidFill>
                    <a:srgbClr val="FFFFFF"/>
                  </a:solidFill>
                </a14:hiddenFill>
              </a:ext>
            </a:extLst>
          </p:spPr>
        </p:pic>
        <p:pic>
          <p:nvPicPr>
            <p:cNvPr id="893980" name="Picture 28" descr="cell-phone-nokia">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31" y="3078"/>
              <a:ext cx="175" cy="133"/>
            </a:xfrm>
            <a:prstGeom prst="rect">
              <a:avLst/>
            </a:prstGeom>
            <a:noFill/>
            <a:extLst>
              <a:ext uri="{909E8E84-426E-40dd-AFC4-6F175D3DCCD1}">
                <a14:hiddenFill xmlns:a14="http://schemas.microsoft.com/office/drawing/2010/main" xmlns="">
                  <a:solidFill>
                    <a:srgbClr val="FFFFFF"/>
                  </a:solidFill>
                </a14:hiddenFill>
              </a:ext>
            </a:extLst>
          </p:spPr>
        </p:pic>
        <p:pic>
          <p:nvPicPr>
            <p:cNvPr id="893981" name="Picture 29" descr="pcsm"/>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3" y="2624"/>
              <a:ext cx="157" cy="221"/>
            </a:xfrm>
            <a:prstGeom prst="rect">
              <a:avLst/>
            </a:prstGeom>
            <a:noFill/>
            <a:extLst>
              <a:ext uri="{909E8E84-426E-40dd-AFC4-6F175D3DCCD1}">
                <a14:hiddenFill xmlns:a14="http://schemas.microsoft.com/office/drawing/2010/main" xmlns="">
                  <a:solidFill>
                    <a:srgbClr val="FFFFFF"/>
                  </a:solidFill>
                </a14:hiddenFill>
              </a:ext>
            </a:extLst>
          </p:spPr>
        </p:pic>
        <p:pic>
          <p:nvPicPr>
            <p:cNvPr id="893982" name="Picture 30" descr="pal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03" y="2984"/>
              <a:ext cx="126" cy="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83" name="Rectangle 31"/>
            <p:cNvSpPr>
              <a:spLocks noChangeArrowheads="1"/>
            </p:cNvSpPr>
            <p:nvPr/>
          </p:nvSpPr>
          <p:spPr bwMode="auto">
            <a:xfrm>
              <a:off x="5064" y="2934"/>
              <a:ext cx="32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a:latin typeface="Verdana" charset="0"/>
                </a:rPr>
                <a:t>Cell</a:t>
              </a:r>
            </a:p>
          </p:txBody>
        </p:sp>
        <p:sp>
          <p:nvSpPr>
            <p:cNvPr id="893984" name="Text Box 32"/>
            <p:cNvSpPr txBox="1">
              <a:spLocks noChangeArrowheads="1"/>
            </p:cNvSpPr>
            <p:nvPr/>
          </p:nvSpPr>
          <p:spPr bwMode="auto">
            <a:xfrm>
              <a:off x="3163" y="2712"/>
              <a:ext cx="30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t>1:1</a:t>
              </a:r>
            </a:p>
          </p:txBody>
        </p:sp>
        <p:sp>
          <p:nvSpPr>
            <p:cNvPr id="893985" name="Text Box 33"/>
            <p:cNvSpPr txBox="1">
              <a:spLocks noChangeArrowheads="1"/>
            </p:cNvSpPr>
            <p:nvPr/>
          </p:nvSpPr>
          <p:spPr bwMode="auto">
            <a:xfrm>
              <a:off x="3043" y="2304"/>
              <a:ext cx="42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t>1:10</a:t>
              </a:r>
              <a:r>
                <a:rPr lang="en-US" sz="1600" b="1" baseline="30000"/>
                <a:t>3</a:t>
              </a:r>
            </a:p>
          </p:txBody>
        </p:sp>
      </p:grpSp>
      <p:sp>
        <p:nvSpPr>
          <p:cNvPr id="893986" name="Text Box 34"/>
          <p:cNvSpPr txBox="1">
            <a:spLocks noChangeArrowheads="1"/>
          </p:cNvSpPr>
          <p:nvPr/>
        </p:nvSpPr>
        <p:spPr bwMode="auto">
          <a:xfrm>
            <a:off x="4708525" y="914400"/>
            <a:ext cx="39782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b="1"/>
              <a:t>Bell</a:t>
            </a:r>
            <a:r>
              <a:rPr lang="ja-JP" altLang="en-US" sz="2400" b="1">
                <a:latin typeface="Arial"/>
              </a:rPr>
              <a:t>’</a:t>
            </a:r>
            <a:r>
              <a:rPr lang="en-US" sz="2400" b="1"/>
              <a:t>s Law: </a:t>
            </a:r>
            <a:r>
              <a:rPr lang="en-US" sz="2000" b="1"/>
              <a:t>a new computer class emerges every 10 years</a:t>
            </a:r>
            <a:endParaRPr lang="en-US" sz="1600"/>
          </a:p>
        </p:txBody>
      </p:sp>
      <p:sp>
        <p:nvSpPr>
          <p:cNvPr id="893987" name="Rectangle 35"/>
          <p:cNvSpPr>
            <a:spLocks noChangeArrowheads="1"/>
          </p:cNvSpPr>
          <p:nvPr/>
        </p:nvSpPr>
        <p:spPr bwMode="auto">
          <a:xfrm>
            <a:off x="987425" y="5321300"/>
            <a:ext cx="56070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a:solidFill>
                  <a:srgbClr val="00387D"/>
                </a:solidFill>
              </a:rPr>
              <a:t>Same fabrication technology provides CMOS radios for communication and micro-sensors</a:t>
            </a:r>
          </a:p>
        </p:txBody>
      </p:sp>
    </p:spTree>
    <p:extLst>
      <p:ext uri="{BB962C8B-B14F-4D97-AF65-F5344CB8AC3E}">
        <p14:creationId xmlns:p14="http://schemas.microsoft.com/office/powerpoint/2010/main" val="1489586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395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9395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93955">
                                            <p:bg/>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93955">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9398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9396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9398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893959"/>
                                        </p:tgtEl>
                                        <p:attrNameLst>
                                          <p:attrName>style.visibility</p:attrName>
                                        </p:attrNameLst>
                                      </p:cBhvr>
                                      <p:to>
                                        <p:strVal val="visible"/>
                                      </p:to>
                                    </p:set>
                                    <p:animEffect transition="in" filter="fade">
                                      <p:cBhvr>
                                        <p:cTn id="34" dur="2000"/>
                                        <p:tgtEl>
                                          <p:spTgt spid="89395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893957"/>
                                        </p:tgtEl>
                                        <p:attrNameLst>
                                          <p:attrName>style.visibility</p:attrName>
                                        </p:attrNameLst>
                                      </p:cBhvr>
                                      <p:to>
                                        <p:strVal val="visible"/>
                                      </p:to>
                                    </p:set>
                                    <p:animEffect transition="in" filter="box(out)">
                                      <p:cBhvr>
                                        <p:cTn id="39" dur="500"/>
                                        <p:tgtEl>
                                          <p:spTgt spid="89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build="p" animBg="1"/>
      <p:bldP spid="893958" grpId="0"/>
      <p:bldP spid="893986" grpId="0"/>
      <p:bldP spid="8939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Oval 2" descr="chip2"/>
          <p:cNvSpPr>
            <a:spLocks noChangeArrowheads="1"/>
          </p:cNvSpPr>
          <p:nvPr/>
        </p:nvSpPr>
        <p:spPr bwMode="auto">
          <a:xfrm>
            <a:off x="1219200" y="4267200"/>
            <a:ext cx="7010400" cy="914400"/>
          </a:xfrm>
          <a:prstGeom prst="ellipse">
            <a:avLst/>
          </a:prstGeom>
          <a:blipFill dpi="0" rotWithShape="1">
            <a:blip r:embed="rId3"/>
            <a:srcRect/>
            <a:stretch>
              <a:fillRect/>
            </a:stretch>
          </a:bli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2400">
              <a:cs typeface="ＭＳ Ｐゴシック" charset="0"/>
            </a:endParaRPr>
          </a:p>
        </p:txBody>
      </p:sp>
      <p:sp>
        <p:nvSpPr>
          <p:cNvPr id="798723" name="Rectangle 3"/>
          <p:cNvSpPr>
            <a:spLocks noGrp="1" noChangeArrowheads="1"/>
          </p:cNvSpPr>
          <p:nvPr>
            <p:ph type="title"/>
          </p:nvPr>
        </p:nvSpPr>
        <p:spPr>
          <a:xfrm>
            <a:off x="685800" y="228600"/>
            <a:ext cx="7696200" cy="600075"/>
          </a:xfrm>
          <a:ln/>
        </p:spPr>
        <p:txBody>
          <a:bodyPr/>
          <a:lstStyle/>
          <a:p>
            <a:r>
              <a:rPr lang="ja-JP" altLang="en-US">
                <a:latin typeface="Arial"/>
              </a:rPr>
              <a:t>‘</a:t>
            </a:r>
            <a:r>
              <a:rPr lang="en-US"/>
              <a:t>Low-Tech</a:t>
            </a:r>
            <a:r>
              <a:rPr lang="ja-JP" altLang="en-US">
                <a:latin typeface="Arial"/>
              </a:rPr>
              <a:t>’</a:t>
            </a:r>
            <a:r>
              <a:rPr lang="en-US"/>
              <a:t> Enabling Technology</a:t>
            </a:r>
          </a:p>
        </p:txBody>
      </p:sp>
      <p:pic>
        <p:nvPicPr>
          <p:cNvPr id="798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038600"/>
            <a:ext cx="1009650" cy="9890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98725" name="Group 5"/>
          <p:cNvGrpSpPr>
            <a:grpSpLocks/>
          </p:cNvGrpSpPr>
          <p:nvPr/>
        </p:nvGrpSpPr>
        <p:grpSpPr bwMode="auto">
          <a:xfrm>
            <a:off x="609600" y="4495800"/>
            <a:ext cx="2182813" cy="1219200"/>
            <a:chOff x="384" y="3024"/>
            <a:chExt cx="1375" cy="768"/>
          </a:xfrm>
        </p:grpSpPr>
        <p:sp>
          <p:nvSpPr>
            <p:cNvPr id="798726" name="Text Box 6"/>
            <p:cNvSpPr txBox="1">
              <a:spLocks noChangeArrowheads="1"/>
            </p:cNvSpPr>
            <p:nvPr/>
          </p:nvSpPr>
          <p:spPr bwMode="auto">
            <a:xfrm>
              <a:off x="384" y="3504"/>
              <a:ext cx="137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000B18"/>
                  </a:solidFill>
                  <a:cs typeface="ＭＳ Ｐゴシック" charset="0"/>
                </a:rPr>
                <a:t>Microcontroller</a:t>
              </a:r>
            </a:p>
          </p:txBody>
        </p:sp>
        <p:pic>
          <p:nvPicPr>
            <p:cNvPr id="7987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3024"/>
              <a:ext cx="372" cy="26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8728" name="Group 8"/>
          <p:cNvGrpSpPr>
            <a:grpSpLocks/>
          </p:cNvGrpSpPr>
          <p:nvPr/>
        </p:nvGrpSpPr>
        <p:grpSpPr bwMode="auto">
          <a:xfrm>
            <a:off x="4268788" y="4343400"/>
            <a:ext cx="2301875" cy="1736725"/>
            <a:chOff x="2689" y="2928"/>
            <a:chExt cx="1450" cy="1094"/>
          </a:xfrm>
        </p:grpSpPr>
        <p:sp>
          <p:nvSpPr>
            <p:cNvPr id="798729" name="Text Box 9"/>
            <p:cNvSpPr txBox="1">
              <a:spLocks noChangeArrowheads="1"/>
            </p:cNvSpPr>
            <p:nvPr/>
          </p:nvSpPr>
          <p:spPr bwMode="auto">
            <a:xfrm>
              <a:off x="2689" y="3504"/>
              <a:ext cx="145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rgbClr val="000B18"/>
                  </a:solidFill>
                  <a:cs typeface="ＭＳ Ｐゴシック" charset="0"/>
                </a:rPr>
                <a:t>Radio</a:t>
              </a:r>
            </a:p>
            <a:p>
              <a:pPr algn="ctr"/>
              <a:r>
                <a:rPr lang="en-US" sz="2400">
                  <a:solidFill>
                    <a:srgbClr val="000B18"/>
                  </a:solidFill>
                  <a:cs typeface="ＭＳ Ｐゴシック" charset="0"/>
                </a:rPr>
                <a:t>Communication</a:t>
              </a:r>
            </a:p>
          </p:txBody>
        </p:sp>
        <p:pic>
          <p:nvPicPr>
            <p:cNvPr id="798730" name="Picture 10" descr="The image “http://www.hometoys.com/htinews/aug04/articles/chipcon/chipgraphics.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 y="2928"/>
              <a:ext cx="480" cy="43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8731" name="Group 11"/>
          <p:cNvGrpSpPr>
            <a:grpSpLocks/>
          </p:cNvGrpSpPr>
          <p:nvPr/>
        </p:nvGrpSpPr>
        <p:grpSpPr bwMode="auto">
          <a:xfrm>
            <a:off x="2897188" y="4495800"/>
            <a:ext cx="1250950" cy="1584325"/>
            <a:chOff x="1825" y="3024"/>
            <a:chExt cx="788" cy="998"/>
          </a:xfrm>
        </p:grpSpPr>
        <p:sp>
          <p:nvSpPr>
            <p:cNvPr id="798732" name="Text Box 12"/>
            <p:cNvSpPr txBox="1">
              <a:spLocks noChangeArrowheads="1"/>
            </p:cNvSpPr>
            <p:nvPr/>
          </p:nvSpPr>
          <p:spPr bwMode="auto">
            <a:xfrm>
              <a:off x="1825" y="3504"/>
              <a:ext cx="78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rgbClr val="000B18"/>
                  </a:solidFill>
                  <a:cs typeface="ＭＳ Ｐゴシック" charset="0"/>
                </a:rPr>
                <a:t>Flash</a:t>
              </a:r>
            </a:p>
            <a:p>
              <a:pPr algn="ctr"/>
              <a:r>
                <a:rPr lang="en-US" sz="2400">
                  <a:solidFill>
                    <a:srgbClr val="000B18"/>
                  </a:solidFill>
                  <a:cs typeface="ＭＳ Ｐゴシック" charset="0"/>
                </a:rPr>
                <a:t>Storage</a:t>
              </a:r>
            </a:p>
          </p:txBody>
        </p:sp>
        <p:pic>
          <p:nvPicPr>
            <p:cNvPr id="798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 y="3024"/>
              <a:ext cx="384" cy="27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8734" name="Group 14"/>
          <p:cNvGrpSpPr>
            <a:grpSpLocks/>
          </p:cNvGrpSpPr>
          <p:nvPr/>
        </p:nvGrpSpPr>
        <p:grpSpPr bwMode="auto">
          <a:xfrm>
            <a:off x="3048000" y="2286000"/>
            <a:ext cx="1219200" cy="1893888"/>
            <a:chOff x="1920" y="1632"/>
            <a:chExt cx="768" cy="1193"/>
          </a:xfrm>
        </p:grpSpPr>
        <p:pic>
          <p:nvPicPr>
            <p:cNvPr id="798735" name="Picture 15" descr="The image “http://www.st.com/stonline/products/families/memories/fl_nor_emb/icons/fl058557ph.jpg” cannot be displayed, because it contains erro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0" y="1632"/>
              <a:ext cx="768" cy="541"/>
            </a:xfrm>
            <a:prstGeom prst="rect">
              <a:avLst/>
            </a:prstGeom>
            <a:noFill/>
            <a:extLst>
              <a:ext uri="{909E8E84-426E-40dd-AFC4-6F175D3DCCD1}">
                <a14:hiddenFill xmlns:a14="http://schemas.microsoft.com/office/drawing/2010/main" xmlns="">
                  <a:solidFill>
                    <a:srgbClr val="FFFFFF"/>
                  </a:solidFill>
                </a14:hiddenFill>
              </a:ext>
            </a:extLst>
          </p:spPr>
        </p:pic>
        <p:pic>
          <p:nvPicPr>
            <p:cNvPr id="79873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8" y="2496"/>
              <a:ext cx="672" cy="3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8737" name="Group 17"/>
          <p:cNvGrpSpPr>
            <a:grpSpLocks/>
          </p:cNvGrpSpPr>
          <p:nvPr/>
        </p:nvGrpSpPr>
        <p:grpSpPr bwMode="auto">
          <a:xfrm>
            <a:off x="4876800" y="1752600"/>
            <a:ext cx="1290638" cy="2133600"/>
            <a:chOff x="3072" y="1296"/>
            <a:chExt cx="813" cy="1344"/>
          </a:xfrm>
        </p:grpSpPr>
        <p:pic>
          <p:nvPicPr>
            <p:cNvPr id="798738" name="Picture 18" descr="The image “http://img.shopping.com/cctool/PrdImg/images/pr/177X150/00/01/54/ea/a6/22342310.JPG” cannot be displayed, because it contains erro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0" y="1296"/>
              <a:ext cx="765" cy="648"/>
            </a:xfrm>
            <a:prstGeom prst="rect">
              <a:avLst/>
            </a:prstGeom>
            <a:noFill/>
            <a:extLst>
              <a:ext uri="{909E8E84-426E-40dd-AFC4-6F175D3DCCD1}">
                <a14:hiddenFill xmlns:a14="http://schemas.microsoft.com/office/drawing/2010/main" xmlns="">
                  <a:solidFill>
                    <a:srgbClr val="FFFFFF"/>
                  </a:solidFill>
                </a14:hiddenFill>
              </a:ext>
            </a:extLst>
          </p:spPr>
        </p:pic>
        <p:pic>
          <p:nvPicPr>
            <p:cNvPr id="798739" name="Picture 19" descr="The image “http://us.st11.yimg.com/us.st.yimg.com/I/aaaremotes_1918_32249782” cannot be displayed, because it contains error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60" y="2256"/>
              <a:ext cx="384" cy="384"/>
            </a:xfrm>
            <a:prstGeom prst="rect">
              <a:avLst/>
            </a:prstGeom>
            <a:noFill/>
            <a:extLst>
              <a:ext uri="{909E8E84-426E-40dd-AFC4-6F175D3DCCD1}">
                <a14:hiddenFill xmlns:a14="http://schemas.microsoft.com/office/drawing/2010/main" xmlns="">
                  <a:solidFill>
                    <a:srgbClr val="FFFFFF"/>
                  </a:solidFill>
                </a14:hiddenFill>
              </a:ext>
            </a:extLst>
          </p:spPr>
        </p:pic>
        <p:pic>
          <p:nvPicPr>
            <p:cNvPr id="798740" name="Picture 2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2" y="1968"/>
              <a:ext cx="252" cy="43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8741" name="Group 21"/>
          <p:cNvGrpSpPr>
            <a:grpSpLocks/>
          </p:cNvGrpSpPr>
          <p:nvPr/>
        </p:nvGrpSpPr>
        <p:grpSpPr bwMode="auto">
          <a:xfrm>
            <a:off x="6705600" y="2362200"/>
            <a:ext cx="1535113" cy="3454400"/>
            <a:chOff x="4080" y="1104"/>
            <a:chExt cx="1272" cy="2766"/>
          </a:xfrm>
        </p:grpSpPr>
        <p:sp>
          <p:nvSpPr>
            <p:cNvPr id="798742" name="Text Box 22"/>
            <p:cNvSpPr txBox="1">
              <a:spLocks noChangeArrowheads="1"/>
            </p:cNvSpPr>
            <p:nvPr/>
          </p:nvSpPr>
          <p:spPr bwMode="auto">
            <a:xfrm>
              <a:off x="4272" y="3504"/>
              <a:ext cx="108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000B18"/>
                  </a:solidFill>
                  <a:cs typeface="ＭＳ Ｐゴシック" charset="0"/>
                </a:rPr>
                <a:t>Sensors</a:t>
              </a:r>
            </a:p>
          </p:txBody>
        </p:sp>
        <p:pic>
          <p:nvPicPr>
            <p:cNvPr id="798743" name="Picture 23" descr="therm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2" y="1728"/>
              <a:ext cx="768" cy="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pic>
        <p:pic>
          <p:nvPicPr>
            <p:cNvPr id="798744" name="Picture 24" descr="gu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20" y="1104"/>
              <a:ext cx="480" cy="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pic>
        <p:pic>
          <p:nvPicPr>
            <p:cNvPr id="798745" name="Picture 25" descr="instrum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80" y="1584"/>
              <a:ext cx="480" cy="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pic>
        <p:pic>
          <p:nvPicPr>
            <p:cNvPr id="798746" name="Picture 26" descr="acce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04" y="1296"/>
              <a:ext cx="432"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pic>
        <p:pic>
          <p:nvPicPr>
            <p:cNvPr id="798747"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24" y="2160"/>
              <a:ext cx="396"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pic>
      </p:grpSp>
      <p:grpSp>
        <p:nvGrpSpPr>
          <p:cNvPr id="798748" name="Group 28"/>
          <p:cNvGrpSpPr>
            <a:grpSpLocks/>
          </p:cNvGrpSpPr>
          <p:nvPr/>
        </p:nvGrpSpPr>
        <p:grpSpPr bwMode="auto">
          <a:xfrm>
            <a:off x="381000" y="1066800"/>
            <a:ext cx="3581400" cy="3209925"/>
            <a:chOff x="240" y="864"/>
            <a:chExt cx="2256" cy="2022"/>
          </a:xfrm>
        </p:grpSpPr>
        <p:pic>
          <p:nvPicPr>
            <p:cNvPr id="798749" name="Picture 29" descr="The image “http://www.st.com/stonline/products/families/memories/fl_nor_emb/icons/adsl.jpg” cannot be displayed, because it contains error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4" y="1968"/>
              <a:ext cx="900" cy="636"/>
            </a:xfrm>
            <a:prstGeom prst="rect">
              <a:avLst/>
            </a:prstGeom>
            <a:noFill/>
            <a:extLst>
              <a:ext uri="{909E8E84-426E-40dd-AFC4-6F175D3DCCD1}">
                <a14:hiddenFill xmlns:a14="http://schemas.microsoft.com/office/drawing/2010/main" xmlns="">
                  <a:solidFill>
                    <a:srgbClr val="FFFFFF"/>
                  </a:solidFill>
                </a14:hiddenFill>
              </a:ext>
            </a:extLst>
          </p:spPr>
        </p:pic>
        <p:pic>
          <p:nvPicPr>
            <p:cNvPr id="798750" name="Picture 30" descr="The image “http://focus.ti.com/graphics/auto/tms470.jpg” cannot be displayed, because it contains error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0" y="1296"/>
              <a:ext cx="1500" cy="786"/>
            </a:xfrm>
            <a:prstGeom prst="rect">
              <a:avLst/>
            </a:prstGeom>
            <a:noFill/>
            <a:extLst>
              <a:ext uri="{909E8E84-426E-40dd-AFC4-6F175D3DCCD1}">
                <a14:hiddenFill xmlns:a14="http://schemas.microsoft.com/office/drawing/2010/main" xmlns="">
                  <a:solidFill>
                    <a:srgbClr val="FFFFFF"/>
                  </a:solidFill>
                </a14:hiddenFill>
              </a:ext>
            </a:extLst>
          </p:spPr>
        </p:pic>
        <p:pic>
          <p:nvPicPr>
            <p:cNvPr id="798751" name="Picture 3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36" y="864"/>
              <a:ext cx="960" cy="625"/>
            </a:xfrm>
            <a:prstGeom prst="rect">
              <a:avLst/>
            </a:prstGeom>
            <a:noFill/>
            <a:extLst>
              <a:ext uri="{909E8E84-426E-40dd-AFC4-6F175D3DCCD1}">
                <a14:hiddenFill xmlns:a14="http://schemas.microsoft.com/office/drawing/2010/main" xmlns="">
                  <a:solidFill>
                    <a:srgbClr val="FFFFFF"/>
                  </a:solidFill>
                </a14:hiddenFill>
              </a:ext>
            </a:extLst>
          </p:spPr>
        </p:pic>
        <p:pic>
          <p:nvPicPr>
            <p:cNvPr id="798752" name="Picture 3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8" y="2496"/>
              <a:ext cx="588" cy="39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98753" name="Text Box 33"/>
          <p:cNvSpPr txBox="1">
            <a:spLocks noChangeArrowheads="1"/>
          </p:cNvSpPr>
          <p:nvPr/>
        </p:nvSpPr>
        <p:spPr bwMode="auto">
          <a:xfrm>
            <a:off x="4343400" y="6143625"/>
            <a:ext cx="1822450"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accent2"/>
                </a:solidFill>
                <a:cs typeface="ＭＳ Ｐゴシック" charset="0"/>
              </a:rPr>
              <a:t>IEEE 802.15.4</a:t>
            </a:r>
          </a:p>
        </p:txBody>
      </p:sp>
      <p:pic>
        <p:nvPicPr>
          <p:cNvPr id="798754" name="Picture 34" descr="The image “http://www.emersonprocess.com/rosemount/products/temperature/images/248sml.jpg” cannot be displayed, because it contains error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62800" y="609600"/>
            <a:ext cx="1666875" cy="1620838"/>
          </a:xfrm>
          <a:prstGeom prst="rect">
            <a:avLst/>
          </a:prstGeom>
          <a:noFill/>
          <a:extLst>
            <a:ext uri="{909E8E84-426E-40dd-AFC4-6F175D3DCCD1}">
              <a14:hiddenFill xmlns:a14="http://schemas.microsoft.com/office/drawing/2010/main" xmlns="">
                <a:solidFill>
                  <a:srgbClr val="FFFFFF"/>
                </a:solidFill>
              </a14:hiddenFill>
            </a:ext>
          </a:extLst>
        </p:spPr>
      </p:pic>
      <p:sp>
        <p:nvSpPr>
          <p:cNvPr id="798755" name="AutoShape 35"/>
          <p:cNvSpPr>
            <a:spLocks noChangeArrowheads="1"/>
          </p:cNvSpPr>
          <p:nvPr/>
        </p:nvSpPr>
        <p:spPr bwMode="auto">
          <a:xfrm rot="-4973630">
            <a:off x="6196013" y="1042987"/>
            <a:ext cx="457200" cy="1419225"/>
          </a:xfrm>
          <a:prstGeom prst="upDownArrow">
            <a:avLst>
              <a:gd name="adj1" fmla="val 50000"/>
              <a:gd name="adj2" fmla="val 62083"/>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756" name="Text Box 36"/>
          <p:cNvSpPr txBox="1">
            <a:spLocks noChangeArrowheads="1"/>
          </p:cNvSpPr>
          <p:nvPr/>
        </p:nvSpPr>
        <p:spPr bwMode="auto">
          <a:xfrm>
            <a:off x="5851525" y="1019175"/>
            <a:ext cx="1301750" cy="457200"/>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rgbClr val="D1D6D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a:solidFill>
                  <a:srgbClr val="FF0000"/>
                </a:solidFill>
              </a:rPr>
              <a:t>Network</a:t>
            </a:r>
          </a:p>
        </p:txBody>
      </p:sp>
      <p:pic>
        <p:nvPicPr>
          <p:cNvPr id="798757"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495800"/>
            <a:ext cx="590550" cy="419100"/>
          </a:xfrm>
          <a:prstGeom prst="rect">
            <a:avLst/>
          </a:prstGeom>
          <a:noFill/>
          <a:extLst>
            <a:ext uri="{909E8E84-426E-40dd-AFC4-6F175D3DCCD1}">
              <a14:hiddenFill xmlns:a14="http://schemas.microsoft.com/office/drawing/2010/main" xmlns="">
                <a:solidFill>
                  <a:srgbClr val="FFFFFF"/>
                </a:solidFill>
              </a14:hiddenFill>
            </a:ext>
          </a:extLst>
        </p:spPr>
      </p:pic>
      <p:pic>
        <p:nvPicPr>
          <p:cNvPr id="798758" name="Picture 38" descr="The image “http://www.hometoys.com/htinews/aug04/articles/chipcon/chipgraphics.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343400"/>
            <a:ext cx="762000" cy="693738"/>
          </a:xfrm>
          <a:prstGeom prst="rect">
            <a:avLst/>
          </a:prstGeom>
          <a:noFill/>
          <a:extLst>
            <a:ext uri="{909E8E84-426E-40dd-AFC4-6F175D3DCCD1}">
              <a14:hiddenFill xmlns:a14="http://schemas.microsoft.com/office/drawing/2010/main" xmlns="">
                <a:solidFill>
                  <a:srgbClr val="FFFFFF"/>
                </a:solidFill>
              </a14:hiddenFill>
            </a:ext>
          </a:extLst>
        </p:spPr>
      </p:pic>
      <p:pic>
        <p:nvPicPr>
          <p:cNvPr id="798759"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495800"/>
            <a:ext cx="609600" cy="4429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295763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798748"/>
                                        </p:tgtEl>
                                        <p:attrNameLst>
                                          <p:attrName>style.visibility</p:attrName>
                                        </p:attrNameLst>
                                      </p:cBhvr>
                                      <p:to>
                                        <p:strVal val="visible"/>
                                      </p:to>
                                    </p:set>
                                    <p:animEffect transition="in" filter="wipe(down)">
                                      <p:cBhvr>
                                        <p:cTn id="11" dur="500"/>
                                        <p:tgtEl>
                                          <p:spTgt spid="7987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987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798734"/>
                                        </p:tgtEl>
                                        <p:attrNameLst>
                                          <p:attrName>style.visibility</p:attrName>
                                        </p:attrNameLst>
                                      </p:cBhvr>
                                      <p:to>
                                        <p:strVal val="visible"/>
                                      </p:to>
                                    </p:set>
                                    <p:animEffect transition="in" filter="wipe(down)">
                                      <p:cBhvr>
                                        <p:cTn id="20" dur="500"/>
                                        <p:tgtEl>
                                          <p:spTgt spid="79873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9872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798737"/>
                                        </p:tgtEl>
                                        <p:attrNameLst>
                                          <p:attrName>style.visibility</p:attrName>
                                        </p:attrNameLst>
                                      </p:cBhvr>
                                      <p:to>
                                        <p:strVal val="visible"/>
                                      </p:to>
                                    </p:set>
                                    <p:animEffect transition="in" filter="wipe(down)">
                                      <p:cBhvr>
                                        <p:cTn id="29" dur="500"/>
                                        <p:tgtEl>
                                          <p:spTgt spid="79873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9875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9874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798724"/>
                                        </p:tgtEl>
                                        <p:attrNameLst>
                                          <p:attrName>style.visibility</p:attrName>
                                        </p:attrNameLst>
                                      </p:cBhvr>
                                      <p:to>
                                        <p:strVal val="visible"/>
                                      </p:to>
                                    </p:set>
                                    <p:animEffect transition="in" filter="box(out)">
                                      <p:cBhvr>
                                        <p:cTn id="42" dur="500"/>
                                        <p:tgtEl>
                                          <p:spTgt spid="7987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nodeType="clickEffect">
                                  <p:stCondLst>
                                    <p:cond delay="0"/>
                                  </p:stCondLst>
                                  <p:childTnLst>
                                    <p:animMotion origin="layout" path="M -6.38889E-6 -1.3876E-7 L 0.01909 -0.16975 L 0.3342 -0.34852 L 0.60399 -0.45791 " pathEditMode="relative" ptsTypes="AAAA">
                                      <p:cBhvr>
                                        <p:cTn id="46" dur="2000" fill="hold"/>
                                        <p:tgtEl>
                                          <p:spTgt spid="798757"/>
                                        </p:tgtEl>
                                        <p:attrNameLst>
                                          <p:attrName>ppt_x</p:attrName>
                                          <p:attrName>ppt_y</p:attrName>
                                        </p:attrNameLst>
                                      </p:cBhvr>
                                    </p:animMotion>
                                  </p:childTnLst>
                                  <p:subTnLst>
                                    <p:set>
                                      <p:cBhvr override="childStyle">
                                        <p:cTn dur="1" fill="hold" display="0" masterRel="sameClick" afterEffect="1">
                                          <p:stCondLst>
                                            <p:cond evt="end" delay="0">
                                              <p:tn val="45"/>
                                            </p:cond>
                                          </p:stCondLst>
                                        </p:cTn>
                                        <p:tgtEl>
                                          <p:spTgt spid="798757"/>
                                        </p:tgtEl>
                                        <p:attrNameLst>
                                          <p:attrName>style.visibility</p:attrName>
                                        </p:attrNameLst>
                                      </p:cBhvr>
                                      <p:to>
                                        <p:strVal val="hidden"/>
                                      </p:to>
                                    </p:set>
                                  </p:subTnLst>
                                </p:cTn>
                              </p:par>
                            </p:childTnLst>
                          </p:cTn>
                        </p:par>
                        <p:par>
                          <p:cTn id="47" fill="hold" nodeType="afterGroup">
                            <p:stCondLst>
                              <p:cond delay="2000"/>
                            </p:stCondLst>
                            <p:childTnLst>
                              <p:par>
                                <p:cTn id="48" presetID="0" presetClass="path" presetSubtype="0" accel="50000" decel="50000" fill="hold" nodeType="afterEffect">
                                  <p:stCondLst>
                                    <p:cond delay="0"/>
                                  </p:stCondLst>
                                  <p:childTnLst>
                                    <p:animMotion origin="layout" path="M 0 -1.70213E-6 L 0.02743 -0.13321 L 0.19583 -0.31221 L 0.44792 -0.43987 " pathEditMode="relative" ptsTypes="AAAA">
                                      <p:cBhvr>
                                        <p:cTn id="49" dur="2000" fill="hold"/>
                                        <p:tgtEl>
                                          <p:spTgt spid="798759"/>
                                        </p:tgtEl>
                                        <p:attrNameLst>
                                          <p:attrName>ppt_x</p:attrName>
                                          <p:attrName>ppt_y</p:attrName>
                                        </p:attrNameLst>
                                      </p:cBhvr>
                                    </p:animMotion>
                                  </p:childTnLst>
                                  <p:subTnLst>
                                    <p:set>
                                      <p:cBhvr override="childStyle">
                                        <p:cTn dur="1" fill="hold" display="0" masterRel="sameClick" afterEffect="1">
                                          <p:stCondLst>
                                            <p:cond evt="end" delay="0">
                                              <p:tn val="48"/>
                                            </p:cond>
                                          </p:stCondLst>
                                        </p:cTn>
                                        <p:tgtEl>
                                          <p:spTgt spid="798759"/>
                                        </p:tgtEl>
                                        <p:attrNameLst>
                                          <p:attrName>style.visibility</p:attrName>
                                        </p:attrNameLst>
                                      </p:cBhvr>
                                      <p:to>
                                        <p:strVal val="hidden"/>
                                      </p:to>
                                    </p:set>
                                  </p:subTnLst>
                                </p:cTn>
                              </p:par>
                            </p:childTnLst>
                          </p:cTn>
                        </p:par>
                        <p:par>
                          <p:cTn id="50" fill="hold" nodeType="afterGroup">
                            <p:stCondLst>
                              <p:cond delay="4000"/>
                            </p:stCondLst>
                            <p:childTnLst>
                              <p:par>
                                <p:cTn id="51" presetID="0" presetClass="path" presetSubtype="0" accel="50000" decel="50000" fill="hold" nodeType="afterEffect">
                                  <p:stCondLst>
                                    <p:cond delay="0"/>
                                  </p:stCondLst>
                                  <p:childTnLst>
                                    <p:animMotion origin="layout" path="M -4.72222E-6 -3.38575E-6 L 0.02743 -0.19889 L 0.10139 -0.3395 L 0.25469 -0.41975 " pathEditMode="relative" ptsTypes="AAAA">
                                      <p:cBhvr>
                                        <p:cTn id="52" dur="2000" fill="hold"/>
                                        <p:tgtEl>
                                          <p:spTgt spid="798758"/>
                                        </p:tgtEl>
                                        <p:attrNameLst>
                                          <p:attrName>ppt_x</p:attrName>
                                          <p:attrName>ppt_y</p:attrName>
                                        </p:attrNameLst>
                                      </p:cBhvr>
                                    </p:animMotion>
                                  </p:childTnLst>
                                  <p:subTnLst>
                                    <p:set>
                                      <p:cBhvr override="childStyle">
                                        <p:cTn dur="1" fill="hold" display="0" masterRel="sameClick" afterEffect="1">
                                          <p:stCondLst>
                                            <p:cond evt="end" delay="0">
                                              <p:tn val="51"/>
                                            </p:cond>
                                          </p:stCondLst>
                                        </p:cTn>
                                        <p:tgtEl>
                                          <p:spTgt spid="798758"/>
                                        </p:tgtEl>
                                        <p:attrNameLst>
                                          <p:attrName>style.visibility</p:attrName>
                                        </p:attrNameLst>
                                      </p:cBhvr>
                                      <p:to>
                                        <p:strVal val="hidden"/>
                                      </p:to>
                                    </p:set>
                                  </p:subTnLst>
                                </p:cTn>
                              </p:par>
                            </p:childTnLst>
                          </p:cTn>
                        </p:par>
                        <p:par>
                          <p:cTn id="53" fill="hold" nodeType="afterGroup">
                            <p:stCondLst>
                              <p:cond delay="6000"/>
                            </p:stCondLst>
                            <p:childTnLst>
                              <p:par>
                                <p:cTn id="54" presetID="55" presetClass="entr" presetSubtype="0" fill="hold" grpId="0" nodeType="afterEffect">
                                  <p:stCondLst>
                                    <p:cond delay="1000"/>
                                  </p:stCondLst>
                                  <p:childTnLst>
                                    <p:set>
                                      <p:cBhvr>
                                        <p:cTn id="55" dur="1" fill="hold">
                                          <p:stCondLst>
                                            <p:cond delay="0"/>
                                          </p:stCondLst>
                                        </p:cTn>
                                        <p:tgtEl>
                                          <p:spTgt spid="798755"/>
                                        </p:tgtEl>
                                        <p:attrNameLst>
                                          <p:attrName>style.visibility</p:attrName>
                                        </p:attrNameLst>
                                      </p:cBhvr>
                                      <p:to>
                                        <p:strVal val="visible"/>
                                      </p:to>
                                    </p:set>
                                    <p:anim calcmode="lin" valueType="num">
                                      <p:cBhvr>
                                        <p:cTn id="56" dur="1000" fill="hold"/>
                                        <p:tgtEl>
                                          <p:spTgt spid="798755"/>
                                        </p:tgtEl>
                                        <p:attrNameLst>
                                          <p:attrName>ppt_w</p:attrName>
                                        </p:attrNameLst>
                                      </p:cBhvr>
                                      <p:tavLst>
                                        <p:tav tm="0">
                                          <p:val>
                                            <p:strVal val="#ppt_w*0.70"/>
                                          </p:val>
                                        </p:tav>
                                        <p:tav tm="100000">
                                          <p:val>
                                            <p:strVal val="#ppt_w"/>
                                          </p:val>
                                        </p:tav>
                                      </p:tavLst>
                                    </p:anim>
                                    <p:anim calcmode="lin" valueType="num">
                                      <p:cBhvr>
                                        <p:cTn id="57" dur="1000" fill="hold"/>
                                        <p:tgtEl>
                                          <p:spTgt spid="798755"/>
                                        </p:tgtEl>
                                        <p:attrNameLst>
                                          <p:attrName>ppt_h</p:attrName>
                                        </p:attrNameLst>
                                      </p:cBhvr>
                                      <p:tavLst>
                                        <p:tav tm="0">
                                          <p:val>
                                            <p:strVal val="#ppt_h"/>
                                          </p:val>
                                        </p:tav>
                                        <p:tav tm="100000">
                                          <p:val>
                                            <p:strVal val="#ppt_h"/>
                                          </p:val>
                                        </p:tav>
                                      </p:tavLst>
                                    </p:anim>
                                    <p:animEffect transition="in" filter="fade">
                                      <p:cBhvr>
                                        <p:cTn id="58" dur="1000"/>
                                        <p:tgtEl>
                                          <p:spTgt spid="798755"/>
                                        </p:tgtEl>
                                      </p:cBhvr>
                                    </p:animEffect>
                                  </p:childTnLst>
                                </p:cTn>
                              </p:par>
                              <p:par>
                                <p:cTn id="59" presetID="55" presetClass="entr" presetSubtype="0" fill="hold" grpId="0" nodeType="withEffect">
                                  <p:stCondLst>
                                    <p:cond delay="1000"/>
                                  </p:stCondLst>
                                  <p:childTnLst>
                                    <p:set>
                                      <p:cBhvr>
                                        <p:cTn id="60" dur="1" fill="hold">
                                          <p:stCondLst>
                                            <p:cond delay="0"/>
                                          </p:stCondLst>
                                        </p:cTn>
                                        <p:tgtEl>
                                          <p:spTgt spid="798756"/>
                                        </p:tgtEl>
                                        <p:attrNameLst>
                                          <p:attrName>style.visibility</p:attrName>
                                        </p:attrNameLst>
                                      </p:cBhvr>
                                      <p:to>
                                        <p:strVal val="visible"/>
                                      </p:to>
                                    </p:set>
                                    <p:anim calcmode="lin" valueType="num">
                                      <p:cBhvr>
                                        <p:cTn id="61" dur="1000" fill="hold"/>
                                        <p:tgtEl>
                                          <p:spTgt spid="798756"/>
                                        </p:tgtEl>
                                        <p:attrNameLst>
                                          <p:attrName>ppt_w</p:attrName>
                                        </p:attrNameLst>
                                      </p:cBhvr>
                                      <p:tavLst>
                                        <p:tav tm="0">
                                          <p:val>
                                            <p:strVal val="#ppt_w*0.70"/>
                                          </p:val>
                                        </p:tav>
                                        <p:tav tm="100000">
                                          <p:val>
                                            <p:strVal val="#ppt_w"/>
                                          </p:val>
                                        </p:tav>
                                      </p:tavLst>
                                    </p:anim>
                                    <p:anim calcmode="lin" valueType="num">
                                      <p:cBhvr>
                                        <p:cTn id="62" dur="1000" fill="hold"/>
                                        <p:tgtEl>
                                          <p:spTgt spid="798756"/>
                                        </p:tgtEl>
                                        <p:attrNameLst>
                                          <p:attrName>ppt_h</p:attrName>
                                        </p:attrNameLst>
                                      </p:cBhvr>
                                      <p:tavLst>
                                        <p:tav tm="0">
                                          <p:val>
                                            <p:strVal val="#ppt_h"/>
                                          </p:val>
                                        </p:tav>
                                        <p:tav tm="100000">
                                          <p:val>
                                            <p:strVal val="#ppt_h"/>
                                          </p:val>
                                        </p:tav>
                                      </p:tavLst>
                                    </p:anim>
                                    <p:animEffect transition="in" filter="fade">
                                      <p:cBhvr>
                                        <p:cTn id="63" dur="1000"/>
                                        <p:tgtEl>
                                          <p:spTgt spid="798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3" grpId="0" animBg="1"/>
      <p:bldP spid="798755" grpId="0" animBg="1"/>
      <p:bldP spid="79875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lstStyle/>
          <a:p>
            <a:pPr>
              <a:lnSpc>
                <a:spcPct val="140000"/>
              </a:lnSpc>
            </a:pPr>
            <a:r>
              <a:rPr lang="en-US"/>
              <a:t>The Systems Challenge</a:t>
            </a:r>
          </a:p>
        </p:txBody>
      </p:sp>
      <p:sp>
        <p:nvSpPr>
          <p:cNvPr id="751619" name="Line 3"/>
          <p:cNvSpPr>
            <a:spLocks noChangeShapeType="1"/>
          </p:cNvSpPr>
          <p:nvPr/>
        </p:nvSpPr>
        <p:spPr bwMode="auto">
          <a:xfrm flipH="1" flipV="1">
            <a:off x="5181600" y="1484312"/>
            <a:ext cx="444500" cy="660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751620" name="Text Box 4"/>
          <p:cNvSpPr txBox="1">
            <a:spLocks noChangeArrowheads="1"/>
          </p:cNvSpPr>
          <p:nvPr/>
        </p:nvSpPr>
        <p:spPr bwMode="auto">
          <a:xfrm>
            <a:off x="5562600" y="2146300"/>
            <a:ext cx="1517650" cy="3667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chemeClr val="accent2"/>
                </a:solidFill>
                <a:cs typeface="Arial" charset="0"/>
              </a:rPr>
              <a:t>applications</a:t>
            </a:r>
          </a:p>
        </p:txBody>
      </p:sp>
      <p:grpSp>
        <p:nvGrpSpPr>
          <p:cNvPr id="751621" name="Group 5"/>
          <p:cNvGrpSpPr>
            <a:grpSpLocks/>
          </p:cNvGrpSpPr>
          <p:nvPr/>
        </p:nvGrpSpPr>
        <p:grpSpPr bwMode="auto">
          <a:xfrm>
            <a:off x="5295900" y="2665412"/>
            <a:ext cx="2071688" cy="1866900"/>
            <a:chOff x="3336" y="1848"/>
            <a:chExt cx="1305" cy="1176"/>
          </a:xfrm>
        </p:grpSpPr>
        <p:sp>
          <p:nvSpPr>
            <p:cNvPr id="751622" name="Text Box 6"/>
            <p:cNvSpPr txBox="1">
              <a:spLocks noChangeArrowheads="1"/>
            </p:cNvSpPr>
            <p:nvPr/>
          </p:nvSpPr>
          <p:spPr bwMode="auto">
            <a:xfrm>
              <a:off x="4084" y="1878"/>
              <a:ext cx="557"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chemeClr val="hlink"/>
                  </a:solidFill>
                  <a:cs typeface="Arial" charset="0"/>
                </a:rPr>
                <a:t>service</a:t>
              </a:r>
            </a:p>
          </p:txBody>
        </p:sp>
        <p:sp>
          <p:nvSpPr>
            <p:cNvPr id="751623" name="Text Box 7"/>
            <p:cNvSpPr txBox="1">
              <a:spLocks noChangeArrowheads="1"/>
            </p:cNvSpPr>
            <p:nvPr/>
          </p:nvSpPr>
          <p:spPr bwMode="auto">
            <a:xfrm>
              <a:off x="3723" y="2198"/>
              <a:ext cx="607"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chemeClr val="hlink"/>
                  </a:solidFill>
                  <a:cs typeface="Arial" charset="0"/>
                </a:rPr>
                <a:t>network</a:t>
              </a:r>
            </a:p>
          </p:txBody>
        </p:sp>
        <p:sp>
          <p:nvSpPr>
            <p:cNvPr id="751624" name="Text Box 8"/>
            <p:cNvSpPr txBox="1">
              <a:spLocks noChangeArrowheads="1"/>
            </p:cNvSpPr>
            <p:nvPr/>
          </p:nvSpPr>
          <p:spPr bwMode="auto">
            <a:xfrm>
              <a:off x="3748" y="2486"/>
              <a:ext cx="557"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chemeClr val="hlink"/>
                  </a:solidFill>
                  <a:cs typeface="Arial" charset="0"/>
                </a:rPr>
                <a:t>system</a:t>
              </a:r>
            </a:p>
          </p:txBody>
        </p:sp>
        <p:sp>
          <p:nvSpPr>
            <p:cNvPr id="751625" name="Text Box 9"/>
            <p:cNvSpPr txBox="1">
              <a:spLocks noChangeArrowheads="1"/>
            </p:cNvSpPr>
            <p:nvPr/>
          </p:nvSpPr>
          <p:spPr bwMode="auto">
            <a:xfrm>
              <a:off x="3602" y="2766"/>
              <a:ext cx="849"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chemeClr val="hlink"/>
                  </a:solidFill>
                  <a:cs typeface="Arial" charset="0"/>
                </a:rPr>
                <a:t>architecture</a:t>
              </a:r>
            </a:p>
          </p:txBody>
        </p:sp>
        <p:sp>
          <p:nvSpPr>
            <p:cNvPr id="751626" name="Rectangle 10"/>
            <p:cNvSpPr>
              <a:spLocks noChangeArrowheads="1"/>
            </p:cNvSpPr>
            <p:nvPr/>
          </p:nvSpPr>
          <p:spPr bwMode="auto">
            <a:xfrm>
              <a:off x="3536" y="2480"/>
              <a:ext cx="968" cy="27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27" name="Rectangle 11"/>
            <p:cNvSpPr>
              <a:spLocks noChangeArrowheads="1"/>
            </p:cNvSpPr>
            <p:nvPr/>
          </p:nvSpPr>
          <p:spPr bwMode="auto">
            <a:xfrm>
              <a:off x="3536" y="2752"/>
              <a:ext cx="968" cy="27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28" name="Text Box 12"/>
            <p:cNvSpPr txBox="1">
              <a:spLocks noChangeArrowheads="1"/>
            </p:cNvSpPr>
            <p:nvPr/>
          </p:nvSpPr>
          <p:spPr bwMode="auto">
            <a:xfrm>
              <a:off x="3356" y="1905"/>
              <a:ext cx="465" cy="25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40000"/>
                </a:lnSpc>
                <a:spcBef>
                  <a:spcPct val="50000"/>
                </a:spcBef>
              </a:pPr>
              <a:r>
                <a:rPr lang="en-US" sz="1600" b="1">
                  <a:solidFill>
                    <a:schemeClr val="hlink"/>
                  </a:solidFill>
                  <a:cs typeface="Arial" charset="0"/>
                </a:rPr>
                <a:t>data </a:t>
              </a:r>
            </a:p>
            <a:p>
              <a:pPr>
                <a:lnSpc>
                  <a:spcPct val="40000"/>
                </a:lnSpc>
                <a:spcBef>
                  <a:spcPct val="50000"/>
                </a:spcBef>
              </a:pPr>
              <a:r>
                <a:rPr lang="en-US" sz="1600" b="1">
                  <a:solidFill>
                    <a:schemeClr val="hlink"/>
                  </a:solidFill>
                  <a:cs typeface="Arial" charset="0"/>
                </a:rPr>
                <a:t>mgmt</a:t>
              </a:r>
            </a:p>
          </p:txBody>
        </p:sp>
        <p:sp>
          <p:nvSpPr>
            <p:cNvPr id="751629" name="Freeform 13"/>
            <p:cNvSpPr>
              <a:spLocks/>
            </p:cNvSpPr>
            <p:nvPr/>
          </p:nvSpPr>
          <p:spPr bwMode="auto">
            <a:xfrm>
              <a:off x="3728" y="2168"/>
              <a:ext cx="576" cy="312"/>
            </a:xfrm>
            <a:custGeom>
              <a:avLst/>
              <a:gdLst>
                <a:gd name="T0" fmla="*/ 0 w 576"/>
                <a:gd name="T1" fmla="*/ 312 h 312"/>
                <a:gd name="T2" fmla="*/ 0 w 576"/>
                <a:gd name="T3" fmla="*/ 0 h 312"/>
                <a:gd name="T4" fmla="*/ 576 w 576"/>
                <a:gd name="T5" fmla="*/ 0 h 312"/>
                <a:gd name="T6" fmla="*/ 576 w 576"/>
                <a:gd name="T7" fmla="*/ 312 h 312"/>
              </a:gdLst>
              <a:ahLst/>
              <a:cxnLst>
                <a:cxn ang="0">
                  <a:pos x="T0" y="T1"/>
                </a:cxn>
                <a:cxn ang="0">
                  <a:pos x="T2" y="T3"/>
                </a:cxn>
                <a:cxn ang="0">
                  <a:pos x="T4" y="T5"/>
                </a:cxn>
                <a:cxn ang="0">
                  <a:pos x="T6" y="T7"/>
                </a:cxn>
              </a:cxnLst>
              <a:rect l="0" t="0" r="r" b="b"/>
              <a:pathLst>
                <a:path w="576" h="312">
                  <a:moveTo>
                    <a:pt x="0" y="312"/>
                  </a:moveTo>
                  <a:lnTo>
                    <a:pt x="0" y="0"/>
                  </a:lnTo>
                  <a:lnTo>
                    <a:pt x="576" y="0"/>
                  </a:lnTo>
                  <a:lnTo>
                    <a:pt x="576" y="31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1630" name="Freeform 14"/>
            <p:cNvSpPr>
              <a:spLocks/>
            </p:cNvSpPr>
            <p:nvPr/>
          </p:nvSpPr>
          <p:spPr bwMode="auto">
            <a:xfrm>
              <a:off x="3336" y="1856"/>
              <a:ext cx="480" cy="640"/>
            </a:xfrm>
            <a:custGeom>
              <a:avLst/>
              <a:gdLst>
                <a:gd name="T0" fmla="*/ 480 w 480"/>
                <a:gd name="T1" fmla="*/ 312 h 640"/>
                <a:gd name="T2" fmla="*/ 480 w 480"/>
                <a:gd name="T3" fmla="*/ 0 h 640"/>
                <a:gd name="T4" fmla="*/ 0 w 480"/>
                <a:gd name="T5" fmla="*/ 0 h 640"/>
                <a:gd name="T6" fmla="*/ 0 w 480"/>
                <a:gd name="T7" fmla="*/ 640 h 640"/>
                <a:gd name="T8" fmla="*/ 208 w 480"/>
                <a:gd name="T9" fmla="*/ 640 h 640"/>
              </a:gdLst>
              <a:ahLst/>
              <a:cxnLst>
                <a:cxn ang="0">
                  <a:pos x="T0" y="T1"/>
                </a:cxn>
                <a:cxn ang="0">
                  <a:pos x="T2" y="T3"/>
                </a:cxn>
                <a:cxn ang="0">
                  <a:pos x="T4" y="T5"/>
                </a:cxn>
                <a:cxn ang="0">
                  <a:pos x="T6" y="T7"/>
                </a:cxn>
                <a:cxn ang="0">
                  <a:pos x="T8" y="T9"/>
                </a:cxn>
              </a:cxnLst>
              <a:rect l="0" t="0" r="r" b="b"/>
              <a:pathLst>
                <a:path w="480" h="640">
                  <a:moveTo>
                    <a:pt x="480" y="312"/>
                  </a:moveTo>
                  <a:lnTo>
                    <a:pt x="480" y="0"/>
                  </a:lnTo>
                  <a:lnTo>
                    <a:pt x="0" y="0"/>
                  </a:lnTo>
                  <a:lnTo>
                    <a:pt x="0" y="640"/>
                  </a:lnTo>
                  <a:lnTo>
                    <a:pt x="208" y="64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1631" name="Freeform 15"/>
            <p:cNvSpPr>
              <a:spLocks/>
            </p:cNvSpPr>
            <p:nvPr/>
          </p:nvSpPr>
          <p:spPr bwMode="auto">
            <a:xfrm>
              <a:off x="4104" y="1848"/>
              <a:ext cx="480" cy="640"/>
            </a:xfrm>
            <a:custGeom>
              <a:avLst/>
              <a:gdLst>
                <a:gd name="T0" fmla="*/ 0 w 480"/>
                <a:gd name="T1" fmla="*/ 312 h 640"/>
                <a:gd name="T2" fmla="*/ 0 w 480"/>
                <a:gd name="T3" fmla="*/ 0 h 640"/>
                <a:gd name="T4" fmla="*/ 480 w 480"/>
                <a:gd name="T5" fmla="*/ 0 h 640"/>
                <a:gd name="T6" fmla="*/ 480 w 480"/>
                <a:gd name="T7" fmla="*/ 640 h 640"/>
                <a:gd name="T8" fmla="*/ 408 w 480"/>
                <a:gd name="T9" fmla="*/ 640 h 640"/>
              </a:gdLst>
              <a:ahLst/>
              <a:cxnLst>
                <a:cxn ang="0">
                  <a:pos x="T0" y="T1"/>
                </a:cxn>
                <a:cxn ang="0">
                  <a:pos x="T2" y="T3"/>
                </a:cxn>
                <a:cxn ang="0">
                  <a:pos x="T4" y="T5"/>
                </a:cxn>
                <a:cxn ang="0">
                  <a:pos x="T6" y="T7"/>
                </a:cxn>
                <a:cxn ang="0">
                  <a:pos x="T8" y="T9"/>
                </a:cxn>
              </a:cxnLst>
              <a:rect l="0" t="0" r="r" b="b"/>
              <a:pathLst>
                <a:path w="480" h="640">
                  <a:moveTo>
                    <a:pt x="0" y="312"/>
                  </a:moveTo>
                  <a:lnTo>
                    <a:pt x="0" y="0"/>
                  </a:lnTo>
                  <a:lnTo>
                    <a:pt x="480" y="0"/>
                  </a:lnTo>
                  <a:lnTo>
                    <a:pt x="480" y="640"/>
                  </a:lnTo>
                  <a:lnTo>
                    <a:pt x="408" y="64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751632" name="Freeform 16"/>
          <p:cNvSpPr>
            <a:spLocks/>
          </p:cNvSpPr>
          <p:nvPr/>
        </p:nvSpPr>
        <p:spPr bwMode="auto">
          <a:xfrm>
            <a:off x="5486400" y="2170112"/>
            <a:ext cx="1524000" cy="495300"/>
          </a:xfrm>
          <a:custGeom>
            <a:avLst/>
            <a:gdLst>
              <a:gd name="T0" fmla="*/ 0 w 848"/>
              <a:gd name="T1" fmla="*/ 312 h 312"/>
              <a:gd name="T2" fmla="*/ 0 w 848"/>
              <a:gd name="T3" fmla="*/ 0 h 312"/>
              <a:gd name="T4" fmla="*/ 848 w 848"/>
              <a:gd name="T5" fmla="*/ 0 h 312"/>
              <a:gd name="T6" fmla="*/ 848 w 848"/>
              <a:gd name="T7" fmla="*/ 312 h 312"/>
            </a:gdLst>
            <a:ahLst/>
            <a:cxnLst>
              <a:cxn ang="0">
                <a:pos x="T0" y="T1"/>
              </a:cxn>
              <a:cxn ang="0">
                <a:pos x="T2" y="T3"/>
              </a:cxn>
              <a:cxn ang="0">
                <a:pos x="T4" y="T5"/>
              </a:cxn>
              <a:cxn ang="0">
                <a:pos x="T6" y="T7"/>
              </a:cxn>
            </a:cxnLst>
            <a:rect l="0" t="0" r="r" b="b"/>
            <a:pathLst>
              <a:path w="848" h="312">
                <a:moveTo>
                  <a:pt x="0" y="312"/>
                </a:moveTo>
                <a:lnTo>
                  <a:pt x="0" y="0"/>
                </a:lnTo>
                <a:lnTo>
                  <a:pt x="848" y="0"/>
                </a:lnTo>
                <a:lnTo>
                  <a:pt x="848" y="31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1634" name="Text Box 18"/>
          <p:cNvSpPr txBox="1">
            <a:spLocks noGrp="1" noChangeArrowheads="1"/>
          </p:cNvSpPr>
          <p:nvPr>
            <p:ph type="body" idx="1"/>
          </p:nvPr>
        </p:nvSpPr>
        <p:spPr>
          <a:xfrm>
            <a:off x="762000" y="762000"/>
            <a:ext cx="7467600" cy="266700"/>
          </a:xfrm>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Lst>
        </p:spPr>
        <p:txBody>
          <a:bodyPr>
            <a:normAutofit fontScale="77500" lnSpcReduction="20000"/>
          </a:bodyPr>
          <a:lstStyle/>
          <a:p>
            <a:pPr>
              <a:spcBef>
                <a:spcPct val="50000"/>
              </a:spcBef>
              <a:buFontTx/>
              <a:buNone/>
            </a:pPr>
            <a:r>
              <a:rPr lang="en-US" sz="2000">
                <a:solidFill>
                  <a:schemeClr val="hlink"/>
                </a:solidFill>
              </a:rPr>
              <a:t>Monitoring &amp;  Managing Spaces and Things</a:t>
            </a:r>
          </a:p>
        </p:txBody>
      </p:sp>
      <p:sp>
        <p:nvSpPr>
          <p:cNvPr id="751637" name="Text Box 21"/>
          <p:cNvSpPr txBox="1">
            <a:spLocks noChangeArrowheads="1"/>
          </p:cNvSpPr>
          <p:nvPr/>
        </p:nvSpPr>
        <p:spPr bwMode="auto">
          <a:xfrm>
            <a:off x="5638800" y="5370512"/>
            <a:ext cx="1403350" cy="3667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chemeClr val="accent2"/>
                </a:solidFill>
                <a:cs typeface="Arial" charset="0"/>
              </a:rPr>
              <a:t>technology</a:t>
            </a:r>
          </a:p>
        </p:txBody>
      </p:sp>
      <p:pic>
        <p:nvPicPr>
          <p:cNvPr id="751638" name="Picture 22" descr="golempen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5141912"/>
            <a:ext cx="533400" cy="474663"/>
          </a:xfrm>
          <a:prstGeom prst="rect">
            <a:avLst/>
          </a:prstGeom>
          <a:noFill/>
          <a:extLst>
            <a:ext uri="{909E8E84-426E-40dd-AFC4-6F175D3DCCD1}">
              <a14:hiddenFill xmlns:a14="http://schemas.microsoft.com/office/drawing/2010/main" xmlns="">
                <a:solidFill>
                  <a:srgbClr val="FFFFFF"/>
                </a:solidFill>
              </a14:hiddenFill>
            </a:ext>
          </a:extLst>
        </p:spPr>
      </p:pic>
      <p:pic>
        <p:nvPicPr>
          <p:cNvPr id="751639" name="Picture 23" descr="GolemDustSysSEM1_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5218112"/>
            <a:ext cx="838200" cy="644525"/>
          </a:xfrm>
          <a:prstGeom prst="rect">
            <a:avLst/>
          </a:prstGeom>
          <a:noFill/>
          <a:extLst>
            <a:ext uri="{909E8E84-426E-40dd-AFC4-6F175D3DCCD1}">
              <a14:hiddenFill xmlns:a14="http://schemas.microsoft.com/office/drawing/2010/main" xmlns="">
                <a:solidFill>
                  <a:srgbClr val="FFFFFF"/>
                </a:solidFill>
              </a14:hiddenFill>
            </a:ext>
          </a:extLst>
        </p:spPr>
      </p:pic>
      <p:sp>
        <p:nvSpPr>
          <p:cNvPr id="751640" name="Text Box 24"/>
          <p:cNvSpPr txBox="1">
            <a:spLocks noChangeArrowheads="1"/>
          </p:cNvSpPr>
          <p:nvPr/>
        </p:nvSpPr>
        <p:spPr bwMode="auto">
          <a:xfrm>
            <a:off x="4572000" y="4989512"/>
            <a:ext cx="852488"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cs typeface="Arial" charset="0"/>
              </a:rPr>
              <a:t>sensing</a:t>
            </a:r>
          </a:p>
        </p:txBody>
      </p:sp>
      <p:sp>
        <p:nvSpPr>
          <p:cNvPr id="751641" name="Rectangle 25"/>
          <p:cNvSpPr>
            <a:spLocks noChangeArrowheads="1"/>
          </p:cNvSpPr>
          <p:nvPr/>
        </p:nvSpPr>
        <p:spPr bwMode="auto">
          <a:xfrm>
            <a:off x="4495800" y="4913312"/>
            <a:ext cx="914400" cy="6096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42" name="Text Box 26"/>
          <p:cNvSpPr txBox="1">
            <a:spLocks noChangeArrowheads="1"/>
          </p:cNvSpPr>
          <p:nvPr/>
        </p:nvSpPr>
        <p:spPr bwMode="auto">
          <a:xfrm>
            <a:off x="7620000" y="5294312"/>
            <a:ext cx="717550"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cs typeface="Arial" charset="0"/>
              </a:rPr>
              <a:t>Power</a:t>
            </a:r>
          </a:p>
        </p:txBody>
      </p:sp>
      <p:sp>
        <p:nvSpPr>
          <p:cNvPr id="751643" name="Rectangle 27"/>
          <p:cNvSpPr>
            <a:spLocks noChangeArrowheads="1"/>
          </p:cNvSpPr>
          <p:nvPr/>
        </p:nvSpPr>
        <p:spPr bwMode="auto">
          <a:xfrm>
            <a:off x="7620000" y="5218112"/>
            <a:ext cx="685800" cy="4318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44" name="Text Box 28"/>
          <p:cNvSpPr txBox="1">
            <a:spLocks noChangeArrowheads="1"/>
          </p:cNvSpPr>
          <p:nvPr/>
        </p:nvSpPr>
        <p:spPr bwMode="auto">
          <a:xfrm>
            <a:off x="5257800" y="4760912"/>
            <a:ext cx="787400"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cs typeface="Arial" charset="0"/>
              </a:rPr>
              <a:t>Comm.</a:t>
            </a:r>
          </a:p>
        </p:txBody>
      </p:sp>
      <p:sp>
        <p:nvSpPr>
          <p:cNvPr id="751645" name="Rectangle 29"/>
          <p:cNvSpPr>
            <a:spLocks noChangeArrowheads="1"/>
          </p:cNvSpPr>
          <p:nvPr/>
        </p:nvSpPr>
        <p:spPr bwMode="auto">
          <a:xfrm>
            <a:off x="5257800" y="4684712"/>
            <a:ext cx="685800" cy="4318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46" name="Text Box 30"/>
          <p:cNvSpPr txBox="1">
            <a:spLocks noChangeArrowheads="1"/>
          </p:cNvSpPr>
          <p:nvPr/>
        </p:nvSpPr>
        <p:spPr bwMode="auto">
          <a:xfrm>
            <a:off x="6858000" y="4837112"/>
            <a:ext cx="803275"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cs typeface="Arial" charset="0"/>
              </a:rPr>
              <a:t>actuate</a:t>
            </a:r>
          </a:p>
        </p:txBody>
      </p:sp>
      <p:sp>
        <p:nvSpPr>
          <p:cNvPr id="751647" name="Rectangle 31"/>
          <p:cNvSpPr>
            <a:spLocks noChangeArrowheads="1"/>
          </p:cNvSpPr>
          <p:nvPr/>
        </p:nvSpPr>
        <p:spPr bwMode="auto">
          <a:xfrm>
            <a:off x="6858000" y="4760912"/>
            <a:ext cx="898525" cy="620713"/>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48" name="Text Box 32"/>
          <p:cNvSpPr txBox="1">
            <a:spLocks noChangeArrowheads="1"/>
          </p:cNvSpPr>
          <p:nvPr/>
        </p:nvSpPr>
        <p:spPr bwMode="auto">
          <a:xfrm>
            <a:off x="914400" y="5980112"/>
            <a:ext cx="7467600" cy="296863"/>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lvl1pPr marL="285750" indent="-285750">
              <a:defRPr sz="2400">
                <a:solidFill>
                  <a:schemeClr val="tx1"/>
                </a:solidFill>
                <a:latin typeface="Times New Roman" charset="0"/>
                <a:ea typeface="ＭＳ Ｐゴシック" charset="0"/>
              </a:defRPr>
            </a:lvl1pPr>
            <a:lvl2pPr marL="685800" indent="-22860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543050" indent="-171450">
              <a:defRPr sz="2400">
                <a:solidFill>
                  <a:schemeClr val="tx1"/>
                </a:solidFill>
                <a:latin typeface="Times New Roman" charset="0"/>
                <a:ea typeface="ＭＳ Ｐゴシック" charset="0"/>
              </a:defRPr>
            </a:lvl4pPr>
            <a:lvl5pPr marL="2000250" indent="-171450">
              <a:defRPr sz="2400">
                <a:solidFill>
                  <a:schemeClr val="tx1"/>
                </a:solidFill>
                <a:latin typeface="Times New Roman" charset="0"/>
                <a:ea typeface="ＭＳ Ｐゴシック" charset="0"/>
              </a:defRPr>
            </a:lvl5pPr>
            <a:lvl6pPr marL="2457450" indent="-171450" eaLnBrk="0" fontAlgn="base" hangingPunct="0">
              <a:spcBef>
                <a:spcPct val="0"/>
              </a:spcBef>
              <a:spcAft>
                <a:spcPct val="0"/>
              </a:spcAft>
              <a:defRPr sz="2400">
                <a:solidFill>
                  <a:schemeClr val="tx1"/>
                </a:solidFill>
                <a:latin typeface="Times New Roman" charset="0"/>
                <a:ea typeface="ＭＳ Ｐゴシック" charset="0"/>
              </a:defRPr>
            </a:lvl6pPr>
            <a:lvl7pPr marL="2914650" indent="-171450" eaLnBrk="0" fontAlgn="base" hangingPunct="0">
              <a:spcBef>
                <a:spcPct val="0"/>
              </a:spcBef>
              <a:spcAft>
                <a:spcPct val="0"/>
              </a:spcAft>
              <a:defRPr sz="2400">
                <a:solidFill>
                  <a:schemeClr val="tx1"/>
                </a:solidFill>
                <a:latin typeface="Times New Roman" charset="0"/>
                <a:ea typeface="ＭＳ Ｐゴシック" charset="0"/>
              </a:defRPr>
            </a:lvl7pPr>
            <a:lvl8pPr marL="3371850" indent="-171450" eaLnBrk="0" fontAlgn="base" hangingPunct="0">
              <a:spcBef>
                <a:spcPct val="0"/>
              </a:spcBef>
              <a:spcAft>
                <a:spcPct val="0"/>
              </a:spcAft>
              <a:defRPr sz="2400">
                <a:solidFill>
                  <a:schemeClr val="tx1"/>
                </a:solidFill>
                <a:latin typeface="Times New Roman" charset="0"/>
                <a:ea typeface="ＭＳ Ｐゴシック" charset="0"/>
              </a:defRPr>
            </a:lvl8pPr>
            <a:lvl9pPr marL="3829050" indent="-17145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b="1">
                <a:solidFill>
                  <a:schemeClr val="hlink"/>
                </a:solidFill>
                <a:latin typeface="Arial" charset="0"/>
                <a:cs typeface="Arial" charset="0"/>
              </a:rPr>
              <a:t>Miniature, low-power connections to the physical world</a:t>
            </a:r>
          </a:p>
        </p:txBody>
      </p:sp>
      <p:sp>
        <p:nvSpPr>
          <p:cNvPr id="751649" name="Line 33"/>
          <p:cNvSpPr>
            <a:spLocks noChangeShapeType="1"/>
          </p:cNvSpPr>
          <p:nvPr/>
        </p:nvSpPr>
        <p:spPr bwMode="auto">
          <a:xfrm rot="15029573" flipH="1" flipV="1">
            <a:off x="5245100" y="5535612"/>
            <a:ext cx="304800" cy="5842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50" name="AutoShape 34"/>
          <p:cNvSpPr>
            <a:spLocks noChangeArrowheads="1"/>
          </p:cNvSpPr>
          <p:nvPr/>
        </p:nvSpPr>
        <p:spPr bwMode="auto">
          <a:xfrm>
            <a:off x="2286000" y="2551112"/>
            <a:ext cx="609600" cy="2514600"/>
          </a:xfrm>
          <a:prstGeom prst="upDownArrow">
            <a:avLst>
              <a:gd name="adj1" fmla="val 33333"/>
              <a:gd name="adj2" fmla="val 53377"/>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51" name="Text Box 35"/>
          <p:cNvSpPr txBox="1">
            <a:spLocks noChangeArrowheads="1"/>
          </p:cNvSpPr>
          <p:nvPr/>
        </p:nvSpPr>
        <p:spPr bwMode="auto">
          <a:xfrm>
            <a:off x="5867400" y="4989512"/>
            <a:ext cx="579438"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cs typeface="Arial" charset="0"/>
              </a:rPr>
              <a:t>Proc</a:t>
            </a:r>
          </a:p>
        </p:txBody>
      </p:sp>
      <p:sp>
        <p:nvSpPr>
          <p:cNvPr id="751652" name="Rectangle 36"/>
          <p:cNvSpPr>
            <a:spLocks noChangeArrowheads="1"/>
          </p:cNvSpPr>
          <p:nvPr/>
        </p:nvSpPr>
        <p:spPr bwMode="auto">
          <a:xfrm>
            <a:off x="5867400" y="4913312"/>
            <a:ext cx="685800" cy="4318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751653" name="Text Box 37"/>
          <p:cNvSpPr txBox="1">
            <a:spLocks noChangeArrowheads="1"/>
          </p:cNvSpPr>
          <p:nvPr/>
        </p:nvSpPr>
        <p:spPr bwMode="auto">
          <a:xfrm>
            <a:off x="6248400" y="4684712"/>
            <a:ext cx="638175"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cs typeface="Arial" charset="0"/>
              </a:rPr>
              <a:t>Store</a:t>
            </a:r>
          </a:p>
        </p:txBody>
      </p:sp>
      <p:sp>
        <p:nvSpPr>
          <p:cNvPr id="751654" name="Rectangle 38"/>
          <p:cNvSpPr>
            <a:spLocks noChangeArrowheads="1"/>
          </p:cNvSpPr>
          <p:nvPr/>
        </p:nvSpPr>
        <p:spPr bwMode="auto">
          <a:xfrm>
            <a:off x="6248400" y="4608512"/>
            <a:ext cx="685800" cy="4318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751655" name="Picture 39" descr="fin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4989512"/>
            <a:ext cx="838200" cy="577850"/>
          </a:xfrm>
          <a:prstGeom prst="rect">
            <a:avLst/>
          </a:prstGeom>
          <a:noFill/>
          <a:extLst>
            <a:ext uri="{909E8E84-426E-40dd-AFC4-6F175D3DCCD1}">
              <a14:hiddenFill xmlns:a14="http://schemas.microsoft.com/office/drawing/2010/main" xmlns="">
                <a:solidFill>
                  <a:srgbClr val="FFFFFF"/>
                </a:solidFill>
              </a14:hiddenFill>
            </a:ext>
          </a:extLst>
        </p:spPr>
      </p:pic>
      <p:pic>
        <p:nvPicPr>
          <p:cNvPr id="751661" name="Picture 45" descr="Elizabeth_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1560512"/>
            <a:ext cx="1268413" cy="714375"/>
          </a:xfrm>
          <a:prstGeom prst="rect">
            <a:avLst/>
          </a:prstGeom>
          <a:noFill/>
          <a:extLst>
            <a:ext uri="{909E8E84-426E-40dd-AFC4-6F175D3DCCD1}">
              <a14:hiddenFill xmlns:a14="http://schemas.microsoft.com/office/drawing/2010/main" xmlns="">
                <a:solidFill>
                  <a:srgbClr val="FFFFFF"/>
                </a:solidFill>
              </a14:hiddenFill>
            </a:ext>
          </a:extLst>
        </p:spPr>
      </p:pic>
      <p:pic>
        <p:nvPicPr>
          <p:cNvPr id="751662" name="Picture 46" descr="manufactur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1255712"/>
            <a:ext cx="1066800" cy="89693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51663" name="Object 47"/>
          <p:cNvGraphicFramePr>
            <a:graphicFrameLocks noChangeAspect="1"/>
          </p:cNvGraphicFramePr>
          <p:nvPr/>
        </p:nvGraphicFramePr>
        <p:xfrm>
          <a:off x="1905000" y="1331912"/>
          <a:ext cx="990600" cy="990600"/>
        </p:xfrm>
        <a:graphic>
          <a:graphicData uri="http://schemas.openxmlformats.org/presentationml/2006/ole">
            <mc:AlternateContent xmlns:mc="http://schemas.openxmlformats.org/markup-compatibility/2006">
              <mc:Choice xmlns:v="urn:schemas-microsoft-com:vml" Requires="v">
                <p:oleObj spid="_x0000_s19461" name="Bitmap Image" r:id="rId9" imgW="1238423" imgH="1238423" progId="Paint.Picture">
                  <p:embed/>
                </p:oleObj>
              </mc:Choice>
              <mc:Fallback>
                <p:oleObj name="Bitmap Image" r:id="rId9" imgW="1238423" imgH="1238423"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1331912"/>
                        <a:ext cx="990600" cy="990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51664" name="Picture 48" descr="Figure 1. A boy pumps water from a tube well . .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1179512"/>
            <a:ext cx="846138" cy="914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51665" name="Picture 49" descr="open%20office%20eas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1103312"/>
            <a:ext cx="1219200" cy="9302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1666" name="Picture 50" descr="che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19200" y="1484312"/>
            <a:ext cx="76835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460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1650"/>
                                        </p:tgtEl>
                                        <p:attrNameLst>
                                          <p:attrName>style.visibility</p:attrName>
                                        </p:attrNameLst>
                                      </p:cBhvr>
                                      <p:to>
                                        <p:strVal val="visible"/>
                                      </p:to>
                                    </p:set>
                                    <p:animEffect transition="in" filter="box(in)">
                                      <p:cBhvr>
                                        <p:cTn id="7" dur="500"/>
                                        <p:tgtEl>
                                          <p:spTgt spid="751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1621"/>
                                        </p:tgtEl>
                                        <p:attrNameLst>
                                          <p:attrName>style.visibility</p:attrName>
                                        </p:attrNameLst>
                                      </p:cBhvr>
                                      <p:to>
                                        <p:strVal val="visible"/>
                                      </p:to>
                                    </p:set>
                                    <p:animEffect transition="in" filter="dissolve">
                                      <p:cBhvr>
                                        <p:cTn id="12" dur="500"/>
                                        <p:tgtEl>
                                          <p:spTgt spid="75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615382" y="-1"/>
            <a:ext cx="7633367" cy="1034429"/>
          </a:xfrm>
        </p:spPr>
        <p:txBody>
          <a:bodyPr>
            <a:normAutofit/>
          </a:bodyPr>
          <a:lstStyle/>
          <a:p>
            <a:r>
              <a:rPr lang="en-US" dirty="0" smtClean="0"/>
              <a:t>Key WSN Research Developments</a:t>
            </a:r>
            <a:endParaRPr lang="en-US" dirty="0"/>
          </a:p>
        </p:txBody>
      </p:sp>
      <p:sp>
        <p:nvSpPr>
          <p:cNvPr id="476163" name="Rectangle 3"/>
          <p:cNvSpPr>
            <a:spLocks noGrp="1" noChangeArrowheads="1"/>
          </p:cNvSpPr>
          <p:nvPr>
            <p:ph type="body" idx="1"/>
          </p:nvPr>
        </p:nvSpPr>
        <p:spPr>
          <a:xfrm>
            <a:off x="152400" y="838200"/>
            <a:ext cx="8839200" cy="5562600"/>
          </a:xfrm>
        </p:spPr>
        <p:txBody>
          <a:bodyPr>
            <a:normAutofit fontScale="92500" lnSpcReduction="20000"/>
          </a:bodyPr>
          <a:lstStyle/>
          <a:p>
            <a:r>
              <a:rPr lang="en-US" dirty="0" smtClean="0">
                <a:solidFill>
                  <a:srgbClr val="3366FF"/>
                </a:solidFill>
              </a:rPr>
              <a:t>Event-Driven Component-Base Operating System</a:t>
            </a:r>
          </a:p>
          <a:p>
            <a:pPr lvl="1"/>
            <a:r>
              <a:rPr lang="en-US" dirty="0" smtClean="0"/>
              <a:t>Framework for building System &amp; Network abstractions</a:t>
            </a:r>
          </a:p>
          <a:p>
            <a:pPr lvl="1"/>
            <a:r>
              <a:rPr lang="en-US" dirty="0" smtClean="0"/>
              <a:t>Low-Power Protocols</a:t>
            </a:r>
          </a:p>
          <a:p>
            <a:pPr lvl="1"/>
            <a:r>
              <a:rPr lang="en-US" dirty="0" smtClean="0"/>
              <a:t>Hardware and Application Specific</a:t>
            </a:r>
          </a:p>
          <a:p>
            <a:r>
              <a:rPr lang="en-US" dirty="0" smtClean="0">
                <a:solidFill>
                  <a:srgbClr val="3366FF"/>
                </a:solidFill>
              </a:rPr>
              <a:t>Idle </a:t>
            </a:r>
            <a:r>
              <a:rPr lang="en-US" dirty="0">
                <a:solidFill>
                  <a:srgbClr val="3366FF"/>
                </a:solidFill>
              </a:rPr>
              <a:t>listening</a:t>
            </a:r>
            <a:endParaRPr lang="en-US" dirty="0" smtClean="0">
              <a:solidFill>
                <a:srgbClr val="3366FF"/>
              </a:solidFill>
            </a:endParaRPr>
          </a:p>
          <a:p>
            <a:pPr lvl="1"/>
            <a:r>
              <a:rPr lang="en-US" dirty="0" smtClean="0"/>
              <a:t>All the energy is consumed by listening for a packet to receive</a:t>
            </a:r>
          </a:p>
          <a:p>
            <a:pPr lvl="1">
              <a:buFontTx/>
              <a:buNone/>
            </a:pPr>
            <a:r>
              <a:rPr lang="en-US" dirty="0" smtClean="0"/>
              <a:t>=</a:t>
            </a:r>
            <a:r>
              <a:rPr lang="en-US" dirty="0"/>
              <a:t>&gt; Turn radio on only when there is something to hear</a:t>
            </a:r>
          </a:p>
          <a:p>
            <a:r>
              <a:rPr lang="en-US" dirty="0">
                <a:solidFill>
                  <a:srgbClr val="3366FF"/>
                </a:solidFill>
              </a:rPr>
              <a:t>Reliable routing on Low-Power &amp; </a:t>
            </a:r>
            <a:r>
              <a:rPr lang="en-US" dirty="0" err="1">
                <a:solidFill>
                  <a:srgbClr val="3366FF"/>
                </a:solidFill>
              </a:rPr>
              <a:t>Lossy</a:t>
            </a:r>
            <a:r>
              <a:rPr lang="en-US" dirty="0">
                <a:solidFill>
                  <a:srgbClr val="3366FF"/>
                </a:solidFill>
              </a:rPr>
              <a:t> Links</a:t>
            </a:r>
          </a:p>
          <a:p>
            <a:pPr lvl="1"/>
            <a:r>
              <a:rPr lang="en-US" dirty="0"/>
              <a:t>Power, Range, Obstructions =&gt; multi-hop</a:t>
            </a:r>
          </a:p>
          <a:p>
            <a:pPr lvl="1"/>
            <a:r>
              <a:rPr lang="en-US" dirty="0"/>
              <a:t>Always at edge of SNR</a:t>
            </a:r>
            <a:r>
              <a:rPr lang="en-US" dirty="0" smtClean="0"/>
              <a:t>     </a:t>
            </a:r>
            <a:r>
              <a:rPr lang="en-US" dirty="0" smtClean="0"/>
              <a:t> =&gt; </a:t>
            </a:r>
            <a:r>
              <a:rPr lang="en-US" dirty="0"/>
              <a:t>loss</a:t>
            </a:r>
            <a:r>
              <a:rPr lang="en-US" dirty="0" smtClean="0"/>
              <a:t> is common</a:t>
            </a:r>
          </a:p>
          <a:p>
            <a:pPr lvl="1">
              <a:buFontTx/>
              <a:buNone/>
            </a:pPr>
            <a:r>
              <a:rPr lang="en-US" dirty="0"/>
              <a:t>=&gt; monitoring, retransmission, and local rerouting</a:t>
            </a:r>
          </a:p>
          <a:p>
            <a:r>
              <a:rPr lang="en-US" dirty="0">
                <a:solidFill>
                  <a:srgbClr val="3366FF"/>
                </a:solidFill>
              </a:rPr>
              <a:t>Trickle – don’t flood  </a:t>
            </a:r>
            <a:r>
              <a:rPr lang="en-US" dirty="0"/>
              <a:t>(</a:t>
            </a:r>
            <a:r>
              <a:rPr lang="en-US" dirty="0" err="1"/>
              <a:t>tx</a:t>
            </a:r>
            <a:r>
              <a:rPr lang="en-US" dirty="0"/>
              <a:t> rate &lt; 1/density, and &lt; info change)</a:t>
            </a:r>
          </a:p>
          <a:p>
            <a:pPr lvl="1"/>
            <a:r>
              <a:rPr lang="en-US" dirty="0"/>
              <a:t>Connectivity is determined by physical points of interest, not network designer.</a:t>
            </a:r>
            <a:r>
              <a:rPr lang="en-US" dirty="0" smtClean="0"/>
              <a:t> </a:t>
            </a:r>
          </a:p>
          <a:p>
            <a:pPr lvl="1"/>
            <a:r>
              <a:rPr lang="en-US" dirty="0"/>
              <a:t>never naively respond to a broadcast</a:t>
            </a:r>
          </a:p>
          <a:p>
            <a:pPr lvl="1"/>
            <a:r>
              <a:rPr lang="en-US" dirty="0"/>
              <a:t>re-broadcast very very </a:t>
            </a:r>
            <a:r>
              <a:rPr lang="en-US" dirty="0" smtClean="0"/>
              <a:t>politely</a:t>
            </a:r>
            <a:endParaRPr lang="en-US" dirty="0"/>
          </a:p>
        </p:txBody>
      </p:sp>
    </p:spTree>
    <p:extLst>
      <p:ext uri="{BB962C8B-B14F-4D97-AF65-F5344CB8AC3E}">
        <p14:creationId xmlns:p14="http://schemas.microsoft.com/office/powerpoint/2010/main" val="2226362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6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6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61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61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61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61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616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616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616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61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616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616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616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616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616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1271954"/>
            <a:ext cx="3429000" cy="3604846"/>
            <a:chOff x="0" y="0"/>
            <a:chExt cx="2720" cy="2792"/>
          </a:xfrm>
        </p:grpSpPr>
        <p:sp>
          <p:nvSpPr>
            <p:cNvPr id="405507" name="AutoShape 3"/>
            <p:cNvSpPr>
              <a:spLocks/>
            </p:cNvSpPr>
            <p:nvPr/>
          </p:nvSpPr>
          <p:spPr bwMode="auto">
            <a:xfrm>
              <a:off x="0" y="0"/>
              <a:ext cx="2720" cy="2792"/>
            </a:xfrm>
            <a:prstGeom prst="roundRect">
              <a:avLst>
                <a:gd name="adj" fmla="val 4407"/>
              </a:avLst>
            </a:prstGeom>
            <a:gradFill rotWithShape="0">
              <a:gsLst>
                <a:gs pos="0">
                  <a:srgbClr val="FFFFFF"/>
                </a:gs>
                <a:gs pos="100000">
                  <a:srgbClr val="004080"/>
                </a:gs>
              </a:gsLst>
              <a:lin ang="5400000" scaled="1"/>
            </a:gradFill>
            <a:ln w="25400">
              <a:solidFill>
                <a:srgbClr val="011706"/>
              </a:solidFill>
              <a:round/>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pic>
          <p:nvPicPr>
            <p:cNvPr id="405508" name="Picture 4"/>
            <p:cNvPicPr>
              <a:picLocks noChangeAspect="1" noChangeArrowheads="1"/>
            </p:cNvPicPr>
            <p:nvPr/>
          </p:nvPicPr>
          <p:blipFill>
            <a:blip r:embed="rId3"/>
            <a:srcRect/>
            <a:stretch>
              <a:fillRect/>
            </a:stretch>
          </p:blipFill>
          <p:spPr bwMode="auto">
            <a:xfrm>
              <a:off x="96" y="120"/>
              <a:ext cx="2523" cy="1544"/>
            </a:xfrm>
            <a:prstGeom prst="rect">
              <a:avLst/>
            </a:prstGeom>
            <a:noFill/>
            <a:ln w="12700">
              <a:solidFill>
                <a:srgbClr val="011706"/>
              </a:solidFill>
              <a:miter lim="800000"/>
              <a:headEnd/>
              <a:tailEnd/>
            </a:ln>
            <a:effectLst>
              <a:outerShdw blurRad="127000" dist="76199" dir="2700000" algn="ctr" rotWithShape="0">
                <a:schemeClr val="bg2">
                  <a:alpha val="75000"/>
                </a:schemeClr>
              </a:outerShdw>
            </a:effectLst>
          </p:spPr>
        </p:pic>
      </p:grpSp>
      <p:sp>
        <p:nvSpPr>
          <p:cNvPr id="405704" name="Rectangle 200"/>
          <p:cNvSpPr>
            <a:spLocks noGrp="1" noChangeArrowheads="1"/>
          </p:cNvSpPr>
          <p:nvPr>
            <p:ph type="title"/>
          </p:nvPr>
        </p:nvSpPr>
        <p:spPr>
          <a:xfrm>
            <a:off x="610119" y="0"/>
            <a:ext cx="7767118" cy="895350"/>
          </a:xfrm>
        </p:spPr>
        <p:txBody>
          <a:bodyPr>
            <a:normAutofit/>
          </a:bodyPr>
          <a:lstStyle/>
          <a:p>
            <a:r>
              <a:rPr lang="en-US" dirty="0" smtClean="0"/>
              <a:t>Internet of Every Thing – </a:t>
            </a:r>
            <a:r>
              <a:rPr lang="en-US" sz="3200" dirty="0" smtClean="0"/>
              <a:t>Realized 2008</a:t>
            </a:r>
            <a:endParaRPr lang="en-US" dirty="0"/>
          </a:p>
        </p:txBody>
      </p:sp>
      <p:sp>
        <p:nvSpPr>
          <p:cNvPr id="405705" name="Rectangle 201"/>
          <p:cNvSpPr>
            <a:spLocks noGrp="1" noChangeArrowheads="1"/>
          </p:cNvSpPr>
          <p:nvPr>
            <p:ph type="body" idx="1"/>
          </p:nvPr>
        </p:nvSpPr>
        <p:spPr>
          <a:xfrm>
            <a:off x="0" y="5332307"/>
            <a:ext cx="4191000" cy="1052513"/>
          </a:xfrm>
        </p:spPr>
        <p:txBody>
          <a:bodyPr>
            <a:noAutofit/>
          </a:bodyPr>
          <a:lstStyle/>
          <a:p>
            <a:r>
              <a:rPr lang="en-US" sz="2400" dirty="0"/>
              <a:t>Footprint, power, packet size, &amp; </a:t>
            </a:r>
            <a:r>
              <a:rPr lang="en-US" sz="2400" dirty="0" smtClean="0"/>
              <a:t>bandwidth</a:t>
            </a:r>
          </a:p>
          <a:p>
            <a:r>
              <a:rPr lang="en-US" sz="2400" dirty="0" smtClean="0"/>
              <a:t>Open version 27k / 4.6k</a:t>
            </a:r>
            <a:endParaRPr lang="en-US" sz="2400" dirty="0"/>
          </a:p>
        </p:txBody>
      </p:sp>
      <p:graphicFrame>
        <p:nvGraphicFramePr>
          <p:cNvPr id="405510" name="Group 6"/>
          <p:cNvGraphicFramePr>
            <a:graphicFrameLocks noGrp="1"/>
          </p:cNvGraphicFramePr>
          <p:nvPr>
            <p:extLst/>
          </p:nvPr>
        </p:nvGraphicFramePr>
        <p:xfrm>
          <a:off x="4527550" y="1023938"/>
          <a:ext cx="4224338" cy="4973640"/>
        </p:xfrm>
        <a:graphic>
          <a:graphicData uri="http://schemas.openxmlformats.org/drawingml/2006/table">
            <a:tbl>
              <a:tblPr/>
              <a:tblGrid>
                <a:gridCol w="2219325"/>
                <a:gridCol w="1001713"/>
                <a:gridCol w="1003300"/>
              </a:tblGrid>
              <a:tr h="309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900" b="0" i="0" u="none" strike="noStrike" cap="none" normalizeH="0" baseline="0">
                        <a:ln>
                          <a:noFill/>
                        </a:ln>
                        <a:solidFill>
                          <a:schemeClr val="tx1"/>
                        </a:solidFill>
                        <a:effectLst/>
                        <a:latin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FF"/>
                          </a:solidFill>
                          <a:effectLst/>
                          <a:latin typeface="Arial" charset="0"/>
                        </a:rPr>
                        <a:t>ROM</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FF"/>
                          </a:solidFill>
                          <a:effectLst/>
                          <a:latin typeface="Arial" charset="0"/>
                        </a:rPr>
                        <a:t>RAM</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rgbClr val="7F7F7F">
                        <a:alpha val="49803"/>
                      </a:srgbClr>
                    </a:solidFill>
                  </a:tcPr>
                </a:tc>
              </a:tr>
              <a:tr h="3127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dirty="0">
                          <a:ln>
                            <a:noFill/>
                          </a:ln>
                          <a:solidFill>
                            <a:schemeClr val="tx1"/>
                          </a:solidFill>
                          <a:effectLst/>
                          <a:latin typeface="Arial" charset="0"/>
                        </a:rPr>
                        <a:t>CC2420 Driver</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3149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272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802.15.4 Encryption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1194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101</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Media Access Control</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330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Media Management Control</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1348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chemeClr val="accent1"/>
                    </a:solidFill>
                  </a:tcPr>
                </a:tc>
              </a:tr>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6LoWPAN + IPv6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2550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Checksums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134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SLAAC</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216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32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DHCPv6 Client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212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DHCPv6 Proxy</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104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ICMPv6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522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Unicast Forwarder</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1158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451</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809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Multicast Forwarder</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352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2778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dirty="0">
                          <a:ln>
                            <a:noFill/>
                          </a:ln>
                          <a:solidFill>
                            <a:schemeClr val="tx1"/>
                          </a:solidFill>
                          <a:effectLst/>
                          <a:latin typeface="Arial" charset="0"/>
                        </a:rPr>
                        <a:t>Message Buffers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2048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3127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Router</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2050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106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chemeClr val="accent1"/>
                    </a:solidFill>
                  </a:tcPr>
                </a:tc>
              </a:tr>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a:ln>
                            <a:noFill/>
                          </a:ln>
                          <a:solidFill>
                            <a:schemeClr val="tx1"/>
                          </a:solidFill>
                          <a:effectLst/>
                          <a:latin typeface="Arial" charset="0"/>
                        </a:rPr>
                        <a:t>UDP</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450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0" cap="flat" cmpd="sng" algn="ctr">
                      <a:solidFill>
                        <a:srgbClr val="FF6666"/>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200" b="1" i="0" u="none" strike="noStrike" cap="none" normalizeH="0" baseline="0" dirty="0">
                          <a:ln>
                            <a:noFill/>
                          </a:ln>
                          <a:solidFill>
                            <a:schemeClr val="tx1"/>
                          </a:solidFill>
                          <a:effectLst/>
                          <a:latin typeface="Arial" charset="0"/>
                        </a:rPr>
                        <a:t>TCP</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rgbClr val="7F7F7F">
                        <a:alpha val="49803"/>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a:ln>
                            <a:noFill/>
                          </a:ln>
                          <a:solidFill>
                            <a:srgbClr val="FFFF00"/>
                          </a:solidFill>
                          <a:effectLst/>
                          <a:latin typeface="Arial" charset="0"/>
                        </a:rPr>
                        <a:t>1674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400" b="1" i="0" u="none" strike="noStrike" cap="none" normalizeH="0" baseline="0" dirty="0">
                          <a:ln>
                            <a:noFill/>
                          </a:ln>
                          <a:solidFill>
                            <a:srgbClr val="FFFF00"/>
                          </a:solidFill>
                          <a:effectLst/>
                          <a:latin typeface="Arial" charset="0"/>
                        </a:rPr>
                        <a:t>50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0" cap="flat" cmpd="sng" algn="ctr">
                      <a:solidFill>
                        <a:srgbClr val="FF6666"/>
                      </a:solidFill>
                      <a:prstDash val="solid"/>
                      <a:round/>
                      <a:headEnd type="none" w="med" len="med"/>
                      <a:tailEnd type="none" w="med" len="med"/>
                    </a:lnB>
                    <a:lnTlToBr>
                      <a:noFill/>
                    </a:lnTlToBr>
                    <a:lnBlToTr>
                      <a:noFill/>
                    </a:lnBlToTr>
                    <a:solidFill>
                      <a:schemeClr val="accent1"/>
                    </a:solidFill>
                  </a:tcPr>
                </a:tc>
              </a:tr>
            </a:tbl>
          </a:graphicData>
        </a:graphic>
      </p:graphicFrame>
      <p:grpSp>
        <p:nvGrpSpPr>
          <p:cNvPr id="3" name="Group 180"/>
          <p:cNvGrpSpPr>
            <a:grpSpLocks/>
          </p:cNvGrpSpPr>
          <p:nvPr/>
        </p:nvGrpSpPr>
        <p:grpSpPr bwMode="auto">
          <a:xfrm>
            <a:off x="1219200" y="3657600"/>
            <a:ext cx="2009775" cy="1116012"/>
            <a:chOff x="0" y="0"/>
            <a:chExt cx="1656" cy="1000"/>
          </a:xfrm>
        </p:grpSpPr>
        <p:sp>
          <p:nvSpPr>
            <p:cNvPr id="405702" name="Rectangle 198"/>
            <p:cNvSpPr>
              <a:spLocks/>
            </p:cNvSpPr>
            <p:nvPr/>
          </p:nvSpPr>
          <p:spPr bwMode="auto">
            <a:xfrm>
              <a:off x="86" y="768"/>
              <a:ext cx="1465" cy="2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700" dirty="0">
                  <a:solidFill>
                    <a:srgbClr val="FFC967"/>
                  </a:solidFill>
                  <a:latin typeface="Gill Sans" charset="0"/>
                  <a:sym typeface="Gill Sans" charset="0"/>
                </a:rPr>
                <a:t>(including runtime)</a:t>
              </a:r>
            </a:p>
          </p:txBody>
        </p:sp>
      </p:grpSp>
      <p:sp>
        <p:nvSpPr>
          <p:cNvPr id="405706" name="Text Box 202"/>
          <p:cNvSpPr txBox="1">
            <a:spLocks noChangeArrowheads="1"/>
          </p:cNvSpPr>
          <p:nvPr/>
        </p:nvSpPr>
        <p:spPr bwMode="auto">
          <a:xfrm>
            <a:off x="165100" y="4953000"/>
            <a:ext cx="4192891" cy="400110"/>
          </a:xfrm>
          <a:prstGeom prst="rect">
            <a:avLst/>
          </a:prstGeom>
          <a:noFill/>
          <a:ln w="9525">
            <a:noFill/>
            <a:miter lim="800000"/>
            <a:headEnd/>
            <a:tailEnd/>
          </a:ln>
          <a:effectLst/>
        </p:spPr>
        <p:txBody>
          <a:bodyPr wrap="square">
            <a:prstTxWarp prst="textNoShape">
              <a:avLst/>
            </a:prstTxWarp>
            <a:spAutoFit/>
          </a:bodyPr>
          <a:lstStyle/>
          <a:p>
            <a:r>
              <a:rPr lang="en-US" sz="2000" dirty="0" smtClean="0"/>
              <a:t>* </a:t>
            </a:r>
            <a:r>
              <a:rPr lang="en-US" sz="1200" dirty="0" smtClean="0"/>
              <a:t>Production </a:t>
            </a:r>
            <a:r>
              <a:rPr lang="en-US" sz="1200" dirty="0"/>
              <a:t>implementation on TI msp430/</a:t>
            </a:r>
            <a:r>
              <a:rPr lang="en-US" sz="1200" dirty="0" smtClean="0"/>
              <a:t>cc2420</a:t>
            </a:r>
            <a:r>
              <a:rPr lang="en-US" sz="2000" dirty="0" smtClean="0"/>
              <a:t> </a:t>
            </a:r>
            <a:endParaRPr lang="en-US" sz="2000" dirty="0"/>
          </a:p>
        </p:txBody>
      </p:sp>
      <p:graphicFrame>
        <p:nvGraphicFramePr>
          <p:cNvPr id="405685" name="Group 181"/>
          <p:cNvGraphicFramePr>
            <a:graphicFrameLocks noGrp="1"/>
          </p:cNvGraphicFramePr>
          <p:nvPr/>
        </p:nvGraphicFramePr>
        <p:xfrm>
          <a:off x="1066800" y="3581400"/>
          <a:ext cx="2362200" cy="793424"/>
        </p:xfrm>
        <a:graphic>
          <a:graphicData uri="http://schemas.openxmlformats.org/drawingml/2006/table">
            <a:tbl>
              <a:tblPr/>
              <a:tblGrid>
                <a:gridCol w="1181101"/>
                <a:gridCol w="1181099"/>
              </a:tblGrid>
              <a:tr h="342901">
                <a:tc>
                  <a:txBody>
                    <a:bodyPr/>
                    <a:lstStyle/>
                    <a:p>
                      <a:pPr marL="0" marR="0" lvl="0" indent="0" algn="r" defTabSz="914400" rtl="0" eaLnBrk="1" fontAlgn="base" latinLnBrk="0" hangingPunct="1">
                        <a:lnSpc>
                          <a:spcPct val="100000"/>
                        </a:lnSpc>
                        <a:spcBef>
                          <a:spcPct val="0"/>
                        </a:spcBef>
                        <a:spcAft>
                          <a:spcPct val="0"/>
                        </a:spcAft>
                        <a:buClrTx/>
                        <a:buSzTx/>
                        <a:buFontTx/>
                        <a:buNone/>
                        <a:tabLst>
                          <a:tab pos="914400" algn="l"/>
                        </a:tabLst>
                      </a:pPr>
                      <a:r>
                        <a:rPr kumimoji="0" lang="en-US" sz="1900" b="0" i="0" u="none" strike="noStrike" cap="none" normalizeH="0" baseline="0" dirty="0">
                          <a:ln>
                            <a:noFill/>
                          </a:ln>
                          <a:solidFill>
                            <a:srgbClr val="FFC967"/>
                          </a:solidFill>
                          <a:effectLst/>
                          <a:latin typeface="Arial" charset="0"/>
                        </a:rPr>
                        <a:t>24038</a:t>
                      </a:r>
                    </a:p>
                  </a:txBody>
                  <a:tcPr marL="53576" marR="53576" marT="53576" marB="53576" anchor="ctr"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900" b="0" i="0" u="none" strike="noStrike" cap="none" normalizeH="0" baseline="0" dirty="0">
                          <a:ln>
                            <a:noFill/>
                          </a:ln>
                          <a:solidFill>
                            <a:srgbClr val="FFC967"/>
                          </a:solidFill>
                          <a:effectLst/>
                          <a:latin typeface="Arial" charset="0"/>
                        </a:rPr>
                        <a:t>ROM</a:t>
                      </a:r>
                    </a:p>
                  </a:txBody>
                  <a:tcPr marL="53576" marR="53576" marT="53576" marB="53576" anchor="ctr" horzOverflow="overflow">
                    <a:lnL cap="flat">
                      <a:noFill/>
                    </a:lnL>
                    <a:lnR cap="flat">
                      <a:noFill/>
                    </a:lnR>
                    <a:lnT cap="flat">
                      <a:noFill/>
                    </a:lnT>
                    <a:lnB cap="flat">
                      <a:noFill/>
                    </a:lnB>
                    <a:lnTlToBr>
                      <a:noFill/>
                    </a:lnTlToBr>
                    <a:lnBlToTr>
                      <a:noFill/>
                    </a:lnBlToTr>
                    <a:noFill/>
                  </a:tcPr>
                </a:tc>
              </a:tr>
              <a:tr h="342901">
                <a:tc>
                  <a:txBody>
                    <a:bodyPr/>
                    <a:lstStyle/>
                    <a:p>
                      <a:pPr marL="0" marR="0" lvl="0" indent="0" algn="r" defTabSz="914400" rtl="0" eaLnBrk="1" fontAlgn="base" latinLnBrk="0" hangingPunct="1">
                        <a:lnSpc>
                          <a:spcPct val="100000"/>
                        </a:lnSpc>
                        <a:spcBef>
                          <a:spcPct val="0"/>
                        </a:spcBef>
                        <a:spcAft>
                          <a:spcPct val="0"/>
                        </a:spcAft>
                        <a:buClrTx/>
                        <a:buSzTx/>
                        <a:buFontTx/>
                        <a:buNone/>
                        <a:tabLst>
                          <a:tab pos="914400" algn="l"/>
                        </a:tabLst>
                      </a:pPr>
                      <a:r>
                        <a:rPr kumimoji="0" lang="en-US" sz="1900" b="0" i="0" u="none" strike="noStrike" cap="none" normalizeH="0" baseline="0">
                          <a:ln>
                            <a:noFill/>
                          </a:ln>
                          <a:solidFill>
                            <a:srgbClr val="FFC967"/>
                          </a:solidFill>
                          <a:effectLst/>
                          <a:latin typeface="Arial" charset="0"/>
                        </a:rPr>
                        <a:t>3598</a:t>
                      </a:r>
                    </a:p>
                  </a:txBody>
                  <a:tcPr marL="53576" marR="53576" marT="53576" marB="53576" anchor="ctr"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900" b="0" i="0" u="none" strike="noStrike" cap="none" normalizeH="0" baseline="0" dirty="0">
                          <a:ln>
                            <a:noFill/>
                          </a:ln>
                          <a:solidFill>
                            <a:srgbClr val="FFC967"/>
                          </a:solidFill>
                          <a:effectLst/>
                          <a:latin typeface="Arial" charset="0"/>
                        </a:rPr>
                        <a:t>RAM</a:t>
                      </a:r>
                    </a:p>
                  </a:txBody>
                  <a:tcPr marL="53576" marR="53576" marT="53576" marB="53576" anchor="ctr" horzOverflow="overflow">
                    <a:lnL cap="flat">
                      <a:noFill/>
                    </a:lnL>
                    <a:lnR cap="flat">
                      <a:noFill/>
                    </a:lnR>
                    <a:lnT cap="flat">
                      <a:noFill/>
                    </a:lnT>
                    <a:lnB cap="flat">
                      <a:noFill/>
                    </a:lnB>
                    <a:lnTlToBr>
                      <a:noFill/>
                    </a:lnTlToBr>
                    <a:lnBlToTr>
                      <a:noFill/>
                    </a:lnBlToTr>
                    <a:noFill/>
                  </a:tcPr>
                </a:tc>
              </a:tr>
            </a:tbl>
          </a:graphicData>
        </a:graphic>
      </p:graphicFrame>
      <p:pic>
        <p:nvPicPr>
          <p:cNvPr id="15" name="Picture 201" descr="logo_color_jpg"/>
          <p:cNvPicPr>
            <a:picLocks noChangeAspect="1" noChangeArrowheads="1"/>
          </p:cNvPicPr>
          <p:nvPr/>
        </p:nvPicPr>
        <p:blipFill>
          <a:blip r:embed="rId4"/>
          <a:srcRect/>
          <a:stretch>
            <a:fillRect/>
          </a:stretch>
        </p:blipFill>
        <p:spPr bwMode="auto">
          <a:xfrm>
            <a:off x="7239000" y="6096000"/>
            <a:ext cx="1676400" cy="579411"/>
          </a:xfrm>
          <a:prstGeom prst="rect">
            <a:avLst/>
          </a:prstGeom>
          <a:noFill/>
        </p:spPr>
      </p:pic>
    </p:spTree>
    <p:extLst>
      <p:ext uri="{BB962C8B-B14F-4D97-AF65-F5344CB8AC3E}">
        <p14:creationId xmlns:p14="http://schemas.microsoft.com/office/powerpoint/2010/main" val="44931853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23" y="0"/>
            <a:ext cx="7981351" cy="1066800"/>
          </a:xfrm>
        </p:spPr>
        <p:txBody>
          <a:bodyPr>
            <a:normAutofit/>
          </a:bodyPr>
          <a:lstStyle/>
          <a:p>
            <a:pPr algn="l"/>
            <a:r>
              <a:rPr lang="en-US" dirty="0" smtClean="0"/>
              <a:t>Internet of Every Thing – </a:t>
            </a:r>
            <a:r>
              <a:rPr lang="en-US" sz="3200" dirty="0" smtClean="0"/>
              <a:t>standardized 2010</a:t>
            </a:r>
            <a:endParaRPr lang="en-US" dirty="0"/>
          </a:p>
        </p:txBody>
      </p:sp>
      <p:pic>
        <p:nvPicPr>
          <p:cNvPr id="5" name="Picture 4" descr="Screen shot 2010-10-10 at 8.19.33 AM.png"/>
          <p:cNvPicPr>
            <a:picLocks noChangeAspect="1"/>
          </p:cNvPicPr>
          <p:nvPr/>
        </p:nvPicPr>
        <p:blipFill>
          <a:blip r:embed="rId2"/>
          <a:stretch>
            <a:fillRect/>
          </a:stretch>
        </p:blipFill>
        <p:spPr>
          <a:xfrm>
            <a:off x="2880147" y="771638"/>
            <a:ext cx="6172200" cy="4631735"/>
          </a:xfrm>
          <a:prstGeom prst="rect">
            <a:avLst/>
          </a:prstGeom>
          <a:ln>
            <a:solidFill>
              <a:srgbClr val="4F81BD"/>
            </a:solidFill>
          </a:ln>
        </p:spPr>
      </p:pic>
      <p:pic>
        <p:nvPicPr>
          <p:cNvPr id="4" name="Picture 3" descr="Screen shot 2010-10-10 at 8.04.10 AM.png"/>
          <p:cNvPicPr>
            <a:picLocks noChangeAspect="1"/>
          </p:cNvPicPr>
          <p:nvPr/>
        </p:nvPicPr>
        <p:blipFill>
          <a:blip r:embed="rId3"/>
          <a:stretch>
            <a:fillRect/>
          </a:stretch>
        </p:blipFill>
        <p:spPr>
          <a:xfrm>
            <a:off x="594147" y="1533638"/>
            <a:ext cx="3962400" cy="2145445"/>
          </a:xfrm>
          <a:prstGeom prst="rect">
            <a:avLst/>
          </a:prstGeom>
          <a:ln>
            <a:solidFill>
              <a:srgbClr val="4F81BD"/>
            </a:solidFill>
          </a:ln>
        </p:spPr>
      </p:pic>
      <p:pic>
        <p:nvPicPr>
          <p:cNvPr id="7" name="Picture 6" descr="Screen shot 2010-10-10 at 8.21.50 AM.png"/>
          <p:cNvPicPr>
            <a:picLocks noChangeAspect="1"/>
          </p:cNvPicPr>
          <p:nvPr/>
        </p:nvPicPr>
        <p:blipFill>
          <a:blip r:embed="rId4"/>
          <a:stretch>
            <a:fillRect/>
          </a:stretch>
        </p:blipFill>
        <p:spPr>
          <a:xfrm>
            <a:off x="441747" y="3667238"/>
            <a:ext cx="2057400" cy="1015921"/>
          </a:xfrm>
          <a:prstGeom prst="rect">
            <a:avLst/>
          </a:prstGeom>
          <a:ln>
            <a:solidFill>
              <a:srgbClr val="4F81BD"/>
            </a:solidFill>
          </a:ln>
        </p:spPr>
      </p:pic>
      <p:pic>
        <p:nvPicPr>
          <p:cNvPr id="9" name="Picture 8" descr="Screen shot 2010-10-10 at 8.22.34 AM.png"/>
          <p:cNvPicPr>
            <a:picLocks noChangeAspect="1"/>
          </p:cNvPicPr>
          <p:nvPr/>
        </p:nvPicPr>
        <p:blipFill>
          <a:blip r:embed="rId5"/>
          <a:stretch>
            <a:fillRect/>
          </a:stretch>
        </p:blipFill>
        <p:spPr>
          <a:xfrm>
            <a:off x="517947" y="5382866"/>
            <a:ext cx="6477000" cy="798972"/>
          </a:xfrm>
          <a:prstGeom prst="rect">
            <a:avLst/>
          </a:prstGeom>
          <a:ln>
            <a:solidFill>
              <a:srgbClr val="4F81BD"/>
            </a:solidFill>
          </a:ln>
        </p:spPr>
      </p:pic>
      <p:pic>
        <p:nvPicPr>
          <p:cNvPr id="6" name="Picture 5" descr="logo.gif"/>
          <p:cNvPicPr>
            <a:picLocks noChangeAspect="1"/>
          </p:cNvPicPr>
          <p:nvPr/>
        </p:nvPicPr>
        <p:blipFill>
          <a:blip r:embed="rId6"/>
          <a:stretch>
            <a:fillRect/>
          </a:stretch>
        </p:blipFill>
        <p:spPr>
          <a:xfrm>
            <a:off x="136947" y="4810238"/>
            <a:ext cx="2060575" cy="635159"/>
          </a:xfrm>
          <a:prstGeom prst="rect">
            <a:avLst/>
          </a:prstGeom>
          <a:ln>
            <a:solidFill>
              <a:srgbClr val="4F81BD"/>
            </a:solidFill>
          </a:ln>
        </p:spPr>
      </p:pic>
      <p:pic>
        <p:nvPicPr>
          <p:cNvPr id="10" name="Picture 9" descr="Screen shot 2010-10-10 at 8.51.57 AM.png"/>
          <p:cNvPicPr>
            <a:picLocks noChangeAspect="1"/>
          </p:cNvPicPr>
          <p:nvPr/>
        </p:nvPicPr>
        <p:blipFill>
          <a:blip r:embed="rId7"/>
          <a:stretch>
            <a:fillRect/>
          </a:stretch>
        </p:blipFill>
        <p:spPr>
          <a:xfrm>
            <a:off x="7071147" y="5496038"/>
            <a:ext cx="927100" cy="612959"/>
          </a:xfrm>
          <a:prstGeom prst="rect">
            <a:avLst/>
          </a:prstGeom>
        </p:spPr>
      </p:pic>
    </p:spTree>
    <p:extLst>
      <p:ext uri="{BB962C8B-B14F-4D97-AF65-F5344CB8AC3E}">
        <p14:creationId xmlns:p14="http://schemas.microsoft.com/office/powerpoint/2010/main" val="146089745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meter rollouts</a:t>
            </a:r>
            <a:endParaRPr lang="en-US" dirty="0"/>
          </a:p>
        </p:txBody>
      </p:sp>
      <p:sp>
        <p:nvSpPr>
          <p:cNvPr id="6" name="Rectangle 5"/>
          <p:cNvSpPr/>
          <p:nvPr/>
        </p:nvSpPr>
        <p:spPr>
          <a:xfrm>
            <a:off x="563010" y="5996577"/>
            <a:ext cx="7633366" cy="307777"/>
          </a:xfrm>
          <a:prstGeom prst="rect">
            <a:avLst/>
          </a:prstGeom>
        </p:spPr>
        <p:txBody>
          <a:bodyPr wrap="square">
            <a:spAutoFit/>
          </a:bodyPr>
          <a:lstStyle/>
          <a:p>
            <a:r>
              <a:rPr lang="en-US" sz="1400" b="0" dirty="0" smtClean="0"/>
              <a:t>http://www.edisonfoundation.net/iee/Documents/IEE_SmartMeterRollouts_0512.pdf</a:t>
            </a:r>
            <a:endParaRPr lang="en-US" sz="1400" b="0" dirty="0"/>
          </a:p>
        </p:txBody>
      </p:sp>
      <p:pic>
        <p:nvPicPr>
          <p:cNvPr id="9" name="Picture 8" descr="Screen shot 2012-11-04 at 8.11.01 PM.png"/>
          <p:cNvPicPr>
            <a:picLocks noChangeAspect="1"/>
          </p:cNvPicPr>
          <p:nvPr/>
        </p:nvPicPr>
        <p:blipFill>
          <a:blip r:embed="rId2"/>
          <a:stretch>
            <a:fillRect/>
          </a:stretch>
        </p:blipFill>
        <p:spPr>
          <a:xfrm>
            <a:off x="681109" y="1305010"/>
            <a:ext cx="7086600" cy="4356100"/>
          </a:xfrm>
          <a:prstGeom prst="rect">
            <a:avLst/>
          </a:prstGeom>
        </p:spPr>
      </p:pic>
      <p:pic>
        <p:nvPicPr>
          <p:cNvPr id="7" name="Picture 6" descr="Screen shot 2012-11-04 at 8.10.15 PM.png"/>
          <p:cNvPicPr>
            <a:picLocks noChangeAspect="1"/>
          </p:cNvPicPr>
          <p:nvPr/>
        </p:nvPicPr>
        <p:blipFill>
          <a:blip r:embed="rId3"/>
          <a:stretch>
            <a:fillRect/>
          </a:stretch>
        </p:blipFill>
        <p:spPr>
          <a:xfrm>
            <a:off x="6932564" y="3681108"/>
            <a:ext cx="1915788" cy="2304550"/>
          </a:xfrm>
          <a:prstGeom prst="rect">
            <a:avLst/>
          </a:prstGeom>
        </p:spPr>
      </p:pic>
      <p:pic>
        <p:nvPicPr>
          <p:cNvPr id="10" name="Picture 9" descr="Screen shot 2012-11-04 at 8.13.13 PM.png"/>
          <p:cNvPicPr>
            <a:picLocks noChangeAspect="1"/>
          </p:cNvPicPr>
          <p:nvPr/>
        </p:nvPicPr>
        <p:blipFill>
          <a:blip r:embed="rId4"/>
          <a:stretch>
            <a:fillRect/>
          </a:stretch>
        </p:blipFill>
        <p:spPr>
          <a:xfrm>
            <a:off x="5428401" y="847399"/>
            <a:ext cx="3750620" cy="2149415"/>
          </a:xfrm>
          <a:prstGeom prst="rect">
            <a:avLst/>
          </a:prstGeom>
        </p:spPr>
      </p:pic>
      <p:grpSp>
        <p:nvGrpSpPr>
          <p:cNvPr id="15" name="Group 14"/>
          <p:cNvGrpSpPr/>
          <p:nvPr/>
        </p:nvGrpSpPr>
        <p:grpSpPr>
          <a:xfrm>
            <a:off x="909361" y="3497791"/>
            <a:ext cx="2562775" cy="1060616"/>
            <a:chOff x="909361" y="3771082"/>
            <a:chExt cx="2562775" cy="1060616"/>
          </a:xfrm>
        </p:grpSpPr>
        <p:sp>
          <p:nvSpPr>
            <p:cNvPr id="11" name="Rounded Rectangle 10"/>
            <p:cNvSpPr/>
            <p:nvPr/>
          </p:nvSpPr>
          <p:spPr>
            <a:xfrm>
              <a:off x="909361" y="3771082"/>
              <a:ext cx="1990174" cy="1060616"/>
            </a:xfrm>
            <a:prstGeom prst="roundRect">
              <a:avLst/>
            </a:prstGeom>
            <a:solidFill>
              <a:schemeClr val="accent3">
                <a:lumMod val="40000"/>
                <a:lumOff val="60000"/>
                <a:alpha val="22000"/>
              </a:schemeClr>
            </a:solidFill>
            <a:ln>
              <a:solidFill>
                <a:schemeClr val="bg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71325" y="4317310"/>
              <a:ext cx="2500811" cy="338554"/>
            </a:xfrm>
            <a:prstGeom prst="rect">
              <a:avLst/>
            </a:prstGeom>
            <a:noFill/>
          </p:spPr>
          <p:txBody>
            <a:bodyPr wrap="square" rtlCol="0">
              <a:spAutoFit/>
            </a:bodyPr>
            <a:lstStyle/>
            <a:p>
              <a:r>
                <a:rPr lang="en-US" sz="1600" b="0" dirty="0" smtClean="0">
                  <a:solidFill>
                    <a:schemeClr val="accent2">
                      <a:lumMod val="75000"/>
                    </a:schemeClr>
                  </a:solidFill>
                </a:rPr>
                <a:t>Proprietary / </a:t>
              </a:r>
              <a:r>
                <a:rPr lang="en-US" sz="1600" b="0" dirty="0" err="1" smtClean="0">
                  <a:solidFill>
                    <a:schemeClr val="accent2">
                      <a:lumMod val="75000"/>
                    </a:schemeClr>
                  </a:solidFill>
                </a:rPr>
                <a:t>Zigbee</a:t>
              </a:r>
              <a:endParaRPr lang="en-US" sz="1600" b="0" dirty="0">
                <a:solidFill>
                  <a:schemeClr val="accent2">
                    <a:lumMod val="75000"/>
                  </a:schemeClr>
                </a:solidFill>
              </a:endParaRPr>
            </a:p>
          </p:txBody>
        </p:sp>
      </p:grpSp>
      <p:grpSp>
        <p:nvGrpSpPr>
          <p:cNvPr id="16" name="Group 15"/>
          <p:cNvGrpSpPr/>
          <p:nvPr/>
        </p:nvGrpSpPr>
        <p:grpSpPr>
          <a:xfrm>
            <a:off x="2389686" y="838200"/>
            <a:ext cx="3278031" cy="2544973"/>
            <a:chOff x="2389686" y="1073674"/>
            <a:chExt cx="3278031" cy="2849770"/>
          </a:xfrm>
        </p:grpSpPr>
        <p:sp>
          <p:nvSpPr>
            <p:cNvPr id="13" name="Rounded Rectangle 12"/>
            <p:cNvSpPr/>
            <p:nvPr/>
          </p:nvSpPr>
          <p:spPr>
            <a:xfrm>
              <a:off x="2389686" y="1073674"/>
              <a:ext cx="3278031" cy="2849770"/>
            </a:xfrm>
            <a:prstGeom prst="roundRect">
              <a:avLst/>
            </a:prstGeom>
            <a:solidFill>
              <a:schemeClr val="accent3">
                <a:lumMod val="40000"/>
                <a:lumOff val="60000"/>
                <a:alpha val="22000"/>
              </a:schemeClr>
            </a:solidFill>
            <a:ln>
              <a:solidFill>
                <a:schemeClr val="bg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389686" y="1307557"/>
              <a:ext cx="2500811" cy="448029"/>
            </a:xfrm>
            <a:prstGeom prst="rect">
              <a:avLst/>
            </a:prstGeom>
            <a:noFill/>
          </p:spPr>
          <p:txBody>
            <a:bodyPr wrap="square" rtlCol="0">
              <a:spAutoFit/>
            </a:bodyPr>
            <a:lstStyle/>
            <a:p>
              <a:r>
                <a:rPr lang="en-US" sz="2000" b="0" dirty="0" smtClean="0">
                  <a:solidFill>
                    <a:schemeClr val="accent2">
                      <a:lumMod val="75000"/>
                    </a:schemeClr>
                  </a:solidFill>
                </a:rPr>
                <a:t>Open IPv6, …</a:t>
              </a:r>
              <a:endParaRPr lang="en-US" sz="2000" b="0" dirty="0">
                <a:solidFill>
                  <a:schemeClr val="accent2">
                    <a:lumMod val="75000"/>
                  </a:schemeClr>
                </a:solidFill>
              </a:endParaRPr>
            </a:p>
          </p:txBody>
        </p:sp>
      </p:grpSp>
    </p:spTree>
    <p:extLst>
      <p:ext uri="{BB962C8B-B14F-4D97-AF65-F5344CB8AC3E}">
        <p14:creationId xmlns:p14="http://schemas.microsoft.com/office/powerpoint/2010/main" val="2701500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723900" y="88113"/>
            <a:ext cx="7597775" cy="792163"/>
          </a:xfrm>
        </p:spPr>
        <p:txBody>
          <a:bodyPr/>
          <a:lstStyle/>
          <a:p>
            <a:r>
              <a:rPr lang="en-US" dirty="0" smtClean="0">
                <a:ea typeface="ＭＳ Ｐゴシック" charset="-128"/>
                <a:cs typeface="ＭＳ Ｐゴシック" charset="-128"/>
              </a:rPr>
              <a:t>The Mote/</a:t>
            </a:r>
            <a:r>
              <a:rPr lang="en-US" dirty="0" err="1" smtClean="0">
                <a:ea typeface="ＭＳ Ｐゴシック" charset="-128"/>
                <a:cs typeface="ＭＳ Ｐゴシック" charset="-128"/>
              </a:rPr>
              <a:t>TinyOS</a:t>
            </a:r>
            <a:r>
              <a:rPr lang="en-US" dirty="0" smtClean="0">
                <a:ea typeface="ＭＳ Ｐゴシック" charset="-128"/>
                <a:cs typeface="ＭＳ Ｐゴシック" charset="-128"/>
              </a:rPr>
              <a:t> revolution…</a:t>
            </a:r>
          </a:p>
        </p:txBody>
      </p:sp>
      <p:sp>
        <p:nvSpPr>
          <p:cNvPr id="38917" name="Text Box 3"/>
          <p:cNvSpPr txBox="1">
            <a:spLocks noChangeArrowheads="1"/>
          </p:cNvSpPr>
          <p:nvPr/>
        </p:nvSpPr>
        <p:spPr bwMode="auto">
          <a:xfrm>
            <a:off x="304800" y="2946400"/>
            <a:ext cx="1003300" cy="461963"/>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1200">
                <a:solidFill>
                  <a:srgbClr val="FF0000"/>
                </a:solidFill>
              </a:rPr>
              <a:t>SmartDust</a:t>
            </a:r>
          </a:p>
          <a:p>
            <a:pPr algn="ctr"/>
            <a:r>
              <a:rPr lang="en-US" sz="1200">
                <a:solidFill>
                  <a:srgbClr val="FF0000"/>
                </a:solidFill>
              </a:rPr>
              <a:t>WeC</a:t>
            </a:r>
          </a:p>
        </p:txBody>
      </p:sp>
      <p:sp>
        <p:nvSpPr>
          <p:cNvPr id="38918" name="Text Box 4"/>
          <p:cNvSpPr txBox="1">
            <a:spLocks noChangeArrowheads="1"/>
          </p:cNvSpPr>
          <p:nvPr/>
        </p:nvSpPr>
        <p:spPr bwMode="auto">
          <a:xfrm>
            <a:off x="1557338" y="3048000"/>
            <a:ext cx="804862" cy="300082"/>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70000"/>
              </a:lnSpc>
              <a:spcBef>
                <a:spcPct val="50000"/>
              </a:spcBef>
            </a:pPr>
            <a:r>
              <a:rPr lang="en-US" sz="1800" dirty="0">
                <a:solidFill>
                  <a:srgbClr val="FF0000"/>
                </a:solidFill>
              </a:rPr>
              <a:t>Rene</a:t>
            </a:r>
            <a:endParaRPr lang="en-US" sz="1600" dirty="0">
              <a:solidFill>
                <a:srgbClr val="FF0000"/>
              </a:solidFill>
            </a:endParaRPr>
          </a:p>
        </p:txBody>
      </p:sp>
      <p:sp>
        <p:nvSpPr>
          <p:cNvPr id="38919" name="Text Box 5"/>
          <p:cNvSpPr txBox="1">
            <a:spLocks noChangeArrowheads="1"/>
          </p:cNvSpPr>
          <p:nvPr/>
        </p:nvSpPr>
        <p:spPr bwMode="auto">
          <a:xfrm>
            <a:off x="1733550" y="1547813"/>
            <a:ext cx="815975" cy="477837"/>
          </a:xfrm>
          <a:prstGeom prst="rect">
            <a:avLst/>
          </a:prstGeom>
          <a:noFill/>
          <a:ln w="12700">
            <a:noFill/>
            <a:miter lim="800000"/>
            <a:headEnd type="none" w="sm" len="sm"/>
            <a:tailEnd type="none" w="sm" len="sm"/>
          </a:ln>
        </p:spPr>
        <p:txBody>
          <a:bodyPr>
            <a:prstTxWarp prst="textNoShape">
              <a:avLst/>
            </a:prstTxWarp>
            <a:spAutoFit/>
          </a:bodyPr>
          <a:lstStyle/>
          <a:p>
            <a:pPr algn="ctr">
              <a:spcBef>
                <a:spcPct val="50000"/>
              </a:spcBef>
            </a:pPr>
            <a:r>
              <a:rPr lang="en-US" sz="1200"/>
              <a:t>Intel</a:t>
            </a:r>
          </a:p>
          <a:p>
            <a:pPr algn="ctr">
              <a:lnSpc>
                <a:spcPct val="50000"/>
              </a:lnSpc>
              <a:spcBef>
                <a:spcPct val="50000"/>
              </a:spcBef>
            </a:pPr>
            <a:r>
              <a:rPr lang="en-US" sz="1200"/>
              <a:t>rene’</a:t>
            </a:r>
          </a:p>
        </p:txBody>
      </p:sp>
      <p:pic>
        <p:nvPicPr>
          <p:cNvPr id="38920" name="Picture 6" descr="wec"/>
          <p:cNvPicPr>
            <a:picLocks noChangeAspect="1" noChangeArrowheads="1"/>
          </p:cNvPicPr>
          <p:nvPr/>
        </p:nvPicPr>
        <p:blipFill>
          <a:blip r:embed="rId3"/>
          <a:srcRect/>
          <a:stretch>
            <a:fillRect/>
          </a:stretch>
        </p:blipFill>
        <p:spPr bwMode="auto">
          <a:xfrm>
            <a:off x="723900" y="2617788"/>
            <a:ext cx="407988" cy="295275"/>
          </a:xfrm>
          <a:prstGeom prst="rect">
            <a:avLst/>
          </a:prstGeom>
          <a:noFill/>
          <a:ln w="9525">
            <a:noFill/>
            <a:miter lim="800000"/>
            <a:headEnd/>
            <a:tailEnd/>
          </a:ln>
        </p:spPr>
      </p:pic>
      <p:pic>
        <p:nvPicPr>
          <p:cNvPr id="38921" name="Picture 7" descr="rene"/>
          <p:cNvPicPr>
            <a:picLocks noChangeAspect="1" noChangeArrowheads="1"/>
          </p:cNvPicPr>
          <p:nvPr/>
        </p:nvPicPr>
        <p:blipFill>
          <a:blip r:embed="rId4"/>
          <a:srcRect/>
          <a:stretch>
            <a:fillRect/>
          </a:stretch>
        </p:blipFill>
        <p:spPr bwMode="auto">
          <a:xfrm>
            <a:off x="1614488" y="2492375"/>
            <a:ext cx="509587" cy="546100"/>
          </a:xfrm>
          <a:prstGeom prst="rect">
            <a:avLst/>
          </a:prstGeom>
          <a:noFill/>
          <a:ln w="9525">
            <a:noFill/>
            <a:miter lim="800000"/>
            <a:headEnd/>
            <a:tailEnd/>
          </a:ln>
        </p:spPr>
      </p:pic>
      <p:sp>
        <p:nvSpPr>
          <p:cNvPr id="38922" name="AutoShape 8"/>
          <p:cNvSpPr>
            <a:spLocks noChangeArrowheads="1"/>
          </p:cNvSpPr>
          <p:nvPr/>
        </p:nvSpPr>
        <p:spPr bwMode="auto">
          <a:xfrm>
            <a:off x="1258888" y="2722563"/>
            <a:ext cx="304800" cy="188912"/>
          </a:xfrm>
          <a:prstGeom prst="rightArrow">
            <a:avLst>
              <a:gd name="adj1" fmla="val 60417"/>
              <a:gd name="adj2" fmla="val 70573"/>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23" name="AutoShape 9"/>
          <p:cNvSpPr>
            <a:spLocks noChangeArrowheads="1"/>
          </p:cNvSpPr>
          <p:nvPr/>
        </p:nvSpPr>
        <p:spPr bwMode="auto">
          <a:xfrm rot="1693615">
            <a:off x="1854200" y="3486150"/>
            <a:ext cx="306388" cy="188913"/>
          </a:xfrm>
          <a:prstGeom prst="rightArrow">
            <a:avLst>
              <a:gd name="adj1" fmla="val 60417"/>
              <a:gd name="adj2" fmla="val 70941"/>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24" name="Line 10"/>
          <p:cNvSpPr>
            <a:spLocks noChangeShapeType="1"/>
          </p:cNvSpPr>
          <p:nvPr/>
        </p:nvSpPr>
        <p:spPr bwMode="auto">
          <a:xfrm flipV="1">
            <a:off x="2565400" y="1358900"/>
            <a:ext cx="46038" cy="3900488"/>
          </a:xfrm>
          <a:prstGeom prst="line">
            <a:avLst/>
          </a:prstGeom>
          <a:noFill/>
          <a:ln w="12700">
            <a:solidFill>
              <a:schemeClr val="tx1"/>
            </a:solidFill>
            <a:prstDash val="dash"/>
            <a:round/>
            <a:headEnd type="none" w="sm" len="sm"/>
            <a:tailEnd type="none" w="sm" len="sm"/>
          </a:ln>
        </p:spPr>
        <p:txBody>
          <a:bodyPr>
            <a:prstTxWarp prst="textNoShape">
              <a:avLst/>
            </a:prstTxWarp>
          </a:bodyPr>
          <a:lstStyle/>
          <a:p>
            <a:endParaRPr lang="en-US"/>
          </a:p>
        </p:txBody>
      </p:sp>
      <p:sp>
        <p:nvSpPr>
          <p:cNvPr id="38925" name="Line 11"/>
          <p:cNvSpPr>
            <a:spLocks noChangeShapeType="1"/>
          </p:cNvSpPr>
          <p:nvPr/>
        </p:nvSpPr>
        <p:spPr bwMode="auto">
          <a:xfrm>
            <a:off x="228600" y="5029200"/>
            <a:ext cx="86106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8926" name="Text Box 16"/>
          <p:cNvSpPr txBox="1">
            <a:spLocks noChangeArrowheads="1"/>
          </p:cNvSpPr>
          <p:nvPr/>
        </p:nvSpPr>
        <p:spPr bwMode="auto">
          <a:xfrm>
            <a:off x="838200" y="5065713"/>
            <a:ext cx="404813" cy="338137"/>
          </a:xfrm>
          <a:prstGeom prst="rect">
            <a:avLst/>
          </a:prstGeom>
          <a:noFill/>
          <a:ln w="9525">
            <a:noFill/>
            <a:miter lim="800000"/>
            <a:headEnd/>
            <a:tailEnd/>
          </a:ln>
        </p:spPr>
        <p:txBody>
          <a:bodyPr>
            <a:prstTxWarp prst="textNoShape">
              <a:avLst/>
            </a:prstTxWarp>
            <a:spAutoFit/>
          </a:bodyPr>
          <a:lstStyle/>
          <a:p>
            <a:r>
              <a:rPr lang="en-US" sz="1600" b="0"/>
              <a:t>99</a:t>
            </a:r>
          </a:p>
        </p:txBody>
      </p:sp>
      <p:sp>
        <p:nvSpPr>
          <p:cNvPr id="38927" name="Text Box 17"/>
          <p:cNvSpPr txBox="1">
            <a:spLocks noChangeArrowheads="1"/>
          </p:cNvSpPr>
          <p:nvPr/>
        </p:nvSpPr>
        <p:spPr bwMode="auto">
          <a:xfrm>
            <a:off x="304800" y="5065713"/>
            <a:ext cx="404813" cy="338137"/>
          </a:xfrm>
          <a:prstGeom prst="rect">
            <a:avLst/>
          </a:prstGeom>
          <a:noFill/>
          <a:ln w="9525">
            <a:noFill/>
            <a:miter lim="800000"/>
            <a:headEnd/>
            <a:tailEnd/>
          </a:ln>
        </p:spPr>
        <p:txBody>
          <a:bodyPr>
            <a:prstTxWarp prst="textNoShape">
              <a:avLst/>
            </a:prstTxWarp>
            <a:spAutoFit/>
          </a:bodyPr>
          <a:lstStyle/>
          <a:p>
            <a:r>
              <a:rPr lang="en-US" sz="1600" b="0" dirty="0"/>
              <a:t>98</a:t>
            </a:r>
          </a:p>
        </p:txBody>
      </p:sp>
      <p:sp>
        <p:nvSpPr>
          <p:cNvPr id="38928" name="Text Box 18"/>
          <p:cNvSpPr txBox="1">
            <a:spLocks noChangeArrowheads="1"/>
          </p:cNvSpPr>
          <p:nvPr/>
        </p:nvSpPr>
        <p:spPr bwMode="auto">
          <a:xfrm>
            <a:off x="1371600" y="5051425"/>
            <a:ext cx="404813" cy="338138"/>
          </a:xfrm>
          <a:prstGeom prst="rect">
            <a:avLst/>
          </a:prstGeom>
          <a:noFill/>
          <a:ln w="9525">
            <a:noFill/>
            <a:miter lim="800000"/>
            <a:headEnd/>
            <a:tailEnd/>
          </a:ln>
        </p:spPr>
        <p:txBody>
          <a:bodyPr>
            <a:prstTxWarp prst="textNoShape">
              <a:avLst/>
            </a:prstTxWarp>
            <a:spAutoFit/>
          </a:bodyPr>
          <a:lstStyle/>
          <a:p>
            <a:r>
              <a:rPr lang="en-US" sz="1600" b="0" dirty="0"/>
              <a:t>00</a:t>
            </a:r>
          </a:p>
        </p:txBody>
      </p:sp>
      <p:sp>
        <p:nvSpPr>
          <p:cNvPr id="38929" name="Text Box 19"/>
          <p:cNvSpPr txBox="1">
            <a:spLocks noChangeArrowheads="1"/>
          </p:cNvSpPr>
          <p:nvPr/>
        </p:nvSpPr>
        <p:spPr bwMode="auto">
          <a:xfrm>
            <a:off x="2057400" y="5051425"/>
            <a:ext cx="404813" cy="584775"/>
          </a:xfrm>
          <a:prstGeom prst="rect">
            <a:avLst/>
          </a:prstGeom>
          <a:noFill/>
          <a:ln w="9525">
            <a:noFill/>
            <a:miter lim="800000"/>
            <a:headEnd/>
            <a:tailEnd/>
          </a:ln>
        </p:spPr>
        <p:txBody>
          <a:bodyPr>
            <a:prstTxWarp prst="textNoShape">
              <a:avLst/>
            </a:prstTxWarp>
            <a:spAutoFit/>
          </a:bodyPr>
          <a:lstStyle/>
          <a:p>
            <a:r>
              <a:rPr lang="en-US" sz="1600" b="0" dirty="0" smtClean="0"/>
              <a:t>0</a:t>
            </a:r>
            <a:br>
              <a:rPr lang="en-US" sz="1600" b="0" dirty="0" smtClean="0"/>
            </a:br>
            <a:r>
              <a:rPr lang="en-US" sz="1600" b="0" dirty="0" smtClean="0"/>
              <a:t>1</a:t>
            </a:r>
            <a:endParaRPr lang="en-US" sz="1600" b="0" dirty="0"/>
          </a:p>
        </p:txBody>
      </p:sp>
      <p:sp>
        <p:nvSpPr>
          <p:cNvPr id="38930" name="Text Box 20"/>
          <p:cNvSpPr txBox="1">
            <a:spLocks noChangeArrowheads="1"/>
          </p:cNvSpPr>
          <p:nvPr/>
        </p:nvSpPr>
        <p:spPr bwMode="auto">
          <a:xfrm>
            <a:off x="4114800" y="5051425"/>
            <a:ext cx="404813" cy="338138"/>
          </a:xfrm>
          <a:prstGeom prst="rect">
            <a:avLst/>
          </a:prstGeom>
          <a:noFill/>
          <a:ln w="9525">
            <a:noFill/>
            <a:miter lim="800000"/>
            <a:headEnd/>
            <a:tailEnd/>
          </a:ln>
        </p:spPr>
        <p:txBody>
          <a:bodyPr>
            <a:prstTxWarp prst="textNoShape">
              <a:avLst/>
            </a:prstTxWarp>
            <a:spAutoFit/>
          </a:bodyPr>
          <a:lstStyle/>
          <a:p>
            <a:r>
              <a:rPr lang="en-US" sz="1600" b="0"/>
              <a:t>03</a:t>
            </a:r>
          </a:p>
        </p:txBody>
      </p:sp>
      <p:sp>
        <p:nvSpPr>
          <p:cNvPr id="38931" name="Text Box 21"/>
          <p:cNvSpPr txBox="1">
            <a:spLocks noChangeArrowheads="1"/>
          </p:cNvSpPr>
          <p:nvPr/>
        </p:nvSpPr>
        <p:spPr bwMode="auto">
          <a:xfrm>
            <a:off x="3048000" y="5051425"/>
            <a:ext cx="404813" cy="338138"/>
          </a:xfrm>
          <a:prstGeom prst="rect">
            <a:avLst/>
          </a:prstGeom>
          <a:noFill/>
          <a:ln w="9525">
            <a:noFill/>
            <a:miter lim="800000"/>
            <a:headEnd/>
            <a:tailEnd/>
          </a:ln>
        </p:spPr>
        <p:txBody>
          <a:bodyPr>
            <a:prstTxWarp prst="textNoShape">
              <a:avLst/>
            </a:prstTxWarp>
            <a:spAutoFit/>
          </a:bodyPr>
          <a:lstStyle/>
          <a:p>
            <a:r>
              <a:rPr lang="en-US" sz="1600" b="0"/>
              <a:t>02</a:t>
            </a:r>
          </a:p>
        </p:txBody>
      </p:sp>
      <p:sp>
        <p:nvSpPr>
          <p:cNvPr id="38932" name="Text Box 22"/>
          <p:cNvSpPr txBox="1">
            <a:spLocks noChangeArrowheads="1"/>
          </p:cNvSpPr>
          <p:nvPr/>
        </p:nvSpPr>
        <p:spPr bwMode="auto">
          <a:xfrm>
            <a:off x="5334000" y="5051425"/>
            <a:ext cx="404813" cy="338138"/>
          </a:xfrm>
          <a:prstGeom prst="rect">
            <a:avLst/>
          </a:prstGeom>
          <a:noFill/>
          <a:ln w="9525">
            <a:noFill/>
            <a:miter lim="800000"/>
            <a:headEnd/>
            <a:tailEnd/>
          </a:ln>
        </p:spPr>
        <p:txBody>
          <a:bodyPr>
            <a:prstTxWarp prst="textNoShape">
              <a:avLst/>
            </a:prstTxWarp>
            <a:spAutoFit/>
          </a:bodyPr>
          <a:lstStyle/>
          <a:p>
            <a:r>
              <a:rPr lang="en-US" sz="1600" b="0"/>
              <a:t>04</a:t>
            </a:r>
          </a:p>
        </p:txBody>
      </p:sp>
      <p:sp>
        <p:nvSpPr>
          <p:cNvPr id="38933" name="Text Box 23"/>
          <p:cNvSpPr txBox="1">
            <a:spLocks noChangeArrowheads="1"/>
          </p:cNvSpPr>
          <p:nvPr/>
        </p:nvSpPr>
        <p:spPr bwMode="auto">
          <a:xfrm>
            <a:off x="7062788" y="5029200"/>
            <a:ext cx="404812" cy="338138"/>
          </a:xfrm>
          <a:prstGeom prst="rect">
            <a:avLst/>
          </a:prstGeom>
          <a:noFill/>
          <a:ln w="9525">
            <a:noFill/>
            <a:miter lim="800000"/>
            <a:headEnd/>
            <a:tailEnd/>
          </a:ln>
        </p:spPr>
        <p:txBody>
          <a:bodyPr>
            <a:prstTxWarp prst="textNoShape">
              <a:avLst/>
            </a:prstTxWarp>
            <a:spAutoFit/>
          </a:bodyPr>
          <a:lstStyle/>
          <a:p>
            <a:r>
              <a:rPr lang="en-US" sz="1600" b="0"/>
              <a:t>06</a:t>
            </a:r>
          </a:p>
        </p:txBody>
      </p:sp>
      <p:sp>
        <p:nvSpPr>
          <p:cNvPr id="38934" name="Text Box 24"/>
          <p:cNvSpPr txBox="1">
            <a:spLocks noChangeArrowheads="1"/>
          </p:cNvSpPr>
          <p:nvPr/>
        </p:nvSpPr>
        <p:spPr bwMode="auto">
          <a:xfrm>
            <a:off x="6400800" y="5051425"/>
            <a:ext cx="404813" cy="338138"/>
          </a:xfrm>
          <a:prstGeom prst="rect">
            <a:avLst/>
          </a:prstGeom>
          <a:noFill/>
          <a:ln w="9525">
            <a:noFill/>
            <a:miter lim="800000"/>
            <a:headEnd/>
            <a:tailEnd/>
          </a:ln>
        </p:spPr>
        <p:txBody>
          <a:bodyPr>
            <a:prstTxWarp prst="textNoShape">
              <a:avLst/>
            </a:prstTxWarp>
            <a:spAutoFit/>
          </a:bodyPr>
          <a:lstStyle/>
          <a:p>
            <a:r>
              <a:rPr lang="en-US" sz="1600" b="0"/>
              <a:t>05</a:t>
            </a:r>
          </a:p>
        </p:txBody>
      </p:sp>
      <p:sp>
        <p:nvSpPr>
          <p:cNvPr id="38935" name="Text Box 25"/>
          <p:cNvSpPr txBox="1">
            <a:spLocks noChangeArrowheads="1"/>
          </p:cNvSpPr>
          <p:nvPr/>
        </p:nvSpPr>
        <p:spPr bwMode="auto">
          <a:xfrm>
            <a:off x="7620000" y="5029200"/>
            <a:ext cx="404813" cy="338138"/>
          </a:xfrm>
          <a:prstGeom prst="rect">
            <a:avLst/>
          </a:prstGeom>
          <a:noFill/>
          <a:ln w="9525">
            <a:noFill/>
            <a:miter lim="800000"/>
            <a:headEnd/>
            <a:tailEnd/>
          </a:ln>
        </p:spPr>
        <p:txBody>
          <a:bodyPr>
            <a:prstTxWarp prst="textNoShape">
              <a:avLst/>
            </a:prstTxWarp>
            <a:spAutoFit/>
          </a:bodyPr>
          <a:lstStyle/>
          <a:p>
            <a:r>
              <a:rPr lang="en-US" sz="1600" b="0" dirty="0"/>
              <a:t>07</a:t>
            </a:r>
          </a:p>
        </p:txBody>
      </p:sp>
      <p:sp>
        <p:nvSpPr>
          <p:cNvPr id="38936" name="Text Box 27"/>
          <p:cNvSpPr txBox="1">
            <a:spLocks noChangeArrowheads="1"/>
          </p:cNvSpPr>
          <p:nvPr/>
        </p:nvSpPr>
        <p:spPr bwMode="auto">
          <a:xfrm rot="10800000">
            <a:off x="591801" y="5410200"/>
            <a:ext cx="430887" cy="838200"/>
          </a:xfrm>
          <a:prstGeom prst="rect">
            <a:avLst/>
          </a:prstGeom>
          <a:noFill/>
          <a:ln w="9525">
            <a:noFill/>
            <a:miter lim="800000"/>
            <a:headEnd/>
            <a:tailEnd/>
          </a:ln>
        </p:spPr>
        <p:txBody>
          <a:bodyPr vert="eaVert">
            <a:prstTxWarp prst="textNoShape">
              <a:avLst/>
            </a:prstTxWarp>
            <a:spAutoFit/>
          </a:bodyPr>
          <a:lstStyle/>
          <a:p>
            <a:pPr algn="r">
              <a:spcBef>
                <a:spcPct val="50000"/>
              </a:spcBef>
            </a:pPr>
            <a:r>
              <a:rPr lang="en-US" sz="1600" b="0" dirty="0">
                <a:solidFill>
                  <a:srgbClr val="3366FF"/>
                </a:solidFill>
              </a:rPr>
              <a:t>SENSIT</a:t>
            </a:r>
          </a:p>
        </p:txBody>
      </p:sp>
      <p:sp>
        <p:nvSpPr>
          <p:cNvPr id="38937" name="Text Box 29"/>
          <p:cNvSpPr txBox="1">
            <a:spLocks noChangeArrowheads="1"/>
          </p:cNvSpPr>
          <p:nvPr/>
        </p:nvSpPr>
        <p:spPr bwMode="auto">
          <a:xfrm rot="10800000">
            <a:off x="882313" y="5410200"/>
            <a:ext cx="430887" cy="1143000"/>
          </a:xfrm>
          <a:prstGeom prst="rect">
            <a:avLst/>
          </a:prstGeom>
          <a:noFill/>
          <a:ln w="9525">
            <a:noFill/>
            <a:miter lim="800000"/>
            <a:headEnd/>
            <a:tailEnd/>
          </a:ln>
        </p:spPr>
        <p:txBody>
          <a:bodyPr vert="eaVert">
            <a:prstTxWarp prst="textNoShape">
              <a:avLst/>
            </a:prstTxWarp>
            <a:spAutoFit/>
          </a:bodyPr>
          <a:lstStyle/>
          <a:p>
            <a:pPr algn="r">
              <a:spcBef>
                <a:spcPct val="50000"/>
              </a:spcBef>
            </a:pPr>
            <a:r>
              <a:rPr lang="en-US" sz="1600">
                <a:solidFill>
                  <a:srgbClr val="3366FF"/>
                </a:solidFill>
              </a:rPr>
              <a:t>Expedition</a:t>
            </a:r>
            <a:endParaRPr lang="en-US">
              <a:solidFill>
                <a:srgbClr val="3366FF"/>
              </a:solidFill>
            </a:endParaRPr>
          </a:p>
        </p:txBody>
      </p:sp>
      <p:sp>
        <p:nvSpPr>
          <p:cNvPr id="38938" name="Text Box 30"/>
          <p:cNvSpPr txBox="1">
            <a:spLocks noChangeArrowheads="1"/>
          </p:cNvSpPr>
          <p:nvPr/>
        </p:nvSpPr>
        <p:spPr bwMode="auto">
          <a:xfrm rot="10800000">
            <a:off x="2326957" y="5410200"/>
            <a:ext cx="492443" cy="838200"/>
          </a:xfrm>
          <a:prstGeom prst="rect">
            <a:avLst/>
          </a:prstGeom>
          <a:noFill/>
          <a:ln w="9525">
            <a:noFill/>
            <a:miter lim="800000"/>
            <a:headEnd/>
            <a:tailEnd/>
          </a:ln>
        </p:spPr>
        <p:txBody>
          <a:bodyPr vert="eaVert">
            <a:prstTxWarp prst="textNoShape">
              <a:avLst/>
            </a:prstTxWarp>
            <a:spAutoFit/>
          </a:bodyPr>
          <a:lstStyle/>
          <a:p>
            <a:pPr algn="r">
              <a:spcBef>
                <a:spcPct val="50000"/>
              </a:spcBef>
            </a:pPr>
            <a:r>
              <a:rPr lang="en-US" sz="2000" dirty="0">
                <a:solidFill>
                  <a:srgbClr val="3366FF"/>
                </a:solidFill>
              </a:rPr>
              <a:t>NEST</a:t>
            </a:r>
          </a:p>
        </p:txBody>
      </p:sp>
      <p:sp>
        <p:nvSpPr>
          <p:cNvPr id="38939" name="Text Box 31"/>
          <p:cNvSpPr txBox="1">
            <a:spLocks noChangeArrowheads="1"/>
          </p:cNvSpPr>
          <p:nvPr/>
        </p:nvSpPr>
        <p:spPr bwMode="auto">
          <a:xfrm rot="10800000">
            <a:off x="5943600" y="5410199"/>
            <a:ext cx="677108" cy="914400"/>
          </a:xfrm>
          <a:prstGeom prst="rect">
            <a:avLst/>
          </a:prstGeom>
          <a:noFill/>
          <a:ln w="9525">
            <a:noFill/>
            <a:miter lim="800000"/>
            <a:headEnd/>
            <a:tailEnd/>
          </a:ln>
        </p:spPr>
        <p:txBody>
          <a:bodyPr vert="eaVert">
            <a:prstTxWarp prst="textNoShape">
              <a:avLst/>
            </a:prstTxWarp>
            <a:spAutoFit/>
          </a:bodyPr>
          <a:lstStyle/>
          <a:p>
            <a:pPr algn="r">
              <a:spcBef>
                <a:spcPct val="50000"/>
              </a:spcBef>
            </a:pPr>
            <a:r>
              <a:rPr lang="en-US" sz="1600" b="1" dirty="0">
                <a:solidFill>
                  <a:srgbClr val="FF0000"/>
                </a:solidFill>
              </a:rPr>
              <a:t>NETS/ NOSS</a:t>
            </a:r>
          </a:p>
        </p:txBody>
      </p:sp>
      <p:sp>
        <p:nvSpPr>
          <p:cNvPr id="38940" name="Text Box 32"/>
          <p:cNvSpPr txBox="1">
            <a:spLocks noChangeArrowheads="1"/>
          </p:cNvSpPr>
          <p:nvPr/>
        </p:nvSpPr>
        <p:spPr bwMode="auto">
          <a:xfrm rot="10800000">
            <a:off x="4010403" y="5410199"/>
            <a:ext cx="677108" cy="1087437"/>
          </a:xfrm>
          <a:prstGeom prst="rect">
            <a:avLst/>
          </a:prstGeom>
          <a:noFill/>
          <a:ln w="9525">
            <a:noFill/>
            <a:miter lim="800000"/>
            <a:headEnd/>
            <a:tailEnd/>
          </a:ln>
        </p:spPr>
        <p:txBody>
          <a:bodyPr vert="eaVert" wrap="square">
            <a:prstTxWarp prst="textNoShape">
              <a:avLst/>
            </a:prstTxWarp>
            <a:spAutoFit/>
          </a:bodyPr>
          <a:lstStyle/>
          <a:p>
            <a:pPr algn="r">
              <a:spcBef>
                <a:spcPct val="50000"/>
              </a:spcBef>
            </a:pPr>
            <a:r>
              <a:rPr lang="en-US" sz="1600" b="1" dirty="0">
                <a:solidFill>
                  <a:srgbClr val="FF0000"/>
                </a:solidFill>
              </a:rPr>
              <a:t>CENS STC</a:t>
            </a:r>
          </a:p>
        </p:txBody>
      </p:sp>
      <p:sp>
        <p:nvSpPr>
          <p:cNvPr id="38941" name="Rectangle 33"/>
          <p:cNvSpPr>
            <a:spLocks noChangeArrowheads="1"/>
          </p:cNvSpPr>
          <p:nvPr/>
        </p:nvSpPr>
        <p:spPr bwMode="auto">
          <a:xfrm rot="-5400000">
            <a:off x="3472656" y="5682456"/>
            <a:ext cx="914400" cy="369888"/>
          </a:xfrm>
          <a:prstGeom prst="rect">
            <a:avLst/>
          </a:prstGeom>
          <a:noFill/>
          <a:ln w="9525">
            <a:noFill/>
            <a:miter lim="800000"/>
            <a:headEnd/>
            <a:tailEnd/>
          </a:ln>
        </p:spPr>
        <p:txBody>
          <a:bodyPr wrap="square">
            <a:prstTxWarp prst="textNoShape">
              <a:avLst/>
            </a:prstTxWarp>
            <a:spAutoFit/>
          </a:bodyPr>
          <a:lstStyle/>
          <a:p>
            <a:pPr algn="r"/>
            <a:r>
              <a:rPr lang="en-US" sz="1800" b="1" i="1" dirty="0">
                <a:solidFill>
                  <a:srgbClr val="FF0000"/>
                </a:solidFill>
              </a:rPr>
              <a:t>NSF</a:t>
            </a:r>
          </a:p>
        </p:txBody>
      </p:sp>
      <p:sp>
        <p:nvSpPr>
          <p:cNvPr id="38942" name="Text Box 34"/>
          <p:cNvSpPr txBox="1">
            <a:spLocks noChangeArrowheads="1"/>
          </p:cNvSpPr>
          <p:nvPr/>
        </p:nvSpPr>
        <p:spPr bwMode="auto">
          <a:xfrm rot="10800000">
            <a:off x="7323892" y="5410200"/>
            <a:ext cx="677108" cy="914400"/>
          </a:xfrm>
          <a:prstGeom prst="rect">
            <a:avLst/>
          </a:prstGeom>
          <a:noFill/>
          <a:ln w="9525">
            <a:noFill/>
            <a:miter lim="800000"/>
            <a:headEnd/>
            <a:tailEnd/>
          </a:ln>
        </p:spPr>
        <p:txBody>
          <a:bodyPr vert="eaVert">
            <a:prstTxWarp prst="textNoShape">
              <a:avLst/>
            </a:prstTxWarp>
            <a:spAutoFit/>
          </a:bodyPr>
          <a:lstStyle/>
          <a:p>
            <a:pPr algn="r">
              <a:spcBef>
                <a:spcPct val="50000"/>
              </a:spcBef>
            </a:pPr>
            <a:r>
              <a:rPr lang="en-US" sz="1600" b="1" dirty="0">
                <a:solidFill>
                  <a:srgbClr val="FF0000"/>
                </a:solidFill>
              </a:rPr>
              <a:t>Cyber-Physical</a:t>
            </a:r>
          </a:p>
        </p:txBody>
      </p:sp>
      <p:grpSp>
        <p:nvGrpSpPr>
          <p:cNvPr id="2" name="Group 37"/>
          <p:cNvGrpSpPr>
            <a:grpSpLocks/>
          </p:cNvGrpSpPr>
          <p:nvPr/>
        </p:nvGrpSpPr>
        <p:grpSpPr bwMode="auto">
          <a:xfrm>
            <a:off x="1971675" y="1143000"/>
            <a:ext cx="5953125" cy="3733800"/>
            <a:chOff x="1386" y="720"/>
            <a:chExt cx="4374" cy="2352"/>
          </a:xfrm>
        </p:grpSpPr>
        <p:pic>
          <p:nvPicPr>
            <p:cNvPr id="38952" name="Picture 38" descr="The image “http://www.moteiv.com/images/2004/header-logo.gif” cannot be displayed, because it contains errors."/>
            <p:cNvPicPr>
              <a:picLocks noChangeAspect="1" noChangeArrowheads="1"/>
            </p:cNvPicPr>
            <p:nvPr/>
          </p:nvPicPr>
          <p:blipFill>
            <a:blip r:embed="rId5"/>
            <a:srcRect/>
            <a:stretch>
              <a:fillRect/>
            </a:stretch>
          </p:blipFill>
          <p:spPr bwMode="auto">
            <a:xfrm>
              <a:off x="4528" y="1807"/>
              <a:ext cx="368" cy="263"/>
            </a:xfrm>
            <a:prstGeom prst="rect">
              <a:avLst/>
            </a:prstGeom>
            <a:noFill/>
            <a:ln w="9525">
              <a:noFill/>
              <a:miter lim="800000"/>
              <a:headEnd/>
              <a:tailEnd/>
            </a:ln>
          </p:spPr>
        </p:pic>
        <p:pic>
          <p:nvPicPr>
            <p:cNvPr id="38953" name="Picture 39" descr="Telos Mote"/>
            <p:cNvPicPr>
              <a:picLocks noChangeAspect="1" noChangeArrowheads="1"/>
            </p:cNvPicPr>
            <p:nvPr/>
          </p:nvPicPr>
          <p:blipFill>
            <a:blip r:embed="rId6"/>
            <a:srcRect/>
            <a:stretch>
              <a:fillRect/>
            </a:stretch>
          </p:blipFill>
          <p:spPr bwMode="auto">
            <a:xfrm>
              <a:off x="3546" y="1358"/>
              <a:ext cx="658" cy="542"/>
            </a:xfrm>
            <a:prstGeom prst="rect">
              <a:avLst/>
            </a:prstGeom>
            <a:noFill/>
            <a:ln w="9525">
              <a:noFill/>
              <a:miter lim="800000"/>
              <a:headEnd/>
              <a:tailEnd/>
            </a:ln>
          </p:spPr>
        </p:pic>
        <p:sp>
          <p:nvSpPr>
            <p:cNvPr id="38954" name="Text Box 40"/>
            <p:cNvSpPr txBox="1">
              <a:spLocks noChangeArrowheads="1"/>
            </p:cNvSpPr>
            <p:nvPr/>
          </p:nvSpPr>
          <p:spPr bwMode="auto">
            <a:xfrm>
              <a:off x="1850" y="1920"/>
              <a:ext cx="599" cy="212"/>
            </a:xfrm>
            <a:prstGeom prst="rect">
              <a:avLst/>
            </a:prstGeom>
            <a:noFill/>
            <a:ln w="12700">
              <a:noFill/>
              <a:miter lim="800000"/>
              <a:headEnd type="none" w="sm" len="sm"/>
              <a:tailEnd type="none" w="sm" len="sm"/>
            </a:ln>
          </p:spPr>
          <p:txBody>
            <a:bodyPr>
              <a:prstTxWarp prst="textNoShape">
                <a:avLst/>
              </a:prstTxWarp>
              <a:spAutoFit/>
            </a:bodyPr>
            <a:lstStyle/>
            <a:p>
              <a:pPr algn="ctr">
                <a:spcBef>
                  <a:spcPct val="50000"/>
                </a:spcBef>
              </a:pPr>
              <a:r>
                <a:rPr lang="en-US" sz="1600">
                  <a:solidFill>
                    <a:srgbClr val="FF0000"/>
                  </a:solidFill>
                </a:rPr>
                <a:t>Mica</a:t>
              </a:r>
            </a:p>
          </p:txBody>
        </p:sp>
        <p:sp>
          <p:nvSpPr>
            <p:cNvPr id="38955" name="Text Box 41"/>
            <p:cNvSpPr txBox="1">
              <a:spLocks noChangeArrowheads="1"/>
            </p:cNvSpPr>
            <p:nvPr/>
          </p:nvSpPr>
          <p:spPr bwMode="auto">
            <a:xfrm>
              <a:off x="1729" y="1029"/>
              <a:ext cx="548"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Intel/UCB</a:t>
              </a:r>
            </a:p>
            <a:p>
              <a:pPr algn="ctr"/>
              <a:r>
                <a:rPr lang="en-US" sz="1200"/>
                <a:t>dot</a:t>
              </a:r>
            </a:p>
          </p:txBody>
        </p:sp>
        <p:sp>
          <p:nvSpPr>
            <p:cNvPr id="38956" name="Text Box 42"/>
            <p:cNvSpPr txBox="1">
              <a:spLocks noChangeArrowheads="1"/>
            </p:cNvSpPr>
            <p:nvPr/>
          </p:nvSpPr>
          <p:spPr bwMode="auto">
            <a:xfrm>
              <a:off x="3155" y="839"/>
              <a:ext cx="421"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Intel</a:t>
              </a:r>
            </a:p>
            <a:p>
              <a:pPr algn="ctr"/>
              <a:r>
                <a:rPr lang="en-US" sz="1200"/>
                <a:t>iMOTE</a:t>
              </a:r>
            </a:p>
          </p:txBody>
        </p:sp>
        <p:sp>
          <p:nvSpPr>
            <p:cNvPr id="38957" name="Text Box 43"/>
            <p:cNvSpPr txBox="1">
              <a:spLocks noChangeArrowheads="1"/>
            </p:cNvSpPr>
            <p:nvPr/>
          </p:nvSpPr>
          <p:spPr bwMode="auto">
            <a:xfrm>
              <a:off x="2784" y="2160"/>
              <a:ext cx="415" cy="28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a:t>XBOW</a:t>
              </a:r>
            </a:p>
            <a:p>
              <a:r>
                <a:rPr lang="en-US" sz="1200"/>
                <a:t>cc-dot</a:t>
              </a:r>
            </a:p>
          </p:txBody>
        </p:sp>
        <p:sp>
          <p:nvSpPr>
            <p:cNvPr id="38958" name="Text Box 44"/>
            <p:cNvSpPr txBox="1">
              <a:spLocks noChangeArrowheads="1"/>
            </p:cNvSpPr>
            <p:nvPr/>
          </p:nvSpPr>
          <p:spPr bwMode="auto">
            <a:xfrm>
              <a:off x="3368" y="2139"/>
              <a:ext cx="415" cy="28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a:t>XBOW</a:t>
              </a:r>
            </a:p>
            <a:p>
              <a:r>
                <a:rPr lang="en-US" sz="1200"/>
                <a:t>mica2</a:t>
              </a:r>
            </a:p>
          </p:txBody>
        </p:sp>
        <p:sp>
          <p:nvSpPr>
            <p:cNvPr id="38959" name="Text Box 45"/>
            <p:cNvSpPr txBox="1">
              <a:spLocks noChangeArrowheads="1"/>
            </p:cNvSpPr>
            <p:nvPr/>
          </p:nvSpPr>
          <p:spPr bwMode="auto">
            <a:xfrm>
              <a:off x="1573" y="2177"/>
              <a:ext cx="415" cy="28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a:t>XBOW</a:t>
              </a:r>
            </a:p>
            <a:p>
              <a:r>
                <a:rPr lang="en-US" sz="1200"/>
                <a:t>rene2</a:t>
              </a:r>
            </a:p>
          </p:txBody>
        </p:sp>
        <p:sp>
          <p:nvSpPr>
            <p:cNvPr id="38960" name="Text Box 46"/>
            <p:cNvSpPr txBox="1">
              <a:spLocks noChangeArrowheads="1"/>
            </p:cNvSpPr>
            <p:nvPr/>
          </p:nvSpPr>
          <p:spPr bwMode="auto">
            <a:xfrm>
              <a:off x="2496" y="1152"/>
              <a:ext cx="451"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Intel</a:t>
              </a:r>
            </a:p>
            <a:p>
              <a:pPr algn="ctr"/>
              <a:r>
                <a:rPr lang="en-US" sz="1200"/>
                <a:t>cf-mica</a:t>
              </a:r>
            </a:p>
          </p:txBody>
        </p:sp>
        <p:sp>
          <p:nvSpPr>
            <p:cNvPr id="38961" name="Text Box 47"/>
            <p:cNvSpPr txBox="1">
              <a:spLocks noChangeArrowheads="1"/>
            </p:cNvSpPr>
            <p:nvPr/>
          </p:nvSpPr>
          <p:spPr bwMode="auto">
            <a:xfrm>
              <a:off x="2555" y="2574"/>
              <a:ext cx="472"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Bosch</a:t>
              </a:r>
            </a:p>
            <a:p>
              <a:pPr algn="ctr"/>
              <a:r>
                <a:rPr lang="en-US" sz="1200"/>
                <a:t>cc-mica</a:t>
              </a:r>
            </a:p>
          </p:txBody>
        </p:sp>
        <p:sp>
          <p:nvSpPr>
            <p:cNvPr id="38962" name="Text Box 48"/>
            <p:cNvSpPr txBox="1">
              <a:spLocks noChangeArrowheads="1"/>
            </p:cNvSpPr>
            <p:nvPr/>
          </p:nvSpPr>
          <p:spPr bwMode="auto">
            <a:xfrm>
              <a:off x="3120" y="2784"/>
              <a:ext cx="565"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Dust Inc</a:t>
              </a:r>
            </a:p>
            <a:p>
              <a:pPr algn="ctr"/>
              <a:r>
                <a:rPr lang="en-US" sz="1200"/>
                <a:t>blue cc-TI</a:t>
              </a:r>
            </a:p>
          </p:txBody>
        </p:sp>
        <p:pic>
          <p:nvPicPr>
            <p:cNvPr id="38963" name="Picture 49" descr="mica"/>
            <p:cNvPicPr>
              <a:picLocks noChangeAspect="1" noChangeArrowheads="1"/>
            </p:cNvPicPr>
            <p:nvPr/>
          </p:nvPicPr>
          <p:blipFill>
            <a:blip r:embed="rId7"/>
            <a:srcRect/>
            <a:stretch>
              <a:fillRect/>
            </a:stretch>
          </p:blipFill>
          <p:spPr bwMode="auto">
            <a:xfrm>
              <a:off x="1909" y="1609"/>
              <a:ext cx="487" cy="311"/>
            </a:xfrm>
            <a:prstGeom prst="rect">
              <a:avLst/>
            </a:prstGeom>
            <a:noFill/>
            <a:ln w="9525">
              <a:noFill/>
              <a:miter lim="800000"/>
              <a:headEnd/>
              <a:tailEnd/>
            </a:ln>
          </p:spPr>
        </p:pic>
        <p:pic>
          <p:nvPicPr>
            <p:cNvPr id="38964" name="Picture 50" descr="dot"/>
            <p:cNvPicPr>
              <a:picLocks noChangeAspect="1" noChangeArrowheads="1"/>
            </p:cNvPicPr>
            <p:nvPr/>
          </p:nvPicPr>
          <p:blipFill>
            <a:blip r:embed="rId8"/>
            <a:srcRect/>
            <a:stretch>
              <a:fillRect/>
            </a:stretch>
          </p:blipFill>
          <p:spPr bwMode="auto">
            <a:xfrm>
              <a:off x="1685" y="1292"/>
              <a:ext cx="262" cy="269"/>
            </a:xfrm>
            <a:prstGeom prst="rect">
              <a:avLst/>
            </a:prstGeom>
            <a:noFill/>
            <a:ln w="9525">
              <a:noFill/>
              <a:miter lim="800000"/>
              <a:headEnd/>
              <a:tailEnd/>
            </a:ln>
          </p:spPr>
        </p:pic>
        <p:sp>
          <p:nvSpPr>
            <p:cNvPr id="38965" name="AutoShape 51"/>
            <p:cNvSpPr>
              <a:spLocks noChangeArrowheads="1"/>
            </p:cNvSpPr>
            <p:nvPr/>
          </p:nvSpPr>
          <p:spPr bwMode="auto">
            <a:xfrm>
              <a:off x="1573" y="1689"/>
              <a:ext cx="336" cy="118"/>
            </a:xfrm>
            <a:prstGeom prst="rightArrow">
              <a:avLst>
                <a:gd name="adj1" fmla="val 60417"/>
                <a:gd name="adj2" fmla="val 106780"/>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66" name="AutoShape 52"/>
            <p:cNvSpPr>
              <a:spLocks noChangeArrowheads="1"/>
            </p:cNvSpPr>
            <p:nvPr/>
          </p:nvSpPr>
          <p:spPr bwMode="auto">
            <a:xfrm rot="-3185904">
              <a:off x="1323" y="1355"/>
              <a:ext cx="238" cy="112"/>
            </a:xfrm>
            <a:prstGeom prst="rightArrow">
              <a:avLst>
                <a:gd name="adj1" fmla="val 60417"/>
                <a:gd name="adj2" fmla="val 79688"/>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67" name="AutoShape 53"/>
            <p:cNvSpPr>
              <a:spLocks noChangeArrowheads="1"/>
            </p:cNvSpPr>
            <p:nvPr/>
          </p:nvSpPr>
          <p:spPr bwMode="auto">
            <a:xfrm rot="-1902748">
              <a:off x="1535" y="1490"/>
              <a:ext cx="225" cy="119"/>
            </a:xfrm>
            <a:prstGeom prst="rightArrow">
              <a:avLst>
                <a:gd name="adj1" fmla="val 60417"/>
                <a:gd name="adj2" fmla="val 70903"/>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68" name="AutoShape 54"/>
            <p:cNvSpPr>
              <a:spLocks noChangeArrowheads="1"/>
            </p:cNvSpPr>
            <p:nvPr/>
          </p:nvSpPr>
          <p:spPr bwMode="auto">
            <a:xfrm rot="-1719267">
              <a:off x="2321" y="1411"/>
              <a:ext cx="337" cy="119"/>
            </a:xfrm>
            <a:prstGeom prst="rightArrow">
              <a:avLst>
                <a:gd name="adj1" fmla="val 60417"/>
                <a:gd name="adj2" fmla="val 106197"/>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69" name="Text Box 55"/>
            <p:cNvSpPr txBox="1">
              <a:spLocks noChangeArrowheads="1"/>
            </p:cNvSpPr>
            <p:nvPr/>
          </p:nvSpPr>
          <p:spPr bwMode="auto">
            <a:xfrm>
              <a:off x="2995" y="2456"/>
              <a:ext cx="598"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digital sun</a:t>
              </a:r>
            </a:p>
            <a:p>
              <a:pPr algn="ctr"/>
              <a:r>
                <a:rPr lang="en-US" sz="1200"/>
                <a:t>rain-mica</a:t>
              </a:r>
            </a:p>
          </p:txBody>
        </p:sp>
        <p:sp>
          <p:nvSpPr>
            <p:cNvPr id="38970" name="Text Box 56"/>
            <p:cNvSpPr txBox="1">
              <a:spLocks noChangeArrowheads="1"/>
            </p:cNvSpPr>
            <p:nvPr/>
          </p:nvSpPr>
          <p:spPr bwMode="auto">
            <a:xfrm>
              <a:off x="2321" y="2139"/>
              <a:ext cx="415" cy="28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a:t>XBOW</a:t>
              </a:r>
            </a:p>
            <a:p>
              <a:r>
                <a:rPr lang="en-US" sz="1200"/>
                <a:t>mica</a:t>
              </a:r>
            </a:p>
          </p:txBody>
        </p:sp>
        <p:sp>
          <p:nvSpPr>
            <p:cNvPr id="38971" name="AutoShape 57"/>
            <p:cNvSpPr>
              <a:spLocks noChangeArrowheads="1"/>
            </p:cNvSpPr>
            <p:nvPr/>
          </p:nvSpPr>
          <p:spPr bwMode="auto">
            <a:xfrm rot="1693615">
              <a:off x="2021" y="2164"/>
              <a:ext cx="337" cy="119"/>
            </a:xfrm>
            <a:prstGeom prst="rightArrow">
              <a:avLst>
                <a:gd name="adj1" fmla="val 60417"/>
                <a:gd name="adj2" fmla="val 106197"/>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2" name="AutoShape 58"/>
            <p:cNvSpPr>
              <a:spLocks noChangeArrowheads="1"/>
            </p:cNvSpPr>
            <p:nvPr/>
          </p:nvSpPr>
          <p:spPr bwMode="auto">
            <a:xfrm>
              <a:off x="2621" y="2243"/>
              <a:ext cx="224" cy="119"/>
            </a:xfrm>
            <a:prstGeom prst="rightArrow">
              <a:avLst>
                <a:gd name="adj1" fmla="val 60417"/>
                <a:gd name="adj2" fmla="val 70588"/>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3" name="AutoShape 59"/>
            <p:cNvSpPr>
              <a:spLocks noChangeArrowheads="1"/>
            </p:cNvSpPr>
            <p:nvPr/>
          </p:nvSpPr>
          <p:spPr bwMode="auto">
            <a:xfrm>
              <a:off x="3144" y="2243"/>
              <a:ext cx="224" cy="119"/>
            </a:xfrm>
            <a:prstGeom prst="rightArrow">
              <a:avLst>
                <a:gd name="adj1" fmla="val 60417"/>
                <a:gd name="adj2" fmla="val 70588"/>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4" name="Text Box 60"/>
            <p:cNvSpPr txBox="1">
              <a:spLocks noChangeArrowheads="1"/>
            </p:cNvSpPr>
            <p:nvPr/>
          </p:nvSpPr>
          <p:spPr bwMode="auto">
            <a:xfrm>
              <a:off x="2657" y="720"/>
              <a:ext cx="521" cy="173"/>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b="0"/>
                <a:t>zeevo BT</a:t>
              </a:r>
            </a:p>
          </p:txBody>
        </p:sp>
        <p:sp>
          <p:nvSpPr>
            <p:cNvPr id="38975" name="AutoShape 61"/>
            <p:cNvSpPr>
              <a:spLocks noChangeArrowheads="1"/>
            </p:cNvSpPr>
            <p:nvPr/>
          </p:nvSpPr>
          <p:spPr bwMode="auto">
            <a:xfrm rot="-1347779">
              <a:off x="2882" y="1134"/>
              <a:ext cx="318" cy="99"/>
            </a:xfrm>
            <a:prstGeom prst="rightArrow">
              <a:avLst>
                <a:gd name="adj1" fmla="val 60417"/>
                <a:gd name="adj2" fmla="val 120455"/>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6" name="AutoShape 62"/>
            <p:cNvSpPr>
              <a:spLocks noChangeArrowheads="1"/>
            </p:cNvSpPr>
            <p:nvPr/>
          </p:nvSpPr>
          <p:spPr bwMode="auto">
            <a:xfrm>
              <a:off x="3556" y="896"/>
              <a:ext cx="560" cy="119"/>
            </a:xfrm>
            <a:prstGeom prst="rightArrow">
              <a:avLst>
                <a:gd name="adj1" fmla="val 60417"/>
                <a:gd name="adj2" fmla="val 176471"/>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7" name="AutoShape 63"/>
            <p:cNvSpPr>
              <a:spLocks noChangeArrowheads="1"/>
            </p:cNvSpPr>
            <p:nvPr/>
          </p:nvSpPr>
          <p:spPr bwMode="auto">
            <a:xfrm rot="1693615">
              <a:off x="2470" y="2481"/>
              <a:ext cx="225" cy="119"/>
            </a:xfrm>
            <a:prstGeom prst="rightArrow">
              <a:avLst>
                <a:gd name="adj1" fmla="val 60417"/>
                <a:gd name="adj2" fmla="val 70903"/>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8" name="AutoShape 64"/>
            <p:cNvSpPr>
              <a:spLocks noChangeArrowheads="1"/>
            </p:cNvSpPr>
            <p:nvPr/>
          </p:nvSpPr>
          <p:spPr bwMode="auto">
            <a:xfrm rot="1693615">
              <a:off x="2978" y="2807"/>
              <a:ext cx="225" cy="118"/>
            </a:xfrm>
            <a:prstGeom prst="rightArrow">
              <a:avLst>
                <a:gd name="adj1" fmla="val 60417"/>
                <a:gd name="adj2" fmla="val 71504"/>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79" name="Line 65"/>
            <p:cNvSpPr>
              <a:spLocks noChangeShapeType="1"/>
            </p:cNvSpPr>
            <p:nvPr/>
          </p:nvSpPr>
          <p:spPr bwMode="auto">
            <a:xfrm>
              <a:off x="3069" y="825"/>
              <a:ext cx="150" cy="79"/>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p>
          </p:txBody>
        </p:sp>
        <p:sp>
          <p:nvSpPr>
            <p:cNvPr id="38980" name="Text Box 66"/>
            <p:cNvSpPr txBox="1">
              <a:spLocks noChangeArrowheads="1"/>
            </p:cNvSpPr>
            <p:nvPr/>
          </p:nvSpPr>
          <p:spPr bwMode="auto">
            <a:xfrm>
              <a:off x="3386" y="1920"/>
              <a:ext cx="599" cy="212"/>
            </a:xfrm>
            <a:prstGeom prst="rect">
              <a:avLst/>
            </a:prstGeom>
            <a:noFill/>
            <a:ln w="12700">
              <a:noFill/>
              <a:miter lim="800000"/>
              <a:headEnd type="none" w="sm" len="sm"/>
              <a:tailEnd type="none" w="sm" len="sm"/>
            </a:ln>
          </p:spPr>
          <p:txBody>
            <a:bodyPr>
              <a:prstTxWarp prst="textNoShape">
                <a:avLst/>
              </a:prstTxWarp>
              <a:spAutoFit/>
            </a:bodyPr>
            <a:lstStyle/>
            <a:p>
              <a:pPr algn="ctr">
                <a:spcBef>
                  <a:spcPct val="50000"/>
                </a:spcBef>
              </a:pPr>
              <a:r>
                <a:rPr lang="en-US" sz="1600">
                  <a:solidFill>
                    <a:srgbClr val="FF0000"/>
                  </a:solidFill>
                </a:rPr>
                <a:t>Telos</a:t>
              </a:r>
            </a:p>
          </p:txBody>
        </p:sp>
        <p:sp>
          <p:nvSpPr>
            <p:cNvPr id="38981" name="Text Box 67"/>
            <p:cNvSpPr txBox="1">
              <a:spLocks noChangeArrowheads="1"/>
            </p:cNvSpPr>
            <p:nvPr/>
          </p:nvSpPr>
          <p:spPr bwMode="auto">
            <a:xfrm>
              <a:off x="3893" y="2218"/>
              <a:ext cx="415" cy="28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a:t>XBOW</a:t>
              </a:r>
            </a:p>
            <a:p>
              <a:r>
                <a:rPr lang="en-US" sz="1200"/>
                <a:t>micaZ</a:t>
              </a:r>
            </a:p>
          </p:txBody>
        </p:sp>
        <p:sp>
          <p:nvSpPr>
            <p:cNvPr id="38982" name="AutoShape 68"/>
            <p:cNvSpPr>
              <a:spLocks noChangeArrowheads="1"/>
            </p:cNvSpPr>
            <p:nvPr/>
          </p:nvSpPr>
          <p:spPr bwMode="auto">
            <a:xfrm>
              <a:off x="3705" y="2243"/>
              <a:ext cx="225" cy="119"/>
            </a:xfrm>
            <a:prstGeom prst="rightArrow">
              <a:avLst>
                <a:gd name="adj1" fmla="val 60417"/>
                <a:gd name="adj2" fmla="val 70903"/>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83" name="AutoShape 69"/>
            <p:cNvSpPr>
              <a:spLocks noChangeArrowheads="1"/>
            </p:cNvSpPr>
            <p:nvPr/>
          </p:nvSpPr>
          <p:spPr bwMode="auto">
            <a:xfrm>
              <a:off x="3312" y="1776"/>
              <a:ext cx="337" cy="119"/>
            </a:xfrm>
            <a:prstGeom prst="rightArrow">
              <a:avLst>
                <a:gd name="adj1" fmla="val 60417"/>
                <a:gd name="adj2" fmla="val 106197"/>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pic>
          <p:nvPicPr>
            <p:cNvPr id="38984" name="Picture 70" descr="weather-bottom"/>
            <p:cNvPicPr>
              <a:picLocks noChangeAspect="1" noChangeArrowheads="1"/>
            </p:cNvPicPr>
            <p:nvPr/>
          </p:nvPicPr>
          <p:blipFill>
            <a:blip r:embed="rId9"/>
            <a:srcRect/>
            <a:stretch>
              <a:fillRect/>
            </a:stretch>
          </p:blipFill>
          <p:spPr bwMode="auto">
            <a:xfrm>
              <a:off x="2996" y="1670"/>
              <a:ext cx="215" cy="325"/>
            </a:xfrm>
            <a:prstGeom prst="rect">
              <a:avLst/>
            </a:prstGeom>
            <a:noFill/>
            <a:ln w="9525">
              <a:noFill/>
              <a:miter lim="800000"/>
              <a:headEnd/>
              <a:tailEnd/>
            </a:ln>
          </p:spPr>
        </p:pic>
        <p:pic>
          <p:nvPicPr>
            <p:cNvPr id="38985" name="Picture 71" descr="burrow"/>
            <p:cNvPicPr>
              <a:picLocks noChangeAspect="1" noChangeArrowheads="1"/>
            </p:cNvPicPr>
            <p:nvPr/>
          </p:nvPicPr>
          <p:blipFill>
            <a:blip r:embed="rId10"/>
            <a:srcRect/>
            <a:stretch>
              <a:fillRect/>
            </a:stretch>
          </p:blipFill>
          <p:spPr bwMode="auto">
            <a:xfrm>
              <a:off x="2695" y="1570"/>
              <a:ext cx="254" cy="277"/>
            </a:xfrm>
            <a:prstGeom prst="rect">
              <a:avLst/>
            </a:prstGeom>
            <a:noFill/>
            <a:ln w="9525">
              <a:noFill/>
              <a:miter lim="800000"/>
              <a:headEnd/>
              <a:tailEnd/>
            </a:ln>
          </p:spPr>
        </p:pic>
        <p:pic>
          <p:nvPicPr>
            <p:cNvPr id="38986" name="Picture 72" descr="stack"/>
            <p:cNvPicPr>
              <a:picLocks noChangeAspect="1" noChangeArrowheads="1"/>
            </p:cNvPicPr>
            <p:nvPr/>
          </p:nvPicPr>
          <p:blipFill>
            <a:blip r:embed="rId11"/>
            <a:srcRect/>
            <a:stretch>
              <a:fillRect/>
            </a:stretch>
          </p:blipFill>
          <p:spPr bwMode="auto">
            <a:xfrm>
              <a:off x="3032" y="1332"/>
              <a:ext cx="221" cy="317"/>
            </a:xfrm>
            <a:prstGeom prst="rect">
              <a:avLst/>
            </a:prstGeom>
            <a:noFill/>
            <a:ln w="9525">
              <a:noFill/>
              <a:miter lim="800000"/>
              <a:headEnd/>
              <a:tailEnd/>
            </a:ln>
          </p:spPr>
        </p:pic>
        <p:sp>
          <p:nvSpPr>
            <p:cNvPr id="38987" name="Text Box 73"/>
            <p:cNvSpPr txBox="1">
              <a:spLocks noChangeArrowheads="1"/>
            </p:cNvSpPr>
            <p:nvPr/>
          </p:nvSpPr>
          <p:spPr bwMode="auto">
            <a:xfrm>
              <a:off x="4101" y="831"/>
              <a:ext cx="447" cy="288"/>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200"/>
                <a:t>Intel</a:t>
              </a:r>
            </a:p>
            <a:p>
              <a:pPr algn="ctr"/>
              <a:r>
                <a:rPr lang="en-US" sz="1200"/>
                <a:t>MOTE2</a:t>
              </a:r>
            </a:p>
          </p:txBody>
        </p:sp>
        <p:sp>
          <p:nvSpPr>
            <p:cNvPr id="38988" name="Text Box 74"/>
            <p:cNvSpPr txBox="1">
              <a:spLocks noChangeArrowheads="1"/>
            </p:cNvSpPr>
            <p:nvPr/>
          </p:nvSpPr>
          <p:spPr bwMode="auto">
            <a:xfrm>
              <a:off x="3888" y="1104"/>
              <a:ext cx="367" cy="173"/>
            </a:xfrm>
            <a:prstGeom prst="rect">
              <a:avLst/>
            </a:prstGeom>
            <a:noFill/>
            <a:ln w="9525">
              <a:noFill/>
              <a:miter lim="800000"/>
              <a:headEnd/>
              <a:tailEnd/>
            </a:ln>
          </p:spPr>
          <p:txBody>
            <a:bodyPr wrap="none">
              <a:prstTxWarp prst="textNoShape">
                <a:avLst/>
              </a:prstTxWarp>
              <a:spAutoFit/>
            </a:bodyPr>
            <a:lstStyle/>
            <a:p>
              <a:r>
                <a:rPr lang="en-US" sz="1200" b="0">
                  <a:latin typeface="Arial Black" charset="0"/>
                </a:rPr>
                <a:t>Eyes</a:t>
              </a:r>
            </a:p>
          </p:txBody>
        </p:sp>
        <p:sp>
          <p:nvSpPr>
            <p:cNvPr id="38989" name="Text Box 75"/>
            <p:cNvSpPr txBox="1">
              <a:spLocks noChangeArrowheads="1"/>
            </p:cNvSpPr>
            <p:nvPr/>
          </p:nvSpPr>
          <p:spPr bwMode="auto">
            <a:xfrm>
              <a:off x="3504" y="1056"/>
              <a:ext cx="562" cy="173"/>
            </a:xfrm>
            <a:prstGeom prst="rect">
              <a:avLst/>
            </a:prstGeom>
            <a:noFill/>
            <a:ln w="9525">
              <a:noFill/>
              <a:miter lim="800000"/>
              <a:headEnd/>
              <a:tailEnd/>
            </a:ln>
          </p:spPr>
          <p:txBody>
            <a:bodyPr>
              <a:prstTxWarp prst="textNoShape">
                <a:avLst/>
              </a:prstTxWarp>
              <a:spAutoFit/>
            </a:bodyPr>
            <a:lstStyle/>
            <a:p>
              <a:r>
                <a:rPr lang="en-US" sz="1200" b="0">
                  <a:latin typeface="Arial Black" charset="0"/>
                </a:rPr>
                <a:t>BTNode</a:t>
              </a:r>
            </a:p>
          </p:txBody>
        </p:sp>
        <p:grpSp>
          <p:nvGrpSpPr>
            <p:cNvPr id="3" name="Group 76"/>
            <p:cNvGrpSpPr>
              <a:grpSpLocks/>
            </p:cNvGrpSpPr>
            <p:nvPr/>
          </p:nvGrpSpPr>
          <p:grpSpPr bwMode="auto">
            <a:xfrm>
              <a:off x="4453" y="1428"/>
              <a:ext cx="375" cy="396"/>
              <a:chOff x="3120" y="816"/>
              <a:chExt cx="2496" cy="2496"/>
            </a:xfrm>
          </p:grpSpPr>
          <p:pic>
            <p:nvPicPr>
              <p:cNvPr id="39019" name="Picture 77" descr="battery-supercap"/>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479" y="1776"/>
                <a:ext cx="1753" cy="1144"/>
              </a:xfrm>
              <a:prstGeom prst="rect">
                <a:avLst/>
              </a:prstGeom>
              <a:noFill/>
              <a:ln w="9525">
                <a:noFill/>
                <a:miter lim="800000"/>
                <a:headEnd/>
                <a:tailEnd/>
              </a:ln>
            </p:spPr>
          </p:pic>
          <p:pic>
            <p:nvPicPr>
              <p:cNvPr id="39020" name="Picture 78" descr="xsm"/>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rot="194878">
                <a:off x="3408" y="1056"/>
                <a:ext cx="1920" cy="1441"/>
              </a:xfrm>
              <a:prstGeom prst="rect">
                <a:avLst/>
              </a:prstGeom>
              <a:noFill/>
              <a:ln w="9525">
                <a:noFill/>
                <a:miter lim="800000"/>
                <a:headEnd/>
                <a:tailEnd/>
              </a:ln>
            </p:spPr>
          </p:pic>
          <p:pic>
            <p:nvPicPr>
              <p:cNvPr id="39021" name="Picture 79" descr="telos-revb-blue"/>
              <p:cNvPicPr>
                <a:picLocks noChangeAspect="1" noChangeArrowheads="1"/>
              </p:cNvPicPr>
              <p:nvPr/>
            </p:nvPicPr>
            <p:blipFill>
              <a:blip r:embed="rId14"/>
              <a:srcRect/>
              <a:stretch>
                <a:fillRect/>
              </a:stretch>
            </p:blipFill>
            <p:spPr bwMode="auto">
              <a:xfrm>
                <a:off x="3600" y="1229"/>
                <a:ext cx="1680" cy="1075"/>
              </a:xfrm>
              <a:prstGeom prst="rect">
                <a:avLst/>
              </a:prstGeom>
              <a:noFill/>
              <a:ln w="9525">
                <a:noFill/>
                <a:miter lim="800000"/>
                <a:headEnd/>
                <a:tailEnd/>
              </a:ln>
            </p:spPr>
          </p:pic>
          <p:sp>
            <p:nvSpPr>
              <p:cNvPr id="805968" name="Rectangle 80"/>
              <p:cNvSpPr>
                <a:spLocks noChangeAspect="1" noChangeArrowheads="1"/>
              </p:cNvSpPr>
              <p:nvPr/>
            </p:nvSpPr>
            <p:spPr bwMode="auto">
              <a:xfrm>
                <a:off x="3120" y="816"/>
                <a:ext cx="2496" cy="2496"/>
              </a:xfrm>
              <a:prstGeom prst="rect">
                <a:avLst/>
              </a:prstGeom>
              <a:blipFill dpi="0" rotWithShape="1">
                <a:blip r:embed="rId15">
                  <a:alphaModFix amt="50000"/>
                </a:blip>
                <a:srcRect/>
                <a:stretch>
                  <a:fillRect b="-3165"/>
                </a:stretch>
              </a:blipFill>
              <a:ln w="9525">
                <a:noFill/>
                <a:miter lim="800000"/>
                <a:headEnd/>
                <a:tailEnd/>
              </a:ln>
              <a:effectLst/>
            </p:spPr>
            <p:txBody>
              <a:bodyPr wrap="none" anchor="ctr">
                <a:prstTxWarp prst="textNoShape">
                  <a:avLst/>
                </a:prstTxWarp>
              </a:bodyPr>
              <a:lstStyle/>
              <a:p>
                <a:endParaRPr lang="en-US"/>
              </a:p>
            </p:txBody>
          </p:sp>
        </p:grpSp>
        <p:sp>
          <p:nvSpPr>
            <p:cNvPr id="38991" name="Text Box 81"/>
            <p:cNvSpPr txBox="1">
              <a:spLocks noChangeArrowheads="1"/>
            </p:cNvSpPr>
            <p:nvPr/>
          </p:nvSpPr>
          <p:spPr bwMode="auto">
            <a:xfrm>
              <a:off x="4408" y="1243"/>
              <a:ext cx="338" cy="250"/>
            </a:xfrm>
            <a:prstGeom prst="rect">
              <a:avLst/>
            </a:prstGeom>
            <a:noFill/>
            <a:ln w="9525">
              <a:noFill/>
              <a:miter lim="800000"/>
              <a:headEnd/>
              <a:tailEnd/>
            </a:ln>
          </p:spPr>
          <p:txBody>
            <a:bodyPr wrap="none">
              <a:prstTxWarp prst="textNoShape">
                <a:avLst/>
              </a:prstTxWarp>
              <a:spAutoFit/>
            </a:bodyPr>
            <a:lstStyle/>
            <a:p>
              <a:r>
                <a:rPr lang="en-US" sz="2000" b="0">
                  <a:solidFill>
                    <a:srgbClr val="FF0000"/>
                  </a:solidFill>
                  <a:ea typeface="ＭＳ Ｐゴシック" charset="-128"/>
                  <a:cs typeface="ＭＳ Ｐゴシック" charset="-128"/>
                </a:rPr>
                <a:t>trio</a:t>
              </a:r>
            </a:p>
          </p:txBody>
        </p:sp>
        <p:sp>
          <p:nvSpPr>
            <p:cNvPr id="38992" name="AutoShape 82"/>
            <p:cNvSpPr>
              <a:spLocks noChangeArrowheads="1"/>
            </p:cNvSpPr>
            <p:nvPr/>
          </p:nvSpPr>
          <p:spPr bwMode="auto">
            <a:xfrm rot="-1251268">
              <a:off x="4116" y="1689"/>
              <a:ext cx="337" cy="118"/>
            </a:xfrm>
            <a:prstGeom prst="rightArrow">
              <a:avLst>
                <a:gd name="adj1" fmla="val 60417"/>
                <a:gd name="adj2" fmla="val 107097"/>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93" name="AutoShape 83"/>
            <p:cNvSpPr>
              <a:spLocks noChangeArrowheads="1"/>
            </p:cNvSpPr>
            <p:nvPr/>
          </p:nvSpPr>
          <p:spPr bwMode="auto">
            <a:xfrm rot="3252657">
              <a:off x="2085" y="2619"/>
              <a:ext cx="357" cy="112"/>
            </a:xfrm>
            <a:prstGeom prst="rightArrow">
              <a:avLst>
                <a:gd name="adj1" fmla="val 60417"/>
                <a:gd name="adj2" fmla="val 119531"/>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94" name="AutoShape 84"/>
            <p:cNvSpPr>
              <a:spLocks noChangeArrowheads="1"/>
            </p:cNvSpPr>
            <p:nvPr/>
          </p:nvSpPr>
          <p:spPr bwMode="auto">
            <a:xfrm>
              <a:off x="3668" y="2838"/>
              <a:ext cx="224" cy="119"/>
            </a:xfrm>
            <a:prstGeom prst="rightArrow">
              <a:avLst>
                <a:gd name="adj1" fmla="val 60417"/>
                <a:gd name="adj2" fmla="val 70588"/>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95" name="AutoShape 85"/>
            <p:cNvSpPr>
              <a:spLocks noChangeArrowheads="1"/>
            </p:cNvSpPr>
            <p:nvPr/>
          </p:nvSpPr>
          <p:spPr bwMode="auto">
            <a:xfrm rot="1448732">
              <a:off x="4079" y="1966"/>
              <a:ext cx="337" cy="119"/>
            </a:xfrm>
            <a:prstGeom prst="rightArrow">
              <a:avLst>
                <a:gd name="adj1" fmla="val 60417"/>
                <a:gd name="adj2" fmla="val 106197"/>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8996" name="AutoShape 86"/>
            <p:cNvSpPr>
              <a:spLocks noChangeArrowheads="1"/>
            </p:cNvSpPr>
            <p:nvPr/>
          </p:nvSpPr>
          <p:spPr bwMode="auto">
            <a:xfrm rot="237584">
              <a:off x="4154" y="1847"/>
              <a:ext cx="337" cy="119"/>
            </a:xfrm>
            <a:prstGeom prst="rightArrow">
              <a:avLst>
                <a:gd name="adj1" fmla="val 60417"/>
                <a:gd name="adj2" fmla="val 106197"/>
              </a:avLst>
            </a:prstGeom>
            <a:solidFill>
              <a:schemeClr val="bg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pic>
          <p:nvPicPr>
            <p:cNvPr id="38997" name="Picture 87"/>
            <p:cNvPicPr>
              <a:picLocks noChangeAspect="1" noChangeArrowheads="1"/>
            </p:cNvPicPr>
            <p:nvPr/>
          </p:nvPicPr>
          <p:blipFill>
            <a:blip r:embed="rId16"/>
            <a:srcRect/>
            <a:stretch>
              <a:fillRect/>
            </a:stretch>
          </p:blipFill>
          <p:spPr bwMode="auto">
            <a:xfrm>
              <a:off x="4464" y="2112"/>
              <a:ext cx="412" cy="163"/>
            </a:xfrm>
            <a:prstGeom prst="rect">
              <a:avLst/>
            </a:prstGeom>
            <a:noFill/>
            <a:ln w="9525">
              <a:noFill/>
              <a:miter lim="800000"/>
              <a:headEnd/>
              <a:tailEnd/>
            </a:ln>
          </p:spPr>
        </p:pic>
        <p:pic>
          <p:nvPicPr>
            <p:cNvPr id="38998" name="Picture 88"/>
            <p:cNvPicPr>
              <a:picLocks noChangeAspect="1" noChangeArrowheads="1"/>
            </p:cNvPicPr>
            <p:nvPr/>
          </p:nvPicPr>
          <p:blipFill>
            <a:blip r:embed="rId17"/>
            <a:srcRect/>
            <a:stretch>
              <a:fillRect/>
            </a:stretch>
          </p:blipFill>
          <p:spPr bwMode="auto">
            <a:xfrm>
              <a:off x="4416" y="2304"/>
              <a:ext cx="394" cy="99"/>
            </a:xfrm>
            <a:prstGeom prst="rect">
              <a:avLst/>
            </a:prstGeom>
            <a:noFill/>
            <a:ln w="9525">
              <a:noFill/>
              <a:miter lim="800000"/>
              <a:headEnd/>
              <a:tailEnd/>
            </a:ln>
          </p:spPr>
        </p:pic>
        <p:pic>
          <p:nvPicPr>
            <p:cNvPr id="38999" name="Picture 89" descr="The image “http://www.keti.re.kr/ketimain/images/n_logo.gif” cannot be displayed, because it contains errors."/>
            <p:cNvPicPr>
              <a:picLocks noChangeAspect="1" noChangeArrowheads="1"/>
            </p:cNvPicPr>
            <p:nvPr/>
          </p:nvPicPr>
          <p:blipFill>
            <a:blip r:embed="rId18"/>
            <a:srcRect/>
            <a:stretch>
              <a:fillRect/>
            </a:stretch>
          </p:blipFill>
          <p:spPr bwMode="auto">
            <a:xfrm>
              <a:off x="4464" y="2448"/>
              <a:ext cx="537" cy="178"/>
            </a:xfrm>
            <a:prstGeom prst="rect">
              <a:avLst/>
            </a:prstGeom>
            <a:noFill/>
            <a:ln w="9525">
              <a:solidFill>
                <a:srgbClr val="11117F"/>
              </a:solidFill>
              <a:miter lim="800000"/>
              <a:headEnd/>
              <a:tailEnd/>
            </a:ln>
          </p:spPr>
        </p:pic>
        <p:pic>
          <p:nvPicPr>
            <p:cNvPr id="39000" name="Picture 90"/>
            <p:cNvPicPr>
              <a:picLocks noChangeAspect="1" noChangeArrowheads="1"/>
            </p:cNvPicPr>
            <p:nvPr/>
          </p:nvPicPr>
          <p:blipFill>
            <a:blip r:embed="rId19"/>
            <a:srcRect/>
            <a:stretch>
              <a:fillRect/>
            </a:stretch>
          </p:blipFill>
          <p:spPr bwMode="auto">
            <a:xfrm>
              <a:off x="4896" y="1180"/>
              <a:ext cx="528" cy="161"/>
            </a:xfrm>
            <a:prstGeom prst="rect">
              <a:avLst/>
            </a:prstGeom>
            <a:noFill/>
            <a:ln w="9525">
              <a:noFill/>
              <a:miter lim="800000"/>
              <a:headEnd/>
              <a:tailEnd/>
            </a:ln>
          </p:spPr>
        </p:pic>
        <p:pic>
          <p:nvPicPr>
            <p:cNvPr id="39001" name="Picture 91"/>
            <p:cNvPicPr>
              <a:picLocks noChangeAspect="1" noChangeArrowheads="1"/>
            </p:cNvPicPr>
            <p:nvPr/>
          </p:nvPicPr>
          <p:blipFill>
            <a:blip r:embed="rId20"/>
            <a:srcRect/>
            <a:stretch>
              <a:fillRect/>
            </a:stretch>
          </p:blipFill>
          <p:spPr bwMode="auto">
            <a:xfrm>
              <a:off x="2448" y="912"/>
              <a:ext cx="453" cy="292"/>
            </a:xfrm>
            <a:prstGeom prst="rect">
              <a:avLst/>
            </a:prstGeom>
            <a:noFill/>
            <a:ln w="9525">
              <a:solidFill>
                <a:srgbClr val="11117F"/>
              </a:solidFill>
              <a:miter lim="800000"/>
              <a:headEnd/>
              <a:tailEnd/>
            </a:ln>
          </p:spPr>
        </p:pic>
        <p:pic>
          <p:nvPicPr>
            <p:cNvPr id="39002" name="Picture 92"/>
            <p:cNvPicPr>
              <a:picLocks noChangeAspect="1" noChangeArrowheads="1"/>
            </p:cNvPicPr>
            <p:nvPr/>
          </p:nvPicPr>
          <p:blipFill>
            <a:blip r:embed="rId21"/>
            <a:srcRect/>
            <a:stretch>
              <a:fillRect/>
            </a:stretch>
          </p:blipFill>
          <p:spPr bwMode="auto">
            <a:xfrm>
              <a:off x="4800" y="2688"/>
              <a:ext cx="294" cy="242"/>
            </a:xfrm>
            <a:prstGeom prst="rect">
              <a:avLst/>
            </a:prstGeom>
            <a:noFill/>
            <a:ln w="9525">
              <a:noFill/>
              <a:miter lim="800000"/>
              <a:headEnd/>
              <a:tailEnd/>
            </a:ln>
          </p:spPr>
        </p:pic>
        <p:pic>
          <p:nvPicPr>
            <p:cNvPr id="39003" name="Picture 93"/>
            <p:cNvPicPr>
              <a:picLocks noChangeAspect="1" noChangeArrowheads="1"/>
            </p:cNvPicPr>
            <p:nvPr/>
          </p:nvPicPr>
          <p:blipFill>
            <a:blip r:embed="rId22"/>
            <a:srcRect/>
            <a:stretch>
              <a:fillRect/>
            </a:stretch>
          </p:blipFill>
          <p:spPr bwMode="auto">
            <a:xfrm>
              <a:off x="5088" y="912"/>
              <a:ext cx="280" cy="314"/>
            </a:xfrm>
            <a:prstGeom prst="rect">
              <a:avLst/>
            </a:prstGeom>
            <a:noFill/>
            <a:ln w="9525">
              <a:noFill/>
              <a:miter lim="800000"/>
              <a:headEnd/>
              <a:tailEnd/>
            </a:ln>
          </p:spPr>
        </p:pic>
        <p:pic>
          <p:nvPicPr>
            <p:cNvPr id="39004" name="Picture 94"/>
            <p:cNvPicPr>
              <a:picLocks noChangeAspect="1" noChangeArrowheads="1"/>
            </p:cNvPicPr>
            <p:nvPr/>
          </p:nvPicPr>
          <p:blipFill>
            <a:blip r:embed="rId23"/>
            <a:srcRect/>
            <a:stretch>
              <a:fillRect/>
            </a:stretch>
          </p:blipFill>
          <p:spPr bwMode="auto">
            <a:xfrm>
              <a:off x="4704" y="816"/>
              <a:ext cx="458" cy="166"/>
            </a:xfrm>
            <a:prstGeom prst="rect">
              <a:avLst/>
            </a:prstGeom>
            <a:noFill/>
            <a:ln w="9525">
              <a:noFill/>
              <a:miter lim="800000"/>
              <a:headEnd/>
              <a:tailEnd/>
            </a:ln>
          </p:spPr>
        </p:pic>
        <p:pic>
          <p:nvPicPr>
            <p:cNvPr id="39005" name="Picture 95"/>
            <p:cNvPicPr>
              <a:picLocks noChangeAspect="1" noChangeArrowheads="1"/>
            </p:cNvPicPr>
            <p:nvPr/>
          </p:nvPicPr>
          <p:blipFill>
            <a:blip r:embed="rId24"/>
            <a:srcRect/>
            <a:stretch>
              <a:fillRect/>
            </a:stretch>
          </p:blipFill>
          <p:spPr bwMode="auto">
            <a:xfrm>
              <a:off x="4560" y="1008"/>
              <a:ext cx="312" cy="273"/>
            </a:xfrm>
            <a:prstGeom prst="rect">
              <a:avLst/>
            </a:prstGeom>
            <a:noFill/>
            <a:ln w="9525">
              <a:noFill/>
              <a:miter lim="800000"/>
              <a:headEnd/>
              <a:tailEnd/>
            </a:ln>
          </p:spPr>
        </p:pic>
        <p:pic>
          <p:nvPicPr>
            <p:cNvPr id="39006" name="Picture 96" descr="xbow-logo"/>
            <p:cNvPicPr>
              <a:picLocks noChangeAspect="1" noChangeArrowheads="1"/>
            </p:cNvPicPr>
            <p:nvPr/>
          </p:nvPicPr>
          <p:blipFill>
            <a:blip r:embed="rId25"/>
            <a:srcRect/>
            <a:stretch>
              <a:fillRect/>
            </a:stretch>
          </p:blipFill>
          <p:spPr bwMode="auto">
            <a:xfrm>
              <a:off x="2448" y="1968"/>
              <a:ext cx="480" cy="186"/>
            </a:xfrm>
            <a:prstGeom prst="rect">
              <a:avLst/>
            </a:prstGeom>
            <a:noFill/>
            <a:ln w="9525">
              <a:solidFill>
                <a:srgbClr val="11117F"/>
              </a:solidFill>
              <a:miter lim="800000"/>
              <a:headEnd/>
              <a:tailEnd/>
            </a:ln>
          </p:spPr>
        </p:pic>
        <p:pic>
          <p:nvPicPr>
            <p:cNvPr id="39007" name="Picture 97" descr="dust">
              <a:hlinkClick r:id="rId26"/>
            </p:cNvPr>
            <p:cNvPicPr>
              <a:picLocks noChangeAspect="1" noChangeArrowheads="1"/>
            </p:cNvPicPr>
            <p:nvPr/>
          </p:nvPicPr>
          <p:blipFill>
            <a:blip r:embed="rId27"/>
            <a:srcRect/>
            <a:stretch>
              <a:fillRect/>
            </a:stretch>
          </p:blipFill>
          <p:spPr bwMode="auto">
            <a:xfrm>
              <a:off x="3936" y="2784"/>
              <a:ext cx="624" cy="144"/>
            </a:xfrm>
            <a:prstGeom prst="rect">
              <a:avLst/>
            </a:prstGeom>
            <a:solidFill>
              <a:schemeClr val="accent2"/>
            </a:solidFill>
            <a:ln w="12700">
              <a:solidFill>
                <a:srgbClr val="FFE94B"/>
              </a:solidFill>
              <a:miter lim="800000"/>
              <a:headEnd/>
              <a:tailEnd/>
            </a:ln>
          </p:spPr>
        </p:pic>
        <p:pic>
          <p:nvPicPr>
            <p:cNvPr id="39008" name="Picture 98" descr="LuxoftLabsLogo"/>
            <p:cNvPicPr>
              <a:picLocks noChangeAspect="1" noChangeArrowheads="1"/>
            </p:cNvPicPr>
            <p:nvPr/>
          </p:nvPicPr>
          <p:blipFill>
            <a:blip r:embed="rId28"/>
            <a:srcRect/>
            <a:stretch>
              <a:fillRect/>
            </a:stretch>
          </p:blipFill>
          <p:spPr bwMode="auto">
            <a:xfrm>
              <a:off x="4848" y="2219"/>
              <a:ext cx="624" cy="125"/>
            </a:xfrm>
            <a:prstGeom prst="rect">
              <a:avLst/>
            </a:prstGeom>
            <a:noFill/>
            <a:ln w="9525">
              <a:solidFill>
                <a:srgbClr val="11117F"/>
              </a:solidFill>
              <a:miter lim="800000"/>
              <a:headEnd/>
              <a:tailEnd/>
            </a:ln>
          </p:spPr>
        </p:pic>
        <p:pic>
          <p:nvPicPr>
            <p:cNvPr id="39009" name="Picture 99"/>
            <p:cNvPicPr>
              <a:picLocks noChangeAspect="1" noChangeArrowheads="1"/>
            </p:cNvPicPr>
            <p:nvPr/>
          </p:nvPicPr>
          <p:blipFill>
            <a:blip r:embed="rId29"/>
            <a:srcRect/>
            <a:stretch>
              <a:fillRect/>
            </a:stretch>
          </p:blipFill>
          <p:spPr bwMode="auto">
            <a:xfrm>
              <a:off x="4944" y="1968"/>
              <a:ext cx="450" cy="136"/>
            </a:xfrm>
            <a:prstGeom prst="rect">
              <a:avLst/>
            </a:prstGeom>
            <a:noFill/>
            <a:ln w="9525">
              <a:noFill/>
              <a:miter lim="800000"/>
              <a:headEnd/>
              <a:tailEnd/>
            </a:ln>
          </p:spPr>
        </p:pic>
        <p:pic>
          <p:nvPicPr>
            <p:cNvPr id="39010" name="Picture 100"/>
            <p:cNvPicPr>
              <a:picLocks noChangeAspect="1" noChangeArrowheads="1"/>
            </p:cNvPicPr>
            <p:nvPr/>
          </p:nvPicPr>
          <p:blipFill>
            <a:blip r:embed="rId30"/>
            <a:srcRect/>
            <a:stretch>
              <a:fillRect/>
            </a:stretch>
          </p:blipFill>
          <p:spPr bwMode="auto">
            <a:xfrm>
              <a:off x="4944" y="1728"/>
              <a:ext cx="480" cy="116"/>
            </a:xfrm>
            <a:prstGeom prst="rect">
              <a:avLst/>
            </a:prstGeom>
            <a:noFill/>
            <a:ln w="9525">
              <a:noFill/>
              <a:miter lim="800000"/>
              <a:headEnd/>
              <a:tailEnd/>
            </a:ln>
          </p:spPr>
        </p:pic>
        <p:pic>
          <p:nvPicPr>
            <p:cNvPr id="39011" name="Picture 101"/>
            <p:cNvPicPr>
              <a:picLocks noChangeAspect="1" noChangeArrowheads="1"/>
            </p:cNvPicPr>
            <p:nvPr/>
          </p:nvPicPr>
          <p:blipFill>
            <a:blip r:embed="rId31"/>
            <a:srcRect/>
            <a:stretch>
              <a:fillRect/>
            </a:stretch>
          </p:blipFill>
          <p:spPr bwMode="auto">
            <a:xfrm>
              <a:off x="5136" y="2832"/>
              <a:ext cx="384" cy="208"/>
            </a:xfrm>
            <a:prstGeom prst="rect">
              <a:avLst/>
            </a:prstGeom>
            <a:noFill/>
            <a:ln w="9525">
              <a:noFill/>
              <a:miter lim="800000"/>
              <a:headEnd/>
              <a:tailEnd/>
            </a:ln>
          </p:spPr>
        </p:pic>
        <p:pic>
          <p:nvPicPr>
            <p:cNvPr id="39012" name="Picture 102" descr="archrock"/>
            <p:cNvPicPr>
              <a:picLocks noChangeAspect="1" noChangeArrowheads="1"/>
            </p:cNvPicPr>
            <p:nvPr/>
          </p:nvPicPr>
          <p:blipFill>
            <a:blip r:embed="rId32"/>
            <a:srcRect/>
            <a:stretch>
              <a:fillRect/>
            </a:stretch>
          </p:blipFill>
          <p:spPr bwMode="auto">
            <a:xfrm>
              <a:off x="4800" y="1392"/>
              <a:ext cx="672" cy="223"/>
            </a:xfrm>
            <a:prstGeom prst="rect">
              <a:avLst/>
            </a:prstGeom>
            <a:noFill/>
            <a:ln w="12700">
              <a:solidFill>
                <a:srgbClr val="FFE94B"/>
              </a:solidFill>
              <a:miter lim="800000"/>
              <a:headEnd/>
              <a:tailEnd/>
            </a:ln>
          </p:spPr>
        </p:pic>
        <p:pic>
          <p:nvPicPr>
            <p:cNvPr id="39013" name="Picture 103" descr="Sensicast Logo">
              <a:hlinkClick r:id="rId33"/>
            </p:cNvPr>
            <p:cNvPicPr>
              <a:picLocks noChangeAspect="1" noChangeArrowheads="1"/>
            </p:cNvPicPr>
            <p:nvPr/>
          </p:nvPicPr>
          <p:blipFill>
            <a:blip r:embed="rId34"/>
            <a:srcRect/>
            <a:stretch>
              <a:fillRect/>
            </a:stretch>
          </p:blipFill>
          <p:spPr bwMode="auto">
            <a:xfrm>
              <a:off x="2256" y="2832"/>
              <a:ext cx="528" cy="187"/>
            </a:xfrm>
            <a:prstGeom prst="rect">
              <a:avLst/>
            </a:prstGeom>
            <a:solidFill>
              <a:schemeClr val="accent2"/>
            </a:solidFill>
            <a:ln w="9525">
              <a:solidFill>
                <a:schemeClr val="accent2"/>
              </a:solidFill>
              <a:miter lim="800000"/>
              <a:headEnd/>
              <a:tailEnd/>
            </a:ln>
          </p:spPr>
        </p:pic>
        <p:pic>
          <p:nvPicPr>
            <p:cNvPr id="39014" name="Picture 104"/>
            <p:cNvPicPr>
              <a:picLocks noChangeAspect="1" noChangeArrowheads="1"/>
            </p:cNvPicPr>
            <p:nvPr/>
          </p:nvPicPr>
          <p:blipFill>
            <a:blip r:embed="rId35"/>
            <a:srcRect/>
            <a:stretch>
              <a:fillRect/>
            </a:stretch>
          </p:blipFill>
          <p:spPr bwMode="auto">
            <a:xfrm>
              <a:off x="3600" y="2544"/>
              <a:ext cx="533" cy="140"/>
            </a:xfrm>
            <a:prstGeom prst="rect">
              <a:avLst/>
            </a:prstGeom>
            <a:noFill/>
            <a:ln w="12700">
              <a:solidFill>
                <a:srgbClr val="FFE94B"/>
              </a:solidFill>
              <a:miter lim="800000"/>
              <a:headEnd/>
              <a:tailEnd/>
            </a:ln>
          </p:spPr>
        </p:pic>
        <p:pic>
          <p:nvPicPr>
            <p:cNvPr id="39015" name="Picture 105" descr="Sensinode Ltd.">
              <a:hlinkClick r:id="rId36"/>
            </p:cNvPr>
            <p:cNvPicPr>
              <a:picLocks noChangeAspect="1" noChangeArrowheads="1"/>
            </p:cNvPicPr>
            <p:nvPr/>
          </p:nvPicPr>
          <p:blipFill>
            <a:blip r:embed="rId37"/>
            <a:srcRect/>
            <a:stretch>
              <a:fillRect/>
            </a:stretch>
          </p:blipFill>
          <p:spPr bwMode="auto">
            <a:xfrm>
              <a:off x="5184" y="2496"/>
              <a:ext cx="576" cy="227"/>
            </a:xfrm>
            <a:prstGeom prst="rect">
              <a:avLst/>
            </a:prstGeom>
            <a:noFill/>
            <a:ln w="9525">
              <a:noFill/>
              <a:miter lim="800000"/>
              <a:headEnd/>
              <a:tailEnd/>
            </a:ln>
          </p:spPr>
        </p:pic>
        <p:pic>
          <p:nvPicPr>
            <p:cNvPr id="39016" name="Picture 106"/>
            <p:cNvPicPr>
              <a:picLocks noChangeAspect="1" noChangeArrowheads="1"/>
            </p:cNvPicPr>
            <p:nvPr/>
          </p:nvPicPr>
          <p:blipFill>
            <a:blip r:embed="rId38"/>
            <a:srcRect/>
            <a:stretch>
              <a:fillRect/>
            </a:stretch>
          </p:blipFill>
          <p:spPr bwMode="auto">
            <a:xfrm>
              <a:off x="3264" y="1248"/>
              <a:ext cx="357" cy="269"/>
            </a:xfrm>
            <a:prstGeom prst="rect">
              <a:avLst/>
            </a:prstGeom>
            <a:noFill/>
            <a:ln w="9525">
              <a:noFill/>
              <a:miter lim="800000"/>
              <a:headEnd/>
              <a:tailEnd/>
            </a:ln>
          </p:spPr>
        </p:pic>
        <p:pic>
          <p:nvPicPr>
            <p:cNvPr id="39017" name="Picture 107"/>
            <p:cNvPicPr>
              <a:picLocks noChangeAspect="1" noChangeArrowheads="1"/>
            </p:cNvPicPr>
            <p:nvPr/>
          </p:nvPicPr>
          <p:blipFill>
            <a:blip r:embed="rId39"/>
            <a:srcRect/>
            <a:stretch>
              <a:fillRect/>
            </a:stretch>
          </p:blipFill>
          <p:spPr bwMode="auto">
            <a:xfrm>
              <a:off x="3696" y="1248"/>
              <a:ext cx="374" cy="263"/>
            </a:xfrm>
            <a:prstGeom prst="rect">
              <a:avLst/>
            </a:prstGeom>
            <a:noFill/>
            <a:ln w="9525">
              <a:noFill/>
              <a:miter lim="800000"/>
              <a:headEnd/>
              <a:tailEnd/>
            </a:ln>
          </p:spPr>
        </p:pic>
        <p:pic>
          <p:nvPicPr>
            <p:cNvPr id="39018" name="Picture 108"/>
            <p:cNvPicPr>
              <a:picLocks noChangeAspect="1" noChangeArrowheads="1"/>
            </p:cNvPicPr>
            <p:nvPr/>
          </p:nvPicPr>
          <p:blipFill>
            <a:blip r:embed="rId40"/>
            <a:srcRect/>
            <a:stretch>
              <a:fillRect/>
            </a:stretch>
          </p:blipFill>
          <p:spPr bwMode="auto">
            <a:xfrm>
              <a:off x="3408" y="1536"/>
              <a:ext cx="240" cy="200"/>
            </a:xfrm>
            <a:prstGeom prst="rect">
              <a:avLst/>
            </a:prstGeom>
            <a:noFill/>
            <a:ln w="9525">
              <a:noFill/>
              <a:miter lim="800000"/>
              <a:headEnd/>
              <a:tailEnd/>
            </a:ln>
          </p:spPr>
        </p:pic>
      </p:grpSp>
      <p:sp>
        <p:nvSpPr>
          <p:cNvPr id="38944" name="Text Box 109"/>
          <p:cNvSpPr txBox="1">
            <a:spLocks noChangeArrowheads="1"/>
          </p:cNvSpPr>
          <p:nvPr/>
        </p:nvSpPr>
        <p:spPr bwMode="auto">
          <a:xfrm>
            <a:off x="1364626" y="5580088"/>
            <a:ext cx="1056402" cy="584776"/>
          </a:xfrm>
          <a:prstGeom prst="rect">
            <a:avLst/>
          </a:prstGeom>
          <a:noFill/>
          <a:ln w="9525">
            <a:solidFill>
              <a:srgbClr val="000000"/>
            </a:solidFill>
            <a:miter lim="800000"/>
            <a:headEnd/>
            <a:tailEnd/>
          </a:ln>
        </p:spPr>
        <p:txBody>
          <a:bodyPr wrap="square">
            <a:prstTxWarp prst="textNoShape">
              <a:avLst/>
            </a:prstTxWarp>
            <a:spAutoFit/>
          </a:bodyPr>
          <a:lstStyle/>
          <a:p>
            <a:r>
              <a:rPr lang="en-US" sz="1600" b="0"/>
              <a:t>8 kB rom</a:t>
            </a:r>
          </a:p>
          <a:p>
            <a:r>
              <a:rPr lang="en-US" sz="1600" b="0"/>
              <a:t>½ kB ram</a:t>
            </a:r>
          </a:p>
        </p:txBody>
      </p:sp>
      <p:sp>
        <p:nvSpPr>
          <p:cNvPr id="38945" name="Text Box 110"/>
          <p:cNvSpPr txBox="1">
            <a:spLocks noChangeArrowheads="1"/>
          </p:cNvSpPr>
          <p:nvPr/>
        </p:nvSpPr>
        <p:spPr bwMode="auto">
          <a:xfrm>
            <a:off x="4894956" y="5566568"/>
            <a:ext cx="1219200" cy="830263"/>
          </a:xfrm>
          <a:prstGeom prst="rect">
            <a:avLst/>
          </a:prstGeom>
          <a:noFill/>
          <a:ln w="9525">
            <a:solidFill>
              <a:srgbClr val="000000"/>
            </a:solidFill>
            <a:miter lim="800000"/>
            <a:headEnd/>
            <a:tailEnd/>
          </a:ln>
        </p:spPr>
        <p:txBody>
          <a:bodyPr>
            <a:prstTxWarp prst="textNoShape">
              <a:avLst/>
            </a:prstTxWarp>
            <a:spAutoFit/>
          </a:bodyPr>
          <a:lstStyle/>
          <a:p>
            <a:r>
              <a:rPr lang="en-US" sz="1600" b="0"/>
              <a:t>48 kB rom</a:t>
            </a:r>
          </a:p>
          <a:p>
            <a:r>
              <a:rPr lang="en-US" sz="1600" b="0"/>
              <a:t>10 kB ram</a:t>
            </a:r>
          </a:p>
          <a:p>
            <a:r>
              <a:rPr lang="en-US" sz="1600" b="0"/>
              <a:t>802.15.4</a:t>
            </a:r>
          </a:p>
        </p:txBody>
      </p:sp>
      <p:sp>
        <p:nvSpPr>
          <p:cNvPr id="113" name="10-Point Star 112"/>
          <p:cNvSpPr/>
          <p:nvPr/>
        </p:nvSpPr>
        <p:spPr bwMode="auto">
          <a:xfrm>
            <a:off x="7772400" y="1295400"/>
            <a:ext cx="914400" cy="3581400"/>
          </a:xfrm>
          <a:prstGeom prst="star10">
            <a:avLst/>
          </a:prstGeom>
          <a:solidFill>
            <a:schemeClr val="bg1"/>
          </a:solidFill>
          <a:ln w="12700" cap="flat" cmpd="sng" algn="ctr">
            <a:solidFill>
              <a:schemeClr val="tx1"/>
            </a:solidFill>
            <a:prstDash val="solid"/>
            <a:round/>
            <a:headEnd type="none" w="sm" len="sm"/>
            <a:tailEnd type="none" w="sm" len="sm"/>
          </a:ln>
          <a:effectLst/>
        </p:spPr>
        <p:txBody>
          <a:bodyPr>
            <a:prstTxWarp prst="textNoShape">
              <a:avLst/>
            </a:prstTxWarp>
          </a:bodyPr>
          <a:lstStyle/>
          <a:p>
            <a:endParaRPr lang="en-US"/>
          </a:p>
        </p:txBody>
      </p:sp>
      <p:sp>
        <p:nvSpPr>
          <p:cNvPr id="38947" name="TextBox 113"/>
          <p:cNvSpPr txBox="1">
            <a:spLocks noChangeArrowheads="1"/>
          </p:cNvSpPr>
          <p:nvPr/>
        </p:nvSpPr>
        <p:spPr bwMode="auto">
          <a:xfrm rot="-5400000">
            <a:off x="7409783" y="2856984"/>
            <a:ext cx="1642810" cy="369332"/>
          </a:xfrm>
          <a:prstGeom prst="rect">
            <a:avLst/>
          </a:prstGeom>
          <a:noFill/>
          <a:ln w="9525">
            <a:noFill/>
            <a:miter lim="800000"/>
            <a:headEnd/>
            <a:tailEnd/>
          </a:ln>
        </p:spPr>
        <p:txBody>
          <a:bodyPr wrap="none">
            <a:prstTxWarp prst="textNoShape">
              <a:avLst/>
            </a:prstTxWarp>
            <a:spAutoFit/>
          </a:bodyPr>
          <a:lstStyle/>
          <a:p>
            <a:r>
              <a:rPr lang="en-US">
                <a:solidFill>
                  <a:srgbClr val="3366FF"/>
                </a:solidFill>
              </a:rPr>
              <a:t>LoWPAN/IPv6</a:t>
            </a:r>
          </a:p>
        </p:txBody>
      </p:sp>
      <p:pic>
        <p:nvPicPr>
          <p:cNvPr id="115" name="Picture 4"/>
          <p:cNvPicPr>
            <a:picLocks noChangeAspect="1" noChangeArrowheads="1"/>
          </p:cNvPicPr>
          <p:nvPr/>
        </p:nvPicPr>
        <p:blipFill>
          <a:blip r:embed="rId41"/>
          <a:srcRect r="66684" b="16771"/>
          <a:stretch>
            <a:fillRect/>
          </a:stretch>
        </p:blipFill>
        <p:spPr bwMode="auto">
          <a:xfrm>
            <a:off x="7620000" y="2514600"/>
            <a:ext cx="454025" cy="454025"/>
          </a:xfrm>
          <a:prstGeom prst="rect">
            <a:avLst/>
          </a:prstGeom>
          <a:noFill/>
          <a:ln w="9525">
            <a:noFill/>
            <a:miter lim="800000"/>
            <a:headEnd/>
            <a:tailEnd/>
          </a:ln>
        </p:spPr>
      </p:pic>
      <p:sp>
        <p:nvSpPr>
          <p:cNvPr id="38949" name="Text Box 4"/>
          <p:cNvSpPr txBox="1">
            <a:spLocks noChangeArrowheads="1"/>
          </p:cNvSpPr>
          <p:nvPr/>
        </p:nvSpPr>
        <p:spPr bwMode="auto">
          <a:xfrm>
            <a:off x="7391400" y="2946400"/>
            <a:ext cx="638175" cy="276225"/>
          </a:xfrm>
          <a:prstGeom prst="rect">
            <a:avLst/>
          </a:prstGeom>
          <a:noFill/>
          <a:ln w="12700">
            <a:noFill/>
            <a:miter lim="800000"/>
            <a:headEnd type="none" w="sm" len="sm"/>
            <a:tailEnd type="none" w="sm" len="sm"/>
          </a:ln>
        </p:spPr>
        <p:txBody>
          <a:bodyPr>
            <a:prstTxWarp prst="textNoShape">
              <a:avLst/>
            </a:prstTxWarp>
            <a:spAutoFit/>
          </a:bodyPr>
          <a:lstStyle/>
          <a:p>
            <a:pPr algn="ctr">
              <a:lnSpc>
                <a:spcPct val="70000"/>
              </a:lnSpc>
              <a:spcBef>
                <a:spcPct val="50000"/>
              </a:spcBef>
            </a:pPr>
            <a:r>
              <a:rPr lang="en-US" sz="1600">
                <a:solidFill>
                  <a:srgbClr val="FF0000"/>
                </a:solidFill>
              </a:rPr>
              <a:t>Epic</a:t>
            </a:r>
            <a:endParaRPr lang="en-US" sz="1200">
              <a:solidFill>
                <a:srgbClr val="FF0000"/>
              </a:solidFill>
            </a:endParaRPr>
          </a:p>
        </p:txBody>
      </p:sp>
      <p:sp>
        <p:nvSpPr>
          <p:cNvPr id="38950" name="Line 10"/>
          <p:cNvSpPr>
            <a:spLocks noChangeShapeType="1"/>
          </p:cNvSpPr>
          <p:nvPr/>
        </p:nvSpPr>
        <p:spPr bwMode="auto">
          <a:xfrm flipV="1">
            <a:off x="5943600" y="1281113"/>
            <a:ext cx="46038" cy="3900487"/>
          </a:xfrm>
          <a:prstGeom prst="line">
            <a:avLst/>
          </a:prstGeom>
          <a:noFill/>
          <a:ln w="12700">
            <a:solidFill>
              <a:schemeClr val="tx1"/>
            </a:solidFill>
            <a:prstDash val="dash"/>
            <a:round/>
            <a:headEnd type="none" w="sm" len="sm"/>
            <a:tailEnd type="none" w="sm" len="sm"/>
          </a:ln>
        </p:spPr>
        <p:txBody>
          <a:bodyPr>
            <a:prstTxWarp prst="textNoShape">
              <a:avLst/>
            </a:prstTxWarp>
          </a:bodyPr>
          <a:lstStyle/>
          <a:p>
            <a:endParaRPr lang="en-US"/>
          </a:p>
        </p:txBody>
      </p:sp>
      <p:sp>
        <p:nvSpPr>
          <p:cNvPr id="38951" name="Line 10"/>
          <p:cNvSpPr>
            <a:spLocks noChangeShapeType="1"/>
          </p:cNvSpPr>
          <p:nvPr/>
        </p:nvSpPr>
        <p:spPr bwMode="auto">
          <a:xfrm flipV="1">
            <a:off x="8001000" y="1371600"/>
            <a:ext cx="46038" cy="3900488"/>
          </a:xfrm>
          <a:prstGeom prst="line">
            <a:avLst/>
          </a:prstGeom>
          <a:noFill/>
          <a:ln w="12700">
            <a:solidFill>
              <a:schemeClr val="tx1"/>
            </a:solidFill>
            <a:prstDash val="dash"/>
            <a:round/>
            <a:headEnd type="none" w="sm" len="sm"/>
            <a:tailEnd type="none" w="sm" len="sm"/>
          </a:ln>
        </p:spPr>
        <p:txBody>
          <a:bodyPr>
            <a:prstTxWarp prst="textNoShape">
              <a:avLst/>
            </a:prstTxWarp>
          </a:bodyPr>
          <a:lstStyle/>
          <a:p>
            <a:endParaRPr lang="en-US"/>
          </a:p>
        </p:txBody>
      </p:sp>
      <p:sp>
        <p:nvSpPr>
          <p:cNvPr id="111" name="Text Box 25"/>
          <p:cNvSpPr txBox="1">
            <a:spLocks noChangeArrowheads="1"/>
          </p:cNvSpPr>
          <p:nvPr/>
        </p:nvSpPr>
        <p:spPr bwMode="auto">
          <a:xfrm>
            <a:off x="8739187" y="5029200"/>
            <a:ext cx="404813" cy="338138"/>
          </a:xfrm>
          <a:prstGeom prst="rect">
            <a:avLst/>
          </a:prstGeom>
          <a:noFill/>
          <a:ln w="9525">
            <a:noFill/>
            <a:miter lim="800000"/>
            <a:headEnd/>
            <a:tailEnd/>
          </a:ln>
        </p:spPr>
        <p:txBody>
          <a:bodyPr>
            <a:prstTxWarp prst="textNoShape">
              <a:avLst/>
            </a:prstTxWarp>
            <a:spAutoFit/>
          </a:bodyPr>
          <a:lstStyle/>
          <a:p>
            <a:r>
              <a:rPr lang="en-US" sz="1600" dirty="0" smtClean="0"/>
              <a:t>11</a:t>
            </a:r>
            <a:endParaRPr lang="en-US" sz="1600" b="0" dirty="0"/>
          </a:p>
        </p:txBody>
      </p:sp>
      <p:sp>
        <p:nvSpPr>
          <p:cNvPr id="112" name="Text Box 30"/>
          <p:cNvSpPr txBox="1">
            <a:spLocks noChangeArrowheads="1"/>
          </p:cNvSpPr>
          <p:nvPr/>
        </p:nvSpPr>
        <p:spPr bwMode="auto">
          <a:xfrm rot="10800000">
            <a:off x="8575357" y="2286000"/>
            <a:ext cx="492443" cy="1371600"/>
          </a:xfrm>
          <a:prstGeom prst="rect">
            <a:avLst/>
          </a:prstGeom>
          <a:noFill/>
          <a:ln w="9525">
            <a:noFill/>
            <a:miter lim="800000"/>
            <a:headEnd/>
            <a:tailEnd/>
          </a:ln>
        </p:spPr>
        <p:txBody>
          <a:bodyPr vert="eaVert" wrap="square">
            <a:prstTxWarp prst="textNoShape">
              <a:avLst/>
            </a:prstTxWarp>
            <a:spAutoFit/>
          </a:bodyPr>
          <a:lstStyle/>
          <a:p>
            <a:pPr algn="ctr">
              <a:spcBef>
                <a:spcPct val="50000"/>
              </a:spcBef>
            </a:pPr>
            <a:r>
              <a:rPr lang="en-US" sz="2000" dirty="0" smtClean="0">
                <a:solidFill>
                  <a:srgbClr val="3366FF"/>
                </a:solidFill>
              </a:rPr>
              <a:t>IETF RPL</a:t>
            </a:r>
            <a:endParaRPr lang="en-US" sz="2000" dirty="0">
              <a:solidFill>
                <a:srgbClr val="3366FF"/>
              </a:solidFill>
            </a:endParaRPr>
          </a:p>
        </p:txBody>
      </p:sp>
      <p:sp>
        <p:nvSpPr>
          <p:cNvPr id="114" name="Text Box 25"/>
          <p:cNvSpPr txBox="1">
            <a:spLocks noChangeArrowheads="1"/>
          </p:cNvSpPr>
          <p:nvPr/>
        </p:nvSpPr>
        <p:spPr bwMode="auto">
          <a:xfrm>
            <a:off x="8382000" y="5029200"/>
            <a:ext cx="404813" cy="338138"/>
          </a:xfrm>
          <a:prstGeom prst="rect">
            <a:avLst/>
          </a:prstGeom>
          <a:noFill/>
          <a:ln w="9525">
            <a:noFill/>
            <a:miter lim="800000"/>
            <a:headEnd/>
            <a:tailEnd/>
          </a:ln>
        </p:spPr>
        <p:txBody>
          <a:bodyPr>
            <a:prstTxWarp prst="textNoShape">
              <a:avLst/>
            </a:prstTxWarp>
            <a:spAutoFit/>
          </a:bodyPr>
          <a:lstStyle/>
          <a:p>
            <a:r>
              <a:rPr lang="en-US" sz="1600" dirty="0" smtClean="0"/>
              <a:t>10</a:t>
            </a:r>
            <a:endParaRPr lang="en-US" sz="1600" b="0" dirty="0"/>
          </a:p>
        </p:txBody>
      </p:sp>
      <p:grpSp>
        <p:nvGrpSpPr>
          <p:cNvPr id="122" name="Group 121"/>
          <p:cNvGrpSpPr/>
          <p:nvPr/>
        </p:nvGrpSpPr>
        <p:grpSpPr>
          <a:xfrm>
            <a:off x="3286406" y="654701"/>
            <a:ext cx="4161946" cy="3117442"/>
            <a:chOff x="2867422" y="955864"/>
            <a:chExt cx="4161946" cy="3117442"/>
          </a:xfrm>
        </p:grpSpPr>
        <p:pic>
          <p:nvPicPr>
            <p:cNvPr id="121" name="Picture 120"/>
            <p:cNvPicPr>
              <a:picLocks noChangeAspect="1"/>
            </p:cNvPicPr>
            <p:nvPr/>
          </p:nvPicPr>
          <p:blipFill>
            <a:blip r:embed="rId42"/>
            <a:stretch>
              <a:fillRect/>
            </a:stretch>
          </p:blipFill>
          <p:spPr>
            <a:xfrm>
              <a:off x="2867422" y="955864"/>
              <a:ext cx="4161946" cy="3117442"/>
            </a:xfrm>
            <a:prstGeom prst="rect">
              <a:avLst/>
            </a:prstGeom>
          </p:spPr>
        </p:pic>
        <p:pic>
          <p:nvPicPr>
            <p:cNvPr id="119" name="Picture 118"/>
            <p:cNvPicPr>
              <a:picLocks noChangeAspect="1"/>
            </p:cNvPicPr>
            <p:nvPr/>
          </p:nvPicPr>
          <p:blipFill>
            <a:blip r:embed="rId43"/>
            <a:stretch>
              <a:fillRect/>
            </a:stretch>
          </p:blipFill>
          <p:spPr>
            <a:xfrm>
              <a:off x="4076997" y="2780968"/>
              <a:ext cx="1168400" cy="1168400"/>
            </a:xfrm>
            <a:prstGeom prst="rect">
              <a:avLst/>
            </a:prstGeom>
          </p:spPr>
        </p:pic>
        <p:pic>
          <p:nvPicPr>
            <p:cNvPr id="117" name="Picture 116"/>
            <p:cNvPicPr>
              <a:picLocks noChangeAspect="1"/>
            </p:cNvPicPr>
            <p:nvPr/>
          </p:nvPicPr>
          <p:blipFill>
            <a:blip r:embed="rId44"/>
            <a:stretch>
              <a:fillRect/>
            </a:stretch>
          </p:blipFill>
          <p:spPr>
            <a:xfrm>
              <a:off x="5448602" y="2361957"/>
              <a:ext cx="1168400" cy="1168400"/>
            </a:xfrm>
            <a:prstGeom prst="rect">
              <a:avLst/>
            </a:prstGeom>
          </p:spPr>
        </p:pic>
        <p:pic>
          <p:nvPicPr>
            <p:cNvPr id="120" name="Picture 119"/>
            <p:cNvPicPr>
              <a:picLocks noChangeAspect="1"/>
            </p:cNvPicPr>
            <p:nvPr/>
          </p:nvPicPr>
          <p:blipFill>
            <a:blip r:embed="rId45"/>
            <a:stretch>
              <a:fillRect/>
            </a:stretch>
          </p:blipFill>
          <p:spPr>
            <a:xfrm>
              <a:off x="3291403" y="1406094"/>
              <a:ext cx="1168400" cy="1168400"/>
            </a:xfrm>
            <a:prstGeom prst="rect">
              <a:avLst/>
            </a:prstGeom>
          </p:spPr>
        </p:pic>
        <p:pic>
          <p:nvPicPr>
            <p:cNvPr id="118" name="Picture 117"/>
            <p:cNvPicPr>
              <a:picLocks noChangeAspect="1"/>
            </p:cNvPicPr>
            <p:nvPr/>
          </p:nvPicPr>
          <p:blipFill>
            <a:blip r:embed="rId46"/>
            <a:stretch>
              <a:fillRect/>
            </a:stretch>
          </p:blipFill>
          <p:spPr>
            <a:xfrm>
              <a:off x="4993526" y="1039459"/>
              <a:ext cx="1168400" cy="1168400"/>
            </a:xfrm>
            <a:prstGeom prst="rect">
              <a:avLst/>
            </a:prstGeom>
          </p:spPr>
        </p:pic>
      </p:grpSp>
      <p:sp>
        <p:nvSpPr>
          <p:cNvPr id="123" name="Rounded Rectangular Callout 122"/>
          <p:cNvSpPr/>
          <p:nvPr/>
        </p:nvSpPr>
        <p:spPr>
          <a:xfrm>
            <a:off x="228600" y="990600"/>
            <a:ext cx="2809964" cy="1610022"/>
          </a:xfrm>
          <a:prstGeom prst="wedgeRoundRectCallout">
            <a:avLst>
              <a:gd name="adj1" fmla="val 120475"/>
              <a:gd name="adj2" fmla="val 6581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FF0000"/>
                </a:solidFill>
              </a:rPr>
              <a:t>Mote inside</a:t>
            </a:r>
          </a:p>
          <a:p>
            <a:pPr>
              <a:buFont typeface="Arial"/>
              <a:buChar char="•"/>
            </a:pPr>
            <a:r>
              <a:rPr lang="en-US" sz="1600" dirty="0" smtClean="0">
                <a:solidFill>
                  <a:srgbClr val="FF0000"/>
                </a:solidFill>
              </a:rPr>
              <a:t> </a:t>
            </a:r>
            <a:r>
              <a:rPr lang="en-US" sz="1600" dirty="0" err="1" smtClean="0">
                <a:solidFill>
                  <a:srgbClr val="FF0000"/>
                </a:solidFill>
              </a:rPr>
              <a:t>uP</a:t>
            </a:r>
            <a:r>
              <a:rPr lang="en-US" sz="1600" dirty="0" smtClean="0">
                <a:solidFill>
                  <a:srgbClr val="FF0000"/>
                </a:solidFill>
              </a:rPr>
              <a:t> =&gt; Arm Cortex</a:t>
            </a:r>
          </a:p>
          <a:p>
            <a:pPr>
              <a:buFont typeface="Arial"/>
              <a:buChar char="•"/>
            </a:pPr>
            <a:r>
              <a:rPr lang="en-US" sz="1600" dirty="0" smtClean="0">
                <a:solidFill>
                  <a:srgbClr val="FF0000"/>
                </a:solidFill>
              </a:rPr>
              <a:t> Radio =&gt; 802.15.4g narrow=band freq. hopper</a:t>
            </a:r>
          </a:p>
          <a:p>
            <a:pPr>
              <a:buFont typeface="Arial"/>
              <a:buChar char="•"/>
            </a:pPr>
            <a:r>
              <a:rPr lang="en-US" sz="1600" dirty="0" smtClean="0">
                <a:solidFill>
                  <a:srgbClr val="FF0000"/>
                </a:solidFill>
              </a:rPr>
              <a:t> </a:t>
            </a:r>
            <a:r>
              <a:rPr lang="en-US" sz="1600" dirty="0" err="1" smtClean="0">
                <a:solidFill>
                  <a:srgbClr val="FF0000"/>
                </a:solidFill>
              </a:rPr>
              <a:t>TinyOS</a:t>
            </a:r>
            <a:r>
              <a:rPr lang="en-US" sz="1600" dirty="0" smtClean="0">
                <a:solidFill>
                  <a:srgbClr val="FF0000"/>
                </a:solidFill>
              </a:rPr>
              <a:t> too</a:t>
            </a:r>
          </a:p>
          <a:p>
            <a:pPr>
              <a:buFont typeface="Arial"/>
              <a:buChar char="•"/>
            </a:pPr>
            <a:r>
              <a:rPr lang="en-US" sz="1600" dirty="0" smtClean="0">
                <a:solidFill>
                  <a:srgbClr val="FF0000"/>
                </a:solidFill>
              </a:rPr>
              <a:t> SOC from here</a:t>
            </a:r>
            <a:endParaRPr lang="en-US" sz="1600" dirty="0">
              <a:solidFill>
                <a:srgbClr val="FF0000"/>
              </a:solidFill>
            </a:endParaRPr>
          </a:p>
        </p:txBody>
      </p:sp>
    </p:spTree>
    <p:extLst>
      <p:ext uri="{BB962C8B-B14F-4D97-AF65-F5344CB8AC3E}">
        <p14:creationId xmlns:p14="http://schemas.microsoft.com/office/powerpoint/2010/main" val="226499179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 presetClass="entr" presetSubtype="0"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fade">
                                      <p:cBhvr>
                                        <p:cTn id="23"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a:xfrm>
            <a:off x="533400" y="152400"/>
            <a:ext cx="7620000" cy="762000"/>
          </a:xfrm>
          <a:ln/>
        </p:spPr>
        <p:txBody>
          <a:bodyPr/>
          <a:lstStyle/>
          <a:p>
            <a:r>
              <a:rPr lang="en-US"/>
              <a:t>1997 - The Internet of Every Computer</a:t>
            </a:r>
          </a:p>
        </p:txBody>
      </p:sp>
      <p:pic>
        <p:nvPicPr>
          <p:cNvPr id="722947" name="Picture 3" descr="isp-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169150" cy="5224463"/>
          </a:xfrm>
          <a:prstGeom prst="rect">
            <a:avLst/>
          </a:prstGeom>
          <a:noFill/>
          <a:extLst>
            <a:ext uri="{909E8E84-426E-40dd-AFC4-6F175D3DCCD1}">
              <a14:hiddenFill xmlns:a14="http://schemas.microsoft.com/office/drawing/2010/main" xmlns="">
                <a:solidFill>
                  <a:srgbClr val="FFFFFF"/>
                </a:solidFill>
              </a14:hiddenFill>
            </a:ext>
          </a:extLst>
        </p:spPr>
      </p:pic>
      <p:pic>
        <p:nvPicPr>
          <p:cNvPr id="722948" name="Picture 4" descr="The image “http://img.dell.com/images/us/segments/dhs/prodviews/4700_fp_front_66x57.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928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2951" name="Picture 7" descr="The image “http://img.dell.com/images/us/segments/dhs/prodviews/4700_fp_front_66x57.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809750"/>
            <a:ext cx="706438"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clu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990850"/>
            <a:ext cx="1485900" cy="111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24118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ooter Placeholder 4"/>
          <p:cNvSpPr>
            <a:spLocks noGrp="1"/>
          </p:cNvSpPr>
          <p:nvPr>
            <p:ph type="ftr" sz="quarter" idx="4294967295"/>
          </p:nvPr>
        </p:nvSpPr>
        <p:spPr>
          <a:xfrm>
            <a:off x="2895600" y="6043612"/>
            <a:ext cx="2895600" cy="304800"/>
          </a:xfrm>
          <a:prstGeom prst="rect">
            <a:avLst/>
          </a:prstGeom>
        </p:spPr>
        <p:txBody>
          <a:bodyPr/>
          <a:lstStyle/>
          <a:p>
            <a:r>
              <a:rPr lang="en-US" smtClean="0"/>
              <a:t>CWSN'11</a:t>
            </a:r>
            <a:endParaRPr lang="en-US"/>
          </a:p>
        </p:txBody>
      </p:sp>
      <p:grpSp>
        <p:nvGrpSpPr>
          <p:cNvPr id="2" name="Group 2"/>
          <p:cNvGrpSpPr>
            <a:grpSpLocks/>
          </p:cNvGrpSpPr>
          <p:nvPr/>
        </p:nvGrpSpPr>
        <p:grpSpPr bwMode="auto">
          <a:xfrm>
            <a:off x="2971800" y="4138612"/>
            <a:ext cx="1524000" cy="533400"/>
            <a:chOff x="3168" y="3072"/>
            <a:chExt cx="960" cy="336"/>
          </a:xfrm>
        </p:grpSpPr>
        <p:sp>
          <p:nvSpPr>
            <p:cNvPr id="737283" name="AutoShape 3"/>
            <p:cNvSpPr>
              <a:spLocks noChangeArrowheads="1"/>
            </p:cNvSpPr>
            <p:nvPr/>
          </p:nvSpPr>
          <p:spPr bwMode="auto">
            <a:xfrm>
              <a:off x="3168" y="3072"/>
              <a:ext cx="960" cy="336"/>
            </a:xfrm>
            <a:prstGeom prst="can">
              <a:avLst>
                <a:gd name="adj" fmla="val 25000"/>
              </a:avLst>
            </a:prstGeom>
            <a:solidFill>
              <a:srgbClr val="CBD3D3"/>
            </a:solidFill>
            <a:ln w="9525">
              <a:solidFill>
                <a:schemeClr val="tx1"/>
              </a:solidFill>
              <a:round/>
              <a:headEnd/>
              <a:tailEnd/>
            </a:ln>
            <a:effectLst/>
          </p:spPr>
          <p:txBody>
            <a:bodyPr wrap="none" anchor="ctr">
              <a:prstTxWarp prst="textNoShape">
                <a:avLst/>
              </a:prstTxWarp>
            </a:bodyPr>
            <a:lstStyle/>
            <a:p>
              <a:endParaRPr lang="en-US"/>
            </a:p>
          </p:txBody>
        </p:sp>
        <p:sp>
          <p:nvSpPr>
            <p:cNvPr id="737284" name="Text Box 4"/>
            <p:cNvSpPr txBox="1">
              <a:spLocks noChangeArrowheads="1"/>
            </p:cNvSpPr>
            <p:nvPr/>
          </p:nvSpPr>
          <p:spPr bwMode="auto">
            <a:xfrm>
              <a:off x="3216" y="3120"/>
              <a:ext cx="788" cy="288"/>
            </a:xfrm>
            <a:prstGeom prst="rect">
              <a:avLst/>
            </a:prstGeom>
            <a:noFill/>
            <a:ln w="9525">
              <a:noFill/>
              <a:miter lim="800000"/>
              <a:headEnd/>
              <a:tailEnd/>
            </a:ln>
            <a:effectLst/>
          </p:spPr>
          <p:txBody>
            <a:bodyPr wrap="none">
              <a:prstTxWarp prst="textNoShape">
                <a:avLst/>
              </a:prstTxWarp>
              <a:spAutoFit/>
            </a:bodyPr>
            <a:lstStyle/>
            <a:p>
              <a:r>
                <a:rPr lang="en-US" sz="2400">
                  <a:solidFill>
                    <a:srgbClr val="11117F"/>
                  </a:solidFill>
                  <a:ea typeface="ＭＳ Ｐゴシック" charset="-128"/>
                  <a:cs typeface="ＭＳ Ｐゴシック" charset="-128"/>
                </a:rPr>
                <a:t>Storage</a:t>
              </a:r>
            </a:p>
          </p:txBody>
        </p:sp>
      </p:grpSp>
      <p:grpSp>
        <p:nvGrpSpPr>
          <p:cNvPr id="3" name="Group 5"/>
          <p:cNvGrpSpPr>
            <a:grpSpLocks/>
          </p:cNvGrpSpPr>
          <p:nvPr/>
        </p:nvGrpSpPr>
        <p:grpSpPr bwMode="auto">
          <a:xfrm>
            <a:off x="4572000" y="4138612"/>
            <a:ext cx="1693863" cy="609600"/>
            <a:chOff x="2016" y="2976"/>
            <a:chExt cx="1067" cy="384"/>
          </a:xfrm>
        </p:grpSpPr>
        <p:sp>
          <p:nvSpPr>
            <p:cNvPr id="737286" name="AutoShape 6"/>
            <p:cNvSpPr>
              <a:spLocks noChangeArrowheads="1"/>
            </p:cNvSpPr>
            <p:nvPr/>
          </p:nvSpPr>
          <p:spPr bwMode="auto">
            <a:xfrm>
              <a:off x="2016" y="2976"/>
              <a:ext cx="1056" cy="384"/>
            </a:xfrm>
            <a:prstGeom prst="can">
              <a:avLst>
                <a:gd name="adj" fmla="val 25000"/>
              </a:avLst>
            </a:prstGeom>
            <a:solidFill>
              <a:srgbClr val="CBD3D3"/>
            </a:solidFill>
            <a:ln w="9525">
              <a:solidFill>
                <a:schemeClr val="tx1"/>
              </a:solidFill>
              <a:round/>
              <a:headEnd/>
              <a:tailEnd/>
            </a:ln>
            <a:effectLst/>
          </p:spPr>
          <p:txBody>
            <a:bodyPr wrap="none" anchor="ctr">
              <a:prstTxWarp prst="textNoShape">
                <a:avLst/>
              </a:prstTxWarp>
            </a:bodyPr>
            <a:lstStyle/>
            <a:p>
              <a:endParaRPr lang="en-US"/>
            </a:p>
          </p:txBody>
        </p:sp>
        <p:sp>
          <p:nvSpPr>
            <p:cNvPr id="737287" name="Text Box 7"/>
            <p:cNvSpPr txBox="1">
              <a:spLocks noChangeArrowheads="1"/>
            </p:cNvSpPr>
            <p:nvPr/>
          </p:nvSpPr>
          <p:spPr bwMode="auto">
            <a:xfrm>
              <a:off x="2016" y="3072"/>
              <a:ext cx="1067" cy="288"/>
            </a:xfrm>
            <a:prstGeom prst="rect">
              <a:avLst/>
            </a:prstGeom>
            <a:noFill/>
            <a:ln w="9525">
              <a:noFill/>
              <a:miter lim="800000"/>
              <a:headEnd/>
              <a:tailEnd/>
            </a:ln>
            <a:effectLst/>
          </p:spPr>
          <p:txBody>
            <a:bodyPr>
              <a:prstTxWarp prst="textNoShape">
                <a:avLst/>
              </a:prstTxWarp>
              <a:spAutoFit/>
            </a:bodyPr>
            <a:lstStyle/>
            <a:p>
              <a:r>
                <a:rPr lang="en-US" sz="2400">
                  <a:solidFill>
                    <a:srgbClr val="11117F"/>
                  </a:solidFill>
                  <a:ea typeface="ＭＳ Ｐゴシック" charset="-128"/>
                  <a:cs typeface="ＭＳ Ｐゴシック" charset="-128"/>
                </a:rPr>
                <a:t>Processing</a:t>
              </a:r>
            </a:p>
          </p:txBody>
        </p:sp>
      </p:grpSp>
      <p:grpSp>
        <p:nvGrpSpPr>
          <p:cNvPr id="4" name="Group 8"/>
          <p:cNvGrpSpPr>
            <a:grpSpLocks/>
          </p:cNvGrpSpPr>
          <p:nvPr/>
        </p:nvGrpSpPr>
        <p:grpSpPr bwMode="auto">
          <a:xfrm>
            <a:off x="1277938" y="4138612"/>
            <a:ext cx="1600200" cy="609600"/>
            <a:chOff x="901" y="2928"/>
            <a:chExt cx="1008" cy="384"/>
          </a:xfrm>
        </p:grpSpPr>
        <p:sp>
          <p:nvSpPr>
            <p:cNvPr id="737289" name="AutoShape 9"/>
            <p:cNvSpPr>
              <a:spLocks noChangeArrowheads="1"/>
            </p:cNvSpPr>
            <p:nvPr/>
          </p:nvSpPr>
          <p:spPr bwMode="auto">
            <a:xfrm>
              <a:off x="901" y="2928"/>
              <a:ext cx="1008" cy="384"/>
            </a:xfrm>
            <a:prstGeom prst="can">
              <a:avLst>
                <a:gd name="adj" fmla="val 25000"/>
              </a:avLst>
            </a:prstGeom>
            <a:solidFill>
              <a:srgbClr val="CBD3D3"/>
            </a:solidFill>
            <a:ln w="9525">
              <a:solidFill>
                <a:schemeClr val="tx1"/>
              </a:solidFill>
              <a:round/>
              <a:headEnd/>
              <a:tailEnd/>
            </a:ln>
            <a:effectLst/>
          </p:spPr>
          <p:txBody>
            <a:bodyPr wrap="none" anchor="ctr">
              <a:prstTxWarp prst="textNoShape">
                <a:avLst/>
              </a:prstTxWarp>
            </a:bodyPr>
            <a:lstStyle/>
            <a:p>
              <a:endParaRPr lang="en-US"/>
            </a:p>
          </p:txBody>
        </p:sp>
        <p:sp>
          <p:nvSpPr>
            <p:cNvPr id="737290" name="Text Box 10"/>
            <p:cNvSpPr txBox="1">
              <a:spLocks noChangeArrowheads="1"/>
            </p:cNvSpPr>
            <p:nvPr/>
          </p:nvSpPr>
          <p:spPr bwMode="auto">
            <a:xfrm>
              <a:off x="960" y="3024"/>
              <a:ext cx="852" cy="288"/>
            </a:xfrm>
            <a:prstGeom prst="rect">
              <a:avLst/>
            </a:prstGeom>
            <a:noFill/>
            <a:ln w="9525">
              <a:noFill/>
              <a:miter lim="800000"/>
              <a:headEnd/>
              <a:tailEnd/>
            </a:ln>
            <a:effectLst/>
          </p:spPr>
          <p:txBody>
            <a:bodyPr wrap="none">
              <a:prstTxWarp prst="textNoShape">
                <a:avLst/>
              </a:prstTxWarp>
              <a:spAutoFit/>
            </a:bodyPr>
            <a:lstStyle/>
            <a:p>
              <a:r>
                <a:rPr lang="en-US" sz="2400">
                  <a:solidFill>
                    <a:srgbClr val="11117F"/>
                  </a:solidFill>
                  <a:ea typeface="ＭＳ Ｐゴシック" charset="-128"/>
                  <a:cs typeface="ＭＳ Ｐゴシック" charset="-128"/>
                </a:rPr>
                <a:t>Wireless</a:t>
              </a:r>
            </a:p>
          </p:txBody>
        </p:sp>
      </p:grpSp>
      <p:grpSp>
        <p:nvGrpSpPr>
          <p:cNvPr id="5" name="Group 11"/>
          <p:cNvGrpSpPr>
            <a:grpSpLocks/>
          </p:cNvGrpSpPr>
          <p:nvPr/>
        </p:nvGrpSpPr>
        <p:grpSpPr bwMode="auto">
          <a:xfrm>
            <a:off x="6477000" y="4138612"/>
            <a:ext cx="1524000" cy="533400"/>
            <a:chOff x="4176" y="2928"/>
            <a:chExt cx="960" cy="336"/>
          </a:xfrm>
        </p:grpSpPr>
        <p:sp>
          <p:nvSpPr>
            <p:cNvPr id="737292" name="AutoShape 12"/>
            <p:cNvSpPr>
              <a:spLocks noChangeArrowheads="1"/>
            </p:cNvSpPr>
            <p:nvPr/>
          </p:nvSpPr>
          <p:spPr bwMode="auto">
            <a:xfrm>
              <a:off x="4176" y="2928"/>
              <a:ext cx="960" cy="336"/>
            </a:xfrm>
            <a:prstGeom prst="can">
              <a:avLst>
                <a:gd name="adj" fmla="val 25000"/>
              </a:avLst>
            </a:prstGeom>
            <a:solidFill>
              <a:srgbClr val="CBD3D3"/>
            </a:solidFill>
            <a:ln w="9525">
              <a:solidFill>
                <a:schemeClr val="tx1"/>
              </a:solidFill>
              <a:round/>
              <a:headEnd/>
              <a:tailEnd/>
            </a:ln>
            <a:effectLst/>
          </p:spPr>
          <p:txBody>
            <a:bodyPr wrap="none" anchor="ctr">
              <a:prstTxWarp prst="textNoShape">
                <a:avLst/>
              </a:prstTxWarp>
            </a:bodyPr>
            <a:lstStyle/>
            <a:p>
              <a:endParaRPr lang="en-US"/>
            </a:p>
          </p:txBody>
        </p:sp>
        <p:sp>
          <p:nvSpPr>
            <p:cNvPr id="737293" name="Text Box 13"/>
            <p:cNvSpPr txBox="1">
              <a:spLocks noChangeArrowheads="1"/>
            </p:cNvSpPr>
            <p:nvPr/>
          </p:nvSpPr>
          <p:spPr bwMode="auto">
            <a:xfrm>
              <a:off x="4176" y="2976"/>
              <a:ext cx="820" cy="288"/>
            </a:xfrm>
            <a:prstGeom prst="rect">
              <a:avLst/>
            </a:prstGeom>
            <a:noFill/>
            <a:ln w="9525">
              <a:noFill/>
              <a:miter lim="800000"/>
              <a:headEnd/>
              <a:tailEnd/>
            </a:ln>
            <a:effectLst/>
          </p:spPr>
          <p:txBody>
            <a:bodyPr wrap="none">
              <a:prstTxWarp prst="textNoShape">
                <a:avLst/>
              </a:prstTxWarp>
              <a:spAutoFit/>
            </a:bodyPr>
            <a:lstStyle/>
            <a:p>
              <a:r>
                <a:rPr lang="en-US" sz="2400">
                  <a:solidFill>
                    <a:srgbClr val="11117F"/>
                  </a:solidFill>
                  <a:ea typeface="ＭＳ Ｐゴシック" charset="-128"/>
                  <a:cs typeface="ＭＳ Ｐゴシック" charset="-128"/>
                </a:rPr>
                <a:t>Sensors</a:t>
              </a:r>
            </a:p>
          </p:txBody>
        </p:sp>
      </p:grpSp>
      <p:sp>
        <p:nvSpPr>
          <p:cNvPr id="737294" name="AutoShape 14"/>
          <p:cNvSpPr>
            <a:spLocks noChangeArrowheads="1"/>
          </p:cNvSpPr>
          <p:nvPr/>
        </p:nvSpPr>
        <p:spPr bwMode="auto">
          <a:xfrm>
            <a:off x="1228725" y="3392487"/>
            <a:ext cx="7391400" cy="898525"/>
          </a:xfrm>
          <a:prstGeom prst="cube">
            <a:avLst>
              <a:gd name="adj" fmla="val 70662"/>
            </a:avLst>
          </a:prstGeom>
          <a:solidFill>
            <a:srgbClr val="B0EEB7"/>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295" name="AutoShape 15" descr="ucb_logo"/>
          <p:cNvSpPr>
            <a:spLocks noChangeArrowheads="1"/>
          </p:cNvSpPr>
          <p:nvPr/>
        </p:nvSpPr>
        <p:spPr bwMode="auto">
          <a:xfrm>
            <a:off x="1219200" y="3300412"/>
            <a:ext cx="7467600" cy="749300"/>
          </a:xfrm>
          <a:prstGeom prst="parallelogram">
            <a:avLst>
              <a:gd name="adj" fmla="val 99107"/>
            </a:avLst>
          </a:prstGeom>
          <a:blipFill dpi="0" rotWithShape="1">
            <a:blip r:embed="rId3"/>
            <a:srcRect/>
            <a:stretch>
              <a:fillRect/>
            </a:stretch>
          </a:blip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296" name="Text Box 16"/>
          <p:cNvSpPr txBox="1">
            <a:spLocks noChangeArrowheads="1"/>
          </p:cNvSpPr>
          <p:nvPr/>
        </p:nvSpPr>
        <p:spPr bwMode="auto">
          <a:xfrm>
            <a:off x="3048001" y="3959225"/>
            <a:ext cx="3733800" cy="396875"/>
          </a:xfrm>
          <a:prstGeom prst="rect">
            <a:avLst/>
          </a:prstGeom>
          <a:noFill/>
          <a:ln w="9525">
            <a:noFill/>
            <a:miter lim="800000"/>
            <a:headEnd/>
            <a:tailEnd/>
          </a:ln>
          <a:effectLst/>
        </p:spPr>
        <p:txBody>
          <a:bodyPr wrap="square">
            <a:prstTxWarp prst="textNoShape">
              <a:avLst/>
            </a:prstTxWarp>
            <a:spAutoFit/>
          </a:bodyPr>
          <a:lstStyle/>
          <a:p>
            <a:r>
              <a:rPr lang="en-US" sz="2000" b="1" i="1" dirty="0">
                <a:solidFill>
                  <a:schemeClr val="bg1"/>
                </a:solidFill>
                <a:latin typeface="Dotum" pitchFamily="34" charset="-127"/>
                <a:ea typeface="ＭＳ Ｐゴシック" charset="-128"/>
                <a:cs typeface="ＭＳ Ｐゴシック" charset="-128"/>
              </a:rPr>
              <a:t>WSN mote platform</a:t>
            </a:r>
          </a:p>
        </p:txBody>
      </p:sp>
      <p:pic>
        <p:nvPicPr>
          <p:cNvPr id="737297" name="Picture 17" descr="The image “http://www.tinyos.net/scoop/images/tos-jwall.jpg” cannot be displayed, because it contains errors."/>
          <p:cNvPicPr>
            <a:picLocks noChangeAspect="1" noChangeArrowheads="1"/>
          </p:cNvPicPr>
          <p:nvPr/>
        </p:nvPicPr>
        <p:blipFill>
          <a:blip r:embed="rId4"/>
          <a:srcRect/>
          <a:stretch>
            <a:fillRect/>
          </a:stretch>
        </p:blipFill>
        <p:spPr bwMode="auto">
          <a:xfrm>
            <a:off x="1219200" y="990600"/>
            <a:ext cx="7010400" cy="2921000"/>
          </a:xfrm>
          <a:prstGeom prst="rect">
            <a:avLst/>
          </a:prstGeom>
          <a:noFill/>
          <a:ln w="38100">
            <a:solidFill>
              <a:schemeClr val="accent2"/>
            </a:solidFill>
            <a:miter lim="800000"/>
            <a:headEnd/>
            <a:tailEnd/>
          </a:ln>
        </p:spPr>
      </p:pic>
      <p:sp>
        <p:nvSpPr>
          <p:cNvPr id="737298" name="Rectangle 18"/>
          <p:cNvSpPr>
            <a:spLocks noGrp="1" noChangeArrowheads="1"/>
          </p:cNvSpPr>
          <p:nvPr>
            <p:ph type="title"/>
          </p:nvPr>
        </p:nvSpPr>
        <p:spPr>
          <a:xfrm>
            <a:off x="298450" y="204788"/>
            <a:ext cx="8305800" cy="533400"/>
          </a:xfrm>
          <a:ln/>
        </p:spPr>
        <p:txBody>
          <a:bodyPr>
            <a:normAutofit/>
          </a:bodyPr>
          <a:lstStyle/>
          <a:p>
            <a:r>
              <a:rPr lang="en-US" dirty="0" err="1" smtClean="0"/>
              <a:t>TinyOS</a:t>
            </a:r>
            <a:r>
              <a:rPr lang="en-US" dirty="0" smtClean="0"/>
              <a:t> – Framework for Innovation</a:t>
            </a:r>
            <a:endParaRPr lang="en-US" dirty="0"/>
          </a:p>
        </p:txBody>
      </p:sp>
      <p:pic>
        <p:nvPicPr>
          <p:cNvPr id="737299" name="Picture 19" descr="Fiber2"/>
          <p:cNvPicPr>
            <a:picLocks noChangeAspect="1" noChangeArrowheads="1"/>
          </p:cNvPicPr>
          <p:nvPr/>
        </p:nvPicPr>
        <p:blipFill>
          <a:blip r:embed="rId5"/>
          <a:srcRect/>
          <a:stretch>
            <a:fillRect/>
          </a:stretch>
        </p:blipFill>
        <p:spPr bwMode="auto">
          <a:xfrm>
            <a:off x="6477000" y="4748212"/>
            <a:ext cx="1524000" cy="838200"/>
          </a:xfrm>
          <a:prstGeom prst="rect">
            <a:avLst/>
          </a:prstGeom>
          <a:noFill/>
          <a:ln w="9525">
            <a:noFill/>
            <a:miter lim="800000"/>
            <a:headEnd/>
            <a:tailEnd/>
          </a:ln>
        </p:spPr>
      </p:pic>
      <p:grpSp>
        <p:nvGrpSpPr>
          <p:cNvPr id="6" name="Group 20"/>
          <p:cNvGrpSpPr>
            <a:grpSpLocks/>
          </p:cNvGrpSpPr>
          <p:nvPr/>
        </p:nvGrpSpPr>
        <p:grpSpPr bwMode="auto">
          <a:xfrm>
            <a:off x="1371600" y="1090612"/>
            <a:ext cx="6629400" cy="2835275"/>
            <a:chOff x="960" y="1008"/>
            <a:chExt cx="4176" cy="1786"/>
          </a:xfrm>
        </p:grpSpPr>
        <p:sp>
          <p:nvSpPr>
            <p:cNvPr id="737301" name="Rectangle 21"/>
            <p:cNvSpPr>
              <a:spLocks noChangeArrowheads="1"/>
            </p:cNvSpPr>
            <p:nvPr/>
          </p:nvSpPr>
          <p:spPr bwMode="auto">
            <a:xfrm>
              <a:off x="960" y="1008"/>
              <a:ext cx="4176" cy="528"/>
            </a:xfrm>
            <a:prstGeom prst="rect">
              <a:avLst/>
            </a:prstGeom>
            <a:solidFill>
              <a:srgbClr val="7ABCD9"/>
            </a:solidFill>
            <a:ln w="9525">
              <a:solidFill>
                <a:schemeClr val="tx1"/>
              </a:solidFill>
              <a:miter lim="800000"/>
              <a:headEnd/>
              <a:tailEnd/>
            </a:ln>
            <a:effectLst/>
          </p:spPr>
          <p:txBody>
            <a:bodyPr wrap="none" anchor="ctr">
              <a:prstTxWarp prst="textNoShape">
                <a:avLst/>
              </a:prstTxWarp>
            </a:bodyPr>
            <a:lstStyle/>
            <a:p>
              <a:pPr algn="ctr"/>
              <a:endParaRPr lang="en-US" sz="2400">
                <a:solidFill>
                  <a:schemeClr val="bg1"/>
                </a:solidFill>
                <a:ea typeface="ＭＳ Ｐゴシック" charset="-128"/>
                <a:cs typeface="ＭＳ Ｐゴシック" charset="-128"/>
              </a:endParaRPr>
            </a:p>
          </p:txBody>
        </p:sp>
        <p:sp>
          <p:nvSpPr>
            <p:cNvPr id="737302" name="AutoShape 22" descr="The image “http://www.sensirion.com/images/favicon.ico” cannot be displayed, because it contains errors."/>
            <p:cNvSpPr>
              <a:spLocks noChangeAspect="1" noChangeArrowheads="1"/>
            </p:cNvSpPr>
            <p:nvPr/>
          </p:nvSpPr>
          <p:spPr bwMode="auto">
            <a:xfrm>
              <a:off x="4237" y="2390"/>
              <a:ext cx="192" cy="192"/>
            </a:xfrm>
            <a:prstGeom prst="rect">
              <a:avLst/>
            </a:prstGeom>
            <a:noFill/>
          </p:spPr>
          <p:txBody>
            <a:bodyPr>
              <a:prstTxWarp prst="textNoShape">
                <a:avLst/>
              </a:prstTxWarp>
            </a:bodyPr>
            <a:lstStyle/>
            <a:p>
              <a:endParaRPr lang="en-US">
                <a:solidFill>
                  <a:schemeClr val="bg1"/>
                </a:solidFill>
              </a:endParaRPr>
            </a:p>
          </p:txBody>
        </p:sp>
        <p:grpSp>
          <p:nvGrpSpPr>
            <p:cNvPr id="7" name="Group 23"/>
            <p:cNvGrpSpPr>
              <a:grpSpLocks/>
            </p:cNvGrpSpPr>
            <p:nvPr/>
          </p:nvGrpSpPr>
          <p:grpSpPr bwMode="auto">
            <a:xfrm>
              <a:off x="960" y="2352"/>
              <a:ext cx="960" cy="432"/>
              <a:chOff x="960" y="2352"/>
              <a:chExt cx="960" cy="432"/>
            </a:xfrm>
          </p:grpSpPr>
          <p:sp>
            <p:nvSpPr>
              <p:cNvPr id="737304" name="Rectangle 24"/>
              <p:cNvSpPr>
                <a:spLocks noChangeArrowheads="1"/>
              </p:cNvSpPr>
              <p:nvPr/>
            </p:nvSpPr>
            <p:spPr bwMode="auto">
              <a:xfrm>
                <a:off x="960" y="2352"/>
                <a:ext cx="960" cy="432"/>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05" name="Text Box 25"/>
              <p:cNvSpPr txBox="1">
                <a:spLocks noChangeArrowheads="1"/>
              </p:cNvSpPr>
              <p:nvPr/>
            </p:nvSpPr>
            <p:spPr bwMode="auto">
              <a:xfrm>
                <a:off x="1008" y="2352"/>
                <a:ext cx="912" cy="252"/>
              </a:xfrm>
              <a:prstGeom prst="rect">
                <a:avLst/>
              </a:prstGeom>
              <a:noFill/>
              <a:ln w="9525">
                <a:noFill/>
                <a:miter lim="800000"/>
                <a:headEnd/>
                <a:tailEnd/>
              </a:ln>
              <a:effectLst/>
            </p:spPr>
            <p:txBody>
              <a:bodyPr>
                <a:prstTxWarp prst="textNoShape">
                  <a:avLst/>
                </a:prstTxWarp>
                <a:spAutoFit/>
              </a:bodyPr>
              <a:lstStyle/>
              <a:p>
                <a:pPr algn="ctr"/>
                <a:r>
                  <a:rPr lang="en-US" sz="2000">
                    <a:solidFill>
                      <a:schemeClr val="bg1"/>
                    </a:solidFill>
                    <a:ea typeface="ＭＳ Ｐゴシック" charset="-128"/>
                    <a:cs typeface="ＭＳ Ｐゴシック" charset="-128"/>
                  </a:rPr>
                  <a:t>Radio Serial</a:t>
                </a:r>
              </a:p>
            </p:txBody>
          </p:sp>
        </p:grpSp>
        <p:grpSp>
          <p:nvGrpSpPr>
            <p:cNvPr id="8" name="Group 26"/>
            <p:cNvGrpSpPr>
              <a:grpSpLocks/>
            </p:cNvGrpSpPr>
            <p:nvPr/>
          </p:nvGrpSpPr>
          <p:grpSpPr bwMode="auto">
            <a:xfrm>
              <a:off x="1968" y="2352"/>
              <a:ext cx="960" cy="432"/>
              <a:chOff x="1968" y="2352"/>
              <a:chExt cx="960" cy="432"/>
            </a:xfrm>
          </p:grpSpPr>
          <p:sp>
            <p:nvSpPr>
              <p:cNvPr id="737307" name="Rectangle 27"/>
              <p:cNvSpPr>
                <a:spLocks noChangeArrowheads="1"/>
              </p:cNvSpPr>
              <p:nvPr/>
            </p:nvSpPr>
            <p:spPr bwMode="auto">
              <a:xfrm>
                <a:off x="1968" y="2352"/>
                <a:ext cx="960" cy="432"/>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08" name="Text Box 28"/>
              <p:cNvSpPr txBox="1">
                <a:spLocks noChangeArrowheads="1"/>
              </p:cNvSpPr>
              <p:nvPr/>
            </p:nvSpPr>
            <p:spPr bwMode="auto">
              <a:xfrm>
                <a:off x="1968" y="2352"/>
                <a:ext cx="960" cy="250"/>
              </a:xfrm>
              <a:prstGeom prst="rect">
                <a:avLst/>
              </a:prstGeom>
              <a:noFill/>
              <a:ln w="9525">
                <a:noFill/>
                <a:miter lim="800000"/>
                <a:headEnd/>
                <a:tailEnd/>
              </a:ln>
              <a:effectLst/>
            </p:spPr>
            <p:txBody>
              <a:bodyPr>
                <a:prstTxWarp prst="textNoShape">
                  <a:avLst/>
                </a:prstTxWarp>
                <a:spAutoFit/>
              </a:bodyPr>
              <a:lstStyle/>
              <a:p>
                <a:pPr algn="ctr"/>
                <a:r>
                  <a:rPr lang="en-US" sz="2000">
                    <a:solidFill>
                      <a:schemeClr val="bg1"/>
                    </a:solidFill>
                    <a:ea typeface="ＭＳ Ｐゴシック" charset="-128"/>
                    <a:cs typeface="ＭＳ Ｐゴシック" charset="-128"/>
                  </a:rPr>
                  <a:t>Flash</a:t>
                </a:r>
              </a:p>
            </p:txBody>
          </p:sp>
        </p:grpSp>
        <p:sp>
          <p:nvSpPr>
            <p:cNvPr id="737309" name="Rectangle 29"/>
            <p:cNvSpPr>
              <a:spLocks noChangeArrowheads="1"/>
            </p:cNvSpPr>
            <p:nvPr/>
          </p:nvSpPr>
          <p:spPr bwMode="auto">
            <a:xfrm>
              <a:off x="4176" y="2352"/>
              <a:ext cx="960" cy="432"/>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10" name="Text Box 30"/>
            <p:cNvSpPr txBox="1">
              <a:spLocks noChangeArrowheads="1"/>
            </p:cNvSpPr>
            <p:nvPr/>
          </p:nvSpPr>
          <p:spPr bwMode="auto">
            <a:xfrm>
              <a:off x="4176" y="2352"/>
              <a:ext cx="912" cy="44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a:solidFill>
                    <a:schemeClr val="bg1"/>
                  </a:solidFill>
                  <a:ea typeface="ＭＳ Ｐゴシック" charset="-128"/>
                  <a:cs typeface="ＭＳ Ｐゴシック" charset="-128"/>
                </a:rPr>
                <a:t>ADC, Sensor I/F</a:t>
              </a:r>
            </a:p>
          </p:txBody>
        </p:sp>
        <p:grpSp>
          <p:nvGrpSpPr>
            <p:cNvPr id="9" name="Group 31"/>
            <p:cNvGrpSpPr>
              <a:grpSpLocks/>
            </p:cNvGrpSpPr>
            <p:nvPr/>
          </p:nvGrpSpPr>
          <p:grpSpPr bwMode="auto">
            <a:xfrm>
              <a:off x="3024" y="2352"/>
              <a:ext cx="1104" cy="442"/>
              <a:chOff x="2016" y="2352"/>
              <a:chExt cx="1104" cy="442"/>
            </a:xfrm>
          </p:grpSpPr>
          <p:sp>
            <p:nvSpPr>
              <p:cNvPr id="737312" name="Rectangle 32"/>
              <p:cNvSpPr>
                <a:spLocks noChangeArrowheads="1"/>
              </p:cNvSpPr>
              <p:nvPr/>
            </p:nvSpPr>
            <p:spPr bwMode="auto">
              <a:xfrm>
                <a:off x="2016" y="2352"/>
                <a:ext cx="1056" cy="432"/>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13" name="Text Box 33"/>
              <p:cNvSpPr txBox="1">
                <a:spLocks noChangeArrowheads="1"/>
              </p:cNvSpPr>
              <p:nvPr/>
            </p:nvSpPr>
            <p:spPr bwMode="auto">
              <a:xfrm>
                <a:off x="2016" y="2352"/>
                <a:ext cx="1104" cy="442"/>
              </a:xfrm>
              <a:prstGeom prst="rect">
                <a:avLst/>
              </a:prstGeom>
              <a:noFill/>
              <a:ln w="9525">
                <a:noFill/>
                <a:miter lim="800000"/>
                <a:headEnd/>
                <a:tailEnd/>
              </a:ln>
              <a:effectLst/>
            </p:spPr>
            <p:txBody>
              <a:bodyPr>
                <a:prstTxWarp prst="textNoShape">
                  <a:avLst/>
                </a:prstTxWarp>
                <a:spAutoFit/>
              </a:bodyPr>
              <a:lstStyle/>
              <a:p>
                <a:pPr algn="ctr"/>
                <a:r>
                  <a:rPr lang="en-US" sz="2000">
                    <a:solidFill>
                      <a:schemeClr val="bg1"/>
                    </a:solidFill>
                    <a:ea typeface="ＭＳ Ｐゴシック" charset="-128"/>
                    <a:cs typeface="ＭＳ Ｐゴシック" charset="-128"/>
                  </a:rPr>
                  <a:t>MCU, Timers, Bus,…</a:t>
                </a:r>
              </a:p>
            </p:txBody>
          </p:sp>
        </p:grpSp>
        <p:sp>
          <p:nvSpPr>
            <p:cNvPr id="737314" name="Rectangle 34"/>
            <p:cNvSpPr>
              <a:spLocks noChangeArrowheads="1"/>
            </p:cNvSpPr>
            <p:nvPr/>
          </p:nvSpPr>
          <p:spPr bwMode="auto">
            <a:xfrm>
              <a:off x="960" y="2112"/>
              <a:ext cx="960" cy="240"/>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15" name="Text Box 35"/>
            <p:cNvSpPr txBox="1">
              <a:spLocks noChangeArrowheads="1"/>
            </p:cNvSpPr>
            <p:nvPr/>
          </p:nvSpPr>
          <p:spPr bwMode="auto">
            <a:xfrm>
              <a:off x="960" y="2064"/>
              <a:ext cx="922" cy="250"/>
            </a:xfrm>
            <a:prstGeom prst="rect">
              <a:avLst/>
            </a:prstGeom>
            <a:noFill/>
            <a:ln w="9525">
              <a:noFill/>
              <a:miter lim="800000"/>
              <a:headEnd/>
              <a:tailEnd/>
            </a:ln>
            <a:effectLst/>
          </p:spPr>
          <p:txBody>
            <a:bodyPr>
              <a:prstTxWarp prst="textNoShape">
                <a:avLst/>
              </a:prstTxWarp>
              <a:spAutoFit/>
            </a:bodyPr>
            <a:lstStyle/>
            <a:p>
              <a:pPr algn="ctr"/>
              <a:r>
                <a:rPr lang="en-US" sz="2000">
                  <a:solidFill>
                    <a:schemeClr val="bg1"/>
                  </a:solidFill>
                  <a:ea typeface="ＭＳ Ｐゴシック" charset="-128"/>
                  <a:cs typeface="ＭＳ Ｐゴシック" charset="-128"/>
                </a:rPr>
                <a:t>Link</a:t>
              </a:r>
            </a:p>
          </p:txBody>
        </p:sp>
        <p:sp>
          <p:nvSpPr>
            <p:cNvPr id="737316" name="Rectangle 36"/>
            <p:cNvSpPr>
              <a:spLocks noChangeArrowheads="1"/>
            </p:cNvSpPr>
            <p:nvPr/>
          </p:nvSpPr>
          <p:spPr bwMode="auto">
            <a:xfrm>
              <a:off x="960" y="1536"/>
              <a:ext cx="960" cy="576"/>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17" name="Text Box 37"/>
            <p:cNvSpPr txBox="1">
              <a:spLocks noChangeArrowheads="1"/>
            </p:cNvSpPr>
            <p:nvPr/>
          </p:nvSpPr>
          <p:spPr bwMode="auto">
            <a:xfrm>
              <a:off x="993" y="1536"/>
              <a:ext cx="851" cy="523"/>
            </a:xfrm>
            <a:prstGeom prst="rect">
              <a:avLst/>
            </a:prstGeom>
            <a:noFill/>
            <a:ln w="9525">
              <a:noFill/>
              <a:miter lim="800000"/>
              <a:headEnd/>
              <a:tailEnd/>
            </a:ln>
            <a:effectLst/>
          </p:spPr>
          <p:txBody>
            <a:bodyPr wrap="none">
              <a:prstTxWarp prst="textNoShape">
                <a:avLst/>
              </a:prstTxWarp>
              <a:spAutoFit/>
            </a:bodyPr>
            <a:lstStyle/>
            <a:p>
              <a:pPr algn="ctr"/>
              <a:r>
                <a:rPr lang="en-US" sz="2400">
                  <a:solidFill>
                    <a:schemeClr val="bg1"/>
                  </a:solidFill>
                  <a:ea typeface="ＭＳ Ｐゴシック" charset="-128"/>
                  <a:cs typeface="ＭＳ Ｐゴシック" charset="-128"/>
                </a:rPr>
                <a:t>Network</a:t>
              </a:r>
            </a:p>
            <a:p>
              <a:pPr algn="ctr"/>
              <a:r>
                <a:rPr lang="en-US" sz="2400">
                  <a:solidFill>
                    <a:schemeClr val="bg1"/>
                  </a:solidFill>
                  <a:ea typeface="ＭＳ Ｐゴシック" charset="-128"/>
                  <a:cs typeface="ＭＳ Ｐゴシック" charset="-128"/>
                </a:rPr>
                <a:t>Protocols</a:t>
              </a:r>
            </a:p>
          </p:txBody>
        </p:sp>
        <p:sp>
          <p:nvSpPr>
            <p:cNvPr id="737318" name="Rectangle 38"/>
            <p:cNvSpPr>
              <a:spLocks noChangeArrowheads="1"/>
            </p:cNvSpPr>
            <p:nvPr/>
          </p:nvSpPr>
          <p:spPr bwMode="auto">
            <a:xfrm>
              <a:off x="1968" y="1536"/>
              <a:ext cx="960" cy="816"/>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19" name="Text Box 39"/>
            <p:cNvSpPr txBox="1">
              <a:spLocks noChangeArrowheads="1"/>
            </p:cNvSpPr>
            <p:nvPr/>
          </p:nvSpPr>
          <p:spPr bwMode="auto">
            <a:xfrm>
              <a:off x="1958" y="1776"/>
              <a:ext cx="922" cy="442"/>
            </a:xfrm>
            <a:prstGeom prst="rect">
              <a:avLst/>
            </a:prstGeom>
            <a:noFill/>
            <a:ln w="9525">
              <a:noFill/>
              <a:miter lim="800000"/>
              <a:headEnd/>
              <a:tailEnd/>
            </a:ln>
            <a:effectLst/>
          </p:spPr>
          <p:txBody>
            <a:bodyPr>
              <a:prstTxWarp prst="textNoShape">
                <a:avLst/>
              </a:prstTxWarp>
              <a:spAutoFit/>
            </a:bodyPr>
            <a:lstStyle/>
            <a:p>
              <a:pPr algn="ctr"/>
              <a:r>
                <a:rPr lang="en-US" sz="2000">
                  <a:solidFill>
                    <a:schemeClr val="bg1"/>
                  </a:solidFill>
                  <a:ea typeface="ＭＳ Ｐゴシック" charset="-128"/>
                  <a:cs typeface="ＭＳ Ｐゴシック" charset="-128"/>
                </a:rPr>
                <a:t>Blocks, Logs, Files</a:t>
              </a:r>
            </a:p>
          </p:txBody>
        </p:sp>
        <p:sp>
          <p:nvSpPr>
            <p:cNvPr id="737320" name="Rectangle 40"/>
            <p:cNvSpPr>
              <a:spLocks noChangeArrowheads="1"/>
            </p:cNvSpPr>
            <p:nvPr/>
          </p:nvSpPr>
          <p:spPr bwMode="auto">
            <a:xfrm>
              <a:off x="3024" y="1536"/>
              <a:ext cx="1056" cy="816"/>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21" name="Text Box 41"/>
            <p:cNvSpPr txBox="1">
              <a:spLocks noChangeArrowheads="1"/>
            </p:cNvSpPr>
            <p:nvPr/>
          </p:nvSpPr>
          <p:spPr bwMode="auto">
            <a:xfrm>
              <a:off x="3024" y="1795"/>
              <a:ext cx="970" cy="404"/>
            </a:xfrm>
            <a:prstGeom prst="rect">
              <a:avLst/>
            </a:prstGeom>
            <a:noFill/>
            <a:ln w="9525">
              <a:noFill/>
              <a:miter lim="800000"/>
              <a:headEnd/>
              <a:tailEnd/>
            </a:ln>
            <a:effectLst/>
          </p:spPr>
          <p:txBody>
            <a:bodyPr>
              <a:prstTxWarp prst="textNoShape">
                <a:avLst/>
              </a:prstTxWarp>
              <a:spAutoFit/>
            </a:bodyPr>
            <a:lstStyle/>
            <a:p>
              <a:pPr algn="ctr"/>
              <a:r>
                <a:rPr lang="en-US">
                  <a:solidFill>
                    <a:schemeClr val="bg1"/>
                  </a:solidFill>
                  <a:ea typeface="ＭＳ Ｐゴシック" charset="-128"/>
                  <a:cs typeface="ＭＳ Ｐゴシック" charset="-128"/>
                </a:rPr>
                <a:t>Scheduling, Management</a:t>
              </a:r>
            </a:p>
          </p:txBody>
        </p:sp>
        <p:sp>
          <p:nvSpPr>
            <p:cNvPr id="737322" name="Rectangle 42"/>
            <p:cNvSpPr>
              <a:spLocks noChangeArrowheads="1"/>
            </p:cNvSpPr>
            <p:nvPr/>
          </p:nvSpPr>
          <p:spPr bwMode="auto">
            <a:xfrm>
              <a:off x="4176" y="1536"/>
              <a:ext cx="960" cy="816"/>
            </a:xfrm>
            <a:prstGeom prst="rect">
              <a:avLst/>
            </a:prstGeom>
            <a:solidFill>
              <a:srgbClr val="B1C8ED"/>
            </a:soli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23" name="Text Box 43"/>
            <p:cNvSpPr txBox="1">
              <a:spLocks noChangeArrowheads="1"/>
            </p:cNvSpPr>
            <p:nvPr/>
          </p:nvSpPr>
          <p:spPr bwMode="auto">
            <a:xfrm>
              <a:off x="4176" y="1776"/>
              <a:ext cx="922" cy="442"/>
            </a:xfrm>
            <a:prstGeom prst="rect">
              <a:avLst/>
            </a:prstGeom>
            <a:noFill/>
            <a:ln w="9525">
              <a:noFill/>
              <a:miter lim="800000"/>
              <a:headEnd/>
              <a:tailEnd/>
            </a:ln>
            <a:effectLst/>
          </p:spPr>
          <p:txBody>
            <a:bodyPr>
              <a:prstTxWarp prst="textNoShape">
                <a:avLst/>
              </a:prstTxWarp>
              <a:spAutoFit/>
            </a:bodyPr>
            <a:lstStyle/>
            <a:p>
              <a:pPr algn="ctr"/>
              <a:r>
                <a:rPr lang="en-US" sz="2000">
                  <a:solidFill>
                    <a:schemeClr val="bg1"/>
                  </a:solidFill>
                  <a:ea typeface="ＭＳ Ｐゴシック" charset="-128"/>
                  <a:cs typeface="ＭＳ Ｐゴシック" charset="-128"/>
                </a:rPr>
                <a:t>Streaming drivers</a:t>
              </a:r>
            </a:p>
          </p:txBody>
        </p:sp>
        <p:sp>
          <p:nvSpPr>
            <p:cNvPr id="737324" name="Text Box 44"/>
            <p:cNvSpPr txBox="1">
              <a:spLocks noChangeArrowheads="1"/>
            </p:cNvSpPr>
            <p:nvPr/>
          </p:nvSpPr>
          <p:spPr bwMode="auto">
            <a:xfrm>
              <a:off x="1525" y="1200"/>
              <a:ext cx="913" cy="407"/>
            </a:xfrm>
            <a:prstGeom prst="rect">
              <a:avLst/>
            </a:prstGeom>
            <a:solidFill>
              <a:srgbClr val="B1C8ED"/>
            </a:solidFill>
            <a:ln w="9525">
              <a:solidFill>
                <a:schemeClr val="accent2"/>
              </a:solidFill>
              <a:miter lim="800000"/>
              <a:headEnd/>
              <a:tailEnd/>
            </a:ln>
            <a:effectLst/>
          </p:spPr>
          <p:txBody>
            <a:bodyPr wrap="none">
              <a:prstTxWarp prst="textNoShape">
                <a:avLst/>
              </a:prstTxWarp>
              <a:spAutoFit/>
            </a:bodyPr>
            <a:lstStyle/>
            <a:p>
              <a:pPr algn="ctr"/>
              <a:r>
                <a:rPr lang="en-US">
                  <a:solidFill>
                    <a:schemeClr val="bg1"/>
                  </a:solidFill>
                  <a:ea typeface="ＭＳ Ｐゴシック" charset="-128"/>
                  <a:cs typeface="ＭＳ Ｐゴシック" charset="-128"/>
                </a:rPr>
                <a:t>Over-the-air </a:t>
              </a:r>
            </a:p>
            <a:p>
              <a:pPr algn="ctr"/>
              <a:r>
                <a:rPr lang="en-US">
                  <a:solidFill>
                    <a:schemeClr val="bg1"/>
                  </a:solidFill>
                  <a:ea typeface="ＭＳ Ｐゴシック" charset="-128"/>
                  <a:cs typeface="ＭＳ Ｐゴシック" charset="-128"/>
                </a:rPr>
                <a:t>Programming</a:t>
              </a:r>
            </a:p>
          </p:txBody>
        </p:sp>
        <p:sp>
          <p:nvSpPr>
            <p:cNvPr id="737325" name="Text Box 45"/>
            <p:cNvSpPr txBox="1">
              <a:spLocks noChangeArrowheads="1"/>
            </p:cNvSpPr>
            <p:nvPr/>
          </p:nvSpPr>
          <p:spPr bwMode="auto">
            <a:xfrm>
              <a:off x="2496" y="1056"/>
              <a:ext cx="2108" cy="291"/>
            </a:xfrm>
            <a:prstGeom prst="rect">
              <a:avLst/>
            </a:prstGeom>
            <a:noFill/>
            <a:ln w="9525">
              <a:noFill/>
              <a:miter lim="800000"/>
              <a:headEnd/>
              <a:tailEnd/>
            </a:ln>
            <a:effectLst/>
          </p:spPr>
          <p:txBody>
            <a:bodyPr wrap="none">
              <a:prstTxWarp prst="textNoShape">
                <a:avLst/>
              </a:prstTxWarp>
              <a:spAutoFit/>
            </a:bodyPr>
            <a:lstStyle/>
            <a:p>
              <a:r>
                <a:rPr lang="en-US" sz="2400">
                  <a:solidFill>
                    <a:schemeClr val="bg1"/>
                  </a:solidFill>
                  <a:ea typeface="ＭＳ Ｐゴシック" charset="-128"/>
                  <a:cs typeface="ＭＳ Ｐゴシック" charset="-128"/>
                </a:rPr>
                <a:t>Applications and Services</a:t>
              </a:r>
            </a:p>
          </p:txBody>
        </p:sp>
      </p:grpSp>
      <p:grpSp>
        <p:nvGrpSpPr>
          <p:cNvPr id="10" name="Group 46"/>
          <p:cNvGrpSpPr>
            <a:grpSpLocks/>
          </p:cNvGrpSpPr>
          <p:nvPr/>
        </p:nvGrpSpPr>
        <p:grpSpPr bwMode="auto">
          <a:xfrm>
            <a:off x="5867400" y="1624012"/>
            <a:ext cx="1219200" cy="3276600"/>
            <a:chOff x="3792" y="1344"/>
            <a:chExt cx="768" cy="2064"/>
          </a:xfrm>
        </p:grpSpPr>
        <p:sp>
          <p:nvSpPr>
            <p:cNvPr id="737327" name="Arc 47"/>
            <p:cNvSpPr>
              <a:spLocks/>
            </p:cNvSpPr>
            <p:nvPr/>
          </p:nvSpPr>
          <p:spPr bwMode="auto">
            <a:xfrm>
              <a:off x="4176" y="1344"/>
              <a:ext cx="38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a:tailEnd/>
            </a:ln>
            <a:effectLst/>
          </p:spPr>
          <p:txBody>
            <a:bodyPr wrap="none" anchor="ctr">
              <a:prstTxWarp prst="textNoShape">
                <a:avLst/>
              </a:prstTxWarp>
            </a:bodyPr>
            <a:lstStyle/>
            <a:p>
              <a:endParaRPr lang="en-US"/>
            </a:p>
          </p:txBody>
        </p:sp>
        <p:sp>
          <p:nvSpPr>
            <p:cNvPr id="737328" name="Arc 48"/>
            <p:cNvSpPr>
              <a:spLocks/>
            </p:cNvSpPr>
            <p:nvPr/>
          </p:nvSpPr>
          <p:spPr bwMode="auto">
            <a:xfrm rot="-5400000">
              <a:off x="3792" y="1344"/>
              <a:ext cx="38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type="triangle" w="med" len="med"/>
              <a:tailEnd/>
            </a:ln>
            <a:effectLst/>
          </p:spPr>
          <p:txBody>
            <a:bodyPr wrap="none" anchor="ctr">
              <a:prstTxWarp prst="textNoShape">
                <a:avLst/>
              </a:prstTxWarp>
            </a:bodyPr>
            <a:lstStyle/>
            <a:p>
              <a:endParaRPr lang="en-US"/>
            </a:p>
          </p:txBody>
        </p:sp>
        <p:sp>
          <p:nvSpPr>
            <p:cNvPr id="737329" name="Line 49"/>
            <p:cNvSpPr>
              <a:spLocks noChangeShapeType="1"/>
            </p:cNvSpPr>
            <p:nvPr/>
          </p:nvSpPr>
          <p:spPr bwMode="auto">
            <a:xfrm>
              <a:off x="4560" y="1728"/>
              <a:ext cx="0" cy="1680"/>
            </a:xfrm>
            <a:prstGeom prst="line">
              <a:avLst/>
            </a:prstGeom>
            <a:noFill/>
            <a:ln w="57150">
              <a:solidFill>
                <a:srgbClr val="FC1C1C"/>
              </a:solidFill>
              <a:round/>
              <a:headEnd/>
              <a:tailEnd/>
            </a:ln>
            <a:effectLst/>
          </p:spPr>
          <p:txBody>
            <a:bodyPr>
              <a:prstTxWarp prst="textNoShape">
                <a:avLst/>
              </a:prstTxWarp>
            </a:bodyPr>
            <a:lstStyle/>
            <a:p>
              <a:endParaRPr lang="en-US"/>
            </a:p>
          </p:txBody>
        </p:sp>
      </p:grpSp>
      <p:grpSp>
        <p:nvGrpSpPr>
          <p:cNvPr id="11" name="Group 50"/>
          <p:cNvGrpSpPr>
            <a:grpSpLocks/>
          </p:cNvGrpSpPr>
          <p:nvPr/>
        </p:nvGrpSpPr>
        <p:grpSpPr bwMode="auto">
          <a:xfrm flipV="1">
            <a:off x="4876800" y="2309812"/>
            <a:ext cx="914400" cy="495300"/>
            <a:chOff x="3216" y="1872"/>
            <a:chExt cx="768" cy="384"/>
          </a:xfrm>
        </p:grpSpPr>
        <p:sp>
          <p:nvSpPr>
            <p:cNvPr id="737331" name="Arc 51"/>
            <p:cNvSpPr>
              <a:spLocks/>
            </p:cNvSpPr>
            <p:nvPr/>
          </p:nvSpPr>
          <p:spPr bwMode="auto">
            <a:xfrm>
              <a:off x="3600" y="1872"/>
              <a:ext cx="38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a:tailEnd/>
            </a:ln>
            <a:effectLst/>
          </p:spPr>
          <p:txBody>
            <a:bodyPr wrap="none" anchor="ctr">
              <a:prstTxWarp prst="textNoShape">
                <a:avLst/>
              </a:prstTxWarp>
            </a:bodyPr>
            <a:lstStyle/>
            <a:p>
              <a:endParaRPr lang="en-US">
                <a:solidFill>
                  <a:schemeClr val="bg1"/>
                </a:solidFill>
              </a:endParaRPr>
            </a:p>
          </p:txBody>
        </p:sp>
        <p:sp>
          <p:nvSpPr>
            <p:cNvPr id="737332" name="Arc 52"/>
            <p:cNvSpPr>
              <a:spLocks/>
            </p:cNvSpPr>
            <p:nvPr/>
          </p:nvSpPr>
          <p:spPr bwMode="auto">
            <a:xfrm rot="-5400000">
              <a:off x="3216" y="1872"/>
              <a:ext cx="38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type="triangle" w="med" len="med"/>
              <a:tailEnd/>
            </a:ln>
            <a:effectLst/>
          </p:spPr>
          <p:txBody>
            <a:bodyPr wrap="none" anchor="ctr">
              <a:prstTxWarp prst="textNoShape">
                <a:avLst/>
              </a:prstTxWarp>
            </a:bodyPr>
            <a:lstStyle/>
            <a:p>
              <a:endParaRPr lang="en-US">
                <a:solidFill>
                  <a:schemeClr val="bg1"/>
                </a:solidFill>
              </a:endParaRPr>
            </a:p>
          </p:txBody>
        </p:sp>
      </p:grpSp>
      <p:sp>
        <p:nvSpPr>
          <p:cNvPr id="737333" name="Rectangle 53" descr="Light horizontal"/>
          <p:cNvSpPr>
            <a:spLocks noChangeArrowheads="1"/>
          </p:cNvSpPr>
          <p:nvPr/>
        </p:nvSpPr>
        <p:spPr bwMode="auto">
          <a:xfrm>
            <a:off x="6858000" y="4672012"/>
            <a:ext cx="381000" cy="228600"/>
          </a:xfrm>
          <a:prstGeom prst="rect">
            <a:avLst/>
          </a:prstGeom>
          <a:pattFill prst="ltHorz">
            <a:fgClr>
              <a:schemeClr val="tx1"/>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737334" name="Rectangle 54"/>
          <p:cNvSpPr>
            <a:spLocks noChangeArrowheads="1"/>
          </p:cNvSpPr>
          <p:nvPr/>
        </p:nvSpPr>
        <p:spPr bwMode="auto">
          <a:xfrm>
            <a:off x="5562600" y="2157412"/>
            <a:ext cx="381000" cy="228600"/>
          </a:xfrm>
          <a:prstGeom prst="rect">
            <a:avLst/>
          </a:prstGeom>
          <a:gradFill rotWithShape="0">
            <a:gsLst>
              <a:gs pos="0">
                <a:schemeClr val="accent2"/>
              </a:gs>
              <a:gs pos="100000">
                <a:schemeClr val="accent2">
                  <a:gamma/>
                  <a:tint val="0"/>
                  <a:invGamma/>
                </a:schemeClr>
              </a:gs>
            </a:gsLst>
            <a:lin ang="5400000" scaled="1"/>
          </a:gra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grpSp>
        <p:nvGrpSpPr>
          <p:cNvPr id="12" name="Group 55"/>
          <p:cNvGrpSpPr>
            <a:grpSpLocks/>
          </p:cNvGrpSpPr>
          <p:nvPr/>
        </p:nvGrpSpPr>
        <p:grpSpPr bwMode="auto">
          <a:xfrm>
            <a:off x="3886200" y="1776412"/>
            <a:ext cx="914400" cy="1676400"/>
            <a:chOff x="2544" y="1536"/>
            <a:chExt cx="576" cy="1056"/>
          </a:xfrm>
        </p:grpSpPr>
        <p:grpSp>
          <p:nvGrpSpPr>
            <p:cNvPr id="13" name="Group 56"/>
            <p:cNvGrpSpPr>
              <a:grpSpLocks/>
            </p:cNvGrpSpPr>
            <p:nvPr/>
          </p:nvGrpSpPr>
          <p:grpSpPr bwMode="auto">
            <a:xfrm>
              <a:off x="2688" y="1536"/>
              <a:ext cx="432" cy="240"/>
              <a:chOff x="2400" y="1392"/>
              <a:chExt cx="720" cy="384"/>
            </a:xfrm>
          </p:grpSpPr>
          <p:sp>
            <p:nvSpPr>
              <p:cNvPr id="737337" name="Arc 57"/>
              <p:cNvSpPr>
                <a:spLocks/>
              </p:cNvSpPr>
              <p:nvPr/>
            </p:nvSpPr>
            <p:spPr bwMode="auto">
              <a:xfrm>
                <a:off x="2736" y="1392"/>
                <a:ext cx="38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a:tailEnd/>
              </a:ln>
              <a:effectLst/>
            </p:spPr>
            <p:txBody>
              <a:bodyPr wrap="none" anchor="ctr">
                <a:prstTxWarp prst="textNoShape">
                  <a:avLst/>
                </a:prstTxWarp>
              </a:bodyPr>
              <a:lstStyle/>
              <a:p>
                <a:endParaRPr lang="en-US">
                  <a:solidFill>
                    <a:schemeClr val="bg1"/>
                  </a:solidFill>
                </a:endParaRPr>
              </a:p>
            </p:txBody>
          </p:sp>
          <p:sp>
            <p:nvSpPr>
              <p:cNvPr id="737338" name="Arc 58"/>
              <p:cNvSpPr>
                <a:spLocks/>
              </p:cNvSpPr>
              <p:nvPr/>
            </p:nvSpPr>
            <p:spPr bwMode="auto">
              <a:xfrm rot="-5400000">
                <a:off x="2400" y="1392"/>
                <a:ext cx="38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type="triangle" w="med" len="med"/>
                <a:tailEnd/>
              </a:ln>
              <a:effectLst/>
            </p:spPr>
            <p:txBody>
              <a:bodyPr wrap="none" anchor="ctr">
                <a:prstTxWarp prst="textNoShape">
                  <a:avLst/>
                </a:prstTxWarp>
              </a:bodyPr>
              <a:lstStyle/>
              <a:p>
                <a:endParaRPr lang="en-US">
                  <a:solidFill>
                    <a:schemeClr val="bg1"/>
                  </a:solidFill>
                </a:endParaRPr>
              </a:p>
            </p:txBody>
          </p:sp>
        </p:grpSp>
        <p:sp>
          <p:nvSpPr>
            <p:cNvPr id="737339" name="Rectangle 59"/>
            <p:cNvSpPr>
              <a:spLocks noChangeArrowheads="1"/>
            </p:cNvSpPr>
            <p:nvPr/>
          </p:nvSpPr>
          <p:spPr bwMode="auto">
            <a:xfrm>
              <a:off x="2544" y="1776"/>
              <a:ext cx="336" cy="816"/>
            </a:xfrm>
            <a:prstGeom prst="rect">
              <a:avLst/>
            </a:prstGeom>
            <a:noFill/>
            <a:ln w="9525">
              <a:solidFill>
                <a:srgbClr val="FC1C1C"/>
              </a:solidFill>
              <a:miter lim="800000"/>
              <a:headEnd/>
              <a:tailEnd/>
            </a:ln>
            <a:effectLst/>
          </p:spPr>
          <p:txBody>
            <a:bodyPr wrap="none" anchor="ctr">
              <a:prstTxWarp prst="textNoShape">
                <a:avLst/>
              </a:prstTxWarp>
            </a:bodyPr>
            <a:lstStyle/>
            <a:p>
              <a:endParaRPr lang="en-US">
                <a:solidFill>
                  <a:schemeClr val="bg1"/>
                </a:solidFill>
              </a:endParaRPr>
            </a:p>
          </p:txBody>
        </p:sp>
      </p:grpSp>
      <p:sp>
        <p:nvSpPr>
          <p:cNvPr id="737340" name="Rectangle 60"/>
          <p:cNvSpPr>
            <a:spLocks noChangeArrowheads="1"/>
          </p:cNvSpPr>
          <p:nvPr/>
        </p:nvSpPr>
        <p:spPr bwMode="auto">
          <a:xfrm>
            <a:off x="3886200" y="2538412"/>
            <a:ext cx="533400" cy="1066800"/>
          </a:xfrm>
          <a:prstGeom prst="rect">
            <a:avLst/>
          </a:prstGeom>
          <a:gradFill rotWithShape="1">
            <a:gsLst>
              <a:gs pos="0">
                <a:schemeClr val="accent2">
                  <a:alpha val="83000"/>
                </a:schemeClr>
              </a:gs>
              <a:gs pos="100000">
                <a:schemeClr val="accent2">
                  <a:gamma/>
                  <a:tint val="31765"/>
                  <a:invGamma/>
                  <a:alpha val="30000"/>
                </a:schemeClr>
              </a:gs>
            </a:gsLst>
            <a:lin ang="5400000" scaled="1"/>
          </a:gradFill>
          <a:ln w="9525">
            <a:noFill/>
            <a:miter lim="800000"/>
            <a:headEnd/>
            <a:tailEnd/>
          </a:ln>
          <a:effectLst/>
        </p:spPr>
        <p:txBody>
          <a:bodyPr wrap="none" anchor="ctr">
            <a:prstTxWarp prst="textNoShape">
              <a:avLst/>
            </a:prstTxWarp>
          </a:bodyPr>
          <a:lstStyle/>
          <a:p>
            <a:endParaRPr lang="en-US">
              <a:solidFill>
                <a:schemeClr val="bg1"/>
              </a:solidFill>
            </a:endParaRPr>
          </a:p>
        </p:txBody>
      </p:sp>
      <p:grpSp>
        <p:nvGrpSpPr>
          <p:cNvPr id="14" name="Group 61"/>
          <p:cNvGrpSpPr>
            <a:grpSpLocks/>
          </p:cNvGrpSpPr>
          <p:nvPr/>
        </p:nvGrpSpPr>
        <p:grpSpPr bwMode="auto">
          <a:xfrm>
            <a:off x="2133600" y="1166812"/>
            <a:ext cx="2667000" cy="838200"/>
            <a:chOff x="1440" y="1056"/>
            <a:chExt cx="1680" cy="528"/>
          </a:xfrm>
        </p:grpSpPr>
        <p:sp>
          <p:nvSpPr>
            <p:cNvPr id="737342" name="Arc 62"/>
            <p:cNvSpPr>
              <a:spLocks/>
            </p:cNvSpPr>
            <p:nvPr/>
          </p:nvSpPr>
          <p:spPr bwMode="auto">
            <a:xfrm>
              <a:off x="2224" y="1056"/>
              <a:ext cx="896"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a:tailEnd type="triangle" w="med" len="med"/>
            </a:ln>
            <a:effectLst/>
          </p:spPr>
          <p:txBody>
            <a:bodyPr wrap="none" anchor="ctr">
              <a:prstTxWarp prst="textNoShape">
                <a:avLst/>
              </a:prstTxWarp>
            </a:bodyPr>
            <a:lstStyle/>
            <a:p>
              <a:endParaRPr lang="en-US">
                <a:solidFill>
                  <a:schemeClr val="bg1"/>
                </a:solidFill>
              </a:endParaRPr>
            </a:p>
          </p:txBody>
        </p:sp>
        <p:sp>
          <p:nvSpPr>
            <p:cNvPr id="737343" name="Arc 63"/>
            <p:cNvSpPr>
              <a:spLocks/>
            </p:cNvSpPr>
            <p:nvPr/>
          </p:nvSpPr>
          <p:spPr bwMode="auto">
            <a:xfrm rot="-5400000">
              <a:off x="1624" y="872"/>
              <a:ext cx="528" cy="8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type="triangle" w="med" len="med"/>
              <a:tailEnd/>
            </a:ln>
            <a:effectLst/>
          </p:spPr>
          <p:txBody>
            <a:bodyPr wrap="none" anchor="ctr">
              <a:prstTxWarp prst="textNoShape">
                <a:avLst/>
              </a:prstTxWarp>
            </a:bodyPr>
            <a:lstStyle/>
            <a:p>
              <a:endParaRPr lang="en-US">
                <a:solidFill>
                  <a:schemeClr val="bg1"/>
                </a:solidFill>
              </a:endParaRPr>
            </a:p>
          </p:txBody>
        </p:sp>
      </p:grpSp>
      <p:sp>
        <p:nvSpPr>
          <p:cNvPr id="737344" name="Arc 64"/>
          <p:cNvSpPr>
            <a:spLocks/>
          </p:cNvSpPr>
          <p:nvPr/>
        </p:nvSpPr>
        <p:spPr bwMode="auto">
          <a:xfrm flipV="1">
            <a:off x="762000" y="2233612"/>
            <a:ext cx="1295400"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type="triangle" w="med" len="med"/>
            <a:tailEnd/>
          </a:ln>
          <a:effectLst/>
        </p:spPr>
        <p:txBody>
          <a:bodyPr wrap="none" anchor="ctr">
            <a:prstTxWarp prst="textNoShape">
              <a:avLst/>
            </a:prstTxWarp>
          </a:bodyPr>
          <a:lstStyle/>
          <a:p>
            <a:endParaRPr lang="en-US"/>
          </a:p>
        </p:txBody>
      </p:sp>
      <p:sp>
        <p:nvSpPr>
          <p:cNvPr id="737345" name="Arc 65"/>
          <p:cNvSpPr>
            <a:spLocks/>
          </p:cNvSpPr>
          <p:nvPr/>
        </p:nvSpPr>
        <p:spPr bwMode="auto">
          <a:xfrm flipH="1" flipV="1">
            <a:off x="2209800" y="2309812"/>
            <a:ext cx="1066800" cy="2971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C1C1C"/>
            </a:solidFill>
            <a:round/>
            <a:headEnd/>
            <a:tailEnd type="triangle" w="med" len="med"/>
          </a:ln>
          <a:effectLst/>
        </p:spPr>
        <p:txBody>
          <a:bodyPr wrap="none" anchor="ctr">
            <a:prstTxWarp prst="textNoShape">
              <a:avLst/>
            </a:prstTxWarp>
          </a:bodyPr>
          <a:lstStyle/>
          <a:p>
            <a:endParaRPr lang="en-US"/>
          </a:p>
        </p:txBody>
      </p:sp>
      <p:sp>
        <p:nvSpPr>
          <p:cNvPr id="737346" name="Rectangle 66"/>
          <p:cNvSpPr>
            <a:spLocks noChangeArrowheads="1"/>
          </p:cNvSpPr>
          <p:nvPr/>
        </p:nvSpPr>
        <p:spPr bwMode="auto">
          <a:xfrm>
            <a:off x="4648200" y="2005012"/>
            <a:ext cx="381000" cy="228600"/>
          </a:xfrm>
          <a:prstGeom prst="rect">
            <a:avLst/>
          </a:prstGeom>
          <a:gradFill rotWithShape="0">
            <a:gsLst>
              <a:gs pos="0">
                <a:schemeClr val="accent2"/>
              </a:gs>
              <a:gs pos="100000">
                <a:schemeClr val="accent2">
                  <a:gamma/>
                  <a:tint val="0"/>
                  <a:invGamma/>
                </a:schemeClr>
              </a:gs>
            </a:gsLst>
            <a:lin ang="5400000" scaled="1"/>
          </a:gradFill>
          <a:ln w="9525">
            <a:solidFill>
              <a:schemeClr val="tx1"/>
            </a:solidFill>
            <a:miter lim="800000"/>
            <a:headEnd/>
            <a:tailEnd/>
          </a:ln>
          <a:effectLst/>
        </p:spPr>
        <p:txBody>
          <a:bodyPr wrap="none" anchor="ctr">
            <a:prstTxWarp prst="textNoShape">
              <a:avLst/>
            </a:prstTxWarp>
          </a:bodyPr>
          <a:lstStyle/>
          <a:p>
            <a:endParaRPr lang="en-US">
              <a:solidFill>
                <a:schemeClr val="bg1"/>
              </a:solidFill>
            </a:endParaRPr>
          </a:p>
        </p:txBody>
      </p:sp>
      <p:sp>
        <p:nvSpPr>
          <p:cNvPr id="737347" name="AutoShape 67"/>
          <p:cNvSpPr>
            <a:spLocks noChangeArrowheads="1"/>
          </p:cNvSpPr>
          <p:nvPr/>
        </p:nvSpPr>
        <p:spPr bwMode="auto">
          <a:xfrm>
            <a:off x="3200400" y="5205412"/>
            <a:ext cx="381000" cy="228600"/>
          </a:xfrm>
          <a:prstGeom prst="roundRect">
            <a:avLst>
              <a:gd name="adj" fmla="val 16667"/>
            </a:avLst>
          </a:prstGeom>
          <a:gradFill rotWithShape="1">
            <a:gsLst>
              <a:gs pos="0">
                <a:schemeClr val="hlink">
                  <a:alpha val="78999"/>
                </a:schemeClr>
              </a:gs>
              <a:gs pos="100000">
                <a:schemeClr val="hlink">
                  <a:gamma/>
                  <a:tint val="38039"/>
                  <a:invGamma/>
                  <a:alpha val="37000"/>
                </a:schemeClr>
              </a:gs>
            </a:gsLst>
            <a:lin ang="5400000" scaled="1"/>
          </a:gradFill>
          <a:ln w="9525">
            <a:solidFill>
              <a:schemeClr val="tx1"/>
            </a:solidFill>
            <a:round/>
            <a:headEnd/>
            <a:tailEnd/>
          </a:ln>
          <a:effectLst/>
        </p:spPr>
        <p:txBody>
          <a:bodyPr wrap="none" anchor="ctr">
            <a:prstTxWarp prst="textNoShape">
              <a:avLst/>
            </a:prstTxWarp>
          </a:bodyPr>
          <a:lstStyle/>
          <a:p>
            <a:endParaRPr lang="en-US"/>
          </a:p>
        </p:txBody>
      </p:sp>
      <p:sp>
        <p:nvSpPr>
          <p:cNvPr id="737348" name="Text Box 68"/>
          <p:cNvSpPr txBox="1">
            <a:spLocks noChangeArrowheads="1"/>
          </p:cNvSpPr>
          <p:nvPr/>
        </p:nvSpPr>
        <p:spPr bwMode="auto">
          <a:xfrm>
            <a:off x="2209800" y="5151437"/>
            <a:ext cx="3783013" cy="1196975"/>
          </a:xfrm>
          <a:prstGeom prst="rect">
            <a:avLst/>
          </a:prstGeom>
          <a:solidFill>
            <a:schemeClr val="accent1"/>
          </a:solidFill>
          <a:ln w="9525">
            <a:solidFill>
              <a:schemeClr val="accent2"/>
            </a:solidFill>
            <a:miter lim="800000"/>
            <a:headEnd/>
            <a:tailEnd/>
          </a:ln>
          <a:effectLst/>
        </p:spPr>
        <p:txBody>
          <a:bodyPr>
            <a:prstTxWarp prst="textNoShape">
              <a:avLst/>
            </a:prstTxWarp>
            <a:spAutoFit/>
          </a:bodyPr>
          <a:lstStyle/>
          <a:p>
            <a:r>
              <a:rPr lang="en-US" sz="2400" b="1" i="1">
                <a:ea typeface="ＭＳ Ｐゴシック" charset="-128"/>
                <a:cs typeface="ＭＳ Ｐゴシック" charset="-128"/>
              </a:rPr>
              <a:t>Communication Centric</a:t>
            </a:r>
          </a:p>
          <a:p>
            <a:r>
              <a:rPr lang="en-US" sz="2400" b="1" i="1">
                <a:ea typeface="ＭＳ Ｐゴシック" charset="-128"/>
                <a:cs typeface="ＭＳ Ｐゴシック" charset="-128"/>
              </a:rPr>
              <a:t>Resource-Constrained</a:t>
            </a:r>
          </a:p>
          <a:p>
            <a:r>
              <a:rPr lang="en-US" sz="2400" b="1" i="1">
                <a:ea typeface="ＭＳ Ｐゴシック" charset="-128"/>
                <a:cs typeface="ＭＳ Ｐゴシック" charset="-128"/>
              </a:rPr>
              <a:t>Event-driven Execution</a:t>
            </a:r>
          </a:p>
        </p:txBody>
      </p:sp>
    </p:spTree>
    <p:extLst>
      <p:ext uri="{BB962C8B-B14F-4D97-AF65-F5344CB8AC3E}">
        <p14:creationId xmlns:p14="http://schemas.microsoft.com/office/powerpoint/2010/main" val="2353599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7333"/>
                                        </p:tgtEl>
                                        <p:attrNameLst>
                                          <p:attrName>style.visibility</p:attrName>
                                        </p:attrNameLst>
                                      </p:cBhvr>
                                      <p:to>
                                        <p:strVal val="visible"/>
                                      </p:to>
                                    </p:set>
                                  </p:childTnLst>
                                </p:cTn>
                              </p:par>
                            </p:childTnLst>
                          </p:cTn>
                        </p:par>
                        <p:par>
                          <p:cTn id="17" fill="hold">
                            <p:stCondLst>
                              <p:cond delay="0"/>
                            </p:stCondLst>
                            <p:childTnLst>
                              <p:par>
                                <p:cTn id="18" presetID="0" presetClass="path" presetSubtype="0" repeatCount="indefinite" accel="50000" decel="50000" fill="hold" grpId="1" nodeType="afterEffect">
                                  <p:stCondLst>
                                    <p:cond delay="0"/>
                                  </p:stCondLst>
                                  <p:childTnLst>
                                    <p:animMotion origin="layout" path="M -3.33333E-6 -2.07495E-6 L 0.00243 -0.3752 L -0.0092 -0.42424 L -0.04253 -0.4564 L -0.06666 -0.46102 L -0.1033 -0.44553 L -0.12639 -0.418 L -0.13663 -0.37659 " pathEditMode="relative" ptsTypes="AAAAAAAA">
                                      <p:cBhvr>
                                        <p:cTn id="19" dur="2000" fill="hold"/>
                                        <p:tgtEl>
                                          <p:spTgt spid="737333"/>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37334"/>
                                        </p:tgtEl>
                                        <p:attrNameLst>
                                          <p:attrName>style.visibility</p:attrName>
                                        </p:attrNameLst>
                                      </p:cBhvr>
                                      <p:to>
                                        <p:strVal val="visible"/>
                                      </p:to>
                                    </p:set>
                                    <p:animEffect transition="in" filter="fade">
                                      <p:cBhvr>
                                        <p:cTn id="29" dur="2000"/>
                                        <p:tgtEl>
                                          <p:spTgt spid="737334"/>
                                        </p:tgtEl>
                                      </p:cBhvr>
                                    </p:animEffect>
                                  </p:childTnLst>
                                </p:cTn>
                              </p:par>
                              <p:par>
                                <p:cTn id="30" presetID="0" presetClass="path" presetSubtype="0" repeatCount="indefinite" accel="50000" decel="50000" fill="hold" grpId="1" nodeType="withEffect">
                                  <p:stCondLst>
                                    <p:cond delay="0"/>
                                  </p:stCondLst>
                                  <p:childTnLst>
                                    <p:animMotion origin="layout" path="M 1.94444E-6 2.86838E-6 L -0.01042 0.05066 L -0.04705 0.07865 L -0.0816 0.06361 L -0.09879 0.01897 L -0.1 -0.02059 " pathEditMode="relative" rAng="0" ptsTypes="AAAAAA">
                                      <p:cBhvr>
                                        <p:cTn id="31" dur="2000" fill="hold"/>
                                        <p:tgtEl>
                                          <p:spTgt spid="737334"/>
                                        </p:tgtEl>
                                        <p:attrNameLst>
                                          <p:attrName>ppt_x</p:attrName>
                                          <p:attrName>ppt_y</p:attrName>
                                        </p:attrNameLst>
                                      </p:cBhvr>
                                      <p:rCtr x="-5000" y="2900"/>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37340"/>
                                        </p:tgtEl>
                                        <p:attrNameLst>
                                          <p:attrName>style.visibility</p:attrName>
                                        </p:attrNameLst>
                                      </p:cBhvr>
                                      <p:to>
                                        <p:strVal val="visible"/>
                                      </p:to>
                                    </p:set>
                                    <p:animEffect transition="in" filter="wipe(down)">
                                      <p:cBhvr>
                                        <p:cTn id="40" dur="5000"/>
                                        <p:tgtEl>
                                          <p:spTgt spid="73734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37344"/>
                                        </p:tgtEl>
                                        <p:attrNameLst>
                                          <p:attrName>style.visibility</p:attrName>
                                        </p:attrNameLst>
                                      </p:cBhvr>
                                      <p:to>
                                        <p:strVal val="visible"/>
                                      </p:to>
                                    </p:set>
                                    <p:animEffect transition="in" filter="wipe(up)">
                                      <p:cBhvr>
                                        <p:cTn id="49" dur="500"/>
                                        <p:tgtEl>
                                          <p:spTgt spid="7373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346"/>
                                        </p:tgtEl>
                                        <p:attrNameLst>
                                          <p:attrName>style.visibility</p:attrName>
                                        </p:attrNameLst>
                                      </p:cBhvr>
                                      <p:to>
                                        <p:strVal val="visible"/>
                                      </p:to>
                                    </p:set>
                                    <p:animEffect transition="in" filter="fade">
                                      <p:cBhvr>
                                        <p:cTn id="54" dur="2000"/>
                                        <p:tgtEl>
                                          <p:spTgt spid="737346"/>
                                        </p:tgtEl>
                                      </p:cBhvr>
                                    </p:animEffect>
                                  </p:childTnLst>
                                </p:cTn>
                              </p:par>
                            </p:childTnLst>
                          </p:cTn>
                        </p:par>
                        <p:par>
                          <p:cTn id="55" fill="hold">
                            <p:stCondLst>
                              <p:cond delay="2000"/>
                            </p:stCondLst>
                            <p:childTnLst>
                              <p:par>
                                <p:cTn id="56" presetID="0" presetClass="path" presetSubtype="0" repeatCount="indefinite" accel="50000" decel="50000" fill="hold" grpId="1" nodeType="afterEffect">
                                  <p:stCondLst>
                                    <p:cond delay="500"/>
                                  </p:stCondLst>
                                  <p:childTnLst>
                                    <p:animMotion origin="layout" path="M 3.88889E-6 -2.26232E-6 L -0.00677 -0.03817 L -0.06424 -0.11173 L -0.13785 -0.13926 L -0.23559 -0.11335 L -0.29184 -0.03215 L -0.30573 0.10571 L -0.33906 0.30025 L -0.40677 0.40296 L -0.49306 0.41661 " pathEditMode="relative" ptsTypes="AAAAAAAAAA">
                                      <p:cBhvr>
                                        <p:cTn id="57" dur="2000" fill="hold"/>
                                        <p:tgtEl>
                                          <p:spTgt spid="737346"/>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37345"/>
                                        </p:tgtEl>
                                        <p:attrNameLst>
                                          <p:attrName>style.visibility</p:attrName>
                                        </p:attrNameLst>
                                      </p:cBhvr>
                                      <p:to>
                                        <p:strVal val="visible"/>
                                      </p:to>
                                    </p:set>
                                    <p:animEffect transition="in" filter="wipe(down)">
                                      <p:cBhvr>
                                        <p:cTn id="62" dur="500"/>
                                        <p:tgtEl>
                                          <p:spTgt spid="737345"/>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737347"/>
                                        </p:tgtEl>
                                        <p:attrNameLst>
                                          <p:attrName>style.visibility</p:attrName>
                                        </p:attrNameLst>
                                      </p:cBhvr>
                                      <p:to>
                                        <p:strVal val="visible"/>
                                      </p:to>
                                    </p:set>
                                  </p:childTnLst>
                                </p:cTn>
                              </p:par>
                              <p:par>
                                <p:cTn id="65" presetID="0" presetClass="path" presetSubtype="0" repeatCount="indefinite" accel="50000" decel="50000" fill="hold" grpId="1" nodeType="withEffect">
                                  <p:stCondLst>
                                    <p:cond delay="0"/>
                                  </p:stCondLst>
                                  <p:childTnLst>
                                    <p:animMotion origin="layout" path="M -1.66667E-6 -1.88758E-6 L -0.04948 -0.02591 L -0.08628 -0.09947 L -0.12413 -0.30927 L -0.13333 -0.39209 L -0.12639 -0.45639 L -0.11389 -0.46865 " pathEditMode="relative" ptsTypes="AAAAAAA">
                                      <p:cBhvr>
                                        <p:cTn id="66" dur="2000" fill="hold"/>
                                        <p:tgtEl>
                                          <p:spTgt spid="737347"/>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3" grpId="0" animBg="1"/>
      <p:bldP spid="737333" grpId="1" animBg="1"/>
      <p:bldP spid="737334" grpId="0" animBg="1"/>
      <p:bldP spid="737334" grpId="1" animBg="1"/>
      <p:bldP spid="737340" grpId="0" animBg="1"/>
      <p:bldP spid="737344" grpId="0" animBg="1"/>
      <p:bldP spid="737345" grpId="0" animBg="1"/>
      <p:bldP spid="737346" grpId="0" animBg="1"/>
      <p:bldP spid="737346" grpId="1" animBg="1"/>
      <p:bldP spid="737347" grpId="0" animBg="1"/>
      <p:bldP spid="737347" grpId="1" animBg="1"/>
      <p:bldP spid="73734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0658" name="Picture 2" descr="isp-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38225"/>
            <a:ext cx="7626350" cy="5819775"/>
          </a:xfrm>
          <a:prstGeom prst="rect">
            <a:avLst/>
          </a:prstGeom>
          <a:noFill/>
          <a:extLst>
            <a:ext uri="{909E8E84-426E-40dd-AFC4-6F175D3DCCD1}">
              <a14:hiddenFill xmlns:a14="http://schemas.microsoft.com/office/drawing/2010/main" xmlns="">
                <a:solidFill>
                  <a:srgbClr val="FFFFFF"/>
                </a:solidFill>
              </a14:hiddenFill>
            </a:ext>
          </a:extLst>
        </p:spPr>
      </p:pic>
      <p:pic>
        <p:nvPicPr>
          <p:cNvPr id="710659" name="Picture 3" descr="The image “http://img.dell.com/images/us/segments/dhs/prodviews/4700_fp_front_66x57.jpg”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971800"/>
            <a:ext cx="928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0660" name="Picture 4" descr="clu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133600"/>
            <a:ext cx="1714500" cy="1289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0661" name="Picture 5" descr="cell-phone-noki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4038600"/>
            <a:ext cx="381000" cy="288925"/>
          </a:xfrm>
          <a:prstGeom prst="rect">
            <a:avLst/>
          </a:prstGeom>
          <a:noFill/>
          <a:extLst>
            <a:ext uri="{909E8E84-426E-40dd-AFC4-6F175D3DCCD1}">
              <a14:hiddenFill xmlns:a14="http://schemas.microsoft.com/office/drawing/2010/main" xmlns="">
                <a:solidFill>
                  <a:srgbClr val="FFFFFF"/>
                </a:solidFill>
              </a14:hiddenFill>
            </a:ext>
          </a:extLst>
        </p:spPr>
      </p:pic>
      <p:sp>
        <p:nvSpPr>
          <p:cNvPr id="710662" name="Rectangle 6"/>
          <p:cNvSpPr>
            <a:spLocks noGrp="1" noChangeArrowheads="1"/>
          </p:cNvSpPr>
          <p:nvPr>
            <p:ph type="title"/>
          </p:nvPr>
        </p:nvSpPr>
        <p:spPr>
          <a:xfrm>
            <a:off x="457200" y="152400"/>
            <a:ext cx="7848600" cy="736600"/>
          </a:xfrm>
          <a:ln/>
        </p:spPr>
        <p:txBody>
          <a:bodyPr/>
          <a:lstStyle/>
          <a:p>
            <a:r>
              <a:rPr lang="en-US" dirty="0" smtClean="0">
                <a:latin typeface="Trebuchet MS" charset="0"/>
              </a:rPr>
              <a:t>Back to </a:t>
            </a:r>
            <a:r>
              <a:rPr lang="en-US" dirty="0" smtClean="0">
                <a:latin typeface="Trebuchet MS" charset="0"/>
              </a:rPr>
              <a:t>The </a:t>
            </a:r>
            <a:r>
              <a:rPr lang="en-US" dirty="0">
                <a:latin typeface="Trebuchet MS" charset="0"/>
              </a:rPr>
              <a:t>Internet of </a:t>
            </a:r>
            <a:r>
              <a:rPr lang="en-US" dirty="0" smtClean="0">
                <a:latin typeface="Trebuchet MS" charset="0"/>
              </a:rPr>
              <a:t>Everything…?</a:t>
            </a:r>
            <a:endParaRPr lang="en-US" sz="6000" dirty="0"/>
          </a:p>
        </p:txBody>
      </p:sp>
      <p:pic>
        <p:nvPicPr>
          <p:cNvPr id="710663" name="Picture 7" descr="fing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2600" y="5867400"/>
            <a:ext cx="838200" cy="577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64" name="Picture 8" descr="neon_nytim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4025" y="1408113"/>
            <a:ext cx="2176463" cy="1966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65" name="Picture 9" descr="3D_layerVIEW"/>
          <p:cNvPicPr>
            <a:picLocks noChangeAspect="1" noChangeArrowheads="1"/>
          </p:cNvPicPr>
          <p:nvPr/>
        </p:nvPicPr>
        <p:blipFill>
          <a:blip r:embed="rId11" cstate="print">
            <a:extLst>
              <a:ext uri="{28A0092B-C50C-407E-A947-70E740481C1C}">
                <a14:useLocalDpi xmlns:a14="http://schemas.microsoft.com/office/drawing/2010/main" val="0"/>
              </a:ext>
            </a:extLst>
          </a:blip>
          <a:srcRect l="13902" t="12938" r="9639" b="14180"/>
          <a:stretch>
            <a:fillRect/>
          </a:stretch>
        </p:blipFill>
        <p:spPr bwMode="auto">
          <a:xfrm>
            <a:off x="444500" y="1066800"/>
            <a:ext cx="1984375" cy="1941513"/>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66" name="Picture 10" descr="container_track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1143000"/>
            <a:ext cx="1219200" cy="1084263"/>
          </a:xfrm>
          <a:prstGeom prst="rect">
            <a:avLst/>
          </a:prstGeom>
          <a:noFill/>
          <a:extLst>
            <a:ext uri="{909E8E84-426E-40dd-AFC4-6F175D3DCCD1}">
              <a14:hiddenFill xmlns:a14="http://schemas.microsoft.com/office/drawing/2010/main" xmlns="">
                <a:solidFill>
                  <a:srgbClr val="FFFFFF"/>
                </a:solidFill>
              </a14:hiddenFill>
            </a:ext>
          </a:extLst>
        </p:spPr>
      </p:pic>
      <p:pic>
        <p:nvPicPr>
          <p:cNvPr id="710667" name="Picture 11" descr="manufactur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319213"/>
            <a:ext cx="1143000" cy="96043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10668" name="Object 12"/>
          <p:cNvGraphicFramePr>
            <a:graphicFrameLocks noChangeAspect="1"/>
          </p:cNvGraphicFramePr>
          <p:nvPr/>
        </p:nvGraphicFramePr>
        <p:xfrm>
          <a:off x="4572000" y="4953000"/>
          <a:ext cx="990600" cy="990600"/>
        </p:xfrm>
        <a:graphic>
          <a:graphicData uri="http://schemas.openxmlformats.org/presentationml/2006/ole">
            <mc:AlternateContent xmlns:mc="http://schemas.openxmlformats.org/markup-compatibility/2006">
              <mc:Choice xmlns:v="urn:schemas-microsoft-com:vml" Requires="v">
                <p:oleObj spid="_x0000_s23555" name="Bitmap Image" r:id="rId14" imgW="1238423" imgH="1238423" progId="Paint.Picture">
                  <p:embed/>
                </p:oleObj>
              </mc:Choice>
              <mc:Fallback>
                <p:oleObj name="Bitmap Image" r:id="rId14" imgW="1238423" imgH="1238423"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4953000"/>
                        <a:ext cx="990600" cy="990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10669" name="Picture 13"/>
          <p:cNvPicPr>
            <a:picLocks noChangeAspect="1" noChangeArrowheads="1"/>
          </p:cNvPicPr>
          <p:nvPr/>
        </p:nvPicPr>
        <p:blipFill>
          <a:blip r:embed="rId16">
            <a:extLst>
              <a:ext uri="{28A0092B-C50C-407E-A947-70E740481C1C}">
                <a14:useLocalDpi xmlns:a14="http://schemas.microsoft.com/office/drawing/2010/main" val="0"/>
              </a:ext>
            </a:extLst>
          </a:blip>
          <a:srcRect t="8449"/>
          <a:stretch>
            <a:fillRect/>
          </a:stretch>
        </p:blipFill>
        <p:spPr bwMode="auto">
          <a:xfrm>
            <a:off x="6096000" y="4267200"/>
            <a:ext cx="2043113" cy="1047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70"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76800" y="3810000"/>
            <a:ext cx="1071563"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71" name="Picture 15" descr="first_responersOK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3124200"/>
            <a:ext cx="1430338" cy="922338"/>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10672" name="Picture 16" descr="goldengate_bridge_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2800" y="2819400"/>
            <a:ext cx="1562100" cy="1009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10673" name="Picture 1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5800" y="5181600"/>
            <a:ext cx="1219200" cy="808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74" name="Picture 18" descr="Figure 1. A boy pumps water from a tube well . . ."/>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600" y="5334000"/>
            <a:ext cx="846138" cy="914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10675" name="Picture 19" descr="vineyard"/>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57600" y="5105400"/>
            <a:ext cx="963613"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710676" name="Picture 20" descr="open%20office%20eas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53000" y="2209800"/>
            <a:ext cx="1447800" cy="11049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0677" name="Picture 21" descr="fabmotetwo45gf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4600" y="3733800"/>
            <a:ext cx="139065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78" name="Picture 22" descr="loch rannoch hiries">
            <a:hlinkClick r:id="" action="ppaction://hlinkshowjump?jump=nextslide"/>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90600" y="3962400"/>
            <a:ext cx="1219200" cy="957263"/>
          </a:xfrm>
          <a:prstGeom prst="rect">
            <a:avLst/>
          </a:prstGeom>
          <a:noFill/>
          <a:extLst>
            <a:ext uri="{909E8E84-426E-40dd-AFC4-6F175D3DCCD1}">
              <a14:hiddenFill xmlns:a14="http://schemas.microsoft.com/office/drawing/2010/main" xmlns="">
                <a:solidFill>
                  <a:srgbClr val="FFFFFF"/>
                </a:solidFill>
              </a14:hiddenFill>
            </a:ext>
          </a:extLst>
        </p:spPr>
      </p:pic>
      <p:pic>
        <p:nvPicPr>
          <p:cNvPr id="710679" name="Picture 23" descr="rw_mot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34200" y="5486400"/>
            <a:ext cx="814388"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80" name="Picture 24" descr="IMG_120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62400" y="1143000"/>
            <a:ext cx="800100" cy="1066800"/>
          </a:xfrm>
          <a:prstGeom prst="rect">
            <a:avLst/>
          </a:prstGeom>
          <a:noFill/>
          <a:ln w="38100">
            <a:solidFill>
              <a:srgbClr val="000066"/>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81" name="Picture 25" descr="burrow"/>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76400" y="5486400"/>
            <a:ext cx="1030288"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82" name="Picture 26" descr="chet"/>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371600" y="2590800"/>
            <a:ext cx="973138"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83" name="Picture 27" descr="4low"/>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86200" y="3733800"/>
            <a:ext cx="1370013" cy="873125"/>
          </a:xfrm>
          <a:prstGeom prst="rect">
            <a:avLst/>
          </a:prstGeom>
          <a:noFill/>
          <a:extLst>
            <a:ext uri="{909E8E84-426E-40dd-AFC4-6F175D3DCCD1}">
              <a14:hiddenFill xmlns:a14="http://schemas.microsoft.com/office/drawing/2010/main" xmlns="">
                <a:solidFill>
                  <a:srgbClr val="FFFFFF"/>
                </a:solidFill>
              </a14:hiddenFill>
            </a:ext>
          </a:extLst>
        </p:spPr>
      </p:pic>
      <p:pic>
        <p:nvPicPr>
          <p:cNvPr id="710684" name="Picture 28"/>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0200" y="914400"/>
            <a:ext cx="788988" cy="1119188"/>
          </a:xfrm>
          <a:prstGeom prst="rect">
            <a:avLst/>
          </a:prstGeom>
          <a:noFill/>
          <a:extLst>
            <a:ext uri="{909E8E84-426E-40dd-AFC4-6F175D3DCCD1}">
              <a14:hiddenFill xmlns:a14="http://schemas.microsoft.com/office/drawing/2010/main" xmlns="">
                <a:solidFill>
                  <a:srgbClr val="FFFFFF"/>
                </a:solidFill>
              </a14:hiddenFill>
            </a:ext>
          </a:extLst>
        </p:spPr>
      </p:pic>
      <p:pic>
        <p:nvPicPr>
          <p:cNvPr id="710685" name="Picture 29" descr="UPS_Truck"/>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72400" y="4724400"/>
            <a:ext cx="1371600" cy="1069975"/>
          </a:xfrm>
          <a:prstGeom prst="rect">
            <a:avLst/>
          </a:prstGeom>
          <a:noFill/>
          <a:extLst>
            <a:ext uri="{909E8E84-426E-40dd-AFC4-6F175D3DCCD1}">
              <a14:hiddenFill xmlns:a14="http://schemas.microsoft.com/office/drawing/2010/main" xmlns="">
                <a:solidFill>
                  <a:srgbClr val="FFFFFF"/>
                </a:solidFill>
              </a14:hiddenFill>
            </a:ext>
          </a:extLst>
        </p:spPr>
      </p:pic>
      <p:pic>
        <p:nvPicPr>
          <p:cNvPr id="710687" name="Picture 31" descr="Electric_Oven">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58000" y="3581400"/>
            <a:ext cx="914400"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9498022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093315" y="113940"/>
            <a:ext cx="7190512" cy="716526"/>
          </a:xfrm>
        </p:spPr>
        <p:txBody>
          <a:bodyPr>
            <a:normAutofit/>
          </a:bodyPr>
          <a:lstStyle/>
          <a:p>
            <a:r>
              <a:rPr lang="en-US" dirty="0" smtClean="0"/>
              <a:t>An </a:t>
            </a:r>
            <a:r>
              <a:rPr lang="en-US" dirty="0" smtClean="0"/>
              <a:t>Mor</a:t>
            </a:r>
            <a:r>
              <a:rPr lang="en-US" dirty="0" smtClean="0"/>
              <a:t>e Global </a:t>
            </a:r>
            <a:r>
              <a:rPr lang="en-US" dirty="0" smtClean="0"/>
              <a:t>Application </a:t>
            </a:r>
            <a:r>
              <a:rPr lang="en-US" dirty="0" smtClean="0"/>
              <a:t>Model</a:t>
            </a:r>
            <a:endParaRPr lang="en-US" dirty="0"/>
          </a:p>
        </p:txBody>
      </p:sp>
      <p:sp>
        <p:nvSpPr>
          <p:cNvPr id="3" name="Content Placeholder 2"/>
          <p:cNvSpPr>
            <a:spLocks noGrp="1"/>
          </p:cNvSpPr>
          <p:nvPr>
            <p:ph idx="1"/>
          </p:nvPr>
        </p:nvSpPr>
        <p:spPr>
          <a:xfrm>
            <a:off x="152400" y="3019694"/>
            <a:ext cx="8915400" cy="3659962"/>
          </a:xfrm>
        </p:spPr>
        <p:txBody>
          <a:bodyPr>
            <a:normAutofit fontScale="92500"/>
          </a:bodyPr>
          <a:lstStyle/>
          <a:p>
            <a:r>
              <a:rPr lang="en-US" b="1" dirty="0" smtClean="0">
                <a:solidFill>
                  <a:srgbClr val="FF0000"/>
                </a:solidFill>
              </a:rPr>
              <a:t>A Swarm Application is a </a:t>
            </a:r>
            <a:br>
              <a:rPr lang="en-US" b="1" dirty="0" smtClean="0">
                <a:solidFill>
                  <a:srgbClr val="FF0000"/>
                </a:solidFill>
              </a:rPr>
            </a:br>
            <a:r>
              <a:rPr lang="en-US" b="1" dirty="0" smtClean="0">
                <a:solidFill>
                  <a:srgbClr val="FF0000"/>
                </a:solidFill>
              </a:rPr>
              <a:t>Connected graph of Components</a:t>
            </a:r>
          </a:p>
          <a:p>
            <a:pPr lvl="1"/>
            <a:r>
              <a:rPr lang="en-US" b="1" dirty="0" smtClean="0">
                <a:solidFill>
                  <a:srgbClr val="FF0000"/>
                </a:solidFill>
              </a:rPr>
              <a:t>Globally distributed, but locality and </a:t>
            </a:r>
            <a:r>
              <a:rPr lang="en-US" b="1" dirty="0" err="1" smtClean="0">
                <a:solidFill>
                  <a:srgbClr val="FF0000"/>
                </a:solidFill>
              </a:rPr>
              <a:t>QoS</a:t>
            </a:r>
            <a:r>
              <a:rPr lang="en-US" b="1" dirty="0" smtClean="0">
                <a:solidFill>
                  <a:srgbClr val="FF0000"/>
                </a:solidFill>
              </a:rPr>
              <a:t> aware</a:t>
            </a:r>
          </a:p>
          <a:p>
            <a:pPr lvl="1"/>
            <a:r>
              <a:rPr lang="en-US" b="1" dirty="0" smtClean="0">
                <a:solidFill>
                  <a:srgbClr val="FF0000"/>
                </a:solidFill>
              </a:rPr>
              <a:t>Avoid Stovepipe solutions through reusability</a:t>
            </a:r>
          </a:p>
          <a:p>
            <a:r>
              <a:rPr lang="en-US" dirty="0" smtClean="0"/>
              <a:t>Many components are </a:t>
            </a:r>
            <a:r>
              <a:rPr lang="en-US" i="1" dirty="0" smtClean="0"/>
              <a:t>Shared</a:t>
            </a:r>
            <a:r>
              <a:rPr lang="en-US" dirty="0" smtClean="0"/>
              <a:t> </a:t>
            </a:r>
            <a:r>
              <a:rPr lang="en-US" i="1" dirty="0" smtClean="0"/>
              <a:t>Services </a:t>
            </a:r>
            <a:r>
              <a:rPr lang="en-US" dirty="0" smtClean="0"/>
              <a:t>written by programmers with a variety of skill-sets and motivations</a:t>
            </a:r>
            <a:endParaRPr lang="en-US" i="1" dirty="0" smtClean="0"/>
          </a:p>
          <a:p>
            <a:pPr lvl="1"/>
            <a:r>
              <a:rPr lang="en-US" dirty="0" smtClean="0"/>
              <a:t>Well-defined semantics and a managed software version scheme</a:t>
            </a:r>
          </a:p>
          <a:p>
            <a:pPr lvl="1"/>
            <a:r>
              <a:rPr lang="en-US" dirty="0" smtClean="0"/>
              <a:t>Service Level Agreements (SLA) with micropayments</a:t>
            </a:r>
          </a:p>
          <a:p>
            <a:r>
              <a:rPr lang="en-US" dirty="0" smtClean="0"/>
              <a:t>Many are “</a:t>
            </a:r>
            <a:r>
              <a:rPr lang="en-US" dirty="0" err="1" smtClean="0"/>
              <a:t>Swarmlets</a:t>
            </a:r>
            <a:r>
              <a:rPr lang="en-US" dirty="0" smtClean="0"/>
              <a:t>” written by </a:t>
            </a:r>
            <a:r>
              <a:rPr lang="en-US" i="1" dirty="0" smtClean="0"/>
              <a:t>domain programmers</a:t>
            </a:r>
          </a:p>
          <a:p>
            <a:pPr lvl="1"/>
            <a:r>
              <a:rPr lang="en-US" dirty="0" smtClean="0"/>
              <a:t>They care </a:t>
            </a:r>
            <a:r>
              <a:rPr lang="en-US" i="1" dirty="0" smtClean="0"/>
              <a:t>what</a:t>
            </a:r>
            <a:r>
              <a:rPr lang="en-US" dirty="0" smtClean="0"/>
              <a:t> application does, not </a:t>
            </a:r>
            <a:r>
              <a:rPr lang="en-US" i="1" dirty="0" smtClean="0"/>
              <a:t>how</a:t>
            </a:r>
            <a:r>
              <a:rPr lang="en-US" dirty="0" smtClean="0"/>
              <a:t> it does it</a:t>
            </a:r>
          </a:p>
        </p:txBody>
      </p:sp>
      <p:grpSp>
        <p:nvGrpSpPr>
          <p:cNvPr id="124" name="Group 123"/>
          <p:cNvGrpSpPr/>
          <p:nvPr/>
        </p:nvGrpSpPr>
        <p:grpSpPr>
          <a:xfrm>
            <a:off x="457200" y="-76200"/>
            <a:ext cx="8534400" cy="3674638"/>
            <a:chOff x="-86393" y="-152400"/>
            <a:chExt cx="9405179" cy="4497594"/>
          </a:xfrm>
        </p:grpSpPr>
        <p:sp>
          <p:nvSpPr>
            <p:cNvPr id="111" name="Cloud 110"/>
            <p:cNvSpPr/>
            <p:nvPr/>
          </p:nvSpPr>
          <p:spPr>
            <a:xfrm>
              <a:off x="5929036" y="2784359"/>
              <a:ext cx="3202004" cy="1313639"/>
            </a:xfrm>
            <a:prstGeom prst="clou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30"/>
            <p:cNvGrpSpPr>
              <a:grpSpLocks/>
            </p:cNvGrpSpPr>
            <p:nvPr/>
          </p:nvGrpSpPr>
          <p:grpSpPr bwMode="auto">
            <a:xfrm>
              <a:off x="3167740" y="1212850"/>
              <a:ext cx="1175660" cy="1225550"/>
              <a:chOff x="2787" y="683"/>
              <a:chExt cx="770" cy="798"/>
            </a:xfrm>
          </p:grpSpPr>
          <p:sp>
            <p:nvSpPr>
              <p:cNvPr id="15" name="AutoShape 131"/>
              <p:cNvSpPr>
                <a:spLocks noChangeArrowheads="1"/>
              </p:cNvSpPr>
              <p:nvPr/>
            </p:nvSpPr>
            <p:spPr bwMode="auto">
              <a:xfrm>
                <a:off x="2787" y="683"/>
                <a:ext cx="770" cy="798"/>
              </a:xfrm>
              <a:prstGeom prst="roundRect">
                <a:avLst>
                  <a:gd name="adj" fmla="val 16667"/>
                </a:avLst>
              </a:prstGeom>
              <a:solidFill>
                <a:srgbClr val="FF0000"/>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6" name="Oval 132"/>
              <p:cNvSpPr>
                <a:spLocks noChangeArrowheads="1"/>
              </p:cNvSpPr>
              <p:nvPr/>
            </p:nvSpPr>
            <p:spPr bwMode="auto">
              <a:xfrm>
                <a:off x="3011" y="71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7" name="Oval 133"/>
              <p:cNvSpPr>
                <a:spLocks noChangeArrowheads="1"/>
              </p:cNvSpPr>
              <p:nvPr/>
            </p:nvSpPr>
            <p:spPr bwMode="auto">
              <a:xfrm>
                <a:off x="2832" y="71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8" name="Oval 134"/>
              <p:cNvSpPr>
                <a:spLocks noChangeArrowheads="1"/>
              </p:cNvSpPr>
              <p:nvPr/>
            </p:nvSpPr>
            <p:spPr bwMode="auto">
              <a:xfrm>
                <a:off x="3189" y="71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9" name="Oval 135"/>
              <p:cNvSpPr>
                <a:spLocks noChangeArrowheads="1"/>
              </p:cNvSpPr>
              <p:nvPr/>
            </p:nvSpPr>
            <p:spPr bwMode="auto">
              <a:xfrm>
                <a:off x="3368" y="71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0" name="Oval 136"/>
              <p:cNvSpPr>
                <a:spLocks noChangeArrowheads="1"/>
              </p:cNvSpPr>
              <p:nvPr/>
            </p:nvSpPr>
            <p:spPr bwMode="auto">
              <a:xfrm>
                <a:off x="3011" y="90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1" name="Oval 137"/>
              <p:cNvSpPr>
                <a:spLocks noChangeArrowheads="1"/>
              </p:cNvSpPr>
              <p:nvPr/>
            </p:nvSpPr>
            <p:spPr bwMode="auto">
              <a:xfrm>
                <a:off x="2832" y="90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2" name="Oval 138"/>
              <p:cNvSpPr>
                <a:spLocks noChangeArrowheads="1"/>
              </p:cNvSpPr>
              <p:nvPr/>
            </p:nvSpPr>
            <p:spPr bwMode="auto">
              <a:xfrm>
                <a:off x="3189" y="90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3" name="Oval 139"/>
              <p:cNvSpPr>
                <a:spLocks noChangeArrowheads="1"/>
              </p:cNvSpPr>
              <p:nvPr/>
            </p:nvSpPr>
            <p:spPr bwMode="auto">
              <a:xfrm>
                <a:off x="3368" y="90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4" name="Oval 140"/>
              <p:cNvSpPr>
                <a:spLocks noChangeArrowheads="1"/>
              </p:cNvSpPr>
              <p:nvPr/>
            </p:nvSpPr>
            <p:spPr bwMode="auto">
              <a:xfrm>
                <a:off x="3011" y="109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5" name="Oval 141"/>
              <p:cNvSpPr>
                <a:spLocks noChangeArrowheads="1"/>
              </p:cNvSpPr>
              <p:nvPr/>
            </p:nvSpPr>
            <p:spPr bwMode="auto">
              <a:xfrm>
                <a:off x="2832" y="109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6" name="Oval 142"/>
              <p:cNvSpPr>
                <a:spLocks noChangeArrowheads="1"/>
              </p:cNvSpPr>
              <p:nvPr/>
            </p:nvSpPr>
            <p:spPr bwMode="auto">
              <a:xfrm>
                <a:off x="3189" y="109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7" name="Oval 143"/>
              <p:cNvSpPr>
                <a:spLocks noChangeArrowheads="1"/>
              </p:cNvSpPr>
              <p:nvPr/>
            </p:nvSpPr>
            <p:spPr bwMode="auto">
              <a:xfrm>
                <a:off x="3368" y="109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8" name="Oval 144"/>
              <p:cNvSpPr>
                <a:spLocks noChangeArrowheads="1"/>
              </p:cNvSpPr>
              <p:nvPr/>
            </p:nvSpPr>
            <p:spPr bwMode="auto">
              <a:xfrm>
                <a:off x="3011" y="128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29" name="Oval 145"/>
              <p:cNvSpPr>
                <a:spLocks noChangeArrowheads="1"/>
              </p:cNvSpPr>
              <p:nvPr/>
            </p:nvSpPr>
            <p:spPr bwMode="auto">
              <a:xfrm>
                <a:off x="2832" y="128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30" name="Oval 146"/>
              <p:cNvSpPr>
                <a:spLocks noChangeArrowheads="1"/>
              </p:cNvSpPr>
              <p:nvPr/>
            </p:nvSpPr>
            <p:spPr bwMode="auto">
              <a:xfrm>
                <a:off x="3189" y="128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31" name="Oval 147"/>
              <p:cNvSpPr>
                <a:spLocks noChangeArrowheads="1"/>
              </p:cNvSpPr>
              <p:nvPr/>
            </p:nvSpPr>
            <p:spPr bwMode="auto">
              <a:xfrm>
                <a:off x="3368" y="1286"/>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grpSp>
          <p:nvGrpSpPr>
            <p:cNvPr id="34" name="Group 205"/>
            <p:cNvGrpSpPr>
              <a:grpSpLocks/>
            </p:cNvGrpSpPr>
            <p:nvPr/>
          </p:nvGrpSpPr>
          <p:grpSpPr bwMode="auto">
            <a:xfrm>
              <a:off x="6940700" y="792726"/>
              <a:ext cx="641442" cy="669822"/>
              <a:chOff x="2721" y="977"/>
              <a:chExt cx="420" cy="436"/>
            </a:xfrm>
          </p:grpSpPr>
          <p:sp>
            <p:nvSpPr>
              <p:cNvPr id="62" name="AutoShape 206"/>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63" name="Oval 207"/>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64" name="Oval 208"/>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65" name="Oval 209"/>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66" name="Oval 210"/>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grpSp>
          <p:nvGrpSpPr>
            <p:cNvPr id="35" name="Group 211"/>
            <p:cNvGrpSpPr>
              <a:grpSpLocks/>
            </p:cNvGrpSpPr>
            <p:nvPr/>
          </p:nvGrpSpPr>
          <p:grpSpPr bwMode="auto">
            <a:xfrm>
              <a:off x="7087315" y="940210"/>
              <a:ext cx="641442" cy="669822"/>
              <a:chOff x="2721" y="977"/>
              <a:chExt cx="420" cy="436"/>
            </a:xfrm>
          </p:grpSpPr>
          <p:sp>
            <p:nvSpPr>
              <p:cNvPr id="57" name="AutoShape 212"/>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8" name="Oval 213"/>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9" name="Oval 214"/>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60" name="Oval 215"/>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61" name="Oval 216"/>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grpSp>
          <p:nvGrpSpPr>
            <p:cNvPr id="36" name="Group 217"/>
            <p:cNvGrpSpPr>
              <a:grpSpLocks/>
            </p:cNvGrpSpPr>
            <p:nvPr/>
          </p:nvGrpSpPr>
          <p:grpSpPr bwMode="auto">
            <a:xfrm>
              <a:off x="7233931" y="1087694"/>
              <a:ext cx="641442" cy="669822"/>
              <a:chOff x="2721" y="977"/>
              <a:chExt cx="420" cy="436"/>
            </a:xfrm>
          </p:grpSpPr>
          <p:sp>
            <p:nvSpPr>
              <p:cNvPr id="52" name="AutoShape 218"/>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3" name="Oval 219"/>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4" name="Oval 220"/>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5" name="Oval 221"/>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6" name="Oval 222"/>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grpSp>
          <p:nvGrpSpPr>
            <p:cNvPr id="37" name="Group 223"/>
            <p:cNvGrpSpPr>
              <a:grpSpLocks/>
            </p:cNvGrpSpPr>
            <p:nvPr/>
          </p:nvGrpSpPr>
          <p:grpSpPr bwMode="auto">
            <a:xfrm>
              <a:off x="7380546" y="1235178"/>
              <a:ext cx="641442" cy="669822"/>
              <a:chOff x="2721" y="977"/>
              <a:chExt cx="420" cy="436"/>
            </a:xfrm>
          </p:grpSpPr>
          <p:sp>
            <p:nvSpPr>
              <p:cNvPr id="47" name="AutoShape 224"/>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48" name="Oval 225"/>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49" name="Oval 226"/>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0" name="Oval 227"/>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51" name="Oval 228"/>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sp>
          <p:nvSpPr>
            <p:cNvPr id="39" name="Text Box 231"/>
            <p:cNvSpPr txBox="1">
              <a:spLocks noChangeArrowheads="1"/>
            </p:cNvSpPr>
            <p:nvPr/>
          </p:nvSpPr>
          <p:spPr bwMode="auto">
            <a:xfrm>
              <a:off x="7831846" y="1607267"/>
              <a:ext cx="1278303" cy="831133"/>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dirty="0" smtClean="0">
                  <a:effectLst>
                    <a:outerShdw blurRad="38100" dist="38100" dir="2700000" algn="tl">
                      <a:srgbClr val="C0C0C0"/>
                    </a:outerShdw>
                  </a:effectLst>
                  <a:latin typeface="Tahoma" pitchFamily="34" charset="0"/>
                  <a:cs typeface="Tahoma" pitchFamily="34" charset="0"/>
                </a:rPr>
                <a:t>Sensors</a:t>
              </a:r>
            </a:p>
            <a:p>
              <a:pPr algn="ctr">
                <a:spcBef>
                  <a:spcPct val="0"/>
                </a:spcBef>
                <a:buClrTx/>
                <a:buSzTx/>
                <a:buFontTx/>
                <a:buNone/>
                <a:defRPr/>
              </a:pPr>
              <a:r>
                <a:rPr lang="en-US" sz="1600" dirty="0" smtClean="0">
                  <a:effectLst>
                    <a:outerShdw blurRad="38100" dist="38100" dir="2700000" algn="tl">
                      <a:srgbClr val="C0C0C0"/>
                    </a:outerShdw>
                  </a:effectLst>
                  <a:latin typeface="Tahoma" pitchFamily="34" charset="0"/>
                  <a:cs typeface="Tahoma" pitchFamily="34" charset="0"/>
                </a:rPr>
                <a:t>with</a:t>
              </a:r>
              <a:br>
                <a:rPr lang="en-US" sz="1600" dirty="0" smtClean="0">
                  <a:effectLst>
                    <a:outerShdw blurRad="38100" dist="38100" dir="2700000" algn="tl">
                      <a:srgbClr val="C0C0C0"/>
                    </a:outerShdw>
                  </a:effectLst>
                  <a:latin typeface="Tahoma" pitchFamily="34" charset="0"/>
                  <a:cs typeface="Tahoma" pitchFamily="34" charset="0"/>
                </a:rPr>
              </a:br>
              <a:r>
                <a:rPr lang="en-US" sz="1600" dirty="0" smtClean="0">
                  <a:effectLst>
                    <a:outerShdw blurRad="38100" dist="38100" dir="2700000" algn="tl">
                      <a:srgbClr val="C0C0C0"/>
                    </a:outerShdw>
                  </a:effectLst>
                  <a:latin typeface="Tahoma" pitchFamily="34" charset="0"/>
                  <a:cs typeface="Tahoma" pitchFamily="34" charset="0"/>
                </a:rPr>
                <a:t>Aggregation</a:t>
              </a:r>
              <a:endParaRPr lang="en-US" sz="1600" dirty="0">
                <a:effectLst>
                  <a:outerShdw blurRad="38100" dist="38100" dir="2700000" algn="tl">
                    <a:srgbClr val="C0C0C0"/>
                  </a:outerShdw>
                </a:effectLst>
                <a:latin typeface="Tahoma" pitchFamily="34" charset="0"/>
                <a:cs typeface="Tahoma" pitchFamily="34" charset="0"/>
              </a:endParaRPr>
            </a:p>
          </p:txBody>
        </p:sp>
        <p:sp>
          <p:nvSpPr>
            <p:cNvPr id="40" name="Text Box 232"/>
            <p:cNvSpPr txBox="1">
              <a:spLocks noChangeArrowheads="1"/>
            </p:cNvSpPr>
            <p:nvPr/>
          </p:nvSpPr>
          <p:spPr bwMode="auto">
            <a:xfrm>
              <a:off x="6925909" y="3048000"/>
              <a:ext cx="1168910" cy="830997"/>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dirty="0" smtClean="0">
                  <a:effectLst>
                    <a:outerShdw blurRad="38100" dist="38100" dir="2700000" algn="tl">
                      <a:srgbClr val="C0C0C0"/>
                    </a:outerShdw>
                  </a:effectLst>
                  <a:latin typeface="Tahoma" pitchFamily="34" charset="0"/>
                  <a:cs typeface="Tahoma" pitchFamily="34" charset="0"/>
                </a:rPr>
                <a:t>Distributed</a:t>
              </a:r>
            </a:p>
            <a:p>
              <a:pPr algn="ctr">
                <a:spcBef>
                  <a:spcPct val="0"/>
                </a:spcBef>
                <a:buClrTx/>
                <a:buSzTx/>
                <a:buFontTx/>
                <a:buNone/>
                <a:defRPr/>
              </a:pPr>
              <a:r>
                <a:rPr lang="en-US" sz="1600" dirty="0" smtClean="0">
                  <a:effectLst>
                    <a:outerShdw blurRad="38100" dist="38100" dir="2700000" algn="tl">
                      <a:srgbClr val="C0C0C0"/>
                    </a:outerShdw>
                  </a:effectLst>
                  <a:latin typeface="Tahoma" pitchFamily="34" charset="0"/>
                  <a:cs typeface="Tahoma" pitchFamily="34" charset="0"/>
                </a:rPr>
                <a:t>Archival</a:t>
              </a:r>
              <a:br>
                <a:rPr lang="en-US" sz="1600" dirty="0" smtClean="0">
                  <a:effectLst>
                    <a:outerShdw blurRad="38100" dist="38100" dir="2700000" algn="tl">
                      <a:srgbClr val="C0C0C0"/>
                    </a:outerShdw>
                  </a:effectLst>
                  <a:latin typeface="Tahoma" pitchFamily="34" charset="0"/>
                  <a:cs typeface="Tahoma" pitchFamily="34" charset="0"/>
                </a:rPr>
              </a:br>
              <a:r>
                <a:rPr lang="en-US" sz="1600" dirty="0" smtClean="0">
                  <a:effectLst>
                    <a:outerShdw blurRad="38100" dist="38100" dir="2700000" algn="tl">
                      <a:srgbClr val="C0C0C0"/>
                    </a:outerShdw>
                  </a:effectLst>
                  <a:latin typeface="Tahoma" pitchFamily="34" charset="0"/>
                  <a:cs typeface="Tahoma" pitchFamily="34" charset="0"/>
                </a:rPr>
                <a:t>Storage</a:t>
              </a:r>
              <a:endParaRPr lang="en-US" sz="1600" dirty="0">
                <a:effectLst>
                  <a:outerShdw blurRad="38100" dist="38100" dir="2700000" algn="tl">
                    <a:srgbClr val="C0C0C0"/>
                  </a:outerShdw>
                </a:effectLst>
                <a:latin typeface="Tahoma" pitchFamily="34" charset="0"/>
                <a:cs typeface="Tahoma" pitchFamily="34" charset="0"/>
              </a:endParaRPr>
            </a:p>
          </p:txBody>
        </p:sp>
        <p:grpSp>
          <p:nvGrpSpPr>
            <p:cNvPr id="87" name="Group 256"/>
            <p:cNvGrpSpPr>
              <a:grpSpLocks/>
            </p:cNvGrpSpPr>
            <p:nvPr/>
          </p:nvGrpSpPr>
          <p:grpSpPr bwMode="auto">
            <a:xfrm rot="1269725">
              <a:off x="1986368" y="1242391"/>
              <a:ext cx="1241206" cy="594297"/>
              <a:chOff x="2139" y="1167"/>
              <a:chExt cx="670" cy="387"/>
            </a:xfrm>
          </p:grpSpPr>
          <p:sp>
            <p:nvSpPr>
              <p:cNvPr id="92" name="AutoShape 257"/>
              <p:cNvSpPr>
                <a:spLocks noChangeArrowheads="1"/>
              </p:cNvSpPr>
              <p:nvPr/>
            </p:nvSpPr>
            <p:spPr bwMode="auto">
              <a:xfrm>
                <a:off x="2169" y="1167"/>
                <a:ext cx="598" cy="387"/>
              </a:xfrm>
              <a:prstGeom prst="leftRightArrow">
                <a:avLst>
                  <a:gd name="adj1" fmla="val 50000"/>
                  <a:gd name="adj2" fmla="val 22781"/>
                </a:avLst>
              </a:prstGeom>
              <a:solidFill>
                <a:srgbClr val="66FFFF"/>
              </a:solidFill>
              <a:ln w="9525">
                <a:solidFill>
                  <a:schemeClr val="tx1"/>
                </a:solidFill>
                <a:miter lim="800000"/>
                <a:headEnd/>
                <a:tailEnd/>
              </a:ln>
            </p:spPr>
            <p:txBody>
              <a:bodyPr wrap="none" anchor="ctr"/>
              <a:lstStyle/>
              <a:p>
                <a:endParaRPr lang="en-US">
                  <a:latin typeface="Tahoma" pitchFamily="34" charset="0"/>
                  <a:cs typeface="Tahoma" pitchFamily="34" charset="0"/>
                </a:endParaRPr>
              </a:p>
            </p:txBody>
          </p:sp>
          <p:sp>
            <p:nvSpPr>
              <p:cNvPr id="93" name="Text Box 258"/>
              <p:cNvSpPr txBox="1">
                <a:spLocks noChangeArrowheads="1"/>
              </p:cNvSpPr>
              <p:nvPr/>
            </p:nvSpPr>
            <p:spPr bwMode="auto">
              <a:xfrm>
                <a:off x="2139" y="1214"/>
                <a:ext cx="670" cy="220"/>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b="1" dirty="0" smtClean="0">
                    <a:effectLst>
                      <a:outerShdw blurRad="38100" dist="38100" dir="2700000" algn="tl">
                        <a:srgbClr val="C0C0C0"/>
                      </a:outerShdw>
                    </a:effectLst>
                    <a:latin typeface="Tahoma" pitchFamily="34" charset="0"/>
                    <a:cs typeface="Tahoma" pitchFamily="34" charset="0"/>
                  </a:rPr>
                  <a:t>Channel</a:t>
                </a:r>
                <a:endParaRPr lang="en-US" sz="1600" b="1" dirty="0">
                  <a:effectLst>
                    <a:outerShdw blurRad="38100" dist="38100" dir="2700000" algn="tl">
                      <a:srgbClr val="C0C0C0"/>
                    </a:outerShdw>
                  </a:effectLst>
                  <a:latin typeface="Tahoma" pitchFamily="34" charset="0"/>
                  <a:cs typeface="Tahoma" pitchFamily="34" charset="0"/>
                </a:endParaRPr>
              </a:p>
            </p:txBody>
          </p:sp>
        </p:grpSp>
        <p:sp>
          <p:nvSpPr>
            <p:cNvPr id="89" name="Text Box 266"/>
            <p:cNvSpPr txBox="1">
              <a:spLocks noChangeArrowheads="1"/>
            </p:cNvSpPr>
            <p:nvPr/>
          </p:nvSpPr>
          <p:spPr bwMode="auto">
            <a:xfrm>
              <a:off x="1143000" y="1853625"/>
              <a:ext cx="1314784" cy="584775"/>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dirty="0" smtClean="0">
                  <a:effectLst>
                    <a:outerShdw blurRad="38100" dist="38100" dir="2700000" algn="tl">
                      <a:srgbClr val="C0C0C0"/>
                    </a:outerShdw>
                  </a:effectLst>
                  <a:latin typeface="Tahoma" pitchFamily="34" charset="0"/>
                  <a:cs typeface="Tahoma" pitchFamily="34" charset="0"/>
                </a:rPr>
                <a:t>Real-Time</a:t>
              </a:r>
              <a:br>
                <a:rPr lang="en-US" sz="1600" dirty="0" smtClean="0">
                  <a:effectLst>
                    <a:outerShdw blurRad="38100" dist="38100" dir="2700000" algn="tl">
                      <a:srgbClr val="C0C0C0"/>
                    </a:outerShdw>
                  </a:effectLst>
                  <a:latin typeface="Tahoma" pitchFamily="34" charset="0"/>
                  <a:cs typeface="Tahoma" pitchFamily="34" charset="0"/>
                </a:rPr>
              </a:br>
              <a:r>
                <a:rPr lang="en-US" sz="1600" dirty="0" smtClean="0">
                  <a:effectLst>
                    <a:outerShdw blurRad="38100" dist="38100" dir="2700000" algn="tl">
                      <a:srgbClr val="C0C0C0"/>
                    </a:outerShdw>
                  </a:effectLst>
                  <a:latin typeface="Tahoma" pitchFamily="34" charset="0"/>
                  <a:cs typeface="Tahoma" pitchFamily="34" charset="0"/>
                </a:rPr>
                <a:t>Components</a:t>
              </a:r>
            </a:p>
          </p:txBody>
        </p:sp>
        <p:sp>
          <p:nvSpPr>
            <p:cNvPr id="104" name="Text Box 232"/>
            <p:cNvSpPr txBox="1">
              <a:spLocks noChangeArrowheads="1"/>
            </p:cNvSpPr>
            <p:nvPr/>
          </p:nvSpPr>
          <p:spPr bwMode="auto">
            <a:xfrm>
              <a:off x="2565329" y="2420612"/>
              <a:ext cx="2328138" cy="707886"/>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2000" dirty="0" err="1" smtClean="0">
                  <a:effectLst>
                    <a:outerShdw blurRad="38100" dist="38100" dir="2700000" algn="tl">
                      <a:srgbClr val="C0C0C0"/>
                    </a:outerShdw>
                  </a:effectLst>
                  <a:latin typeface="Tahoma" pitchFamily="34" charset="0"/>
                  <a:cs typeface="Tahoma" pitchFamily="34" charset="0"/>
                </a:rPr>
                <a:t>SwarmLet</a:t>
              </a:r>
              <a:r>
                <a:rPr lang="en-US" sz="2000" dirty="0" smtClean="0">
                  <a:effectLst>
                    <a:outerShdw blurRad="38100" dist="38100" dir="2700000" algn="tl">
                      <a:srgbClr val="C0C0C0"/>
                    </a:outerShdw>
                  </a:effectLst>
                  <a:latin typeface="Tahoma" pitchFamily="34" charset="0"/>
                  <a:cs typeface="Tahoma" pitchFamily="34" charset="0"/>
                </a:rPr>
                <a:t/>
              </a:r>
              <a:br>
                <a:rPr lang="en-US" sz="2000" dirty="0" smtClean="0">
                  <a:effectLst>
                    <a:outerShdw blurRad="38100" dist="38100" dir="2700000" algn="tl">
                      <a:srgbClr val="C0C0C0"/>
                    </a:outerShdw>
                  </a:effectLst>
                  <a:latin typeface="Tahoma" pitchFamily="34" charset="0"/>
                  <a:cs typeface="Tahoma" pitchFamily="34" charset="0"/>
                </a:rPr>
              </a:br>
              <a:r>
                <a:rPr lang="en-US" sz="2000" dirty="0" smtClean="0">
                  <a:effectLst>
                    <a:outerShdw blurRad="38100" dist="38100" dir="2700000" algn="tl">
                      <a:srgbClr val="C0C0C0"/>
                    </a:outerShdw>
                  </a:effectLst>
                  <a:latin typeface="Tahoma" pitchFamily="34" charset="0"/>
                  <a:cs typeface="Tahoma" pitchFamily="34" charset="0"/>
                </a:rPr>
                <a:t>(“The Application”)</a:t>
              </a:r>
              <a:endParaRPr lang="en-US" sz="2000" dirty="0">
                <a:effectLst>
                  <a:outerShdw blurRad="38100" dist="38100" dir="2700000" algn="tl">
                    <a:srgbClr val="C0C0C0"/>
                  </a:outerShdw>
                </a:effectLst>
                <a:latin typeface="Tahoma" pitchFamily="34" charset="0"/>
                <a:cs typeface="Tahoma" pitchFamily="34" charset="0"/>
              </a:endParaRPr>
            </a:p>
          </p:txBody>
        </p:sp>
        <p:sp>
          <p:nvSpPr>
            <p:cNvPr id="105" name="Text Box 232"/>
            <p:cNvSpPr txBox="1">
              <a:spLocks noChangeArrowheads="1"/>
            </p:cNvSpPr>
            <p:nvPr/>
          </p:nvSpPr>
          <p:spPr bwMode="auto">
            <a:xfrm>
              <a:off x="5081375" y="2286000"/>
              <a:ext cx="1243225" cy="584775"/>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dirty="0" smtClean="0">
                  <a:effectLst>
                    <a:outerShdw blurRad="38100" dist="38100" dir="2700000" algn="tl">
                      <a:srgbClr val="C0C0C0"/>
                    </a:outerShdw>
                  </a:effectLst>
                  <a:latin typeface="Tahoma" pitchFamily="34" charset="0"/>
                  <a:cs typeface="Tahoma" pitchFamily="34" charset="0"/>
                </a:rPr>
                <a:t>Transform</a:t>
              </a:r>
              <a:br>
                <a:rPr lang="en-US" sz="1600" dirty="0" smtClean="0">
                  <a:effectLst>
                    <a:outerShdw blurRad="38100" dist="38100" dir="2700000" algn="tl">
                      <a:srgbClr val="C0C0C0"/>
                    </a:outerShdw>
                  </a:effectLst>
                  <a:latin typeface="Tahoma" pitchFamily="34" charset="0"/>
                  <a:cs typeface="Tahoma" pitchFamily="34" charset="0"/>
                </a:rPr>
              </a:br>
              <a:r>
                <a:rPr lang="en-US" sz="1600" dirty="0" smtClean="0">
                  <a:effectLst>
                    <a:outerShdw blurRad="38100" dist="38100" dir="2700000" algn="tl">
                      <a:srgbClr val="C0C0C0"/>
                    </a:outerShdw>
                  </a:effectLst>
                  <a:latin typeface="Tahoma" pitchFamily="34" charset="0"/>
                  <a:cs typeface="Tahoma" pitchFamily="34" charset="0"/>
                </a:rPr>
                <a:t>and Archive</a:t>
              </a:r>
              <a:endParaRPr lang="en-US" sz="1600" dirty="0">
                <a:effectLst>
                  <a:outerShdw blurRad="38100" dist="38100" dir="2700000" algn="tl">
                    <a:srgbClr val="C0C0C0"/>
                  </a:outerShdw>
                </a:effectLst>
                <a:latin typeface="Tahoma" pitchFamily="34" charset="0"/>
                <a:cs typeface="Tahoma" pitchFamily="34" charset="0"/>
              </a:endParaRPr>
            </a:p>
          </p:txBody>
        </p:sp>
        <p:pic>
          <p:nvPicPr>
            <p:cNvPr id="106" name="Picture 2" descr="C:\Documents and Settings\Administrator\Local Settings\Temporary Internet Files\Content.IE5\H6IRR0SK\MC90043157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315" y="-152400"/>
              <a:ext cx="1317786" cy="132657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C:\Documents and Settings\Administrator\Local Settings\Temporary Internet Files\Content.IE5\H6IRR0SK\MC90043157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414" y="-54523"/>
              <a:ext cx="1317786" cy="132657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C:\Documents and Settings\Administrator\Local Settings\Temporary Internet Files\Content.IE5\H6IRR0SK\MC90043157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97429"/>
              <a:ext cx="1317786" cy="132657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C:\Documents and Settings\Administrator\Local Settings\Temporary Internet Files\Content.IE5\H6IRR0SK\MC90043157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02229"/>
              <a:ext cx="1317786" cy="132657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gmwebservices.com/images/dri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3231" y="2515210"/>
              <a:ext cx="925969" cy="9259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descr="http://www.gmwebservices.com/images/dri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2579231"/>
              <a:ext cx="925969" cy="92596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http://www.gmwebservices.com/images/dri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799494" y="3419225"/>
              <a:ext cx="925969" cy="9259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http://www.gmwebservices.com/images/dri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857740" y="3267118"/>
              <a:ext cx="925969" cy="92596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descr="http://www.gmwebservices.com/images/dri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867400" y="3124200"/>
              <a:ext cx="925969" cy="92596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http://www.gmwebservices.com/images/dri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2655431"/>
              <a:ext cx="925969" cy="925969"/>
            </a:xfrm>
            <a:prstGeom prst="rect">
              <a:avLst/>
            </a:prstGeom>
            <a:noFill/>
            <a:extLst>
              <a:ext uri="{909E8E84-426E-40DD-AFC4-6F175D3DCCD1}">
                <a14:hiddenFill xmlns:a14="http://schemas.microsoft.com/office/drawing/2010/main">
                  <a:solidFill>
                    <a:srgbClr val="FFFFFF"/>
                  </a:solidFill>
                </a14:hiddenFill>
              </a:ext>
            </a:extLst>
          </p:spPr>
        </p:pic>
        <p:grpSp>
          <p:nvGrpSpPr>
            <p:cNvPr id="112" name="Group 111"/>
            <p:cNvGrpSpPr/>
            <p:nvPr/>
          </p:nvGrpSpPr>
          <p:grpSpPr>
            <a:xfrm>
              <a:off x="7129315" y="2509108"/>
              <a:ext cx="922135" cy="615092"/>
              <a:chOff x="7494588" y="2477452"/>
              <a:chExt cx="1268412" cy="706438"/>
            </a:xfrm>
          </p:grpSpPr>
          <p:graphicFrame>
            <p:nvGraphicFramePr>
              <p:cNvPr id="119" name="Object 31"/>
              <p:cNvGraphicFramePr>
                <a:graphicFrameLocks noChangeAspect="1"/>
              </p:cNvGraphicFramePr>
              <p:nvPr>
                <p:extLst/>
              </p:nvPr>
            </p:nvGraphicFramePr>
            <p:xfrm>
              <a:off x="8204189" y="2477452"/>
              <a:ext cx="558811" cy="706438"/>
            </p:xfrm>
            <a:graphic>
              <a:graphicData uri="http://schemas.openxmlformats.org/presentationml/2006/ole">
                <mc:AlternateContent xmlns:mc="http://schemas.openxmlformats.org/markup-compatibility/2006">
                  <mc:Choice xmlns:v="urn:schemas-microsoft-com:vml" Requires="v">
                    <p:oleObj spid="_x0000_s21524" name="Clip" r:id="rId6" imgW="2734920" imgH="3825360" progId="MS_ClipArt_Gallery.2">
                      <p:embed/>
                    </p:oleObj>
                  </mc:Choice>
                  <mc:Fallback>
                    <p:oleObj name="Clip" r:id="rId6" imgW="2734920" imgH="382536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4189" y="2477452"/>
                            <a:ext cx="558811" cy="706438"/>
                          </a:xfrm>
                          <a:prstGeom prst="rect">
                            <a:avLst/>
                          </a:prstGeom>
                          <a:noFill/>
                          <a:ln>
                            <a:noFill/>
                          </a:ln>
                          <a:effectLst/>
                          <a:extLst/>
                        </p:spPr>
                      </p:pic>
                    </p:oleObj>
                  </mc:Fallback>
                </mc:AlternateContent>
              </a:graphicData>
            </a:graphic>
          </p:graphicFrame>
          <p:graphicFrame>
            <p:nvGraphicFramePr>
              <p:cNvPr id="120" name="Object 32"/>
              <p:cNvGraphicFramePr>
                <a:graphicFrameLocks noChangeAspect="1"/>
              </p:cNvGraphicFramePr>
              <p:nvPr>
                <p:extLst/>
              </p:nvPr>
            </p:nvGraphicFramePr>
            <p:xfrm>
              <a:off x="7849389" y="2477452"/>
              <a:ext cx="558811" cy="706438"/>
            </p:xfrm>
            <a:graphic>
              <a:graphicData uri="http://schemas.openxmlformats.org/presentationml/2006/ole">
                <mc:AlternateContent xmlns:mc="http://schemas.openxmlformats.org/markup-compatibility/2006">
                  <mc:Choice xmlns:v="urn:schemas-microsoft-com:vml" Requires="v">
                    <p:oleObj spid="_x0000_s21525" name="Clip" r:id="rId8" imgW="2734920" imgH="3825360" progId="MS_ClipArt_Gallery.2">
                      <p:embed/>
                    </p:oleObj>
                  </mc:Choice>
                  <mc:Fallback>
                    <p:oleObj name="Clip" r:id="rId8" imgW="2734920" imgH="382536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389" y="2477452"/>
                            <a:ext cx="558811" cy="706438"/>
                          </a:xfrm>
                          <a:prstGeom prst="rect">
                            <a:avLst/>
                          </a:prstGeom>
                          <a:noFill/>
                          <a:ln>
                            <a:noFill/>
                          </a:ln>
                          <a:effectLst/>
                          <a:extLst/>
                        </p:spPr>
                      </p:pic>
                    </p:oleObj>
                  </mc:Fallback>
                </mc:AlternateContent>
              </a:graphicData>
            </a:graphic>
          </p:graphicFrame>
          <p:graphicFrame>
            <p:nvGraphicFramePr>
              <p:cNvPr id="121" name="Object 33"/>
              <p:cNvGraphicFramePr>
                <a:graphicFrameLocks noChangeAspect="1"/>
              </p:cNvGraphicFramePr>
              <p:nvPr>
                <p:extLst/>
              </p:nvPr>
            </p:nvGraphicFramePr>
            <p:xfrm>
              <a:off x="7494588" y="2477452"/>
              <a:ext cx="558811" cy="706438"/>
            </p:xfrm>
            <a:graphic>
              <a:graphicData uri="http://schemas.openxmlformats.org/presentationml/2006/ole">
                <mc:AlternateContent xmlns:mc="http://schemas.openxmlformats.org/markup-compatibility/2006">
                  <mc:Choice xmlns:v="urn:schemas-microsoft-com:vml" Requires="v">
                    <p:oleObj spid="_x0000_s21526" name="Clip" r:id="rId9" imgW="2734920" imgH="3825360" progId="MS_ClipArt_Gallery.2">
                      <p:embed/>
                    </p:oleObj>
                  </mc:Choice>
                  <mc:Fallback>
                    <p:oleObj name="Clip" r:id="rId9" imgW="2734920" imgH="382536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4588" y="2477452"/>
                            <a:ext cx="558811" cy="706438"/>
                          </a:xfrm>
                          <a:prstGeom prst="rect">
                            <a:avLst/>
                          </a:prstGeom>
                          <a:noFill/>
                          <a:ln>
                            <a:noFill/>
                          </a:ln>
                          <a:effectLst/>
                          <a:extLst/>
                        </p:spPr>
                      </p:pic>
                    </p:oleObj>
                  </mc:Fallback>
                </mc:AlternateContent>
              </a:graphicData>
            </a:graphic>
          </p:graphicFrame>
        </p:grpSp>
        <p:graphicFrame>
          <p:nvGraphicFramePr>
            <p:cNvPr id="113" name="Object 112"/>
            <p:cNvGraphicFramePr>
              <a:graphicFrameLocks noChangeAspect="1"/>
            </p:cNvGraphicFramePr>
            <p:nvPr>
              <p:extLst/>
            </p:nvPr>
          </p:nvGraphicFramePr>
          <p:xfrm>
            <a:off x="8491127" y="3657998"/>
            <a:ext cx="406400" cy="614362"/>
          </p:xfrm>
          <a:graphic>
            <a:graphicData uri="http://schemas.openxmlformats.org/presentationml/2006/ole">
              <mc:AlternateContent xmlns:mc="http://schemas.openxmlformats.org/markup-compatibility/2006">
                <mc:Choice xmlns:v="urn:schemas-microsoft-com:vml" Requires="v">
                  <p:oleObj spid="_x0000_s21527" name="Clip" r:id="rId10" imgW="2735263" imgH="3825875" progId="MS_ClipArt_Gallery.2">
                    <p:embed/>
                  </p:oleObj>
                </mc:Choice>
                <mc:Fallback>
                  <p:oleObj name="Clip" r:id="rId10" imgW="2735263" imgH="3825875"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1127" y="3657998"/>
                          <a:ext cx="4064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 name="Object 121"/>
            <p:cNvGraphicFramePr>
              <a:graphicFrameLocks noChangeAspect="1"/>
            </p:cNvGraphicFramePr>
            <p:nvPr>
              <p:extLst/>
            </p:nvPr>
          </p:nvGraphicFramePr>
          <p:xfrm>
            <a:off x="8233953" y="3657998"/>
            <a:ext cx="404811" cy="614362"/>
          </p:xfrm>
          <a:graphic>
            <a:graphicData uri="http://schemas.openxmlformats.org/presentationml/2006/ole">
              <mc:AlternateContent xmlns:mc="http://schemas.openxmlformats.org/markup-compatibility/2006">
                <mc:Choice xmlns:v="urn:schemas-microsoft-com:vml" Requires="v">
                  <p:oleObj spid="_x0000_s21528" name="Clip" r:id="rId12" imgW="2735263" imgH="3825875" progId="MS_ClipArt_Gallery.2">
                    <p:embed/>
                  </p:oleObj>
                </mc:Choice>
                <mc:Fallback>
                  <p:oleObj name="Clip" r:id="rId12" imgW="2735263" imgH="3825875"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3953" y="3657998"/>
                          <a:ext cx="404811"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 name="Object 122"/>
            <p:cNvGraphicFramePr>
              <a:graphicFrameLocks noChangeAspect="1"/>
            </p:cNvGraphicFramePr>
            <p:nvPr>
              <p:extLst/>
            </p:nvPr>
          </p:nvGraphicFramePr>
          <p:xfrm>
            <a:off x="7975189" y="3657997"/>
            <a:ext cx="406400" cy="614362"/>
          </p:xfrm>
          <a:graphic>
            <a:graphicData uri="http://schemas.openxmlformats.org/presentationml/2006/ole">
              <mc:AlternateContent xmlns:mc="http://schemas.openxmlformats.org/markup-compatibility/2006">
                <mc:Choice xmlns:v="urn:schemas-microsoft-com:vml" Requires="v">
                  <p:oleObj spid="_x0000_s21529" name="Clip" r:id="rId13" imgW="2735263" imgH="3825875" progId="MS_ClipArt_Gallery.2">
                    <p:embed/>
                  </p:oleObj>
                </mc:Choice>
                <mc:Fallback>
                  <p:oleObj name="Clip" r:id="rId13" imgW="2735263" imgH="3825875"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5189" y="3657997"/>
                          <a:ext cx="4064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420" name="Picture 12" descr="C:\Users\kubitron\AppData\Local\Microsoft\Windows\Temporary Internet Files\Content.IE5\OEBS54K1\MC900441331[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93" y="792726"/>
              <a:ext cx="1691572" cy="1691572"/>
            </a:xfrm>
            <a:prstGeom prst="rect">
              <a:avLst/>
            </a:prstGeom>
            <a:noFill/>
            <a:extLst>
              <a:ext uri="{909E8E84-426E-40DD-AFC4-6F175D3DCCD1}">
                <a14:hiddenFill xmlns:a14="http://schemas.microsoft.com/office/drawing/2010/main">
                  <a:solidFill>
                    <a:srgbClr val="FFFFFF"/>
                  </a:solidFill>
                </a14:hiddenFill>
              </a:ext>
            </a:extLst>
          </p:spPr>
        </p:pic>
        <p:grpSp>
          <p:nvGrpSpPr>
            <p:cNvPr id="128" name="Group 223"/>
            <p:cNvGrpSpPr>
              <a:grpSpLocks/>
            </p:cNvGrpSpPr>
            <p:nvPr/>
          </p:nvGrpSpPr>
          <p:grpSpPr bwMode="auto">
            <a:xfrm>
              <a:off x="5454558" y="1539978"/>
              <a:ext cx="641442" cy="669822"/>
              <a:chOff x="2721" y="977"/>
              <a:chExt cx="420" cy="436"/>
            </a:xfrm>
          </p:grpSpPr>
          <p:sp>
            <p:nvSpPr>
              <p:cNvPr id="129" name="AutoShape 224"/>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0" name="Oval 225"/>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1" name="Oval 226"/>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2" name="Oval 227"/>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3" name="Oval 228"/>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grpSp>
          <p:nvGrpSpPr>
            <p:cNvPr id="134" name="Group 223"/>
            <p:cNvGrpSpPr>
              <a:grpSpLocks/>
            </p:cNvGrpSpPr>
            <p:nvPr/>
          </p:nvGrpSpPr>
          <p:grpSpPr bwMode="auto">
            <a:xfrm>
              <a:off x="1295400" y="1063536"/>
              <a:ext cx="641442" cy="669822"/>
              <a:chOff x="2721" y="977"/>
              <a:chExt cx="420" cy="436"/>
            </a:xfrm>
          </p:grpSpPr>
          <p:sp>
            <p:nvSpPr>
              <p:cNvPr id="135" name="AutoShape 224"/>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6" name="Oval 225"/>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7" name="Oval 226"/>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8" name="Oval 227"/>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39" name="Oval 228"/>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pic>
          <p:nvPicPr>
            <p:cNvPr id="17421" name="Picture 13" descr="C:\Users\kubitron\AppData\Local\Microsoft\Windows\Temporary Internet Files\Content.IE5\KQ925AGM\MC900432577[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7736" y="2438400"/>
              <a:ext cx="1374864" cy="1374864"/>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223"/>
            <p:cNvGrpSpPr>
              <a:grpSpLocks/>
            </p:cNvGrpSpPr>
            <p:nvPr/>
          </p:nvGrpSpPr>
          <p:grpSpPr bwMode="auto">
            <a:xfrm>
              <a:off x="1570766" y="2858514"/>
              <a:ext cx="641442" cy="669822"/>
              <a:chOff x="2721" y="977"/>
              <a:chExt cx="420" cy="436"/>
            </a:xfrm>
          </p:grpSpPr>
          <p:sp>
            <p:nvSpPr>
              <p:cNvPr id="142" name="AutoShape 224"/>
              <p:cNvSpPr>
                <a:spLocks noChangeArrowheads="1"/>
              </p:cNvSpPr>
              <p:nvPr/>
            </p:nvSpPr>
            <p:spPr bwMode="auto">
              <a:xfrm>
                <a:off x="2721" y="977"/>
                <a:ext cx="420" cy="436"/>
              </a:xfrm>
              <a:prstGeom prst="roundRect">
                <a:avLst>
                  <a:gd name="adj" fmla="val 16667"/>
                </a:avLst>
              </a:prstGeom>
              <a:solidFill>
                <a:srgbClr val="66FFFF"/>
              </a:solidFill>
              <a:ln w="57150">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43" name="Oval 225"/>
              <p:cNvSpPr>
                <a:spLocks noChangeArrowheads="1"/>
              </p:cNvSpPr>
              <p:nvPr/>
            </p:nvSpPr>
            <p:spPr bwMode="auto">
              <a:xfrm>
                <a:off x="2773"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44" name="Oval 226"/>
              <p:cNvSpPr>
                <a:spLocks noChangeArrowheads="1"/>
              </p:cNvSpPr>
              <p:nvPr/>
            </p:nvSpPr>
            <p:spPr bwMode="auto">
              <a:xfrm>
                <a:off x="2951" y="102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45" name="Oval 227"/>
              <p:cNvSpPr>
                <a:spLocks noChangeArrowheads="1"/>
              </p:cNvSpPr>
              <p:nvPr/>
            </p:nvSpPr>
            <p:spPr bwMode="auto">
              <a:xfrm>
                <a:off x="2773"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sp>
            <p:nvSpPr>
              <p:cNvPr id="146" name="Oval 228"/>
              <p:cNvSpPr>
                <a:spLocks noChangeArrowheads="1"/>
              </p:cNvSpPr>
              <p:nvPr/>
            </p:nvSpPr>
            <p:spPr bwMode="auto">
              <a:xfrm>
                <a:off x="2951" y="1213"/>
                <a:ext cx="143" cy="152"/>
              </a:xfrm>
              <a:prstGeom prst="ellipse">
                <a:avLst/>
              </a:prstGeom>
              <a:solidFill>
                <a:srgbClr val="144AAE"/>
              </a:solidFill>
              <a:ln w="9525">
                <a:solidFill>
                  <a:schemeClr val="tx1"/>
                </a:solidFill>
                <a:round/>
                <a:headEnd/>
                <a:tailEnd/>
              </a:ln>
            </p:spPr>
            <p:txBody>
              <a:bodyPr wrap="none" anchor="ctr"/>
              <a:lstStyle/>
              <a:p>
                <a:endParaRPr lang="en-US">
                  <a:latin typeface="Tahoma" pitchFamily="34" charset="0"/>
                  <a:cs typeface="Tahoma" pitchFamily="34" charset="0"/>
                </a:endParaRPr>
              </a:p>
            </p:txBody>
          </p:sp>
        </p:grpSp>
        <p:grpSp>
          <p:nvGrpSpPr>
            <p:cNvPr id="148" name="Group 256"/>
            <p:cNvGrpSpPr>
              <a:grpSpLocks/>
            </p:cNvGrpSpPr>
            <p:nvPr/>
          </p:nvGrpSpPr>
          <p:grpSpPr bwMode="auto">
            <a:xfrm>
              <a:off x="4238291" y="1444320"/>
              <a:ext cx="1242052" cy="594297"/>
              <a:chOff x="2121" y="1181"/>
              <a:chExt cx="670" cy="387"/>
            </a:xfrm>
          </p:grpSpPr>
          <p:sp>
            <p:nvSpPr>
              <p:cNvPr id="149" name="AutoShape 257"/>
              <p:cNvSpPr>
                <a:spLocks noChangeArrowheads="1"/>
              </p:cNvSpPr>
              <p:nvPr/>
            </p:nvSpPr>
            <p:spPr bwMode="auto">
              <a:xfrm>
                <a:off x="2157" y="1181"/>
                <a:ext cx="598" cy="387"/>
              </a:xfrm>
              <a:prstGeom prst="leftRightArrow">
                <a:avLst>
                  <a:gd name="adj1" fmla="val 50000"/>
                  <a:gd name="adj2" fmla="val 22781"/>
                </a:avLst>
              </a:prstGeom>
              <a:solidFill>
                <a:srgbClr val="66FFFF"/>
              </a:solidFill>
              <a:ln w="9525">
                <a:solidFill>
                  <a:schemeClr val="tx1"/>
                </a:solidFill>
                <a:miter lim="800000"/>
                <a:headEnd/>
                <a:tailEnd/>
              </a:ln>
            </p:spPr>
            <p:txBody>
              <a:bodyPr wrap="none" anchor="ctr"/>
              <a:lstStyle/>
              <a:p>
                <a:endParaRPr lang="en-US">
                  <a:latin typeface="Tahoma" pitchFamily="34" charset="0"/>
                  <a:cs typeface="Tahoma" pitchFamily="34" charset="0"/>
                </a:endParaRPr>
              </a:p>
            </p:txBody>
          </p:sp>
          <p:sp>
            <p:nvSpPr>
              <p:cNvPr id="150" name="Text Box 258"/>
              <p:cNvSpPr txBox="1">
                <a:spLocks noChangeArrowheads="1"/>
              </p:cNvSpPr>
              <p:nvPr/>
            </p:nvSpPr>
            <p:spPr bwMode="auto">
              <a:xfrm>
                <a:off x="2121" y="1250"/>
                <a:ext cx="670" cy="220"/>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b="1" dirty="0" smtClean="0">
                    <a:effectLst>
                      <a:outerShdw blurRad="38100" dist="38100" dir="2700000" algn="tl">
                        <a:srgbClr val="C0C0C0"/>
                      </a:outerShdw>
                    </a:effectLst>
                    <a:latin typeface="Tahoma" pitchFamily="34" charset="0"/>
                    <a:cs typeface="Tahoma" pitchFamily="34" charset="0"/>
                  </a:rPr>
                  <a:t>Channel</a:t>
                </a:r>
                <a:endParaRPr lang="en-US" sz="1600" b="1" dirty="0">
                  <a:effectLst>
                    <a:outerShdw blurRad="38100" dist="38100" dir="2700000" algn="tl">
                      <a:srgbClr val="C0C0C0"/>
                    </a:outerShdw>
                  </a:effectLst>
                  <a:latin typeface="Tahoma" pitchFamily="34" charset="0"/>
                  <a:cs typeface="Tahoma" pitchFamily="34" charset="0"/>
                </a:endParaRPr>
              </a:p>
            </p:txBody>
          </p:sp>
        </p:grpSp>
        <p:grpSp>
          <p:nvGrpSpPr>
            <p:cNvPr id="151" name="Group 256"/>
            <p:cNvGrpSpPr>
              <a:grpSpLocks/>
            </p:cNvGrpSpPr>
            <p:nvPr/>
          </p:nvGrpSpPr>
          <p:grpSpPr bwMode="auto">
            <a:xfrm rot="19956492">
              <a:off x="6034255" y="1206066"/>
              <a:ext cx="1023439" cy="594297"/>
              <a:chOff x="2115" y="1181"/>
              <a:chExt cx="670" cy="387"/>
            </a:xfrm>
          </p:grpSpPr>
          <p:sp>
            <p:nvSpPr>
              <p:cNvPr id="152" name="AutoShape 257"/>
              <p:cNvSpPr>
                <a:spLocks noChangeArrowheads="1"/>
              </p:cNvSpPr>
              <p:nvPr/>
            </p:nvSpPr>
            <p:spPr bwMode="auto">
              <a:xfrm>
                <a:off x="2157" y="1181"/>
                <a:ext cx="598" cy="387"/>
              </a:xfrm>
              <a:prstGeom prst="leftRightArrow">
                <a:avLst>
                  <a:gd name="adj1" fmla="val 50000"/>
                  <a:gd name="adj2" fmla="val 22781"/>
                </a:avLst>
              </a:prstGeom>
              <a:solidFill>
                <a:srgbClr val="66FFFF"/>
              </a:solidFill>
              <a:ln w="9525">
                <a:solidFill>
                  <a:schemeClr val="tx1"/>
                </a:solidFill>
                <a:miter lim="800000"/>
                <a:headEnd/>
                <a:tailEnd/>
              </a:ln>
            </p:spPr>
            <p:txBody>
              <a:bodyPr wrap="none" anchor="ctr"/>
              <a:lstStyle/>
              <a:p>
                <a:endParaRPr lang="en-US">
                  <a:latin typeface="Tahoma" pitchFamily="34" charset="0"/>
                  <a:cs typeface="Tahoma" pitchFamily="34" charset="0"/>
                </a:endParaRPr>
              </a:p>
            </p:txBody>
          </p:sp>
          <p:sp>
            <p:nvSpPr>
              <p:cNvPr id="153" name="Text Box 258"/>
              <p:cNvSpPr txBox="1">
                <a:spLocks noChangeArrowheads="1"/>
              </p:cNvSpPr>
              <p:nvPr/>
            </p:nvSpPr>
            <p:spPr bwMode="auto">
              <a:xfrm>
                <a:off x="2115" y="1212"/>
                <a:ext cx="670" cy="220"/>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b="1" dirty="0" smtClean="0">
                    <a:effectLst>
                      <a:outerShdw blurRad="38100" dist="38100" dir="2700000" algn="tl">
                        <a:srgbClr val="C0C0C0"/>
                      </a:outerShdw>
                    </a:effectLst>
                    <a:latin typeface="Tahoma" pitchFamily="34" charset="0"/>
                    <a:cs typeface="Tahoma" pitchFamily="34" charset="0"/>
                  </a:rPr>
                  <a:t>Channel</a:t>
                </a:r>
                <a:endParaRPr lang="en-US" sz="1600" b="1" dirty="0">
                  <a:effectLst>
                    <a:outerShdw blurRad="38100" dist="38100" dir="2700000" algn="tl">
                      <a:srgbClr val="C0C0C0"/>
                    </a:outerShdw>
                  </a:effectLst>
                  <a:latin typeface="Tahoma" pitchFamily="34" charset="0"/>
                  <a:cs typeface="Tahoma" pitchFamily="34" charset="0"/>
                </a:endParaRPr>
              </a:p>
            </p:txBody>
          </p:sp>
        </p:grpSp>
        <p:grpSp>
          <p:nvGrpSpPr>
            <p:cNvPr id="154" name="Group 256"/>
            <p:cNvGrpSpPr>
              <a:grpSpLocks/>
            </p:cNvGrpSpPr>
            <p:nvPr/>
          </p:nvGrpSpPr>
          <p:grpSpPr bwMode="auto">
            <a:xfrm rot="2036089">
              <a:off x="6020772" y="2180634"/>
              <a:ext cx="1142575" cy="594297"/>
              <a:chOff x="2129" y="1181"/>
              <a:chExt cx="670" cy="387"/>
            </a:xfrm>
          </p:grpSpPr>
          <p:sp>
            <p:nvSpPr>
              <p:cNvPr id="155" name="AutoShape 257"/>
              <p:cNvSpPr>
                <a:spLocks noChangeArrowheads="1"/>
              </p:cNvSpPr>
              <p:nvPr/>
            </p:nvSpPr>
            <p:spPr bwMode="auto">
              <a:xfrm>
                <a:off x="2157" y="1181"/>
                <a:ext cx="598" cy="387"/>
              </a:xfrm>
              <a:prstGeom prst="leftRightArrow">
                <a:avLst>
                  <a:gd name="adj1" fmla="val 50000"/>
                  <a:gd name="adj2" fmla="val 22781"/>
                </a:avLst>
              </a:prstGeom>
              <a:solidFill>
                <a:srgbClr val="66FFFF"/>
              </a:solidFill>
              <a:ln w="9525">
                <a:solidFill>
                  <a:schemeClr val="tx1"/>
                </a:solidFill>
                <a:miter lim="800000"/>
                <a:headEnd/>
                <a:tailEnd/>
              </a:ln>
            </p:spPr>
            <p:txBody>
              <a:bodyPr wrap="none" anchor="ctr"/>
              <a:lstStyle/>
              <a:p>
                <a:endParaRPr lang="en-US">
                  <a:latin typeface="Tahoma" pitchFamily="34" charset="0"/>
                  <a:cs typeface="Tahoma" pitchFamily="34" charset="0"/>
                </a:endParaRPr>
              </a:p>
            </p:txBody>
          </p:sp>
          <p:sp>
            <p:nvSpPr>
              <p:cNvPr id="156" name="Text Box 258"/>
              <p:cNvSpPr txBox="1">
                <a:spLocks noChangeArrowheads="1"/>
              </p:cNvSpPr>
              <p:nvPr/>
            </p:nvSpPr>
            <p:spPr bwMode="auto">
              <a:xfrm>
                <a:off x="2129" y="1251"/>
                <a:ext cx="670" cy="220"/>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b="1" dirty="0" smtClean="0">
                    <a:effectLst>
                      <a:outerShdw blurRad="38100" dist="38100" dir="2700000" algn="tl">
                        <a:srgbClr val="C0C0C0"/>
                      </a:outerShdw>
                    </a:effectLst>
                    <a:latin typeface="Tahoma" pitchFamily="34" charset="0"/>
                    <a:cs typeface="Tahoma" pitchFamily="34" charset="0"/>
                  </a:rPr>
                  <a:t>Channel</a:t>
                </a:r>
                <a:endParaRPr lang="en-US" sz="1600" b="1" dirty="0">
                  <a:effectLst>
                    <a:outerShdw blurRad="38100" dist="38100" dir="2700000" algn="tl">
                      <a:srgbClr val="C0C0C0"/>
                    </a:outerShdw>
                  </a:effectLst>
                  <a:latin typeface="Tahoma" pitchFamily="34" charset="0"/>
                  <a:cs typeface="Tahoma" pitchFamily="34" charset="0"/>
                </a:endParaRPr>
              </a:p>
            </p:txBody>
          </p:sp>
        </p:grpSp>
        <p:grpSp>
          <p:nvGrpSpPr>
            <p:cNvPr id="157" name="Group 256"/>
            <p:cNvGrpSpPr>
              <a:grpSpLocks/>
            </p:cNvGrpSpPr>
            <p:nvPr/>
          </p:nvGrpSpPr>
          <p:grpSpPr bwMode="auto">
            <a:xfrm rot="18798619">
              <a:off x="2009754" y="2163941"/>
              <a:ext cx="1262370" cy="594297"/>
              <a:chOff x="2134" y="1181"/>
              <a:chExt cx="670" cy="387"/>
            </a:xfrm>
          </p:grpSpPr>
          <p:sp>
            <p:nvSpPr>
              <p:cNvPr id="158" name="AutoShape 257"/>
              <p:cNvSpPr>
                <a:spLocks noChangeArrowheads="1"/>
              </p:cNvSpPr>
              <p:nvPr/>
            </p:nvSpPr>
            <p:spPr bwMode="auto">
              <a:xfrm>
                <a:off x="2157" y="1181"/>
                <a:ext cx="598" cy="387"/>
              </a:xfrm>
              <a:prstGeom prst="leftRightArrow">
                <a:avLst>
                  <a:gd name="adj1" fmla="val 50000"/>
                  <a:gd name="adj2" fmla="val 22781"/>
                </a:avLst>
              </a:prstGeom>
              <a:solidFill>
                <a:srgbClr val="66FFFF"/>
              </a:solidFill>
              <a:ln w="9525">
                <a:solidFill>
                  <a:schemeClr val="tx1"/>
                </a:solidFill>
                <a:miter lim="800000"/>
                <a:headEnd/>
                <a:tailEnd/>
              </a:ln>
            </p:spPr>
            <p:txBody>
              <a:bodyPr wrap="none" anchor="ctr"/>
              <a:lstStyle/>
              <a:p>
                <a:endParaRPr lang="en-US">
                  <a:latin typeface="Tahoma" pitchFamily="34" charset="0"/>
                  <a:cs typeface="Tahoma" pitchFamily="34" charset="0"/>
                </a:endParaRPr>
              </a:p>
            </p:txBody>
          </p:sp>
          <p:sp>
            <p:nvSpPr>
              <p:cNvPr id="159" name="Text Box 258"/>
              <p:cNvSpPr txBox="1">
                <a:spLocks noChangeArrowheads="1"/>
              </p:cNvSpPr>
              <p:nvPr/>
            </p:nvSpPr>
            <p:spPr bwMode="auto">
              <a:xfrm>
                <a:off x="2134" y="1262"/>
                <a:ext cx="670" cy="220"/>
              </a:xfrm>
              <a:prstGeom prst="rect">
                <a:avLst/>
              </a:prstGeom>
              <a:noFill/>
              <a:ln w="9525">
                <a:noFill/>
                <a:miter lim="800000"/>
                <a:headEnd/>
                <a:tailEnd/>
              </a:ln>
              <a:effectLst/>
            </p:spPr>
            <p:txBody>
              <a:bodyPr wrap="none">
                <a:spAutoFit/>
              </a:bodyPr>
              <a:lstStyle/>
              <a:p>
                <a:pPr algn="ctr">
                  <a:spcBef>
                    <a:spcPct val="0"/>
                  </a:spcBef>
                  <a:buClrTx/>
                  <a:buSzTx/>
                  <a:buFontTx/>
                  <a:buNone/>
                  <a:defRPr/>
                </a:pPr>
                <a:r>
                  <a:rPr lang="en-US" sz="1600" b="1" dirty="0" smtClean="0">
                    <a:effectLst>
                      <a:outerShdw blurRad="38100" dist="38100" dir="2700000" algn="tl">
                        <a:srgbClr val="C0C0C0"/>
                      </a:outerShdw>
                    </a:effectLst>
                    <a:latin typeface="Tahoma" pitchFamily="34" charset="0"/>
                    <a:cs typeface="Tahoma" pitchFamily="34" charset="0"/>
                  </a:rPr>
                  <a:t>Channel</a:t>
                </a:r>
                <a:endParaRPr lang="en-US" sz="1600" b="1" dirty="0">
                  <a:effectLst>
                    <a:outerShdw blurRad="38100" dist="38100" dir="2700000" algn="tl">
                      <a:srgbClr val="C0C0C0"/>
                    </a:outerShdw>
                  </a:effectLst>
                  <a:latin typeface="Tahoma" pitchFamily="34" charset="0"/>
                  <a:cs typeface="Tahoma" pitchFamily="34" charset="0"/>
                </a:endParaRPr>
              </a:p>
            </p:txBody>
          </p:sp>
        </p:grpSp>
      </p:grpSp>
    </p:spTree>
    <p:extLst>
      <p:ext uri="{BB962C8B-B14F-4D97-AF65-F5344CB8AC3E}">
        <p14:creationId xmlns:p14="http://schemas.microsoft.com/office/powerpoint/2010/main" val="1500807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p:cTn id="13" dur="500" fill="hold"/>
                                        <p:tgtEl>
                                          <p:spTgt spid="124"/>
                                        </p:tgtEl>
                                        <p:attrNameLst>
                                          <p:attrName>ppt_w</p:attrName>
                                        </p:attrNameLst>
                                      </p:cBhvr>
                                      <p:tavLst>
                                        <p:tav tm="0">
                                          <p:val>
                                            <p:fltVal val="0"/>
                                          </p:val>
                                        </p:tav>
                                        <p:tav tm="100000">
                                          <p:val>
                                            <p:strVal val="#ppt_w"/>
                                          </p:val>
                                        </p:tav>
                                      </p:tavLst>
                                    </p:anim>
                                    <p:anim calcmode="lin" valueType="num">
                                      <p:cBhvr>
                                        <p:cTn id="14" dur="500" fill="hold"/>
                                        <p:tgtEl>
                                          <p:spTgt spid="124"/>
                                        </p:tgtEl>
                                        <p:attrNameLst>
                                          <p:attrName>ppt_h</p:attrName>
                                        </p:attrNameLst>
                                      </p:cBhvr>
                                      <p:tavLst>
                                        <p:tav tm="0">
                                          <p:val>
                                            <p:fltVal val="0"/>
                                          </p:val>
                                        </p:tav>
                                        <p:tav tm="100000">
                                          <p:val>
                                            <p:strVal val="#ppt_h"/>
                                          </p:val>
                                        </p:tav>
                                      </p:tavLst>
                                    </p:anim>
                                    <p:animEffect transition="in" filter="fade">
                                      <p:cBhvr>
                                        <p:cTn id="15" dur="500"/>
                                        <p:tgtEl>
                                          <p:spTgt spid="1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SWARMLETs</a:t>
            </a:r>
            <a:endParaRPr lang="en-US" dirty="0"/>
          </a:p>
        </p:txBody>
      </p:sp>
      <p:sp>
        <p:nvSpPr>
          <p:cNvPr id="3" name="Content Placeholder 2"/>
          <p:cNvSpPr>
            <a:spLocks noGrp="1"/>
          </p:cNvSpPr>
          <p:nvPr>
            <p:ph idx="1"/>
          </p:nvPr>
        </p:nvSpPr>
        <p:spPr>
          <a:xfrm>
            <a:off x="457200" y="1219200"/>
            <a:ext cx="8229600" cy="4572000"/>
          </a:xfrm>
        </p:spPr>
        <p:txBody>
          <a:bodyPr>
            <a:normAutofit lnSpcReduction="10000"/>
          </a:bodyPr>
          <a:lstStyle/>
          <a:p>
            <a:r>
              <a:rPr lang="en-US" dirty="0" smtClean="0"/>
              <a:t>SWARMLET</a:t>
            </a:r>
            <a:r>
              <a:rPr lang="en-US" dirty="0"/>
              <a:t>: a software component written by domain programmer that is easy to write but exhibits sophisticated behavior by exploiting </a:t>
            </a:r>
            <a:r>
              <a:rPr lang="en-US" dirty="0" smtClean="0"/>
              <a:t>services distributed within the infrastructure</a:t>
            </a:r>
          </a:p>
          <a:p>
            <a:r>
              <a:rPr lang="en-US" dirty="0" err="1" smtClean="0"/>
              <a:t>Swarmlets</a:t>
            </a:r>
            <a:r>
              <a:rPr lang="en-US" dirty="0" smtClean="0"/>
              <a:t> specify their needs in terms of human-understandable requirements</a:t>
            </a:r>
          </a:p>
          <a:p>
            <a:pPr lvl="1"/>
            <a:r>
              <a:rPr lang="en-US" dirty="0" smtClean="0"/>
              <a:t>Necessary Services, Frame rates, Minimum Bandwidths</a:t>
            </a:r>
          </a:p>
          <a:p>
            <a:pPr lvl="1"/>
            <a:r>
              <a:rPr lang="en-US" dirty="0" smtClean="0"/>
              <a:t>Locality, Ownership, and Micropayment parameters for sensors and/or data</a:t>
            </a:r>
          </a:p>
          <a:p>
            <a:r>
              <a:rPr lang="en-US" dirty="0" err="1" smtClean="0"/>
              <a:t>Swarmlets</a:t>
            </a:r>
            <a:r>
              <a:rPr lang="en-US" dirty="0" smtClean="0"/>
              <a:t> may evolve into Shared Services </a:t>
            </a:r>
          </a:p>
          <a:p>
            <a:r>
              <a:rPr lang="en-US" dirty="0" smtClean="0"/>
              <a:t>Programmers of Services used by </a:t>
            </a:r>
            <a:r>
              <a:rPr lang="en-US" dirty="0" err="1" smtClean="0"/>
              <a:t>Swarmlets</a:t>
            </a:r>
            <a:r>
              <a:rPr lang="en-US" dirty="0" smtClean="0"/>
              <a:t> think in terms of contracts provided to </a:t>
            </a:r>
            <a:r>
              <a:rPr lang="en-US" dirty="0" err="1"/>
              <a:t>S</a:t>
            </a:r>
            <a:r>
              <a:rPr lang="en-US" dirty="0" err="1" smtClean="0"/>
              <a:t>warmlets</a:t>
            </a:r>
            <a:endParaRPr lang="en-US" dirty="0" smtClean="0"/>
          </a:p>
          <a:p>
            <a:endParaRPr lang="en-US" dirty="0"/>
          </a:p>
          <a:p>
            <a:endParaRPr lang="en-US" dirty="0"/>
          </a:p>
        </p:txBody>
      </p:sp>
    </p:spTree>
    <p:extLst>
      <p:ext uri="{BB962C8B-B14F-4D97-AF65-F5344CB8AC3E}">
        <p14:creationId xmlns:p14="http://schemas.microsoft.com/office/powerpoint/2010/main" val="278894053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6" name="Left-Right Arrow 495"/>
          <p:cNvSpPr/>
          <p:nvPr/>
        </p:nvSpPr>
        <p:spPr bwMode="auto">
          <a:xfrm rot="19536297">
            <a:off x="4857192" y="1721497"/>
            <a:ext cx="841893" cy="460930"/>
          </a:xfrm>
          <a:prstGeom prst="lef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07" charset="0"/>
            </a:endParaRPr>
          </a:p>
        </p:txBody>
      </p:sp>
      <p:sp>
        <p:nvSpPr>
          <p:cNvPr id="2" name="Title 1"/>
          <p:cNvSpPr>
            <a:spLocks noGrp="1"/>
          </p:cNvSpPr>
          <p:nvPr>
            <p:ph type="title"/>
          </p:nvPr>
        </p:nvSpPr>
        <p:spPr>
          <a:xfrm>
            <a:off x="331761" y="66687"/>
            <a:ext cx="7696200" cy="486071"/>
          </a:xfrm>
        </p:spPr>
        <p:txBody>
          <a:bodyPr>
            <a:noAutofit/>
          </a:bodyPr>
          <a:lstStyle/>
          <a:p>
            <a:pPr>
              <a:lnSpc>
                <a:spcPct val="80000"/>
              </a:lnSpc>
            </a:pPr>
            <a:r>
              <a:rPr lang="en-US" dirty="0" smtClean="0"/>
              <a:t>Meeting the needs of </a:t>
            </a:r>
            <a:br>
              <a:rPr lang="en-US" dirty="0" smtClean="0"/>
            </a:br>
            <a:r>
              <a:rPr lang="en-US" dirty="0" smtClean="0"/>
              <a:t>the Swarm</a:t>
            </a:r>
            <a:endParaRPr lang="en-US" dirty="0"/>
          </a:p>
        </p:txBody>
      </p:sp>
      <p:sp>
        <p:nvSpPr>
          <p:cNvPr id="486" name="Content Placeholder 2"/>
          <p:cNvSpPr>
            <a:spLocks noGrp="1"/>
          </p:cNvSpPr>
          <p:nvPr>
            <p:ph idx="1"/>
          </p:nvPr>
        </p:nvSpPr>
        <p:spPr>
          <a:xfrm>
            <a:off x="152400" y="3962400"/>
            <a:ext cx="8839200" cy="2716975"/>
          </a:xfrm>
        </p:spPr>
        <p:txBody>
          <a:bodyPr>
            <a:normAutofit fontScale="92500"/>
          </a:bodyPr>
          <a:lstStyle/>
          <a:p>
            <a:r>
              <a:rPr lang="en-US" dirty="0" smtClean="0"/>
              <a:t>Discover and Manage resource</a:t>
            </a:r>
          </a:p>
          <a:p>
            <a:r>
              <a:rPr lang="en-US" dirty="0" smtClean="0"/>
              <a:t>Integrate sensors, portable devices, cloud components</a:t>
            </a:r>
          </a:p>
          <a:p>
            <a:r>
              <a:rPr lang="en-US" dirty="0" smtClean="0"/>
              <a:t>Guarantee responsiveness, real-time behavior, throughput</a:t>
            </a:r>
          </a:p>
          <a:p>
            <a:r>
              <a:rPr lang="en-US" dirty="0" smtClean="0"/>
              <a:t>Self-adapt to failure and provide performance predictability</a:t>
            </a:r>
          </a:p>
          <a:p>
            <a:r>
              <a:rPr lang="en-US" dirty="0" smtClean="0"/>
              <a:t>Secure, high-performance, durable, available information</a:t>
            </a:r>
          </a:p>
          <a:p>
            <a:r>
              <a:rPr lang="en-US" dirty="0" smtClean="0"/>
              <a:t>Monetize resources when necessary: micropayments</a:t>
            </a:r>
            <a:endParaRPr lang="en-US" dirty="0"/>
          </a:p>
        </p:txBody>
      </p:sp>
      <p:grpSp>
        <p:nvGrpSpPr>
          <p:cNvPr id="6" name="Group 5"/>
          <p:cNvGrpSpPr/>
          <p:nvPr/>
        </p:nvGrpSpPr>
        <p:grpSpPr>
          <a:xfrm>
            <a:off x="6061076" y="2667000"/>
            <a:ext cx="2841624" cy="1804988"/>
            <a:chOff x="5639643" y="2739668"/>
            <a:chExt cx="2841624" cy="1804988"/>
          </a:xfrm>
        </p:grpSpPr>
        <p:pic>
          <p:nvPicPr>
            <p:cNvPr id="20636" name="Picture 156" descr="C:\Users\kubitron\AppData\Local\Microsoft\Windows\Temporary Internet Files\Content.IE5\UJYIRVGC\MC9001577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167" y="2739668"/>
              <a:ext cx="1816100" cy="18049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2" name="Object 491"/>
            <p:cNvGraphicFramePr>
              <a:graphicFrameLocks noChangeAspect="1"/>
            </p:cNvGraphicFramePr>
            <p:nvPr>
              <p:extLst/>
            </p:nvPr>
          </p:nvGraphicFramePr>
          <p:xfrm>
            <a:off x="6324045" y="3773296"/>
            <a:ext cx="518899" cy="748151"/>
          </p:xfrm>
          <a:graphic>
            <a:graphicData uri="http://schemas.openxmlformats.org/presentationml/2006/ole">
              <mc:AlternateContent xmlns:mc="http://schemas.openxmlformats.org/markup-compatibility/2006">
                <mc:Choice xmlns:v="urn:schemas-microsoft-com:vml" Requires="v">
                  <p:oleObj spid="_x0000_s24581" name="Clip" r:id="rId4" imgW="2735263" imgH="3825875" progId="MS_ClipArt_Gallery.2">
                    <p:embed/>
                  </p:oleObj>
                </mc:Choice>
                <mc:Fallback>
                  <p:oleObj name="Clip" r:id="rId4" imgW="2735263" imgH="3825875"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045" y="3773296"/>
                          <a:ext cx="518899" cy="748151"/>
                        </a:xfrm>
                        <a:prstGeom prst="rect">
                          <a:avLst/>
                        </a:prstGeom>
                        <a:noFill/>
                        <a:ln>
                          <a:noFill/>
                        </a:ln>
                        <a:effectLst/>
                        <a:extLst/>
                      </p:spPr>
                    </p:pic>
                  </p:oleObj>
                </mc:Fallback>
              </mc:AlternateContent>
            </a:graphicData>
          </a:graphic>
        </p:graphicFrame>
        <p:graphicFrame>
          <p:nvGraphicFramePr>
            <p:cNvPr id="493" name="Object 492"/>
            <p:cNvGraphicFramePr>
              <a:graphicFrameLocks noChangeAspect="1"/>
            </p:cNvGraphicFramePr>
            <p:nvPr>
              <p:extLst/>
            </p:nvPr>
          </p:nvGraphicFramePr>
          <p:xfrm>
            <a:off x="6006677" y="3651951"/>
            <a:ext cx="518899" cy="748151"/>
          </p:xfrm>
          <a:graphic>
            <a:graphicData uri="http://schemas.openxmlformats.org/presentationml/2006/ole">
              <mc:AlternateContent xmlns:mc="http://schemas.openxmlformats.org/markup-compatibility/2006">
                <mc:Choice xmlns:v="urn:schemas-microsoft-com:vml" Requires="v">
                  <p:oleObj spid="_x0000_s24582" name="Clip" r:id="rId6" imgW="2735263" imgH="3825875" progId="MS_ClipArt_Gallery.2">
                    <p:embed/>
                  </p:oleObj>
                </mc:Choice>
                <mc:Fallback>
                  <p:oleObj name="Clip" r:id="rId6" imgW="2735263" imgH="3825875"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677" y="3651951"/>
                          <a:ext cx="518899" cy="748151"/>
                        </a:xfrm>
                        <a:prstGeom prst="rect">
                          <a:avLst/>
                        </a:prstGeom>
                        <a:noFill/>
                        <a:ln>
                          <a:noFill/>
                        </a:ln>
                        <a:effectLst/>
                        <a:extLst/>
                      </p:spPr>
                    </p:pic>
                  </p:oleObj>
                </mc:Fallback>
              </mc:AlternateContent>
            </a:graphicData>
          </a:graphic>
        </p:graphicFrame>
        <p:graphicFrame>
          <p:nvGraphicFramePr>
            <p:cNvPr id="494" name="Object 493"/>
            <p:cNvGraphicFramePr>
              <a:graphicFrameLocks noChangeAspect="1"/>
            </p:cNvGraphicFramePr>
            <p:nvPr>
              <p:extLst/>
            </p:nvPr>
          </p:nvGraphicFramePr>
          <p:xfrm>
            <a:off x="5666031" y="3796072"/>
            <a:ext cx="518899" cy="748151"/>
          </p:xfrm>
          <a:graphic>
            <a:graphicData uri="http://schemas.openxmlformats.org/presentationml/2006/ole">
              <mc:AlternateContent xmlns:mc="http://schemas.openxmlformats.org/markup-compatibility/2006">
                <mc:Choice xmlns:v="urn:schemas-microsoft-com:vml" Requires="v">
                  <p:oleObj spid="_x0000_s24583" name="Clip" r:id="rId7" imgW="2735263" imgH="3825875" progId="MS_ClipArt_Gallery.2">
                    <p:embed/>
                  </p:oleObj>
                </mc:Choice>
                <mc:Fallback>
                  <p:oleObj name="Clip" r:id="rId7" imgW="2735263" imgH="3825875"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031" y="3796072"/>
                          <a:ext cx="518899" cy="748151"/>
                        </a:xfrm>
                        <a:prstGeom prst="rect">
                          <a:avLst/>
                        </a:prstGeom>
                        <a:noFill/>
                        <a:ln>
                          <a:noFill/>
                        </a:ln>
                        <a:effectLst/>
                        <a:extLst/>
                      </p:spPr>
                    </p:pic>
                  </p:oleObj>
                </mc:Fallback>
              </mc:AlternateContent>
            </a:graphicData>
          </a:graphic>
        </p:graphicFrame>
        <p:sp>
          <p:nvSpPr>
            <p:cNvPr id="495" name="TextBox 494"/>
            <p:cNvSpPr txBox="1"/>
            <p:nvPr/>
          </p:nvSpPr>
          <p:spPr>
            <a:xfrm>
              <a:off x="5639643" y="2894821"/>
              <a:ext cx="1489510" cy="424732"/>
            </a:xfrm>
            <a:prstGeom prst="rect">
              <a:avLst/>
            </a:prstGeom>
            <a:noFill/>
          </p:spPr>
          <p:txBody>
            <a:bodyPr wrap="none" rtlCol="0">
              <a:spAutoFit/>
            </a:bodyPr>
            <a:lstStyle/>
            <a:p>
              <a:pPr algn="ctr">
                <a:lnSpc>
                  <a:spcPct val="90000"/>
                </a:lnSpc>
              </a:pPr>
              <a:r>
                <a:rPr lang="en-US" sz="2400" dirty="0" smtClean="0">
                  <a:latin typeface="Tahoma" pitchFamily="34" charset="0"/>
                  <a:ea typeface="Tahoma" pitchFamily="34" charset="0"/>
                  <a:cs typeface="Tahoma" pitchFamily="34" charset="0"/>
                </a:rPr>
                <a:t>The FOG</a:t>
              </a:r>
              <a:endParaRPr lang="en-US" sz="2400" dirty="0">
                <a:latin typeface="Tahoma" pitchFamily="34" charset="0"/>
                <a:ea typeface="Tahoma" pitchFamily="34" charset="0"/>
                <a:cs typeface="Tahoma" pitchFamily="34" charset="0"/>
              </a:endParaRPr>
            </a:p>
          </p:txBody>
        </p:sp>
      </p:grpSp>
      <p:sp>
        <p:nvSpPr>
          <p:cNvPr id="485" name="Left-Right Arrow 484"/>
          <p:cNvSpPr/>
          <p:nvPr/>
        </p:nvSpPr>
        <p:spPr bwMode="auto">
          <a:xfrm rot="2134771">
            <a:off x="4642555" y="3135674"/>
            <a:ext cx="1496992" cy="460930"/>
          </a:xfrm>
          <a:prstGeom prst="lef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07" charset="0"/>
            </a:endParaRPr>
          </a:p>
        </p:txBody>
      </p:sp>
      <p:pic>
        <p:nvPicPr>
          <p:cNvPr id="4" name="Object 1"/>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33600" y="1118563"/>
            <a:ext cx="3204882" cy="27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 name="TextBox 477"/>
          <p:cNvSpPr txBox="1"/>
          <p:nvPr/>
        </p:nvSpPr>
        <p:spPr>
          <a:xfrm>
            <a:off x="531090" y="1134828"/>
            <a:ext cx="2237472" cy="720197"/>
          </a:xfrm>
          <a:prstGeom prst="rect">
            <a:avLst/>
          </a:prstGeom>
          <a:noFill/>
        </p:spPr>
        <p:txBody>
          <a:bodyPr wrap="none" rtlCol="0">
            <a:spAutoFit/>
          </a:bodyPr>
          <a:lstStyle/>
          <a:p>
            <a:pPr algn="ctr">
              <a:lnSpc>
                <a:spcPct val="85000"/>
              </a:lnSpc>
            </a:pPr>
            <a:r>
              <a:rPr lang="en-US" sz="2400" dirty="0" smtClean="0">
                <a:latin typeface="Tahoma" pitchFamily="34" charset="0"/>
                <a:ea typeface="Tahoma" pitchFamily="34" charset="0"/>
                <a:cs typeface="Tahoma" pitchFamily="34" charset="0"/>
              </a:rPr>
              <a:t>Personal/Local </a:t>
            </a:r>
          </a:p>
          <a:p>
            <a:pPr algn="ctr">
              <a:lnSpc>
                <a:spcPct val="85000"/>
              </a:lnSpc>
            </a:pPr>
            <a:r>
              <a:rPr lang="en-US" sz="2400" dirty="0" smtClean="0">
                <a:latin typeface="Tahoma" pitchFamily="34" charset="0"/>
                <a:ea typeface="Tahoma" pitchFamily="34" charset="0"/>
                <a:cs typeface="Tahoma" pitchFamily="34" charset="0"/>
              </a:rPr>
              <a:t>Swarm</a:t>
            </a:r>
          </a:p>
        </p:txBody>
      </p:sp>
      <p:grpSp>
        <p:nvGrpSpPr>
          <p:cNvPr id="3" name="Group 2"/>
          <p:cNvGrpSpPr/>
          <p:nvPr/>
        </p:nvGrpSpPr>
        <p:grpSpPr>
          <a:xfrm>
            <a:off x="5638800" y="152400"/>
            <a:ext cx="3276600" cy="2211917"/>
            <a:chOff x="439726" y="1087750"/>
            <a:chExt cx="3331301" cy="2009196"/>
          </a:xfrm>
        </p:grpSpPr>
        <p:sp>
          <p:nvSpPr>
            <p:cNvPr id="7" name="Cloud 6"/>
            <p:cNvSpPr/>
            <p:nvPr/>
          </p:nvSpPr>
          <p:spPr bwMode="auto">
            <a:xfrm>
              <a:off x="439726" y="1087750"/>
              <a:ext cx="3331301" cy="2009196"/>
            </a:xfrm>
            <a:prstGeom prst="cloud">
              <a:avLst/>
            </a:prstGeom>
            <a:solidFill>
              <a:srgbClr val="66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07" charset="0"/>
              </a:endParaRPr>
            </a:p>
          </p:txBody>
        </p:sp>
        <p:grpSp>
          <p:nvGrpSpPr>
            <p:cNvPr id="8" name="Group 17"/>
            <p:cNvGrpSpPr>
              <a:grpSpLocks/>
            </p:cNvGrpSpPr>
            <p:nvPr/>
          </p:nvGrpSpPr>
          <p:grpSpPr bwMode="auto">
            <a:xfrm>
              <a:off x="803933" y="1656069"/>
              <a:ext cx="2913237" cy="1188105"/>
              <a:chOff x="2796" y="909"/>
              <a:chExt cx="2716" cy="1066"/>
            </a:xfrm>
          </p:grpSpPr>
          <p:grpSp>
            <p:nvGrpSpPr>
              <p:cNvPr id="9" name="Group 18"/>
              <p:cNvGrpSpPr>
                <a:grpSpLocks/>
              </p:cNvGrpSpPr>
              <p:nvPr/>
            </p:nvGrpSpPr>
            <p:grpSpPr bwMode="auto">
              <a:xfrm>
                <a:off x="3227" y="1844"/>
                <a:ext cx="513" cy="131"/>
                <a:chOff x="2201" y="2688"/>
                <a:chExt cx="1946" cy="577"/>
              </a:xfrm>
            </p:grpSpPr>
            <p:sp>
              <p:nvSpPr>
                <p:cNvPr id="455"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6"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7"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8"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9"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0"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1"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2"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3"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4"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5"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6"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67"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10" name="Group 32"/>
              <p:cNvGrpSpPr>
                <a:grpSpLocks/>
              </p:cNvGrpSpPr>
              <p:nvPr/>
            </p:nvGrpSpPr>
            <p:grpSpPr bwMode="auto">
              <a:xfrm>
                <a:off x="3899" y="1843"/>
                <a:ext cx="513" cy="131"/>
                <a:chOff x="2201" y="2688"/>
                <a:chExt cx="1946" cy="577"/>
              </a:xfrm>
            </p:grpSpPr>
            <p:sp>
              <p:nvSpPr>
                <p:cNvPr id="442"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3"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4"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5"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6"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7"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8"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9"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0"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1"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2"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3"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54"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11" name="Group 46"/>
              <p:cNvGrpSpPr>
                <a:grpSpLocks/>
              </p:cNvGrpSpPr>
              <p:nvPr/>
            </p:nvGrpSpPr>
            <p:grpSpPr bwMode="auto">
              <a:xfrm>
                <a:off x="4503" y="1773"/>
                <a:ext cx="513" cy="132"/>
                <a:chOff x="2201" y="2688"/>
                <a:chExt cx="1946" cy="577"/>
              </a:xfrm>
            </p:grpSpPr>
            <p:sp>
              <p:nvSpPr>
                <p:cNvPr id="429"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0"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1"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2"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3"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4"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5"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6"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7"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8"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39"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0"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41"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12"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nvGrpSpPr>
              <p:cNvPr id="16" name="Group 64"/>
              <p:cNvGrpSpPr>
                <a:grpSpLocks/>
              </p:cNvGrpSpPr>
              <p:nvPr/>
            </p:nvGrpSpPr>
            <p:grpSpPr bwMode="auto">
              <a:xfrm>
                <a:off x="2796" y="1732"/>
                <a:ext cx="513" cy="132"/>
                <a:chOff x="2201" y="2688"/>
                <a:chExt cx="1946" cy="577"/>
              </a:xfrm>
            </p:grpSpPr>
            <p:sp>
              <p:nvSpPr>
                <p:cNvPr id="416"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7"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8"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9"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0"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1"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2"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3"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4"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5"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6"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7"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28"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17"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nvGrpSpPr>
              <p:cNvPr id="18" name="Group 79"/>
              <p:cNvGrpSpPr>
                <a:grpSpLocks/>
              </p:cNvGrpSpPr>
              <p:nvPr/>
            </p:nvGrpSpPr>
            <p:grpSpPr bwMode="auto">
              <a:xfrm>
                <a:off x="4878" y="1324"/>
                <a:ext cx="184" cy="73"/>
                <a:chOff x="1024" y="3264"/>
                <a:chExt cx="320" cy="296"/>
              </a:xfrm>
            </p:grpSpPr>
            <p:sp>
              <p:nvSpPr>
                <p:cNvPr id="412"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3"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4"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5"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19" name="Group 84"/>
              <p:cNvGrpSpPr>
                <a:grpSpLocks/>
              </p:cNvGrpSpPr>
              <p:nvPr/>
            </p:nvGrpSpPr>
            <p:grpSpPr bwMode="auto">
              <a:xfrm>
                <a:off x="3658" y="909"/>
                <a:ext cx="990" cy="315"/>
                <a:chOff x="1832" y="1576"/>
                <a:chExt cx="1720" cy="1272"/>
              </a:xfrm>
            </p:grpSpPr>
            <p:grpSp>
              <p:nvGrpSpPr>
                <p:cNvPr id="264" name="Group 85"/>
                <p:cNvGrpSpPr>
                  <a:grpSpLocks/>
                </p:cNvGrpSpPr>
                <p:nvPr/>
              </p:nvGrpSpPr>
              <p:grpSpPr bwMode="auto">
                <a:xfrm>
                  <a:off x="1832" y="1992"/>
                  <a:ext cx="888" cy="648"/>
                  <a:chOff x="1752" y="2224"/>
                  <a:chExt cx="888" cy="648"/>
                </a:xfrm>
              </p:grpSpPr>
              <p:grpSp>
                <p:nvGrpSpPr>
                  <p:cNvPr id="376" name="Group 86"/>
                  <p:cNvGrpSpPr>
                    <a:grpSpLocks/>
                  </p:cNvGrpSpPr>
                  <p:nvPr/>
                </p:nvGrpSpPr>
                <p:grpSpPr bwMode="auto">
                  <a:xfrm>
                    <a:off x="1752" y="2224"/>
                    <a:ext cx="496" cy="528"/>
                    <a:chOff x="2016" y="2000"/>
                    <a:chExt cx="496" cy="528"/>
                  </a:xfrm>
                </p:grpSpPr>
                <p:sp>
                  <p:nvSpPr>
                    <p:cNvPr id="404"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5"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6"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7"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8"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9"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0"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1"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77" name="Group 95"/>
                  <p:cNvGrpSpPr>
                    <a:grpSpLocks/>
                  </p:cNvGrpSpPr>
                  <p:nvPr/>
                </p:nvGrpSpPr>
                <p:grpSpPr bwMode="auto">
                  <a:xfrm>
                    <a:off x="1896" y="2256"/>
                    <a:ext cx="496" cy="528"/>
                    <a:chOff x="2016" y="2000"/>
                    <a:chExt cx="496" cy="528"/>
                  </a:xfrm>
                </p:grpSpPr>
                <p:sp>
                  <p:nvSpPr>
                    <p:cNvPr id="396"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7"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8"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9"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0"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1"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2"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03"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78" name="Group 104"/>
                  <p:cNvGrpSpPr>
                    <a:grpSpLocks/>
                  </p:cNvGrpSpPr>
                  <p:nvPr/>
                </p:nvGrpSpPr>
                <p:grpSpPr bwMode="auto">
                  <a:xfrm>
                    <a:off x="2000" y="2312"/>
                    <a:ext cx="496" cy="528"/>
                    <a:chOff x="2016" y="2000"/>
                    <a:chExt cx="496" cy="528"/>
                  </a:xfrm>
                </p:grpSpPr>
                <p:sp>
                  <p:nvSpPr>
                    <p:cNvPr id="388"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9"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0"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1"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2"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3"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4"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95"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79" name="Group 113"/>
                  <p:cNvGrpSpPr>
                    <a:grpSpLocks/>
                  </p:cNvGrpSpPr>
                  <p:nvPr/>
                </p:nvGrpSpPr>
                <p:grpSpPr bwMode="auto">
                  <a:xfrm>
                    <a:off x="2144" y="2344"/>
                    <a:ext cx="496" cy="528"/>
                    <a:chOff x="2016" y="2000"/>
                    <a:chExt cx="496" cy="528"/>
                  </a:xfrm>
                </p:grpSpPr>
                <p:sp>
                  <p:nvSpPr>
                    <p:cNvPr id="380"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1"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2"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3"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4"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5"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6"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87"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grpSp>
              <p:nvGrpSpPr>
                <p:cNvPr id="265" name="Group 122"/>
                <p:cNvGrpSpPr>
                  <a:grpSpLocks/>
                </p:cNvGrpSpPr>
                <p:nvPr/>
              </p:nvGrpSpPr>
              <p:grpSpPr bwMode="auto">
                <a:xfrm>
                  <a:off x="2208" y="1576"/>
                  <a:ext cx="888" cy="648"/>
                  <a:chOff x="1800" y="1552"/>
                  <a:chExt cx="888" cy="648"/>
                </a:xfrm>
              </p:grpSpPr>
              <p:grpSp>
                <p:nvGrpSpPr>
                  <p:cNvPr id="340" name="Group 123"/>
                  <p:cNvGrpSpPr>
                    <a:grpSpLocks/>
                  </p:cNvGrpSpPr>
                  <p:nvPr/>
                </p:nvGrpSpPr>
                <p:grpSpPr bwMode="auto">
                  <a:xfrm>
                    <a:off x="1800" y="1552"/>
                    <a:ext cx="496" cy="528"/>
                    <a:chOff x="2016" y="2000"/>
                    <a:chExt cx="496" cy="528"/>
                  </a:xfrm>
                </p:grpSpPr>
                <p:sp>
                  <p:nvSpPr>
                    <p:cNvPr id="368"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9"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70"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71"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72"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73"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74"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75"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41" name="Group 132"/>
                  <p:cNvGrpSpPr>
                    <a:grpSpLocks/>
                  </p:cNvGrpSpPr>
                  <p:nvPr/>
                </p:nvGrpSpPr>
                <p:grpSpPr bwMode="auto">
                  <a:xfrm>
                    <a:off x="1944" y="1584"/>
                    <a:ext cx="496" cy="528"/>
                    <a:chOff x="2016" y="2000"/>
                    <a:chExt cx="496" cy="528"/>
                  </a:xfrm>
                </p:grpSpPr>
                <p:sp>
                  <p:nvSpPr>
                    <p:cNvPr id="360"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1"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2"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3"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4"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5"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6"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67"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42" name="Group 141"/>
                  <p:cNvGrpSpPr>
                    <a:grpSpLocks/>
                  </p:cNvGrpSpPr>
                  <p:nvPr/>
                </p:nvGrpSpPr>
                <p:grpSpPr bwMode="auto">
                  <a:xfrm>
                    <a:off x="2048" y="1640"/>
                    <a:ext cx="496" cy="528"/>
                    <a:chOff x="2016" y="2000"/>
                    <a:chExt cx="496" cy="528"/>
                  </a:xfrm>
                </p:grpSpPr>
                <p:sp>
                  <p:nvSpPr>
                    <p:cNvPr id="352"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3"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4"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5"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6"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7"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8"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9"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43" name="Group 150"/>
                  <p:cNvGrpSpPr>
                    <a:grpSpLocks/>
                  </p:cNvGrpSpPr>
                  <p:nvPr/>
                </p:nvGrpSpPr>
                <p:grpSpPr bwMode="auto">
                  <a:xfrm>
                    <a:off x="2192" y="1672"/>
                    <a:ext cx="496" cy="528"/>
                    <a:chOff x="2016" y="2000"/>
                    <a:chExt cx="496" cy="528"/>
                  </a:xfrm>
                </p:grpSpPr>
                <p:sp>
                  <p:nvSpPr>
                    <p:cNvPr id="344"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45"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46"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47"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48"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49"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0"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51"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grpSp>
              <p:nvGrpSpPr>
                <p:cNvPr id="266" name="Group 159"/>
                <p:cNvGrpSpPr>
                  <a:grpSpLocks/>
                </p:cNvGrpSpPr>
                <p:nvPr/>
              </p:nvGrpSpPr>
              <p:grpSpPr bwMode="auto">
                <a:xfrm>
                  <a:off x="2288" y="2200"/>
                  <a:ext cx="888" cy="648"/>
                  <a:chOff x="2560" y="2264"/>
                  <a:chExt cx="888" cy="648"/>
                </a:xfrm>
              </p:grpSpPr>
              <p:grpSp>
                <p:nvGrpSpPr>
                  <p:cNvPr id="304" name="Group 160"/>
                  <p:cNvGrpSpPr>
                    <a:grpSpLocks/>
                  </p:cNvGrpSpPr>
                  <p:nvPr/>
                </p:nvGrpSpPr>
                <p:grpSpPr bwMode="auto">
                  <a:xfrm>
                    <a:off x="2560" y="2264"/>
                    <a:ext cx="496" cy="528"/>
                    <a:chOff x="2016" y="2000"/>
                    <a:chExt cx="496" cy="528"/>
                  </a:xfrm>
                </p:grpSpPr>
                <p:sp>
                  <p:nvSpPr>
                    <p:cNvPr id="332"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3"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4"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5"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6"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7"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8"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9"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05" name="Group 169"/>
                  <p:cNvGrpSpPr>
                    <a:grpSpLocks/>
                  </p:cNvGrpSpPr>
                  <p:nvPr/>
                </p:nvGrpSpPr>
                <p:grpSpPr bwMode="auto">
                  <a:xfrm>
                    <a:off x="2704" y="2296"/>
                    <a:ext cx="496" cy="528"/>
                    <a:chOff x="2016" y="2000"/>
                    <a:chExt cx="496" cy="528"/>
                  </a:xfrm>
                </p:grpSpPr>
                <p:sp>
                  <p:nvSpPr>
                    <p:cNvPr id="324"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5"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6"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7"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8"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9"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0"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31"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06" name="Group 178"/>
                  <p:cNvGrpSpPr>
                    <a:grpSpLocks/>
                  </p:cNvGrpSpPr>
                  <p:nvPr/>
                </p:nvGrpSpPr>
                <p:grpSpPr bwMode="auto">
                  <a:xfrm>
                    <a:off x="2808" y="2352"/>
                    <a:ext cx="496" cy="528"/>
                    <a:chOff x="2016" y="2000"/>
                    <a:chExt cx="496" cy="528"/>
                  </a:xfrm>
                </p:grpSpPr>
                <p:sp>
                  <p:nvSpPr>
                    <p:cNvPr id="316"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7"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8"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9"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0"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1"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2"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23"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07" name="Group 187"/>
                  <p:cNvGrpSpPr>
                    <a:grpSpLocks/>
                  </p:cNvGrpSpPr>
                  <p:nvPr/>
                </p:nvGrpSpPr>
                <p:grpSpPr bwMode="auto">
                  <a:xfrm>
                    <a:off x="2952" y="2384"/>
                    <a:ext cx="496" cy="528"/>
                    <a:chOff x="2016" y="2000"/>
                    <a:chExt cx="496" cy="528"/>
                  </a:xfrm>
                </p:grpSpPr>
                <p:sp>
                  <p:nvSpPr>
                    <p:cNvPr id="308"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09"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0"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1"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2"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3"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4"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15"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grpSp>
              <p:nvGrpSpPr>
                <p:cNvPr id="267" name="Group 196"/>
                <p:cNvGrpSpPr>
                  <a:grpSpLocks/>
                </p:cNvGrpSpPr>
                <p:nvPr/>
              </p:nvGrpSpPr>
              <p:grpSpPr bwMode="auto">
                <a:xfrm>
                  <a:off x="2664" y="1736"/>
                  <a:ext cx="888" cy="648"/>
                  <a:chOff x="2608" y="1592"/>
                  <a:chExt cx="888" cy="648"/>
                </a:xfrm>
              </p:grpSpPr>
              <p:grpSp>
                <p:nvGrpSpPr>
                  <p:cNvPr id="268" name="Group 197"/>
                  <p:cNvGrpSpPr>
                    <a:grpSpLocks/>
                  </p:cNvGrpSpPr>
                  <p:nvPr/>
                </p:nvGrpSpPr>
                <p:grpSpPr bwMode="auto">
                  <a:xfrm>
                    <a:off x="2608" y="1592"/>
                    <a:ext cx="496" cy="528"/>
                    <a:chOff x="2016" y="2000"/>
                    <a:chExt cx="496" cy="528"/>
                  </a:xfrm>
                </p:grpSpPr>
                <p:sp>
                  <p:nvSpPr>
                    <p:cNvPr id="296"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7"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8"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9"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00"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01"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02"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03"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69" name="Group 206"/>
                  <p:cNvGrpSpPr>
                    <a:grpSpLocks/>
                  </p:cNvGrpSpPr>
                  <p:nvPr/>
                </p:nvGrpSpPr>
                <p:grpSpPr bwMode="auto">
                  <a:xfrm>
                    <a:off x="2752" y="1624"/>
                    <a:ext cx="496" cy="528"/>
                    <a:chOff x="2016" y="2000"/>
                    <a:chExt cx="496" cy="528"/>
                  </a:xfrm>
                </p:grpSpPr>
                <p:sp>
                  <p:nvSpPr>
                    <p:cNvPr id="288"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9"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0"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1"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2"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3"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4"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95"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70" name="Group 215"/>
                  <p:cNvGrpSpPr>
                    <a:grpSpLocks/>
                  </p:cNvGrpSpPr>
                  <p:nvPr/>
                </p:nvGrpSpPr>
                <p:grpSpPr bwMode="auto">
                  <a:xfrm>
                    <a:off x="2840" y="1664"/>
                    <a:ext cx="496" cy="528"/>
                    <a:chOff x="2016" y="2000"/>
                    <a:chExt cx="496" cy="528"/>
                  </a:xfrm>
                </p:grpSpPr>
                <p:sp>
                  <p:nvSpPr>
                    <p:cNvPr id="280"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1"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2"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3"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4"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5"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6"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87"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71" name="Group 224"/>
                  <p:cNvGrpSpPr>
                    <a:grpSpLocks/>
                  </p:cNvGrpSpPr>
                  <p:nvPr/>
                </p:nvGrpSpPr>
                <p:grpSpPr bwMode="auto">
                  <a:xfrm>
                    <a:off x="3000" y="1712"/>
                    <a:ext cx="496" cy="528"/>
                    <a:chOff x="2016" y="2000"/>
                    <a:chExt cx="496" cy="528"/>
                  </a:xfrm>
                </p:grpSpPr>
                <p:sp>
                  <p:nvSpPr>
                    <p:cNvPr id="272"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3"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4"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5"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6"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7"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8"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79"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grpSp>
          <p:grpSp>
            <p:nvGrpSpPr>
              <p:cNvPr id="20" name="Group 233"/>
              <p:cNvGrpSpPr>
                <a:grpSpLocks/>
              </p:cNvGrpSpPr>
              <p:nvPr/>
            </p:nvGrpSpPr>
            <p:grpSpPr bwMode="auto">
              <a:xfrm>
                <a:off x="3703" y="1382"/>
                <a:ext cx="185" cy="74"/>
                <a:chOff x="1024" y="3264"/>
                <a:chExt cx="320" cy="296"/>
              </a:xfrm>
            </p:grpSpPr>
            <p:sp>
              <p:nvSpPr>
                <p:cNvPr id="260"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61"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62"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63"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1" name="Group 238"/>
              <p:cNvGrpSpPr>
                <a:grpSpLocks/>
              </p:cNvGrpSpPr>
              <p:nvPr/>
            </p:nvGrpSpPr>
            <p:grpSpPr bwMode="auto">
              <a:xfrm>
                <a:off x="4152" y="1376"/>
                <a:ext cx="184" cy="73"/>
                <a:chOff x="1024" y="3264"/>
                <a:chExt cx="320" cy="296"/>
              </a:xfrm>
            </p:grpSpPr>
            <p:sp>
              <p:nvSpPr>
                <p:cNvPr id="256"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7"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8"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9"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2" name="Group 243"/>
              <p:cNvGrpSpPr>
                <a:grpSpLocks/>
              </p:cNvGrpSpPr>
              <p:nvPr/>
            </p:nvGrpSpPr>
            <p:grpSpPr bwMode="auto">
              <a:xfrm>
                <a:off x="5005" y="1169"/>
                <a:ext cx="183" cy="73"/>
                <a:chOff x="1024" y="3264"/>
                <a:chExt cx="320" cy="296"/>
              </a:xfrm>
            </p:grpSpPr>
            <p:sp>
              <p:nvSpPr>
                <p:cNvPr id="252"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3"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4"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5"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3" name="Group 248"/>
              <p:cNvGrpSpPr>
                <a:grpSpLocks/>
              </p:cNvGrpSpPr>
              <p:nvPr/>
            </p:nvGrpSpPr>
            <p:grpSpPr bwMode="auto">
              <a:xfrm>
                <a:off x="4528" y="1367"/>
                <a:ext cx="184" cy="73"/>
                <a:chOff x="1024" y="3264"/>
                <a:chExt cx="320" cy="296"/>
              </a:xfrm>
            </p:grpSpPr>
            <p:sp>
              <p:nvSpPr>
                <p:cNvPr id="248"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9"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0"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51"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4" name="Group 253"/>
              <p:cNvGrpSpPr>
                <a:grpSpLocks/>
              </p:cNvGrpSpPr>
              <p:nvPr/>
            </p:nvGrpSpPr>
            <p:grpSpPr bwMode="auto">
              <a:xfrm>
                <a:off x="3176" y="1260"/>
                <a:ext cx="185" cy="73"/>
                <a:chOff x="1024" y="3264"/>
                <a:chExt cx="320" cy="296"/>
              </a:xfrm>
            </p:grpSpPr>
            <p:sp>
              <p:nvSpPr>
                <p:cNvPr id="244"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5"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6"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7"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5" name="Group 258"/>
              <p:cNvGrpSpPr>
                <a:grpSpLocks/>
              </p:cNvGrpSpPr>
              <p:nvPr/>
            </p:nvGrpSpPr>
            <p:grpSpPr bwMode="auto">
              <a:xfrm>
                <a:off x="3158" y="1191"/>
                <a:ext cx="184" cy="73"/>
                <a:chOff x="1024" y="3264"/>
                <a:chExt cx="320" cy="296"/>
              </a:xfrm>
            </p:grpSpPr>
            <p:sp>
              <p:nvSpPr>
                <p:cNvPr id="240"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1"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2"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3"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6" name="Group 263"/>
              <p:cNvGrpSpPr>
                <a:grpSpLocks/>
              </p:cNvGrpSpPr>
              <p:nvPr/>
            </p:nvGrpSpPr>
            <p:grpSpPr bwMode="auto">
              <a:xfrm>
                <a:off x="3323" y="1395"/>
                <a:ext cx="184" cy="73"/>
                <a:chOff x="1024" y="3264"/>
                <a:chExt cx="320" cy="296"/>
              </a:xfrm>
            </p:grpSpPr>
            <p:sp>
              <p:nvSpPr>
                <p:cNvPr id="236"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7"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8"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9"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7" name="Group 268"/>
              <p:cNvGrpSpPr>
                <a:grpSpLocks/>
              </p:cNvGrpSpPr>
              <p:nvPr/>
            </p:nvGrpSpPr>
            <p:grpSpPr bwMode="auto">
              <a:xfrm>
                <a:off x="2799" y="1168"/>
                <a:ext cx="154" cy="61"/>
                <a:chOff x="428" y="2146"/>
                <a:chExt cx="268" cy="244"/>
              </a:xfrm>
            </p:grpSpPr>
            <p:sp>
              <p:nvSpPr>
                <p:cNvPr id="227"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8"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9"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0"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1"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2"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3"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4"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28" name="Group 278"/>
              <p:cNvGrpSpPr>
                <a:grpSpLocks/>
              </p:cNvGrpSpPr>
              <p:nvPr/>
            </p:nvGrpSpPr>
            <p:grpSpPr bwMode="auto">
              <a:xfrm>
                <a:off x="2801" y="1232"/>
                <a:ext cx="154" cy="61"/>
                <a:chOff x="428" y="2146"/>
                <a:chExt cx="268" cy="244"/>
              </a:xfrm>
            </p:grpSpPr>
            <p:sp>
              <p:nvSpPr>
                <p:cNvPr id="218"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9"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0"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1"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2"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3"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4"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5"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26"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29"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sp>
            <p:nvSpPr>
              <p:cNvPr id="30"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31" name="Group 290"/>
              <p:cNvGrpSpPr>
                <a:grpSpLocks/>
              </p:cNvGrpSpPr>
              <p:nvPr/>
            </p:nvGrpSpPr>
            <p:grpSpPr bwMode="auto">
              <a:xfrm>
                <a:off x="2932" y="1390"/>
                <a:ext cx="154" cy="61"/>
                <a:chOff x="428" y="2146"/>
                <a:chExt cx="268" cy="244"/>
              </a:xfrm>
            </p:grpSpPr>
            <p:sp>
              <p:nvSpPr>
                <p:cNvPr id="209"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0"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1"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2"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3"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4"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5"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6"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7"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2" name="Group 300"/>
              <p:cNvGrpSpPr>
                <a:grpSpLocks/>
              </p:cNvGrpSpPr>
              <p:nvPr/>
            </p:nvGrpSpPr>
            <p:grpSpPr bwMode="auto">
              <a:xfrm>
                <a:off x="2945" y="1465"/>
                <a:ext cx="155" cy="60"/>
                <a:chOff x="428" y="2146"/>
                <a:chExt cx="268" cy="244"/>
              </a:xfrm>
            </p:grpSpPr>
            <p:sp>
              <p:nvSpPr>
                <p:cNvPr id="200"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1"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2"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3"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4"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5"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6"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7"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08"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33"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34" name="Group 311"/>
              <p:cNvGrpSpPr>
                <a:grpSpLocks/>
              </p:cNvGrpSpPr>
              <p:nvPr/>
            </p:nvGrpSpPr>
            <p:grpSpPr bwMode="auto">
              <a:xfrm>
                <a:off x="3466" y="1524"/>
                <a:ext cx="155" cy="60"/>
                <a:chOff x="428" y="2146"/>
                <a:chExt cx="268" cy="244"/>
              </a:xfrm>
            </p:grpSpPr>
            <p:sp>
              <p:nvSpPr>
                <p:cNvPr id="191"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2"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3"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4"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5"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6"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7"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8"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9"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35"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36" name="Group 322"/>
              <p:cNvGrpSpPr>
                <a:grpSpLocks/>
              </p:cNvGrpSpPr>
              <p:nvPr/>
            </p:nvGrpSpPr>
            <p:grpSpPr bwMode="auto">
              <a:xfrm>
                <a:off x="4133" y="1520"/>
                <a:ext cx="153" cy="41"/>
                <a:chOff x="2378" y="3784"/>
                <a:chExt cx="268" cy="166"/>
              </a:xfrm>
            </p:grpSpPr>
            <p:sp>
              <p:nvSpPr>
                <p:cNvPr id="185"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6"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7"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8"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9"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90"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37"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38" name="Group 330"/>
              <p:cNvGrpSpPr>
                <a:grpSpLocks/>
              </p:cNvGrpSpPr>
              <p:nvPr/>
            </p:nvGrpSpPr>
            <p:grpSpPr bwMode="auto">
              <a:xfrm>
                <a:off x="4502" y="1510"/>
                <a:ext cx="154" cy="60"/>
                <a:chOff x="428" y="2146"/>
                <a:chExt cx="268" cy="244"/>
              </a:xfrm>
            </p:grpSpPr>
            <p:sp>
              <p:nvSpPr>
                <p:cNvPr id="176"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7"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8"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9"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0"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1"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2"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3"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84"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39" name="Group 340"/>
              <p:cNvGrpSpPr>
                <a:grpSpLocks/>
              </p:cNvGrpSpPr>
              <p:nvPr/>
            </p:nvGrpSpPr>
            <p:grpSpPr bwMode="auto">
              <a:xfrm>
                <a:off x="4689" y="1540"/>
                <a:ext cx="155" cy="61"/>
                <a:chOff x="428" y="2146"/>
                <a:chExt cx="268" cy="244"/>
              </a:xfrm>
            </p:grpSpPr>
            <p:sp>
              <p:nvSpPr>
                <p:cNvPr id="167"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8"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9"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0"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1"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2"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3"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4"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75"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40"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sp>
            <p:nvSpPr>
              <p:cNvPr id="41"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42" name="Group 352"/>
              <p:cNvGrpSpPr>
                <a:grpSpLocks/>
              </p:cNvGrpSpPr>
              <p:nvPr/>
            </p:nvGrpSpPr>
            <p:grpSpPr bwMode="auto">
              <a:xfrm>
                <a:off x="5250" y="1298"/>
                <a:ext cx="155" cy="60"/>
                <a:chOff x="428" y="2146"/>
                <a:chExt cx="268" cy="244"/>
              </a:xfrm>
            </p:grpSpPr>
            <p:sp>
              <p:nvSpPr>
                <p:cNvPr id="158"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9"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0"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1"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2"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3"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4"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5"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66"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43" name="Group 362"/>
              <p:cNvGrpSpPr>
                <a:grpSpLocks/>
              </p:cNvGrpSpPr>
              <p:nvPr/>
            </p:nvGrpSpPr>
            <p:grpSpPr bwMode="auto">
              <a:xfrm>
                <a:off x="5230" y="1408"/>
                <a:ext cx="154" cy="61"/>
                <a:chOff x="428" y="2146"/>
                <a:chExt cx="268" cy="244"/>
              </a:xfrm>
            </p:grpSpPr>
            <p:sp>
              <p:nvSpPr>
                <p:cNvPr id="149"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0"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1"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2"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3"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4"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5"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6"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57"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44"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sp>
            <p:nvSpPr>
              <p:cNvPr id="45"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46" name="Group 374"/>
              <p:cNvGrpSpPr>
                <a:grpSpLocks/>
              </p:cNvGrpSpPr>
              <p:nvPr/>
            </p:nvGrpSpPr>
            <p:grpSpPr bwMode="auto">
              <a:xfrm>
                <a:off x="5171" y="1035"/>
                <a:ext cx="155" cy="60"/>
                <a:chOff x="428" y="2146"/>
                <a:chExt cx="268" cy="244"/>
              </a:xfrm>
            </p:grpSpPr>
            <p:sp>
              <p:nvSpPr>
                <p:cNvPr id="140"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1"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2"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3"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4"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5"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6"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7"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47"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48" name="Group 385"/>
              <p:cNvGrpSpPr>
                <a:grpSpLocks/>
              </p:cNvGrpSpPr>
              <p:nvPr/>
            </p:nvGrpSpPr>
            <p:grpSpPr bwMode="auto">
              <a:xfrm>
                <a:off x="5030" y="933"/>
                <a:ext cx="154" cy="61"/>
                <a:chOff x="428" y="2146"/>
                <a:chExt cx="268" cy="244"/>
              </a:xfrm>
            </p:grpSpPr>
            <p:sp>
              <p:nvSpPr>
                <p:cNvPr id="131"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2"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3"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4"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5"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6"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7"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8"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9"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49" name="Group 395"/>
              <p:cNvGrpSpPr>
                <a:grpSpLocks/>
              </p:cNvGrpSpPr>
              <p:nvPr/>
            </p:nvGrpSpPr>
            <p:grpSpPr bwMode="auto">
              <a:xfrm>
                <a:off x="3328" y="911"/>
                <a:ext cx="155" cy="61"/>
                <a:chOff x="428" y="2146"/>
                <a:chExt cx="268" cy="244"/>
              </a:xfrm>
            </p:grpSpPr>
            <p:sp>
              <p:nvSpPr>
                <p:cNvPr id="122"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3"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4"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5"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6"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7"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8"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9"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30"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50" name="Group 405"/>
              <p:cNvGrpSpPr>
                <a:grpSpLocks/>
              </p:cNvGrpSpPr>
              <p:nvPr/>
            </p:nvGrpSpPr>
            <p:grpSpPr bwMode="auto">
              <a:xfrm>
                <a:off x="3087" y="996"/>
                <a:ext cx="154" cy="60"/>
                <a:chOff x="428" y="2146"/>
                <a:chExt cx="268" cy="244"/>
              </a:xfrm>
            </p:grpSpPr>
            <p:sp>
              <p:nvSpPr>
                <p:cNvPr id="113"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4"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5"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6"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7"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8"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9"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0"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1"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51" name="Group 415"/>
              <p:cNvGrpSpPr>
                <a:grpSpLocks/>
              </p:cNvGrpSpPr>
              <p:nvPr/>
            </p:nvGrpSpPr>
            <p:grpSpPr bwMode="auto">
              <a:xfrm>
                <a:off x="3136" y="1499"/>
                <a:ext cx="153" cy="61"/>
                <a:chOff x="428" y="2146"/>
                <a:chExt cx="268" cy="244"/>
              </a:xfrm>
            </p:grpSpPr>
            <p:sp>
              <p:nvSpPr>
                <p:cNvPr id="104"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5"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6"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7"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8"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9"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0"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1"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2"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52"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sp>
            <p:nvSpPr>
              <p:cNvPr id="53"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Arial Narrow" pitchFamily="34" charset="0"/>
                </a:endParaRPr>
              </a:p>
            </p:txBody>
          </p:sp>
          <p:grpSp>
            <p:nvGrpSpPr>
              <p:cNvPr id="54" name="Group 427"/>
              <p:cNvGrpSpPr>
                <a:grpSpLocks/>
              </p:cNvGrpSpPr>
              <p:nvPr/>
            </p:nvGrpSpPr>
            <p:grpSpPr bwMode="auto">
              <a:xfrm>
                <a:off x="5227" y="1473"/>
                <a:ext cx="153" cy="60"/>
                <a:chOff x="428" y="2146"/>
                <a:chExt cx="268" cy="244"/>
              </a:xfrm>
            </p:grpSpPr>
            <p:sp>
              <p:nvSpPr>
                <p:cNvPr id="95"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6"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7"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8"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9"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0"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1"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2"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3"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55" name="Group 437"/>
              <p:cNvGrpSpPr>
                <a:grpSpLocks/>
              </p:cNvGrpSpPr>
              <p:nvPr/>
            </p:nvGrpSpPr>
            <p:grpSpPr bwMode="auto">
              <a:xfrm>
                <a:off x="5357" y="1179"/>
                <a:ext cx="155" cy="60"/>
                <a:chOff x="428" y="2146"/>
                <a:chExt cx="268" cy="244"/>
              </a:xfrm>
            </p:grpSpPr>
            <p:sp>
              <p:nvSpPr>
                <p:cNvPr id="86"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7"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8"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9"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0"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1"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2"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3"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nvGrpSpPr>
              <p:cNvPr id="56" name="Group 449"/>
              <p:cNvGrpSpPr>
                <a:grpSpLocks/>
              </p:cNvGrpSpPr>
              <p:nvPr/>
            </p:nvGrpSpPr>
            <p:grpSpPr bwMode="auto">
              <a:xfrm>
                <a:off x="3324" y="987"/>
                <a:ext cx="1708" cy="431"/>
                <a:chOff x="1450" y="1101"/>
                <a:chExt cx="2970" cy="997"/>
              </a:xfrm>
            </p:grpSpPr>
            <p:sp>
              <p:nvSpPr>
                <p:cNvPr id="57"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Arial Narrow" pitchFamily="34" charset="0"/>
                  </a:endParaRPr>
                </a:p>
              </p:txBody>
            </p:sp>
            <p:sp>
              <p:nvSpPr>
                <p:cNvPr id="58"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9"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0"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1"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2"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3"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4"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5"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6"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7"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8"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69"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0"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1"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2"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3"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4"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5"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6"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7"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8"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79"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0"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1"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2"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3"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4"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85"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grpSp>
        <p:sp>
          <p:nvSpPr>
            <p:cNvPr id="477" name="TextBox 476"/>
            <p:cNvSpPr txBox="1"/>
            <p:nvPr/>
          </p:nvSpPr>
          <p:spPr>
            <a:xfrm>
              <a:off x="1214447" y="1291344"/>
              <a:ext cx="2191316" cy="419354"/>
            </a:xfrm>
            <a:prstGeom prst="rect">
              <a:avLst/>
            </a:prstGeom>
            <a:noFill/>
          </p:spPr>
          <p:txBody>
            <a:bodyPr wrap="none" rtlCol="0">
              <a:spAutoFit/>
            </a:bodyPr>
            <a:lstStyle/>
            <a:p>
              <a:r>
                <a:rPr lang="en-US" sz="2400" dirty="0" smtClean="0">
                  <a:latin typeface="Tahoma" pitchFamily="34" charset="0"/>
                  <a:ea typeface="Tahoma" pitchFamily="34" charset="0"/>
                  <a:cs typeface="Tahoma" pitchFamily="34" charset="0"/>
                </a:rPr>
                <a:t>Cloud Services</a:t>
              </a:r>
              <a:endParaRPr lang="en-US" sz="2400" dirty="0">
                <a:latin typeface="Tahoma" pitchFamily="34" charset="0"/>
                <a:ea typeface="Tahoma" pitchFamily="34" charset="0"/>
                <a:cs typeface="Tahoma" pitchFamily="34" charset="0"/>
              </a:endParaRPr>
            </a:p>
          </p:txBody>
        </p:sp>
      </p:grpSp>
      <p:sp>
        <p:nvSpPr>
          <p:cNvPr id="497" name="Left-Right Arrow 496"/>
          <p:cNvSpPr/>
          <p:nvPr/>
        </p:nvSpPr>
        <p:spPr bwMode="auto">
          <a:xfrm rot="5400000">
            <a:off x="7454818" y="2451182"/>
            <a:ext cx="791294" cy="460930"/>
          </a:xfrm>
          <a:prstGeom prst="lef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07" charset="0"/>
            </a:endParaRPr>
          </a:p>
        </p:txBody>
      </p:sp>
      <p:pic>
        <p:nvPicPr>
          <p:cNvPr id="20645" name="Picture 165" descr="C:\Program Files\Microsoft Office\MEDIA\CAGCAT10\j0186348.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750" y="1845645"/>
            <a:ext cx="128905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54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533400" y="0"/>
            <a:ext cx="8229600" cy="859535"/>
          </a:xfrm>
        </p:spPr>
        <p:txBody>
          <a:bodyPr/>
          <a:lstStyle/>
          <a:p>
            <a:r>
              <a:rPr lang="en-US" dirty="0" smtClean="0"/>
              <a:t>Support for Swarm Applications</a:t>
            </a:r>
          </a:p>
        </p:txBody>
      </p:sp>
      <p:sp>
        <p:nvSpPr>
          <p:cNvPr id="250883" name="Rectangle 3"/>
          <p:cNvSpPr>
            <a:spLocks noGrp="1" noChangeArrowheads="1"/>
          </p:cNvSpPr>
          <p:nvPr>
            <p:ph type="body" idx="1"/>
          </p:nvPr>
        </p:nvSpPr>
        <p:spPr>
          <a:xfrm>
            <a:off x="76200" y="762000"/>
            <a:ext cx="8991600" cy="5943600"/>
          </a:xfrm>
        </p:spPr>
        <p:txBody>
          <a:bodyPr>
            <a:normAutofit/>
          </a:bodyPr>
          <a:lstStyle/>
          <a:p>
            <a:r>
              <a:rPr lang="en-US" dirty="0" smtClean="0"/>
              <a:t>Resource Discovery</a:t>
            </a:r>
          </a:p>
          <a:p>
            <a:pPr lvl="1"/>
            <a:r>
              <a:rPr lang="en-US" dirty="0" smtClean="0"/>
              <a:t>Which resources /services are available?  </a:t>
            </a:r>
          </a:p>
          <a:p>
            <a:pPr lvl="1"/>
            <a:r>
              <a:rPr lang="en-US" dirty="0" smtClean="0"/>
              <a:t>What are these resources and what are their capabilities?</a:t>
            </a:r>
            <a:endParaRPr lang="en-US" dirty="0"/>
          </a:p>
          <a:p>
            <a:pPr lvl="1"/>
            <a:r>
              <a:rPr lang="en-US" dirty="0" smtClean="0"/>
              <a:t>Who owns them and how much do I need?</a:t>
            </a:r>
          </a:p>
          <a:p>
            <a:r>
              <a:rPr lang="en-US" dirty="0" smtClean="0"/>
              <a:t>Real Time Requirements</a:t>
            </a:r>
          </a:p>
          <a:p>
            <a:pPr lvl="1"/>
            <a:r>
              <a:rPr lang="en-US" dirty="0" smtClean="0"/>
              <a:t>Sophisticated multimedia interactions</a:t>
            </a:r>
          </a:p>
          <a:p>
            <a:pPr lvl="1"/>
            <a:r>
              <a:rPr lang="en-US" dirty="0" smtClean="0"/>
              <a:t>Control of/interaction with health-related devices</a:t>
            </a:r>
          </a:p>
          <a:p>
            <a:r>
              <a:rPr lang="en-US" dirty="0" smtClean="0"/>
              <a:t>Responsiveness Requirements</a:t>
            </a:r>
          </a:p>
          <a:p>
            <a:pPr lvl="1"/>
            <a:r>
              <a:rPr lang="en-US" dirty="0" smtClean="0"/>
              <a:t>Provide a good interactive experience to users</a:t>
            </a:r>
          </a:p>
          <a:p>
            <a:r>
              <a:rPr lang="en-US" dirty="0" smtClean="0"/>
              <a:t>Explicitly Parallel </a:t>
            </a:r>
            <a:r>
              <a:rPr lang="en-US" dirty="0"/>
              <a:t>C</a:t>
            </a:r>
            <a:r>
              <a:rPr lang="en-US" dirty="0" smtClean="0"/>
              <a:t>omponents</a:t>
            </a:r>
          </a:p>
          <a:p>
            <a:pPr lvl="1"/>
            <a:r>
              <a:rPr lang="en-US" dirty="0" smtClean="0"/>
              <a:t>Components exploit parallelism when possible</a:t>
            </a:r>
          </a:p>
          <a:p>
            <a:r>
              <a:rPr lang="en-US" dirty="0" smtClean="0"/>
              <a:t>Direct Interaction with Cloud storage and computation</a:t>
            </a:r>
          </a:p>
          <a:p>
            <a:pPr lvl="1"/>
            <a:r>
              <a:rPr lang="en-US" dirty="0" smtClean="0"/>
              <a:t>Potentially extensive use of remote services</a:t>
            </a:r>
          </a:p>
          <a:p>
            <a:pPr lvl="1"/>
            <a:r>
              <a:rPr lang="en-US" dirty="0" smtClean="0"/>
              <a:t>Serious security/data vulnerability concerns</a:t>
            </a:r>
          </a:p>
          <a:p>
            <a:pPr lvl="1"/>
            <a:endParaRPr lang="en-US" dirty="0" smtClean="0"/>
          </a:p>
          <a:p>
            <a:pPr lvl="1"/>
            <a:endParaRPr lang="en-US" dirty="0" smtClean="0"/>
          </a:p>
        </p:txBody>
      </p:sp>
    </p:spTree>
    <p:extLst>
      <p:ext uri="{BB962C8B-B14F-4D97-AF65-F5344CB8AC3E}">
        <p14:creationId xmlns:p14="http://schemas.microsoft.com/office/powerpoint/2010/main" val="1513833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 calcmode="lin" valueType="num">
                                      <p:cBhvr additive="base">
                                        <p:cTn id="7" dur="500" fill="hold"/>
                                        <p:tgtEl>
                                          <p:spTgt spid="2508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08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0883">
                                            <p:txEl>
                                              <p:pRg st="1" end="1"/>
                                            </p:txEl>
                                          </p:spTgt>
                                        </p:tgtEl>
                                        <p:attrNameLst>
                                          <p:attrName>style.visibility</p:attrName>
                                        </p:attrNameLst>
                                      </p:cBhvr>
                                      <p:to>
                                        <p:strVal val="visible"/>
                                      </p:to>
                                    </p:set>
                                    <p:anim calcmode="lin" valueType="num">
                                      <p:cBhvr additive="base">
                                        <p:cTn id="11" dur="500" fill="hold"/>
                                        <p:tgtEl>
                                          <p:spTgt spid="25088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5088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50883">
                                            <p:txEl>
                                              <p:pRg st="2" end="2"/>
                                            </p:txEl>
                                          </p:spTgt>
                                        </p:tgtEl>
                                        <p:attrNameLst>
                                          <p:attrName>style.visibility</p:attrName>
                                        </p:attrNameLst>
                                      </p:cBhvr>
                                      <p:to>
                                        <p:strVal val="visible"/>
                                      </p:to>
                                    </p:set>
                                    <p:anim calcmode="lin" valueType="num">
                                      <p:cBhvr additive="base">
                                        <p:cTn id="15" dur="500" fill="hold"/>
                                        <p:tgtEl>
                                          <p:spTgt spid="25088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5088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50883">
                                            <p:txEl>
                                              <p:pRg st="3" end="3"/>
                                            </p:txEl>
                                          </p:spTgt>
                                        </p:tgtEl>
                                        <p:attrNameLst>
                                          <p:attrName>style.visibility</p:attrName>
                                        </p:attrNameLst>
                                      </p:cBhvr>
                                      <p:to>
                                        <p:strVal val="visible"/>
                                      </p:to>
                                    </p:set>
                                    <p:anim calcmode="lin" valueType="num">
                                      <p:cBhvr additive="base">
                                        <p:cTn id="19" dur="500" fill="hold"/>
                                        <p:tgtEl>
                                          <p:spTgt spid="25088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508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50883">
                                            <p:txEl>
                                              <p:pRg st="4" end="4"/>
                                            </p:txEl>
                                          </p:spTgt>
                                        </p:tgtEl>
                                        <p:attrNameLst>
                                          <p:attrName>style.visibility</p:attrName>
                                        </p:attrNameLst>
                                      </p:cBhvr>
                                      <p:to>
                                        <p:strVal val="visible"/>
                                      </p:to>
                                    </p:set>
                                    <p:anim calcmode="lin" valueType="num">
                                      <p:cBhvr additive="base">
                                        <p:cTn id="25" dur="500" fill="hold"/>
                                        <p:tgtEl>
                                          <p:spTgt spid="25088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5088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50883">
                                            <p:txEl>
                                              <p:pRg st="5" end="5"/>
                                            </p:txEl>
                                          </p:spTgt>
                                        </p:tgtEl>
                                        <p:attrNameLst>
                                          <p:attrName>style.visibility</p:attrName>
                                        </p:attrNameLst>
                                      </p:cBhvr>
                                      <p:to>
                                        <p:strVal val="visible"/>
                                      </p:to>
                                    </p:set>
                                    <p:anim calcmode="lin" valueType="num">
                                      <p:cBhvr additive="base">
                                        <p:cTn id="29" dur="500" fill="hold"/>
                                        <p:tgtEl>
                                          <p:spTgt spid="25088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50883">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50883">
                                            <p:txEl>
                                              <p:pRg st="6" end="6"/>
                                            </p:txEl>
                                          </p:spTgt>
                                        </p:tgtEl>
                                        <p:attrNameLst>
                                          <p:attrName>style.visibility</p:attrName>
                                        </p:attrNameLst>
                                      </p:cBhvr>
                                      <p:to>
                                        <p:strVal val="visible"/>
                                      </p:to>
                                    </p:set>
                                    <p:anim calcmode="lin" valueType="num">
                                      <p:cBhvr additive="base">
                                        <p:cTn id="33" dur="500" fill="hold"/>
                                        <p:tgtEl>
                                          <p:spTgt spid="25088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508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50883">
                                            <p:txEl>
                                              <p:pRg st="7" end="7"/>
                                            </p:txEl>
                                          </p:spTgt>
                                        </p:tgtEl>
                                        <p:attrNameLst>
                                          <p:attrName>style.visibility</p:attrName>
                                        </p:attrNameLst>
                                      </p:cBhvr>
                                      <p:to>
                                        <p:strVal val="visible"/>
                                      </p:to>
                                    </p:set>
                                    <p:anim calcmode="lin" valueType="num">
                                      <p:cBhvr additive="base">
                                        <p:cTn id="39" dur="500" fill="hold"/>
                                        <p:tgtEl>
                                          <p:spTgt spid="250883">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50883">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50883">
                                            <p:txEl>
                                              <p:pRg st="8" end="8"/>
                                            </p:txEl>
                                          </p:spTgt>
                                        </p:tgtEl>
                                        <p:attrNameLst>
                                          <p:attrName>style.visibility</p:attrName>
                                        </p:attrNameLst>
                                      </p:cBhvr>
                                      <p:to>
                                        <p:strVal val="visible"/>
                                      </p:to>
                                    </p:set>
                                    <p:anim calcmode="lin" valueType="num">
                                      <p:cBhvr additive="base">
                                        <p:cTn id="43" dur="500" fill="hold"/>
                                        <p:tgtEl>
                                          <p:spTgt spid="25088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508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50883">
                                            <p:txEl>
                                              <p:pRg st="9" end="9"/>
                                            </p:txEl>
                                          </p:spTgt>
                                        </p:tgtEl>
                                        <p:attrNameLst>
                                          <p:attrName>style.visibility</p:attrName>
                                        </p:attrNameLst>
                                      </p:cBhvr>
                                      <p:to>
                                        <p:strVal val="visible"/>
                                      </p:to>
                                    </p:set>
                                    <p:anim calcmode="lin" valueType="num">
                                      <p:cBhvr additive="base">
                                        <p:cTn id="49" dur="500" fill="hold"/>
                                        <p:tgtEl>
                                          <p:spTgt spid="250883">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50883">
                                            <p:txEl>
                                              <p:pRg st="9" end="9"/>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50883">
                                            <p:txEl>
                                              <p:pRg st="10" end="10"/>
                                            </p:txEl>
                                          </p:spTgt>
                                        </p:tgtEl>
                                        <p:attrNameLst>
                                          <p:attrName>style.visibility</p:attrName>
                                        </p:attrNameLst>
                                      </p:cBhvr>
                                      <p:to>
                                        <p:strVal val="visible"/>
                                      </p:to>
                                    </p:set>
                                    <p:anim calcmode="lin" valueType="num">
                                      <p:cBhvr additive="base">
                                        <p:cTn id="53" dur="500" fill="hold"/>
                                        <p:tgtEl>
                                          <p:spTgt spid="250883">
                                            <p:txEl>
                                              <p:pRg st="10" end="1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5088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50883">
                                            <p:txEl>
                                              <p:pRg st="11" end="11"/>
                                            </p:txEl>
                                          </p:spTgt>
                                        </p:tgtEl>
                                        <p:attrNameLst>
                                          <p:attrName>style.visibility</p:attrName>
                                        </p:attrNameLst>
                                      </p:cBhvr>
                                      <p:to>
                                        <p:strVal val="visible"/>
                                      </p:to>
                                    </p:set>
                                    <p:anim calcmode="lin" valueType="num">
                                      <p:cBhvr additive="base">
                                        <p:cTn id="59" dur="500" fill="hold"/>
                                        <p:tgtEl>
                                          <p:spTgt spid="250883">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50883">
                                            <p:txEl>
                                              <p:pRg st="11" end="11"/>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50883">
                                            <p:txEl>
                                              <p:pRg st="12" end="12"/>
                                            </p:txEl>
                                          </p:spTgt>
                                        </p:tgtEl>
                                        <p:attrNameLst>
                                          <p:attrName>style.visibility</p:attrName>
                                        </p:attrNameLst>
                                      </p:cBhvr>
                                      <p:to>
                                        <p:strVal val="visible"/>
                                      </p:to>
                                    </p:set>
                                    <p:anim calcmode="lin" valueType="num">
                                      <p:cBhvr additive="base">
                                        <p:cTn id="63" dur="500" fill="hold"/>
                                        <p:tgtEl>
                                          <p:spTgt spid="250883">
                                            <p:txEl>
                                              <p:pRg st="12" end="1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50883">
                                            <p:txEl>
                                              <p:pRg st="12" end="12"/>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250883">
                                            <p:txEl>
                                              <p:pRg st="13" end="13"/>
                                            </p:txEl>
                                          </p:spTgt>
                                        </p:tgtEl>
                                        <p:attrNameLst>
                                          <p:attrName>style.visibility</p:attrName>
                                        </p:attrNameLst>
                                      </p:cBhvr>
                                      <p:to>
                                        <p:strVal val="visible"/>
                                      </p:to>
                                    </p:set>
                                    <p:anim calcmode="lin" valueType="num">
                                      <p:cBhvr additive="base">
                                        <p:cTn id="67" dur="500" fill="hold"/>
                                        <p:tgtEl>
                                          <p:spTgt spid="250883">
                                            <p:txEl>
                                              <p:pRg st="13" end="1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25088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5798" cy="1143000"/>
          </a:xfrm>
        </p:spPr>
        <p:txBody>
          <a:bodyPr/>
          <a:lstStyle/>
          <a:p>
            <a:r>
              <a:rPr lang="en-US" dirty="0" smtClean="0"/>
              <a:t>The Missing Link?</a:t>
            </a:r>
            <a:endParaRPr lang="en-US" dirty="0"/>
          </a:p>
        </p:txBody>
      </p:sp>
      <p:grpSp>
        <p:nvGrpSpPr>
          <p:cNvPr id="18" name="Group 17"/>
          <p:cNvGrpSpPr/>
          <p:nvPr/>
        </p:nvGrpSpPr>
        <p:grpSpPr>
          <a:xfrm>
            <a:off x="320186" y="1257102"/>
            <a:ext cx="7575265" cy="1227238"/>
            <a:chOff x="320186" y="1503058"/>
            <a:chExt cx="7575265" cy="1227238"/>
          </a:xfrm>
        </p:grpSpPr>
        <p:sp>
          <p:nvSpPr>
            <p:cNvPr id="6" name="Line Callout 1 5"/>
            <p:cNvSpPr/>
            <p:nvPr/>
          </p:nvSpPr>
          <p:spPr>
            <a:xfrm>
              <a:off x="1921119" y="1824879"/>
              <a:ext cx="1600935" cy="800389"/>
            </a:xfrm>
            <a:prstGeom prst="borderCallout1">
              <a:avLst>
                <a:gd name="adj1" fmla="val 124142"/>
                <a:gd name="adj2" fmla="val 47158"/>
                <a:gd name="adj3" fmla="val 159808"/>
                <a:gd name="adj4" fmla="val 47235"/>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Home security/</a:t>
              </a:r>
              <a:br>
                <a:rPr lang="en-US" sz="1600" dirty="0" smtClean="0"/>
              </a:br>
              <a:r>
                <a:rPr lang="en-US" sz="1600" dirty="0" smtClean="0"/>
                <a:t>emergency</a:t>
              </a:r>
              <a:endParaRPr lang="en-US" sz="1600" dirty="0"/>
            </a:p>
          </p:txBody>
        </p:sp>
        <p:sp>
          <p:nvSpPr>
            <p:cNvPr id="7" name="Line Callout 1 6"/>
            <p:cNvSpPr/>
            <p:nvPr/>
          </p:nvSpPr>
          <p:spPr>
            <a:xfrm>
              <a:off x="6235947" y="1503058"/>
              <a:ext cx="1659504" cy="751688"/>
            </a:xfrm>
            <a:prstGeom prst="borderCallout1">
              <a:avLst>
                <a:gd name="adj1" fmla="val 122161"/>
                <a:gd name="adj2" fmla="val 51135"/>
                <a:gd name="adj3" fmla="val 197730"/>
                <a:gd name="adj4" fmla="val 51722"/>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err="1" smtClean="0"/>
                <a:t>Unpad</a:t>
              </a:r>
              <a:endParaRPr lang="en-US" sz="1600" dirty="0"/>
            </a:p>
          </p:txBody>
        </p:sp>
        <p:sp>
          <p:nvSpPr>
            <p:cNvPr id="8" name="Line Callout 1 7"/>
            <p:cNvSpPr/>
            <p:nvPr/>
          </p:nvSpPr>
          <p:spPr>
            <a:xfrm>
              <a:off x="3463975" y="1544308"/>
              <a:ext cx="1659504" cy="788134"/>
            </a:xfrm>
            <a:prstGeom prst="borderCallout1">
              <a:avLst>
                <a:gd name="adj1" fmla="val 127840"/>
                <a:gd name="adj2" fmla="val 50491"/>
                <a:gd name="adj3" fmla="val 192419"/>
                <a:gd name="adj4" fmla="val 50436"/>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Energy-efficient</a:t>
              </a:r>
            </a:p>
            <a:p>
              <a:pPr algn="ctr"/>
              <a:r>
                <a:rPr lang="en-US" sz="1600" dirty="0" smtClean="0"/>
                <a:t>home</a:t>
              </a:r>
              <a:endParaRPr lang="en-US" sz="1600" dirty="0"/>
            </a:p>
          </p:txBody>
        </p:sp>
        <p:sp>
          <p:nvSpPr>
            <p:cNvPr id="9" name="Line Callout 1 8"/>
            <p:cNvSpPr/>
            <p:nvPr/>
          </p:nvSpPr>
          <p:spPr>
            <a:xfrm>
              <a:off x="5003851" y="1948286"/>
              <a:ext cx="1659504" cy="782010"/>
            </a:xfrm>
            <a:prstGeom prst="borderCallout1">
              <a:avLst>
                <a:gd name="adj1" fmla="val 127840"/>
                <a:gd name="adj2" fmla="val 50491"/>
                <a:gd name="adj3" fmla="val 154919"/>
                <a:gd name="adj4" fmla="val 50601"/>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Health monitoring</a:t>
              </a:r>
              <a:endParaRPr lang="en-US" sz="1600" dirty="0"/>
            </a:p>
          </p:txBody>
        </p:sp>
        <p:sp>
          <p:nvSpPr>
            <p:cNvPr id="10" name="TextBox 9"/>
            <p:cNvSpPr txBox="1"/>
            <p:nvPr/>
          </p:nvSpPr>
          <p:spPr>
            <a:xfrm>
              <a:off x="320186" y="2048989"/>
              <a:ext cx="910699" cy="523220"/>
            </a:xfrm>
            <a:prstGeom prst="rect">
              <a:avLst/>
            </a:prstGeom>
            <a:noFill/>
          </p:spPr>
          <p:txBody>
            <a:bodyPr wrap="none" rtlCol="0">
              <a:spAutoFit/>
            </a:bodyPr>
            <a:lstStyle/>
            <a:p>
              <a:r>
                <a:rPr lang="en-US" sz="2800" dirty="0" smtClean="0"/>
                <a:t>Apps</a:t>
              </a:r>
              <a:endParaRPr lang="en-US" sz="2800" dirty="0"/>
            </a:p>
          </p:txBody>
        </p:sp>
      </p:grpSp>
      <p:grpSp>
        <p:nvGrpSpPr>
          <p:cNvPr id="3" name="Group 2"/>
          <p:cNvGrpSpPr/>
          <p:nvPr/>
        </p:nvGrpSpPr>
        <p:grpSpPr>
          <a:xfrm>
            <a:off x="237781" y="4367273"/>
            <a:ext cx="8408507" cy="1353638"/>
            <a:chOff x="237781" y="4613229"/>
            <a:chExt cx="8408507" cy="1353638"/>
          </a:xfrm>
        </p:grpSpPr>
        <p:sp>
          <p:nvSpPr>
            <p:cNvPr id="11" name="TextBox 10"/>
            <p:cNvSpPr txBox="1"/>
            <p:nvPr/>
          </p:nvSpPr>
          <p:spPr>
            <a:xfrm>
              <a:off x="237781" y="4858680"/>
              <a:ext cx="1662315" cy="523220"/>
            </a:xfrm>
            <a:prstGeom prst="rect">
              <a:avLst/>
            </a:prstGeom>
            <a:noFill/>
          </p:spPr>
          <p:txBody>
            <a:bodyPr wrap="none" rtlCol="0">
              <a:spAutoFit/>
            </a:bodyPr>
            <a:lstStyle/>
            <a:p>
              <a:r>
                <a:rPr lang="en-US" sz="2800" dirty="0" smtClean="0"/>
                <a:t>Resources</a:t>
              </a:r>
              <a:endParaRPr lang="en-US" sz="2800" dirty="0"/>
            </a:p>
          </p:txBody>
        </p:sp>
        <p:sp>
          <p:nvSpPr>
            <p:cNvPr id="12" name="Line Callout 1 11"/>
            <p:cNvSpPr/>
            <p:nvPr/>
          </p:nvSpPr>
          <p:spPr>
            <a:xfrm>
              <a:off x="2294669" y="4791657"/>
              <a:ext cx="1558245" cy="789716"/>
            </a:xfrm>
            <a:prstGeom prst="borderCallout1">
              <a:avLst>
                <a:gd name="adj1" fmla="val -23623"/>
                <a:gd name="adj2" fmla="val 49755"/>
                <a:gd name="adj3" fmla="val -79025"/>
                <a:gd name="adj4" fmla="val 4990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Sensors/</a:t>
              </a:r>
            </a:p>
            <a:p>
              <a:pPr algn="ctr"/>
              <a:r>
                <a:rPr lang="en-US" dirty="0" smtClean="0"/>
                <a:t>Input </a:t>
              </a:r>
              <a:r>
                <a:rPr lang="en-US" dirty="0" err="1" smtClean="0"/>
                <a:t>devs</a:t>
              </a:r>
              <a:endParaRPr lang="en-US" dirty="0"/>
            </a:p>
          </p:txBody>
        </p:sp>
        <p:sp>
          <p:nvSpPr>
            <p:cNvPr id="13" name="Line Callout 1 12"/>
            <p:cNvSpPr/>
            <p:nvPr/>
          </p:nvSpPr>
          <p:spPr>
            <a:xfrm>
              <a:off x="3770511" y="4613229"/>
              <a:ext cx="1451513" cy="629640"/>
            </a:xfrm>
            <a:prstGeom prst="borderCallout1">
              <a:avLst>
                <a:gd name="adj1" fmla="val -23623"/>
                <a:gd name="adj2" fmla="val 49755"/>
                <a:gd name="adj3" fmla="val -79025"/>
                <a:gd name="adj4" fmla="val 4990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Actuators/</a:t>
              </a:r>
            </a:p>
            <a:p>
              <a:pPr algn="ctr"/>
              <a:r>
                <a:rPr lang="en-US" dirty="0" smtClean="0"/>
                <a:t>Output </a:t>
              </a:r>
              <a:r>
                <a:rPr lang="en-US" dirty="0" err="1" smtClean="0"/>
                <a:t>devs</a:t>
              </a:r>
              <a:endParaRPr lang="en-US" dirty="0"/>
            </a:p>
          </p:txBody>
        </p:sp>
        <p:sp>
          <p:nvSpPr>
            <p:cNvPr id="14" name="Line Callout 1 13"/>
            <p:cNvSpPr/>
            <p:nvPr/>
          </p:nvSpPr>
          <p:spPr>
            <a:xfrm>
              <a:off x="5160967" y="5139144"/>
              <a:ext cx="1451513" cy="629640"/>
            </a:xfrm>
            <a:prstGeom prst="borderCallout1">
              <a:avLst>
                <a:gd name="adj1" fmla="val -23623"/>
                <a:gd name="adj2" fmla="val 49755"/>
                <a:gd name="adj3" fmla="val -160381"/>
                <a:gd name="adj4" fmla="val 4990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Networks</a:t>
              </a:r>
              <a:endParaRPr lang="en-US" dirty="0"/>
            </a:p>
          </p:txBody>
        </p:sp>
        <p:sp>
          <p:nvSpPr>
            <p:cNvPr id="15" name="Line Callout 1 14"/>
            <p:cNvSpPr/>
            <p:nvPr/>
          </p:nvSpPr>
          <p:spPr>
            <a:xfrm>
              <a:off x="6284600" y="4715264"/>
              <a:ext cx="1451513" cy="629640"/>
            </a:xfrm>
            <a:prstGeom prst="borderCallout1">
              <a:avLst>
                <a:gd name="adj1" fmla="val -23623"/>
                <a:gd name="adj2" fmla="val 49755"/>
                <a:gd name="adj3" fmla="val -99364"/>
                <a:gd name="adj4" fmla="val 49167"/>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Storage</a:t>
              </a:r>
              <a:endParaRPr lang="en-US" dirty="0"/>
            </a:p>
          </p:txBody>
        </p:sp>
        <p:sp>
          <p:nvSpPr>
            <p:cNvPr id="16" name="Line Callout 1 15"/>
            <p:cNvSpPr/>
            <p:nvPr/>
          </p:nvSpPr>
          <p:spPr>
            <a:xfrm>
              <a:off x="7194775" y="5337227"/>
              <a:ext cx="1451513" cy="629640"/>
            </a:xfrm>
            <a:prstGeom prst="borderCallout1">
              <a:avLst>
                <a:gd name="adj1" fmla="val -23623"/>
                <a:gd name="adj2" fmla="val 49755"/>
                <a:gd name="adj3" fmla="val -202754"/>
                <a:gd name="adj4" fmla="val 4990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Computing</a:t>
              </a:r>
              <a:endParaRPr lang="en-US" dirty="0"/>
            </a:p>
          </p:txBody>
        </p:sp>
      </p:grpSp>
      <p:grpSp>
        <p:nvGrpSpPr>
          <p:cNvPr id="20" name="Group 19"/>
          <p:cNvGrpSpPr/>
          <p:nvPr/>
        </p:nvGrpSpPr>
        <p:grpSpPr>
          <a:xfrm>
            <a:off x="589775" y="3062486"/>
            <a:ext cx="7808711" cy="3641642"/>
            <a:chOff x="975088" y="3522454"/>
            <a:chExt cx="7808711" cy="3641642"/>
          </a:xfrm>
        </p:grpSpPr>
        <p:sp>
          <p:nvSpPr>
            <p:cNvPr id="4" name="Rectangle 3"/>
            <p:cNvSpPr/>
            <p:nvPr/>
          </p:nvSpPr>
          <p:spPr>
            <a:xfrm>
              <a:off x="1526232" y="3522454"/>
              <a:ext cx="7257567" cy="57628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SWARM-OS</a:t>
              </a:r>
              <a:endParaRPr lang="en-US" dirty="0"/>
            </a:p>
          </p:txBody>
        </p:sp>
        <p:sp>
          <p:nvSpPr>
            <p:cNvPr id="5" name="TextBox 4"/>
            <p:cNvSpPr txBox="1"/>
            <p:nvPr/>
          </p:nvSpPr>
          <p:spPr>
            <a:xfrm>
              <a:off x="975088" y="6209989"/>
              <a:ext cx="7178312" cy="954107"/>
            </a:xfrm>
            <a:prstGeom prst="rect">
              <a:avLst/>
            </a:prstGeom>
            <a:noFill/>
          </p:spPr>
          <p:txBody>
            <a:bodyPr wrap="none" rtlCol="0">
              <a:spAutoFit/>
            </a:bodyPr>
            <a:lstStyle/>
            <a:p>
              <a:r>
                <a:rPr lang="en-US" sz="2800" b="1" dirty="0" smtClean="0">
                  <a:solidFill>
                    <a:srgbClr val="98B249"/>
                  </a:solidFill>
                </a:rPr>
                <a:t>SWARM-OS: A mediation layer that discovers </a:t>
              </a:r>
              <a:br>
                <a:rPr lang="en-US" sz="2800" b="1" dirty="0" smtClean="0">
                  <a:solidFill>
                    <a:srgbClr val="98B249"/>
                  </a:solidFill>
                </a:rPr>
              </a:br>
              <a:r>
                <a:rPr lang="en-US" sz="2800" b="1" dirty="0" smtClean="0">
                  <a:solidFill>
                    <a:srgbClr val="98B249"/>
                  </a:solidFill>
                </a:rPr>
                <a:t>resources and connects them with applications</a:t>
              </a:r>
              <a:endParaRPr lang="en-US" sz="2800" b="1" dirty="0">
                <a:solidFill>
                  <a:srgbClr val="98B249"/>
                </a:solidFill>
              </a:endParaRPr>
            </a:p>
          </p:txBody>
        </p:sp>
      </p:grpSp>
      <p:grpSp>
        <p:nvGrpSpPr>
          <p:cNvPr id="21" name="Group 20"/>
          <p:cNvGrpSpPr/>
          <p:nvPr/>
        </p:nvGrpSpPr>
        <p:grpSpPr>
          <a:xfrm rot="5400000">
            <a:off x="1460418" y="2309421"/>
            <a:ext cx="4292600" cy="2165350"/>
            <a:chOff x="2393950" y="1096963"/>
            <a:chExt cx="4292600" cy="2165350"/>
          </a:xfrm>
        </p:grpSpPr>
        <p:sp>
          <p:nvSpPr>
            <p:cNvPr id="22" name="Freeform 4"/>
            <p:cNvSpPr>
              <a:spLocks/>
            </p:cNvSpPr>
            <p:nvPr/>
          </p:nvSpPr>
          <p:spPr bwMode="auto">
            <a:xfrm rot="16200000">
              <a:off x="3756025" y="2465388"/>
              <a:ext cx="242888" cy="1350962"/>
            </a:xfrm>
            <a:custGeom>
              <a:avLst/>
              <a:gdLst>
                <a:gd name="T0" fmla="*/ 0 w 242"/>
                <a:gd name="T1" fmla="*/ 2147483647 h 2276"/>
                <a:gd name="T2" fmla="*/ 2147483647 w 242"/>
                <a:gd name="T3" fmla="*/ 2147483647 h 2276"/>
                <a:gd name="T4" fmla="*/ 2147483647 w 242"/>
                <a:gd name="T5" fmla="*/ 0 h 2276"/>
                <a:gd name="T6" fmla="*/ 2147483647 w 242"/>
                <a:gd name="T7" fmla="*/ 0 h 2276"/>
                <a:gd name="T8" fmla="*/ 2147483647 w 242"/>
                <a:gd name="T9" fmla="*/ 2147483647 h 2276"/>
                <a:gd name="T10" fmla="*/ 2147483647 w 242"/>
                <a:gd name="T11" fmla="*/ 2147483647 h 2276"/>
                <a:gd name="T12" fmla="*/ 2147483647 w 242"/>
                <a:gd name="T13" fmla="*/ 2147483647 h 2276"/>
                <a:gd name="T14" fmla="*/ 0 w 242"/>
                <a:gd name="T15" fmla="*/ 2147483647 h 2276"/>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2276"/>
                <a:gd name="T26" fmla="*/ 242 w 242"/>
                <a:gd name="T27" fmla="*/ 2276 h 22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2276">
                  <a:moveTo>
                    <a:pt x="0" y="1975"/>
                  </a:moveTo>
                  <a:lnTo>
                    <a:pt x="63" y="1975"/>
                  </a:lnTo>
                  <a:lnTo>
                    <a:pt x="63" y="0"/>
                  </a:lnTo>
                  <a:lnTo>
                    <a:pt x="179" y="0"/>
                  </a:lnTo>
                  <a:lnTo>
                    <a:pt x="179" y="1975"/>
                  </a:lnTo>
                  <a:lnTo>
                    <a:pt x="242" y="1975"/>
                  </a:lnTo>
                  <a:lnTo>
                    <a:pt x="121" y="2276"/>
                  </a:lnTo>
                  <a:lnTo>
                    <a:pt x="0" y="1975"/>
                  </a:lnTo>
                  <a:close/>
                </a:path>
              </a:pathLst>
            </a:custGeom>
            <a:solidFill>
              <a:srgbClr val="00CC00"/>
            </a:solidFill>
            <a:ln w="9525">
              <a:solidFill>
                <a:srgbClr val="000000"/>
              </a:solidFill>
              <a:round/>
              <a:headEnd/>
              <a:tailEnd/>
            </a:ln>
          </p:spPr>
          <p:txBody>
            <a:bodyPr/>
            <a:lstStyle/>
            <a:p>
              <a:pPr algn="ctr" fontAlgn="base">
                <a:spcBef>
                  <a:spcPct val="0"/>
                </a:spcBef>
                <a:spcAft>
                  <a:spcPct val="0"/>
                </a:spcAft>
              </a:pPr>
              <a:endParaRPr lang="en-US" sz="2000"/>
            </a:p>
          </p:txBody>
        </p:sp>
        <p:sp>
          <p:nvSpPr>
            <p:cNvPr id="23" name="Freeform 5"/>
            <p:cNvSpPr>
              <a:spLocks/>
            </p:cNvSpPr>
            <p:nvPr/>
          </p:nvSpPr>
          <p:spPr bwMode="auto">
            <a:xfrm rot="5392976" flipH="1">
              <a:off x="5056981" y="2515394"/>
              <a:ext cx="242888" cy="1250950"/>
            </a:xfrm>
            <a:custGeom>
              <a:avLst/>
              <a:gdLst>
                <a:gd name="T0" fmla="*/ 0 w 242"/>
                <a:gd name="T1" fmla="*/ 2147483647 h 2109"/>
                <a:gd name="T2" fmla="*/ 2147483647 w 242"/>
                <a:gd name="T3" fmla="*/ 2147483647 h 2109"/>
                <a:gd name="T4" fmla="*/ 2147483647 w 242"/>
                <a:gd name="T5" fmla="*/ 0 h 2109"/>
                <a:gd name="T6" fmla="*/ 2147483647 w 242"/>
                <a:gd name="T7" fmla="*/ 0 h 2109"/>
                <a:gd name="T8" fmla="*/ 2147483647 w 242"/>
                <a:gd name="T9" fmla="*/ 2147483647 h 2109"/>
                <a:gd name="T10" fmla="*/ 2147483647 w 242"/>
                <a:gd name="T11" fmla="*/ 2147483647 h 2109"/>
                <a:gd name="T12" fmla="*/ 2147483647 w 242"/>
                <a:gd name="T13" fmla="*/ 2147483647 h 2109"/>
                <a:gd name="T14" fmla="*/ 0 w 242"/>
                <a:gd name="T15" fmla="*/ 2147483647 h 2109"/>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2109"/>
                <a:gd name="T26" fmla="*/ 242 w 242"/>
                <a:gd name="T27" fmla="*/ 2109 h 2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2109">
                  <a:moveTo>
                    <a:pt x="0" y="1829"/>
                  </a:moveTo>
                  <a:lnTo>
                    <a:pt x="63" y="1829"/>
                  </a:lnTo>
                  <a:lnTo>
                    <a:pt x="63" y="0"/>
                  </a:lnTo>
                  <a:lnTo>
                    <a:pt x="179" y="0"/>
                  </a:lnTo>
                  <a:lnTo>
                    <a:pt x="179" y="1829"/>
                  </a:lnTo>
                  <a:lnTo>
                    <a:pt x="242" y="1829"/>
                  </a:lnTo>
                  <a:lnTo>
                    <a:pt x="121" y="2109"/>
                  </a:lnTo>
                  <a:lnTo>
                    <a:pt x="0" y="1829"/>
                  </a:lnTo>
                  <a:close/>
                </a:path>
              </a:pathLst>
            </a:custGeom>
            <a:solidFill>
              <a:srgbClr val="FF6600"/>
            </a:solidFill>
            <a:ln w="9525">
              <a:solidFill>
                <a:srgbClr val="000000"/>
              </a:solidFill>
              <a:round/>
              <a:headEnd/>
              <a:tailEnd/>
            </a:ln>
          </p:spPr>
          <p:txBody>
            <a:bodyPr/>
            <a:lstStyle/>
            <a:p>
              <a:pPr algn="ctr" fontAlgn="base">
                <a:spcBef>
                  <a:spcPct val="0"/>
                </a:spcBef>
                <a:spcAft>
                  <a:spcPct val="0"/>
                </a:spcAft>
              </a:pPr>
              <a:endParaRPr lang="en-US" sz="2000"/>
            </a:p>
          </p:txBody>
        </p:sp>
        <p:sp>
          <p:nvSpPr>
            <p:cNvPr id="24" name="Oval 8"/>
            <p:cNvSpPr>
              <a:spLocks noChangeArrowheads="1"/>
            </p:cNvSpPr>
            <p:nvPr/>
          </p:nvSpPr>
          <p:spPr bwMode="auto">
            <a:xfrm rot="16200000">
              <a:off x="5106193" y="1402557"/>
              <a:ext cx="1878013" cy="1282700"/>
            </a:xfrm>
            <a:prstGeom prst="ellipse">
              <a:avLst/>
            </a:prstGeom>
            <a:solidFill>
              <a:srgbClr val="9900CC">
                <a:alpha val="50195"/>
              </a:srgbClr>
            </a:solidFill>
            <a:ln w="38100">
              <a:solidFill>
                <a:srgbClr val="FF6600"/>
              </a:solidFill>
              <a:round/>
              <a:headEnd type="none" w="sm" len="sm"/>
              <a:tailEnd type="none" w="sm" len="sm"/>
            </a:ln>
          </p:spPr>
          <p:txBody>
            <a:bodyPr wrap="none" anchor="ct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25" name="Oval 9"/>
            <p:cNvSpPr>
              <a:spLocks noChangeArrowheads="1"/>
            </p:cNvSpPr>
            <p:nvPr/>
          </p:nvSpPr>
          <p:spPr bwMode="auto">
            <a:xfrm rot="16200000">
              <a:off x="2096293" y="1402557"/>
              <a:ext cx="1878013" cy="1282700"/>
            </a:xfrm>
            <a:prstGeom prst="ellipse">
              <a:avLst/>
            </a:prstGeom>
            <a:solidFill>
              <a:srgbClr val="00CC00">
                <a:alpha val="50195"/>
              </a:srgbClr>
            </a:solidFill>
            <a:ln w="38100">
              <a:solidFill>
                <a:srgbClr val="66FF33"/>
              </a:solidFill>
              <a:round/>
              <a:headEnd type="none" w="sm" len="sm"/>
              <a:tailEnd type="none" w="sm" len="sm"/>
            </a:ln>
          </p:spPr>
          <p:txBody>
            <a:bodyPr wrap="none" anchor="ct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26" name="Freeform 10"/>
            <p:cNvSpPr>
              <a:spLocks/>
            </p:cNvSpPr>
            <p:nvPr/>
          </p:nvSpPr>
          <p:spPr bwMode="auto">
            <a:xfrm rot="16200000">
              <a:off x="4283075" y="1376363"/>
              <a:ext cx="1908175" cy="1349375"/>
            </a:xfrm>
            <a:custGeom>
              <a:avLst/>
              <a:gdLst>
                <a:gd name="T0" fmla="*/ 0 w 1893"/>
                <a:gd name="T1" fmla="*/ 2147483647 h 2275"/>
                <a:gd name="T2" fmla="*/ 2147483647 w 1893"/>
                <a:gd name="T3" fmla="*/ 2147483647 h 2275"/>
                <a:gd name="T4" fmla="*/ 2147483647 w 1893"/>
                <a:gd name="T5" fmla="*/ 0 h 2275"/>
                <a:gd name="T6" fmla="*/ 0 w 1893"/>
                <a:gd name="T7" fmla="*/ 2147483647 h 2275"/>
                <a:gd name="T8" fmla="*/ 0 60000 65536"/>
                <a:gd name="T9" fmla="*/ 0 60000 65536"/>
                <a:gd name="T10" fmla="*/ 0 60000 65536"/>
                <a:gd name="T11" fmla="*/ 0 60000 65536"/>
                <a:gd name="T12" fmla="*/ 0 w 1893"/>
                <a:gd name="T13" fmla="*/ 0 h 2275"/>
                <a:gd name="T14" fmla="*/ 1893 w 1893"/>
                <a:gd name="T15" fmla="*/ 2275 h 2275"/>
              </a:gdLst>
              <a:ahLst/>
              <a:cxnLst>
                <a:cxn ang="T8">
                  <a:pos x="T0" y="T1"/>
                </a:cxn>
                <a:cxn ang="T9">
                  <a:pos x="T2" y="T3"/>
                </a:cxn>
                <a:cxn ang="T10">
                  <a:pos x="T4" y="T5"/>
                </a:cxn>
                <a:cxn ang="T11">
                  <a:pos x="T6" y="T7"/>
                </a:cxn>
              </a:cxnLst>
              <a:rect l="T12" t="T13" r="T14" b="T15"/>
              <a:pathLst>
                <a:path w="1893" h="2275">
                  <a:moveTo>
                    <a:pt x="0" y="2275"/>
                  </a:moveTo>
                  <a:lnTo>
                    <a:pt x="1893" y="2275"/>
                  </a:lnTo>
                  <a:lnTo>
                    <a:pt x="949" y="0"/>
                  </a:lnTo>
                  <a:lnTo>
                    <a:pt x="0" y="2275"/>
                  </a:lnTo>
                  <a:close/>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38100">
              <a:solidFill>
                <a:srgbClr val="000000"/>
              </a:solidFill>
              <a:round/>
              <a:headEnd/>
              <a:tailEnd/>
            </a:ln>
          </p:spPr>
          <p:txBody>
            <a:bodyPr/>
            <a:lstStyle/>
            <a:p>
              <a:pPr algn="ctr" fontAlgn="base">
                <a:spcBef>
                  <a:spcPct val="0"/>
                </a:spcBef>
                <a:spcAft>
                  <a:spcPct val="0"/>
                </a:spcAft>
              </a:pPr>
              <a:endParaRPr lang="en-US" sz="2000"/>
            </a:p>
          </p:txBody>
        </p:sp>
        <p:sp>
          <p:nvSpPr>
            <p:cNvPr id="27" name="Freeform 13"/>
            <p:cNvSpPr>
              <a:spLocks/>
            </p:cNvSpPr>
            <p:nvPr/>
          </p:nvSpPr>
          <p:spPr bwMode="auto">
            <a:xfrm rot="16200000">
              <a:off x="2907506" y="1350170"/>
              <a:ext cx="1908175" cy="1401762"/>
            </a:xfrm>
            <a:custGeom>
              <a:avLst/>
              <a:gdLst>
                <a:gd name="T0" fmla="*/ 0 w 1893"/>
                <a:gd name="T1" fmla="*/ 0 h 2360"/>
                <a:gd name="T2" fmla="*/ 2147483647 w 1893"/>
                <a:gd name="T3" fmla="*/ 2147483647 h 2360"/>
                <a:gd name="T4" fmla="*/ 2147483647 w 1893"/>
                <a:gd name="T5" fmla="*/ 0 h 2360"/>
                <a:gd name="T6" fmla="*/ 0 w 1893"/>
                <a:gd name="T7" fmla="*/ 0 h 2360"/>
                <a:gd name="T8" fmla="*/ 0 60000 65536"/>
                <a:gd name="T9" fmla="*/ 0 60000 65536"/>
                <a:gd name="T10" fmla="*/ 0 60000 65536"/>
                <a:gd name="T11" fmla="*/ 0 60000 65536"/>
                <a:gd name="T12" fmla="*/ 0 w 1893"/>
                <a:gd name="T13" fmla="*/ 0 h 2360"/>
                <a:gd name="T14" fmla="*/ 1893 w 1893"/>
                <a:gd name="T15" fmla="*/ 2360 h 2360"/>
              </a:gdLst>
              <a:ahLst/>
              <a:cxnLst>
                <a:cxn ang="T8">
                  <a:pos x="T0" y="T1"/>
                </a:cxn>
                <a:cxn ang="T9">
                  <a:pos x="T2" y="T3"/>
                </a:cxn>
                <a:cxn ang="T10">
                  <a:pos x="T4" y="T5"/>
                </a:cxn>
                <a:cxn ang="T11">
                  <a:pos x="T6" y="T7"/>
                </a:cxn>
              </a:cxnLst>
              <a:rect l="T12" t="T13" r="T14" b="T15"/>
              <a:pathLst>
                <a:path w="1893" h="2360">
                  <a:moveTo>
                    <a:pt x="0" y="0"/>
                  </a:moveTo>
                  <a:lnTo>
                    <a:pt x="949" y="2360"/>
                  </a:lnTo>
                  <a:lnTo>
                    <a:pt x="1893" y="0"/>
                  </a:lnTo>
                  <a:lnTo>
                    <a:pt x="0" y="0"/>
                  </a:lnTo>
                  <a:close/>
                </a:path>
              </a:pathLst>
            </a:custGeom>
            <a:gradFill rotWithShape="0">
              <a:gsLst>
                <a:gs pos="0">
                  <a:srgbClr val="3366FF"/>
                </a:gs>
                <a:gs pos="25000">
                  <a:srgbClr val="01A78F"/>
                </a:gs>
                <a:gs pos="50000">
                  <a:srgbClr val="FFFF00"/>
                </a:gs>
                <a:gs pos="75000">
                  <a:srgbClr val="FF6633"/>
                </a:gs>
                <a:gs pos="100000">
                  <a:srgbClr val="FF3399"/>
                </a:gs>
              </a:gsLst>
              <a:lin ang="5400000" scaled="1"/>
            </a:gradFill>
            <a:ln w="38100">
              <a:solidFill>
                <a:srgbClr val="000000"/>
              </a:solidFill>
              <a:round/>
              <a:headEnd/>
              <a:tailEnd/>
            </a:ln>
          </p:spPr>
          <p:txBody>
            <a:bodyPr/>
            <a:lstStyle/>
            <a:p>
              <a:pPr algn="ctr" fontAlgn="base">
                <a:spcBef>
                  <a:spcPct val="0"/>
                </a:spcBef>
                <a:spcAft>
                  <a:spcPct val="0"/>
                </a:spcAft>
              </a:pPr>
              <a:endParaRPr lang="en-US" sz="2000"/>
            </a:p>
          </p:txBody>
        </p:sp>
        <p:sp>
          <p:nvSpPr>
            <p:cNvPr id="28" name="Freeform 14"/>
            <p:cNvSpPr>
              <a:spLocks/>
            </p:cNvSpPr>
            <p:nvPr/>
          </p:nvSpPr>
          <p:spPr bwMode="auto">
            <a:xfrm rot="16200000">
              <a:off x="4249738" y="935037"/>
              <a:ext cx="585788" cy="2767013"/>
            </a:xfrm>
            <a:custGeom>
              <a:avLst/>
              <a:gdLst>
                <a:gd name="T0" fmla="*/ 2147483647 w 582"/>
                <a:gd name="T1" fmla="*/ 2147483647 h 4660"/>
                <a:gd name="T2" fmla="*/ 2147483647 w 582"/>
                <a:gd name="T3" fmla="*/ 2147483647 h 4660"/>
                <a:gd name="T4" fmla="*/ 2147483647 w 582"/>
                <a:gd name="T5" fmla="*/ 2147483647 h 4660"/>
                <a:gd name="T6" fmla="*/ 2147483647 w 582"/>
                <a:gd name="T7" fmla="*/ 2147483647 h 4660"/>
                <a:gd name="T8" fmla="*/ 2147483647 w 582"/>
                <a:gd name="T9" fmla="*/ 2147483647 h 4660"/>
                <a:gd name="T10" fmla="*/ 2147483647 w 582"/>
                <a:gd name="T11" fmla="*/ 2147483647 h 4660"/>
                <a:gd name="T12" fmla="*/ 2147483647 w 582"/>
                <a:gd name="T13" fmla="*/ 2147483647 h 4660"/>
                <a:gd name="T14" fmla="*/ 2147483647 w 582"/>
                <a:gd name="T15" fmla="*/ 2147483647 h 4660"/>
                <a:gd name="T16" fmla="*/ 2147483647 w 582"/>
                <a:gd name="T17" fmla="*/ 2147483647 h 4660"/>
                <a:gd name="T18" fmla="*/ 2147483647 w 582"/>
                <a:gd name="T19" fmla="*/ 2147483647 h 4660"/>
                <a:gd name="T20" fmla="*/ 2147483647 w 582"/>
                <a:gd name="T21" fmla="*/ 2147483647 h 4660"/>
                <a:gd name="T22" fmla="*/ 2147483647 w 582"/>
                <a:gd name="T23" fmla="*/ 2147483647 h 4660"/>
                <a:gd name="T24" fmla="*/ 2147483647 w 582"/>
                <a:gd name="T25" fmla="*/ 2147483647 h 4660"/>
                <a:gd name="T26" fmla="*/ 2147483647 w 582"/>
                <a:gd name="T27" fmla="*/ 2147483647 h 4660"/>
                <a:gd name="T28" fmla="*/ 2147483647 w 582"/>
                <a:gd name="T29" fmla="*/ 2147483647 h 4660"/>
                <a:gd name="T30" fmla="*/ 2147483647 w 582"/>
                <a:gd name="T31" fmla="*/ 2147483647 h 4660"/>
                <a:gd name="T32" fmla="*/ 2147483647 w 582"/>
                <a:gd name="T33" fmla="*/ 2147483647 h 4660"/>
                <a:gd name="T34" fmla="*/ 2147483647 w 582"/>
                <a:gd name="T35" fmla="*/ 2147483647 h 4660"/>
                <a:gd name="T36" fmla="*/ 2147483647 w 582"/>
                <a:gd name="T37" fmla="*/ 2147483647 h 4660"/>
                <a:gd name="T38" fmla="*/ 2147483647 w 582"/>
                <a:gd name="T39" fmla="*/ 2147483647 h 4660"/>
                <a:gd name="T40" fmla="*/ 2147483647 w 582"/>
                <a:gd name="T41" fmla="*/ 2147483647 h 4660"/>
                <a:gd name="T42" fmla="*/ 2147483647 w 582"/>
                <a:gd name="T43" fmla="*/ 2147483647 h 4660"/>
                <a:gd name="T44" fmla="*/ 2147483647 w 582"/>
                <a:gd name="T45" fmla="*/ 2147483647 h 4660"/>
                <a:gd name="T46" fmla="*/ 2147483647 w 582"/>
                <a:gd name="T47" fmla="*/ 2147483647 h 4660"/>
                <a:gd name="T48" fmla="*/ 2147483647 w 582"/>
                <a:gd name="T49" fmla="*/ 2147483647 h 4660"/>
                <a:gd name="T50" fmla="*/ 2147483647 w 582"/>
                <a:gd name="T51" fmla="*/ 2147483647 h 4660"/>
                <a:gd name="T52" fmla="*/ 2147483647 w 582"/>
                <a:gd name="T53" fmla="*/ 2147483647 h 4660"/>
                <a:gd name="T54" fmla="*/ 2147483647 w 582"/>
                <a:gd name="T55" fmla="*/ 2147483647 h 4660"/>
                <a:gd name="T56" fmla="*/ 2147483647 w 582"/>
                <a:gd name="T57" fmla="*/ 2147483647 h 4660"/>
                <a:gd name="T58" fmla="*/ 2147483647 w 582"/>
                <a:gd name="T59" fmla="*/ 2147483647 h 4660"/>
                <a:gd name="T60" fmla="*/ 2147483647 w 582"/>
                <a:gd name="T61" fmla="*/ 2147483647 h 4660"/>
                <a:gd name="T62" fmla="*/ 2147483647 w 582"/>
                <a:gd name="T63" fmla="*/ 2147483647 h 4660"/>
                <a:gd name="T64" fmla="*/ 2147483647 w 582"/>
                <a:gd name="T65" fmla="*/ 2147483647 h 4660"/>
                <a:gd name="T66" fmla="*/ 2147483647 w 582"/>
                <a:gd name="T67" fmla="*/ 2147483647 h 4660"/>
                <a:gd name="T68" fmla="*/ 2147483647 w 582"/>
                <a:gd name="T69" fmla="*/ 2147483647 h 4660"/>
                <a:gd name="T70" fmla="*/ 2147483647 w 582"/>
                <a:gd name="T71" fmla="*/ 2147483647 h 4660"/>
                <a:gd name="T72" fmla="*/ 2147483647 w 582"/>
                <a:gd name="T73" fmla="*/ 2147483647 h 4660"/>
                <a:gd name="T74" fmla="*/ 2147483647 w 582"/>
                <a:gd name="T75" fmla="*/ 2147483647 h 4660"/>
                <a:gd name="T76" fmla="*/ 2147483647 w 582"/>
                <a:gd name="T77" fmla="*/ 2147483647 h 4660"/>
                <a:gd name="T78" fmla="*/ 2147483647 w 582"/>
                <a:gd name="T79" fmla="*/ 2147483647 h 4660"/>
                <a:gd name="T80" fmla="*/ 2147483647 w 582"/>
                <a:gd name="T81" fmla="*/ 2147483647 h 4660"/>
                <a:gd name="T82" fmla="*/ 2147483647 w 582"/>
                <a:gd name="T83" fmla="*/ 2147483647 h 4660"/>
                <a:gd name="T84" fmla="*/ 2147483647 w 582"/>
                <a:gd name="T85" fmla="*/ 2147483647 h 4660"/>
                <a:gd name="T86" fmla="*/ 2147483647 w 582"/>
                <a:gd name="T87" fmla="*/ 2147483647 h 4660"/>
                <a:gd name="T88" fmla="*/ 2147483647 w 582"/>
                <a:gd name="T89" fmla="*/ 2147483647 h 4660"/>
                <a:gd name="T90" fmla="*/ 2147483647 w 582"/>
                <a:gd name="T91" fmla="*/ 2147483647 h 4660"/>
                <a:gd name="T92" fmla="*/ 2147483647 w 582"/>
                <a:gd name="T93" fmla="*/ 2147483647 h 4660"/>
                <a:gd name="T94" fmla="*/ 2147483647 w 582"/>
                <a:gd name="T95" fmla="*/ 2147483647 h 4660"/>
                <a:gd name="T96" fmla="*/ 2147483647 w 582"/>
                <a:gd name="T97" fmla="*/ 2147483647 h 4660"/>
                <a:gd name="T98" fmla="*/ 2147483647 w 582"/>
                <a:gd name="T99" fmla="*/ 2147483647 h 4660"/>
                <a:gd name="T100" fmla="*/ 2147483647 w 582"/>
                <a:gd name="T101" fmla="*/ 2147483647 h 4660"/>
                <a:gd name="T102" fmla="*/ 2147483647 w 582"/>
                <a:gd name="T103" fmla="*/ 2147483647 h 4660"/>
                <a:gd name="T104" fmla="*/ 2147483647 w 582"/>
                <a:gd name="T105" fmla="*/ 2147483647 h 4660"/>
                <a:gd name="T106" fmla="*/ 2147483647 w 582"/>
                <a:gd name="T107" fmla="*/ 2147483647 h 4660"/>
                <a:gd name="T108" fmla="*/ 2147483647 w 582"/>
                <a:gd name="T109" fmla="*/ 2147483647 h 4660"/>
                <a:gd name="T110" fmla="*/ 2147483647 w 582"/>
                <a:gd name="T111" fmla="*/ 0 h 46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82"/>
                <a:gd name="T169" fmla="*/ 0 h 4660"/>
                <a:gd name="T170" fmla="*/ 582 w 582"/>
                <a:gd name="T171" fmla="*/ 4660 h 46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82" h="4660">
                  <a:moveTo>
                    <a:pt x="260" y="0"/>
                  </a:moveTo>
                  <a:lnTo>
                    <a:pt x="233" y="4"/>
                  </a:lnTo>
                  <a:lnTo>
                    <a:pt x="240" y="145"/>
                  </a:lnTo>
                  <a:lnTo>
                    <a:pt x="244" y="215"/>
                  </a:lnTo>
                  <a:lnTo>
                    <a:pt x="248" y="282"/>
                  </a:lnTo>
                  <a:lnTo>
                    <a:pt x="252" y="345"/>
                  </a:lnTo>
                  <a:lnTo>
                    <a:pt x="259" y="404"/>
                  </a:lnTo>
                  <a:lnTo>
                    <a:pt x="260" y="414"/>
                  </a:lnTo>
                  <a:lnTo>
                    <a:pt x="266" y="469"/>
                  </a:lnTo>
                  <a:lnTo>
                    <a:pt x="274" y="515"/>
                  </a:lnTo>
                  <a:lnTo>
                    <a:pt x="278" y="538"/>
                  </a:lnTo>
                  <a:lnTo>
                    <a:pt x="283" y="557"/>
                  </a:lnTo>
                  <a:lnTo>
                    <a:pt x="288" y="572"/>
                  </a:lnTo>
                  <a:lnTo>
                    <a:pt x="291" y="580"/>
                  </a:lnTo>
                  <a:lnTo>
                    <a:pt x="296" y="595"/>
                  </a:lnTo>
                  <a:lnTo>
                    <a:pt x="308" y="618"/>
                  </a:lnTo>
                  <a:lnTo>
                    <a:pt x="320" y="639"/>
                  </a:lnTo>
                  <a:lnTo>
                    <a:pt x="334" y="658"/>
                  </a:lnTo>
                  <a:lnTo>
                    <a:pt x="347" y="679"/>
                  </a:lnTo>
                  <a:lnTo>
                    <a:pt x="352" y="692"/>
                  </a:lnTo>
                  <a:lnTo>
                    <a:pt x="358" y="705"/>
                  </a:lnTo>
                  <a:lnTo>
                    <a:pt x="368" y="688"/>
                  </a:lnTo>
                  <a:lnTo>
                    <a:pt x="355" y="698"/>
                  </a:lnTo>
                  <a:lnTo>
                    <a:pt x="360" y="713"/>
                  </a:lnTo>
                  <a:lnTo>
                    <a:pt x="365" y="732"/>
                  </a:lnTo>
                  <a:lnTo>
                    <a:pt x="374" y="774"/>
                  </a:lnTo>
                  <a:lnTo>
                    <a:pt x="381" y="824"/>
                  </a:lnTo>
                  <a:lnTo>
                    <a:pt x="387" y="875"/>
                  </a:lnTo>
                  <a:lnTo>
                    <a:pt x="399" y="866"/>
                  </a:lnTo>
                  <a:lnTo>
                    <a:pt x="386" y="866"/>
                  </a:lnTo>
                  <a:lnTo>
                    <a:pt x="393" y="919"/>
                  </a:lnTo>
                  <a:lnTo>
                    <a:pt x="398" y="974"/>
                  </a:lnTo>
                  <a:lnTo>
                    <a:pt x="404" y="1029"/>
                  </a:lnTo>
                  <a:lnTo>
                    <a:pt x="405" y="1039"/>
                  </a:lnTo>
                  <a:lnTo>
                    <a:pt x="411" y="1090"/>
                  </a:lnTo>
                  <a:lnTo>
                    <a:pt x="417" y="1136"/>
                  </a:lnTo>
                  <a:lnTo>
                    <a:pt x="424" y="1186"/>
                  </a:lnTo>
                  <a:lnTo>
                    <a:pt x="430" y="1230"/>
                  </a:lnTo>
                  <a:lnTo>
                    <a:pt x="443" y="1312"/>
                  </a:lnTo>
                  <a:lnTo>
                    <a:pt x="457" y="1392"/>
                  </a:lnTo>
                  <a:lnTo>
                    <a:pt x="463" y="1434"/>
                  </a:lnTo>
                  <a:lnTo>
                    <a:pt x="470" y="1474"/>
                  </a:lnTo>
                  <a:lnTo>
                    <a:pt x="485" y="1567"/>
                  </a:lnTo>
                  <a:lnTo>
                    <a:pt x="502" y="1659"/>
                  </a:lnTo>
                  <a:lnTo>
                    <a:pt x="516" y="1750"/>
                  </a:lnTo>
                  <a:lnTo>
                    <a:pt x="523" y="1794"/>
                  </a:lnTo>
                  <a:lnTo>
                    <a:pt x="535" y="1784"/>
                  </a:lnTo>
                  <a:lnTo>
                    <a:pt x="522" y="1784"/>
                  </a:lnTo>
                  <a:lnTo>
                    <a:pt x="528" y="1834"/>
                  </a:lnTo>
                  <a:lnTo>
                    <a:pt x="533" y="1880"/>
                  </a:lnTo>
                  <a:lnTo>
                    <a:pt x="545" y="1870"/>
                  </a:lnTo>
                  <a:lnTo>
                    <a:pt x="532" y="1870"/>
                  </a:lnTo>
                  <a:lnTo>
                    <a:pt x="535" y="1910"/>
                  </a:lnTo>
                  <a:lnTo>
                    <a:pt x="541" y="1992"/>
                  </a:lnTo>
                  <a:lnTo>
                    <a:pt x="545" y="2069"/>
                  </a:lnTo>
                  <a:lnTo>
                    <a:pt x="546" y="2105"/>
                  </a:lnTo>
                  <a:lnTo>
                    <a:pt x="548" y="2141"/>
                  </a:lnTo>
                  <a:lnTo>
                    <a:pt x="548" y="2154"/>
                  </a:lnTo>
                  <a:lnTo>
                    <a:pt x="549" y="2170"/>
                  </a:lnTo>
                  <a:lnTo>
                    <a:pt x="551" y="2192"/>
                  </a:lnTo>
                  <a:lnTo>
                    <a:pt x="553" y="2213"/>
                  </a:lnTo>
                  <a:lnTo>
                    <a:pt x="555" y="2234"/>
                  </a:lnTo>
                  <a:lnTo>
                    <a:pt x="556" y="2257"/>
                  </a:lnTo>
                  <a:lnTo>
                    <a:pt x="556" y="2271"/>
                  </a:lnTo>
                  <a:lnTo>
                    <a:pt x="556" y="2286"/>
                  </a:lnTo>
                  <a:lnTo>
                    <a:pt x="556" y="2303"/>
                  </a:lnTo>
                  <a:lnTo>
                    <a:pt x="555" y="2324"/>
                  </a:lnTo>
                  <a:lnTo>
                    <a:pt x="555" y="2347"/>
                  </a:lnTo>
                  <a:lnTo>
                    <a:pt x="554" y="2372"/>
                  </a:lnTo>
                  <a:lnTo>
                    <a:pt x="552" y="2404"/>
                  </a:lnTo>
                  <a:lnTo>
                    <a:pt x="550" y="2440"/>
                  </a:lnTo>
                  <a:lnTo>
                    <a:pt x="547" y="2480"/>
                  </a:lnTo>
                  <a:lnTo>
                    <a:pt x="544" y="2522"/>
                  </a:lnTo>
                  <a:lnTo>
                    <a:pt x="541" y="2568"/>
                  </a:lnTo>
                  <a:lnTo>
                    <a:pt x="536" y="2616"/>
                  </a:lnTo>
                  <a:lnTo>
                    <a:pt x="529" y="2715"/>
                  </a:lnTo>
                  <a:lnTo>
                    <a:pt x="522" y="2814"/>
                  </a:lnTo>
                  <a:lnTo>
                    <a:pt x="517" y="2862"/>
                  </a:lnTo>
                  <a:lnTo>
                    <a:pt x="514" y="2906"/>
                  </a:lnTo>
                  <a:lnTo>
                    <a:pt x="512" y="2949"/>
                  </a:lnTo>
                  <a:lnTo>
                    <a:pt x="510" y="2988"/>
                  </a:lnTo>
                  <a:lnTo>
                    <a:pt x="509" y="3022"/>
                  </a:lnTo>
                  <a:lnTo>
                    <a:pt x="509" y="3052"/>
                  </a:lnTo>
                  <a:lnTo>
                    <a:pt x="509" y="3077"/>
                  </a:lnTo>
                  <a:lnTo>
                    <a:pt x="510" y="3100"/>
                  </a:lnTo>
                  <a:lnTo>
                    <a:pt x="511" y="3119"/>
                  </a:lnTo>
                  <a:lnTo>
                    <a:pt x="512" y="3129"/>
                  </a:lnTo>
                  <a:lnTo>
                    <a:pt x="514" y="3144"/>
                  </a:lnTo>
                  <a:lnTo>
                    <a:pt x="517" y="3157"/>
                  </a:lnTo>
                  <a:lnTo>
                    <a:pt x="521" y="3169"/>
                  </a:lnTo>
                  <a:lnTo>
                    <a:pt x="527" y="3188"/>
                  </a:lnTo>
                  <a:lnTo>
                    <a:pt x="530" y="3195"/>
                  </a:lnTo>
                  <a:lnTo>
                    <a:pt x="536" y="3211"/>
                  </a:lnTo>
                  <a:lnTo>
                    <a:pt x="543" y="3224"/>
                  </a:lnTo>
                  <a:lnTo>
                    <a:pt x="552" y="3207"/>
                  </a:lnTo>
                  <a:lnTo>
                    <a:pt x="541" y="3216"/>
                  </a:lnTo>
                  <a:lnTo>
                    <a:pt x="546" y="3233"/>
                  </a:lnTo>
                  <a:lnTo>
                    <a:pt x="547" y="3243"/>
                  </a:lnTo>
                  <a:lnTo>
                    <a:pt x="559" y="3233"/>
                  </a:lnTo>
                  <a:lnTo>
                    <a:pt x="546" y="3233"/>
                  </a:lnTo>
                  <a:lnTo>
                    <a:pt x="548" y="3249"/>
                  </a:lnTo>
                  <a:lnTo>
                    <a:pt x="549" y="3270"/>
                  </a:lnTo>
                  <a:lnTo>
                    <a:pt x="552" y="3296"/>
                  </a:lnTo>
                  <a:lnTo>
                    <a:pt x="554" y="3325"/>
                  </a:lnTo>
                  <a:lnTo>
                    <a:pt x="555" y="3352"/>
                  </a:lnTo>
                  <a:lnTo>
                    <a:pt x="554" y="3380"/>
                  </a:lnTo>
                  <a:lnTo>
                    <a:pt x="568" y="3380"/>
                  </a:lnTo>
                  <a:lnTo>
                    <a:pt x="555" y="3371"/>
                  </a:lnTo>
                  <a:lnTo>
                    <a:pt x="552" y="3397"/>
                  </a:lnTo>
                  <a:lnTo>
                    <a:pt x="546" y="3424"/>
                  </a:lnTo>
                  <a:lnTo>
                    <a:pt x="542" y="3437"/>
                  </a:lnTo>
                  <a:lnTo>
                    <a:pt x="553" y="3447"/>
                  </a:lnTo>
                  <a:lnTo>
                    <a:pt x="544" y="3430"/>
                  </a:lnTo>
                  <a:lnTo>
                    <a:pt x="538" y="3445"/>
                  </a:lnTo>
                  <a:lnTo>
                    <a:pt x="548" y="3460"/>
                  </a:lnTo>
                  <a:lnTo>
                    <a:pt x="538" y="3445"/>
                  </a:lnTo>
                  <a:lnTo>
                    <a:pt x="531" y="3457"/>
                  </a:lnTo>
                  <a:lnTo>
                    <a:pt x="523" y="3468"/>
                  </a:lnTo>
                  <a:lnTo>
                    <a:pt x="532" y="3485"/>
                  </a:lnTo>
                  <a:lnTo>
                    <a:pt x="527" y="3464"/>
                  </a:lnTo>
                  <a:lnTo>
                    <a:pt x="516" y="3476"/>
                  </a:lnTo>
                  <a:lnTo>
                    <a:pt x="506" y="3487"/>
                  </a:lnTo>
                  <a:lnTo>
                    <a:pt x="481" y="3510"/>
                  </a:lnTo>
                  <a:lnTo>
                    <a:pt x="454" y="3533"/>
                  </a:lnTo>
                  <a:lnTo>
                    <a:pt x="426" y="3556"/>
                  </a:lnTo>
                  <a:lnTo>
                    <a:pt x="400" y="3579"/>
                  </a:lnTo>
                  <a:lnTo>
                    <a:pt x="389" y="3592"/>
                  </a:lnTo>
                  <a:lnTo>
                    <a:pt x="377" y="3603"/>
                  </a:lnTo>
                  <a:lnTo>
                    <a:pt x="373" y="3609"/>
                  </a:lnTo>
                  <a:lnTo>
                    <a:pt x="363" y="3622"/>
                  </a:lnTo>
                  <a:lnTo>
                    <a:pt x="355" y="3638"/>
                  </a:lnTo>
                  <a:lnTo>
                    <a:pt x="364" y="3653"/>
                  </a:lnTo>
                  <a:lnTo>
                    <a:pt x="355" y="3636"/>
                  </a:lnTo>
                  <a:lnTo>
                    <a:pt x="348" y="3651"/>
                  </a:lnTo>
                  <a:lnTo>
                    <a:pt x="342" y="3666"/>
                  </a:lnTo>
                  <a:lnTo>
                    <a:pt x="339" y="3674"/>
                  </a:lnTo>
                  <a:lnTo>
                    <a:pt x="335" y="3689"/>
                  </a:lnTo>
                  <a:lnTo>
                    <a:pt x="332" y="3706"/>
                  </a:lnTo>
                  <a:lnTo>
                    <a:pt x="327" y="3741"/>
                  </a:lnTo>
                  <a:lnTo>
                    <a:pt x="326" y="3750"/>
                  </a:lnTo>
                  <a:lnTo>
                    <a:pt x="321" y="3786"/>
                  </a:lnTo>
                  <a:lnTo>
                    <a:pt x="317" y="3821"/>
                  </a:lnTo>
                  <a:lnTo>
                    <a:pt x="331" y="3821"/>
                  </a:lnTo>
                  <a:lnTo>
                    <a:pt x="318" y="3811"/>
                  </a:lnTo>
                  <a:lnTo>
                    <a:pt x="313" y="3845"/>
                  </a:lnTo>
                  <a:lnTo>
                    <a:pt x="310" y="3863"/>
                  </a:lnTo>
                  <a:lnTo>
                    <a:pt x="306" y="3878"/>
                  </a:lnTo>
                  <a:lnTo>
                    <a:pt x="317" y="3887"/>
                  </a:lnTo>
                  <a:lnTo>
                    <a:pt x="308" y="3870"/>
                  </a:lnTo>
                  <a:lnTo>
                    <a:pt x="303" y="3886"/>
                  </a:lnTo>
                  <a:lnTo>
                    <a:pt x="296" y="3899"/>
                  </a:lnTo>
                  <a:lnTo>
                    <a:pt x="295" y="3899"/>
                  </a:lnTo>
                  <a:lnTo>
                    <a:pt x="287" y="3912"/>
                  </a:lnTo>
                  <a:lnTo>
                    <a:pt x="277" y="3924"/>
                  </a:lnTo>
                  <a:lnTo>
                    <a:pt x="287" y="3941"/>
                  </a:lnTo>
                  <a:lnTo>
                    <a:pt x="282" y="3920"/>
                  </a:lnTo>
                  <a:lnTo>
                    <a:pt x="271" y="3929"/>
                  </a:lnTo>
                  <a:lnTo>
                    <a:pt x="259" y="3941"/>
                  </a:lnTo>
                  <a:lnTo>
                    <a:pt x="233" y="3958"/>
                  </a:lnTo>
                  <a:lnTo>
                    <a:pt x="206" y="3977"/>
                  </a:lnTo>
                  <a:lnTo>
                    <a:pt x="179" y="3994"/>
                  </a:lnTo>
                  <a:lnTo>
                    <a:pt x="154" y="4013"/>
                  </a:lnTo>
                  <a:lnTo>
                    <a:pt x="143" y="4025"/>
                  </a:lnTo>
                  <a:lnTo>
                    <a:pt x="133" y="4036"/>
                  </a:lnTo>
                  <a:lnTo>
                    <a:pt x="129" y="4042"/>
                  </a:lnTo>
                  <a:lnTo>
                    <a:pt x="119" y="4055"/>
                  </a:lnTo>
                  <a:lnTo>
                    <a:pt x="112" y="4070"/>
                  </a:lnTo>
                  <a:lnTo>
                    <a:pt x="112" y="4072"/>
                  </a:lnTo>
                  <a:lnTo>
                    <a:pt x="107" y="4084"/>
                  </a:lnTo>
                  <a:lnTo>
                    <a:pt x="103" y="4091"/>
                  </a:lnTo>
                  <a:lnTo>
                    <a:pt x="99" y="4109"/>
                  </a:lnTo>
                  <a:lnTo>
                    <a:pt x="96" y="4126"/>
                  </a:lnTo>
                  <a:lnTo>
                    <a:pt x="93" y="4145"/>
                  </a:lnTo>
                  <a:lnTo>
                    <a:pt x="92" y="4154"/>
                  </a:lnTo>
                  <a:lnTo>
                    <a:pt x="90" y="4194"/>
                  </a:lnTo>
                  <a:lnTo>
                    <a:pt x="90" y="4236"/>
                  </a:lnTo>
                  <a:lnTo>
                    <a:pt x="90" y="4280"/>
                  </a:lnTo>
                  <a:lnTo>
                    <a:pt x="90" y="4322"/>
                  </a:lnTo>
                  <a:lnTo>
                    <a:pt x="88" y="4362"/>
                  </a:lnTo>
                  <a:lnTo>
                    <a:pt x="100" y="4362"/>
                  </a:lnTo>
                  <a:lnTo>
                    <a:pt x="89" y="4353"/>
                  </a:lnTo>
                  <a:lnTo>
                    <a:pt x="87" y="4372"/>
                  </a:lnTo>
                  <a:lnTo>
                    <a:pt x="83" y="4391"/>
                  </a:lnTo>
                  <a:lnTo>
                    <a:pt x="75" y="4425"/>
                  </a:lnTo>
                  <a:lnTo>
                    <a:pt x="65" y="4461"/>
                  </a:lnTo>
                  <a:lnTo>
                    <a:pt x="52" y="4499"/>
                  </a:lnTo>
                  <a:lnTo>
                    <a:pt x="39" y="4536"/>
                  </a:lnTo>
                  <a:lnTo>
                    <a:pt x="51" y="4545"/>
                  </a:lnTo>
                  <a:lnTo>
                    <a:pt x="42" y="4528"/>
                  </a:lnTo>
                  <a:lnTo>
                    <a:pt x="29" y="4560"/>
                  </a:lnTo>
                  <a:lnTo>
                    <a:pt x="16" y="4589"/>
                  </a:lnTo>
                  <a:lnTo>
                    <a:pt x="10" y="4600"/>
                  </a:lnTo>
                  <a:lnTo>
                    <a:pt x="5" y="4608"/>
                  </a:lnTo>
                  <a:lnTo>
                    <a:pt x="0" y="4616"/>
                  </a:lnTo>
                  <a:lnTo>
                    <a:pt x="9" y="4633"/>
                  </a:lnTo>
                  <a:lnTo>
                    <a:pt x="4" y="4610"/>
                  </a:lnTo>
                  <a:lnTo>
                    <a:pt x="0" y="4616"/>
                  </a:lnTo>
                  <a:lnTo>
                    <a:pt x="8" y="4660"/>
                  </a:lnTo>
                  <a:lnTo>
                    <a:pt x="14" y="4654"/>
                  </a:lnTo>
                  <a:lnTo>
                    <a:pt x="18" y="4650"/>
                  </a:lnTo>
                  <a:lnTo>
                    <a:pt x="24" y="4642"/>
                  </a:lnTo>
                  <a:lnTo>
                    <a:pt x="29" y="4635"/>
                  </a:lnTo>
                  <a:lnTo>
                    <a:pt x="35" y="4623"/>
                  </a:lnTo>
                  <a:lnTo>
                    <a:pt x="48" y="4595"/>
                  </a:lnTo>
                  <a:lnTo>
                    <a:pt x="60" y="4562"/>
                  </a:lnTo>
                  <a:lnTo>
                    <a:pt x="64" y="4555"/>
                  </a:lnTo>
                  <a:lnTo>
                    <a:pt x="76" y="4519"/>
                  </a:lnTo>
                  <a:lnTo>
                    <a:pt x="89" y="4480"/>
                  </a:lnTo>
                  <a:lnTo>
                    <a:pt x="99" y="4444"/>
                  </a:lnTo>
                  <a:lnTo>
                    <a:pt x="108" y="4408"/>
                  </a:lnTo>
                  <a:lnTo>
                    <a:pt x="111" y="4391"/>
                  </a:lnTo>
                  <a:lnTo>
                    <a:pt x="113" y="4372"/>
                  </a:lnTo>
                  <a:lnTo>
                    <a:pt x="114" y="4362"/>
                  </a:lnTo>
                  <a:lnTo>
                    <a:pt x="116" y="4322"/>
                  </a:lnTo>
                  <a:lnTo>
                    <a:pt x="116" y="4280"/>
                  </a:lnTo>
                  <a:lnTo>
                    <a:pt x="116" y="4236"/>
                  </a:lnTo>
                  <a:lnTo>
                    <a:pt x="116" y="4194"/>
                  </a:lnTo>
                  <a:lnTo>
                    <a:pt x="118" y="4154"/>
                  </a:lnTo>
                  <a:lnTo>
                    <a:pt x="105" y="4154"/>
                  </a:lnTo>
                  <a:lnTo>
                    <a:pt x="117" y="4164"/>
                  </a:lnTo>
                  <a:lnTo>
                    <a:pt x="120" y="4145"/>
                  </a:lnTo>
                  <a:lnTo>
                    <a:pt x="123" y="4128"/>
                  </a:lnTo>
                  <a:lnTo>
                    <a:pt x="127" y="4111"/>
                  </a:lnTo>
                  <a:lnTo>
                    <a:pt x="116" y="4101"/>
                  </a:lnTo>
                  <a:lnTo>
                    <a:pt x="125" y="4118"/>
                  </a:lnTo>
                  <a:lnTo>
                    <a:pt x="132" y="4101"/>
                  </a:lnTo>
                  <a:lnTo>
                    <a:pt x="121" y="4086"/>
                  </a:lnTo>
                  <a:lnTo>
                    <a:pt x="132" y="4101"/>
                  </a:lnTo>
                  <a:lnTo>
                    <a:pt x="138" y="4090"/>
                  </a:lnTo>
                  <a:lnTo>
                    <a:pt x="147" y="4076"/>
                  </a:lnTo>
                  <a:lnTo>
                    <a:pt x="138" y="4059"/>
                  </a:lnTo>
                  <a:lnTo>
                    <a:pt x="143" y="4080"/>
                  </a:lnTo>
                  <a:lnTo>
                    <a:pt x="154" y="4069"/>
                  </a:lnTo>
                  <a:lnTo>
                    <a:pt x="164" y="4057"/>
                  </a:lnTo>
                  <a:lnTo>
                    <a:pt x="189" y="4038"/>
                  </a:lnTo>
                  <a:lnTo>
                    <a:pt x="217" y="4021"/>
                  </a:lnTo>
                  <a:lnTo>
                    <a:pt x="244" y="4002"/>
                  </a:lnTo>
                  <a:lnTo>
                    <a:pt x="269" y="3985"/>
                  </a:lnTo>
                  <a:lnTo>
                    <a:pt x="282" y="3973"/>
                  </a:lnTo>
                  <a:lnTo>
                    <a:pt x="292" y="3964"/>
                  </a:lnTo>
                  <a:lnTo>
                    <a:pt x="296" y="3958"/>
                  </a:lnTo>
                  <a:lnTo>
                    <a:pt x="306" y="3947"/>
                  </a:lnTo>
                  <a:lnTo>
                    <a:pt x="314" y="3933"/>
                  </a:lnTo>
                  <a:lnTo>
                    <a:pt x="305" y="3916"/>
                  </a:lnTo>
                  <a:lnTo>
                    <a:pt x="314" y="3933"/>
                  </a:lnTo>
                  <a:lnTo>
                    <a:pt x="321" y="3920"/>
                  </a:lnTo>
                  <a:lnTo>
                    <a:pt x="327" y="3905"/>
                  </a:lnTo>
                  <a:lnTo>
                    <a:pt x="330" y="3897"/>
                  </a:lnTo>
                  <a:lnTo>
                    <a:pt x="334" y="3882"/>
                  </a:lnTo>
                  <a:lnTo>
                    <a:pt x="337" y="3865"/>
                  </a:lnTo>
                  <a:lnTo>
                    <a:pt x="342" y="3830"/>
                  </a:lnTo>
                  <a:lnTo>
                    <a:pt x="343" y="3821"/>
                  </a:lnTo>
                  <a:lnTo>
                    <a:pt x="348" y="3786"/>
                  </a:lnTo>
                  <a:lnTo>
                    <a:pt x="352" y="3750"/>
                  </a:lnTo>
                  <a:lnTo>
                    <a:pt x="338" y="3750"/>
                  </a:lnTo>
                  <a:lnTo>
                    <a:pt x="351" y="3760"/>
                  </a:lnTo>
                  <a:lnTo>
                    <a:pt x="356" y="3725"/>
                  </a:lnTo>
                  <a:lnTo>
                    <a:pt x="359" y="3708"/>
                  </a:lnTo>
                  <a:lnTo>
                    <a:pt x="363" y="3693"/>
                  </a:lnTo>
                  <a:lnTo>
                    <a:pt x="352" y="3683"/>
                  </a:lnTo>
                  <a:lnTo>
                    <a:pt x="361" y="3701"/>
                  </a:lnTo>
                  <a:lnTo>
                    <a:pt x="367" y="3685"/>
                  </a:lnTo>
                  <a:lnTo>
                    <a:pt x="374" y="3670"/>
                  </a:lnTo>
                  <a:lnTo>
                    <a:pt x="382" y="3657"/>
                  </a:lnTo>
                  <a:lnTo>
                    <a:pt x="392" y="3643"/>
                  </a:lnTo>
                  <a:lnTo>
                    <a:pt x="382" y="3626"/>
                  </a:lnTo>
                  <a:lnTo>
                    <a:pt x="387" y="3647"/>
                  </a:lnTo>
                  <a:lnTo>
                    <a:pt x="399" y="3636"/>
                  </a:lnTo>
                  <a:lnTo>
                    <a:pt x="411" y="3622"/>
                  </a:lnTo>
                  <a:lnTo>
                    <a:pt x="437" y="3600"/>
                  </a:lnTo>
                  <a:lnTo>
                    <a:pt x="464" y="3577"/>
                  </a:lnTo>
                  <a:lnTo>
                    <a:pt x="491" y="3554"/>
                  </a:lnTo>
                  <a:lnTo>
                    <a:pt x="516" y="3531"/>
                  </a:lnTo>
                  <a:lnTo>
                    <a:pt x="527" y="3519"/>
                  </a:lnTo>
                  <a:lnTo>
                    <a:pt x="537" y="3508"/>
                  </a:lnTo>
                  <a:lnTo>
                    <a:pt x="542" y="3502"/>
                  </a:lnTo>
                  <a:lnTo>
                    <a:pt x="550" y="3491"/>
                  </a:lnTo>
                  <a:lnTo>
                    <a:pt x="557" y="3476"/>
                  </a:lnTo>
                  <a:lnTo>
                    <a:pt x="558" y="3476"/>
                  </a:lnTo>
                  <a:lnTo>
                    <a:pt x="563" y="3464"/>
                  </a:lnTo>
                  <a:lnTo>
                    <a:pt x="566" y="3457"/>
                  </a:lnTo>
                  <a:lnTo>
                    <a:pt x="570" y="3443"/>
                  </a:lnTo>
                  <a:lnTo>
                    <a:pt x="576" y="3417"/>
                  </a:lnTo>
                  <a:lnTo>
                    <a:pt x="579" y="3390"/>
                  </a:lnTo>
                  <a:lnTo>
                    <a:pt x="580" y="3380"/>
                  </a:lnTo>
                  <a:lnTo>
                    <a:pt x="581" y="3352"/>
                  </a:lnTo>
                  <a:lnTo>
                    <a:pt x="580" y="3325"/>
                  </a:lnTo>
                  <a:lnTo>
                    <a:pt x="578" y="3296"/>
                  </a:lnTo>
                  <a:lnTo>
                    <a:pt x="575" y="3270"/>
                  </a:lnTo>
                  <a:lnTo>
                    <a:pt x="573" y="3243"/>
                  </a:lnTo>
                  <a:lnTo>
                    <a:pt x="572" y="3233"/>
                  </a:lnTo>
                  <a:lnTo>
                    <a:pt x="571" y="3224"/>
                  </a:lnTo>
                  <a:lnTo>
                    <a:pt x="570" y="3214"/>
                  </a:lnTo>
                  <a:lnTo>
                    <a:pt x="565" y="3197"/>
                  </a:lnTo>
                  <a:lnTo>
                    <a:pt x="562" y="3190"/>
                  </a:lnTo>
                  <a:lnTo>
                    <a:pt x="555" y="3176"/>
                  </a:lnTo>
                  <a:lnTo>
                    <a:pt x="549" y="3161"/>
                  </a:lnTo>
                  <a:lnTo>
                    <a:pt x="540" y="3178"/>
                  </a:lnTo>
                  <a:lnTo>
                    <a:pt x="551" y="3169"/>
                  </a:lnTo>
                  <a:lnTo>
                    <a:pt x="545" y="3150"/>
                  </a:lnTo>
                  <a:lnTo>
                    <a:pt x="542" y="3138"/>
                  </a:lnTo>
                  <a:lnTo>
                    <a:pt x="538" y="3125"/>
                  </a:lnTo>
                  <a:lnTo>
                    <a:pt x="536" y="3110"/>
                  </a:lnTo>
                  <a:lnTo>
                    <a:pt x="525" y="3119"/>
                  </a:lnTo>
                  <a:lnTo>
                    <a:pt x="537" y="3119"/>
                  </a:lnTo>
                  <a:lnTo>
                    <a:pt x="536" y="3100"/>
                  </a:lnTo>
                  <a:lnTo>
                    <a:pt x="535" y="3077"/>
                  </a:lnTo>
                  <a:lnTo>
                    <a:pt x="535" y="3052"/>
                  </a:lnTo>
                  <a:lnTo>
                    <a:pt x="535" y="3022"/>
                  </a:lnTo>
                  <a:lnTo>
                    <a:pt x="536" y="2988"/>
                  </a:lnTo>
                  <a:lnTo>
                    <a:pt x="538" y="2949"/>
                  </a:lnTo>
                  <a:lnTo>
                    <a:pt x="541" y="2906"/>
                  </a:lnTo>
                  <a:lnTo>
                    <a:pt x="544" y="2862"/>
                  </a:lnTo>
                  <a:lnTo>
                    <a:pt x="548" y="2814"/>
                  </a:lnTo>
                  <a:lnTo>
                    <a:pt x="555" y="2715"/>
                  </a:lnTo>
                  <a:lnTo>
                    <a:pt x="563" y="2616"/>
                  </a:lnTo>
                  <a:lnTo>
                    <a:pt x="567" y="2568"/>
                  </a:lnTo>
                  <a:lnTo>
                    <a:pt x="570" y="2522"/>
                  </a:lnTo>
                  <a:lnTo>
                    <a:pt x="573" y="2480"/>
                  </a:lnTo>
                  <a:lnTo>
                    <a:pt x="576" y="2440"/>
                  </a:lnTo>
                  <a:lnTo>
                    <a:pt x="578" y="2404"/>
                  </a:lnTo>
                  <a:lnTo>
                    <a:pt x="580" y="2376"/>
                  </a:lnTo>
                  <a:lnTo>
                    <a:pt x="581" y="2347"/>
                  </a:lnTo>
                  <a:lnTo>
                    <a:pt x="581" y="2324"/>
                  </a:lnTo>
                  <a:lnTo>
                    <a:pt x="582" y="2303"/>
                  </a:lnTo>
                  <a:lnTo>
                    <a:pt x="582" y="2286"/>
                  </a:lnTo>
                  <a:lnTo>
                    <a:pt x="582" y="2271"/>
                  </a:lnTo>
                  <a:lnTo>
                    <a:pt x="582" y="2257"/>
                  </a:lnTo>
                  <a:lnTo>
                    <a:pt x="581" y="2234"/>
                  </a:lnTo>
                  <a:lnTo>
                    <a:pt x="579" y="2213"/>
                  </a:lnTo>
                  <a:lnTo>
                    <a:pt x="577" y="2192"/>
                  </a:lnTo>
                  <a:lnTo>
                    <a:pt x="575" y="2170"/>
                  </a:lnTo>
                  <a:lnTo>
                    <a:pt x="574" y="2154"/>
                  </a:lnTo>
                  <a:lnTo>
                    <a:pt x="574" y="2137"/>
                  </a:lnTo>
                  <a:lnTo>
                    <a:pt x="572" y="2105"/>
                  </a:lnTo>
                  <a:lnTo>
                    <a:pt x="571" y="2069"/>
                  </a:lnTo>
                  <a:lnTo>
                    <a:pt x="567" y="1992"/>
                  </a:lnTo>
                  <a:lnTo>
                    <a:pt x="562" y="1910"/>
                  </a:lnTo>
                  <a:lnTo>
                    <a:pt x="558" y="1870"/>
                  </a:lnTo>
                  <a:lnTo>
                    <a:pt x="557" y="1861"/>
                  </a:lnTo>
                  <a:lnTo>
                    <a:pt x="553" y="1825"/>
                  </a:lnTo>
                  <a:lnTo>
                    <a:pt x="548" y="1784"/>
                  </a:lnTo>
                  <a:lnTo>
                    <a:pt x="547" y="1775"/>
                  </a:lnTo>
                  <a:lnTo>
                    <a:pt x="541" y="1731"/>
                  </a:lnTo>
                  <a:lnTo>
                    <a:pt x="526" y="1640"/>
                  </a:lnTo>
                  <a:lnTo>
                    <a:pt x="509" y="1548"/>
                  </a:lnTo>
                  <a:lnTo>
                    <a:pt x="494" y="1460"/>
                  </a:lnTo>
                  <a:lnTo>
                    <a:pt x="487" y="1415"/>
                  </a:lnTo>
                  <a:lnTo>
                    <a:pt x="481" y="1373"/>
                  </a:lnTo>
                  <a:lnTo>
                    <a:pt x="467" y="1293"/>
                  </a:lnTo>
                  <a:lnTo>
                    <a:pt x="455" y="1211"/>
                  </a:lnTo>
                  <a:lnTo>
                    <a:pt x="448" y="1167"/>
                  </a:lnTo>
                  <a:lnTo>
                    <a:pt x="442" y="1125"/>
                  </a:lnTo>
                  <a:lnTo>
                    <a:pt x="435" y="1071"/>
                  </a:lnTo>
                  <a:lnTo>
                    <a:pt x="429" y="1020"/>
                  </a:lnTo>
                  <a:lnTo>
                    <a:pt x="417" y="1029"/>
                  </a:lnTo>
                  <a:lnTo>
                    <a:pt x="430" y="1029"/>
                  </a:lnTo>
                  <a:lnTo>
                    <a:pt x="424" y="974"/>
                  </a:lnTo>
                  <a:lnTo>
                    <a:pt x="419" y="919"/>
                  </a:lnTo>
                  <a:lnTo>
                    <a:pt x="413" y="866"/>
                  </a:lnTo>
                  <a:lnTo>
                    <a:pt x="412" y="856"/>
                  </a:lnTo>
                  <a:lnTo>
                    <a:pt x="405" y="805"/>
                  </a:lnTo>
                  <a:lnTo>
                    <a:pt x="398" y="755"/>
                  </a:lnTo>
                  <a:lnTo>
                    <a:pt x="390" y="713"/>
                  </a:lnTo>
                  <a:lnTo>
                    <a:pt x="384" y="694"/>
                  </a:lnTo>
                  <a:lnTo>
                    <a:pt x="379" y="679"/>
                  </a:lnTo>
                  <a:lnTo>
                    <a:pt x="377" y="671"/>
                  </a:lnTo>
                  <a:lnTo>
                    <a:pt x="371" y="658"/>
                  </a:lnTo>
                  <a:lnTo>
                    <a:pt x="365" y="644"/>
                  </a:lnTo>
                  <a:lnTo>
                    <a:pt x="353" y="623"/>
                  </a:lnTo>
                  <a:lnTo>
                    <a:pt x="339" y="604"/>
                  </a:lnTo>
                  <a:lnTo>
                    <a:pt x="327" y="583"/>
                  </a:lnTo>
                  <a:lnTo>
                    <a:pt x="315" y="560"/>
                  </a:lnTo>
                  <a:lnTo>
                    <a:pt x="310" y="545"/>
                  </a:lnTo>
                  <a:lnTo>
                    <a:pt x="300" y="562"/>
                  </a:lnTo>
                  <a:lnTo>
                    <a:pt x="312" y="553"/>
                  </a:lnTo>
                  <a:lnTo>
                    <a:pt x="307" y="538"/>
                  </a:lnTo>
                  <a:lnTo>
                    <a:pt x="303" y="519"/>
                  </a:lnTo>
                  <a:lnTo>
                    <a:pt x="298" y="499"/>
                  </a:lnTo>
                  <a:lnTo>
                    <a:pt x="290" y="450"/>
                  </a:lnTo>
                  <a:lnTo>
                    <a:pt x="284" y="395"/>
                  </a:lnTo>
                  <a:lnTo>
                    <a:pt x="271" y="404"/>
                  </a:lnTo>
                  <a:lnTo>
                    <a:pt x="285" y="404"/>
                  </a:lnTo>
                  <a:lnTo>
                    <a:pt x="278" y="345"/>
                  </a:lnTo>
                  <a:lnTo>
                    <a:pt x="274" y="282"/>
                  </a:lnTo>
                  <a:lnTo>
                    <a:pt x="270" y="215"/>
                  </a:lnTo>
                  <a:lnTo>
                    <a:pt x="266" y="145"/>
                  </a:lnTo>
                  <a:lnTo>
                    <a:pt x="260" y="0"/>
                  </a:lnTo>
                  <a:close/>
                </a:path>
              </a:pathLst>
            </a:custGeom>
            <a:solidFill>
              <a:srgbClr val="000000"/>
            </a:solidFill>
            <a:ln w="9525">
              <a:noFill/>
              <a:round/>
              <a:headEnd/>
              <a:tailEnd/>
            </a:ln>
          </p:spPr>
          <p:txBody>
            <a:bodyPr/>
            <a:lstStyle/>
            <a:p>
              <a:pPr algn="ctr" fontAlgn="base">
                <a:spcBef>
                  <a:spcPct val="0"/>
                </a:spcBef>
                <a:spcAft>
                  <a:spcPct val="0"/>
                </a:spcAft>
              </a:pPr>
              <a:endParaRPr lang="en-US" sz="2000"/>
            </a:p>
          </p:txBody>
        </p:sp>
        <p:sp>
          <p:nvSpPr>
            <p:cNvPr id="29" name="Rectangle 18"/>
            <p:cNvSpPr>
              <a:spLocks noChangeArrowheads="1"/>
            </p:cNvSpPr>
            <p:nvPr/>
          </p:nvSpPr>
          <p:spPr bwMode="auto">
            <a:xfrm rot="16200000">
              <a:off x="5579270" y="2323306"/>
              <a:ext cx="1014412" cy="21907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30" name="Rectangle 20"/>
            <p:cNvSpPr>
              <a:spLocks noChangeArrowheads="1"/>
            </p:cNvSpPr>
            <p:nvPr/>
          </p:nvSpPr>
          <p:spPr bwMode="auto">
            <a:xfrm rot="16200000">
              <a:off x="4252913" y="1425575"/>
              <a:ext cx="635000" cy="368300"/>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31" name="Freeform 21"/>
            <p:cNvSpPr>
              <a:spLocks/>
            </p:cNvSpPr>
            <p:nvPr/>
          </p:nvSpPr>
          <p:spPr bwMode="auto">
            <a:xfrm rot="16200000">
              <a:off x="3656806" y="2142332"/>
              <a:ext cx="117475" cy="138112"/>
            </a:xfrm>
            <a:custGeom>
              <a:avLst/>
              <a:gdLst>
                <a:gd name="T0" fmla="*/ 0 w 117"/>
                <a:gd name="T1" fmla="*/ 2147483647 h 228"/>
                <a:gd name="T2" fmla="*/ 2147483647 w 117"/>
                <a:gd name="T3" fmla="*/ 2147483647 h 228"/>
                <a:gd name="T4" fmla="*/ 2147483647 w 117"/>
                <a:gd name="T5" fmla="*/ 0 h 228"/>
                <a:gd name="T6" fmla="*/ 0 w 117"/>
                <a:gd name="T7" fmla="*/ 2147483647 h 228"/>
                <a:gd name="T8" fmla="*/ 0 60000 65536"/>
                <a:gd name="T9" fmla="*/ 0 60000 65536"/>
                <a:gd name="T10" fmla="*/ 0 60000 65536"/>
                <a:gd name="T11" fmla="*/ 0 60000 65536"/>
                <a:gd name="T12" fmla="*/ 0 w 117"/>
                <a:gd name="T13" fmla="*/ 0 h 228"/>
                <a:gd name="T14" fmla="*/ 117 w 117"/>
                <a:gd name="T15" fmla="*/ 228 h 228"/>
              </a:gdLst>
              <a:ahLst/>
              <a:cxnLst>
                <a:cxn ang="T8">
                  <a:pos x="T0" y="T1"/>
                </a:cxn>
                <a:cxn ang="T9">
                  <a:pos x="T2" y="T3"/>
                </a:cxn>
                <a:cxn ang="T10">
                  <a:pos x="T4" y="T5"/>
                </a:cxn>
                <a:cxn ang="T11">
                  <a:pos x="T6" y="T7"/>
                </a:cxn>
              </a:cxnLst>
              <a:rect l="T12" t="T13" r="T14" b="T15"/>
              <a:pathLst>
                <a:path w="117" h="228">
                  <a:moveTo>
                    <a:pt x="0" y="36"/>
                  </a:moveTo>
                  <a:lnTo>
                    <a:pt x="79" y="228"/>
                  </a:lnTo>
                  <a:lnTo>
                    <a:pt x="117" y="0"/>
                  </a:lnTo>
                  <a:lnTo>
                    <a:pt x="0" y="36"/>
                  </a:lnTo>
                  <a:close/>
                </a:path>
              </a:pathLst>
            </a:custGeom>
            <a:solidFill>
              <a:srgbClr val="000000"/>
            </a:solidFill>
            <a:ln w="9525">
              <a:noFill/>
              <a:round/>
              <a:headEnd/>
              <a:tailEnd/>
            </a:ln>
          </p:spPr>
          <p:txBody>
            <a:bodyPr/>
            <a:lstStyle/>
            <a:p>
              <a:pPr algn="ctr" fontAlgn="base">
                <a:spcBef>
                  <a:spcPct val="0"/>
                </a:spcBef>
                <a:spcAft>
                  <a:spcPct val="0"/>
                </a:spcAft>
              </a:pPr>
              <a:endParaRPr lang="en-US" sz="2000"/>
            </a:p>
          </p:txBody>
        </p:sp>
        <p:sp>
          <p:nvSpPr>
            <p:cNvPr id="32" name="Oval 22"/>
            <p:cNvSpPr>
              <a:spLocks noChangeArrowheads="1"/>
            </p:cNvSpPr>
            <p:nvPr/>
          </p:nvSpPr>
          <p:spPr bwMode="auto">
            <a:xfrm rot="16200000">
              <a:off x="4516438" y="1990725"/>
              <a:ext cx="92075" cy="98425"/>
            </a:xfrm>
            <a:prstGeom prst="ellipse">
              <a:avLst/>
            </a:prstGeom>
            <a:solidFill>
              <a:srgbClr val="FFFFFF"/>
            </a:solidFill>
            <a:ln w="38100">
              <a:solidFill>
                <a:srgbClr val="000000"/>
              </a:solidFill>
              <a:round/>
              <a:headEnd/>
              <a:tailEnd/>
            </a:ln>
          </p:spPr>
          <p:txBody>
            <a:bodyPr/>
            <a:lstStyle/>
            <a:p>
              <a:pPr algn="ctr" eaLnBrk="0" fontAlgn="base" hangingPunct="0">
                <a:lnSpc>
                  <a:spcPct val="90000"/>
                </a:lnSpc>
                <a:spcBef>
                  <a:spcPct val="0"/>
                </a:spcBef>
                <a:spcAft>
                  <a:spcPct val="0"/>
                </a:spcAft>
                <a:buFont typeface="Wingdings" pitchFamily="2" charset="2"/>
                <a:buNone/>
              </a:pPr>
              <a:endParaRPr lang="en-US" sz="2000" b="1"/>
            </a:p>
          </p:txBody>
        </p:sp>
        <p:grpSp>
          <p:nvGrpSpPr>
            <p:cNvPr id="33" name="Group 23"/>
            <p:cNvGrpSpPr>
              <a:grpSpLocks/>
            </p:cNvGrpSpPr>
            <p:nvPr/>
          </p:nvGrpSpPr>
          <p:grpSpPr bwMode="auto">
            <a:xfrm rot="-5400000">
              <a:off x="4832350" y="1522413"/>
              <a:ext cx="822325" cy="1381125"/>
              <a:chOff x="1490" y="2274"/>
              <a:chExt cx="816" cy="1165"/>
            </a:xfrm>
          </p:grpSpPr>
          <p:sp>
            <p:nvSpPr>
              <p:cNvPr id="40" name="Freeform 24"/>
              <p:cNvSpPr>
                <a:spLocks/>
              </p:cNvSpPr>
              <p:nvPr/>
            </p:nvSpPr>
            <p:spPr bwMode="auto">
              <a:xfrm>
                <a:off x="1490" y="2285"/>
                <a:ext cx="802" cy="1142"/>
              </a:xfrm>
              <a:custGeom>
                <a:avLst/>
                <a:gdLst>
                  <a:gd name="T0" fmla="*/ 38 w 802"/>
                  <a:gd name="T1" fmla="*/ 1 h 2282"/>
                  <a:gd name="T2" fmla="*/ 107 w 802"/>
                  <a:gd name="T3" fmla="*/ 1 h 2282"/>
                  <a:gd name="T4" fmla="*/ 264 w 802"/>
                  <a:gd name="T5" fmla="*/ 1 h 2282"/>
                  <a:gd name="T6" fmla="*/ 458 w 802"/>
                  <a:gd name="T7" fmla="*/ 1 h 2282"/>
                  <a:gd name="T8" fmla="*/ 562 w 802"/>
                  <a:gd name="T9" fmla="*/ 1 h 2282"/>
                  <a:gd name="T10" fmla="*/ 625 w 802"/>
                  <a:gd name="T11" fmla="*/ 1 h 2282"/>
                  <a:gd name="T12" fmla="*/ 687 w 802"/>
                  <a:gd name="T13" fmla="*/ 1 h 2282"/>
                  <a:gd name="T14" fmla="*/ 715 w 802"/>
                  <a:gd name="T15" fmla="*/ 1 h 2282"/>
                  <a:gd name="T16" fmla="*/ 716 w 802"/>
                  <a:gd name="T17" fmla="*/ 1 h 2282"/>
                  <a:gd name="T18" fmla="*/ 710 w 802"/>
                  <a:gd name="T19" fmla="*/ 1 h 2282"/>
                  <a:gd name="T20" fmla="*/ 705 w 802"/>
                  <a:gd name="T21" fmla="*/ 1 h 2282"/>
                  <a:gd name="T22" fmla="*/ 675 w 802"/>
                  <a:gd name="T23" fmla="*/ 1 h 2282"/>
                  <a:gd name="T24" fmla="*/ 649 w 802"/>
                  <a:gd name="T25" fmla="*/ 1 h 2282"/>
                  <a:gd name="T26" fmla="*/ 653 w 802"/>
                  <a:gd name="T27" fmla="*/ 1 h 2282"/>
                  <a:gd name="T28" fmla="*/ 691 w 802"/>
                  <a:gd name="T29" fmla="*/ 1 h 2282"/>
                  <a:gd name="T30" fmla="*/ 768 w 802"/>
                  <a:gd name="T31" fmla="*/ 1 h 2282"/>
                  <a:gd name="T32" fmla="*/ 800 w 802"/>
                  <a:gd name="T33" fmla="*/ 1 h 2282"/>
                  <a:gd name="T34" fmla="*/ 795 w 802"/>
                  <a:gd name="T35" fmla="*/ 1 h 2282"/>
                  <a:gd name="T36" fmla="*/ 753 w 802"/>
                  <a:gd name="T37" fmla="*/ 1 h 2282"/>
                  <a:gd name="T38" fmla="*/ 693 w 802"/>
                  <a:gd name="T39" fmla="*/ 1 h 2282"/>
                  <a:gd name="T40" fmla="*/ 664 w 802"/>
                  <a:gd name="T41" fmla="*/ 1 h 2282"/>
                  <a:gd name="T42" fmla="*/ 648 w 802"/>
                  <a:gd name="T43" fmla="*/ 1 h 2282"/>
                  <a:gd name="T44" fmla="*/ 641 w 802"/>
                  <a:gd name="T45" fmla="*/ 1 h 2282"/>
                  <a:gd name="T46" fmla="*/ 643 w 802"/>
                  <a:gd name="T47" fmla="*/ 1 h 2282"/>
                  <a:gd name="T48" fmla="*/ 626 w 802"/>
                  <a:gd name="T49" fmla="*/ 1 h 2282"/>
                  <a:gd name="T50" fmla="*/ 601 w 802"/>
                  <a:gd name="T51" fmla="*/ 1 h 2282"/>
                  <a:gd name="T52" fmla="*/ 592 w 802"/>
                  <a:gd name="T53" fmla="*/ 1 h 2282"/>
                  <a:gd name="T54" fmla="*/ 587 w 802"/>
                  <a:gd name="T55" fmla="*/ 1 h 2282"/>
                  <a:gd name="T56" fmla="*/ 583 w 802"/>
                  <a:gd name="T57" fmla="*/ 1 h 2282"/>
                  <a:gd name="T58" fmla="*/ 579 w 802"/>
                  <a:gd name="T59" fmla="*/ 0 h 2282"/>
                  <a:gd name="T60" fmla="*/ 575 w 802"/>
                  <a:gd name="T61" fmla="*/ 1 h 2282"/>
                  <a:gd name="T62" fmla="*/ 568 w 802"/>
                  <a:gd name="T63" fmla="*/ 1 h 2282"/>
                  <a:gd name="T64" fmla="*/ 554 w 802"/>
                  <a:gd name="T65" fmla="*/ 1 h 2282"/>
                  <a:gd name="T66" fmla="*/ 537 w 802"/>
                  <a:gd name="T67" fmla="*/ 1 h 2282"/>
                  <a:gd name="T68" fmla="*/ 532 w 802"/>
                  <a:gd name="T69" fmla="*/ 1 h 2282"/>
                  <a:gd name="T70" fmla="*/ 535 w 802"/>
                  <a:gd name="T71" fmla="*/ 1 h 2282"/>
                  <a:gd name="T72" fmla="*/ 550 w 802"/>
                  <a:gd name="T73" fmla="*/ 1 h 2282"/>
                  <a:gd name="T74" fmla="*/ 569 w 802"/>
                  <a:gd name="T75" fmla="*/ 1 h 2282"/>
                  <a:gd name="T76" fmla="*/ 577 w 802"/>
                  <a:gd name="T77" fmla="*/ 1 h 2282"/>
                  <a:gd name="T78" fmla="*/ 568 w 802"/>
                  <a:gd name="T79" fmla="*/ 1 h 2282"/>
                  <a:gd name="T80" fmla="*/ 542 w 802"/>
                  <a:gd name="T81" fmla="*/ 1 h 2282"/>
                  <a:gd name="T82" fmla="*/ 469 w 802"/>
                  <a:gd name="T83" fmla="*/ 1 h 2282"/>
                  <a:gd name="T84" fmla="*/ 392 w 802"/>
                  <a:gd name="T85" fmla="*/ 1 h 2282"/>
                  <a:gd name="T86" fmla="*/ 362 w 802"/>
                  <a:gd name="T87" fmla="*/ 1 h 2282"/>
                  <a:gd name="T88" fmla="*/ 345 w 802"/>
                  <a:gd name="T89" fmla="*/ 1 h 2282"/>
                  <a:gd name="T90" fmla="*/ 327 w 802"/>
                  <a:gd name="T91" fmla="*/ 1 h 2282"/>
                  <a:gd name="T92" fmla="*/ 297 w 802"/>
                  <a:gd name="T93" fmla="*/ 1 h 2282"/>
                  <a:gd name="T94" fmla="*/ 221 w 802"/>
                  <a:gd name="T95" fmla="*/ 1 h 2282"/>
                  <a:gd name="T96" fmla="*/ 148 w 802"/>
                  <a:gd name="T97" fmla="*/ 1 h 2282"/>
                  <a:gd name="T98" fmla="*/ 121 w 802"/>
                  <a:gd name="T99" fmla="*/ 1 h 2282"/>
                  <a:gd name="T100" fmla="*/ 112 w 802"/>
                  <a:gd name="T101" fmla="*/ 1 h 2282"/>
                  <a:gd name="T102" fmla="*/ 108 w 802"/>
                  <a:gd name="T103" fmla="*/ 1 h 2282"/>
                  <a:gd name="T104" fmla="*/ 75 w 802"/>
                  <a:gd name="T105" fmla="*/ 1 h 2282"/>
                  <a:gd name="T106" fmla="*/ 29 w 802"/>
                  <a:gd name="T107" fmla="*/ 1 h 2282"/>
                  <a:gd name="T108" fmla="*/ 0 w 802"/>
                  <a:gd name="T109" fmla="*/ 1 h 22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2"/>
                  <a:gd name="T166" fmla="*/ 0 h 2282"/>
                  <a:gd name="T167" fmla="*/ 802 w 802"/>
                  <a:gd name="T168" fmla="*/ 2282 h 22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2" h="2282">
                    <a:moveTo>
                      <a:pt x="0" y="2282"/>
                    </a:moveTo>
                    <a:lnTo>
                      <a:pt x="11" y="2282"/>
                    </a:lnTo>
                    <a:lnTo>
                      <a:pt x="23" y="2282"/>
                    </a:lnTo>
                    <a:lnTo>
                      <a:pt x="38" y="2282"/>
                    </a:lnTo>
                    <a:lnTo>
                      <a:pt x="53" y="2282"/>
                    </a:lnTo>
                    <a:lnTo>
                      <a:pt x="70" y="2282"/>
                    </a:lnTo>
                    <a:lnTo>
                      <a:pt x="88" y="2282"/>
                    </a:lnTo>
                    <a:lnTo>
                      <a:pt x="107" y="2282"/>
                    </a:lnTo>
                    <a:lnTo>
                      <a:pt x="128" y="2282"/>
                    </a:lnTo>
                    <a:lnTo>
                      <a:pt x="171" y="2282"/>
                    </a:lnTo>
                    <a:lnTo>
                      <a:pt x="217" y="2282"/>
                    </a:lnTo>
                    <a:lnTo>
                      <a:pt x="264" y="2282"/>
                    </a:lnTo>
                    <a:lnTo>
                      <a:pt x="314" y="2280"/>
                    </a:lnTo>
                    <a:lnTo>
                      <a:pt x="363" y="2280"/>
                    </a:lnTo>
                    <a:lnTo>
                      <a:pt x="411" y="2280"/>
                    </a:lnTo>
                    <a:lnTo>
                      <a:pt x="458" y="2280"/>
                    </a:lnTo>
                    <a:lnTo>
                      <a:pt x="502" y="2278"/>
                    </a:lnTo>
                    <a:lnTo>
                      <a:pt x="523" y="2278"/>
                    </a:lnTo>
                    <a:lnTo>
                      <a:pt x="543" y="2278"/>
                    </a:lnTo>
                    <a:lnTo>
                      <a:pt x="562" y="2276"/>
                    </a:lnTo>
                    <a:lnTo>
                      <a:pt x="580" y="2276"/>
                    </a:lnTo>
                    <a:lnTo>
                      <a:pt x="596" y="2276"/>
                    </a:lnTo>
                    <a:lnTo>
                      <a:pt x="611" y="2274"/>
                    </a:lnTo>
                    <a:lnTo>
                      <a:pt x="625" y="2274"/>
                    </a:lnTo>
                    <a:lnTo>
                      <a:pt x="637" y="2273"/>
                    </a:lnTo>
                    <a:lnTo>
                      <a:pt x="656" y="2271"/>
                    </a:lnTo>
                    <a:lnTo>
                      <a:pt x="673" y="2271"/>
                    </a:lnTo>
                    <a:lnTo>
                      <a:pt x="687" y="2271"/>
                    </a:lnTo>
                    <a:lnTo>
                      <a:pt x="697" y="2273"/>
                    </a:lnTo>
                    <a:lnTo>
                      <a:pt x="706" y="2273"/>
                    </a:lnTo>
                    <a:lnTo>
                      <a:pt x="711" y="2274"/>
                    </a:lnTo>
                    <a:lnTo>
                      <a:pt x="715" y="2274"/>
                    </a:lnTo>
                    <a:lnTo>
                      <a:pt x="717" y="2274"/>
                    </a:lnTo>
                    <a:lnTo>
                      <a:pt x="717" y="2273"/>
                    </a:lnTo>
                    <a:lnTo>
                      <a:pt x="717" y="2271"/>
                    </a:lnTo>
                    <a:lnTo>
                      <a:pt x="716" y="2267"/>
                    </a:lnTo>
                    <a:lnTo>
                      <a:pt x="714" y="2261"/>
                    </a:lnTo>
                    <a:lnTo>
                      <a:pt x="713" y="2253"/>
                    </a:lnTo>
                    <a:lnTo>
                      <a:pt x="711" y="2244"/>
                    </a:lnTo>
                    <a:lnTo>
                      <a:pt x="710" y="2232"/>
                    </a:lnTo>
                    <a:lnTo>
                      <a:pt x="710" y="2217"/>
                    </a:lnTo>
                    <a:lnTo>
                      <a:pt x="710" y="2200"/>
                    </a:lnTo>
                    <a:lnTo>
                      <a:pt x="708" y="2179"/>
                    </a:lnTo>
                    <a:lnTo>
                      <a:pt x="705" y="2156"/>
                    </a:lnTo>
                    <a:lnTo>
                      <a:pt x="699" y="2130"/>
                    </a:lnTo>
                    <a:lnTo>
                      <a:pt x="694" y="2101"/>
                    </a:lnTo>
                    <a:lnTo>
                      <a:pt x="688" y="2072"/>
                    </a:lnTo>
                    <a:lnTo>
                      <a:pt x="675" y="2009"/>
                    </a:lnTo>
                    <a:lnTo>
                      <a:pt x="663" y="1943"/>
                    </a:lnTo>
                    <a:lnTo>
                      <a:pt x="658" y="1910"/>
                    </a:lnTo>
                    <a:lnTo>
                      <a:pt x="653" y="1878"/>
                    </a:lnTo>
                    <a:lnTo>
                      <a:pt x="649" y="1845"/>
                    </a:lnTo>
                    <a:lnTo>
                      <a:pt x="648" y="1815"/>
                    </a:lnTo>
                    <a:lnTo>
                      <a:pt x="647" y="1786"/>
                    </a:lnTo>
                    <a:lnTo>
                      <a:pt x="649" y="1758"/>
                    </a:lnTo>
                    <a:lnTo>
                      <a:pt x="653" y="1731"/>
                    </a:lnTo>
                    <a:lnTo>
                      <a:pt x="660" y="1704"/>
                    </a:lnTo>
                    <a:lnTo>
                      <a:pt x="669" y="1678"/>
                    </a:lnTo>
                    <a:lnTo>
                      <a:pt x="678" y="1653"/>
                    </a:lnTo>
                    <a:lnTo>
                      <a:pt x="691" y="1628"/>
                    </a:lnTo>
                    <a:lnTo>
                      <a:pt x="704" y="1603"/>
                    </a:lnTo>
                    <a:lnTo>
                      <a:pt x="730" y="1554"/>
                    </a:lnTo>
                    <a:lnTo>
                      <a:pt x="756" y="1504"/>
                    </a:lnTo>
                    <a:lnTo>
                      <a:pt x="768" y="1479"/>
                    </a:lnTo>
                    <a:lnTo>
                      <a:pt x="778" y="1455"/>
                    </a:lnTo>
                    <a:lnTo>
                      <a:pt x="788" y="1430"/>
                    </a:lnTo>
                    <a:lnTo>
                      <a:pt x="795" y="1403"/>
                    </a:lnTo>
                    <a:lnTo>
                      <a:pt x="800" y="1378"/>
                    </a:lnTo>
                    <a:lnTo>
                      <a:pt x="802" y="1352"/>
                    </a:lnTo>
                    <a:lnTo>
                      <a:pt x="802" y="1325"/>
                    </a:lnTo>
                    <a:lnTo>
                      <a:pt x="800" y="1296"/>
                    </a:lnTo>
                    <a:lnTo>
                      <a:pt x="795" y="1270"/>
                    </a:lnTo>
                    <a:lnTo>
                      <a:pt x="790" y="1239"/>
                    </a:lnTo>
                    <a:lnTo>
                      <a:pt x="781" y="1211"/>
                    </a:lnTo>
                    <a:lnTo>
                      <a:pt x="773" y="1182"/>
                    </a:lnTo>
                    <a:lnTo>
                      <a:pt x="753" y="1123"/>
                    </a:lnTo>
                    <a:lnTo>
                      <a:pt x="732" y="1064"/>
                    </a:lnTo>
                    <a:lnTo>
                      <a:pt x="711" y="1008"/>
                    </a:lnTo>
                    <a:lnTo>
                      <a:pt x="702" y="982"/>
                    </a:lnTo>
                    <a:lnTo>
                      <a:pt x="693" y="955"/>
                    </a:lnTo>
                    <a:lnTo>
                      <a:pt x="686" y="930"/>
                    </a:lnTo>
                    <a:lnTo>
                      <a:pt x="680" y="907"/>
                    </a:lnTo>
                    <a:lnTo>
                      <a:pt x="671" y="862"/>
                    </a:lnTo>
                    <a:lnTo>
                      <a:pt x="664" y="818"/>
                    </a:lnTo>
                    <a:lnTo>
                      <a:pt x="659" y="778"/>
                    </a:lnTo>
                    <a:lnTo>
                      <a:pt x="653" y="738"/>
                    </a:lnTo>
                    <a:lnTo>
                      <a:pt x="650" y="703"/>
                    </a:lnTo>
                    <a:lnTo>
                      <a:pt x="648" y="669"/>
                    </a:lnTo>
                    <a:lnTo>
                      <a:pt x="645" y="641"/>
                    </a:lnTo>
                    <a:lnTo>
                      <a:pt x="643" y="614"/>
                    </a:lnTo>
                    <a:lnTo>
                      <a:pt x="642" y="593"/>
                    </a:lnTo>
                    <a:lnTo>
                      <a:pt x="641" y="576"/>
                    </a:lnTo>
                    <a:lnTo>
                      <a:pt x="642" y="564"/>
                    </a:lnTo>
                    <a:lnTo>
                      <a:pt x="642" y="555"/>
                    </a:lnTo>
                    <a:lnTo>
                      <a:pt x="643" y="539"/>
                    </a:lnTo>
                    <a:lnTo>
                      <a:pt x="643" y="530"/>
                    </a:lnTo>
                    <a:lnTo>
                      <a:pt x="641" y="518"/>
                    </a:lnTo>
                    <a:lnTo>
                      <a:pt x="637" y="505"/>
                    </a:lnTo>
                    <a:lnTo>
                      <a:pt x="632" y="492"/>
                    </a:lnTo>
                    <a:lnTo>
                      <a:pt x="626" y="478"/>
                    </a:lnTo>
                    <a:lnTo>
                      <a:pt x="620" y="463"/>
                    </a:lnTo>
                    <a:lnTo>
                      <a:pt x="613" y="448"/>
                    </a:lnTo>
                    <a:lnTo>
                      <a:pt x="607" y="427"/>
                    </a:lnTo>
                    <a:lnTo>
                      <a:pt x="601" y="404"/>
                    </a:lnTo>
                    <a:lnTo>
                      <a:pt x="597" y="375"/>
                    </a:lnTo>
                    <a:lnTo>
                      <a:pt x="595" y="356"/>
                    </a:lnTo>
                    <a:lnTo>
                      <a:pt x="594" y="334"/>
                    </a:lnTo>
                    <a:lnTo>
                      <a:pt x="592" y="305"/>
                    </a:lnTo>
                    <a:lnTo>
                      <a:pt x="590" y="274"/>
                    </a:lnTo>
                    <a:lnTo>
                      <a:pt x="589" y="242"/>
                    </a:lnTo>
                    <a:lnTo>
                      <a:pt x="589" y="208"/>
                    </a:lnTo>
                    <a:lnTo>
                      <a:pt x="587" y="139"/>
                    </a:lnTo>
                    <a:lnTo>
                      <a:pt x="586" y="107"/>
                    </a:lnTo>
                    <a:lnTo>
                      <a:pt x="585" y="78"/>
                    </a:lnTo>
                    <a:lnTo>
                      <a:pt x="584" y="51"/>
                    </a:lnTo>
                    <a:lnTo>
                      <a:pt x="583" y="30"/>
                    </a:lnTo>
                    <a:lnTo>
                      <a:pt x="582" y="13"/>
                    </a:lnTo>
                    <a:lnTo>
                      <a:pt x="581" y="4"/>
                    </a:lnTo>
                    <a:lnTo>
                      <a:pt x="580" y="2"/>
                    </a:lnTo>
                    <a:lnTo>
                      <a:pt x="579" y="0"/>
                    </a:lnTo>
                    <a:lnTo>
                      <a:pt x="578" y="2"/>
                    </a:lnTo>
                    <a:lnTo>
                      <a:pt x="577" y="6"/>
                    </a:lnTo>
                    <a:lnTo>
                      <a:pt x="576" y="11"/>
                    </a:lnTo>
                    <a:lnTo>
                      <a:pt x="575" y="21"/>
                    </a:lnTo>
                    <a:lnTo>
                      <a:pt x="574" y="30"/>
                    </a:lnTo>
                    <a:lnTo>
                      <a:pt x="572" y="44"/>
                    </a:lnTo>
                    <a:lnTo>
                      <a:pt x="570" y="59"/>
                    </a:lnTo>
                    <a:lnTo>
                      <a:pt x="568" y="74"/>
                    </a:lnTo>
                    <a:lnTo>
                      <a:pt x="565" y="112"/>
                    </a:lnTo>
                    <a:lnTo>
                      <a:pt x="562" y="156"/>
                    </a:lnTo>
                    <a:lnTo>
                      <a:pt x="558" y="204"/>
                    </a:lnTo>
                    <a:lnTo>
                      <a:pt x="554" y="255"/>
                    </a:lnTo>
                    <a:lnTo>
                      <a:pt x="551" y="311"/>
                    </a:lnTo>
                    <a:lnTo>
                      <a:pt x="543" y="419"/>
                    </a:lnTo>
                    <a:lnTo>
                      <a:pt x="540" y="473"/>
                    </a:lnTo>
                    <a:lnTo>
                      <a:pt x="537" y="524"/>
                    </a:lnTo>
                    <a:lnTo>
                      <a:pt x="535" y="572"/>
                    </a:lnTo>
                    <a:lnTo>
                      <a:pt x="533" y="616"/>
                    </a:lnTo>
                    <a:lnTo>
                      <a:pt x="532" y="654"/>
                    </a:lnTo>
                    <a:lnTo>
                      <a:pt x="532" y="669"/>
                    </a:lnTo>
                    <a:lnTo>
                      <a:pt x="532" y="684"/>
                    </a:lnTo>
                    <a:lnTo>
                      <a:pt x="532" y="709"/>
                    </a:lnTo>
                    <a:lnTo>
                      <a:pt x="533" y="732"/>
                    </a:lnTo>
                    <a:lnTo>
                      <a:pt x="535" y="751"/>
                    </a:lnTo>
                    <a:lnTo>
                      <a:pt x="537" y="766"/>
                    </a:lnTo>
                    <a:lnTo>
                      <a:pt x="539" y="780"/>
                    </a:lnTo>
                    <a:lnTo>
                      <a:pt x="542" y="791"/>
                    </a:lnTo>
                    <a:lnTo>
                      <a:pt x="550" y="810"/>
                    </a:lnTo>
                    <a:lnTo>
                      <a:pt x="556" y="825"/>
                    </a:lnTo>
                    <a:lnTo>
                      <a:pt x="562" y="839"/>
                    </a:lnTo>
                    <a:lnTo>
                      <a:pt x="567" y="856"/>
                    </a:lnTo>
                    <a:lnTo>
                      <a:pt x="569" y="865"/>
                    </a:lnTo>
                    <a:lnTo>
                      <a:pt x="570" y="877"/>
                    </a:lnTo>
                    <a:lnTo>
                      <a:pt x="573" y="902"/>
                    </a:lnTo>
                    <a:lnTo>
                      <a:pt x="575" y="928"/>
                    </a:lnTo>
                    <a:lnTo>
                      <a:pt x="577" y="957"/>
                    </a:lnTo>
                    <a:lnTo>
                      <a:pt x="578" y="984"/>
                    </a:lnTo>
                    <a:lnTo>
                      <a:pt x="578" y="1012"/>
                    </a:lnTo>
                    <a:lnTo>
                      <a:pt x="575" y="1039"/>
                    </a:lnTo>
                    <a:lnTo>
                      <a:pt x="568" y="1066"/>
                    </a:lnTo>
                    <a:lnTo>
                      <a:pt x="563" y="1079"/>
                    </a:lnTo>
                    <a:lnTo>
                      <a:pt x="558" y="1092"/>
                    </a:lnTo>
                    <a:lnTo>
                      <a:pt x="551" y="1106"/>
                    </a:lnTo>
                    <a:lnTo>
                      <a:pt x="542" y="1117"/>
                    </a:lnTo>
                    <a:lnTo>
                      <a:pt x="532" y="1129"/>
                    </a:lnTo>
                    <a:lnTo>
                      <a:pt x="521" y="1142"/>
                    </a:lnTo>
                    <a:lnTo>
                      <a:pt x="496" y="1165"/>
                    </a:lnTo>
                    <a:lnTo>
                      <a:pt x="469" y="1186"/>
                    </a:lnTo>
                    <a:lnTo>
                      <a:pt x="442" y="1209"/>
                    </a:lnTo>
                    <a:lnTo>
                      <a:pt x="415" y="1233"/>
                    </a:lnTo>
                    <a:lnTo>
                      <a:pt x="404" y="1245"/>
                    </a:lnTo>
                    <a:lnTo>
                      <a:pt x="392" y="1258"/>
                    </a:lnTo>
                    <a:lnTo>
                      <a:pt x="383" y="1272"/>
                    </a:lnTo>
                    <a:lnTo>
                      <a:pt x="374" y="1285"/>
                    </a:lnTo>
                    <a:lnTo>
                      <a:pt x="367" y="1300"/>
                    </a:lnTo>
                    <a:lnTo>
                      <a:pt x="362" y="1315"/>
                    </a:lnTo>
                    <a:lnTo>
                      <a:pt x="358" y="1331"/>
                    </a:lnTo>
                    <a:lnTo>
                      <a:pt x="353" y="1348"/>
                    </a:lnTo>
                    <a:lnTo>
                      <a:pt x="348" y="1382"/>
                    </a:lnTo>
                    <a:lnTo>
                      <a:pt x="345" y="1418"/>
                    </a:lnTo>
                    <a:lnTo>
                      <a:pt x="341" y="1453"/>
                    </a:lnTo>
                    <a:lnTo>
                      <a:pt x="336" y="1487"/>
                    </a:lnTo>
                    <a:lnTo>
                      <a:pt x="331" y="1504"/>
                    </a:lnTo>
                    <a:lnTo>
                      <a:pt x="327" y="1519"/>
                    </a:lnTo>
                    <a:lnTo>
                      <a:pt x="322" y="1535"/>
                    </a:lnTo>
                    <a:lnTo>
                      <a:pt x="315" y="1548"/>
                    </a:lnTo>
                    <a:lnTo>
                      <a:pt x="306" y="1561"/>
                    </a:lnTo>
                    <a:lnTo>
                      <a:pt x="297" y="1573"/>
                    </a:lnTo>
                    <a:lnTo>
                      <a:pt x="286" y="1584"/>
                    </a:lnTo>
                    <a:lnTo>
                      <a:pt x="274" y="1594"/>
                    </a:lnTo>
                    <a:lnTo>
                      <a:pt x="249" y="1613"/>
                    </a:lnTo>
                    <a:lnTo>
                      <a:pt x="221" y="1630"/>
                    </a:lnTo>
                    <a:lnTo>
                      <a:pt x="194" y="1647"/>
                    </a:lnTo>
                    <a:lnTo>
                      <a:pt x="169" y="1668"/>
                    </a:lnTo>
                    <a:lnTo>
                      <a:pt x="158" y="1678"/>
                    </a:lnTo>
                    <a:lnTo>
                      <a:pt x="148" y="1691"/>
                    </a:lnTo>
                    <a:lnTo>
                      <a:pt x="139" y="1704"/>
                    </a:lnTo>
                    <a:lnTo>
                      <a:pt x="131" y="1718"/>
                    </a:lnTo>
                    <a:lnTo>
                      <a:pt x="126" y="1733"/>
                    </a:lnTo>
                    <a:lnTo>
                      <a:pt x="121" y="1750"/>
                    </a:lnTo>
                    <a:lnTo>
                      <a:pt x="118" y="1767"/>
                    </a:lnTo>
                    <a:lnTo>
                      <a:pt x="115" y="1786"/>
                    </a:lnTo>
                    <a:lnTo>
                      <a:pt x="113" y="1826"/>
                    </a:lnTo>
                    <a:lnTo>
                      <a:pt x="112" y="1868"/>
                    </a:lnTo>
                    <a:lnTo>
                      <a:pt x="113" y="1912"/>
                    </a:lnTo>
                    <a:lnTo>
                      <a:pt x="112" y="1954"/>
                    </a:lnTo>
                    <a:lnTo>
                      <a:pt x="110" y="1994"/>
                    </a:lnTo>
                    <a:lnTo>
                      <a:pt x="108" y="2013"/>
                    </a:lnTo>
                    <a:lnTo>
                      <a:pt x="105" y="2030"/>
                    </a:lnTo>
                    <a:lnTo>
                      <a:pt x="97" y="2067"/>
                    </a:lnTo>
                    <a:lnTo>
                      <a:pt x="86" y="2103"/>
                    </a:lnTo>
                    <a:lnTo>
                      <a:pt x="75" y="2141"/>
                    </a:lnTo>
                    <a:lnTo>
                      <a:pt x="61" y="2177"/>
                    </a:lnTo>
                    <a:lnTo>
                      <a:pt x="48" y="2210"/>
                    </a:lnTo>
                    <a:lnTo>
                      <a:pt x="36" y="2238"/>
                    </a:lnTo>
                    <a:lnTo>
                      <a:pt x="29" y="2250"/>
                    </a:lnTo>
                    <a:lnTo>
                      <a:pt x="24" y="2257"/>
                    </a:lnTo>
                    <a:lnTo>
                      <a:pt x="19" y="2265"/>
                    </a:lnTo>
                    <a:lnTo>
                      <a:pt x="14" y="2269"/>
                    </a:lnTo>
                    <a:lnTo>
                      <a:pt x="0" y="2282"/>
                    </a:lnTo>
                    <a:close/>
                  </a:path>
                </a:pathLst>
              </a:custGeom>
              <a:solidFill>
                <a:srgbClr val="FFFF99"/>
              </a:solidFill>
              <a:ln w="9525">
                <a:noFill/>
                <a:round/>
                <a:headEnd/>
                <a:tailEnd/>
              </a:ln>
            </p:spPr>
            <p:txBody>
              <a:bodyPr/>
              <a:lstStyle/>
              <a:p>
                <a:pPr algn="ctr" fontAlgn="base">
                  <a:spcBef>
                    <a:spcPct val="0"/>
                  </a:spcBef>
                  <a:spcAft>
                    <a:spcPct val="0"/>
                  </a:spcAft>
                </a:pPr>
                <a:endParaRPr lang="en-US" sz="2000"/>
              </a:p>
            </p:txBody>
          </p:sp>
          <p:sp>
            <p:nvSpPr>
              <p:cNvPr id="41" name="Freeform 25"/>
              <p:cNvSpPr>
                <a:spLocks/>
              </p:cNvSpPr>
              <p:nvPr/>
            </p:nvSpPr>
            <p:spPr bwMode="auto">
              <a:xfrm>
                <a:off x="1490" y="2274"/>
                <a:ext cx="816" cy="1165"/>
              </a:xfrm>
              <a:custGeom>
                <a:avLst/>
                <a:gdLst>
                  <a:gd name="T0" fmla="*/ 128 w 816"/>
                  <a:gd name="T1" fmla="*/ 1 h 2330"/>
                  <a:gd name="T2" fmla="*/ 543 w 816"/>
                  <a:gd name="T3" fmla="*/ 1 h 2330"/>
                  <a:gd name="T4" fmla="*/ 697 w 816"/>
                  <a:gd name="T5" fmla="*/ 1 h 2330"/>
                  <a:gd name="T6" fmla="*/ 730 w 816"/>
                  <a:gd name="T7" fmla="*/ 1 h 2330"/>
                  <a:gd name="T8" fmla="*/ 710 w 816"/>
                  <a:gd name="T9" fmla="*/ 1 h 2330"/>
                  <a:gd name="T10" fmla="*/ 675 w 816"/>
                  <a:gd name="T11" fmla="*/ 1 h 2330"/>
                  <a:gd name="T12" fmla="*/ 662 w 816"/>
                  <a:gd name="T13" fmla="*/ 1 h 2330"/>
                  <a:gd name="T14" fmla="*/ 713 w 816"/>
                  <a:gd name="T15" fmla="*/ 1 h 2330"/>
                  <a:gd name="T16" fmla="*/ 816 w 816"/>
                  <a:gd name="T17" fmla="*/ 1 h 2330"/>
                  <a:gd name="T18" fmla="*/ 741 w 816"/>
                  <a:gd name="T19" fmla="*/ 1 h 2330"/>
                  <a:gd name="T20" fmla="*/ 683 w 816"/>
                  <a:gd name="T21" fmla="*/ 1 h 2330"/>
                  <a:gd name="T22" fmla="*/ 654 w 816"/>
                  <a:gd name="T23" fmla="*/ 1 h 2330"/>
                  <a:gd name="T24" fmla="*/ 646 w 816"/>
                  <a:gd name="T25" fmla="*/ 1 h 2330"/>
                  <a:gd name="T26" fmla="*/ 597 w 816"/>
                  <a:gd name="T27" fmla="*/ 1 h 2330"/>
                  <a:gd name="T28" fmla="*/ 600 w 816"/>
                  <a:gd name="T29" fmla="*/ 1 h 2330"/>
                  <a:gd name="T30" fmla="*/ 585 w 816"/>
                  <a:gd name="T31" fmla="*/ 1 h 2330"/>
                  <a:gd name="T32" fmla="*/ 562 w 816"/>
                  <a:gd name="T33" fmla="*/ 1 h 2330"/>
                  <a:gd name="T34" fmla="*/ 537 w 816"/>
                  <a:gd name="T35" fmla="*/ 1 h 2330"/>
                  <a:gd name="T36" fmla="*/ 520 w 816"/>
                  <a:gd name="T37" fmla="*/ 1 h 2330"/>
                  <a:gd name="T38" fmla="*/ 562 w 816"/>
                  <a:gd name="T39" fmla="*/ 1 h 2330"/>
                  <a:gd name="T40" fmla="*/ 565 w 816"/>
                  <a:gd name="T41" fmla="*/ 1 h 2330"/>
                  <a:gd name="T42" fmla="*/ 558 w 816"/>
                  <a:gd name="T43" fmla="*/ 1 h 2330"/>
                  <a:gd name="T44" fmla="*/ 436 w 816"/>
                  <a:gd name="T45" fmla="*/ 1 h 2330"/>
                  <a:gd name="T46" fmla="*/ 352 w 816"/>
                  <a:gd name="T47" fmla="*/ 1 h 2330"/>
                  <a:gd name="T48" fmla="*/ 323 w 816"/>
                  <a:gd name="T49" fmla="*/ 1 h 2330"/>
                  <a:gd name="T50" fmla="*/ 297 w 816"/>
                  <a:gd name="T51" fmla="*/ 1 h 2330"/>
                  <a:gd name="T52" fmla="*/ 139 w 816"/>
                  <a:gd name="T53" fmla="*/ 1 h 2330"/>
                  <a:gd name="T54" fmla="*/ 100 w 816"/>
                  <a:gd name="T55" fmla="*/ 1 h 2330"/>
                  <a:gd name="T56" fmla="*/ 75 w 816"/>
                  <a:gd name="T57" fmla="*/ 1 h 2330"/>
                  <a:gd name="T58" fmla="*/ 19 w 816"/>
                  <a:gd name="T59" fmla="*/ 1 h 2330"/>
                  <a:gd name="T60" fmla="*/ 70 w 816"/>
                  <a:gd name="T61" fmla="*/ 1 h 2330"/>
                  <a:gd name="T62" fmla="*/ 126 w 816"/>
                  <a:gd name="T63" fmla="*/ 1 h 2330"/>
                  <a:gd name="T64" fmla="*/ 126 w 816"/>
                  <a:gd name="T65" fmla="*/ 1 h 2330"/>
                  <a:gd name="T66" fmla="*/ 174 w 816"/>
                  <a:gd name="T67" fmla="*/ 1 h 2330"/>
                  <a:gd name="T68" fmla="*/ 315 w 816"/>
                  <a:gd name="T69" fmla="*/ 1 h 2330"/>
                  <a:gd name="T70" fmla="*/ 358 w 816"/>
                  <a:gd name="T71" fmla="*/ 1 h 2330"/>
                  <a:gd name="T72" fmla="*/ 384 w 816"/>
                  <a:gd name="T73" fmla="*/ 1 h 2330"/>
                  <a:gd name="T74" fmla="*/ 501 w 816"/>
                  <a:gd name="T75" fmla="*/ 1 h 2330"/>
                  <a:gd name="T76" fmla="*/ 580 w 816"/>
                  <a:gd name="T77" fmla="*/ 1 h 2330"/>
                  <a:gd name="T78" fmla="*/ 582 w 816"/>
                  <a:gd name="T79" fmla="*/ 1 h 2330"/>
                  <a:gd name="T80" fmla="*/ 552 w 816"/>
                  <a:gd name="T81" fmla="*/ 1 h 2330"/>
                  <a:gd name="T82" fmla="*/ 546 w 816"/>
                  <a:gd name="T83" fmla="*/ 1 h 2330"/>
                  <a:gd name="T84" fmla="*/ 582 w 816"/>
                  <a:gd name="T85" fmla="*/ 1 h 2330"/>
                  <a:gd name="T86" fmla="*/ 589 w 816"/>
                  <a:gd name="T87" fmla="*/ 1 h 2330"/>
                  <a:gd name="T88" fmla="*/ 570 w 816"/>
                  <a:gd name="T89" fmla="*/ 1 h 2330"/>
                  <a:gd name="T90" fmla="*/ 574 w 816"/>
                  <a:gd name="T91" fmla="*/ 1 h 2330"/>
                  <a:gd name="T92" fmla="*/ 584 w 816"/>
                  <a:gd name="T93" fmla="*/ 1 h 2330"/>
                  <a:gd name="T94" fmla="*/ 625 w 816"/>
                  <a:gd name="T95" fmla="*/ 1 h 2330"/>
                  <a:gd name="T96" fmla="*/ 628 w 816"/>
                  <a:gd name="T97" fmla="*/ 1 h 2330"/>
                  <a:gd name="T98" fmla="*/ 659 w 816"/>
                  <a:gd name="T99" fmla="*/ 1 h 2330"/>
                  <a:gd name="T100" fmla="*/ 753 w 816"/>
                  <a:gd name="T101" fmla="*/ 1 h 2330"/>
                  <a:gd name="T102" fmla="*/ 790 w 816"/>
                  <a:gd name="T103" fmla="*/ 1 h 2330"/>
                  <a:gd name="T104" fmla="*/ 747 w 816"/>
                  <a:gd name="T105" fmla="*/ 1 h 2330"/>
                  <a:gd name="T106" fmla="*/ 641 w 816"/>
                  <a:gd name="T107" fmla="*/ 1 h 2330"/>
                  <a:gd name="T108" fmla="*/ 663 w 816"/>
                  <a:gd name="T109" fmla="*/ 1 h 2330"/>
                  <a:gd name="T110" fmla="*/ 697 w 816"/>
                  <a:gd name="T111" fmla="*/ 1 h 2330"/>
                  <a:gd name="T112" fmla="*/ 705 w 816"/>
                  <a:gd name="T113" fmla="*/ 1 h 2330"/>
                  <a:gd name="T114" fmla="*/ 697 w 816"/>
                  <a:gd name="T115" fmla="*/ 1 h 2330"/>
                  <a:gd name="T116" fmla="*/ 543 w 816"/>
                  <a:gd name="T117" fmla="*/ 1 h 2330"/>
                  <a:gd name="T118" fmla="*/ 128 w 816"/>
                  <a:gd name="T119" fmla="*/ 1 h 23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16"/>
                  <a:gd name="T181" fmla="*/ 0 h 2330"/>
                  <a:gd name="T182" fmla="*/ 816 w 816"/>
                  <a:gd name="T183" fmla="*/ 2330 h 23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16" h="2330">
                    <a:moveTo>
                      <a:pt x="0" y="2282"/>
                    </a:moveTo>
                    <a:lnTo>
                      <a:pt x="0" y="2330"/>
                    </a:lnTo>
                    <a:lnTo>
                      <a:pt x="11" y="2328"/>
                    </a:lnTo>
                    <a:lnTo>
                      <a:pt x="23" y="2328"/>
                    </a:lnTo>
                    <a:lnTo>
                      <a:pt x="38" y="2328"/>
                    </a:lnTo>
                    <a:lnTo>
                      <a:pt x="53" y="2328"/>
                    </a:lnTo>
                    <a:lnTo>
                      <a:pt x="70" y="2328"/>
                    </a:lnTo>
                    <a:lnTo>
                      <a:pt x="88" y="2328"/>
                    </a:lnTo>
                    <a:lnTo>
                      <a:pt x="107" y="2328"/>
                    </a:lnTo>
                    <a:lnTo>
                      <a:pt x="128" y="2328"/>
                    </a:lnTo>
                    <a:lnTo>
                      <a:pt x="171" y="2328"/>
                    </a:lnTo>
                    <a:lnTo>
                      <a:pt x="217" y="2328"/>
                    </a:lnTo>
                    <a:lnTo>
                      <a:pt x="264" y="2328"/>
                    </a:lnTo>
                    <a:lnTo>
                      <a:pt x="314" y="2328"/>
                    </a:lnTo>
                    <a:lnTo>
                      <a:pt x="363" y="2328"/>
                    </a:lnTo>
                    <a:lnTo>
                      <a:pt x="411" y="2326"/>
                    </a:lnTo>
                    <a:lnTo>
                      <a:pt x="458" y="2326"/>
                    </a:lnTo>
                    <a:lnTo>
                      <a:pt x="502" y="2326"/>
                    </a:lnTo>
                    <a:lnTo>
                      <a:pt x="523" y="2324"/>
                    </a:lnTo>
                    <a:lnTo>
                      <a:pt x="543" y="2324"/>
                    </a:lnTo>
                    <a:lnTo>
                      <a:pt x="562" y="2324"/>
                    </a:lnTo>
                    <a:lnTo>
                      <a:pt x="580" y="2322"/>
                    </a:lnTo>
                    <a:lnTo>
                      <a:pt x="596" y="2322"/>
                    </a:lnTo>
                    <a:lnTo>
                      <a:pt x="611" y="2322"/>
                    </a:lnTo>
                    <a:lnTo>
                      <a:pt x="625" y="2320"/>
                    </a:lnTo>
                    <a:lnTo>
                      <a:pt x="638" y="2320"/>
                    </a:lnTo>
                    <a:lnTo>
                      <a:pt x="656" y="2318"/>
                    </a:lnTo>
                    <a:lnTo>
                      <a:pt x="673" y="2318"/>
                    </a:lnTo>
                    <a:lnTo>
                      <a:pt x="687" y="2318"/>
                    </a:lnTo>
                    <a:lnTo>
                      <a:pt x="697" y="2318"/>
                    </a:lnTo>
                    <a:lnTo>
                      <a:pt x="706" y="2320"/>
                    </a:lnTo>
                    <a:lnTo>
                      <a:pt x="711" y="2320"/>
                    </a:lnTo>
                    <a:lnTo>
                      <a:pt x="715" y="2320"/>
                    </a:lnTo>
                    <a:lnTo>
                      <a:pt x="717" y="2320"/>
                    </a:lnTo>
                    <a:lnTo>
                      <a:pt x="723" y="2318"/>
                    </a:lnTo>
                    <a:lnTo>
                      <a:pt x="727" y="2315"/>
                    </a:lnTo>
                    <a:lnTo>
                      <a:pt x="727" y="2313"/>
                    </a:lnTo>
                    <a:lnTo>
                      <a:pt x="730" y="2305"/>
                    </a:lnTo>
                    <a:lnTo>
                      <a:pt x="731" y="2296"/>
                    </a:lnTo>
                    <a:lnTo>
                      <a:pt x="730" y="2286"/>
                    </a:lnTo>
                    <a:lnTo>
                      <a:pt x="729" y="2284"/>
                    </a:lnTo>
                    <a:lnTo>
                      <a:pt x="728" y="2280"/>
                    </a:lnTo>
                    <a:lnTo>
                      <a:pt x="727" y="2275"/>
                    </a:lnTo>
                    <a:lnTo>
                      <a:pt x="725" y="2267"/>
                    </a:lnTo>
                    <a:lnTo>
                      <a:pt x="724" y="2257"/>
                    </a:lnTo>
                    <a:lnTo>
                      <a:pt x="711" y="2267"/>
                    </a:lnTo>
                    <a:lnTo>
                      <a:pt x="725" y="2267"/>
                    </a:lnTo>
                    <a:lnTo>
                      <a:pt x="724" y="2255"/>
                    </a:lnTo>
                    <a:lnTo>
                      <a:pt x="724" y="2242"/>
                    </a:lnTo>
                    <a:lnTo>
                      <a:pt x="710" y="2240"/>
                    </a:lnTo>
                    <a:lnTo>
                      <a:pt x="724" y="2242"/>
                    </a:lnTo>
                    <a:lnTo>
                      <a:pt x="723" y="2223"/>
                    </a:lnTo>
                    <a:lnTo>
                      <a:pt x="720" y="2202"/>
                    </a:lnTo>
                    <a:lnTo>
                      <a:pt x="719" y="2193"/>
                    </a:lnTo>
                    <a:lnTo>
                      <a:pt x="716" y="2170"/>
                    </a:lnTo>
                    <a:lnTo>
                      <a:pt x="712" y="2143"/>
                    </a:lnTo>
                    <a:lnTo>
                      <a:pt x="707" y="2114"/>
                    </a:lnTo>
                    <a:lnTo>
                      <a:pt x="700" y="2086"/>
                    </a:lnTo>
                    <a:lnTo>
                      <a:pt x="687" y="2023"/>
                    </a:lnTo>
                    <a:lnTo>
                      <a:pt x="675" y="1956"/>
                    </a:lnTo>
                    <a:lnTo>
                      <a:pt x="669" y="1924"/>
                    </a:lnTo>
                    <a:lnTo>
                      <a:pt x="665" y="1891"/>
                    </a:lnTo>
                    <a:lnTo>
                      <a:pt x="653" y="1901"/>
                    </a:lnTo>
                    <a:lnTo>
                      <a:pt x="666" y="1901"/>
                    </a:lnTo>
                    <a:lnTo>
                      <a:pt x="663" y="1868"/>
                    </a:lnTo>
                    <a:lnTo>
                      <a:pt x="661" y="1838"/>
                    </a:lnTo>
                    <a:lnTo>
                      <a:pt x="661" y="1809"/>
                    </a:lnTo>
                    <a:lnTo>
                      <a:pt x="662" y="1785"/>
                    </a:lnTo>
                    <a:lnTo>
                      <a:pt x="649" y="1781"/>
                    </a:lnTo>
                    <a:lnTo>
                      <a:pt x="662" y="1786"/>
                    </a:lnTo>
                    <a:lnTo>
                      <a:pt x="667" y="1754"/>
                    </a:lnTo>
                    <a:lnTo>
                      <a:pt x="653" y="1754"/>
                    </a:lnTo>
                    <a:lnTo>
                      <a:pt x="666" y="1764"/>
                    </a:lnTo>
                    <a:lnTo>
                      <a:pt x="672" y="1737"/>
                    </a:lnTo>
                    <a:lnTo>
                      <a:pt x="681" y="1710"/>
                    </a:lnTo>
                    <a:lnTo>
                      <a:pt x="669" y="1701"/>
                    </a:lnTo>
                    <a:lnTo>
                      <a:pt x="678" y="1718"/>
                    </a:lnTo>
                    <a:lnTo>
                      <a:pt x="688" y="1693"/>
                    </a:lnTo>
                    <a:lnTo>
                      <a:pt x="700" y="1668"/>
                    </a:lnTo>
                    <a:lnTo>
                      <a:pt x="713" y="1643"/>
                    </a:lnTo>
                    <a:lnTo>
                      <a:pt x="739" y="1594"/>
                    </a:lnTo>
                    <a:lnTo>
                      <a:pt x="765" y="1544"/>
                    </a:lnTo>
                    <a:lnTo>
                      <a:pt x="777" y="1520"/>
                    </a:lnTo>
                    <a:lnTo>
                      <a:pt x="788" y="1495"/>
                    </a:lnTo>
                    <a:lnTo>
                      <a:pt x="791" y="1487"/>
                    </a:lnTo>
                    <a:lnTo>
                      <a:pt x="799" y="1462"/>
                    </a:lnTo>
                    <a:lnTo>
                      <a:pt x="806" y="1436"/>
                    </a:lnTo>
                    <a:lnTo>
                      <a:pt x="812" y="1411"/>
                    </a:lnTo>
                    <a:lnTo>
                      <a:pt x="813" y="1401"/>
                    </a:lnTo>
                    <a:lnTo>
                      <a:pt x="816" y="1377"/>
                    </a:lnTo>
                    <a:lnTo>
                      <a:pt x="815" y="1348"/>
                    </a:lnTo>
                    <a:lnTo>
                      <a:pt x="813" y="1319"/>
                    </a:lnTo>
                    <a:lnTo>
                      <a:pt x="812" y="1310"/>
                    </a:lnTo>
                    <a:lnTo>
                      <a:pt x="807" y="1283"/>
                    </a:lnTo>
                    <a:lnTo>
                      <a:pt x="801" y="1253"/>
                    </a:lnTo>
                    <a:lnTo>
                      <a:pt x="794" y="1224"/>
                    </a:lnTo>
                    <a:lnTo>
                      <a:pt x="785" y="1195"/>
                    </a:lnTo>
                    <a:lnTo>
                      <a:pt x="765" y="1136"/>
                    </a:lnTo>
                    <a:lnTo>
                      <a:pt x="762" y="1129"/>
                    </a:lnTo>
                    <a:lnTo>
                      <a:pt x="741" y="1070"/>
                    </a:lnTo>
                    <a:lnTo>
                      <a:pt x="720" y="1014"/>
                    </a:lnTo>
                    <a:lnTo>
                      <a:pt x="711" y="1031"/>
                    </a:lnTo>
                    <a:lnTo>
                      <a:pt x="723" y="1022"/>
                    </a:lnTo>
                    <a:lnTo>
                      <a:pt x="713" y="995"/>
                    </a:lnTo>
                    <a:lnTo>
                      <a:pt x="705" y="969"/>
                    </a:lnTo>
                    <a:lnTo>
                      <a:pt x="697" y="944"/>
                    </a:lnTo>
                    <a:lnTo>
                      <a:pt x="692" y="921"/>
                    </a:lnTo>
                    <a:lnTo>
                      <a:pt x="680" y="930"/>
                    </a:lnTo>
                    <a:lnTo>
                      <a:pt x="692" y="923"/>
                    </a:lnTo>
                    <a:lnTo>
                      <a:pt x="683" y="875"/>
                    </a:lnTo>
                    <a:lnTo>
                      <a:pt x="675" y="831"/>
                    </a:lnTo>
                    <a:lnTo>
                      <a:pt x="670" y="791"/>
                    </a:lnTo>
                    <a:lnTo>
                      <a:pt x="659" y="801"/>
                    </a:lnTo>
                    <a:lnTo>
                      <a:pt x="671" y="801"/>
                    </a:lnTo>
                    <a:lnTo>
                      <a:pt x="667" y="761"/>
                    </a:lnTo>
                    <a:lnTo>
                      <a:pt x="664" y="726"/>
                    </a:lnTo>
                    <a:lnTo>
                      <a:pt x="661" y="692"/>
                    </a:lnTo>
                    <a:lnTo>
                      <a:pt x="659" y="664"/>
                    </a:lnTo>
                    <a:lnTo>
                      <a:pt x="655" y="633"/>
                    </a:lnTo>
                    <a:lnTo>
                      <a:pt x="654" y="616"/>
                    </a:lnTo>
                    <a:lnTo>
                      <a:pt x="654" y="599"/>
                    </a:lnTo>
                    <a:lnTo>
                      <a:pt x="654" y="587"/>
                    </a:lnTo>
                    <a:lnTo>
                      <a:pt x="655" y="578"/>
                    </a:lnTo>
                    <a:lnTo>
                      <a:pt x="656" y="562"/>
                    </a:lnTo>
                    <a:lnTo>
                      <a:pt x="655" y="553"/>
                    </a:lnTo>
                    <a:lnTo>
                      <a:pt x="654" y="543"/>
                    </a:lnTo>
                    <a:lnTo>
                      <a:pt x="653" y="534"/>
                    </a:lnTo>
                    <a:lnTo>
                      <a:pt x="649" y="519"/>
                    </a:lnTo>
                    <a:lnTo>
                      <a:pt x="646" y="511"/>
                    </a:lnTo>
                    <a:lnTo>
                      <a:pt x="642" y="498"/>
                    </a:lnTo>
                    <a:lnTo>
                      <a:pt x="635" y="484"/>
                    </a:lnTo>
                    <a:lnTo>
                      <a:pt x="629" y="469"/>
                    </a:lnTo>
                    <a:lnTo>
                      <a:pt x="623" y="454"/>
                    </a:lnTo>
                    <a:lnTo>
                      <a:pt x="613" y="471"/>
                    </a:lnTo>
                    <a:lnTo>
                      <a:pt x="625" y="461"/>
                    </a:lnTo>
                    <a:lnTo>
                      <a:pt x="619" y="440"/>
                    </a:lnTo>
                    <a:lnTo>
                      <a:pt x="613" y="418"/>
                    </a:lnTo>
                    <a:lnTo>
                      <a:pt x="609" y="393"/>
                    </a:lnTo>
                    <a:lnTo>
                      <a:pt x="597" y="398"/>
                    </a:lnTo>
                    <a:lnTo>
                      <a:pt x="609" y="395"/>
                    </a:lnTo>
                    <a:lnTo>
                      <a:pt x="607" y="370"/>
                    </a:lnTo>
                    <a:lnTo>
                      <a:pt x="595" y="379"/>
                    </a:lnTo>
                    <a:lnTo>
                      <a:pt x="608" y="379"/>
                    </a:lnTo>
                    <a:lnTo>
                      <a:pt x="606" y="357"/>
                    </a:lnTo>
                    <a:lnTo>
                      <a:pt x="605" y="328"/>
                    </a:lnTo>
                    <a:lnTo>
                      <a:pt x="604" y="297"/>
                    </a:lnTo>
                    <a:lnTo>
                      <a:pt x="603" y="265"/>
                    </a:lnTo>
                    <a:lnTo>
                      <a:pt x="602" y="231"/>
                    </a:lnTo>
                    <a:lnTo>
                      <a:pt x="600" y="162"/>
                    </a:lnTo>
                    <a:lnTo>
                      <a:pt x="600" y="130"/>
                    </a:lnTo>
                    <a:lnTo>
                      <a:pt x="599" y="101"/>
                    </a:lnTo>
                    <a:lnTo>
                      <a:pt x="598" y="74"/>
                    </a:lnTo>
                    <a:lnTo>
                      <a:pt x="597" y="53"/>
                    </a:lnTo>
                    <a:lnTo>
                      <a:pt x="596" y="36"/>
                    </a:lnTo>
                    <a:lnTo>
                      <a:pt x="595" y="27"/>
                    </a:lnTo>
                    <a:lnTo>
                      <a:pt x="592" y="17"/>
                    </a:lnTo>
                    <a:lnTo>
                      <a:pt x="591" y="15"/>
                    </a:lnTo>
                    <a:lnTo>
                      <a:pt x="589" y="8"/>
                    </a:lnTo>
                    <a:lnTo>
                      <a:pt x="585" y="2"/>
                    </a:lnTo>
                    <a:lnTo>
                      <a:pt x="584" y="2"/>
                    </a:lnTo>
                    <a:lnTo>
                      <a:pt x="579" y="0"/>
                    </a:lnTo>
                    <a:lnTo>
                      <a:pt x="574" y="2"/>
                    </a:lnTo>
                    <a:lnTo>
                      <a:pt x="569" y="6"/>
                    </a:lnTo>
                    <a:lnTo>
                      <a:pt x="568" y="8"/>
                    </a:lnTo>
                    <a:lnTo>
                      <a:pt x="566" y="15"/>
                    </a:lnTo>
                    <a:lnTo>
                      <a:pt x="565" y="19"/>
                    </a:lnTo>
                    <a:lnTo>
                      <a:pt x="565" y="21"/>
                    </a:lnTo>
                    <a:lnTo>
                      <a:pt x="564" y="25"/>
                    </a:lnTo>
                    <a:lnTo>
                      <a:pt x="562" y="34"/>
                    </a:lnTo>
                    <a:lnTo>
                      <a:pt x="561" y="44"/>
                    </a:lnTo>
                    <a:lnTo>
                      <a:pt x="560" y="53"/>
                    </a:lnTo>
                    <a:lnTo>
                      <a:pt x="559" y="67"/>
                    </a:lnTo>
                    <a:lnTo>
                      <a:pt x="557" y="82"/>
                    </a:lnTo>
                    <a:lnTo>
                      <a:pt x="556" y="97"/>
                    </a:lnTo>
                    <a:lnTo>
                      <a:pt x="553" y="135"/>
                    </a:lnTo>
                    <a:lnTo>
                      <a:pt x="548" y="179"/>
                    </a:lnTo>
                    <a:lnTo>
                      <a:pt x="545" y="227"/>
                    </a:lnTo>
                    <a:lnTo>
                      <a:pt x="541" y="278"/>
                    </a:lnTo>
                    <a:lnTo>
                      <a:pt x="537" y="334"/>
                    </a:lnTo>
                    <a:lnTo>
                      <a:pt x="531" y="442"/>
                    </a:lnTo>
                    <a:lnTo>
                      <a:pt x="526" y="496"/>
                    </a:lnTo>
                    <a:lnTo>
                      <a:pt x="524" y="547"/>
                    </a:lnTo>
                    <a:lnTo>
                      <a:pt x="522" y="595"/>
                    </a:lnTo>
                    <a:lnTo>
                      <a:pt x="520" y="639"/>
                    </a:lnTo>
                    <a:lnTo>
                      <a:pt x="519" y="677"/>
                    </a:lnTo>
                    <a:lnTo>
                      <a:pt x="519" y="692"/>
                    </a:lnTo>
                    <a:lnTo>
                      <a:pt x="519" y="707"/>
                    </a:lnTo>
                    <a:lnTo>
                      <a:pt x="519" y="732"/>
                    </a:lnTo>
                    <a:lnTo>
                      <a:pt x="520" y="755"/>
                    </a:lnTo>
                    <a:lnTo>
                      <a:pt x="521" y="774"/>
                    </a:lnTo>
                    <a:lnTo>
                      <a:pt x="522" y="784"/>
                    </a:lnTo>
                    <a:lnTo>
                      <a:pt x="524" y="799"/>
                    </a:lnTo>
                    <a:lnTo>
                      <a:pt x="527" y="812"/>
                    </a:lnTo>
                    <a:lnTo>
                      <a:pt x="531" y="824"/>
                    </a:lnTo>
                    <a:lnTo>
                      <a:pt x="537" y="843"/>
                    </a:lnTo>
                    <a:lnTo>
                      <a:pt x="540" y="850"/>
                    </a:lnTo>
                    <a:lnTo>
                      <a:pt x="546" y="866"/>
                    </a:lnTo>
                    <a:lnTo>
                      <a:pt x="553" y="879"/>
                    </a:lnTo>
                    <a:lnTo>
                      <a:pt x="562" y="862"/>
                    </a:lnTo>
                    <a:lnTo>
                      <a:pt x="551" y="871"/>
                    </a:lnTo>
                    <a:lnTo>
                      <a:pt x="556" y="888"/>
                    </a:lnTo>
                    <a:lnTo>
                      <a:pt x="557" y="898"/>
                    </a:lnTo>
                    <a:lnTo>
                      <a:pt x="569" y="888"/>
                    </a:lnTo>
                    <a:lnTo>
                      <a:pt x="556" y="888"/>
                    </a:lnTo>
                    <a:lnTo>
                      <a:pt x="558" y="904"/>
                    </a:lnTo>
                    <a:lnTo>
                      <a:pt x="559" y="925"/>
                    </a:lnTo>
                    <a:lnTo>
                      <a:pt x="562" y="951"/>
                    </a:lnTo>
                    <a:lnTo>
                      <a:pt x="564" y="980"/>
                    </a:lnTo>
                    <a:lnTo>
                      <a:pt x="565" y="1007"/>
                    </a:lnTo>
                    <a:lnTo>
                      <a:pt x="564" y="1035"/>
                    </a:lnTo>
                    <a:lnTo>
                      <a:pt x="578" y="1035"/>
                    </a:lnTo>
                    <a:lnTo>
                      <a:pt x="565" y="1026"/>
                    </a:lnTo>
                    <a:lnTo>
                      <a:pt x="562" y="1052"/>
                    </a:lnTo>
                    <a:lnTo>
                      <a:pt x="556" y="1079"/>
                    </a:lnTo>
                    <a:lnTo>
                      <a:pt x="552" y="1092"/>
                    </a:lnTo>
                    <a:lnTo>
                      <a:pt x="563" y="1102"/>
                    </a:lnTo>
                    <a:lnTo>
                      <a:pt x="554" y="1085"/>
                    </a:lnTo>
                    <a:lnTo>
                      <a:pt x="548" y="1100"/>
                    </a:lnTo>
                    <a:lnTo>
                      <a:pt x="558" y="1115"/>
                    </a:lnTo>
                    <a:lnTo>
                      <a:pt x="548" y="1100"/>
                    </a:lnTo>
                    <a:lnTo>
                      <a:pt x="541" y="1112"/>
                    </a:lnTo>
                    <a:lnTo>
                      <a:pt x="533" y="1123"/>
                    </a:lnTo>
                    <a:lnTo>
                      <a:pt x="542" y="1140"/>
                    </a:lnTo>
                    <a:lnTo>
                      <a:pt x="537" y="1119"/>
                    </a:lnTo>
                    <a:lnTo>
                      <a:pt x="526" y="1131"/>
                    </a:lnTo>
                    <a:lnTo>
                      <a:pt x="516" y="1142"/>
                    </a:lnTo>
                    <a:lnTo>
                      <a:pt x="491" y="1165"/>
                    </a:lnTo>
                    <a:lnTo>
                      <a:pt x="464" y="1188"/>
                    </a:lnTo>
                    <a:lnTo>
                      <a:pt x="436" y="1211"/>
                    </a:lnTo>
                    <a:lnTo>
                      <a:pt x="410" y="1234"/>
                    </a:lnTo>
                    <a:lnTo>
                      <a:pt x="399" y="1247"/>
                    </a:lnTo>
                    <a:lnTo>
                      <a:pt x="387" y="1258"/>
                    </a:lnTo>
                    <a:lnTo>
                      <a:pt x="383" y="1264"/>
                    </a:lnTo>
                    <a:lnTo>
                      <a:pt x="373" y="1277"/>
                    </a:lnTo>
                    <a:lnTo>
                      <a:pt x="365" y="1293"/>
                    </a:lnTo>
                    <a:lnTo>
                      <a:pt x="374" y="1308"/>
                    </a:lnTo>
                    <a:lnTo>
                      <a:pt x="365" y="1291"/>
                    </a:lnTo>
                    <a:lnTo>
                      <a:pt x="358" y="1306"/>
                    </a:lnTo>
                    <a:lnTo>
                      <a:pt x="352" y="1321"/>
                    </a:lnTo>
                    <a:lnTo>
                      <a:pt x="349" y="1329"/>
                    </a:lnTo>
                    <a:lnTo>
                      <a:pt x="345" y="1344"/>
                    </a:lnTo>
                    <a:lnTo>
                      <a:pt x="342" y="1361"/>
                    </a:lnTo>
                    <a:lnTo>
                      <a:pt x="337" y="1396"/>
                    </a:lnTo>
                    <a:lnTo>
                      <a:pt x="336" y="1405"/>
                    </a:lnTo>
                    <a:lnTo>
                      <a:pt x="331" y="1441"/>
                    </a:lnTo>
                    <a:lnTo>
                      <a:pt x="327" y="1476"/>
                    </a:lnTo>
                    <a:lnTo>
                      <a:pt x="341" y="1476"/>
                    </a:lnTo>
                    <a:lnTo>
                      <a:pt x="328" y="1466"/>
                    </a:lnTo>
                    <a:lnTo>
                      <a:pt x="323" y="1500"/>
                    </a:lnTo>
                    <a:lnTo>
                      <a:pt x="320" y="1518"/>
                    </a:lnTo>
                    <a:lnTo>
                      <a:pt x="316" y="1533"/>
                    </a:lnTo>
                    <a:lnTo>
                      <a:pt x="327" y="1542"/>
                    </a:lnTo>
                    <a:lnTo>
                      <a:pt x="318" y="1525"/>
                    </a:lnTo>
                    <a:lnTo>
                      <a:pt x="313" y="1541"/>
                    </a:lnTo>
                    <a:lnTo>
                      <a:pt x="306" y="1554"/>
                    </a:lnTo>
                    <a:lnTo>
                      <a:pt x="305" y="1554"/>
                    </a:lnTo>
                    <a:lnTo>
                      <a:pt x="297" y="1567"/>
                    </a:lnTo>
                    <a:lnTo>
                      <a:pt x="287" y="1579"/>
                    </a:lnTo>
                    <a:lnTo>
                      <a:pt x="297" y="1596"/>
                    </a:lnTo>
                    <a:lnTo>
                      <a:pt x="292" y="1575"/>
                    </a:lnTo>
                    <a:lnTo>
                      <a:pt x="281" y="1584"/>
                    </a:lnTo>
                    <a:lnTo>
                      <a:pt x="269" y="1596"/>
                    </a:lnTo>
                    <a:lnTo>
                      <a:pt x="243" y="1613"/>
                    </a:lnTo>
                    <a:lnTo>
                      <a:pt x="216" y="1632"/>
                    </a:lnTo>
                    <a:lnTo>
                      <a:pt x="189" y="1649"/>
                    </a:lnTo>
                    <a:lnTo>
                      <a:pt x="164" y="1668"/>
                    </a:lnTo>
                    <a:lnTo>
                      <a:pt x="153" y="1680"/>
                    </a:lnTo>
                    <a:lnTo>
                      <a:pt x="143" y="1691"/>
                    </a:lnTo>
                    <a:lnTo>
                      <a:pt x="139" y="1697"/>
                    </a:lnTo>
                    <a:lnTo>
                      <a:pt x="129" y="1710"/>
                    </a:lnTo>
                    <a:lnTo>
                      <a:pt x="122" y="1725"/>
                    </a:lnTo>
                    <a:lnTo>
                      <a:pt x="122" y="1727"/>
                    </a:lnTo>
                    <a:lnTo>
                      <a:pt x="117" y="1739"/>
                    </a:lnTo>
                    <a:lnTo>
                      <a:pt x="113" y="1746"/>
                    </a:lnTo>
                    <a:lnTo>
                      <a:pt x="109" y="1764"/>
                    </a:lnTo>
                    <a:lnTo>
                      <a:pt x="106" y="1781"/>
                    </a:lnTo>
                    <a:lnTo>
                      <a:pt x="103" y="1800"/>
                    </a:lnTo>
                    <a:lnTo>
                      <a:pt x="102" y="1809"/>
                    </a:lnTo>
                    <a:lnTo>
                      <a:pt x="100" y="1849"/>
                    </a:lnTo>
                    <a:lnTo>
                      <a:pt x="100" y="1891"/>
                    </a:lnTo>
                    <a:lnTo>
                      <a:pt x="100" y="1935"/>
                    </a:lnTo>
                    <a:lnTo>
                      <a:pt x="100" y="1977"/>
                    </a:lnTo>
                    <a:lnTo>
                      <a:pt x="98" y="2017"/>
                    </a:lnTo>
                    <a:lnTo>
                      <a:pt x="110" y="2017"/>
                    </a:lnTo>
                    <a:lnTo>
                      <a:pt x="99" y="2008"/>
                    </a:lnTo>
                    <a:lnTo>
                      <a:pt x="97" y="2027"/>
                    </a:lnTo>
                    <a:lnTo>
                      <a:pt x="93" y="2046"/>
                    </a:lnTo>
                    <a:lnTo>
                      <a:pt x="85" y="2080"/>
                    </a:lnTo>
                    <a:lnTo>
                      <a:pt x="75" y="2116"/>
                    </a:lnTo>
                    <a:lnTo>
                      <a:pt x="62" y="2154"/>
                    </a:lnTo>
                    <a:lnTo>
                      <a:pt x="49" y="2191"/>
                    </a:lnTo>
                    <a:lnTo>
                      <a:pt x="61" y="2200"/>
                    </a:lnTo>
                    <a:lnTo>
                      <a:pt x="52" y="2183"/>
                    </a:lnTo>
                    <a:lnTo>
                      <a:pt x="39" y="2215"/>
                    </a:lnTo>
                    <a:lnTo>
                      <a:pt x="26" y="2244"/>
                    </a:lnTo>
                    <a:lnTo>
                      <a:pt x="20" y="2255"/>
                    </a:lnTo>
                    <a:lnTo>
                      <a:pt x="15" y="2263"/>
                    </a:lnTo>
                    <a:lnTo>
                      <a:pt x="10" y="2271"/>
                    </a:lnTo>
                    <a:lnTo>
                      <a:pt x="19" y="2288"/>
                    </a:lnTo>
                    <a:lnTo>
                      <a:pt x="14" y="2265"/>
                    </a:lnTo>
                    <a:lnTo>
                      <a:pt x="10" y="2271"/>
                    </a:lnTo>
                    <a:lnTo>
                      <a:pt x="18" y="2315"/>
                    </a:lnTo>
                    <a:lnTo>
                      <a:pt x="24" y="2309"/>
                    </a:lnTo>
                    <a:lnTo>
                      <a:pt x="28" y="2305"/>
                    </a:lnTo>
                    <a:lnTo>
                      <a:pt x="34" y="2297"/>
                    </a:lnTo>
                    <a:lnTo>
                      <a:pt x="39" y="2290"/>
                    </a:lnTo>
                    <a:lnTo>
                      <a:pt x="45" y="2278"/>
                    </a:lnTo>
                    <a:lnTo>
                      <a:pt x="58" y="2250"/>
                    </a:lnTo>
                    <a:lnTo>
                      <a:pt x="70" y="2217"/>
                    </a:lnTo>
                    <a:lnTo>
                      <a:pt x="74" y="2210"/>
                    </a:lnTo>
                    <a:lnTo>
                      <a:pt x="86" y="2174"/>
                    </a:lnTo>
                    <a:lnTo>
                      <a:pt x="99" y="2135"/>
                    </a:lnTo>
                    <a:lnTo>
                      <a:pt x="109" y="2099"/>
                    </a:lnTo>
                    <a:lnTo>
                      <a:pt x="118" y="2063"/>
                    </a:lnTo>
                    <a:lnTo>
                      <a:pt x="121" y="2046"/>
                    </a:lnTo>
                    <a:lnTo>
                      <a:pt x="123" y="2027"/>
                    </a:lnTo>
                    <a:lnTo>
                      <a:pt x="124" y="2017"/>
                    </a:lnTo>
                    <a:lnTo>
                      <a:pt x="126" y="1977"/>
                    </a:lnTo>
                    <a:lnTo>
                      <a:pt x="126" y="1935"/>
                    </a:lnTo>
                    <a:lnTo>
                      <a:pt x="126" y="1891"/>
                    </a:lnTo>
                    <a:lnTo>
                      <a:pt x="126" y="1849"/>
                    </a:lnTo>
                    <a:lnTo>
                      <a:pt x="128" y="1809"/>
                    </a:lnTo>
                    <a:lnTo>
                      <a:pt x="115" y="1809"/>
                    </a:lnTo>
                    <a:lnTo>
                      <a:pt x="127" y="1819"/>
                    </a:lnTo>
                    <a:lnTo>
                      <a:pt x="130" y="1800"/>
                    </a:lnTo>
                    <a:lnTo>
                      <a:pt x="133" y="1783"/>
                    </a:lnTo>
                    <a:lnTo>
                      <a:pt x="137" y="1766"/>
                    </a:lnTo>
                    <a:lnTo>
                      <a:pt x="126" y="1756"/>
                    </a:lnTo>
                    <a:lnTo>
                      <a:pt x="135" y="1773"/>
                    </a:lnTo>
                    <a:lnTo>
                      <a:pt x="142" y="1756"/>
                    </a:lnTo>
                    <a:lnTo>
                      <a:pt x="131" y="1741"/>
                    </a:lnTo>
                    <a:lnTo>
                      <a:pt x="142" y="1756"/>
                    </a:lnTo>
                    <a:lnTo>
                      <a:pt x="148" y="1745"/>
                    </a:lnTo>
                    <a:lnTo>
                      <a:pt x="157" y="1731"/>
                    </a:lnTo>
                    <a:lnTo>
                      <a:pt x="148" y="1714"/>
                    </a:lnTo>
                    <a:lnTo>
                      <a:pt x="153" y="1735"/>
                    </a:lnTo>
                    <a:lnTo>
                      <a:pt x="164" y="1724"/>
                    </a:lnTo>
                    <a:lnTo>
                      <a:pt x="174" y="1712"/>
                    </a:lnTo>
                    <a:lnTo>
                      <a:pt x="199" y="1693"/>
                    </a:lnTo>
                    <a:lnTo>
                      <a:pt x="227" y="1676"/>
                    </a:lnTo>
                    <a:lnTo>
                      <a:pt x="254" y="1657"/>
                    </a:lnTo>
                    <a:lnTo>
                      <a:pt x="279" y="1640"/>
                    </a:lnTo>
                    <a:lnTo>
                      <a:pt x="292" y="1628"/>
                    </a:lnTo>
                    <a:lnTo>
                      <a:pt x="302" y="1619"/>
                    </a:lnTo>
                    <a:lnTo>
                      <a:pt x="306" y="1613"/>
                    </a:lnTo>
                    <a:lnTo>
                      <a:pt x="316" y="1602"/>
                    </a:lnTo>
                    <a:lnTo>
                      <a:pt x="324" y="1588"/>
                    </a:lnTo>
                    <a:lnTo>
                      <a:pt x="315" y="1571"/>
                    </a:lnTo>
                    <a:lnTo>
                      <a:pt x="324" y="1588"/>
                    </a:lnTo>
                    <a:lnTo>
                      <a:pt x="331" y="1575"/>
                    </a:lnTo>
                    <a:lnTo>
                      <a:pt x="337" y="1560"/>
                    </a:lnTo>
                    <a:lnTo>
                      <a:pt x="340" y="1552"/>
                    </a:lnTo>
                    <a:lnTo>
                      <a:pt x="344" y="1537"/>
                    </a:lnTo>
                    <a:lnTo>
                      <a:pt x="347" y="1520"/>
                    </a:lnTo>
                    <a:lnTo>
                      <a:pt x="352" y="1485"/>
                    </a:lnTo>
                    <a:lnTo>
                      <a:pt x="353" y="1476"/>
                    </a:lnTo>
                    <a:lnTo>
                      <a:pt x="358" y="1441"/>
                    </a:lnTo>
                    <a:lnTo>
                      <a:pt x="362" y="1405"/>
                    </a:lnTo>
                    <a:lnTo>
                      <a:pt x="348" y="1405"/>
                    </a:lnTo>
                    <a:lnTo>
                      <a:pt x="361" y="1415"/>
                    </a:lnTo>
                    <a:lnTo>
                      <a:pt x="366" y="1380"/>
                    </a:lnTo>
                    <a:lnTo>
                      <a:pt x="369" y="1363"/>
                    </a:lnTo>
                    <a:lnTo>
                      <a:pt x="373" y="1348"/>
                    </a:lnTo>
                    <a:lnTo>
                      <a:pt x="362" y="1338"/>
                    </a:lnTo>
                    <a:lnTo>
                      <a:pt x="371" y="1356"/>
                    </a:lnTo>
                    <a:lnTo>
                      <a:pt x="377" y="1340"/>
                    </a:lnTo>
                    <a:lnTo>
                      <a:pt x="384" y="1325"/>
                    </a:lnTo>
                    <a:lnTo>
                      <a:pt x="392" y="1312"/>
                    </a:lnTo>
                    <a:lnTo>
                      <a:pt x="402" y="1298"/>
                    </a:lnTo>
                    <a:lnTo>
                      <a:pt x="392" y="1281"/>
                    </a:lnTo>
                    <a:lnTo>
                      <a:pt x="397" y="1302"/>
                    </a:lnTo>
                    <a:lnTo>
                      <a:pt x="409" y="1291"/>
                    </a:lnTo>
                    <a:lnTo>
                      <a:pt x="421" y="1277"/>
                    </a:lnTo>
                    <a:lnTo>
                      <a:pt x="447" y="1255"/>
                    </a:lnTo>
                    <a:lnTo>
                      <a:pt x="474" y="1232"/>
                    </a:lnTo>
                    <a:lnTo>
                      <a:pt x="501" y="1209"/>
                    </a:lnTo>
                    <a:lnTo>
                      <a:pt x="526" y="1186"/>
                    </a:lnTo>
                    <a:lnTo>
                      <a:pt x="537" y="1174"/>
                    </a:lnTo>
                    <a:lnTo>
                      <a:pt x="547" y="1163"/>
                    </a:lnTo>
                    <a:lnTo>
                      <a:pt x="552" y="1157"/>
                    </a:lnTo>
                    <a:lnTo>
                      <a:pt x="560" y="1146"/>
                    </a:lnTo>
                    <a:lnTo>
                      <a:pt x="567" y="1131"/>
                    </a:lnTo>
                    <a:lnTo>
                      <a:pt x="568" y="1131"/>
                    </a:lnTo>
                    <a:lnTo>
                      <a:pt x="573" y="1119"/>
                    </a:lnTo>
                    <a:lnTo>
                      <a:pt x="576" y="1112"/>
                    </a:lnTo>
                    <a:lnTo>
                      <a:pt x="580" y="1098"/>
                    </a:lnTo>
                    <a:lnTo>
                      <a:pt x="586" y="1072"/>
                    </a:lnTo>
                    <a:lnTo>
                      <a:pt x="589" y="1045"/>
                    </a:lnTo>
                    <a:lnTo>
                      <a:pt x="590" y="1035"/>
                    </a:lnTo>
                    <a:lnTo>
                      <a:pt x="591" y="1007"/>
                    </a:lnTo>
                    <a:lnTo>
                      <a:pt x="590" y="980"/>
                    </a:lnTo>
                    <a:lnTo>
                      <a:pt x="588" y="951"/>
                    </a:lnTo>
                    <a:lnTo>
                      <a:pt x="585" y="925"/>
                    </a:lnTo>
                    <a:lnTo>
                      <a:pt x="583" y="898"/>
                    </a:lnTo>
                    <a:lnTo>
                      <a:pt x="582" y="888"/>
                    </a:lnTo>
                    <a:lnTo>
                      <a:pt x="581" y="879"/>
                    </a:lnTo>
                    <a:lnTo>
                      <a:pt x="580" y="869"/>
                    </a:lnTo>
                    <a:lnTo>
                      <a:pt x="575" y="852"/>
                    </a:lnTo>
                    <a:lnTo>
                      <a:pt x="572" y="845"/>
                    </a:lnTo>
                    <a:lnTo>
                      <a:pt x="565" y="831"/>
                    </a:lnTo>
                    <a:lnTo>
                      <a:pt x="559" y="816"/>
                    </a:lnTo>
                    <a:lnTo>
                      <a:pt x="550" y="833"/>
                    </a:lnTo>
                    <a:lnTo>
                      <a:pt x="561" y="824"/>
                    </a:lnTo>
                    <a:lnTo>
                      <a:pt x="555" y="805"/>
                    </a:lnTo>
                    <a:lnTo>
                      <a:pt x="552" y="793"/>
                    </a:lnTo>
                    <a:lnTo>
                      <a:pt x="548" y="780"/>
                    </a:lnTo>
                    <a:lnTo>
                      <a:pt x="546" y="765"/>
                    </a:lnTo>
                    <a:lnTo>
                      <a:pt x="535" y="774"/>
                    </a:lnTo>
                    <a:lnTo>
                      <a:pt x="547" y="774"/>
                    </a:lnTo>
                    <a:lnTo>
                      <a:pt x="546" y="755"/>
                    </a:lnTo>
                    <a:lnTo>
                      <a:pt x="545" y="732"/>
                    </a:lnTo>
                    <a:lnTo>
                      <a:pt x="545" y="707"/>
                    </a:lnTo>
                    <a:lnTo>
                      <a:pt x="545" y="692"/>
                    </a:lnTo>
                    <a:lnTo>
                      <a:pt x="545" y="677"/>
                    </a:lnTo>
                    <a:lnTo>
                      <a:pt x="546" y="639"/>
                    </a:lnTo>
                    <a:lnTo>
                      <a:pt x="548" y="595"/>
                    </a:lnTo>
                    <a:lnTo>
                      <a:pt x="551" y="547"/>
                    </a:lnTo>
                    <a:lnTo>
                      <a:pt x="553" y="496"/>
                    </a:lnTo>
                    <a:lnTo>
                      <a:pt x="557" y="442"/>
                    </a:lnTo>
                    <a:lnTo>
                      <a:pt x="563" y="334"/>
                    </a:lnTo>
                    <a:lnTo>
                      <a:pt x="567" y="278"/>
                    </a:lnTo>
                    <a:lnTo>
                      <a:pt x="572" y="227"/>
                    </a:lnTo>
                    <a:lnTo>
                      <a:pt x="575" y="179"/>
                    </a:lnTo>
                    <a:lnTo>
                      <a:pt x="579" y="135"/>
                    </a:lnTo>
                    <a:lnTo>
                      <a:pt x="582" y="97"/>
                    </a:lnTo>
                    <a:lnTo>
                      <a:pt x="583" y="82"/>
                    </a:lnTo>
                    <a:lnTo>
                      <a:pt x="585" y="67"/>
                    </a:lnTo>
                    <a:lnTo>
                      <a:pt x="586" y="53"/>
                    </a:lnTo>
                    <a:lnTo>
                      <a:pt x="574" y="53"/>
                    </a:lnTo>
                    <a:lnTo>
                      <a:pt x="585" y="63"/>
                    </a:lnTo>
                    <a:lnTo>
                      <a:pt x="586" y="53"/>
                    </a:lnTo>
                    <a:lnTo>
                      <a:pt x="588" y="44"/>
                    </a:lnTo>
                    <a:lnTo>
                      <a:pt x="589" y="38"/>
                    </a:lnTo>
                    <a:lnTo>
                      <a:pt x="577" y="29"/>
                    </a:lnTo>
                    <a:lnTo>
                      <a:pt x="589" y="38"/>
                    </a:lnTo>
                    <a:lnTo>
                      <a:pt x="590" y="34"/>
                    </a:lnTo>
                    <a:lnTo>
                      <a:pt x="578" y="25"/>
                    </a:lnTo>
                    <a:lnTo>
                      <a:pt x="587" y="42"/>
                    </a:lnTo>
                    <a:lnTo>
                      <a:pt x="588" y="40"/>
                    </a:lnTo>
                    <a:lnTo>
                      <a:pt x="579" y="48"/>
                    </a:lnTo>
                    <a:lnTo>
                      <a:pt x="584" y="46"/>
                    </a:lnTo>
                    <a:lnTo>
                      <a:pt x="579" y="23"/>
                    </a:lnTo>
                    <a:lnTo>
                      <a:pt x="574" y="46"/>
                    </a:lnTo>
                    <a:lnTo>
                      <a:pt x="575" y="46"/>
                    </a:lnTo>
                    <a:lnTo>
                      <a:pt x="570" y="40"/>
                    </a:lnTo>
                    <a:lnTo>
                      <a:pt x="580" y="25"/>
                    </a:lnTo>
                    <a:lnTo>
                      <a:pt x="567" y="34"/>
                    </a:lnTo>
                    <a:lnTo>
                      <a:pt x="568" y="36"/>
                    </a:lnTo>
                    <a:lnTo>
                      <a:pt x="570" y="46"/>
                    </a:lnTo>
                    <a:lnTo>
                      <a:pt x="582" y="36"/>
                    </a:lnTo>
                    <a:lnTo>
                      <a:pt x="569" y="36"/>
                    </a:lnTo>
                    <a:lnTo>
                      <a:pt x="570" y="53"/>
                    </a:lnTo>
                    <a:lnTo>
                      <a:pt x="572" y="74"/>
                    </a:lnTo>
                    <a:lnTo>
                      <a:pt x="573" y="101"/>
                    </a:lnTo>
                    <a:lnTo>
                      <a:pt x="574" y="130"/>
                    </a:lnTo>
                    <a:lnTo>
                      <a:pt x="574" y="162"/>
                    </a:lnTo>
                    <a:lnTo>
                      <a:pt x="576" y="231"/>
                    </a:lnTo>
                    <a:lnTo>
                      <a:pt x="577" y="265"/>
                    </a:lnTo>
                    <a:lnTo>
                      <a:pt x="578" y="297"/>
                    </a:lnTo>
                    <a:lnTo>
                      <a:pt x="579" y="328"/>
                    </a:lnTo>
                    <a:lnTo>
                      <a:pt x="580" y="357"/>
                    </a:lnTo>
                    <a:lnTo>
                      <a:pt x="582" y="379"/>
                    </a:lnTo>
                    <a:lnTo>
                      <a:pt x="583" y="389"/>
                    </a:lnTo>
                    <a:lnTo>
                      <a:pt x="584" y="404"/>
                    </a:lnTo>
                    <a:lnTo>
                      <a:pt x="589" y="437"/>
                    </a:lnTo>
                    <a:lnTo>
                      <a:pt x="595" y="460"/>
                    </a:lnTo>
                    <a:lnTo>
                      <a:pt x="601" y="480"/>
                    </a:lnTo>
                    <a:lnTo>
                      <a:pt x="604" y="488"/>
                    </a:lnTo>
                    <a:lnTo>
                      <a:pt x="610" y="503"/>
                    </a:lnTo>
                    <a:lnTo>
                      <a:pt x="617" y="519"/>
                    </a:lnTo>
                    <a:lnTo>
                      <a:pt x="623" y="532"/>
                    </a:lnTo>
                    <a:lnTo>
                      <a:pt x="627" y="545"/>
                    </a:lnTo>
                    <a:lnTo>
                      <a:pt x="637" y="528"/>
                    </a:lnTo>
                    <a:lnTo>
                      <a:pt x="625" y="538"/>
                    </a:lnTo>
                    <a:lnTo>
                      <a:pt x="629" y="551"/>
                    </a:lnTo>
                    <a:lnTo>
                      <a:pt x="641" y="541"/>
                    </a:lnTo>
                    <a:lnTo>
                      <a:pt x="629" y="549"/>
                    </a:lnTo>
                    <a:lnTo>
                      <a:pt x="630" y="562"/>
                    </a:lnTo>
                    <a:lnTo>
                      <a:pt x="643" y="553"/>
                    </a:lnTo>
                    <a:lnTo>
                      <a:pt x="629" y="553"/>
                    </a:lnTo>
                    <a:lnTo>
                      <a:pt x="630" y="562"/>
                    </a:lnTo>
                    <a:lnTo>
                      <a:pt x="629" y="578"/>
                    </a:lnTo>
                    <a:lnTo>
                      <a:pt x="628" y="587"/>
                    </a:lnTo>
                    <a:lnTo>
                      <a:pt x="628" y="599"/>
                    </a:lnTo>
                    <a:lnTo>
                      <a:pt x="628" y="616"/>
                    </a:lnTo>
                    <a:lnTo>
                      <a:pt x="630" y="641"/>
                    </a:lnTo>
                    <a:lnTo>
                      <a:pt x="632" y="664"/>
                    </a:lnTo>
                    <a:lnTo>
                      <a:pt x="634" y="692"/>
                    </a:lnTo>
                    <a:lnTo>
                      <a:pt x="638" y="726"/>
                    </a:lnTo>
                    <a:lnTo>
                      <a:pt x="641" y="761"/>
                    </a:lnTo>
                    <a:lnTo>
                      <a:pt x="645" y="801"/>
                    </a:lnTo>
                    <a:lnTo>
                      <a:pt x="646" y="810"/>
                    </a:lnTo>
                    <a:lnTo>
                      <a:pt x="651" y="850"/>
                    </a:lnTo>
                    <a:lnTo>
                      <a:pt x="659" y="894"/>
                    </a:lnTo>
                    <a:lnTo>
                      <a:pt x="668" y="940"/>
                    </a:lnTo>
                    <a:lnTo>
                      <a:pt x="673" y="963"/>
                    </a:lnTo>
                    <a:lnTo>
                      <a:pt x="681" y="988"/>
                    </a:lnTo>
                    <a:lnTo>
                      <a:pt x="689" y="1014"/>
                    </a:lnTo>
                    <a:lnTo>
                      <a:pt x="698" y="1041"/>
                    </a:lnTo>
                    <a:lnTo>
                      <a:pt x="702" y="1049"/>
                    </a:lnTo>
                    <a:lnTo>
                      <a:pt x="723" y="1104"/>
                    </a:lnTo>
                    <a:lnTo>
                      <a:pt x="743" y="1163"/>
                    </a:lnTo>
                    <a:lnTo>
                      <a:pt x="753" y="1146"/>
                    </a:lnTo>
                    <a:lnTo>
                      <a:pt x="741" y="1155"/>
                    </a:lnTo>
                    <a:lnTo>
                      <a:pt x="761" y="1215"/>
                    </a:lnTo>
                    <a:lnTo>
                      <a:pt x="770" y="1243"/>
                    </a:lnTo>
                    <a:lnTo>
                      <a:pt x="777" y="1272"/>
                    </a:lnTo>
                    <a:lnTo>
                      <a:pt x="783" y="1302"/>
                    </a:lnTo>
                    <a:lnTo>
                      <a:pt x="788" y="1329"/>
                    </a:lnTo>
                    <a:lnTo>
                      <a:pt x="800" y="1319"/>
                    </a:lnTo>
                    <a:lnTo>
                      <a:pt x="786" y="1319"/>
                    </a:lnTo>
                    <a:lnTo>
                      <a:pt x="789" y="1348"/>
                    </a:lnTo>
                    <a:lnTo>
                      <a:pt x="790" y="1373"/>
                    </a:lnTo>
                    <a:lnTo>
                      <a:pt x="786" y="1401"/>
                    </a:lnTo>
                    <a:lnTo>
                      <a:pt x="800" y="1401"/>
                    </a:lnTo>
                    <a:lnTo>
                      <a:pt x="788" y="1392"/>
                    </a:lnTo>
                    <a:lnTo>
                      <a:pt x="782" y="1417"/>
                    </a:lnTo>
                    <a:lnTo>
                      <a:pt x="775" y="1443"/>
                    </a:lnTo>
                    <a:lnTo>
                      <a:pt x="767" y="1468"/>
                    </a:lnTo>
                    <a:lnTo>
                      <a:pt x="778" y="1478"/>
                    </a:lnTo>
                    <a:lnTo>
                      <a:pt x="769" y="1460"/>
                    </a:lnTo>
                    <a:lnTo>
                      <a:pt x="758" y="1485"/>
                    </a:lnTo>
                    <a:lnTo>
                      <a:pt x="747" y="1510"/>
                    </a:lnTo>
                    <a:lnTo>
                      <a:pt x="720" y="1560"/>
                    </a:lnTo>
                    <a:lnTo>
                      <a:pt x="694" y="1609"/>
                    </a:lnTo>
                    <a:lnTo>
                      <a:pt x="682" y="1634"/>
                    </a:lnTo>
                    <a:lnTo>
                      <a:pt x="669" y="1659"/>
                    </a:lnTo>
                    <a:lnTo>
                      <a:pt x="660" y="1684"/>
                    </a:lnTo>
                    <a:lnTo>
                      <a:pt x="656" y="1691"/>
                    </a:lnTo>
                    <a:lnTo>
                      <a:pt x="648" y="1718"/>
                    </a:lnTo>
                    <a:lnTo>
                      <a:pt x="642" y="1745"/>
                    </a:lnTo>
                    <a:lnTo>
                      <a:pt x="641" y="1754"/>
                    </a:lnTo>
                    <a:lnTo>
                      <a:pt x="637" y="1777"/>
                    </a:lnTo>
                    <a:lnTo>
                      <a:pt x="634" y="1809"/>
                    </a:lnTo>
                    <a:lnTo>
                      <a:pt x="634" y="1838"/>
                    </a:lnTo>
                    <a:lnTo>
                      <a:pt x="637" y="1868"/>
                    </a:lnTo>
                    <a:lnTo>
                      <a:pt x="640" y="1901"/>
                    </a:lnTo>
                    <a:lnTo>
                      <a:pt x="641" y="1910"/>
                    </a:lnTo>
                    <a:lnTo>
                      <a:pt x="645" y="1943"/>
                    </a:lnTo>
                    <a:lnTo>
                      <a:pt x="651" y="1975"/>
                    </a:lnTo>
                    <a:lnTo>
                      <a:pt x="663" y="2042"/>
                    </a:lnTo>
                    <a:lnTo>
                      <a:pt x="676" y="2105"/>
                    </a:lnTo>
                    <a:lnTo>
                      <a:pt x="683" y="2133"/>
                    </a:lnTo>
                    <a:lnTo>
                      <a:pt x="688" y="2162"/>
                    </a:lnTo>
                    <a:lnTo>
                      <a:pt x="692" y="2189"/>
                    </a:lnTo>
                    <a:lnTo>
                      <a:pt x="695" y="2212"/>
                    </a:lnTo>
                    <a:lnTo>
                      <a:pt x="708" y="2202"/>
                    </a:lnTo>
                    <a:lnTo>
                      <a:pt x="694" y="2202"/>
                    </a:lnTo>
                    <a:lnTo>
                      <a:pt x="696" y="2223"/>
                    </a:lnTo>
                    <a:lnTo>
                      <a:pt x="697" y="2238"/>
                    </a:lnTo>
                    <a:lnTo>
                      <a:pt x="697" y="2240"/>
                    </a:lnTo>
                    <a:lnTo>
                      <a:pt x="697" y="2255"/>
                    </a:lnTo>
                    <a:lnTo>
                      <a:pt x="698" y="2267"/>
                    </a:lnTo>
                    <a:lnTo>
                      <a:pt x="699" y="2276"/>
                    </a:lnTo>
                    <a:lnTo>
                      <a:pt x="700" y="2286"/>
                    </a:lnTo>
                    <a:lnTo>
                      <a:pt x="703" y="2294"/>
                    </a:lnTo>
                    <a:lnTo>
                      <a:pt x="704" y="2299"/>
                    </a:lnTo>
                    <a:lnTo>
                      <a:pt x="705" y="2303"/>
                    </a:lnTo>
                    <a:lnTo>
                      <a:pt x="706" y="2305"/>
                    </a:lnTo>
                    <a:lnTo>
                      <a:pt x="706" y="2286"/>
                    </a:lnTo>
                    <a:lnTo>
                      <a:pt x="705" y="2296"/>
                    </a:lnTo>
                    <a:lnTo>
                      <a:pt x="717" y="2296"/>
                    </a:lnTo>
                    <a:lnTo>
                      <a:pt x="708" y="2278"/>
                    </a:lnTo>
                    <a:lnTo>
                      <a:pt x="708" y="2280"/>
                    </a:lnTo>
                    <a:lnTo>
                      <a:pt x="712" y="2275"/>
                    </a:lnTo>
                    <a:lnTo>
                      <a:pt x="717" y="2297"/>
                    </a:lnTo>
                    <a:lnTo>
                      <a:pt x="717" y="2273"/>
                    </a:lnTo>
                    <a:lnTo>
                      <a:pt x="715" y="2273"/>
                    </a:lnTo>
                    <a:lnTo>
                      <a:pt x="711" y="2273"/>
                    </a:lnTo>
                    <a:lnTo>
                      <a:pt x="706" y="2273"/>
                    </a:lnTo>
                    <a:lnTo>
                      <a:pt x="697" y="2271"/>
                    </a:lnTo>
                    <a:lnTo>
                      <a:pt x="687" y="2271"/>
                    </a:lnTo>
                    <a:lnTo>
                      <a:pt x="673" y="2271"/>
                    </a:lnTo>
                    <a:lnTo>
                      <a:pt x="656" y="2271"/>
                    </a:lnTo>
                    <a:lnTo>
                      <a:pt x="637" y="2273"/>
                    </a:lnTo>
                    <a:lnTo>
                      <a:pt x="625" y="2273"/>
                    </a:lnTo>
                    <a:lnTo>
                      <a:pt x="611" y="2275"/>
                    </a:lnTo>
                    <a:lnTo>
                      <a:pt x="596" y="2275"/>
                    </a:lnTo>
                    <a:lnTo>
                      <a:pt x="580" y="2275"/>
                    </a:lnTo>
                    <a:lnTo>
                      <a:pt x="562" y="2276"/>
                    </a:lnTo>
                    <a:lnTo>
                      <a:pt x="543" y="2276"/>
                    </a:lnTo>
                    <a:lnTo>
                      <a:pt x="523" y="2276"/>
                    </a:lnTo>
                    <a:lnTo>
                      <a:pt x="502" y="2278"/>
                    </a:lnTo>
                    <a:lnTo>
                      <a:pt x="458" y="2278"/>
                    </a:lnTo>
                    <a:lnTo>
                      <a:pt x="411" y="2278"/>
                    </a:lnTo>
                    <a:lnTo>
                      <a:pt x="363" y="2280"/>
                    </a:lnTo>
                    <a:lnTo>
                      <a:pt x="314" y="2280"/>
                    </a:lnTo>
                    <a:lnTo>
                      <a:pt x="264" y="2280"/>
                    </a:lnTo>
                    <a:lnTo>
                      <a:pt x="217" y="2280"/>
                    </a:lnTo>
                    <a:lnTo>
                      <a:pt x="171" y="2280"/>
                    </a:lnTo>
                    <a:lnTo>
                      <a:pt x="128" y="2280"/>
                    </a:lnTo>
                    <a:lnTo>
                      <a:pt x="107" y="2280"/>
                    </a:lnTo>
                    <a:lnTo>
                      <a:pt x="88" y="2280"/>
                    </a:lnTo>
                    <a:lnTo>
                      <a:pt x="70" y="2280"/>
                    </a:lnTo>
                    <a:lnTo>
                      <a:pt x="53" y="2280"/>
                    </a:lnTo>
                    <a:lnTo>
                      <a:pt x="38" y="2280"/>
                    </a:lnTo>
                    <a:lnTo>
                      <a:pt x="23" y="2280"/>
                    </a:lnTo>
                    <a:lnTo>
                      <a:pt x="11" y="2280"/>
                    </a:lnTo>
                    <a:lnTo>
                      <a:pt x="0" y="2282"/>
                    </a:lnTo>
                    <a:close/>
                  </a:path>
                </a:pathLst>
              </a:custGeom>
              <a:solidFill>
                <a:srgbClr val="000000"/>
              </a:solidFill>
              <a:ln w="9525">
                <a:noFill/>
                <a:round/>
                <a:headEnd/>
                <a:tailEnd/>
              </a:ln>
            </p:spPr>
            <p:txBody>
              <a:bodyPr/>
              <a:lstStyle/>
              <a:p>
                <a:pPr algn="ctr" fontAlgn="base">
                  <a:spcBef>
                    <a:spcPct val="0"/>
                  </a:spcBef>
                  <a:spcAft>
                    <a:spcPct val="0"/>
                  </a:spcAft>
                </a:pPr>
                <a:endParaRPr lang="en-US" sz="2000"/>
              </a:p>
            </p:txBody>
          </p:sp>
        </p:grpSp>
        <p:grpSp>
          <p:nvGrpSpPr>
            <p:cNvPr id="34" name="Group 26"/>
            <p:cNvGrpSpPr>
              <a:grpSpLocks/>
            </p:cNvGrpSpPr>
            <p:nvPr/>
          </p:nvGrpSpPr>
          <p:grpSpPr bwMode="auto">
            <a:xfrm rot="-5400000">
              <a:off x="4880769" y="2010569"/>
              <a:ext cx="119063" cy="130175"/>
              <a:chOff x="1975" y="2546"/>
              <a:chExt cx="118" cy="111"/>
            </a:xfrm>
          </p:grpSpPr>
          <p:sp>
            <p:nvSpPr>
              <p:cNvPr id="38" name="Rectangle 27"/>
              <p:cNvSpPr>
                <a:spLocks noChangeArrowheads="1"/>
              </p:cNvSpPr>
              <p:nvPr/>
            </p:nvSpPr>
            <p:spPr bwMode="auto">
              <a:xfrm>
                <a:off x="2022" y="2550"/>
                <a:ext cx="26" cy="3"/>
              </a:xfrm>
              <a:prstGeom prst="rect">
                <a:avLst/>
              </a:prstGeom>
              <a:solidFill>
                <a:srgbClr val="000000"/>
              </a:solidFill>
              <a:ln w="9525">
                <a:noFill/>
                <a:miter lim="800000"/>
                <a:headEnd/>
                <a:tailEnd/>
              </a:ln>
            </p:spPr>
            <p:txBody>
              <a:bodyP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39" name="Freeform 28"/>
              <p:cNvSpPr>
                <a:spLocks/>
              </p:cNvSpPr>
              <p:nvPr/>
            </p:nvSpPr>
            <p:spPr bwMode="auto">
              <a:xfrm>
                <a:off x="1975" y="2546"/>
                <a:ext cx="118" cy="111"/>
              </a:xfrm>
              <a:custGeom>
                <a:avLst/>
                <a:gdLst>
                  <a:gd name="T0" fmla="*/ 0 w 118"/>
                  <a:gd name="T1" fmla="*/ 0 h 223"/>
                  <a:gd name="T2" fmla="*/ 47 w 118"/>
                  <a:gd name="T3" fmla="*/ 0 h 223"/>
                  <a:gd name="T4" fmla="*/ 118 w 118"/>
                  <a:gd name="T5" fmla="*/ 0 h 223"/>
                  <a:gd name="T6" fmla="*/ 0 w 118"/>
                  <a:gd name="T7" fmla="*/ 0 h 223"/>
                  <a:gd name="T8" fmla="*/ 0 60000 65536"/>
                  <a:gd name="T9" fmla="*/ 0 60000 65536"/>
                  <a:gd name="T10" fmla="*/ 0 60000 65536"/>
                  <a:gd name="T11" fmla="*/ 0 60000 65536"/>
                  <a:gd name="T12" fmla="*/ 0 w 118"/>
                  <a:gd name="T13" fmla="*/ 0 h 223"/>
                  <a:gd name="T14" fmla="*/ 118 w 118"/>
                  <a:gd name="T15" fmla="*/ 223 h 223"/>
                </a:gdLst>
                <a:ahLst/>
                <a:cxnLst>
                  <a:cxn ang="T8">
                    <a:pos x="T0" y="T1"/>
                  </a:cxn>
                  <a:cxn ang="T9">
                    <a:pos x="T2" y="T3"/>
                  </a:cxn>
                  <a:cxn ang="T10">
                    <a:pos x="T4" y="T5"/>
                  </a:cxn>
                  <a:cxn ang="T11">
                    <a:pos x="T6" y="T7"/>
                  </a:cxn>
                </a:cxnLst>
                <a:rect l="T12" t="T13" r="T14" b="T15"/>
                <a:pathLst>
                  <a:path w="118" h="223">
                    <a:moveTo>
                      <a:pt x="0" y="0"/>
                    </a:moveTo>
                    <a:lnTo>
                      <a:pt x="47" y="223"/>
                    </a:lnTo>
                    <a:lnTo>
                      <a:pt x="118" y="23"/>
                    </a:lnTo>
                    <a:lnTo>
                      <a:pt x="0" y="0"/>
                    </a:lnTo>
                    <a:close/>
                  </a:path>
                </a:pathLst>
              </a:custGeom>
              <a:solidFill>
                <a:srgbClr val="000000"/>
              </a:solidFill>
              <a:ln w="9525">
                <a:noFill/>
                <a:round/>
                <a:headEnd/>
                <a:tailEnd/>
              </a:ln>
            </p:spPr>
            <p:txBody>
              <a:bodyPr/>
              <a:lstStyle/>
              <a:p>
                <a:pPr algn="ctr" fontAlgn="base">
                  <a:spcBef>
                    <a:spcPct val="0"/>
                  </a:spcBef>
                  <a:spcAft>
                    <a:spcPct val="0"/>
                  </a:spcAft>
                </a:pPr>
                <a:endParaRPr lang="en-US" sz="2000"/>
              </a:p>
            </p:txBody>
          </p:sp>
        </p:grpSp>
        <p:sp>
          <p:nvSpPr>
            <p:cNvPr id="35" name="Oval 29"/>
            <p:cNvSpPr>
              <a:spLocks noChangeArrowheads="1"/>
            </p:cNvSpPr>
            <p:nvPr/>
          </p:nvSpPr>
          <p:spPr bwMode="auto">
            <a:xfrm rot="16200000">
              <a:off x="5880894" y="2551906"/>
              <a:ext cx="92075" cy="100013"/>
            </a:xfrm>
            <a:prstGeom prst="ellipse">
              <a:avLst/>
            </a:prstGeom>
            <a:solidFill>
              <a:srgbClr val="FFFFFF"/>
            </a:solidFill>
            <a:ln w="9525">
              <a:solidFill>
                <a:srgbClr val="000000"/>
              </a:solidFill>
              <a:round/>
              <a:headEnd/>
              <a:tailEnd/>
            </a:ln>
          </p:spPr>
          <p:txBody>
            <a:bodyP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36" name="Oval 30"/>
            <p:cNvSpPr>
              <a:spLocks noChangeArrowheads="1"/>
            </p:cNvSpPr>
            <p:nvPr/>
          </p:nvSpPr>
          <p:spPr bwMode="auto">
            <a:xfrm rot="16200000">
              <a:off x="5880894" y="1870869"/>
              <a:ext cx="92075" cy="100013"/>
            </a:xfrm>
            <a:prstGeom prst="ellipse">
              <a:avLst/>
            </a:prstGeom>
            <a:solidFill>
              <a:srgbClr val="FFFFFF"/>
            </a:solidFill>
            <a:ln w="9525">
              <a:solidFill>
                <a:srgbClr val="000000"/>
              </a:solidFill>
              <a:round/>
              <a:headEnd/>
              <a:tailEnd/>
            </a:ln>
          </p:spPr>
          <p:txBody>
            <a:bodyPr/>
            <a:lstStyle/>
            <a:p>
              <a:pPr algn="ctr" eaLnBrk="0" fontAlgn="base" hangingPunct="0">
                <a:lnSpc>
                  <a:spcPct val="90000"/>
                </a:lnSpc>
                <a:spcBef>
                  <a:spcPct val="0"/>
                </a:spcBef>
                <a:spcAft>
                  <a:spcPct val="0"/>
                </a:spcAft>
                <a:buFont typeface="Wingdings" pitchFamily="2" charset="2"/>
                <a:buNone/>
              </a:pPr>
              <a:endParaRPr lang="en-US" sz="2000" b="1"/>
            </a:p>
          </p:txBody>
        </p:sp>
        <p:sp>
          <p:nvSpPr>
            <p:cNvPr id="37" name="Line 31"/>
            <p:cNvSpPr>
              <a:spLocks noChangeShapeType="1"/>
            </p:cNvSpPr>
            <p:nvPr/>
          </p:nvSpPr>
          <p:spPr bwMode="auto">
            <a:xfrm rot="16200000">
              <a:off x="4109244" y="2528094"/>
              <a:ext cx="919162" cy="0"/>
            </a:xfrm>
            <a:prstGeom prst="line">
              <a:avLst/>
            </a:prstGeom>
            <a:noFill/>
            <a:ln w="38100" cap="rnd">
              <a:solidFill>
                <a:schemeClr val="tx1"/>
              </a:solidFill>
              <a:prstDash val="sysDot"/>
              <a:round/>
              <a:headEnd type="none" w="sm" len="sm"/>
              <a:tailEnd type="none" w="sm" len="sm"/>
            </a:ln>
          </p:spPr>
          <p:txBody>
            <a:bodyPr/>
            <a:lstStyle/>
            <a:p>
              <a:pPr algn="ctr" fontAlgn="base">
                <a:spcBef>
                  <a:spcPct val="0"/>
                </a:spcBef>
                <a:spcAft>
                  <a:spcPct val="0"/>
                </a:spcAft>
              </a:pPr>
              <a:endParaRPr lang="en-US" sz="2000"/>
            </a:p>
          </p:txBody>
        </p:sp>
      </p:grpSp>
    </p:spTree>
    <p:extLst>
      <p:ext uri="{BB962C8B-B14F-4D97-AF65-F5344CB8AC3E}">
        <p14:creationId xmlns:p14="http://schemas.microsoft.com/office/powerpoint/2010/main" val="969374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4" name="Rectangle 6"/>
          <p:cNvSpPr>
            <a:spLocks noGrp="1" noChangeArrowheads="1"/>
          </p:cNvSpPr>
          <p:nvPr>
            <p:ph type="title"/>
          </p:nvPr>
        </p:nvSpPr>
        <p:spPr>
          <a:xfrm>
            <a:off x="762000" y="-76200"/>
            <a:ext cx="7543800" cy="783335"/>
          </a:xfrm>
        </p:spPr>
        <p:txBody>
          <a:bodyPr/>
          <a:lstStyle/>
          <a:p>
            <a:r>
              <a:rPr lang="en-US" dirty="0" smtClean="0"/>
              <a:t>What about the “FOG” and “Cloud”?</a:t>
            </a:r>
            <a:br>
              <a:rPr lang="en-US" dirty="0" smtClean="0"/>
            </a:br>
            <a:r>
              <a:rPr lang="en-US" dirty="0" smtClean="0"/>
              <a:t>New </a:t>
            </a:r>
            <a:r>
              <a:rPr lang="en-US" dirty="0" smtClean="0"/>
              <a:t>Abstraction: the Cell</a:t>
            </a:r>
          </a:p>
        </p:txBody>
      </p:sp>
      <p:sp>
        <p:nvSpPr>
          <p:cNvPr id="247815" name="Rectangle 7"/>
          <p:cNvSpPr>
            <a:spLocks noGrp="1" noChangeArrowheads="1"/>
          </p:cNvSpPr>
          <p:nvPr>
            <p:ph type="body" idx="1"/>
          </p:nvPr>
        </p:nvSpPr>
        <p:spPr>
          <a:xfrm>
            <a:off x="144379" y="685800"/>
            <a:ext cx="8991600" cy="5791200"/>
          </a:xfrm>
        </p:spPr>
        <p:txBody>
          <a:bodyPr>
            <a:normAutofit fontScale="92500"/>
          </a:bodyPr>
          <a:lstStyle/>
          <a:p>
            <a:r>
              <a:rPr lang="en-US" dirty="0" smtClean="0"/>
              <a:t>Properties of a Cell: Service Level Guarantees</a:t>
            </a:r>
          </a:p>
          <a:p>
            <a:pPr lvl="1"/>
            <a:r>
              <a:rPr lang="en-US" dirty="0" smtClean="0"/>
              <a:t>A user-level software component with guaranteed resources</a:t>
            </a:r>
          </a:p>
          <a:p>
            <a:pPr lvl="1"/>
            <a:r>
              <a:rPr lang="en-US" dirty="0" smtClean="0"/>
              <a:t>Has full control over resources it owns (“Bare Metal”)</a:t>
            </a:r>
          </a:p>
          <a:p>
            <a:pPr lvl="1"/>
            <a:r>
              <a:rPr lang="en-US" dirty="0" smtClean="0"/>
              <a:t>Contains at least one memory protection domain (possibly more)</a:t>
            </a:r>
          </a:p>
          <a:p>
            <a:pPr lvl="1"/>
            <a:r>
              <a:rPr lang="en-US" dirty="0" smtClean="0"/>
              <a:t>Contains a set of secured channel endpoints to other Cells</a:t>
            </a:r>
          </a:p>
          <a:p>
            <a:pPr lvl="1"/>
            <a:r>
              <a:rPr lang="en-US" dirty="0" smtClean="0"/>
              <a:t>Contains a security context which may protect and decrypt information</a:t>
            </a:r>
          </a:p>
          <a:p>
            <a:r>
              <a:rPr lang="en-US" dirty="0" smtClean="0"/>
              <a:t>When mapped to the hardware, a cell gets:</a:t>
            </a:r>
          </a:p>
          <a:p>
            <a:pPr lvl="1"/>
            <a:r>
              <a:rPr lang="en-US" dirty="0" smtClean="0"/>
              <a:t>Gang-schedule hardware thread resources (“Harts”)</a:t>
            </a:r>
          </a:p>
          <a:p>
            <a:pPr lvl="1"/>
            <a:r>
              <a:rPr lang="en-US" dirty="0" smtClean="0"/>
              <a:t>Guaranteed fractions of other physical resources</a:t>
            </a:r>
          </a:p>
          <a:p>
            <a:pPr lvl="2"/>
            <a:r>
              <a:rPr lang="en-US" dirty="0" smtClean="0"/>
              <a:t>Physical Pages (DRAM), Cache partitions, memory bandwidth, power</a:t>
            </a:r>
          </a:p>
          <a:p>
            <a:pPr lvl="1"/>
            <a:r>
              <a:rPr lang="en-US" dirty="0" smtClean="0"/>
              <a:t>Guaranteed fractions of system services</a:t>
            </a:r>
          </a:p>
          <a:p>
            <a:r>
              <a:rPr lang="en-US" dirty="0" smtClean="0">
                <a:solidFill>
                  <a:srgbClr val="FF0000"/>
                </a:solidFill>
              </a:rPr>
              <a:t>Predictability of performance </a:t>
            </a:r>
            <a:r>
              <a:rPr lang="en-US" dirty="0" smtClean="0">
                <a:solidFill>
                  <a:srgbClr val="FF0000"/>
                </a:solidFill>
                <a:sym typeface="Symbol"/>
              </a:rPr>
              <a:t> </a:t>
            </a:r>
          </a:p>
          <a:p>
            <a:pPr lvl="1"/>
            <a:r>
              <a:rPr lang="en-US" dirty="0" smtClean="0">
                <a:solidFill>
                  <a:srgbClr val="FF0000"/>
                </a:solidFill>
                <a:sym typeface="Symbol"/>
              </a:rPr>
              <a:t>Ability to model performance </a:t>
            </a:r>
            <a:r>
              <a:rPr lang="en-US" dirty="0" err="1" smtClean="0">
                <a:solidFill>
                  <a:srgbClr val="FF0000"/>
                </a:solidFill>
                <a:sym typeface="Symbol"/>
              </a:rPr>
              <a:t>vs</a:t>
            </a:r>
            <a:r>
              <a:rPr lang="en-US" dirty="0" smtClean="0">
                <a:solidFill>
                  <a:srgbClr val="FF0000"/>
                </a:solidFill>
                <a:sym typeface="Symbol"/>
              </a:rPr>
              <a:t> resources</a:t>
            </a:r>
          </a:p>
          <a:p>
            <a:pPr lvl="1"/>
            <a:r>
              <a:rPr lang="en-US" dirty="0" smtClean="0">
                <a:solidFill>
                  <a:srgbClr val="FF0000"/>
                </a:solidFill>
                <a:sym typeface="Symbol"/>
              </a:rPr>
              <a:t>Ability for user-level schedulers to better provide </a:t>
            </a:r>
            <a:r>
              <a:rPr lang="en-US" dirty="0" err="1" smtClean="0">
                <a:solidFill>
                  <a:srgbClr val="FF0000"/>
                </a:solidFill>
                <a:sym typeface="Symbol"/>
              </a:rPr>
              <a:t>QoS</a:t>
            </a:r>
            <a:endParaRPr lang="en-US" dirty="0" smtClean="0">
              <a:solidFill>
                <a:srgbClr val="FF0000"/>
              </a:solidFill>
            </a:endParaRPr>
          </a:p>
        </p:txBody>
      </p:sp>
    </p:spTree>
    <p:extLst>
      <p:ext uri="{BB962C8B-B14F-4D97-AF65-F5344CB8AC3E}">
        <p14:creationId xmlns:p14="http://schemas.microsoft.com/office/powerpoint/2010/main" val="3173690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7815">
                                            <p:txEl>
                                              <p:pRg st="0" end="0"/>
                                            </p:txEl>
                                          </p:spTgt>
                                        </p:tgtEl>
                                        <p:attrNameLst>
                                          <p:attrName>style.visibility</p:attrName>
                                        </p:attrNameLst>
                                      </p:cBhvr>
                                      <p:to>
                                        <p:strVal val="visible"/>
                                      </p:to>
                                    </p:set>
                                    <p:anim calcmode="lin" valueType="num">
                                      <p:cBhvr additive="base">
                                        <p:cTn id="7" dur="500" fill="hold"/>
                                        <p:tgtEl>
                                          <p:spTgt spid="2478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78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7815">
                                            <p:txEl>
                                              <p:pRg st="1" end="1"/>
                                            </p:txEl>
                                          </p:spTgt>
                                        </p:tgtEl>
                                        <p:attrNameLst>
                                          <p:attrName>style.visibility</p:attrName>
                                        </p:attrNameLst>
                                      </p:cBhvr>
                                      <p:to>
                                        <p:strVal val="visible"/>
                                      </p:to>
                                    </p:set>
                                    <p:anim calcmode="lin" valueType="num">
                                      <p:cBhvr additive="base">
                                        <p:cTn id="11" dur="500" fill="hold"/>
                                        <p:tgtEl>
                                          <p:spTgt spid="24781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4781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7815">
                                            <p:txEl>
                                              <p:pRg st="2" end="2"/>
                                            </p:txEl>
                                          </p:spTgt>
                                        </p:tgtEl>
                                        <p:attrNameLst>
                                          <p:attrName>style.visibility</p:attrName>
                                        </p:attrNameLst>
                                      </p:cBhvr>
                                      <p:to>
                                        <p:strVal val="visible"/>
                                      </p:to>
                                    </p:set>
                                    <p:anim calcmode="lin" valueType="num">
                                      <p:cBhvr additive="base">
                                        <p:cTn id="15" dur="500" fill="hold"/>
                                        <p:tgtEl>
                                          <p:spTgt spid="24781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781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7815">
                                            <p:txEl>
                                              <p:pRg st="3" end="3"/>
                                            </p:txEl>
                                          </p:spTgt>
                                        </p:tgtEl>
                                        <p:attrNameLst>
                                          <p:attrName>style.visibility</p:attrName>
                                        </p:attrNameLst>
                                      </p:cBhvr>
                                      <p:to>
                                        <p:strVal val="visible"/>
                                      </p:to>
                                    </p:set>
                                    <p:anim calcmode="lin" valueType="num">
                                      <p:cBhvr additive="base">
                                        <p:cTn id="19" dur="500" fill="hold"/>
                                        <p:tgtEl>
                                          <p:spTgt spid="24781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781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47815">
                                            <p:txEl>
                                              <p:pRg st="4" end="4"/>
                                            </p:txEl>
                                          </p:spTgt>
                                        </p:tgtEl>
                                        <p:attrNameLst>
                                          <p:attrName>style.visibility</p:attrName>
                                        </p:attrNameLst>
                                      </p:cBhvr>
                                      <p:to>
                                        <p:strVal val="visible"/>
                                      </p:to>
                                    </p:set>
                                    <p:anim calcmode="lin" valueType="num">
                                      <p:cBhvr additive="base">
                                        <p:cTn id="23" dur="500" fill="hold"/>
                                        <p:tgtEl>
                                          <p:spTgt spid="247815">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4781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47815">
                                            <p:txEl>
                                              <p:pRg st="5" end="5"/>
                                            </p:txEl>
                                          </p:spTgt>
                                        </p:tgtEl>
                                        <p:attrNameLst>
                                          <p:attrName>style.visibility</p:attrName>
                                        </p:attrNameLst>
                                      </p:cBhvr>
                                      <p:to>
                                        <p:strVal val="visible"/>
                                      </p:to>
                                    </p:set>
                                    <p:anim calcmode="lin" valueType="num">
                                      <p:cBhvr additive="base">
                                        <p:cTn id="27" dur="500" fill="hold"/>
                                        <p:tgtEl>
                                          <p:spTgt spid="247815">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78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47815">
                                            <p:txEl>
                                              <p:pRg st="6" end="6"/>
                                            </p:txEl>
                                          </p:spTgt>
                                        </p:tgtEl>
                                        <p:attrNameLst>
                                          <p:attrName>style.visibility</p:attrName>
                                        </p:attrNameLst>
                                      </p:cBhvr>
                                      <p:to>
                                        <p:strVal val="visible"/>
                                      </p:to>
                                    </p:set>
                                    <p:anim calcmode="lin" valueType="num">
                                      <p:cBhvr additive="base">
                                        <p:cTn id="33" dur="500" fill="hold"/>
                                        <p:tgtEl>
                                          <p:spTgt spid="247815">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47815">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47815">
                                            <p:txEl>
                                              <p:pRg st="7" end="7"/>
                                            </p:txEl>
                                          </p:spTgt>
                                        </p:tgtEl>
                                        <p:attrNameLst>
                                          <p:attrName>style.visibility</p:attrName>
                                        </p:attrNameLst>
                                      </p:cBhvr>
                                      <p:to>
                                        <p:strVal val="visible"/>
                                      </p:to>
                                    </p:set>
                                    <p:anim calcmode="lin" valueType="num">
                                      <p:cBhvr additive="base">
                                        <p:cTn id="37" dur="500" fill="hold"/>
                                        <p:tgtEl>
                                          <p:spTgt spid="247815">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47815">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47815">
                                            <p:txEl>
                                              <p:pRg st="8" end="8"/>
                                            </p:txEl>
                                          </p:spTgt>
                                        </p:tgtEl>
                                        <p:attrNameLst>
                                          <p:attrName>style.visibility</p:attrName>
                                        </p:attrNameLst>
                                      </p:cBhvr>
                                      <p:to>
                                        <p:strVal val="visible"/>
                                      </p:to>
                                    </p:set>
                                    <p:anim calcmode="lin" valueType="num">
                                      <p:cBhvr additive="base">
                                        <p:cTn id="41" dur="500" fill="hold"/>
                                        <p:tgtEl>
                                          <p:spTgt spid="247815">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47815">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47815">
                                            <p:txEl>
                                              <p:pRg st="9" end="9"/>
                                            </p:txEl>
                                          </p:spTgt>
                                        </p:tgtEl>
                                        <p:attrNameLst>
                                          <p:attrName>style.visibility</p:attrName>
                                        </p:attrNameLst>
                                      </p:cBhvr>
                                      <p:to>
                                        <p:strVal val="visible"/>
                                      </p:to>
                                    </p:set>
                                    <p:anim calcmode="lin" valueType="num">
                                      <p:cBhvr additive="base">
                                        <p:cTn id="45" dur="500" fill="hold"/>
                                        <p:tgtEl>
                                          <p:spTgt spid="247815">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47815">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47815">
                                            <p:txEl>
                                              <p:pRg st="10" end="10"/>
                                            </p:txEl>
                                          </p:spTgt>
                                        </p:tgtEl>
                                        <p:attrNameLst>
                                          <p:attrName>style.visibility</p:attrName>
                                        </p:attrNameLst>
                                      </p:cBhvr>
                                      <p:to>
                                        <p:strVal val="visible"/>
                                      </p:to>
                                    </p:set>
                                    <p:anim calcmode="lin" valueType="num">
                                      <p:cBhvr additive="base">
                                        <p:cTn id="49" dur="500" fill="hold"/>
                                        <p:tgtEl>
                                          <p:spTgt spid="247815">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4781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7815">
                                            <p:txEl>
                                              <p:pRg st="11" end="11"/>
                                            </p:txEl>
                                          </p:spTgt>
                                        </p:tgtEl>
                                        <p:attrNameLst>
                                          <p:attrName>style.visibility</p:attrName>
                                        </p:attrNameLst>
                                      </p:cBhvr>
                                      <p:to>
                                        <p:strVal val="visible"/>
                                      </p:to>
                                    </p:set>
                                    <p:anim calcmode="lin" valueType="num">
                                      <p:cBhvr additive="base">
                                        <p:cTn id="55" dur="500" fill="hold"/>
                                        <p:tgtEl>
                                          <p:spTgt spid="247815">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47815">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47815">
                                            <p:txEl>
                                              <p:pRg st="12" end="12"/>
                                            </p:txEl>
                                          </p:spTgt>
                                        </p:tgtEl>
                                        <p:attrNameLst>
                                          <p:attrName>style.visibility</p:attrName>
                                        </p:attrNameLst>
                                      </p:cBhvr>
                                      <p:to>
                                        <p:strVal val="visible"/>
                                      </p:to>
                                    </p:set>
                                    <p:anim calcmode="lin" valueType="num">
                                      <p:cBhvr additive="base">
                                        <p:cTn id="59" dur="500" fill="hold"/>
                                        <p:tgtEl>
                                          <p:spTgt spid="247815">
                                            <p:txEl>
                                              <p:pRg st="12" end="1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47815">
                                            <p:txEl>
                                              <p:pRg st="12" end="1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47815">
                                            <p:txEl>
                                              <p:pRg st="13" end="13"/>
                                            </p:txEl>
                                          </p:spTgt>
                                        </p:tgtEl>
                                        <p:attrNameLst>
                                          <p:attrName>style.visibility</p:attrName>
                                        </p:attrNameLst>
                                      </p:cBhvr>
                                      <p:to>
                                        <p:strVal val="visible"/>
                                      </p:to>
                                    </p:set>
                                    <p:anim calcmode="lin" valueType="num">
                                      <p:cBhvr additive="base">
                                        <p:cTn id="63" dur="500" fill="hold"/>
                                        <p:tgtEl>
                                          <p:spTgt spid="247815">
                                            <p:txEl>
                                              <p:pRg st="13" end="1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47815">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534400" cy="957943"/>
          </a:xfrm>
        </p:spPr>
        <p:txBody>
          <a:bodyPr>
            <a:normAutofit/>
          </a:bodyPr>
          <a:lstStyle/>
          <a:p>
            <a:r>
              <a:rPr lang="en-US" dirty="0" smtClean="0"/>
              <a:t>Cell Implementation Platform: Tessellation Version 2</a:t>
            </a:r>
            <a:endParaRPr lang="en-US" dirty="0"/>
          </a:p>
        </p:txBody>
      </p:sp>
      <p:sp>
        <p:nvSpPr>
          <p:cNvPr id="3" name="Content Placeholder 2"/>
          <p:cNvSpPr>
            <a:spLocks noGrp="1"/>
          </p:cNvSpPr>
          <p:nvPr>
            <p:ph idx="1"/>
          </p:nvPr>
        </p:nvSpPr>
        <p:spPr>
          <a:xfrm>
            <a:off x="228600" y="838200"/>
            <a:ext cx="8458200" cy="5791200"/>
          </a:xfrm>
        </p:spPr>
        <p:txBody>
          <a:bodyPr>
            <a:normAutofit lnSpcReduction="10000"/>
          </a:bodyPr>
          <a:lstStyle/>
          <a:p>
            <a:r>
              <a:rPr lang="it-IT" dirty="0" smtClean="0"/>
              <a:t>Tessellation Operating System</a:t>
            </a:r>
          </a:p>
          <a:p>
            <a:pPr lvl="1"/>
            <a:r>
              <a:rPr lang="it-IT" dirty="0" smtClean="0"/>
              <a:t>Provides basic Cell Implementation</a:t>
            </a:r>
          </a:p>
          <a:p>
            <a:pPr lvl="1"/>
            <a:r>
              <a:rPr lang="it-IT" dirty="0" smtClean="0"/>
              <a:t>Build on the </a:t>
            </a:r>
            <a:r>
              <a:rPr lang="it-IT" dirty="0" smtClean="0"/>
              <a:t>Xen </a:t>
            </a:r>
            <a:r>
              <a:rPr lang="it-IT" dirty="0" smtClean="0"/>
              <a:t>Hypervisor</a:t>
            </a:r>
          </a:p>
          <a:p>
            <a:r>
              <a:rPr lang="it-IT" dirty="0" smtClean="0"/>
              <a:t>Why Xen?</a:t>
            </a:r>
          </a:p>
          <a:p>
            <a:pPr lvl="1"/>
            <a:r>
              <a:rPr lang="it-IT" dirty="0" smtClean="0">
                <a:solidFill>
                  <a:srgbClr val="FF0000"/>
                </a:solidFill>
              </a:rPr>
              <a:t>Provides clean starting point for resource </a:t>
            </a:r>
            <a:r>
              <a:rPr lang="it-IT" dirty="0" smtClean="0">
                <a:solidFill>
                  <a:srgbClr val="FF0000"/>
                </a:solidFill>
              </a:rPr>
              <a:t>containers</a:t>
            </a:r>
          </a:p>
          <a:p>
            <a:pPr lvl="1"/>
            <a:r>
              <a:rPr lang="it-IT" dirty="0" smtClean="0"/>
              <a:t>Leverage </a:t>
            </a:r>
            <a:r>
              <a:rPr lang="it-IT" dirty="0" smtClean="0"/>
              <a:t>mature OS (Linux) device support, critical drivers can be isolated in a stub domain</a:t>
            </a:r>
          </a:p>
          <a:p>
            <a:pPr lvl="1"/>
            <a:r>
              <a:rPr lang="it-IT" dirty="0" smtClean="0"/>
              <a:t>Framework for developing VM schedulers</a:t>
            </a:r>
          </a:p>
          <a:p>
            <a:pPr lvl="1"/>
            <a:r>
              <a:rPr lang="it-IT" dirty="0" smtClean="0"/>
              <a:t>Mini-OS, a lightweight POSIX-compatible Xen guest OS, is basis for the customizable app runtime</a:t>
            </a:r>
          </a:p>
          <a:p>
            <a:pPr lvl="1"/>
            <a:r>
              <a:rPr lang="it-IT" dirty="0" smtClean="0"/>
              <a:t>Support for ARM and </a:t>
            </a:r>
            <a:r>
              <a:rPr lang="it-IT" dirty="0" smtClean="0"/>
              <a:t>x86</a:t>
            </a:r>
          </a:p>
          <a:p>
            <a:r>
              <a:rPr lang="it-IT" dirty="0" smtClean="0"/>
              <a:t>Unikernels: Software Appliances</a:t>
            </a:r>
          </a:p>
          <a:p>
            <a:pPr lvl="1"/>
            <a:r>
              <a:rPr lang="it-IT" dirty="0" smtClean="0"/>
              <a:t>Small compiled kernels with only enough components to support one application</a:t>
            </a:r>
          </a:p>
          <a:p>
            <a:pPr lvl="1"/>
            <a:r>
              <a:rPr lang="it-IT" dirty="0" smtClean="0"/>
              <a:t>Every component has its own resource container</a:t>
            </a:r>
            <a:endParaRPr lang="it-IT" dirty="0" smtClean="0"/>
          </a:p>
          <a:p>
            <a:r>
              <a:rPr lang="it-IT" dirty="0" smtClean="0">
                <a:solidFill>
                  <a:srgbClr val="FF0000"/>
                </a:solidFill>
              </a:rPr>
              <a:t>Dynamic </a:t>
            </a:r>
            <a:r>
              <a:rPr lang="it-IT" dirty="0" smtClean="0">
                <a:solidFill>
                  <a:srgbClr val="FF0000"/>
                </a:solidFill>
              </a:rPr>
              <a:t>resource optimization framework</a:t>
            </a:r>
          </a:p>
        </p:txBody>
      </p:sp>
    </p:spTree>
    <p:extLst>
      <p:ext uri="{BB962C8B-B14F-4D97-AF65-F5344CB8AC3E}">
        <p14:creationId xmlns:p14="http://schemas.microsoft.com/office/powerpoint/2010/main" val="70964455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3007"/>
            <a:ext cx="8582331" cy="639762"/>
          </a:xfrm>
        </p:spPr>
        <p:txBody>
          <a:bodyPr>
            <a:noAutofit/>
          </a:bodyPr>
          <a:lstStyle/>
          <a:p>
            <a:pPr>
              <a:lnSpc>
                <a:spcPct val="80000"/>
              </a:lnSpc>
            </a:pPr>
            <a:r>
              <a:rPr lang="en-US" dirty="0" smtClean="0"/>
              <a:t>Implementing Cells:</a:t>
            </a:r>
            <a:br>
              <a:rPr lang="en-US" dirty="0" smtClean="0"/>
            </a:br>
            <a:r>
              <a:rPr lang="en-US" dirty="0" smtClean="0"/>
              <a:t>Space-Time Partitioning</a:t>
            </a:r>
            <a:endParaRPr lang="en-US" dirty="0"/>
          </a:p>
        </p:txBody>
      </p:sp>
      <p:sp>
        <p:nvSpPr>
          <p:cNvPr id="4" name="Content Placeholder 3"/>
          <p:cNvSpPr>
            <a:spLocks noGrp="1"/>
          </p:cNvSpPr>
          <p:nvPr>
            <p:ph sz="half" idx="1"/>
          </p:nvPr>
        </p:nvSpPr>
        <p:spPr>
          <a:xfrm>
            <a:off x="0" y="2643171"/>
            <a:ext cx="4109397" cy="3962399"/>
          </a:xfrm>
        </p:spPr>
        <p:txBody>
          <a:bodyPr>
            <a:normAutofit/>
          </a:bodyPr>
          <a:lstStyle/>
          <a:p>
            <a:pPr>
              <a:lnSpc>
                <a:spcPct val="90000"/>
              </a:lnSpc>
            </a:pPr>
            <a:r>
              <a:rPr lang="en-US" sz="2400" dirty="0" smtClean="0"/>
              <a:t>Spatial Partition: Performance isolation</a:t>
            </a:r>
          </a:p>
          <a:p>
            <a:pPr marL="460375" lvl="1">
              <a:lnSpc>
                <a:spcPct val="90000"/>
              </a:lnSpc>
            </a:pPr>
            <a:r>
              <a:rPr lang="en-US" sz="2000" dirty="0" smtClean="0"/>
              <a:t>Each </a:t>
            </a:r>
            <a:r>
              <a:rPr lang="en-US" sz="2000" dirty="0" smtClean="0"/>
              <a:t>partition receives a vector of basic resources</a:t>
            </a:r>
          </a:p>
          <a:p>
            <a:pPr marL="687388" lvl="2">
              <a:lnSpc>
                <a:spcPct val="90000"/>
              </a:lnSpc>
            </a:pPr>
            <a:r>
              <a:rPr lang="en-US" sz="1800" dirty="0" smtClean="0"/>
              <a:t>A number HW threads</a:t>
            </a:r>
          </a:p>
          <a:p>
            <a:pPr marL="687388" lvl="2">
              <a:lnSpc>
                <a:spcPct val="90000"/>
              </a:lnSpc>
            </a:pPr>
            <a:r>
              <a:rPr lang="en-US" sz="1800" dirty="0" smtClean="0"/>
              <a:t>Chunk of physical memory</a:t>
            </a:r>
          </a:p>
          <a:p>
            <a:pPr marL="687388" lvl="2">
              <a:lnSpc>
                <a:spcPct val="90000"/>
              </a:lnSpc>
            </a:pPr>
            <a:r>
              <a:rPr lang="en-US" sz="1800" dirty="0" smtClean="0"/>
              <a:t>A portion of shared cache</a:t>
            </a:r>
          </a:p>
          <a:p>
            <a:pPr marL="687388" lvl="2">
              <a:lnSpc>
                <a:spcPct val="90000"/>
              </a:lnSpc>
            </a:pPr>
            <a:r>
              <a:rPr lang="en-US" sz="1800" dirty="0" smtClean="0"/>
              <a:t>A fraction of memory BW</a:t>
            </a:r>
          </a:p>
          <a:p>
            <a:pPr marL="687388" lvl="2">
              <a:lnSpc>
                <a:spcPct val="90000"/>
              </a:lnSpc>
            </a:pPr>
            <a:r>
              <a:rPr lang="en-US" sz="1800" dirty="0" smtClean="0">
                <a:solidFill>
                  <a:srgbClr val="FF0000"/>
                </a:solidFill>
              </a:rPr>
              <a:t>Shared fractions of services</a:t>
            </a:r>
          </a:p>
          <a:p>
            <a:pPr marL="458788" lvl="2" indent="0">
              <a:lnSpc>
                <a:spcPct val="90000"/>
              </a:lnSpc>
              <a:buNone/>
            </a:pPr>
            <a:endParaRPr lang="en-US" sz="1800" dirty="0" smtClean="0"/>
          </a:p>
          <a:p>
            <a:pPr>
              <a:lnSpc>
                <a:spcPct val="90000"/>
              </a:lnSpc>
            </a:pPr>
            <a:endParaRPr lang="en-US" sz="2400" dirty="0"/>
          </a:p>
        </p:txBody>
      </p:sp>
      <p:sp>
        <p:nvSpPr>
          <p:cNvPr id="5" name="Content Placeholder 4"/>
          <p:cNvSpPr>
            <a:spLocks noGrp="1"/>
          </p:cNvSpPr>
          <p:nvPr>
            <p:ph sz="half" idx="2"/>
          </p:nvPr>
        </p:nvSpPr>
        <p:spPr>
          <a:xfrm>
            <a:off x="4038600" y="2765407"/>
            <a:ext cx="5029200" cy="2544764"/>
          </a:xfrm>
        </p:spPr>
        <p:txBody>
          <a:bodyPr>
            <a:noAutofit/>
          </a:bodyPr>
          <a:lstStyle/>
          <a:p>
            <a:pPr>
              <a:lnSpc>
                <a:spcPct val="90000"/>
              </a:lnSpc>
            </a:pPr>
            <a:r>
              <a:rPr lang="en-US" sz="2400" dirty="0" smtClean="0"/>
              <a:t>Partitioning varies over time</a:t>
            </a:r>
          </a:p>
          <a:p>
            <a:pPr marL="465138" lvl="1">
              <a:lnSpc>
                <a:spcPct val="90000"/>
              </a:lnSpc>
            </a:pPr>
            <a:r>
              <a:rPr lang="en-US" sz="2000" dirty="0" smtClean="0"/>
              <a:t>Fine-grained multiplexing and guarantee of resources</a:t>
            </a:r>
            <a:endParaRPr lang="en-US" sz="2000" dirty="0">
              <a:solidFill>
                <a:srgbClr val="0000FF"/>
              </a:solidFill>
            </a:endParaRPr>
          </a:p>
          <a:p>
            <a:pPr marL="865188" lvl="2">
              <a:lnSpc>
                <a:spcPct val="90000"/>
              </a:lnSpc>
            </a:pPr>
            <a:r>
              <a:rPr lang="en-US" sz="1800" dirty="0" smtClean="0"/>
              <a:t>Resources are gang-scheduled</a:t>
            </a:r>
          </a:p>
          <a:p>
            <a:pPr marL="388938" indent="-388938">
              <a:lnSpc>
                <a:spcPct val="90000"/>
              </a:lnSpc>
            </a:pPr>
            <a:r>
              <a:rPr lang="en-US" sz="2400" dirty="0" smtClean="0"/>
              <a:t>Controlled multiplexing, not uncontrolled virtualization</a:t>
            </a:r>
          </a:p>
          <a:p>
            <a:pPr>
              <a:lnSpc>
                <a:spcPct val="90000"/>
              </a:lnSpc>
            </a:pPr>
            <a:r>
              <a:rPr lang="en-US" sz="2400" dirty="0" smtClean="0"/>
              <a:t>Partitioning adapted to the system’s needs</a:t>
            </a:r>
          </a:p>
        </p:txBody>
      </p:sp>
      <p:cxnSp>
        <p:nvCxnSpPr>
          <p:cNvPr id="10" name="Straight Connector 9"/>
          <p:cNvCxnSpPr/>
          <p:nvPr/>
        </p:nvCxnSpPr>
        <p:spPr>
          <a:xfrm rot="5400000" flipH="1" flipV="1">
            <a:off x="1485900" y="3671871"/>
            <a:ext cx="5105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261797" y="871056"/>
            <a:ext cx="4426132" cy="1773334"/>
            <a:chOff x="1827213" y="822325"/>
            <a:chExt cx="5194300" cy="2316163"/>
          </a:xfrm>
        </p:grpSpPr>
        <p:grpSp>
          <p:nvGrpSpPr>
            <p:cNvPr id="9" name="Group 1341"/>
            <p:cNvGrpSpPr>
              <a:grpSpLocks/>
            </p:cNvGrpSpPr>
            <p:nvPr/>
          </p:nvGrpSpPr>
          <p:grpSpPr bwMode="auto">
            <a:xfrm rot="5400000">
              <a:off x="2141538" y="1255713"/>
              <a:ext cx="2012950" cy="1479550"/>
              <a:chOff x="238" y="891"/>
              <a:chExt cx="2097" cy="1873"/>
            </a:xfrm>
          </p:grpSpPr>
          <p:grpSp>
            <p:nvGrpSpPr>
              <p:cNvPr id="12" name="Group 1342"/>
              <p:cNvGrpSpPr>
                <a:grpSpLocks/>
              </p:cNvGrpSpPr>
              <p:nvPr/>
            </p:nvGrpSpPr>
            <p:grpSpPr bwMode="auto">
              <a:xfrm>
                <a:off x="711" y="891"/>
                <a:ext cx="1624" cy="464"/>
                <a:chOff x="659" y="920"/>
                <a:chExt cx="1624" cy="464"/>
              </a:xfrm>
            </p:grpSpPr>
            <p:sp>
              <p:nvSpPr>
                <p:cNvPr id="28" name="AutoShape 1343"/>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29" name="AutoShape 1344"/>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30" name="AutoShape 1345"/>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31" name="AutoShape 1346"/>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3" name="Group 1347"/>
              <p:cNvGrpSpPr>
                <a:grpSpLocks/>
              </p:cNvGrpSpPr>
              <p:nvPr/>
            </p:nvGrpSpPr>
            <p:grpSpPr bwMode="auto">
              <a:xfrm>
                <a:off x="553" y="1361"/>
                <a:ext cx="1624" cy="464"/>
                <a:chOff x="659" y="920"/>
                <a:chExt cx="1624" cy="464"/>
              </a:xfrm>
            </p:grpSpPr>
            <p:sp>
              <p:nvSpPr>
                <p:cNvPr id="24" name="AutoShape 1348"/>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25" name="AutoShape 1349"/>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26" name="AutoShape 1350"/>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27" name="AutoShape 1351"/>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4" name="Group 1352"/>
              <p:cNvGrpSpPr>
                <a:grpSpLocks/>
              </p:cNvGrpSpPr>
              <p:nvPr/>
            </p:nvGrpSpPr>
            <p:grpSpPr bwMode="auto">
              <a:xfrm>
                <a:off x="395" y="1830"/>
                <a:ext cx="1624" cy="464"/>
                <a:chOff x="659" y="920"/>
                <a:chExt cx="1624" cy="464"/>
              </a:xfrm>
            </p:grpSpPr>
            <p:sp>
              <p:nvSpPr>
                <p:cNvPr id="20" name="AutoShape 1353"/>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21" name="AutoShape 1354"/>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22" name="AutoShape 1355"/>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23" name="AutoShape 1356"/>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5" name="Group 1357"/>
              <p:cNvGrpSpPr>
                <a:grpSpLocks/>
              </p:cNvGrpSpPr>
              <p:nvPr/>
            </p:nvGrpSpPr>
            <p:grpSpPr bwMode="auto">
              <a:xfrm>
                <a:off x="238" y="2300"/>
                <a:ext cx="1624" cy="464"/>
                <a:chOff x="659" y="920"/>
                <a:chExt cx="1624" cy="464"/>
              </a:xfrm>
            </p:grpSpPr>
            <p:sp>
              <p:nvSpPr>
                <p:cNvPr id="16" name="AutoShape 1358"/>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7" name="AutoShape 1359"/>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8" name="AutoShape 1360"/>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9" name="AutoShape 1361"/>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grpSp>
          <p:nvGrpSpPr>
            <p:cNvPr id="32" name="Group 1130"/>
            <p:cNvGrpSpPr>
              <a:grpSpLocks/>
            </p:cNvGrpSpPr>
            <p:nvPr/>
          </p:nvGrpSpPr>
          <p:grpSpPr bwMode="auto">
            <a:xfrm rot="5400000">
              <a:off x="2498725" y="1233488"/>
              <a:ext cx="2012950" cy="1479550"/>
              <a:chOff x="238" y="891"/>
              <a:chExt cx="2097" cy="1873"/>
            </a:xfrm>
          </p:grpSpPr>
          <p:grpSp>
            <p:nvGrpSpPr>
              <p:cNvPr id="33" name="Group 1131"/>
              <p:cNvGrpSpPr>
                <a:grpSpLocks/>
              </p:cNvGrpSpPr>
              <p:nvPr/>
            </p:nvGrpSpPr>
            <p:grpSpPr bwMode="auto">
              <a:xfrm>
                <a:off x="711" y="891"/>
                <a:ext cx="1624" cy="464"/>
                <a:chOff x="659" y="920"/>
                <a:chExt cx="1624" cy="464"/>
              </a:xfrm>
            </p:grpSpPr>
            <p:sp>
              <p:nvSpPr>
                <p:cNvPr id="49" name="AutoShape 1132"/>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50" name="AutoShape 1133"/>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51" name="AutoShape 1134"/>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52" name="AutoShape 1135"/>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34" name="Group 1136"/>
              <p:cNvGrpSpPr>
                <a:grpSpLocks/>
              </p:cNvGrpSpPr>
              <p:nvPr/>
            </p:nvGrpSpPr>
            <p:grpSpPr bwMode="auto">
              <a:xfrm>
                <a:off x="553" y="1361"/>
                <a:ext cx="1624" cy="464"/>
                <a:chOff x="659" y="920"/>
                <a:chExt cx="1624" cy="464"/>
              </a:xfrm>
            </p:grpSpPr>
            <p:sp>
              <p:nvSpPr>
                <p:cNvPr id="45" name="AutoShape 1137"/>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46" name="AutoShape 1138"/>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47" name="AutoShape 1139"/>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48" name="AutoShape 1140"/>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35" name="Group 1141"/>
              <p:cNvGrpSpPr>
                <a:grpSpLocks/>
              </p:cNvGrpSpPr>
              <p:nvPr/>
            </p:nvGrpSpPr>
            <p:grpSpPr bwMode="auto">
              <a:xfrm>
                <a:off x="395" y="1830"/>
                <a:ext cx="1624" cy="464"/>
                <a:chOff x="659" y="920"/>
                <a:chExt cx="1624" cy="464"/>
              </a:xfrm>
            </p:grpSpPr>
            <p:sp>
              <p:nvSpPr>
                <p:cNvPr id="41" name="AutoShape 1142"/>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42" name="AutoShape 1143"/>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43" name="AutoShape 1144"/>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44" name="AutoShape 1145"/>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nvGrpSpPr>
              <p:cNvPr id="36" name="Group 1146"/>
              <p:cNvGrpSpPr>
                <a:grpSpLocks/>
              </p:cNvGrpSpPr>
              <p:nvPr/>
            </p:nvGrpSpPr>
            <p:grpSpPr bwMode="auto">
              <a:xfrm>
                <a:off x="238" y="2300"/>
                <a:ext cx="1624" cy="464"/>
                <a:chOff x="659" y="920"/>
                <a:chExt cx="1624" cy="464"/>
              </a:xfrm>
            </p:grpSpPr>
            <p:sp>
              <p:nvSpPr>
                <p:cNvPr id="37" name="AutoShape 1147"/>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38" name="AutoShape 1148"/>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39" name="AutoShape 1149"/>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40" name="AutoShape 1150"/>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grpSp>
          <p:nvGrpSpPr>
            <p:cNvPr id="53" name="Group 1172"/>
            <p:cNvGrpSpPr>
              <a:grpSpLocks/>
            </p:cNvGrpSpPr>
            <p:nvPr/>
          </p:nvGrpSpPr>
          <p:grpSpPr bwMode="auto">
            <a:xfrm rot="5400000">
              <a:off x="2867025" y="1211263"/>
              <a:ext cx="2012950" cy="1479550"/>
              <a:chOff x="238" y="891"/>
              <a:chExt cx="2097" cy="1873"/>
            </a:xfrm>
          </p:grpSpPr>
          <p:grpSp>
            <p:nvGrpSpPr>
              <p:cNvPr id="54" name="Group 1173"/>
              <p:cNvGrpSpPr>
                <a:grpSpLocks/>
              </p:cNvGrpSpPr>
              <p:nvPr/>
            </p:nvGrpSpPr>
            <p:grpSpPr bwMode="auto">
              <a:xfrm>
                <a:off x="711" y="891"/>
                <a:ext cx="1624" cy="464"/>
                <a:chOff x="659" y="920"/>
                <a:chExt cx="1624" cy="464"/>
              </a:xfrm>
            </p:grpSpPr>
            <p:sp>
              <p:nvSpPr>
                <p:cNvPr id="70" name="AutoShape 1174"/>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71" name="AutoShape 1175"/>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72" name="AutoShape 1176"/>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73" name="AutoShape 1177"/>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55" name="Group 1178"/>
              <p:cNvGrpSpPr>
                <a:grpSpLocks/>
              </p:cNvGrpSpPr>
              <p:nvPr/>
            </p:nvGrpSpPr>
            <p:grpSpPr bwMode="auto">
              <a:xfrm>
                <a:off x="553" y="1361"/>
                <a:ext cx="1624" cy="464"/>
                <a:chOff x="659" y="920"/>
                <a:chExt cx="1624" cy="464"/>
              </a:xfrm>
            </p:grpSpPr>
            <p:sp>
              <p:nvSpPr>
                <p:cNvPr id="66" name="AutoShape 1179"/>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67" name="AutoShape 1180"/>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68" name="AutoShape 1181"/>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69" name="AutoShape 1182"/>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56" name="Group 1183"/>
              <p:cNvGrpSpPr>
                <a:grpSpLocks/>
              </p:cNvGrpSpPr>
              <p:nvPr/>
            </p:nvGrpSpPr>
            <p:grpSpPr bwMode="auto">
              <a:xfrm>
                <a:off x="395" y="1830"/>
                <a:ext cx="1624" cy="464"/>
                <a:chOff x="659" y="920"/>
                <a:chExt cx="1624" cy="464"/>
              </a:xfrm>
            </p:grpSpPr>
            <p:sp>
              <p:nvSpPr>
                <p:cNvPr id="62" name="AutoShape 1184"/>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63" name="AutoShape 1185"/>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64" name="AutoShape 1186"/>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65" name="AutoShape 1187"/>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57" name="Group 1188"/>
              <p:cNvGrpSpPr>
                <a:grpSpLocks/>
              </p:cNvGrpSpPr>
              <p:nvPr/>
            </p:nvGrpSpPr>
            <p:grpSpPr bwMode="auto">
              <a:xfrm>
                <a:off x="238" y="2300"/>
                <a:ext cx="1624" cy="464"/>
                <a:chOff x="659" y="920"/>
                <a:chExt cx="1624" cy="464"/>
              </a:xfrm>
            </p:grpSpPr>
            <p:sp>
              <p:nvSpPr>
                <p:cNvPr id="58" name="AutoShape 1189"/>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59" name="AutoShape 1190"/>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60" name="AutoShape 1191"/>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61" name="AutoShape 1192"/>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grpSp>
          <p:nvGrpSpPr>
            <p:cNvPr id="74" name="Group 1193"/>
            <p:cNvGrpSpPr>
              <a:grpSpLocks/>
            </p:cNvGrpSpPr>
            <p:nvPr/>
          </p:nvGrpSpPr>
          <p:grpSpPr bwMode="auto">
            <a:xfrm rot="5400000">
              <a:off x="3270250" y="1189038"/>
              <a:ext cx="2012950" cy="1479550"/>
              <a:chOff x="238" y="891"/>
              <a:chExt cx="2097" cy="1873"/>
            </a:xfrm>
          </p:grpSpPr>
          <p:grpSp>
            <p:nvGrpSpPr>
              <p:cNvPr id="75" name="Group 1194"/>
              <p:cNvGrpSpPr>
                <a:grpSpLocks/>
              </p:cNvGrpSpPr>
              <p:nvPr/>
            </p:nvGrpSpPr>
            <p:grpSpPr bwMode="auto">
              <a:xfrm>
                <a:off x="711" y="891"/>
                <a:ext cx="1624" cy="464"/>
                <a:chOff x="659" y="920"/>
                <a:chExt cx="1624" cy="464"/>
              </a:xfrm>
            </p:grpSpPr>
            <p:sp>
              <p:nvSpPr>
                <p:cNvPr id="91" name="AutoShape 1195"/>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92" name="AutoShape 1196"/>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93" name="AutoShape 1197"/>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94" name="AutoShape 1198"/>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76" name="Group 1199"/>
              <p:cNvGrpSpPr>
                <a:grpSpLocks/>
              </p:cNvGrpSpPr>
              <p:nvPr/>
            </p:nvGrpSpPr>
            <p:grpSpPr bwMode="auto">
              <a:xfrm>
                <a:off x="553" y="1361"/>
                <a:ext cx="1624" cy="464"/>
                <a:chOff x="659" y="920"/>
                <a:chExt cx="1624" cy="464"/>
              </a:xfrm>
            </p:grpSpPr>
            <p:sp>
              <p:nvSpPr>
                <p:cNvPr id="87" name="AutoShape 1200"/>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88" name="AutoShape 1201"/>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89" name="AutoShape 1202"/>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90" name="AutoShape 1203"/>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77" name="Group 1204"/>
              <p:cNvGrpSpPr>
                <a:grpSpLocks/>
              </p:cNvGrpSpPr>
              <p:nvPr/>
            </p:nvGrpSpPr>
            <p:grpSpPr bwMode="auto">
              <a:xfrm>
                <a:off x="395" y="1830"/>
                <a:ext cx="1624" cy="464"/>
                <a:chOff x="659" y="920"/>
                <a:chExt cx="1624" cy="464"/>
              </a:xfrm>
            </p:grpSpPr>
            <p:sp>
              <p:nvSpPr>
                <p:cNvPr id="83" name="AutoShape 1205"/>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84" name="AutoShape 1206"/>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85" name="AutoShape 1207"/>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86" name="AutoShape 1208"/>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nvGrpSpPr>
              <p:cNvPr id="78" name="Group 1209"/>
              <p:cNvGrpSpPr>
                <a:grpSpLocks/>
              </p:cNvGrpSpPr>
              <p:nvPr/>
            </p:nvGrpSpPr>
            <p:grpSpPr bwMode="auto">
              <a:xfrm>
                <a:off x="238" y="2300"/>
                <a:ext cx="1624" cy="464"/>
                <a:chOff x="659" y="920"/>
                <a:chExt cx="1624" cy="464"/>
              </a:xfrm>
            </p:grpSpPr>
            <p:sp>
              <p:nvSpPr>
                <p:cNvPr id="79" name="AutoShape 1210"/>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80" name="AutoShape 1211"/>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81" name="AutoShape 1212"/>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82" name="AutoShape 1213"/>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grpSp>
          <p:nvGrpSpPr>
            <p:cNvPr id="95" name="Group 1214"/>
            <p:cNvGrpSpPr>
              <a:grpSpLocks/>
            </p:cNvGrpSpPr>
            <p:nvPr/>
          </p:nvGrpSpPr>
          <p:grpSpPr bwMode="auto">
            <a:xfrm rot="5400000">
              <a:off x="3679825" y="1177925"/>
              <a:ext cx="2012950" cy="1479550"/>
              <a:chOff x="238" y="891"/>
              <a:chExt cx="2097" cy="1873"/>
            </a:xfrm>
          </p:grpSpPr>
          <p:grpSp>
            <p:nvGrpSpPr>
              <p:cNvPr id="96" name="Group 1215"/>
              <p:cNvGrpSpPr>
                <a:grpSpLocks/>
              </p:cNvGrpSpPr>
              <p:nvPr/>
            </p:nvGrpSpPr>
            <p:grpSpPr bwMode="auto">
              <a:xfrm>
                <a:off x="711" y="891"/>
                <a:ext cx="1624" cy="464"/>
                <a:chOff x="659" y="920"/>
                <a:chExt cx="1624" cy="464"/>
              </a:xfrm>
            </p:grpSpPr>
            <p:sp>
              <p:nvSpPr>
                <p:cNvPr id="112" name="AutoShape 1216"/>
                <p:cNvSpPr>
                  <a:spLocks noChangeArrowheads="1"/>
                </p:cNvSpPr>
                <p:nvPr/>
              </p:nvSpPr>
              <p:spPr bwMode="auto">
                <a:xfrm>
                  <a:off x="659" y="920"/>
                  <a:ext cx="516" cy="464"/>
                </a:xfrm>
                <a:prstGeom prst="parallelogram">
                  <a:avLst>
                    <a:gd name="adj" fmla="val 33290"/>
                  </a:avLst>
                </a:prstGeom>
                <a:solidFill>
                  <a:srgbClr val="3333CC"/>
                </a:solidFill>
                <a:ln w="9525">
                  <a:solidFill>
                    <a:schemeClr val="tx1"/>
                  </a:solidFill>
                  <a:miter lim="800000"/>
                  <a:headEnd/>
                  <a:tailEnd/>
                </a:ln>
              </p:spPr>
              <p:txBody>
                <a:bodyPr wrap="none" anchor="ctr"/>
                <a:lstStyle/>
                <a:p>
                  <a:endParaRPr lang="en-US"/>
                </a:p>
              </p:txBody>
            </p:sp>
            <p:sp>
              <p:nvSpPr>
                <p:cNvPr id="113" name="AutoShape 1217"/>
                <p:cNvSpPr>
                  <a:spLocks noChangeArrowheads="1"/>
                </p:cNvSpPr>
                <p:nvPr/>
              </p:nvSpPr>
              <p:spPr bwMode="auto">
                <a:xfrm>
                  <a:off x="1029" y="920"/>
                  <a:ext cx="516" cy="464"/>
                </a:xfrm>
                <a:prstGeom prst="parallelogram">
                  <a:avLst>
                    <a:gd name="adj" fmla="val 33290"/>
                  </a:avLst>
                </a:prstGeom>
                <a:solidFill>
                  <a:schemeClr val="accent2"/>
                </a:solidFill>
                <a:ln w="9525">
                  <a:solidFill>
                    <a:schemeClr val="tx1"/>
                  </a:solidFill>
                  <a:miter lim="800000"/>
                  <a:headEnd/>
                  <a:tailEnd/>
                </a:ln>
              </p:spPr>
              <p:txBody>
                <a:bodyPr wrap="none" anchor="ctr"/>
                <a:lstStyle/>
                <a:p>
                  <a:endParaRPr lang="en-US"/>
                </a:p>
              </p:txBody>
            </p:sp>
            <p:sp>
              <p:nvSpPr>
                <p:cNvPr id="114" name="AutoShape 1218"/>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15" name="AutoShape 1219"/>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97" name="Group 1220"/>
              <p:cNvGrpSpPr>
                <a:grpSpLocks/>
              </p:cNvGrpSpPr>
              <p:nvPr/>
            </p:nvGrpSpPr>
            <p:grpSpPr bwMode="auto">
              <a:xfrm>
                <a:off x="553" y="1361"/>
                <a:ext cx="1624" cy="464"/>
                <a:chOff x="659" y="920"/>
                <a:chExt cx="1624" cy="464"/>
              </a:xfrm>
            </p:grpSpPr>
            <p:sp>
              <p:nvSpPr>
                <p:cNvPr id="108" name="AutoShape 1221"/>
                <p:cNvSpPr>
                  <a:spLocks noChangeArrowheads="1"/>
                </p:cNvSpPr>
                <p:nvPr/>
              </p:nvSpPr>
              <p:spPr bwMode="auto">
                <a:xfrm>
                  <a:off x="659" y="920"/>
                  <a:ext cx="516" cy="464"/>
                </a:xfrm>
                <a:prstGeom prst="parallelogram">
                  <a:avLst>
                    <a:gd name="adj" fmla="val 33290"/>
                  </a:avLst>
                </a:prstGeom>
                <a:solidFill>
                  <a:srgbClr val="3333CC"/>
                </a:solidFill>
                <a:ln w="9525">
                  <a:solidFill>
                    <a:schemeClr val="tx1"/>
                  </a:solidFill>
                  <a:miter lim="800000"/>
                  <a:headEnd/>
                  <a:tailEnd/>
                </a:ln>
              </p:spPr>
              <p:txBody>
                <a:bodyPr wrap="none" anchor="ctr"/>
                <a:lstStyle/>
                <a:p>
                  <a:endParaRPr lang="en-US"/>
                </a:p>
              </p:txBody>
            </p:sp>
            <p:sp>
              <p:nvSpPr>
                <p:cNvPr id="109" name="AutoShape 1222"/>
                <p:cNvSpPr>
                  <a:spLocks noChangeArrowheads="1"/>
                </p:cNvSpPr>
                <p:nvPr/>
              </p:nvSpPr>
              <p:spPr bwMode="auto">
                <a:xfrm>
                  <a:off x="1029" y="920"/>
                  <a:ext cx="516" cy="464"/>
                </a:xfrm>
                <a:prstGeom prst="parallelogram">
                  <a:avLst>
                    <a:gd name="adj" fmla="val 33290"/>
                  </a:avLst>
                </a:prstGeom>
                <a:solidFill>
                  <a:schemeClr val="accent2"/>
                </a:solidFill>
                <a:ln w="9525">
                  <a:solidFill>
                    <a:schemeClr val="tx1"/>
                  </a:solidFill>
                  <a:miter lim="800000"/>
                  <a:headEnd/>
                  <a:tailEnd/>
                </a:ln>
              </p:spPr>
              <p:txBody>
                <a:bodyPr wrap="none" anchor="ctr"/>
                <a:lstStyle/>
                <a:p>
                  <a:endParaRPr lang="en-US"/>
                </a:p>
              </p:txBody>
            </p:sp>
            <p:sp>
              <p:nvSpPr>
                <p:cNvPr id="110" name="AutoShape 1223"/>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11" name="AutoShape 1224"/>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98" name="Group 1225"/>
              <p:cNvGrpSpPr>
                <a:grpSpLocks/>
              </p:cNvGrpSpPr>
              <p:nvPr/>
            </p:nvGrpSpPr>
            <p:grpSpPr bwMode="auto">
              <a:xfrm>
                <a:off x="395" y="1830"/>
                <a:ext cx="1624" cy="464"/>
                <a:chOff x="659" y="920"/>
                <a:chExt cx="1624" cy="464"/>
              </a:xfrm>
            </p:grpSpPr>
            <p:sp>
              <p:nvSpPr>
                <p:cNvPr id="104" name="AutoShape 1226"/>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05" name="AutoShape 1227"/>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06" name="AutoShape 1228"/>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07" name="AutoShape 1229"/>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99" name="Group 1230"/>
              <p:cNvGrpSpPr>
                <a:grpSpLocks/>
              </p:cNvGrpSpPr>
              <p:nvPr/>
            </p:nvGrpSpPr>
            <p:grpSpPr bwMode="auto">
              <a:xfrm>
                <a:off x="238" y="2300"/>
                <a:ext cx="1624" cy="464"/>
                <a:chOff x="659" y="920"/>
                <a:chExt cx="1624" cy="464"/>
              </a:xfrm>
            </p:grpSpPr>
            <p:sp>
              <p:nvSpPr>
                <p:cNvPr id="100" name="AutoShape 1231"/>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01" name="AutoShape 1232"/>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02" name="AutoShape 1233"/>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03" name="AutoShape 1234"/>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grpSp>
          <p:nvGrpSpPr>
            <p:cNvPr id="116" name="Group 1235"/>
            <p:cNvGrpSpPr>
              <a:grpSpLocks/>
            </p:cNvGrpSpPr>
            <p:nvPr/>
          </p:nvGrpSpPr>
          <p:grpSpPr bwMode="auto">
            <a:xfrm rot="5400000">
              <a:off x="4083050" y="1155700"/>
              <a:ext cx="2012950" cy="1479550"/>
              <a:chOff x="238" y="891"/>
              <a:chExt cx="2097" cy="1873"/>
            </a:xfrm>
          </p:grpSpPr>
          <p:grpSp>
            <p:nvGrpSpPr>
              <p:cNvPr id="117" name="Group 1236"/>
              <p:cNvGrpSpPr>
                <a:grpSpLocks/>
              </p:cNvGrpSpPr>
              <p:nvPr/>
            </p:nvGrpSpPr>
            <p:grpSpPr bwMode="auto">
              <a:xfrm>
                <a:off x="711" y="891"/>
                <a:ext cx="1624" cy="464"/>
                <a:chOff x="659" y="920"/>
                <a:chExt cx="1624" cy="464"/>
              </a:xfrm>
            </p:grpSpPr>
            <p:sp>
              <p:nvSpPr>
                <p:cNvPr id="133" name="AutoShape 1237"/>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134" name="AutoShape 1238"/>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135" name="AutoShape 1239"/>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136" name="AutoShape 1240"/>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118" name="Group 1241"/>
              <p:cNvGrpSpPr>
                <a:grpSpLocks/>
              </p:cNvGrpSpPr>
              <p:nvPr/>
            </p:nvGrpSpPr>
            <p:grpSpPr bwMode="auto">
              <a:xfrm>
                <a:off x="553" y="1361"/>
                <a:ext cx="1624" cy="464"/>
                <a:chOff x="659" y="920"/>
                <a:chExt cx="1624" cy="464"/>
              </a:xfrm>
            </p:grpSpPr>
            <p:sp>
              <p:nvSpPr>
                <p:cNvPr id="129" name="AutoShape 1242"/>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130" name="AutoShape 1243"/>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131" name="AutoShape 1244"/>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132" name="AutoShape 1245"/>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119" name="Group 1246"/>
              <p:cNvGrpSpPr>
                <a:grpSpLocks/>
              </p:cNvGrpSpPr>
              <p:nvPr/>
            </p:nvGrpSpPr>
            <p:grpSpPr bwMode="auto">
              <a:xfrm>
                <a:off x="395" y="1830"/>
                <a:ext cx="1624" cy="464"/>
                <a:chOff x="659" y="920"/>
                <a:chExt cx="1624" cy="464"/>
              </a:xfrm>
            </p:grpSpPr>
            <p:sp>
              <p:nvSpPr>
                <p:cNvPr id="125" name="AutoShape 1247"/>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26" name="AutoShape 1248"/>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27" name="AutoShape 1249"/>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128" name="AutoShape 1250"/>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nvGrpSpPr>
              <p:cNvPr id="120" name="Group 1251"/>
              <p:cNvGrpSpPr>
                <a:grpSpLocks/>
              </p:cNvGrpSpPr>
              <p:nvPr/>
            </p:nvGrpSpPr>
            <p:grpSpPr bwMode="auto">
              <a:xfrm>
                <a:off x="238" y="2300"/>
                <a:ext cx="1624" cy="464"/>
                <a:chOff x="659" y="920"/>
                <a:chExt cx="1624" cy="464"/>
              </a:xfrm>
            </p:grpSpPr>
            <p:sp>
              <p:nvSpPr>
                <p:cNvPr id="121" name="AutoShape 1252"/>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22" name="AutoShape 1253"/>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23" name="AutoShape 1254"/>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124" name="AutoShape 1255"/>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grpSp>
          <p:nvGrpSpPr>
            <p:cNvPr id="137" name="Group 1256"/>
            <p:cNvGrpSpPr>
              <a:grpSpLocks/>
            </p:cNvGrpSpPr>
            <p:nvPr/>
          </p:nvGrpSpPr>
          <p:grpSpPr bwMode="auto">
            <a:xfrm rot="5400000">
              <a:off x="4467225" y="1144588"/>
              <a:ext cx="2012950" cy="1479550"/>
              <a:chOff x="238" y="891"/>
              <a:chExt cx="2097" cy="1873"/>
            </a:xfrm>
          </p:grpSpPr>
          <p:grpSp>
            <p:nvGrpSpPr>
              <p:cNvPr id="138" name="Group 1257"/>
              <p:cNvGrpSpPr>
                <a:grpSpLocks/>
              </p:cNvGrpSpPr>
              <p:nvPr/>
            </p:nvGrpSpPr>
            <p:grpSpPr bwMode="auto">
              <a:xfrm>
                <a:off x="711" y="891"/>
                <a:ext cx="1624" cy="464"/>
                <a:chOff x="659" y="920"/>
                <a:chExt cx="1624" cy="464"/>
              </a:xfrm>
            </p:grpSpPr>
            <p:sp>
              <p:nvSpPr>
                <p:cNvPr id="154" name="AutoShape 1258"/>
                <p:cNvSpPr>
                  <a:spLocks noChangeArrowheads="1"/>
                </p:cNvSpPr>
                <p:nvPr/>
              </p:nvSpPr>
              <p:spPr bwMode="auto">
                <a:xfrm>
                  <a:off x="659" y="920"/>
                  <a:ext cx="516" cy="464"/>
                </a:xfrm>
                <a:prstGeom prst="parallelogram">
                  <a:avLst>
                    <a:gd name="adj" fmla="val 33290"/>
                  </a:avLst>
                </a:prstGeom>
                <a:solidFill>
                  <a:srgbClr val="3333CC"/>
                </a:solidFill>
                <a:ln w="9525">
                  <a:solidFill>
                    <a:schemeClr val="tx1"/>
                  </a:solidFill>
                  <a:miter lim="800000"/>
                  <a:headEnd/>
                  <a:tailEnd/>
                </a:ln>
              </p:spPr>
              <p:txBody>
                <a:bodyPr wrap="none" anchor="ctr"/>
                <a:lstStyle/>
                <a:p>
                  <a:endParaRPr lang="en-US"/>
                </a:p>
              </p:txBody>
            </p:sp>
            <p:sp>
              <p:nvSpPr>
                <p:cNvPr id="155" name="AutoShape 1259"/>
                <p:cNvSpPr>
                  <a:spLocks noChangeArrowheads="1"/>
                </p:cNvSpPr>
                <p:nvPr/>
              </p:nvSpPr>
              <p:spPr bwMode="auto">
                <a:xfrm>
                  <a:off x="1029" y="920"/>
                  <a:ext cx="516" cy="464"/>
                </a:xfrm>
                <a:prstGeom prst="parallelogram">
                  <a:avLst>
                    <a:gd name="adj" fmla="val 33290"/>
                  </a:avLst>
                </a:prstGeom>
                <a:solidFill>
                  <a:schemeClr val="accent2"/>
                </a:solidFill>
                <a:ln w="9525">
                  <a:solidFill>
                    <a:schemeClr val="tx1"/>
                  </a:solidFill>
                  <a:miter lim="800000"/>
                  <a:headEnd/>
                  <a:tailEnd/>
                </a:ln>
              </p:spPr>
              <p:txBody>
                <a:bodyPr wrap="none" anchor="ctr"/>
                <a:lstStyle/>
                <a:p>
                  <a:endParaRPr lang="en-US"/>
                </a:p>
              </p:txBody>
            </p:sp>
            <p:sp>
              <p:nvSpPr>
                <p:cNvPr id="156" name="AutoShape 1260"/>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57" name="AutoShape 1261"/>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39" name="Group 1262"/>
              <p:cNvGrpSpPr>
                <a:grpSpLocks/>
              </p:cNvGrpSpPr>
              <p:nvPr/>
            </p:nvGrpSpPr>
            <p:grpSpPr bwMode="auto">
              <a:xfrm>
                <a:off x="553" y="1361"/>
                <a:ext cx="1624" cy="464"/>
                <a:chOff x="659" y="920"/>
                <a:chExt cx="1624" cy="464"/>
              </a:xfrm>
            </p:grpSpPr>
            <p:sp>
              <p:nvSpPr>
                <p:cNvPr id="150" name="AutoShape 1263"/>
                <p:cNvSpPr>
                  <a:spLocks noChangeArrowheads="1"/>
                </p:cNvSpPr>
                <p:nvPr/>
              </p:nvSpPr>
              <p:spPr bwMode="auto">
                <a:xfrm>
                  <a:off x="659" y="920"/>
                  <a:ext cx="516" cy="464"/>
                </a:xfrm>
                <a:prstGeom prst="parallelogram">
                  <a:avLst>
                    <a:gd name="adj" fmla="val 33290"/>
                  </a:avLst>
                </a:prstGeom>
                <a:solidFill>
                  <a:srgbClr val="3333CC"/>
                </a:solidFill>
                <a:ln w="9525">
                  <a:solidFill>
                    <a:schemeClr val="tx1"/>
                  </a:solidFill>
                  <a:miter lim="800000"/>
                  <a:headEnd/>
                  <a:tailEnd/>
                </a:ln>
              </p:spPr>
              <p:txBody>
                <a:bodyPr wrap="none" anchor="ctr"/>
                <a:lstStyle/>
                <a:p>
                  <a:endParaRPr lang="en-US"/>
                </a:p>
              </p:txBody>
            </p:sp>
            <p:sp>
              <p:nvSpPr>
                <p:cNvPr id="151" name="AutoShape 1264"/>
                <p:cNvSpPr>
                  <a:spLocks noChangeArrowheads="1"/>
                </p:cNvSpPr>
                <p:nvPr/>
              </p:nvSpPr>
              <p:spPr bwMode="auto">
                <a:xfrm>
                  <a:off x="1029" y="920"/>
                  <a:ext cx="516" cy="464"/>
                </a:xfrm>
                <a:prstGeom prst="parallelogram">
                  <a:avLst>
                    <a:gd name="adj" fmla="val 33290"/>
                  </a:avLst>
                </a:prstGeom>
                <a:solidFill>
                  <a:schemeClr val="accent2"/>
                </a:solidFill>
                <a:ln w="9525">
                  <a:solidFill>
                    <a:schemeClr val="tx1"/>
                  </a:solidFill>
                  <a:miter lim="800000"/>
                  <a:headEnd/>
                  <a:tailEnd/>
                </a:ln>
              </p:spPr>
              <p:txBody>
                <a:bodyPr wrap="none" anchor="ctr"/>
                <a:lstStyle/>
                <a:p>
                  <a:endParaRPr lang="en-US"/>
                </a:p>
              </p:txBody>
            </p:sp>
            <p:sp>
              <p:nvSpPr>
                <p:cNvPr id="152" name="AutoShape 1265"/>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53" name="AutoShape 1266"/>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40" name="Group 1267"/>
              <p:cNvGrpSpPr>
                <a:grpSpLocks/>
              </p:cNvGrpSpPr>
              <p:nvPr/>
            </p:nvGrpSpPr>
            <p:grpSpPr bwMode="auto">
              <a:xfrm>
                <a:off x="395" y="1830"/>
                <a:ext cx="1624" cy="464"/>
                <a:chOff x="659" y="920"/>
                <a:chExt cx="1624" cy="464"/>
              </a:xfrm>
            </p:grpSpPr>
            <p:sp>
              <p:nvSpPr>
                <p:cNvPr id="146" name="AutoShape 1268"/>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47" name="AutoShape 1269"/>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48" name="AutoShape 1270"/>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49" name="AutoShape 1271"/>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41" name="Group 1272"/>
              <p:cNvGrpSpPr>
                <a:grpSpLocks/>
              </p:cNvGrpSpPr>
              <p:nvPr/>
            </p:nvGrpSpPr>
            <p:grpSpPr bwMode="auto">
              <a:xfrm>
                <a:off x="238" y="2300"/>
                <a:ext cx="1624" cy="464"/>
                <a:chOff x="659" y="920"/>
                <a:chExt cx="1624" cy="464"/>
              </a:xfrm>
            </p:grpSpPr>
            <p:sp>
              <p:nvSpPr>
                <p:cNvPr id="142" name="AutoShape 1273"/>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43" name="AutoShape 1274"/>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44" name="AutoShape 1275"/>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45" name="AutoShape 1276"/>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grpSp>
          <p:nvGrpSpPr>
            <p:cNvPr id="158" name="Group 1298"/>
            <p:cNvGrpSpPr>
              <a:grpSpLocks/>
            </p:cNvGrpSpPr>
            <p:nvPr/>
          </p:nvGrpSpPr>
          <p:grpSpPr bwMode="auto">
            <a:xfrm rot="5400000">
              <a:off x="4873625" y="1122363"/>
              <a:ext cx="2012950" cy="1479550"/>
              <a:chOff x="238" y="891"/>
              <a:chExt cx="2097" cy="1873"/>
            </a:xfrm>
          </p:grpSpPr>
          <p:grpSp>
            <p:nvGrpSpPr>
              <p:cNvPr id="159" name="Group 1299"/>
              <p:cNvGrpSpPr>
                <a:grpSpLocks/>
              </p:cNvGrpSpPr>
              <p:nvPr/>
            </p:nvGrpSpPr>
            <p:grpSpPr bwMode="auto">
              <a:xfrm>
                <a:off x="711" y="891"/>
                <a:ext cx="1624" cy="464"/>
                <a:chOff x="659" y="920"/>
                <a:chExt cx="1624" cy="464"/>
              </a:xfrm>
            </p:grpSpPr>
            <p:sp>
              <p:nvSpPr>
                <p:cNvPr id="175" name="AutoShape 1300"/>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176" name="AutoShape 1301"/>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177" name="AutoShape 1302"/>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178" name="AutoShape 1303"/>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160" name="Group 1304"/>
              <p:cNvGrpSpPr>
                <a:grpSpLocks/>
              </p:cNvGrpSpPr>
              <p:nvPr/>
            </p:nvGrpSpPr>
            <p:grpSpPr bwMode="auto">
              <a:xfrm>
                <a:off x="553" y="1361"/>
                <a:ext cx="1624" cy="464"/>
                <a:chOff x="659" y="920"/>
                <a:chExt cx="1624" cy="464"/>
              </a:xfrm>
            </p:grpSpPr>
            <p:sp>
              <p:nvSpPr>
                <p:cNvPr id="171" name="AutoShape 1305"/>
                <p:cNvSpPr>
                  <a:spLocks noChangeArrowheads="1"/>
                </p:cNvSpPr>
                <p:nvPr/>
              </p:nvSpPr>
              <p:spPr bwMode="auto">
                <a:xfrm>
                  <a:off x="659" y="920"/>
                  <a:ext cx="516" cy="464"/>
                </a:xfrm>
                <a:prstGeom prst="parallelogram">
                  <a:avLst>
                    <a:gd name="adj" fmla="val 33290"/>
                  </a:avLst>
                </a:prstGeom>
                <a:solidFill>
                  <a:srgbClr val="3399FF"/>
                </a:solidFill>
                <a:ln w="9525">
                  <a:solidFill>
                    <a:schemeClr val="tx1"/>
                  </a:solidFill>
                  <a:miter lim="800000"/>
                  <a:headEnd/>
                  <a:tailEnd/>
                </a:ln>
              </p:spPr>
              <p:txBody>
                <a:bodyPr wrap="none" anchor="ctr"/>
                <a:lstStyle/>
                <a:p>
                  <a:endParaRPr lang="en-US"/>
                </a:p>
              </p:txBody>
            </p:sp>
            <p:sp>
              <p:nvSpPr>
                <p:cNvPr id="172" name="AutoShape 1306"/>
                <p:cNvSpPr>
                  <a:spLocks noChangeArrowheads="1"/>
                </p:cNvSpPr>
                <p:nvPr/>
              </p:nvSpPr>
              <p:spPr bwMode="auto">
                <a:xfrm>
                  <a:off x="1029" y="920"/>
                  <a:ext cx="516" cy="464"/>
                </a:xfrm>
                <a:prstGeom prst="parallelogram">
                  <a:avLst>
                    <a:gd name="adj" fmla="val 33290"/>
                  </a:avLst>
                </a:prstGeom>
                <a:solidFill>
                  <a:srgbClr val="990099"/>
                </a:solidFill>
                <a:ln w="9525">
                  <a:solidFill>
                    <a:schemeClr val="tx1"/>
                  </a:solidFill>
                  <a:miter lim="800000"/>
                  <a:headEnd/>
                  <a:tailEnd/>
                </a:ln>
              </p:spPr>
              <p:txBody>
                <a:bodyPr wrap="none" anchor="ctr"/>
                <a:lstStyle/>
                <a:p>
                  <a:endParaRPr lang="en-US"/>
                </a:p>
              </p:txBody>
            </p:sp>
            <p:sp>
              <p:nvSpPr>
                <p:cNvPr id="173" name="AutoShape 1307"/>
                <p:cNvSpPr>
                  <a:spLocks noChangeArrowheads="1"/>
                </p:cNvSpPr>
                <p:nvPr/>
              </p:nvSpPr>
              <p:spPr bwMode="auto">
                <a:xfrm>
                  <a:off x="1398"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sp>
              <p:nvSpPr>
                <p:cNvPr id="174" name="AutoShape 1308"/>
                <p:cNvSpPr>
                  <a:spLocks noChangeArrowheads="1"/>
                </p:cNvSpPr>
                <p:nvPr/>
              </p:nvSpPr>
              <p:spPr bwMode="auto">
                <a:xfrm>
                  <a:off x="1767" y="920"/>
                  <a:ext cx="516" cy="464"/>
                </a:xfrm>
                <a:prstGeom prst="parallelogram">
                  <a:avLst>
                    <a:gd name="adj" fmla="val 33290"/>
                  </a:avLst>
                </a:prstGeom>
                <a:solidFill>
                  <a:srgbClr val="FF3300"/>
                </a:solidFill>
                <a:ln w="9525">
                  <a:solidFill>
                    <a:schemeClr val="tx1"/>
                  </a:solidFill>
                  <a:miter lim="800000"/>
                  <a:headEnd/>
                  <a:tailEnd/>
                </a:ln>
              </p:spPr>
              <p:txBody>
                <a:bodyPr wrap="none" anchor="ctr"/>
                <a:lstStyle/>
                <a:p>
                  <a:endParaRPr lang="en-US"/>
                </a:p>
              </p:txBody>
            </p:sp>
          </p:grpSp>
          <p:grpSp>
            <p:nvGrpSpPr>
              <p:cNvPr id="161" name="Group 1309"/>
              <p:cNvGrpSpPr>
                <a:grpSpLocks/>
              </p:cNvGrpSpPr>
              <p:nvPr/>
            </p:nvGrpSpPr>
            <p:grpSpPr bwMode="auto">
              <a:xfrm>
                <a:off x="395" y="1830"/>
                <a:ext cx="1624" cy="464"/>
                <a:chOff x="659" y="920"/>
                <a:chExt cx="1624" cy="464"/>
              </a:xfrm>
            </p:grpSpPr>
            <p:sp>
              <p:nvSpPr>
                <p:cNvPr id="167" name="AutoShape 1310"/>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68" name="AutoShape 1311"/>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69" name="AutoShape 1312"/>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170" name="AutoShape 1313"/>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nvGrpSpPr>
              <p:cNvPr id="162" name="Group 1314"/>
              <p:cNvGrpSpPr>
                <a:grpSpLocks/>
              </p:cNvGrpSpPr>
              <p:nvPr/>
            </p:nvGrpSpPr>
            <p:grpSpPr bwMode="auto">
              <a:xfrm>
                <a:off x="238" y="2300"/>
                <a:ext cx="1624" cy="464"/>
                <a:chOff x="659" y="920"/>
                <a:chExt cx="1624" cy="464"/>
              </a:xfrm>
            </p:grpSpPr>
            <p:sp>
              <p:nvSpPr>
                <p:cNvPr id="163" name="AutoShape 1315"/>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64" name="AutoShape 1316"/>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65" name="AutoShape 1317"/>
                <p:cNvSpPr>
                  <a:spLocks noChangeArrowheads="1"/>
                </p:cNvSpPr>
                <p:nvPr/>
              </p:nvSpPr>
              <p:spPr bwMode="auto">
                <a:xfrm>
                  <a:off x="1398"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sp>
              <p:nvSpPr>
                <p:cNvPr id="166" name="AutoShape 1318"/>
                <p:cNvSpPr>
                  <a:spLocks noChangeArrowheads="1"/>
                </p:cNvSpPr>
                <p:nvPr/>
              </p:nvSpPr>
              <p:spPr bwMode="auto">
                <a:xfrm>
                  <a:off x="1767" y="920"/>
                  <a:ext cx="516" cy="464"/>
                </a:xfrm>
                <a:prstGeom prst="parallelogram">
                  <a:avLst>
                    <a:gd name="adj" fmla="val 33290"/>
                  </a:avLst>
                </a:prstGeom>
                <a:solidFill>
                  <a:srgbClr val="FFFF66"/>
                </a:solidFill>
                <a:ln w="9525">
                  <a:solidFill>
                    <a:schemeClr val="tx1"/>
                  </a:solidFill>
                  <a:miter lim="800000"/>
                  <a:headEnd/>
                  <a:tailEnd/>
                </a:ln>
              </p:spPr>
              <p:txBody>
                <a:bodyPr wrap="none" anchor="ctr"/>
                <a:lstStyle/>
                <a:p>
                  <a:endParaRPr lang="en-US"/>
                </a:p>
              </p:txBody>
            </p:sp>
          </p:grpSp>
        </p:grpSp>
        <p:grpSp>
          <p:nvGrpSpPr>
            <p:cNvPr id="179" name="Group 1277"/>
            <p:cNvGrpSpPr>
              <a:grpSpLocks/>
            </p:cNvGrpSpPr>
            <p:nvPr/>
          </p:nvGrpSpPr>
          <p:grpSpPr bwMode="auto">
            <a:xfrm rot="5400000">
              <a:off x="5275263" y="1089025"/>
              <a:ext cx="2012950" cy="1479550"/>
              <a:chOff x="238" y="891"/>
              <a:chExt cx="2097" cy="1873"/>
            </a:xfrm>
          </p:grpSpPr>
          <p:grpSp>
            <p:nvGrpSpPr>
              <p:cNvPr id="180" name="Group 1278"/>
              <p:cNvGrpSpPr>
                <a:grpSpLocks/>
              </p:cNvGrpSpPr>
              <p:nvPr/>
            </p:nvGrpSpPr>
            <p:grpSpPr bwMode="auto">
              <a:xfrm>
                <a:off x="711" y="891"/>
                <a:ext cx="1624" cy="464"/>
                <a:chOff x="659" y="920"/>
                <a:chExt cx="1624" cy="464"/>
              </a:xfrm>
            </p:grpSpPr>
            <p:sp>
              <p:nvSpPr>
                <p:cNvPr id="196" name="AutoShape 1279"/>
                <p:cNvSpPr>
                  <a:spLocks noChangeArrowheads="1"/>
                </p:cNvSpPr>
                <p:nvPr/>
              </p:nvSpPr>
              <p:spPr bwMode="auto">
                <a:xfrm>
                  <a:off x="659" y="920"/>
                  <a:ext cx="516" cy="464"/>
                </a:xfrm>
                <a:prstGeom prst="parallelogram">
                  <a:avLst>
                    <a:gd name="adj" fmla="val 33290"/>
                  </a:avLst>
                </a:prstGeom>
                <a:solidFill>
                  <a:srgbClr val="3333CC"/>
                </a:solidFill>
                <a:ln w="9525">
                  <a:solidFill>
                    <a:schemeClr val="tx1"/>
                  </a:solidFill>
                  <a:miter lim="800000"/>
                  <a:headEnd/>
                  <a:tailEnd/>
                </a:ln>
              </p:spPr>
              <p:txBody>
                <a:bodyPr wrap="none" anchor="ctr"/>
                <a:lstStyle/>
                <a:p>
                  <a:endParaRPr lang="en-US"/>
                </a:p>
              </p:txBody>
            </p:sp>
            <p:sp>
              <p:nvSpPr>
                <p:cNvPr id="197" name="AutoShape 1280"/>
                <p:cNvSpPr>
                  <a:spLocks noChangeArrowheads="1"/>
                </p:cNvSpPr>
                <p:nvPr/>
              </p:nvSpPr>
              <p:spPr bwMode="auto">
                <a:xfrm>
                  <a:off x="1029" y="920"/>
                  <a:ext cx="516" cy="464"/>
                </a:xfrm>
                <a:prstGeom prst="parallelogram">
                  <a:avLst>
                    <a:gd name="adj" fmla="val 33290"/>
                  </a:avLst>
                </a:prstGeom>
                <a:solidFill>
                  <a:schemeClr val="accent2"/>
                </a:solidFill>
                <a:ln w="9525">
                  <a:solidFill>
                    <a:schemeClr val="tx1"/>
                  </a:solidFill>
                  <a:miter lim="800000"/>
                  <a:headEnd/>
                  <a:tailEnd/>
                </a:ln>
              </p:spPr>
              <p:txBody>
                <a:bodyPr wrap="none" anchor="ctr"/>
                <a:lstStyle/>
                <a:p>
                  <a:endParaRPr lang="en-US"/>
                </a:p>
              </p:txBody>
            </p:sp>
            <p:sp>
              <p:nvSpPr>
                <p:cNvPr id="198" name="AutoShape 1281"/>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99" name="AutoShape 1282"/>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81" name="Group 1283"/>
              <p:cNvGrpSpPr>
                <a:grpSpLocks/>
              </p:cNvGrpSpPr>
              <p:nvPr/>
            </p:nvGrpSpPr>
            <p:grpSpPr bwMode="auto">
              <a:xfrm>
                <a:off x="553" y="1361"/>
                <a:ext cx="1624" cy="464"/>
                <a:chOff x="659" y="920"/>
                <a:chExt cx="1624" cy="464"/>
              </a:xfrm>
            </p:grpSpPr>
            <p:sp>
              <p:nvSpPr>
                <p:cNvPr id="192" name="AutoShape 1284"/>
                <p:cNvSpPr>
                  <a:spLocks noChangeArrowheads="1"/>
                </p:cNvSpPr>
                <p:nvPr/>
              </p:nvSpPr>
              <p:spPr bwMode="auto">
                <a:xfrm>
                  <a:off x="659" y="920"/>
                  <a:ext cx="516" cy="464"/>
                </a:xfrm>
                <a:prstGeom prst="parallelogram">
                  <a:avLst>
                    <a:gd name="adj" fmla="val 33290"/>
                  </a:avLst>
                </a:prstGeom>
                <a:solidFill>
                  <a:srgbClr val="3333CC"/>
                </a:solidFill>
                <a:ln w="9525">
                  <a:solidFill>
                    <a:schemeClr val="tx1"/>
                  </a:solidFill>
                  <a:miter lim="800000"/>
                  <a:headEnd/>
                  <a:tailEnd/>
                </a:ln>
              </p:spPr>
              <p:txBody>
                <a:bodyPr wrap="none" anchor="ctr"/>
                <a:lstStyle/>
                <a:p>
                  <a:endParaRPr lang="en-US"/>
                </a:p>
              </p:txBody>
            </p:sp>
            <p:sp>
              <p:nvSpPr>
                <p:cNvPr id="193" name="AutoShape 1285"/>
                <p:cNvSpPr>
                  <a:spLocks noChangeArrowheads="1"/>
                </p:cNvSpPr>
                <p:nvPr/>
              </p:nvSpPr>
              <p:spPr bwMode="auto">
                <a:xfrm>
                  <a:off x="1029" y="920"/>
                  <a:ext cx="516" cy="464"/>
                </a:xfrm>
                <a:prstGeom prst="parallelogram">
                  <a:avLst>
                    <a:gd name="adj" fmla="val 33290"/>
                  </a:avLst>
                </a:prstGeom>
                <a:solidFill>
                  <a:schemeClr val="accent2"/>
                </a:solidFill>
                <a:ln w="9525">
                  <a:solidFill>
                    <a:schemeClr val="tx1"/>
                  </a:solidFill>
                  <a:miter lim="800000"/>
                  <a:headEnd/>
                  <a:tailEnd/>
                </a:ln>
              </p:spPr>
              <p:txBody>
                <a:bodyPr wrap="none" anchor="ctr"/>
                <a:lstStyle/>
                <a:p>
                  <a:endParaRPr lang="en-US"/>
                </a:p>
              </p:txBody>
            </p:sp>
            <p:sp>
              <p:nvSpPr>
                <p:cNvPr id="194" name="AutoShape 1286"/>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95" name="AutoShape 1287"/>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82" name="Group 1288"/>
              <p:cNvGrpSpPr>
                <a:grpSpLocks/>
              </p:cNvGrpSpPr>
              <p:nvPr/>
            </p:nvGrpSpPr>
            <p:grpSpPr bwMode="auto">
              <a:xfrm>
                <a:off x="395" y="1830"/>
                <a:ext cx="1624" cy="464"/>
                <a:chOff x="659" y="920"/>
                <a:chExt cx="1624" cy="464"/>
              </a:xfrm>
            </p:grpSpPr>
            <p:sp>
              <p:nvSpPr>
                <p:cNvPr id="188" name="AutoShape 1289"/>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89" name="AutoShape 1290"/>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90" name="AutoShape 1291"/>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91" name="AutoShape 1292"/>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nvGrpSpPr>
              <p:cNvPr id="183" name="Group 1293"/>
              <p:cNvGrpSpPr>
                <a:grpSpLocks/>
              </p:cNvGrpSpPr>
              <p:nvPr/>
            </p:nvGrpSpPr>
            <p:grpSpPr bwMode="auto">
              <a:xfrm>
                <a:off x="238" y="2300"/>
                <a:ext cx="1624" cy="464"/>
                <a:chOff x="659" y="920"/>
                <a:chExt cx="1624" cy="464"/>
              </a:xfrm>
            </p:grpSpPr>
            <p:sp>
              <p:nvSpPr>
                <p:cNvPr id="184" name="AutoShape 1294"/>
                <p:cNvSpPr>
                  <a:spLocks noChangeArrowheads="1"/>
                </p:cNvSpPr>
                <p:nvPr/>
              </p:nvSpPr>
              <p:spPr bwMode="auto">
                <a:xfrm>
                  <a:off x="65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85" name="AutoShape 1295"/>
                <p:cNvSpPr>
                  <a:spLocks noChangeArrowheads="1"/>
                </p:cNvSpPr>
                <p:nvPr/>
              </p:nvSpPr>
              <p:spPr bwMode="auto">
                <a:xfrm>
                  <a:off x="1029" y="920"/>
                  <a:ext cx="516" cy="464"/>
                </a:xfrm>
                <a:prstGeom prst="parallelogram">
                  <a:avLst>
                    <a:gd name="adj" fmla="val 33290"/>
                  </a:avLst>
                </a:prstGeom>
                <a:solidFill>
                  <a:srgbClr val="00FF00"/>
                </a:solidFill>
                <a:ln w="9525">
                  <a:solidFill>
                    <a:schemeClr val="tx1"/>
                  </a:solidFill>
                  <a:miter lim="800000"/>
                  <a:headEnd/>
                  <a:tailEnd/>
                </a:ln>
              </p:spPr>
              <p:txBody>
                <a:bodyPr wrap="none" anchor="ctr"/>
                <a:lstStyle/>
                <a:p>
                  <a:endParaRPr lang="en-US"/>
                </a:p>
              </p:txBody>
            </p:sp>
            <p:sp>
              <p:nvSpPr>
                <p:cNvPr id="186" name="AutoShape 1296"/>
                <p:cNvSpPr>
                  <a:spLocks noChangeArrowheads="1"/>
                </p:cNvSpPr>
                <p:nvPr/>
              </p:nvSpPr>
              <p:spPr bwMode="auto">
                <a:xfrm>
                  <a:off x="1398"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sp>
              <p:nvSpPr>
                <p:cNvPr id="187" name="AutoShape 1297"/>
                <p:cNvSpPr>
                  <a:spLocks noChangeArrowheads="1"/>
                </p:cNvSpPr>
                <p:nvPr/>
              </p:nvSpPr>
              <p:spPr bwMode="auto">
                <a:xfrm>
                  <a:off x="1767" y="920"/>
                  <a:ext cx="516" cy="464"/>
                </a:xfrm>
                <a:prstGeom prst="parallelogram">
                  <a:avLst>
                    <a:gd name="adj" fmla="val 33290"/>
                  </a:avLst>
                </a:prstGeom>
                <a:solidFill>
                  <a:srgbClr val="FF66FF"/>
                </a:solidFill>
                <a:ln w="9525">
                  <a:solidFill>
                    <a:schemeClr val="tx1"/>
                  </a:solidFill>
                  <a:miter lim="800000"/>
                  <a:headEnd/>
                  <a:tailEnd/>
                </a:ln>
              </p:spPr>
              <p:txBody>
                <a:bodyPr wrap="none" anchor="ctr"/>
                <a:lstStyle/>
                <a:p>
                  <a:endParaRPr lang="en-US"/>
                </a:p>
              </p:txBody>
            </p:sp>
          </p:grpSp>
        </p:grpSp>
        <p:sp>
          <p:nvSpPr>
            <p:cNvPr id="200" name="Line 1362"/>
            <p:cNvSpPr>
              <a:spLocks noChangeShapeType="1"/>
            </p:cNvSpPr>
            <p:nvPr/>
          </p:nvSpPr>
          <p:spPr bwMode="auto">
            <a:xfrm flipV="1">
              <a:off x="2236788" y="2233613"/>
              <a:ext cx="3348037" cy="190500"/>
            </a:xfrm>
            <a:prstGeom prst="line">
              <a:avLst/>
            </a:prstGeom>
            <a:noFill/>
            <a:ln w="38100">
              <a:solidFill>
                <a:schemeClr val="tx1"/>
              </a:solidFill>
              <a:round/>
              <a:headEnd/>
              <a:tailEnd type="triangle" w="med" len="med"/>
            </a:ln>
          </p:spPr>
          <p:txBody>
            <a:bodyPr/>
            <a:lstStyle/>
            <a:p>
              <a:endParaRPr lang="en-US"/>
            </a:p>
          </p:txBody>
        </p:sp>
        <p:sp>
          <p:nvSpPr>
            <p:cNvPr id="201" name="Text Box 1363"/>
            <p:cNvSpPr txBox="1">
              <a:spLocks noChangeArrowheads="1"/>
            </p:cNvSpPr>
            <p:nvPr/>
          </p:nvSpPr>
          <p:spPr bwMode="auto">
            <a:xfrm>
              <a:off x="5511800" y="2003425"/>
              <a:ext cx="935038" cy="457200"/>
            </a:xfrm>
            <a:prstGeom prst="rect">
              <a:avLst/>
            </a:prstGeom>
            <a:noFill/>
            <a:ln w="9525">
              <a:noFill/>
              <a:miter lim="800000"/>
              <a:headEnd/>
              <a:tailEnd/>
            </a:ln>
            <a:effectLst/>
          </p:spPr>
          <p:txBody>
            <a:bodyPr wrap="none">
              <a:spAutoFit/>
            </a:bodyPr>
            <a:lstStyle/>
            <a:p>
              <a:pPr>
                <a:spcBef>
                  <a:spcPct val="0"/>
                </a:spcBef>
                <a:buClrTx/>
                <a:buSzTx/>
                <a:buFontTx/>
                <a:buNone/>
                <a:defRPr/>
              </a:pPr>
              <a:r>
                <a:rPr lang="en-US" sz="2400" b="1">
                  <a:effectLst>
                    <a:outerShdw blurRad="38100" dist="38100" dir="2700000" algn="tl">
                      <a:srgbClr val="C0C0C0"/>
                    </a:outerShdw>
                  </a:effectLst>
                  <a:cs typeface="Tahoma" pitchFamily="34" charset="0"/>
                </a:rPr>
                <a:t>Time</a:t>
              </a:r>
            </a:p>
          </p:txBody>
        </p:sp>
        <p:sp>
          <p:nvSpPr>
            <p:cNvPr id="202" name="Line 1364"/>
            <p:cNvSpPr>
              <a:spLocks noChangeShapeType="1"/>
            </p:cNvSpPr>
            <p:nvPr/>
          </p:nvSpPr>
          <p:spPr bwMode="auto">
            <a:xfrm flipH="1" flipV="1">
              <a:off x="2244725" y="2432050"/>
              <a:ext cx="1673225" cy="706438"/>
            </a:xfrm>
            <a:prstGeom prst="line">
              <a:avLst/>
            </a:prstGeom>
            <a:noFill/>
            <a:ln w="38100">
              <a:solidFill>
                <a:schemeClr val="tx1"/>
              </a:solidFill>
              <a:round/>
              <a:headEnd type="triangle" w="med" len="med"/>
              <a:tailEnd/>
            </a:ln>
          </p:spPr>
          <p:txBody>
            <a:bodyPr/>
            <a:lstStyle/>
            <a:p>
              <a:endParaRPr lang="en-US"/>
            </a:p>
          </p:txBody>
        </p:sp>
        <p:sp>
          <p:nvSpPr>
            <p:cNvPr id="203" name="Line 1365"/>
            <p:cNvSpPr>
              <a:spLocks noChangeShapeType="1"/>
            </p:cNvSpPr>
            <p:nvPr/>
          </p:nvSpPr>
          <p:spPr bwMode="auto">
            <a:xfrm flipV="1">
              <a:off x="2249488" y="827088"/>
              <a:ext cx="0" cy="1592262"/>
            </a:xfrm>
            <a:prstGeom prst="line">
              <a:avLst/>
            </a:prstGeom>
            <a:noFill/>
            <a:ln w="38100">
              <a:solidFill>
                <a:schemeClr val="tx1"/>
              </a:solidFill>
              <a:round/>
              <a:headEnd/>
              <a:tailEnd type="triangle" w="med" len="med"/>
            </a:ln>
          </p:spPr>
          <p:txBody>
            <a:bodyPr/>
            <a:lstStyle/>
            <a:p>
              <a:endParaRPr lang="en-US"/>
            </a:p>
          </p:txBody>
        </p:sp>
        <p:sp>
          <p:nvSpPr>
            <p:cNvPr id="204" name="Text Box 1366"/>
            <p:cNvSpPr txBox="1">
              <a:spLocks noChangeArrowheads="1"/>
            </p:cNvSpPr>
            <p:nvPr/>
          </p:nvSpPr>
          <p:spPr bwMode="auto">
            <a:xfrm rot="1236549">
              <a:off x="2212975" y="2660650"/>
              <a:ext cx="1093788" cy="457200"/>
            </a:xfrm>
            <a:prstGeom prst="rect">
              <a:avLst/>
            </a:prstGeom>
            <a:noFill/>
            <a:ln w="9525">
              <a:noFill/>
              <a:miter lim="800000"/>
              <a:headEnd/>
              <a:tailEnd/>
            </a:ln>
            <a:effectLst/>
          </p:spPr>
          <p:txBody>
            <a:bodyPr wrap="none">
              <a:spAutoFit/>
            </a:bodyPr>
            <a:lstStyle/>
            <a:p>
              <a:pPr>
                <a:spcBef>
                  <a:spcPct val="0"/>
                </a:spcBef>
                <a:buClrTx/>
                <a:buSzTx/>
                <a:buFontTx/>
                <a:buNone/>
                <a:defRPr/>
              </a:pPr>
              <a:r>
                <a:rPr lang="en-US" sz="2400" b="1">
                  <a:effectLst>
                    <a:outerShdw blurRad="38100" dist="38100" dir="2700000" algn="tl">
                      <a:srgbClr val="C0C0C0"/>
                    </a:outerShdw>
                  </a:effectLst>
                  <a:cs typeface="Tahoma" pitchFamily="34" charset="0"/>
                </a:rPr>
                <a:t>Space</a:t>
              </a:r>
            </a:p>
          </p:txBody>
        </p:sp>
        <p:sp>
          <p:nvSpPr>
            <p:cNvPr id="205" name="Text Box 1367"/>
            <p:cNvSpPr txBox="1">
              <a:spLocks noChangeArrowheads="1"/>
            </p:cNvSpPr>
            <p:nvPr/>
          </p:nvSpPr>
          <p:spPr bwMode="auto">
            <a:xfrm rot="5400000">
              <a:off x="1508919" y="1483519"/>
              <a:ext cx="1093788" cy="457200"/>
            </a:xfrm>
            <a:prstGeom prst="rect">
              <a:avLst/>
            </a:prstGeom>
            <a:noFill/>
            <a:ln w="9525">
              <a:noFill/>
              <a:miter lim="800000"/>
              <a:headEnd/>
              <a:tailEnd/>
            </a:ln>
            <a:effectLst/>
          </p:spPr>
          <p:txBody>
            <a:bodyPr wrap="none">
              <a:spAutoFit/>
            </a:bodyPr>
            <a:lstStyle/>
            <a:p>
              <a:pPr>
                <a:spcBef>
                  <a:spcPct val="0"/>
                </a:spcBef>
                <a:buClrTx/>
                <a:buSzTx/>
                <a:buFontTx/>
                <a:buNone/>
                <a:defRPr/>
              </a:pPr>
              <a:r>
                <a:rPr lang="en-US" sz="2400" b="1">
                  <a:effectLst>
                    <a:outerShdw blurRad="38100" dist="38100" dir="2700000" algn="tl">
                      <a:srgbClr val="C0C0C0"/>
                    </a:outerShdw>
                  </a:effectLst>
                  <a:cs typeface="Tahoma" pitchFamily="34" charset="0"/>
                </a:rPr>
                <a:t>Space</a:t>
              </a:r>
            </a:p>
          </p:txBody>
        </p:sp>
      </p:grpSp>
      <p:grpSp>
        <p:nvGrpSpPr>
          <p:cNvPr id="515" name="Group 514"/>
          <p:cNvGrpSpPr/>
          <p:nvPr/>
        </p:nvGrpSpPr>
        <p:grpSpPr>
          <a:xfrm>
            <a:off x="152400" y="838200"/>
            <a:ext cx="3603395" cy="1576371"/>
            <a:chOff x="228600" y="1066800"/>
            <a:chExt cx="3603395" cy="1576371"/>
          </a:xfrm>
        </p:grpSpPr>
        <p:grpSp>
          <p:nvGrpSpPr>
            <p:cNvPr id="206" name="Group 340"/>
            <p:cNvGrpSpPr>
              <a:grpSpLocks/>
            </p:cNvGrpSpPr>
            <p:nvPr/>
          </p:nvGrpSpPr>
          <p:grpSpPr bwMode="auto">
            <a:xfrm>
              <a:off x="228600" y="1066800"/>
              <a:ext cx="1566554" cy="1553462"/>
              <a:chOff x="702" y="680"/>
              <a:chExt cx="1802" cy="1758"/>
            </a:xfrm>
          </p:grpSpPr>
          <p:grpSp>
            <p:nvGrpSpPr>
              <p:cNvPr id="207" name="Group 180"/>
              <p:cNvGrpSpPr>
                <a:grpSpLocks/>
              </p:cNvGrpSpPr>
              <p:nvPr/>
            </p:nvGrpSpPr>
            <p:grpSpPr bwMode="auto">
              <a:xfrm rot="-5400000">
                <a:off x="839" y="770"/>
                <a:ext cx="1519" cy="1591"/>
                <a:chOff x="1392" y="1968"/>
                <a:chExt cx="1872" cy="1872"/>
              </a:xfrm>
            </p:grpSpPr>
            <p:grpSp>
              <p:nvGrpSpPr>
                <p:cNvPr id="282" name="Group 181"/>
                <p:cNvGrpSpPr>
                  <a:grpSpLocks/>
                </p:cNvGrpSpPr>
                <p:nvPr/>
              </p:nvGrpSpPr>
              <p:grpSpPr bwMode="auto">
                <a:xfrm>
                  <a:off x="1392" y="1968"/>
                  <a:ext cx="1872" cy="192"/>
                  <a:chOff x="1200" y="1728"/>
                  <a:chExt cx="1872" cy="192"/>
                </a:xfrm>
              </p:grpSpPr>
              <p:sp>
                <p:nvSpPr>
                  <p:cNvPr id="346" name="Oval 182"/>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7" name="Oval 183"/>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8" name="Oval 184"/>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9" name="Oval 185"/>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50" name="Oval 186"/>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51" name="Oval 187"/>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52" name="Oval 188"/>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53" name="Oval 189"/>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3" name="Group 190"/>
                <p:cNvGrpSpPr>
                  <a:grpSpLocks/>
                </p:cNvGrpSpPr>
                <p:nvPr/>
              </p:nvGrpSpPr>
              <p:grpSpPr bwMode="auto">
                <a:xfrm>
                  <a:off x="1392" y="3648"/>
                  <a:ext cx="1872" cy="192"/>
                  <a:chOff x="1200" y="1728"/>
                  <a:chExt cx="1872" cy="192"/>
                </a:xfrm>
              </p:grpSpPr>
              <p:sp>
                <p:nvSpPr>
                  <p:cNvPr id="338" name="Oval 191"/>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9" name="Oval 192"/>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0" name="Oval 193"/>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1" name="Oval 194"/>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2" name="Oval 195"/>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3" name="Oval 196"/>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4" name="Oval 197"/>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45" name="Oval 198"/>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4" name="Group 199"/>
                <p:cNvGrpSpPr>
                  <a:grpSpLocks/>
                </p:cNvGrpSpPr>
                <p:nvPr/>
              </p:nvGrpSpPr>
              <p:grpSpPr bwMode="auto">
                <a:xfrm>
                  <a:off x="1392" y="2208"/>
                  <a:ext cx="1872" cy="192"/>
                  <a:chOff x="1200" y="1728"/>
                  <a:chExt cx="1872" cy="192"/>
                </a:xfrm>
              </p:grpSpPr>
              <p:sp>
                <p:nvSpPr>
                  <p:cNvPr id="330" name="Oval 200"/>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1" name="Oval 201"/>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2" name="Oval 202"/>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3" name="Oval 203"/>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4" name="Oval 204"/>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5" name="Oval 205"/>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6" name="Oval 206"/>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37" name="Oval 207"/>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5" name="Group 208"/>
                <p:cNvGrpSpPr>
                  <a:grpSpLocks/>
                </p:cNvGrpSpPr>
                <p:nvPr/>
              </p:nvGrpSpPr>
              <p:grpSpPr bwMode="auto">
                <a:xfrm>
                  <a:off x="1392" y="3408"/>
                  <a:ext cx="1872" cy="192"/>
                  <a:chOff x="1200" y="1728"/>
                  <a:chExt cx="1872" cy="192"/>
                </a:xfrm>
              </p:grpSpPr>
              <p:sp>
                <p:nvSpPr>
                  <p:cNvPr id="322" name="Oval 209"/>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3" name="Oval 210"/>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4" name="Oval 211"/>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5" name="Oval 212"/>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6" name="Oval 213"/>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7" name="Oval 214"/>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8" name="Oval 215"/>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9" name="Oval 216"/>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6" name="Group 217"/>
                <p:cNvGrpSpPr>
                  <a:grpSpLocks/>
                </p:cNvGrpSpPr>
                <p:nvPr/>
              </p:nvGrpSpPr>
              <p:grpSpPr bwMode="auto">
                <a:xfrm>
                  <a:off x="1392" y="3168"/>
                  <a:ext cx="1872" cy="192"/>
                  <a:chOff x="1200" y="1728"/>
                  <a:chExt cx="1872" cy="192"/>
                </a:xfrm>
              </p:grpSpPr>
              <p:sp>
                <p:nvSpPr>
                  <p:cNvPr id="314" name="Oval 218"/>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5" name="Oval 219"/>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6" name="Oval 220"/>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7" name="Oval 221"/>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8" name="Oval 222"/>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9" name="Oval 223"/>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0" name="Oval 224"/>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21" name="Oval 225"/>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7" name="Group 226"/>
                <p:cNvGrpSpPr>
                  <a:grpSpLocks/>
                </p:cNvGrpSpPr>
                <p:nvPr/>
              </p:nvGrpSpPr>
              <p:grpSpPr bwMode="auto">
                <a:xfrm>
                  <a:off x="1392" y="2928"/>
                  <a:ext cx="1872" cy="192"/>
                  <a:chOff x="1200" y="1728"/>
                  <a:chExt cx="1872" cy="192"/>
                </a:xfrm>
              </p:grpSpPr>
              <p:sp>
                <p:nvSpPr>
                  <p:cNvPr id="306" name="Oval 227"/>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7" name="Oval 228"/>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8" name="Oval 229"/>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9" name="Oval 230"/>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0" name="Oval 231"/>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1" name="Oval 232"/>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2" name="Oval 233"/>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13" name="Oval 234"/>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8" name="Group 235"/>
                <p:cNvGrpSpPr>
                  <a:grpSpLocks/>
                </p:cNvGrpSpPr>
                <p:nvPr/>
              </p:nvGrpSpPr>
              <p:grpSpPr bwMode="auto">
                <a:xfrm>
                  <a:off x="1392" y="2448"/>
                  <a:ext cx="1872" cy="192"/>
                  <a:chOff x="1200" y="1728"/>
                  <a:chExt cx="1872" cy="192"/>
                </a:xfrm>
              </p:grpSpPr>
              <p:sp>
                <p:nvSpPr>
                  <p:cNvPr id="298" name="Oval 236"/>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9" name="Oval 237"/>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0" name="Oval 238"/>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1" name="Oval 239"/>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2" name="Oval 240"/>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3" name="Oval 241"/>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4" name="Oval 242"/>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05" name="Oval 243"/>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89" name="Group 244"/>
                <p:cNvGrpSpPr>
                  <a:grpSpLocks/>
                </p:cNvGrpSpPr>
                <p:nvPr/>
              </p:nvGrpSpPr>
              <p:grpSpPr bwMode="auto">
                <a:xfrm>
                  <a:off x="1392" y="2688"/>
                  <a:ext cx="1872" cy="192"/>
                  <a:chOff x="1200" y="1728"/>
                  <a:chExt cx="1872" cy="192"/>
                </a:xfrm>
              </p:grpSpPr>
              <p:sp>
                <p:nvSpPr>
                  <p:cNvPr id="290" name="Oval 245"/>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1" name="Oval 246"/>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2" name="Oval 247"/>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3" name="Oval 248"/>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4" name="Oval 249"/>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5" name="Oval 250"/>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6" name="Oval 251"/>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97" name="Oval 252"/>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sp>
            <p:nvSpPr>
              <p:cNvPr id="208" name="AutoShape 261"/>
              <p:cNvSpPr>
                <a:spLocks noChangeArrowheads="1"/>
              </p:cNvSpPr>
              <p:nvPr/>
            </p:nvSpPr>
            <p:spPr bwMode="auto">
              <a:xfrm rot="-5400000">
                <a:off x="724" y="658"/>
                <a:ext cx="1758" cy="1802"/>
              </a:xfrm>
              <a:prstGeom prst="roundRect">
                <a:avLst>
                  <a:gd name="adj" fmla="val 16667"/>
                </a:avLst>
              </a:prstGeom>
              <a:solidFill>
                <a:srgbClr val="66FF99"/>
              </a:solidFill>
              <a:ln w="28575">
                <a:solidFill>
                  <a:schemeClr val="tx1"/>
                </a:solidFill>
                <a:round/>
                <a:headEnd/>
                <a:tailEnd/>
              </a:ln>
            </p:spPr>
            <p:txBody>
              <a:bodyPr wrap="none" anchor="ctr"/>
              <a:lstStyle/>
              <a:p>
                <a:endParaRPr lang="en-US"/>
              </a:p>
            </p:txBody>
          </p:sp>
          <p:grpSp>
            <p:nvGrpSpPr>
              <p:cNvPr id="209" name="Group 263"/>
              <p:cNvGrpSpPr>
                <a:grpSpLocks/>
              </p:cNvGrpSpPr>
              <p:nvPr/>
            </p:nvGrpSpPr>
            <p:grpSpPr bwMode="auto">
              <a:xfrm rot="-5400000">
                <a:off x="839" y="770"/>
                <a:ext cx="1519" cy="1591"/>
                <a:chOff x="1392" y="1968"/>
                <a:chExt cx="1872" cy="1872"/>
              </a:xfrm>
            </p:grpSpPr>
            <p:grpSp>
              <p:nvGrpSpPr>
                <p:cNvPr id="210" name="Group 264"/>
                <p:cNvGrpSpPr>
                  <a:grpSpLocks/>
                </p:cNvGrpSpPr>
                <p:nvPr/>
              </p:nvGrpSpPr>
              <p:grpSpPr bwMode="auto">
                <a:xfrm>
                  <a:off x="1392" y="1968"/>
                  <a:ext cx="1872" cy="192"/>
                  <a:chOff x="1200" y="1728"/>
                  <a:chExt cx="1872" cy="192"/>
                </a:xfrm>
              </p:grpSpPr>
              <p:sp>
                <p:nvSpPr>
                  <p:cNvPr id="274" name="Oval 265"/>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5" name="Oval 266"/>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6" name="Oval 267"/>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7" name="Oval 268"/>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8" name="Oval 269"/>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9" name="Oval 270"/>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80" name="Oval 271"/>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81" name="Oval 272"/>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1" name="Group 273"/>
                <p:cNvGrpSpPr>
                  <a:grpSpLocks/>
                </p:cNvGrpSpPr>
                <p:nvPr/>
              </p:nvGrpSpPr>
              <p:grpSpPr bwMode="auto">
                <a:xfrm>
                  <a:off x="1392" y="3648"/>
                  <a:ext cx="1872" cy="192"/>
                  <a:chOff x="1200" y="1728"/>
                  <a:chExt cx="1872" cy="192"/>
                </a:xfrm>
              </p:grpSpPr>
              <p:sp>
                <p:nvSpPr>
                  <p:cNvPr id="266" name="Oval 274"/>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7" name="Oval 275"/>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8" name="Oval 276"/>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9" name="Oval 277"/>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0" name="Oval 278"/>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1" name="Oval 279"/>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2" name="Oval 280"/>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73" name="Oval 281"/>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2" name="Group 282"/>
                <p:cNvGrpSpPr>
                  <a:grpSpLocks/>
                </p:cNvGrpSpPr>
                <p:nvPr/>
              </p:nvGrpSpPr>
              <p:grpSpPr bwMode="auto">
                <a:xfrm>
                  <a:off x="1392" y="2208"/>
                  <a:ext cx="1872" cy="192"/>
                  <a:chOff x="1200" y="1728"/>
                  <a:chExt cx="1872" cy="192"/>
                </a:xfrm>
              </p:grpSpPr>
              <p:sp>
                <p:nvSpPr>
                  <p:cNvPr id="258" name="Oval 283"/>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9" name="Oval 284"/>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0" name="Oval 285"/>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1" name="Oval 286"/>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2" name="Oval 287"/>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3" name="Oval 288"/>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4" name="Oval 289"/>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65" name="Oval 290"/>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3" name="Group 291"/>
                <p:cNvGrpSpPr>
                  <a:grpSpLocks/>
                </p:cNvGrpSpPr>
                <p:nvPr/>
              </p:nvGrpSpPr>
              <p:grpSpPr bwMode="auto">
                <a:xfrm>
                  <a:off x="1392" y="3408"/>
                  <a:ext cx="1872" cy="192"/>
                  <a:chOff x="1200" y="1728"/>
                  <a:chExt cx="1872" cy="192"/>
                </a:xfrm>
              </p:grpSpPr>
              <p:sp>
                <p:nvSpPr>
                  <p:cNvPr id="250" name="Oval 292"/>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1" name="Oval 293"/>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2" name="Oval 294"/>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3" name="Oval 295"/>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4" name="Oval 296"/>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5" name="Oval 297"/>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6" name="Oval 298"/>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57" name="Oval 299"/>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4" name="Group 300"/>
                <p:cNvGrpSpPr>
                  <a:grpSpLocks/>
                </p:cNvGrpSpPr>
                <p:nvPr/>
              </p:nvGrpSpPr>
              <p:grpSpPr bwMode="auto">
                <a:xfrm>
                  <a:off x="1392" y="3168"/>
                  <a:ext cx="1872" cy="192"/>
                  <a:chOff x="1200" y="1728"/>
                  <a:chExt cx="1872" cy="192"/>
                </a:xfrm>
              </p:grpSpPr>
              <p:sp>
                <p:nvSpPr>
                  <p:cNvPr id="242" name="Oval 301"/>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3" name="Oval 302"/>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4" name="Oval 303"/>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5" name="Oval 304"/>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6" name="Oval 305"/>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7" name="Oval 306"/>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8" name="Oval 307"/>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9" name="Oval 308"/>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5" name="Group 309"/>
                <p:cNvGrpSpPr>
                  <a:grpSpLocks/>
                </p:cNvGrpSpPr>
                <p:nvPr/>
              </p:nvGrpSpPr>
              <p:grpSpPr bwMode="auto">
                <a:xfrm>
                  <a:off x="1392" y="2928"/>
                  <a:ext cx="1872" cy="192"/>
                  <a:chOff x="1200" y="1728"/>
                  <a:chExt cx="1872" cy="192"/>
                </a:xfrm>
              </p:grpSpPr>
              <p:sp>
                <p:nvSpPr>
                  <p:cNvPr id="234" name="Oval 310"/>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5" name="Oval 311"/>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6" name="Oval 312"/>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7" name="Oval 313"/>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8" name="Oval 314"/>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9" name="Oval 315"/>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0" name="Oval 316"/>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41" name="Oval 317"/>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6" name="Group 318"/>
                <p:cNvGrpSpPr>
                  <a:grpSpLocks/>
                </p:cNvGrpSpPr>
                <p:nvPr/>
              </p:nvGrpSpPr>
              <p:grpSpPr bwMode="auto">
                <a:xfrm>
                  <a:off x="1392" y="2448"/>
                  <a:ext cx="1872" cy="192"/>
                  <a:chOff x="1200" y="1728"/>
                  <a:chExt cx="1872" cy="192"/>
                </a:xfrm>
              </p:grpSpPr>
              <p:sp>
                <p:nvSpPr>
                  <p:cNvPr id="226" name="Oval 319"/>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7" name="Oval 320"/>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8" name="Oval 321"/>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9" name="Oval 322"/>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0" name="Oval 323"/>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1" name="Oval 324"/>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2" name="Oval 325"/>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33" name="Oval 326"/>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217" name="Group 327"/>
                <p:cNvGrpSpPr>
                  <a:grpSpLocks/>
                </p:cNvGrpSpPr>
                <p:nvPr/>
              </p:nvGrpSpPr>
              <p:grpSpPr bwMode="auto">
                <a:xfrm>
                  <a:off x="1392" y="2688"/>
                  <a:ext cx="1872" cy="192"/>
                  <a:chOff x="1200" y="1728"/>
                  <a:chExt cx="1872" cy="192"/>
                </a:xfrm>
              </p:grpSpPr>
              <p:sp>
                <p:nvSpPr>
                  <p:cNvPr id="218" name="Oval 328"/>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19" name="Oval 329"/>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0" name="Oval 330"/>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1" name="Oval 331"/>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2" name="Oval 332"/>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3" name="Oval 333"/>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4" name="Oval 334"/>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225" name="Oval 335"/>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grpSp>
        <p:sp>
          <p:nvSpPr>
            <p:cNvPr id="355" name="AutoShape 338"/>
            <p:cNvSpPr>
              <a:spLocks noChangeArrowheads="1"/>
            </p:cNvSpPr>
            <p:nvPr/>
          </p:nvSpPr>
          <p:spPr bwMode="auto">
            <a:xfrm rot="16200000">
              <a:off x="2272487" y="1083663"/>
              <a:ext cx="1553462" cy="1565554"/>
            </a:xfrm>
            <a:prstGeom prst="roundRect">
              <a:avLst>
                <a:gd name="adj" fmla="val 16667"/>
              </a:avLst>
            </a:prstGeom>
            <a:solidFill>
              <a:srgbClr val="66FF99"/>
            </a:solidFill>
            <a:ln w="28575">
              <a:solidFill>
                <a:schemeClr val="tx1"/>
              </a:solidFill>
              <a:round/>
              <a:headEnd/>
              <a:tailEnd/>
            </a:ln>
          </p:spPr>
          <p:txBody>
            <a:bodyPr wrap="none" anchor="ctr"/>
            <a:lstStyle/>
            <a:p>
              <a:endParaRPr lang="en-US"/>
            </a:p>
          </p:txBody>
        </p:sp>
        <p:grpSp>
          <p:nvGrpSpPr>
            <p:cNvPr id="356" name="Group 177"/>
            <p:cNvGrpSpPr>
              <a:grpSpLocks/>
            </p:cNvGrpSpPr>
            <p:nvPr/>
          </p:nvGrpSpPr>
          <p:grpSpPr bwMode="auto">
            <a:xfrm rot="16200000">
              <a:off x="2359909" y="1153983"/>
              <a:ext cx="1385568" cy="1418729"/>
              <a:chOff x="2232" y="626"/>
              <a:chExt cx="1568" cy="1633"/>
            </a:xfrm>
          </p:grpSpPr>
          <p:sp>
            <p:nvSpPr>
              <p:cNvPr id="358" name="AutoShape 176"/>
              <p:cNvSpPr>
                <a:spLocks noChangeArrowheads="1"/>
              </p:cNvSpPr>
              <p:nvPr/>
            </p:nvSpPr>
            <p:spPr bwMode="auto">
              <a:xfrm>
                <a:off x="3014" y="1457"/>
                <a:ext cx="390" cy="387"/>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grpSp>
            <p:nvGrpSpPr>
              <p:cNvPr id="359" name="Group 17"/>
              <p:cNvGrpSpPr>
                <a:grpSpLocks/>
              </p:cNvGrpSpPr>
              <p:nvPr/>
            </p:nvGrpSpPr>
            <p:grpSpPr bwMode="auto">
              <a:xfrm>
                <a:off x="2255" y="654"/>
                <a:ext cx="1519" cy="1591"/>
                <a:chOff x="1392" y="1968"/>
                <a:chExt cx="1872" cy="1872"/>
              </a:xfrm>
            </p:grpSpPr>
            <p:grpSp>
              <p:nvGrpSpPr>
                <p:cNvPr id="443" name="Group 18"/>
                <p:cNvGrpSpPr>
                  <a:grpSpLocks/>
                </p:cNvGrpSpPr>
                <p:nvPr/>
              </p:nvGrpSpPr>
              <p:grpSpPr bwMode="auto">
                <a:xfrm>
                  <a:off x="1392" y="1968"/>
                  <a:ext cx="1872" cy="192"/>
                  <a:chOff x="1200" y="1728"/>
                  <a:chExt cx="1872" cy="192"/>
                </a:xfrm>
              </p:grpSpPr>
              <p:sp>
                <p:nvSpPr>
                  <p:cNvPr id="507" name="Oval 19"/>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8" name="Oval 20"/>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9" name="Oval 21"/>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10" name="Oval 22"/>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11" name="Oval 23"/>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12" name="Oval 24"/>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13" name="Oval 25"/>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14" name="Oval 26"/>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44" name="Group 27"/>
                <p:cNvGrpSpPr>
                  <a:grpSpLocks/>
                </p:cNvGrpSpPr>
                <p:nvPr/>
              </p:nvGrpSpPr>
              <p:grpSpPr bwMode="auto">
                <a:xfrm>
                  <a:off x="1392" y="3648"/>
                  <a:ext cx="1872" cy="192"/>
                  <a:chOff x="1200" y="1728"/>
                  <a:chExt cx="1872" cy="192"/>
                </a:xfrm>
              </p:grpSpPr>
              <p:sp>
                <p:nvSpPr>
                  <p:cNvPr id="499" name="Oval 28"/>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0" name="Oval 29"/>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1" name="Oval 30"/>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2" name="Oval 31"/>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3" name="Oval 32"/>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4" name="Oval 33"/>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5" name="Oval 34"/>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506" name="Oval 35"/>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45" name="Group 36"/>
                <p:cNvGrpSpPr>
                  <a:grpSpLocks/>
                </p:cNvGrpSpPr>
                <p:nvPr/>
              </p:nvGrpSpPr>
              <p:grpSpPr bwMode="auto">
                <a:xfrm>
                  <a:off x="1392" y="2208"/>
                  <a:ext cx="1872" cy="192"/>
                  <a:chOff x="1200" y="1728"/>
                  <a:chExt cx="1872" cy="192"/>
                </a:xfrm>
              </p:grpSpPr>
              <p:sp>
                <p:nvSpPr>
                  <p:cNvPr id="491" name="Oval 37"/>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2" name="Oval 38"/>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3" name="Oval 39"/>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4" name="Oval 40"/>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5" name="Oval 41"/>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6" name="Oval 42"/>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7" name="Oval 43"/>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8" name="Oval 44"/>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46" name="Group 45"/>
                <p:cNvGrpSpPr>
                  <a:grpSpLocks/>
                </p:cNvGrpSpPr>
                <p:nvPr/>
              </p:nvGrpSpPr>
              <p:grpSpPr bwMode="auto">
                <a:xfrm>
                  <a:off x="1392" y="3408"/>
                  <a:ext cx="1872" cy="192"/>
                  <a:chOff x="1200" y="1728"/>
                  <a:chExt cx="1872" cy="192"/>
                </a:xfrm>
              </p:grpSpPr>
              <p:sp>
                <p:nvSpPr>
                  <p:cNvPr id="483" name="Oval 46"/>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4" name="Oval 47"/>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5" name="Oval 48"/>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6" name="Oval 49"/>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7" name="Oval 50"/>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8" name="Oval 51"/>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9" name="Oval 52"/>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90" name="Oval 53"/>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47" name="Group 54"/>
                <p:cNvGrpSpPr>
                  <a:grpSpLocks/>
                </p:cNvGrpSpPr>
                <p:nvPr/>
              </p:nvGrpSpPr>
              <p:grpSpPr bwMode="auto">
                <a:xfrm>
                  <a:off x="1392" y="3168"/>
                  <a:ext cx="1872" cy="192"/>
                  <a:chOff x="1200" y="1728"/>
                  <a:chExt cx="1872" cy="192"/>
                </a:xfrm>
              </p:grpSpPr>
              <p:sp>
                <p:nvSpPr>
                  <p:cNvPr id="475" name="Oval 55"/>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6" name="Oval 56"/>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7" name="Oval 57"/>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8" name="Oval 58"/>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9" name="Oval 59"/>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0" name="Oval 60"/>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1" name="Oval 61"/>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82" name="Oval 62"/>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48" name="Group 63"/>
                <p:cNvGrpSpPr>
                  <a:grpSpLocks/>
                </p:cNvGrpSpPr>
                <p:nvPr/>
              </p:nvGrpSpPr>
              <p:grpSpPr bwMode="auto">
                <a:xfrm>
                  <a:off x="1392" y="2928"/>
                  <a:ext cx="1872" cy="192"/>
                  <a:chOff x="1200" y="1728"/>
                  <a:chExt cx="1872" cy="192"/>
                </a:xfrm>
              </p:grpSpPr>
              <p:sp>
                <p:nvSpPr>
                  <p:cNvPr id="467" name="Oval 64"/>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8" name="Oval 65"/>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9" name="Oval 66"/>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0" name="Oval 67"/>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1" name="Oval 68"/>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2" name="Oval 69"/>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3" name="Oval 70"/>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74" name="Oval 71"/>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49" name="Group 72"/>
                <p:cNvGrpSpPr>
                  <a:grpSpLocks/>
                </p:cNvGrpSpPr>
                <p:nvPr/>
              </p:nvGrpSpPr>
              <p:grpSpPr bwMode="auto">
                <a:xfrm>
                  <a:off x="1392" y="2448"/>
                  <a:ext cx="1872" cy="192"/>
                  <a:chOff x="1200" y="1728"/>
                  <a:chExt cx="1872" cy="192"/>
                </a:xfrm>
              </p:grpSpPr>
              <p:sp>
                <p:nvSpPr>
                  <p:cNvPr id="459" name="Oval 73"/>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0" name="Oval 74"/>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1" name="Oval 75"/>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2" name="Oval 76"/>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3" name="Oval 77"/>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4" name="Oval 78"/>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5" name="Oval 79"/>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66" name="Oval 80"/>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450" name="Group 81"/>
                <p:cNvGrpSpPr>
                  <a:grpSpLocks/>
                </p:cNvGrpSpPr>
                <p:nvPr/>
              </p:nvGrpSpPr>
              <p:grpSpPr bwMode="auto">
                <a:xfrm>
                  <a:off x="1392" y="2688"/>
                  <a:ext cx="1872" cy="192"/>
                  <a:chOff x="1200" y="1728"/>
                  <a:chExt cx="1872" cy="192"/>
                </a:xfrm>
              </p:grpSpPr>
              <p:sp>
                <p:nvSpPr>
                  <p:cNvPr id="451" name="Oval 82"/>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2" name="Oval 83"/>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3" name="Oval 84"/>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4" name="Oval 85"/>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5" name="Oval 86"/>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6" name="Oval 87"/>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7" name="Oval 88"/>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58" name="Oval 89"/>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sp>
            <p:nvSpPr>
              <p:cNvPr id="360" name="AutoShape 92"/>
              <p:cNvSpPr>
                <a:spLocks noChangeArrowheads="1"/>
              </p:cNvSpPr>
              <p:nvPr/>
            </p:nvSpPr>
            <p:spPr bwMode="auto">
              <a:xfrm>
                <a:off x="3600" y="2065"/>
                <a:ext cx="188" cy="186"/>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1" name="AutoShape 93"/>
              <p:cNvSpPr>
                <a:spLocks noChangeArrowheads="1"/>
              </p:cNvSpPr>
              <p:nvPr/>
            </p:nvSpPr>
            <p:spPr bwMode="auto">
              <a:xfrm>
                <a:off x="3410" y="1457"/>
                <a:ext cx="378" cy="387"/>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2" name="AutoShape 94"/>
              <p:cNvSpPr>
                <a:spLocks noChangeArrowheads="1"/>
              </p:cNvSpPr>
              <p:nvPr/>
            </p:nvSpPr>
            <p:spPr bwMode="auto">
              <a:xfrm>
                <a:off x="3411" y="1865"/>
                <a:ext cx="374" cy="183"/>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3" name="AutoShape 95"/>
              <p:cNvSpPr>
                <a:spLocks noChangeArrowheads="1"/>
              </p:cNvSpPr>
              <p:nvPr/>
            </p:nvSpPr>
            <p:spPr bwMode="auto">
              <a:xfrm>
                <a:off x="3014" y="1858"/>
                <a:ext cx="388" cy="394"/>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4" name="AutoShape 97"/>
              <p:cNvSpPr>
                <a:spLocks noChangeArrowheads="1"/>
              </p:cNvSpPr>
              <p:nvPr/>
            </p:nvSpPr>
            <p:spPr bwMode="auto">
              <a:xfrm>
                <a:off x="2232" y="1451"/>
                <a:ext cx="776" cy="407"/>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5" name="AutoShape 98"/>
              <p:cNvSpPr>
                <a:spLocks noChangeArrowheads="1"/>
              </p:cNvSpPr>
              <p:nvPr/>
            </p:nvSpPr>
            <p:spPr bwMode="auto">
              <a:xfrm>
                <a:off x="2234" y="2065"/>
                <a:ext cx="776" cy="194"/>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6" name="AutoShape 99"/>
              <p:cNvSpPr>
                <a:spLocks noChangeArrowheads="1"/>
              </p:cNvSpPr>
              <p:nvPr/>
            </p:nvSpPr>
            <p:spPr bwMode="auto">
              <a:xfrm>
                <a:off x="2236" y="1856"/>
                <a:ext cx="771" cy="201"/>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7" name="AutoShape 100"/>
              <p:cNvSpPr>
                <a:spLocks noChangeArrowheads="1"/>
              </p:cNvSpPr>
              <p:nvPr/>
            </p:nvSpPr>
            <p:spPr bwMode="auto">
              <a:xfrm>
                <a:off x="3008" y="626"/>
                <a:ext cx="792" cy="825"/>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8" name="AutoShape 101"/>
              <p:cNvSpPr>
                <a:spLocks noChangeArrowheads="1"/>
              </p:cNvSpPr>
              <p:nvPr/>
            </p:nvSpPr>
            <p:spPr bwMode="auto">
              <a:xfrm>
                <a:off x="2235" y="632"/>
                <a:ext cx="774" cy="825"/>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sp>
            <p:nvSpPr>
              <p:cNvPr id="369" name="AutoShape 102"/>
              <p:cNvSpPr>
                <a:spLocks noChangeArrowheads="1"/>
              </p:cNvSpPr>
              <p:nvPr/>
            </p:nvSpPr>
            <p:spPr bwMode="auto">
              <a:xfrm>
                <a:off x="3408" y="2067"/>
                <a:ext cx="188" cy="182"/>
              </a:xfrm>
              <a:prstGeom prst="roundRect">
                <a:avLst>
                  <a:gd name="adj" fmla="val 16667"/>
                </a:avLst>
              </a:prstGeom>
              <a:solidFill>
                <a:srgbClr val="66FFFF"/>
              </a:solidFill>
              <a:ln w="28575">
                <a:solidFill>
                  <a:schemeClr val="tx1"/>
                </a:solidFill>
                <a:round/>
                <a:headEnd/>
                <a:tailEnd/>
              </a:ln>
            </p:spPr>
            <p:txBody>
              <a:bodyPr wrap="none" anchor="ctr"/>
              <a:lstStyle/>
              <a:p>
                <a:endParaRPr lang="en-US"/>
              </a:p>
            </p:txBody>
          </p:sp>
          <p:grpSp>
            <p:nvGrpSpPr>
              <p:cNvPr id="370" name="Group 103"/>
              <p:cNvGrpSpPr>
                <a:grpSpLocks/>
              </p:cNvGrpSpPr>
              <p:nvPr/>
            </p:nvGrpSpPr>
            <p:grpSpPr bwMode="auto">
              <a:xfrm>
                <a:off x="2255" y="654"/>
                <a:ext cx="1519" cy="1591"/>
                <a:chOff x="1392" y="1968"/>
                <a:chExt cx="1872" cy="1872"/>
              </a:xfrm>
            </p:grpSpPr>
            <p:grpSp>
              <p:nvGrpSpPr>
                <p:cNvPr id="371" name="Group 104"/>
                <p:cNvGrpSpPr>
                  <a:grpSpLocks/>
                </p:cNvGrpSpPr>
                <p:nvPr/>
              </p:nvGrpSpPr>
              <p:grpSpPr bwMode="auto">
                <a:xfrm>
                  <a:off x="1392" y="1968"/>
                  <a:ext cx="1872" cy="192"/>
                  <a:chOff x="1200" y="1728"/>
                  <a:chExt cx="1872" cy="192"/>
                </a:xfrm>
              </p:grpSpPr>
              <p:sp>
                <p:nvSpPr>
                  <p:cNvPr id="435" name="Oval 105"/>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6" name="Oval 106"/>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7" name="Oval 107"/>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8" name="Oval 108"/>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9" name="Oval 109"/>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40" name="Oval 110"/>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41" name="Oval 111"/>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42" name="Oval 112"/>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2" name="Group 113"/>
                <p:cNvGrpSpPr>
                  <a:grpSpLocks/>
                </p:cNvGrpSpPr>
                <p:nvPr/>
              </p:nvGrpSpPr>
              <p:grpSpPr bwMode="auto">
                <a:xfrm>
                  <a:off x="1392" y="3648"/>
                  <a:ext cx="1872" cy="192"/>
                  <a:chOff x="1200" y="1728"/>
                  <a:chExt cx="1872" cy="192"/>
                </a:xfrm>
              </p:grpSpPr>
              <p:sp>
                <p:nvSpPr>
                  <p:cNvPr id="427" name="Oval 114"/>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8" name="Oval 115"/>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9" name="Oval 116"/>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0" name="Oval 117"/>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1" name="Oval 118"/>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2" name="Oval 119"/>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3" name="Oval 120"/>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34" name="Oval 121"/>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3" name="Group 122"/>
                <p:cNvGrpSpPr>
                  <a:grpSpLocks/>
                </p:cNvGrpSpPr>
                <p:nvPr/>
              </p:nvGrpSpPr>
              <p:grpSpPr bwMode="auto">
                <a:xfrm>
                  <a:off x="1392" y="2208"/>
                  <a:ext cx="1872" cy="192"/>
                  <a:chOff x="1200" y="1728"/>
                  <a:chExt cx="1872" cy="192"/>
                </a:xfrm>
              </p:grpSpPr>
              <p:sp>
                <p:nvSpPr>
                  <p:cNvPr id="419" name="Oval 123"/>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0" name="Oval 124"/>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1" name="Oval 125"/>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2" name="Oval 126"/>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3" name="Oval 127"/>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4" name="Oval 128"/>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5" name="Oval 129"/>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26" name="Oval 130"/>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4" name="Group 131"/>
                <p:cNvGrpSpPr>
                  <a:grpSpLocks/>
                </p:cNvGrpSpPr>
                <p:nvPr/>
              </p:nvGrpSpPr>
              <p:grpSpPr bwMode="auto">
                <a:xfrm>
                  <a:off x="1392" y="3408"/>
                  <a:ext cx="1872" cy="192"/>
                  <a:chOff x="1200" y="1728"/>
                  <a:chExt cx="1872" cy="192"/>
                </a:xfrm>
              </p:grpSpPr>
              <p:sp>
                <p:nvSpPr>
                  <p:cNvPr id="411" name="Oval 132"/>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2" name="Oval 133"/>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3" name="Oval 134"/>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4" name="Oval 135"/>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5" name="Oval 136"/>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6" name="Oval 137"/>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7" name="Oval 138"/>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8" name="Oval 139"/>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5" name="Group 140"/>
                <p:cNvGrpSpPr>
                  <a:grpSpLocks/>
                </p:cNvGrpSpPr>
                <p:nvPr/>
              </p:nvGrpSpPr>
              <p:grpSpPr bwMode="auto">
                <a:xfrm>
                  <a:off x="1392" y="3168"/>
                  <a:ext cx="1872" cy="192"/>
                  <a:chOff x="1200" y="1728"/>
                  <a:chExt cx="1872" cy="192"/>
                </a:xfrm>
              </p:grpSpPr>
              <p:sp>
                <p:nvSpPr>
                  <p:cNvPr id="403" name="Oval 141"/>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4" name="Oval 142"/>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5" name="Oval 143"/>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6" name="Oval 144"/>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7" name="Oval 145"/>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8" name="Oval 146"/>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9" name="Oval 147"/>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10" name="Oval 148"/>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6" name="Group 149"/>
                <p:cNvGrpSpPr>
                  <a:grpSpLocks/>
                </p:cNvGrpSpPr>
                <p:nvPr/>
              </p:nvGrpSpPr>
              <p:grpSpPr bwMode="auto">
                <a:xfrm>
                  <a:off x="1392" y="2928"/>
                  <a:ext cx="1872" cy="192"/>
                  <a:chOff x="1200" y="1728"/>
                  <a:chExt cx="1872" cy="192"/>
                </a:xfrm>
              </p:grpSpPr>
              <p:sp>
                <p:nvSpPr>
                  <p:cNvPr id="395" name="Oval 150"/>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6" name="Oval 151"/>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7" name="Oval 152"/>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8" name="Oval 153"/>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9" name="Oval 154"/>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0" name="Oval 155"/>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1" name="Oval 156"/>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402" name="Oval 157"/>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7" name="Group 158"/>
                <p:cNvGrpSpPr>
                  <a:grpSpLocks/>
                </p:cNvGrpSpPr>
                <p:nvPr/>
              </p:nvGrpSpPr>
              <p:grpSpPr bwMode="auto">
                <a:xfrm>
                  <a:off x="1392" y="2448"/>
                  <a:ext cx="1872" cy="192"/>
                  <a:chOff x="1200" y="1728"/>
                  <a:chExt cx="1872" cy="192"/>
                </a:xfrm>
              </p:grpSpPr>
              <p:sp>
                <p:nvSpPr>
                  <p:cNvPr id="387" name="Oval 159"/>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8" name="Oval 160"/>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9" name="Oval 161"/>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0" name="Oval 162"/>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1" name="Oval 163"/>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2" name="Oval 164"/>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3" name="Oval 165"/>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94" name="Oval 166"/>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nvGrpSpPr>
                <p:cNvPr id="378" name="Group 167"/>
                <p:cNvGrpSpPr>
                  <a:grpSpLocks/>
                </p:cNvGrpSpPr>
                <p:nvPr/>
              </p:nvGrpSpPr>
              <p:grpSpPr bwMode="auto">
                <a:xfrm>
                  <a:off x="1392" y="2688"/>
                  <a:ext cx="1872" cy="192"/>
                  <a:chOff x="1200" y="1728"/>
                  <a:chExt cx="1872" cy="192"/>
                </a:xfrm>
              </p:grpSpPr>
              <p:sp>
                <p:nvSpPr>
                  <p:cNvPr id="379" name="Oval 168"/>
                  <p:cNvSpPr>
                    <a:spLocks noChangeArrowheads="1"/>
                  </p:cNvSpPr>
                  <p:nvPr/>
                </p:nvSpPr>
                <p:spPr bwMode="auto">
                  <a:xfrm>
                    <a:off x="12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0" name="Oval 169"/>
                  <p:cNvSpPr>
                    <a:spLocks noChangeArrowheads="1"/>
                  </p:cNvSpPr>
                  <p:nvPr/>
                </p:nvSpPr>
                <p:spPr bwMode="auto">
                  <a:xfrm>
                    <a:off x="240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1" name="Oval 170"/>
                  <p:cNvSpPr>
                    <a:spLocks noChangeArrowheads="1"/>
                  </p:cNvSpPr>
                  <p:nvPr/>
                </p:nvSpPr>
                <p:spPr bwMode="auto">
                  <a:xfrm>
                    <a:off x="216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2" name="Oval 171"/>
                  <p:cNvSpPr>
                    <a:spLocks noChangeArrowheads="1"/>
                  </p:cNvSpPr>
                  <p:nvPr/>
                </p:nvSpPr>
                <p:spPr bwMode="auto">
                  <a:xfrm>
                    <a:off x="14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3" name="Oval 172"/>
                  <p:cNvSpPr>
                    <a:spLocks noChangeArrowheads="1"/>
                  </p:cNvSpPr>
                  <p:nvPr/>
                </p:nvSpPr>
                <p:spPr bwMode="auto">
                  <a:xfrm>
                    <a:off x="16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4" name="Oval 173"/>
                  <p:cNvSpPr>
                    <a:spLocks noChangeArrowheads="1"/>
                  </p:cNvSpPr>
                  <p:nvPr/>
                </p:nvSpPr>
                <p:spPr bwMode="auto">
                  <a:xfrm>
                    <a:off x="192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5" name="Oval 174"/>
                  <p:cNvSpPr>
                    <a:spLocks noChangeArrowheads="1"/>
                  </p:cNvSpPr>
                  <p:nvPr/>
                </p:nvSpPr>
                <p:spPr bwMode="auto">
                  <a:xfrm>
                    <a:off x="264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sp>
                <p:nvSpPr>
                  <p:cNvPr id="386" name="Oval 175"/>
                  <p:cNvSpPr>
                    <a:spLocks noChangeArrowheads="1"/>
                  </p:cNvSpPr>
                  <p:nvPr/>
                </p:nvSpPr>
                <p:spPr bwMode="auto">
                  <a:xfrm>
                    <a:off x="2880" y="1728"/>
                    <a:ext cx="192" cy="192"/>
                  </a:xfrm>
                  <a:prstGeom prst="ellipse">
                    <a:avLst/>
                  </a:prstGeom>
                  <a:solidFill>
                    <a:srgbClr val="144AAE"/>
                  </a:solidFill>
                  <a:ln w="9525">
                    <a:solidFill>
                      <a:schemeClr val="tx1"/>
                    </a:solidFill>
                    <a:round/>
                    <a:headEnd/>
                    <a:tailEnd/>
                  </a:ln>
                </p:spPr>
                <p:txBody>
                  <a:bodyPr wrap="none" anchor="ctr"/>
                  <a:lstStyle/>
                  <a:p>
                    <a:endParaRPr lang="en-US"/>
                  </a:p>
                </p:txBody>
              </p:sp>
            </p:grpSp>
          </p:grpSp>
        </p:grpSp>
        <p:sp>
          <p:nvSpPr>
            <p:cNvPr id="357" name="AutoShape 337"/>
            <p:cNvSpPr>
              <a:spLocks noChangeArrowheads="1"/>
            </p:cNvSpPr>
            <p:nvPr/>
          </p:nvSpPr>
          <p:spPr bwMode="auto">
            <a:xfrm>
              <a:off x="1905000" y="1703498"/>
              <a:ext cx="285241" cy="274284"/>
            </a:xfrm>
            <a:prstGeom prst="rightArrow">
              <a:avLst>
                <a:gd name="adj1" fmla="val 50000"/>
                <a:gd name="adj2" fmla="val 43750"/>
              </a:avLst>
            </a:prstGeom>
            <a:solidFill>
              <a:srgbClr val="FF00FF"/>
            </a:solidFill>
            <a:ln w="9525">
              <a:solidFill>
                <a:schemeClr val="tx1"/>
              </a:solidFill>
              <a:miter lim="800000"/>
              <a:headEnd/>
              <a:tailEnd/>
            </a:ln>
          </p:spPr>
          <p:txBody>
            <a:bodyPr wrap="none" anchor="ctr"/>
            <a:lstStyle/>
            <a:p>
              <a:endParaRPr lang="en-US"/>
            </a:p>
          </p:txBody>
        </p:sp>
      </p:grpSp>
    </p:spTree>
    <p:extLst>
      <p:ext uri="{BB962C8B-B14F-4D97-AF65-F5344CB8AC3E}">
        <p14:creationId xmlns:p14="http://schemas.microsoft.com/office/powerpoint/2010/main" val="190453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4294967295"/>
          </p:nvPr>
        </p:nvSpPr>
        <p:spPr>
          <a:xfrm>
            <a:off x="0" y="6553200"/>
            <a:ext cx="1524000" cy="304800"/>
          </a:xfrm>
          <a:prstGeom prst="rect">
            <a:avLst/>
          </a:prstGeom>
        </p:spPr>
        <p:txBody>
          <a:bodyPr/>
          <a:lstStyle/>
          <a:p>
            <a:fld id="{4D6899F2-9AEE-FB4D-91A8-861DE3FED30A}" type="datetime1">
              <a:rPr lang="en-US"/>
              <a:pPr/>
              <a:t>5/4/2015</a:t>
            </a:fld>
            <a:endParaRPr lang="en-US"/>
          </a:p>
        </p:txBody>
      </p:sp>
      <p:sp>
        <p:nvSpPr>
          <p:cNvPr id="15" name="Slide Number Placeholder 5"/>
          <p:cNvSpPr>
            <a:spLocks noGrp="1"/>
          </p:cNvSpPr>
          <p:nvPr>
            <p:ph type="sldNum" sz="quarter" idx="4294967295"/>
          </p:nvPr>
        </p:nvSpPr>
        <p:spPr>
          <a:xfrm>
            <a:off x="8610600" y="6553200"/>
            <a:ext cx="533400" cy="304800"/>
          </a:xfrm>
          <a:prstGeom prst="rect">
            <a:avLst/>
          </a:prstGeom>
        </p:spPr>
        <p:txBody>
          <a:bodyPr/>
          <a:lstStyle/>
          <a:p>
            <a:fld id="{ED3B972B-53C4-404D-881B-010CD424DF6E}" type="slidenum">
              <a:rPr lang="en-US"/>
              <a:pPr/>
              <a:t>3</a:t>
            </a:fld>
            <a:endParaRPr lang="en-US" b="0"/>
          </a:p>
        </p:txBody>
      </p:sp>
      <p:sp>
        <p:nvSpPr>
          <p:cNvPr id="891906" name="Rectangle 2"/>
          <p:cNvSpPr>
            <a:spLocks noGrp="1" noChangeArrowheads="1"/>
          </p:cNvSpPr>
          <p:nvPr>
            <p:ph type="title"/>
          </p:nvPr>
        </p:nvSpPr>
        <p:spPr>
          <a:xfrm>
            <a:off x="0" y="152400"/>
            <a:ext cx="8686800" cy="762000"/>
          </a:xfrm>
          <a:ln/>
        </p:spPr>
        <p:txBody>
          <a:bodyPr/>
          <a:lstStyle/>
          <a:p>
            <a:r>
              <a:rPr lang="en-US" dirty="0"/>
              <a:t>2007 - The Internet of Every Body</a:t>
            </a:r>
            <a:endParaRPr lang="en-US" sz="4800" dirty="0"/>
          </a:p>
        </p:txBody>
      </p:sp>
      <p:pic>
        <p:nvPicPr>
          <p:cNvPr id="891907" name="Picture 3" descr="isp-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169150" cy="5224463"/>
          </a:xfrm>
          <a:prstGeom prst="rect">
            <a:avLst/>
          </a:prstGeom>
          <a:noFill/>
          <a:extLst>
            <a:ext uri="{909E8E84-426E-40dd-AFC4-6F175D3DCCD1}">
              <a14:hiddenFill xmlns:a14="http://schemas.microsoft.com/office/drawing/2010/main" xmlns="">
                <a:solidFill>
                  <a:srgbClr val="FFFFFF"/>
                </a:solidFill>
              </a14:hiddenFill>
            </a:ext>
          </a:extLst>
        </p:spPr>
      </p:pic>
      <p:pic>
        <p:nvPicPr>
          <p:cNvPr id="891908" name="Picture 4" descr="The image “http://img.dell.com/images/us/segments/dhs/prodviews/4700_fp_front_66x57.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928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909" name="Picture 5" descr="clu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990850"/>
            <a:ext cx="1485900" cy="111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91910" name="Picture 6" descr="cell-phone-nokia">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1676400"/>
            <a:ext cx="381000" cy="288925"/>
          </a:xfrm>
          <a:prstGeom prst="rect">
            <a:avLst/>
          </a:prstGeom>
          <a:noFill/>
          <a:extLst>
            <a:ext uri="{909E8E84-426E-40dd-AFC4-6F175D3DCCD1}">
              <a14:hiddenFill xmlns:a14="http://schemas.microsoft.com/office/drawing/2010/main" xmlns="">
                <a:solidFill>
                  <a:srgbClr val="FFFFFF"/>
                </a:solidFill>
              </a14:hiddenFill>
            </a:ext>
          </a:extLst>
        </p:spPr>
      </p:pic>
      <p:pic>
        <p:nvPicPr>
          <p:cNvPr id="891911" name="Picture 7" descr="The image “http://img.dell.com/images/us/segments/dhs/prodviews/4700_fp_front_66x57.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809750"/>
            <a:ext cx="706438"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912" name="Picture 8" descr="cell-phone-nokia">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8800" y="1909763"/>
            <a:ext cx="381000" cy="288925"/>
          </a:xfrm>
          <a:prstGeom prst="rect">
            <a:avLst/>
          </a:prstGeom>
          <a:noFill/>
          <a:extLst>
            <a:ext uri="{909E8E84-426E-40dd-AFC4-6F175D3DCCD1}">
              <a14:hiddenFill xmlns:a14="http://schemas.microsoft.com/office/drawing/2010/main" xmlns="">
                <a:solidFill>
                  <a:srgbClr val="FFFFFF"/>
                </a:solidFill>
              </a14:hiddenFill>
            </a:ext>
          </a:extLst>
        </p:spPr>
      </p:pic>
      <p:pic>
        <p:nvPicPr>
          <p:cNvPr id="891913" name="Picture 9" descr="cell-phone-nokia">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1971675"/>
            <a:ext cx="381000" cy="288925"/>
          </a:xfrm>
          <a:prstGeom prst="rect">
            <a:avLst/>
          </a:prstGeom>
          <a:noFill/>
          <a:extLst>
            <a:ext uri="{909E8E84-426E-40dd-AFC4-6F175D3DCCD1}">
              <a14:hiddenFill xmlns:a14="http://schemas.microsoft.com/office/drawing/2010/main" xmlns="">
                <a:solidFill>
                  <a:srgbClr val="FFFFFF"/>
                </a:solidFill>
              </a14:hiddenFill>
            </a:ext>
          </a:extLst>
        </p:spPr>
      </p:pic>
      <p:sp>
        <p:nvSpPr>
          <p:cNvPr id="891914" name="AutoShape 10"/>
          <p:cNvSpPr>
            <a:spLocks noChangeArrowheads="1"/>
          </p:cNvSpPr>
          <p:nvPr/>
        </p:nvSpPr>
        <p:spPr bwMode="auto">
          <a:xfrm>
            <a:off x="533400" y="990600"/>
            <a:ext cx="7620000" cy="5715000"/>
          </a:xfrm>
          <a:custGeom>
            <a:avLst/>
            <a:gdLst>
              <a:gd name="G0" fmla="+- 2223 0 0"/>
              <a:gd name="G1" fmla="+- 21600 0 2223"/>
              <a:gd name="G2" fmla="+- 21600 0 222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3" y="10800"/>
                </a:moveTo>
                <a:cubicBezTo>
                  <a:pt x="2223" y="15537"/>
                  <a:pt x="6063" y="19377"/>
                  <a:pt x="10800" y="19377"/>
                </a:cubicBezTo>
                <a:cubicBezTo>
                  <a:pt x="15537" y="19377"/>
                  <a:pt x="19377" y="15537"/>
                  <a:pt x="19377" y="10800"/>
                </a:cubicBezTo>
                <a:cubicBezTo>
                  <a:pt x="19377" y="6063"/>
                  <a:pt x="15537" y="2223"/>
                  <a:pt x="10800" y="2223"/>
                </a:cubicBezTo>
                <a:cubicBezTo>
                  <a:pt x="6063" y="2223"/>
                  <a:pt x="2223" y="6063"/>
                  <a:pt x="2223" y="10800"/>
                </a:cubicBezTo>
                <a:close/>
              </a:path>
            </a:pathLst>
          </a:custGeom>
          <a:solidFill>
            <a:schemeClr val="accent1">
              <a:alpha val="46001"/>
            </a:schemeClr>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91915" name="Picture 11" descr="The image “http://images.apple.com/iphone/images/2007/06/iphone_hero_20070621.jpg” cannot be displayed, because it contains error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5562600"/>
            <a:ext cx="1397000" cy="912813"/>
          </a:xfrm>
          <a:prstGeom prst="rect">
            <a:avLst/>
          </a:prstGeom>
          <a:noFill/>
          <a:extLst>
            <a:ext uri="{909E8E84-426E-40dd-AFC4-6F175D3DCCD1}">
              <a14:hiddenFill xmlns:a14="http://schemas.microsoft.com/office/drawing/2010/main" xmlns="">
                <a:solidFill>
                  <a:srgbClr val="FFFFFF"/>
                </a:solidFill>
              </a14:hiddenFill>
            </a:ext>
          </a:extLst>
        </p:spPr>
      </p:pic>
      <p:pic>
        <p:nvPicPr>
          <p:cNvPr id="891916" name="Picture 12">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5181600"/>
            <a:ext cx="1428750" cy="1123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453730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891910"/>
                                        </p:tgtEl>
                                        <p:attrNameLst>
                                          <p:attrName>style.visibility</p:attrName>
                                        </p:attrNameLst>
                                      </p:cBhvr>
                                      <p:to>
                                        <p:strVal val="visible"/>
                                      </p:to>
                                    </p:set>
                                    <p:anim to="" calcmode="lin" valueType="num">
                                      <p:cBhvr>
                                        <p:cTn id="7" dur="1" fill="hold"/>
                                        <p:tgtEl>
                                          <p:spTgt spid="891910"/>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91912"/>
                                        </p:tgtEl>
                                        <p:attrNameLst>
                                          <p:attrName>style.visibility</p:attrName>
                                        </p:attrNameLst>
                                      </p:cBhvr>
                                      <p:to>
                                        <p:strVal val="visible"/>
                                      </p:to>
                                    </p:set>
                                    <p:anim to="" calcmode="lin" valueType="num">
                                      <p:cBhvr>
                                        <p:cTn id="10" dur="1" fill="hold"/>
                                        <p:tgtEl>
                                          <p:spTgt spid="891912"/>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91913"/>
                                        </p:tgtEl>
                                        <p:attrNameLst>
                                          <p:attrName>style.visibility</p:attrName>
                                        </p:attrNameLst>
                                      </p:cBhvr>
                                      <p:to>
                                        <p:strVal val="visible"/>
                                      </p:to>
                                    </p:set>
                                    <p:anim to="" calcmode="lin" valueType="num">
                                      <p:cBhvr>
                                        <p:cTn id="13" dur="1" fill="hold"/>
                                        <p:tgtEl>
                                          <p:spTgt spid="891913"/>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91914"/>
                                        </p:tgtEl>
                                        <p:attrNameLst>
                                          <p:attrName>style.visibility</p:attrName>
                                        </p:attrNameLst>
                                      </p:cBhvr>
                                      <p:to>
                                        <p:strVal val="visible"/>
                                      </p:to>
                                    </p:set>
                                    <p:animEffect transition="in" filter="fade">
                                      <p:cBhvr>
                                        <p:cTn id="18" dur="2000"/>
                                        <p:tgtEl>
                                          <p:spTgt spid="891914"/>
                                        </p:tgtEl>
                                      </p:cBhvr>
                                    </p:animEffect>
                                  </p:childTnLst>
                                </p:cTn>
                              </p:par>
                            </p:childTnLst>
                          </p:cTn>
                        </p:par>
                        <p:par>
                          <p:cTn id="19" fill="hold" nodeType="afterGroup">
                            <p:stCondLst>
                              <p:cond delay="2000"/>
                            </p:stCondLst>
                            <p:childTnLst>
                              <p:par>
                                <p:cTn id="20" presetID="10" presetClass="entr" presetSubtype="0" fill="hold" nodeType="afterEffect">
                                  <p:stCondLst>
                                    <p:cond delay="0"/>
                                  </p:stCondLst>
                                  <p:childTnLst>
                                    <p:set>
                                      <p:cBhvr>
                                        <p:cTn id="21" dur="1" fill="hold">
                                          <p:stCondLst>
                                            <p:cond delay="0"/>
                                          </p:stCondLst>
                                        </p:cTn>
                                        <p:tgtEl>
                                          <p:spTgt spid="891915"/>
                                        </p:tgtEl>
                                        <p:attrNameLst>
                                          <p:attrName>style.visibility</p:attrName>
                                        </p:attrNameLst>
                                      </p:cBhvr>
                                      <p:to>
                                        <p:strVal val="visible"/>
                                      </p:to>
                                    </p:set>
                                    <p:animEffect transition="in" filter="fade">
                                      <p:cBhvr>
                                        <p:cTn id="22" dur="2000"/>
                                        <p:tgtEl>
                                          <p:spTgt spid="891915"/>
                                        </p:tgtEl>
                                      </p:cBhvr>
                                    </p:animEffect>
                                  </p:childTnLst>
                                </p:cTn>
                              </p:par>
                            </p:childTnLst>
                          </p:cTn>
                        </p:par>
                        <p:par>
                          <p:cTn id="23" fill="hold" nodeType="afterGroup">
                            <p:stCondLst>
                              <p:cond delay="4000"/>
                            </p:stCondLst>
                            <p:childTnLst>
                              <p:par>
                                <p:cTn id="24" presetID="10" presetClass="entr" presetSubtype="0" fill="hold" nodeType="afterEffect">
                                  <p:stCondLst>
                                    <p:cond delay="0"/>
                                  </p:stCondLst>
                                  <p:childTnLst>
                                    <p:set>
                                      <p:cBhvr>
                                        <p:cTn id="25" dur="1" fill="hold">
                                          <p:stCondLst>
                                            <p:cond delay="0"/>
                                          </p:stCondLst>
                                        </p:cTn>
                                        <p:tgtEl>
                                          <p:spTgt spid="891916"/>
                                        </p:tgtEl>
                                        <p:attrNameLst>
                                          <p:attrName>style.visibility</p:attrName>
                                        </p:attrNameLst>
                                      </p:cBhvr>
                                      <p:to>
                                        <p:strVal val="visible"/>
                                      </p:to>
                                    </p:set>
                                    <p:animEffect transition="in" filter="fade">
                                      <p:cBhvr>
                                        <p:cTn id="26" dur="2000"/>
                                        <p:tgtEl>
                                          <p:spTgt spid="891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990600"/>
          </a:xfrm>
        </p:spPr>
        <p:txBody>
          <a:bodyPr>
            <a:normAutofit/>
          </a:bodyPr>
          <a:lstStyle/>
          <a:p>
            <a:r>
              <a:rPr lang="en-US" dirty="0" smtClean="0"/>
              <a:t>Resource Discovery and Ontology</a:t>
            </a:r>
            <a:endParaRPr lang="en-US" dirty="0"/>
          </a:p>
        </p:txBody>
      </p:sp>
      <p:sp>
        <p:nvSpPr>
          <p:cNvPr id="3" name="Content Placeholder 2"/>
          <p:cNvSpPr>
            <a:spLocks noGrp="1"/>
          </p:cNvSpPr>
          <p:nvPr>
            <p:ph idx="1"/>
          </p:nvPr>
        </p:nvSpPr>
        <p:spPr>
          <a:xfrm>
            <a:off x="228600" y="762000"/>
            <a:ext cx="8686800" cy="5029200"/>
          </a:xfrm>
        </p:spPr>
        <p:txBody>
          <a:bodyPr>
            <a:normAutofit fontScale="92500"/>
          </a:bodyPr>
          <a:lstStyle/>
          <a:p>
            <a:r>
              <a:rPr lang="en-US" dirty="0" smtClean="0"/>
              <a:t>Dynamically discover resources, services, and cyber-physical components (sensors/actuators) that meet application requirements</a:t>
            </a:r>
          </a:p>
          <a:p>
            <a:pPr lvl="1"/>
            <a:r>
              <a:rPr lang="en-US" dirty="0" smtClean="0"/>
              <a:t>Find </a:t>
            </a:r>
            <a:r>
              <a:rPr lang="en-US" i="1" dirty="0" smtClean="0"/>
              <a:t>local</a:t>
            </a:r>
            <a:r>
              <a:rPr lang="en-US" dirty="0" smtClean="0"/>
              <a:t> components that meet some specification</a:t>
            </a:r>
          </a:p>
          <a:p>
            <a:pPr lvl="1"/>
            <a:r>
              <a:rPr lang="en-US" dirty="0" smtClean="0"/>
              <a:t>Use ontology to describe exactly what component do</a:t>
            </a:r>
          </a:p>
          <a:p>
            <a:pPr lvl="1"/>
            <a:r>
              <a:rPr lang="en-US" dirty="0" smtClean="0"/>
              <a:t>Distribute these resources (or fractions of services) to application cells in order to meet </a:t>
            </a:r>
            <a:r>
              <a:rPr lang="en-US" dirty="0" err="1" smtClean="0"/>
              <a:t>QoS</a:t>
            </a:r>
            <a:r>
              <a:rPr lang="en-US" dirty="0" smtClean="0"/>
              <a:t> requirements</a:t>
            </a:r>
          </a:p>
          <a:p>
            <a:r>
              <a:rPr lang="en-US" dirty="0" smtClean="0"/>
              <a:t>Many partial solutions out there, no complete solutions</a:t>
            </a:r>
          </a:p>
          <a:p>
            <a:pPr lvl="1"/>
            <a:r>
              <a:rPr lang="en-US" dirty="0" smtClean="0"/>
              <a:t>Must deal with locality (discover local items) while at same time dealing with remote (global) services</a:t>
            </a:r>
          </a:p>
          <a:p>
            <a:pPr lvl="1"/>
            <a:r>
              <a:rPr lang="en-US" dirty="0" smtClean="0"/>
              <a:t>Must gracefully handle failover of components</a:t>
            </a:r>
          </a:p>
          <a:p>
            <a:r>
              <a:rPr lang="en-US" dirty="0" smtClean="0"/>
              <a:t>One important aspect is that resources must be handed out only to authorized users</a:t>
            </a:r>
          </a:p>
          <a:p>
            <a:pPr lvl="1"/>
            <a:r>
              <a:rPr lang="en-US" dirty="0" smtClean="0"/>
              <a:t>Authorization can involve ownership, micropayments, etc..</a:t>
            </a:r>
          </a:p>
          <a:p>
            <a:pPr lvl="1"/>
            <a:endParaRPr lang="en-US" dirty="0"/>
          </a:p>
        </p:txBody>
      </p:sp>
    </p:spTree>
    <p:extLst>
      <p:ext uri="{BB962C8B-B14F-4D97-AF65-F5344CB8AC3E}">
        <p14:creationId xmlns:p14="http://schemas.microsoft.com/office/powerpoint/2010/main" val="172524236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696200" cy="792162"/>
          </a:xfrm>
        </p:spPr>
        <p:txBody>
          <a:bodyPr>
            <a:noAutofit/>
          </a:bodyPr>
          <a:lstStyle/>
          <a:p>
            <a:pPr>
              <a:lnSpc>
                <a:spcPct val="75000"/>
              </a:lnSpc>
            </a:pPr>
            <a:r>
              <a:rPr lang="en-US" dirty="0" smtClean="0"/>
              <a:t>Brokering Service:</a:t>
            </a:r>
            <a:br>
              <a:rPr lang="en-US" dirty="0" smtClean="0"/>
            </a:br>
            <a:r>
              <a:rPr lang="en-US" dirty="0" smtClean="0"/>
              <a:t>The Hierarchy of Ownership</a:t>
            </a:r>
            <a:endParaRPr lang="en-US" dirty="0"/>
          </a:p>
        </p:txBody>
      </p:sp>
      <p:sp>
        <p:nvSpPr>
          <p:cNvPr id="3" name="Content Placeholder 2"/>
          <p:cNvSpPr>
            <a:spLocks noGrp="1"/>
          </p:cNvSpPr>
          <p:nvPr>
            <p:ph idx="1"/>
          </p:nvPr>
        </p:nvSpPr>
        <p:spPr>
          <a:xfrm>
            <a:off x="3663617" y="832267"/>
            <a:ext cx="5480383" cy="5674895"/>
          </a:xfrm>
        </p:spPr>
        <p:txBody>
          <a:bodyPr>
            <a:normAutofit lnSpcReduction="10000"/>
          </a:bodyPr>
          <a:lstStyle/>
          <a:p>
            <a:r>
              <a:rPr lang="en-US" dirty="0" smtClean="0"/>
              <a:t>Discover Resources in “Domain”</a:t>
            </a:r>
          </a:p>
          <a:p>
            <a:pPr lvl="1"/>
            <a:r>
              <a:rPr lang="en-US" dirty="0" smtClean="0"/>
              <a:t>Devices, Services, Other Brokers</a:t>
            </a:r>
          </a:p>
          <a:p>
            <a:pPr lvl="1"/>
            <a:r>
              <a:rPr lang="en-US" dirty="0" smtClean="0"/>
              <a:t>Resources self-describing?</a:t>
            </a:r>
          </a:p>
          <a:p>
            <a:r>
              <a:rPr lang="en-US" dirty="0" smtClean="0"/>
              <a:t>Allocate and Distribute Resources to Cells that need them</a:t>
            </a:r>
          </a:p>
          <a:p>
            <a:pPr lvl="1"/>
            <a:r>
              <a:rPr lang="en-US" dirty="0" smtClean="0"/>
              <a:t>Solve Impedance-mismatch problem</a:t>
            </a:r>
          </a:p>
          <a:p>
            <a:pPr lvl="1"/>
            <a:r>
              <a:rPr lang="en-US" dirty="0" smtClean="0"/>
              <a:t>Dynamically optimize execution</a:t>
            </a:r>
          </a:p>
          <a:p>
            <a:pPr lvl="1"/>
            <a:r>
              <a:rPr lang="en-US" dirty="0" smtClean="0"/>
              <a:t>Hand out Service-Level Agreements (SLAs) to Cells</a:t>
            </a:r>
          </a:p>
          <a:p>
            <a:pPr lvl="1"/>
            <a:r>
              <a:rPr lang="en-US" dirty="0" smtClean="0"/>
              <a:t>Deny admission to Cells which violate existing agreements</a:t>
            </a:r>
          </a:p>
          <a:p>
            <a:r>
              <a:rPr lang="en-US" dirty="0" smtClean="0"/>
              <a:t>Complete hierarchy</a:t>
            </a:r>
          </a:p>
          <a:p>
            <a:pPr lvl="1"/>
            <a:r>
              <a:rPr lang="en-US" dirty="0" smtClean="0"/>
              <a:t>World graph of applications</a:t>
            </a:r>
          </a:p>
          <a:p>
            <a:pPr lvl="1"/>
            <a:endParaRPr lang="en-US" dirty="0" smtClean="0"/>
          </a:p>
          <a:p>
            <a:pPr lvl="1"/>
            <a:endParaRPr lang="en-US" dirty="0"/>
          </a:p>
        </p:txBody>
      </p:sp>
      <p:pic>
        <p:nvPicPr>
          <p:cNvPr id="5" name="Object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83" y="3743984"/>
            <a:ext cx="3200400" cy="261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1907006" y="2527779"/>
            <a:ext cx="1223211" cy="1231232"/>
          </a:xfrm>
          <a:prstGeom prst="ellipse">
            <a:avLst/>
          </a:prstGeom>
          <a:solidFill>
            <a:srgbClr val="FF66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Local</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Broker</a:t>
            </a:r>
          </a:p>
        </p:txBody>
      </p:sp>
      <p:sp>
        <p:nvSpPr>
          <p:cNvPr id="11" name="Oval 10"/>
          <p:cNvSpPr/>
          <p:nvPr/>
        </p:nvSpPr>
        <p:spPr bwMode="auto">
          <a:xfrm>
            <a:off x="76200" y="2579916"/>
            <a:ext cx="1223211" cy="1231232"/>
          </a:xfrm>
          <a:prstGeom prst="ellipse">
            <a:avLst/>
          </a:prstGeom>
          <a:solidFill>
            <a:srgbClr val="FF66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Sibling</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Broker</a:t>
            </a:r>
          </a:p>
        </p:txBody>
      </p:sp>
      <p:sp>
        <p:nvSpPr>
          <p:cNvPr id="12" name="Oval 11"/>
          <p:cNvSpPr/>
          <p:nvPr/>
        </p:nvSpPr>
        <p:spPr bwMode="auto">
          <a:xfrm>
            <a:off x="967483" y="1212327"/>
            <a:ext cx="1223211" cy="1231232"/>
          </a:xfrm>
          <a:prstGeom prst="ellipse">
            <a:avLst/>
          </a:prstGeom>
          <a:solidFill>
            <a:srgbClr val="FF66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Parent</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Broker</a:t>
            </a:r>
          </a:p>
        </p:txBody>
      </p:sp>
      <p:sp>
        <p:nvSpPr>
          <p:cNvPr id="13" name="Left-Right Arrow 12"/>
          <p:cNvSpPr/>
          <p:nvPr/>
        </p:nvSpPr>
        <p:spPr bwMode="auto">
          <a:xfrm>
            <a:off x="1121889" y="2888727"/>
            <a:ext cx="914400" cy="533400"/>
          </a:xfrm>
          <a:prstGeom prst="leftRightArrow">
            <a:avLst/>
          </a:prstGeom>
          <a:solidFill>
            <a:srgbClr val="FFFF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latin typeface="Tahoma" pitchFamily="34" charset="0"/>
              <a:cs typeface="Tahoma" pitchFamily="34" charset="0"/>
            </a:endParaRPr>
          </a:p>
        </p:txBody>
      </p:sp>
      <p:sp>
        <p:nvSpPr>
          <p:cNvPr id="14" name="Left-Right Arrow 13"/>
          <p:cNvSpPr/>
          <p:nvPr/>
        </p:nvSpPr>
        <p:spPr bwMode="auto">
          <a:xfrm rot="18648384">
            <a:off x="731259" y="2260116"/>
            <a:ext cx="914400" cy="533400"/>
          </a:xfrm>
          <a:prstGeom prst="leftRightArrow">
            <a:avLst/>
          </a:prstGeom>
          <a:solidFill>
            <a:srgbClr val="FFFF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latin typeface="Tahoma" pitchFamily="34" charset="0"/>
              <a:cs typeface="Tahoma" pitchFamily="34" charset="0"/>
            </a:endParaRPr>
          </a:p>
        </p:txBody>
      </p:sp>
      <p:sp>
        <p:nvSpPr>
          <p:cNvPr id="15" name="Left-Right Arrow 14"/>
          <p:cNvSpPr/>
          <p:nvPr/>
        </p:nvSpPr>
        <p:spPr bwMode="auto">
          <a:xfrm rot="2918270">
            <a:off x="1606216" y="2261079"/>
            <a:ext cx="914400" cy="533400"/>
          </a:xfrm>
          <a:prstGeom prst="leftRightArrow">
            <a:avLst/>
          </a:prstGeom>
          <a:solidFill>
            <a:srgbClr val="FFFF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latin typeface="Tahoma" pitchFamily="34" charset="0"/>
              <a:cs typeface="Tahoma" pitchFamily="34" charset="0"/>
            </a:endParaRPr>
          </a:p>
        </p:txBody>
      </p:sp>
      <p:sp>
        <p:nvSpPr>
          <p:cNvPr id="17" name="Oval 16"/>
          <p:cNvSpPr/>
          <p:nvPr/>
        </p:nvSpPr>
        <p:spPr bwMode="auto">
          <a:xfrm>
            <a:off x="2739188" y="4063811"/>
            <a:ext cx="1223211" cy="1231232"/>
          </a:xfrm>
          <a:prstGeom prst="ellipse">
            <a:avLst/>
          </a:prstGeom>
          <a:solidFill>
            <a:srgbClr val="FF66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Child</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Tahoma" pitchFamily="34" charset="0"/>
                <a:cs typeface="Tahoma" pitchFamily="34" charset="0"/>
              </a:rPr>
              <a:t>Broker</a:t>
            </a:r>
          </a:p>
        </p:txBody>
      </p:sp>
      <p:sp>
        <p:nvSpPr>
          <p:cNvPr id="16" name="Left-Right Arrow 15"/>
          <p:cNvSpPr/>
          <p:nvPr/>
        </p:nvSpPr>
        <p:spPr bwMode="auto">
          <a:xfrm rot="14308961">
            <a:off x="2431244" y="3706696"/>
            <a:ext cx="914400" cy="533400"/>
          </a:xfrm>
          <a:prstGeom prst="leftRightArrow">
            <a:avLst/>
          </a:prstGeom>
          <a:solidFill>
            <a:srgbClr val="FFFF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latin typeface="Tahoma" pitchFamily="34" charset="0"/>
              <a:cs typeface="Tahoma" pitchFamily="34" charset="0"/>
            </a:endParaRPr>
          </a:p>
        </p:txBody>
      </p:sp>
      <p:sp>
        <p:nvSpPr>
          <p:cNvPr id="18" name="Left-Right Arrow 17"/>
          <p:cNvSpPr/>
          <p:nvPr/>
        </p:nvSpPr>
        <p:spPr bwMode="auto">
          <a:xfrm rot="18882921">
            <a:off x="1470000" y="3583178"/>
            <a:ext cx="914400" cy="533400"/>
          </a:xfrm>
          <a:prstGeom prst="leftRightArrow">
            <a:avLst/>
          </a:prstGeom>
          <a:solidFill>
            <a:srgbClr val="FFFF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latin typeface="Tahoma" pitchFamily="34" charset="0"/>
              <a:cs typeface="Tahoma" pitchFamily="34" charset="0"/>
            </a:endParaRPr>
          </a:p>
        </p:txBody>
      </p:sp>
      <p:sp>
        <p:nvSpPr>
          <p:cNvPr id="19" name="Left-Right Arrow 18"/>
          <p:cNvSpPr/>
          <p:nvPr/>
        </p:nvSpPr>
        <p:spPr bwMode="auto">
          <a:xfrm rot="16200000">
            <a:off x="1104900" y="830262"/>
            <a:ext cx="914400" cy="533400"/>
          </a:xfrm>
          <a:prstGeom prst="leftRightArrow">
            <a:avLst/>
          </a:prstGeom>
          <a:solidFill>
            <a:srgbClr val="FFFFFF"/>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latin typeface="Tahoma" pitchFamily="34" charset="0"/>
              <a:cs typeface="Tahoma" pitchFamily="34" charset="0"/>
            </a:endParaRPr>
          </a:p>
        </p:txBody>
      </p:sp>
    </p:spTree>
    <p:extLst>
      <p:ext uri="{BB962C8B-B14F-4D97-AF65-F5344CB8AC3E}">
        <p14:creationId xmlns:p14="http://schemas.microsoft.com/office/powerpoint/2010/main" val="115933573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err="1" smtClean="0"/>
              <a:t>DataCentric</a:t>
            </a:r>
            <a:r>
              <a:rPr lang="en-US" dirty="0" smtClean="0"/>
              <a:t> Vision</a:t>
            </a:r>
            <a:endParaRPr lang="en-US" dirty="0"/>
          </a:p>
        </p:txBody>
      </p:sp>
      <p:sp>
        <p:nvSpPr>
          <p:cNvPr id="3" name="Content Placeholder 2"/>
          <p:cNvSpPr>
            <a:spLocks noGrp="1"/>
          </p:cNvSpPr>
          <p:nvPr>
            <p:ph idx="1"/>
          </p:nvPr>
        </p:nvSpPr>
        <p:spPr>
          <a:xfrm>
            <a:off x="304800" y="838200"/>
            <a:ext cx="8229600" cy="5211763"/>
          </a:xfrm>
        </p:spPr>
        <p:txBody>
          <a:bodyPr>
            <a:normAutofit/>
          </a:bodyPr>
          <a:lstStyle/>
          <a:p>
            <a:r>
              <a:rPr lang="en-US" dirty="0"/>
              <a:t>Hardware resources are a commodity</a:t>
            </a:r>
          </a:p>
          <a:p>
            <a:pPr lvl="1"/>
            <a:r>
              <a:rPr lang="en-US" dirty="0"/>
              <a:t>Computation resource fails?  Get another</a:t>
            </a:r>
          </a:p>
          <a:p>
            <a:pPr lvl="1"/>
            <a:r>
              <a:rPr lang="en-US" dirty="0"/>
              <a:t>Sensor fails?  Find another</a:t>
            </a:r>
          </a:p>
          <a:p>
            <a:pPr lvl="1"/>
            <a:r>
              <a:rPr lang="en-US" dirty="0"/>
              <a:t>Change your location?  Find new resources</a:t>
            </a:r>
          </a:p>
          <a:p>
            <a:r>
              <a:rPr lang="en-US" dirty="0" smtClean="0">
                <a:solidFill>
                  <a:srgbClr val="FF0000"/>
                </a:solidFill>
              </a:rPr>
              <a:t>All that really matters is the information</a:t>
            </a:r>
          </a:p>
          <a:p>
            <a:pPr lvl="1"/>
            <a:r>
              <a:rPr lang="en-US" dirty="0" smtClean="0">
                <a:solidFill>
                  <a:srgbClr val="FF0000"/>
                </a:solidFill>
              </a:rPr>
              <a:t>Integrity, Privacy, Availability, Durability</a:t>
            </a:r>
          </a:p>
          <a:p>
            <a:pPr lvl="1"/>
            <a:r>
              <a:rPr lang="en-US" dirty="0" smtClean="0">
                <a:solidFill>
                  <a:srgbClr val="FF0000"/>
                </a:solidFill>
              </a:rPr>
              <a:t>Hardware to prevent accidental information leakage</a:t>
            </a:r>
          </a:p>
          <a:p>
            <a:r>
              <a:rPr lang="en-US" dirty="0" smtClean="0"/>
              <a:t>Permanent state handled by Universal Data Storage, Distribution, and Archiving</a:t>
            </a:r>
          </a:p>
          <a:p>
            <a:r>
              <a:rPr lang="en-US" dirty="0" smtClean="0"/>
              <a:t>We need a new Internet for the Internet of </a:t>
            </a:r>
            <a:r>
              <a:rPr lang="en-US" dirty="0" smtClean="0"/>
              <a:t>Things?</a:t>
            </a:r>
            <a:endParaRPr lang="en-US" dirty="0" smtClean="0"/>
          </a:p>
          <a:p>
            <a:pPr lvl="1"/>
            <a:r>
              <a:rPr lang="en-US" dirty="0" smtClean="0"/>
              <a:t>Communication and Storage are really duals</a:t>
            </a:r>
          </a:p>
          <a:p>
            <a:pPr lvl="1"/>
            <a:r>
              <a:rPr lang="en-US" dirty="0" smtClean="0"/>
              <a:t>Why separate them?</a:t>
            </a:r>
          </a:p>
        </p:txBody>
      </p:sp>
    </p:spTree>
    <p:extLst>
      <p:ext uri="{BB962C8B-B14F-4D97-AF65-F5344CB8AC3E}">
        <p14:creationId xmlns:p14="http://schemas.microsoft.com/office/powerpoint/2010/main" val="120594614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13" y="-76200"/>
            <a:ext cx="8479387" cy="833736"/>
          </a:xfrm>
        </p:spPr>
        <p:txBody>
          <a:bodyPr>
            <a:normAutofit/>
          </a:bodyPr>
          <a:lstStyle/>
          <a:p>
            <a:pPr algn="ctr"/>
            <a:r>
              <a:rPr lang="en-US" dirty="0" smtClean="0"/>
              <a:t>The Global Data Plane</a:t>
            </a:r>
            <a:endParaRPr lang="en-US" dirty="0"/>
          </a:p>
        </p:txBody>
      </p:sp>
      <p:sp>
        <p:nvSpPr>
          <p:cNvPr id="4" name="Cloud 3"/>
          <p:cNvSpPr/>
          <p:nvPr/>
        </p:nvSpPr>
        <p:spPr>
          <a:xfrm>
            <a:off x="0" y="2646370"/>
            <a:ext cx="9144000" cy="1849430"/>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US" sz="4000" b="0" dirty="0" smtClean="0"/>
              <a:t>Archival Storage and Optimized Streaming</a:t>
            </a:r>
          </a:p>
        </p:txBody>
      </p:sp>
      <p:pic>
        <p:nvPicPr>
          <p:cNvPr id="12" name="Picture 12" descr="C:\Documents and Settings\Jan Rabaey\My Documents\My Files\GSRC\Proposals\D&amp;TSpecialIssue\Chapters\webcam.GIF"/>
          <p:cNvPicPr>
            <a:picLocks noChangeAspect="1" noChangeArrowheads="1"/>
          </p:cNvPicPr>
          <p:nvPr/>
        </p:nvPicPr>
        <p:blipFill>
          <a:blip r:embed="rId3"/>
          <a:srcRect/>
          <a:stretch>
            <a:fillRect/>
          </a:stretch>
        </p:blipFill>
        <p:spPr bwMode="auto">
          <a:xfrm flipH="1">
            <a:off x="3996532" y="1568466"/>
            <a:ext cx="1008228" cy="998481"/>
          </a:xfrm>
          <a:prstGeom prst="rect">
            <a:avLst/>
          </a:prstGeom>
          <a:noFill/>
          <a:effectLst>
            <a:softEdge rad="12700"/>
          </a:effectLst>
        </p:spPr>
      </p:pic>
      <p:pic>
        <p:nvPicPr>
          <p:cNvPr id="15" name="Picture 15" descr="C:\Documents and Settings\Jan Rabaey\My Documents\My Files\GSRC\Proposals\D&amp;TSpecialIssue\Chapters\picocube.GIF"/>
          <p:cNvPicPr>
            <a:picLocks noChangeAspect="1" noChangeArrowheads="1"/>
          </p:cNvPicPr>
          <p:nvPr/>
        </p:nvPicPr>
        <p:blipFill>
          <a:blip r:embed="rId4"/>
          <a:srcRect/>
          <a:stretch>
            <a:fillRect/>
          </a:stretch>
        </p:blipFill>
        <p:spPr bwMode="auto">
          <a:xfrm>
            <a:off x="681226" y="4793370"/>
            <a:ext cx="722313" cy="658812"/>
          </a:xfrm>
          <a:prstGeom prst="rect">
            <a:avLst/>
          </a:prstGeom>
          <a:noFill/>
          <a:ln w="9525">
            <a:noFill/>
            <a:miter lim="800000"/>
            <a:headEnd/>
            <a:tailEnd/>
          </a:ln>
        </p:spPr>
      </p:pic>
      <p:sp>
        <p:nvSpPr>
          <p:cNvPr id="19" name="Cloud 18"/>
          <p:cNvSpPr/>
          <p:nvPr/>
        </p:nvSpPr>
        <p:spPr>
          <a:xfrm>
            <a:off x="639926" y="5334000"/>
            <a:ext cx="2408074" cy="1146510"/>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dirty="0" smtClean="0"/>
              <a:t>Personal</a:t>
            </a:r>
            <a:br>
              <a:rPr lang="en-US" sz="2800" b="0" dirty="0" smtClean="0"/>
            </a:br>
            <a:r>
              <a:rPr lang="en-US" sz="2800" b="0" dirty="0" smtClean="0"/>
              <a:t>Cache</a:t>
            </a:r>
          </a:p>
        </p:txBody>
      </p:sp>
      <p:sp>
        <p:nvSpPr>
          <p:cNvPr id="20" name="Cloud 19"/>
          <p:cNvSpPr/>
          <p:nvPr/>
        </p:nvSpPr>
        <p:spPr>
          <a:xfrm>
            <a:off x="2608136" y="4800600"/>
            <a:ext cx="4814822" cy="132247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dirty="0" smtClean="0"/>
              <a:t>Aggregate/Filter</a:t>
            </a:r>
          </a:p>
          <a:p>
            <a:pPr algn="ctr"/>
            <a:r>
              <a:rPr lang="en-US" sz="2800" b="0" dirty="0" smtClean="0"/>
              <a:t>Universal </a:t>
            </a:r>
            <a:r>
              <a:rPr lang="en-US" sz="2800" b="0" dirty="0" err="1" smtClean="0"/>
              <a:t>Tivo</a:t>
            </a:r>
            <a:endParaRPr lang="en-US" sz="2800" b="0" dirty="0" smtClean="0"/>
          </a:p>
        </p:txBody>
      </p:sp>
      <p:grpSp>
        <p:nvGrpSpPr>
          <p:cNvPr id="21" name="Group 20"/>
          <p:cNvGrpSpPr/>
          <p:nvPr/>
        </p:nvGrpSpPr>
        <p:grpSpPr>
          <a:xfrm>
            <a:off x="5791200" y="762000"/>
            <a:ext cx="3276600" cy="2211917"/>
            <a:chOff x="439726" y="1087750"/>
            <a:chExt cx="3331301" cy="2009196"/>
          </a:xfrm>
        </p:grpSpPr>
        <p:sp>
          <p:nvSpPr>
            <p:cNvPr id="22" name="Cloud 21"/>
            <p:cNvSpPr/>
            <p:nvPr/>
          </p:nvSpPr>
          <p:spPr bwMode="auto">
            <a:xfrm>
              <a:off x="439726" y="1087750"/>
              <a:ext cx="3331301" cy="2009196"/>
            </a:xfrm>
            <a:prstGeom prst="cloud">
              <a:avLst/>
            </a:prstGeom>
            <a:solidFill>
              <a:srgbClr val="66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07" charset="0"/>
              </a:endParaRPr>
            </a:p>
          </p:txBody>
        </p:sp>
        <p:grpSp>
          <p:nvGrpSpPr>
            <p:cNvPr id="23" name="Group 17"/>
            <p:cNvGrpSpPr>
              <a:grpSpLocks/>
            </p:cNvGrpSpPr>
            <p:nvPr/>
          </p:nvGrpSpPr>
          <p:grpSpPr bwMode="auto">
            <a:xfrm>
              <a:off x="803933" y="1656069"/>
              <a:ext cx="2913237" cy="1188105"/>
              <a:chOff x="2796" y="909"/>
              <a:chExt cx="2716" cy="1066"/>
            </a:xfrm>
          </p:grpSpPr>
          <p:grpSp>
            <p:nvGrpSpPr>
              <p:cNvPr id="25" name="Group 18"/>
              <p:cNvGrpSpPr>
                <a:grpSpLocks/>
              </p:cNvGrpSpPr>
              <p:nvPr/>
            </p:nvGrpSpPr>
            <p:grpSpPr bwMode="auto">
              <a:xfrm>
                <a:off x="3227" y="1844"/>
                <a:ext cx="513" cy="131"/>
                <a:chOff x="2201" y="2688"/>
                <a:chExt cx="1946" cy="577"/>
              </a:xfrm>
            </p:grpSpPr>
            <p:sp>
              <p:nvSpPr>
                <p:cNvPr id="471"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2"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3"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4"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5"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6"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7"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8"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9"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80"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81"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82"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83"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26" name="Group 32"/>
              <p:cNvGrpSpPr>
                <a:grpSpLocks/>
              </p:cNvGrpSpPr>
              <p:nvPr/>
            </p:nvGrpSpPr>
            <p:grpSpPr bwMode="auto">
              <a:xfrm>
                <a:off x="3899" y="1843"/>
                <a:ext cx="513" cy="131"/>
                <a:chOff x="2201" y="2688"/>
                <a:chExt cx="1946" cy="577"/>
              </a:xfrm>
            </p:grpSpPr>
            <p:sp>
              <p:nvSpPr>
                <p:cNvPr id="458"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9"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0"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1"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2"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3"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4"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5"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6"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7"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8"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69"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70"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27" name="Group 46"/>
              <p:cNvGrpSpPr>
                <a:grpSpLocks/>
              </p:cNvGrpSpPr>
              <p:nvPr/>
            </p:nvGrpSpPr>
            <p:grpSpPr bwMode="auto">
              <a:xfrm>
                <a:off x="4503" y="1773"/>
                <a:ext cx="513" cy="132"/>
                <a:chOff x="2201" y="2688"/>
                <a:chExt cx="1946" cy="577"/>
              </a:xfrm>
            </p:grpSpPr>
            <p:sp>
              <p:nvSpPr>
                <p:cNvPr id="445"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6"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7"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8"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9"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0"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1"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2"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3"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4"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5"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6"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57"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28"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nvGrpSpPr>
              <p:cNvPr id="32" name="Group 64"/>
              <p:cNvGrpSpPr>
                <a:grpSpLocks/>
              </p:cNvGrpSpPr>
              <p:nvPr/>
            </p:nvGrpSpPr>
            <p:grpSpPr bwMode="auto">
              <a:xfrm>
                <a:off x="2796" y="1732"/>
                <a:ext cx="513" cy="132"/>
                <a:chOff x="2201" y="2688"/>
                <a:chExt cx="1946" cy="577"/>
              </a:xfrm>
            </p:grpSpPr>
            <p:sp>
              <p:nvSpPr>
                <p:cNvPr id="432"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3"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4"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5"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6"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7"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8"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9"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0"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1"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2"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3"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44"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33"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nvGrpSpPr>
              <p:cNvPr id="34" name="Group 79"/>
              <p:cNvGrpSpPr>
                <a:grpSpLocks/>
              </p:cNvGrpSpPr>
              <p:nvPr/>
            </p:nvGrpSpPr>
            <p:grpSpPr bwMode="auto">
              <a:xfrm>
                <a:off x="4878" y="1324"/>
                <a:ext cx="184" cy="73"/>
                <a:chOff x="1024" y="3264"/>
                <a:chExt cx="320" cy="296"/>
              </a:xfrm>
            </p:grpSpPr>
            <p:sp>
              <p:nvSpPr>
                <p:cNvPr id="428"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9"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0"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31"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5" name="Group 84"/>
              <p:cNvGrpSpPr>
                <a:grpSpLocks/>
              </p:cNvGrpSpPr>
              <p:nvPr/>
            </p:nvGrpSpPr>
            <p:grpSpPr bwMode="auto">
              <a:xfrm>
                <a:off x="3658" y="909"/>
                <a:ext cx="990" cy="315"/>
                <a:chOff x="1832" y="1576"/>
                <a:chExt cx="1720" cy="1272"/>
              </a:xfrm>
            </p:grpSpPr>
            <p:grpSp>
              <p:nvGrpSpPr>
                <p:cNvPr id="280" name="Group 85"/>
                <p:cNvGrpSpPr>
                  <a:grpSpLocks/>
                </p:cNvGrpSpPr>
                <p:nvPr/>
              </p:nvGrpSpPr>
              <p:grpSpPr bwMode="auto">
                <a:xfrm>
                  <a:off x="1832" y="1992"/>
                  <a:ext cx="888" cy="648"/>
                  <a:chOff x="1752" y="2224"/>
                  <a:chExt cx="888" cy="648"/>
                </a:xfrm>
              </p:grpSpPr>
              <p:grpSp>
                <p:nvGrpSpPr>
                  <p:cNvPr id="392" name="Group 86"/>
                  <p:cNvGrpSpPr>
                    <a:grpSpLocks/>
                  </p:cNvGrpSpPr>
                  <p:nvPr/>
                </p:nvGrpSpPr>
                <p:grpSpPr bwMode="auto">
                  <a:xfrm>
                    <a:off x="1752" y="2224"/>
                    <a:ext cx="496" cy="528"/>
                    <a:chOff x="2016" y="2000"/>
                    <a:chExt cx="496" cy="528"/>
                  </a:xfrm>
                </p:grpSpPr>
                <p:sp>
                  <p:nvSpPr>
                    <p:cNvPr id="420"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1"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2"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3"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4"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5"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6"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27"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93" name="Group 95"/>
                  <p:cNvGrpSpPr>
                    <a:grpSpLocks/>
                  </p:cNvGrpSpPr>
                  <p:nvPr/>
                </p:nvGrpSpPr>
                <p:grpSpPr bwMode="auto">
                  <a:xfrm>
                    <a:off x="1896" y="2256"/>
                    <a:ext cx="496" cy="528"/>
                    <a:chOff x="2016" y="2000"/>
                    <a:chExt cx="496" cy="528"/>
                  </a:xfrm>
                </p:grpSpPr>
                <p:sp>
                  <p:nvSpPr>
                    <p:cNvPr id="412"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3"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4"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5"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6"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7"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8"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9"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94" name="Group 104"/>
                  <p:cNvGrpSpPr>
                    <a:grpSpLocks/>
                  </p:cNvGrpSpPr>
                  <p:nvPr/>
                </p:nvGrpSpPr>
                <p:grpSpPr bwMode="auto">
                  <a:xfrm>
                    <a:off x="2000" y="2312"/>
                    <a:ext cx="496" cy="528"/>
                    <a:chOff x="2016" y="2000"/>
                    <a:chExt cx="496" cy="528"/>
                  </a:xfrm>
                </p:grpSpPr>
                <p:sp>
                  <p:nvSpPr>
                    <p:cNvPr id="404"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5"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6"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7"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8"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9"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0"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11"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95" name="Group 113"/>
                  <p:cNvGrpSpPr>
                    <a:grpSpLocks/>
                  </p:cNvGrpSpPr>
                  <p:nvPr/>
                </p:nvGrpSpPr>
                <p:grpSpPr bwMode="auto">
                  <a:xfrm>
                    <a:off x="2144" y="2344"/>
                    <a:ext cx="496" cy="528"/>
                    <a:chOff x="2016" y="2000"/>
                    <a:chExt cx="496" cy="528"/>
                  </a:xfrm>
                </p:grpSpPr>
                <p:sp>
                  <p:nvSpPr>
                    <p:cNvPr id="396"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97"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98"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99"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0"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1"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2"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403"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nvGrpSpPr>
                <p:cNvPr id="281" name="Group 122"/>
                <p:cNvGrpSpPr>
                  <a:grpSpLocks/>
                </p:cNvGrpSpPr>
                <p:nvPr/>
              </p:nvGrpSpPr>
              <p:grpSpPr bwMode="auto">
                <a:xfrm>
                  <a:off x="2208" y="1576"/>
                  <a:ext cx="888" cy="648"/>
                  <a:chOff x="1800" y="1552"/>
                  <a:chExt cx="888" cy="648"/>
                </a:xfrm>
              </p:grpSpPr>
              <p:grpSp>
                <p:nvGrpSpPr>
                  <p:cNvPr id="356" name="Group 123"/>
                  <p:cNvGrpSpPr>
                    <a:grpSpLocks/>
                  </p:cNvGrpSpPr>
                  <p:nvPr/>
                </p:nvGrpSpPr>
                <p:grpSpPr bwMode="auto">
                  <a:xfrm>
                    <a:off x="1800" y="1552"/>
                    <a:ext cx="496" cy="528"/>
                    <a:chOff x="2016" y="2000"/>
                    <a:chExt cx="496" cy="528"/>
                  </a:xfrm>
                </p:grpSpPr>
                <p:sp>
                  <p:nvSpPr>
                    <p:cNvPr id="384"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5"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6"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7"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8"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9"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90"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91"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57" name="Group 132"/>
                  <p:cNvGrpSpPr>
                    <a:grpSpLocks/>
                  </p:cNvGrpSpPr>
                  <p:nvPr/>
                </p:nvGrpSpPr>
                <p:grpSpPr bwMode="auto">
                  <a:xfrm>
                    <a:off x="1944" y="1584"/>
                    <a:ext cx="496" cy="528"/>
                    <a:chOff x="2016" y="2000"/>
                    <a:chExt cx="496" cy="528"/>
                  </a:xfrm>
                </p:grpSpPr>
                <p:sp>
                  <p:nvSpPr>
                    <p:cNvPr id="376"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7"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8"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9"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0"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1"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2"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83"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58" name="Group 141"/>
                  <p:cNvGrpSpPr>
                    <a:grpSpLocks/>
                  </p:cNvGrpSpPr>
                  <p:nvPr/>
                </p:nvGrpSpPr>
                <p:grpSpPr bwMode="auto">
                  <a:xfrm>
                    <a:off x="2048" y="1640"/>
                    <a:ext cx="496" cy="528"/>
                    <a:chOff x="2016" y="2000"/>
                    <a:chExt cx="496" cy="528"/>
                  </a:xfrm>
                </p:grpSpPr>
                <p:sp>
                  <p:nvSpPr>
                    <p:cNvPr id="368"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9"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0"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1"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2"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3"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4"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75"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59" name="Group 150"/>
                  <p:cNvGrpSpPr>
                    <a:grpSpLocks/>
                  </p:cNvGrpSpPr>
                  <p:nvPr/>
                </p:nvGrpSpPr>
                <p:grpSpPr bwMode="auto">
                  <a:xfrm>
                    <a:off x="2192" y="1672"/>
                    <a:ext cx="496" cy="528"/>
                    <a:chOff x="2016" y="2000"/>
                    <a:chExt cx="496" cy="528"/>
                  </a:xfrm>
                </p:grpSpPr>
                <p:sp>
                  <p:nvSpPr>
                    <p:cNvPr id="360"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1"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2"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3"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4"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5"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6"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67"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nvGrpSpPr>
                <p:cNvPr id="282" name="Group 159"/>
                <p:cNvGrpSpPr>
                  <a:grpSpLocks/>
                </p:cNvGrpSpPr>
                <p:nvPr/>
              </p:nvGrpSpPr>
              <p:grpSpPr bwMode="auto">
                <a:xfrm>
                  <a:off x="2288" y="2200"/>
                  <a:ext cx="888" cy="648"/>
                  <a:chOff x="2560" y="2264"/>
                  <a:chExt cx="888" cy="648"/>
                </a:xfrm>
              </p:grpSpPr>
              <p:grpSp>
                <p:nvGrpSpPr>
                  <p:cNvPr id="320" name="Group 160"/>
                  <p:cNvGrpSpPr>
                    <a:grpSpLocks/>
                  </p:cNvGrpSpPr>
                  <p:nvPr/>
                </p:nvGrpSpPr>
                <p:grpSpPr bwMode="auto">
                  <a:xfrm>
                    <a:off x="2560" y="2264"/>
                    <a:ext cx="496" cy="528"/>
                    <a:chOff x="2016" y="2000"/>
                    <a:chExt cx="496" cy="528"/>
                  </a:xfrm>
                </p:grpSpPr>
                <p:sp>
                  <p:nvSpPr>
                    <p:cNvPr id="348"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9"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50"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51"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52"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53"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54"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55"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21" name="Group 169"/>
                  <p:cNvGrpSpPr>
                    <a:grpSpLocks/>
                  </p:cNvGrpSpPr>
                  <p:nvPr/>
                </p:nvGrpSpPr>
                <p:grpSpPr bwMode="auto">
                  <a:xfrm>
                    <a:off x="2704" y="2296"/>
                    <a:ext cx="496" cy="528"/>
                    <a:chOff x="2016" y="2000"/>
                    <a:chExt cx="496" cy="528"/>
                  </a:xfrm>
                </p:grpSpPr>
                <p:sp>
                  <p:nvSpPr>
                    <p:cNvPr id="340"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1"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2"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3"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4"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5"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6"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47"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22" name="Group 178"/>
                  <p:cNvGrpSpPr>
                    <a:grpSpLocks/>
                  </p:cNvGrpSpPr>
                  <p:nvPr/>
                </p:nvGrpSpPr>
                <p:grpSpPr bwMode="auto">
                  <a:xfrm>
                    <a:off x="2808" y="2352"/>
                    <a:ext cx="496" cy="528"/>
                    <a:chOff x="2016" y="2000"/>
                    <a:chExt cx="496" cy="528"/>
                  </a:xfrm>
                </p:grpSpPr>
                <p:sp>
                  <p:nvSpPr>
                    <p:cNvPr id="332"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3"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4"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5"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6"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7"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8"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9"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23" name="Group 187"/>
                  <p:cNvGrpSpPr>
                    <a:grpSpLocks/>
                  </p:cNvGrpSpPr>
                  <p:nvPr/>
                </p:nvGrpSpPr>
                <p:grpSpPr bwMode="auto">
                  <a:xfrm>
                    <a:off x="2952" y="2384"/>
                    <a:ext cx="496" cy="528"/>
                    <a:chOff x="2016" y="2000"/>
                    <a:chExt cx="496" cy="528"/>
                  </a:xfrm>
                </p:grpSpPr>
                <p:sp>
                  <p:nvSpPr>
                    <p:cNvPr id="324"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25"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26"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27"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28"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29"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0"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31"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nvGrpSpPr>
                <p:cNvPr id="283" name="Group 196"/>
                <p:cNvGrpSpPr>
                  <a:grpSpLocks/>
                </p:cNvGrpSpPr>
                <p:nvPr/>
              </p:nvGrpSpPr>
              <p:grpSpPr bwMode="auto">
                <a:xfrm>
                  <a:off x="2664" y="1736"/>
                  <a:ext cx="888" cy="648"/>
                  <a:chOff x="2608" y="1592"/>
                  <a:chExt cx="888" cy="648"/>
                </a:xfrm>
              </p:grpSpPr>
              <p:grpSp>
                <p:nvGrpSpPr>
                  <p:cNvPr id="284" name="Group 197"/>
                  <p:cNvGrpSpPr>
                    <a:grpSpLocks/>
                  </p:cNvGrpSpPr>
                  <p:nvPr/>
                </p:nvGrpSpPr>
                <p:grpSpPr bwMode="auto">
                  <a:xfrm>
                    <a:off x="2608" y="1592"/>
                    <a:ext cx="496" cy="528"/>
                    <a:chOff x="2016" y="2000"/>
                    <a:chExt cx="496" cy="528"/>
                  </a:xfrm>
                </p:grpSpPr>
                <p:sp>
                  <p:nvSpPr>
                    <p:cNvPr id="312"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3"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4"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5"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6"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7"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8"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9"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285" name="Group 206"/>
                  <p:cNvGrpSpPr>
                    <a:grpSpLocks/>
                  </p:cNvGrpSpPr>
                  <p:nvPr/>
                </p:nvGrpSpPr>
                <p:grpSpPr bwMode="auto">
                  <a:xfrm>
                    <a:off x="2752" y="1624"/>
                    <a:ext cx="496" cy="528"/>
                    <a:chOff x="2016" y="2000"/>
                    <a:chExt cx="496" cy="528"/>
                  </a:xfrm>
                </p:grpSpPr>
                <p:sp>
                  <p:nvSpPr>
                    <p:cNvPr id="304"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5"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6"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7"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8"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9"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0"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11"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286" name="Group 215"/>
                  <p:cNvGrpSpPr>
                    <a:grpSpLocks/>
                  </p:cNvGrpSpPr>
                  <p:nvPr/>
                </p:nvGrpSpPr>
                <p:grpSpPr bwMode="auto">
                  <a:xfrm>
                    <a:off x="2840" y="1664"/>
                    <a:ext cx="496" cy="528"/>
                    <a:chOff x="2016" y="2000"/>
                    <a:chExt cx="496" cy="528"/>
                  </a:xfrm>
                </p:grpSpPr>
                <p:sp>
                  <p:nvSpPr>
                    <p:cNvPr id="296"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7"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8"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9"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0"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1"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2"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303"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287" name="Group 224"/>
                  <p:cNvGrpSpPr>
                    <a:grpSpLocks/>
                  </p:cNvGrpSpPr>
                  <p:nvPr/>
                </p:nvGrpSpPr>
                <p:grpSpPr bwMode="auto">
                  <a:xfrm>
                    <a:off x="3000" y="1712"/>
                    <a:ext cx="496" cy="528"/>
                    <a:chOff x="2016" y="2000"/>
                    <a:chExt cx="496" cy="528"/>
                  </a:xfrm>
                </p:grpSpPr>
                <p:sp>
                  <p:nvSpPr>
                    <p:cNvPr id="288"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89"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0"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1"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2"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3"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4"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95"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grpSp>
            <p:nvGrpSpPr>
              <p:cNvPr id="36" name="Group 233"/>
              <p:cNvGrpSpPr>
                <a:grpSpLocks/>
              </p:cNvGrpSpPr>
              <p:nvPr/>
            </p:nvGrpSpPr>
            <p:grpSpPr bwMode="auto">
              <a:xfrm>
                <a:off x="3703" y="1382"/>
                <a:ext cx="185" cy="74"/>
                <a:chOff x="1024" y="3264"/>
                <a:chExt cx="320" cy="296"/>
              </a:xfrm>
            </p:grpSpPr>
            <p:sp>
              <p:nvSpPr>
                <p:cNvPr id="276"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7"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8"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9"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7" name="Group 238"/>
              <p:cNvGrpSpPr>
                <a:grpSpLocks/>
              </p:cNvGrpSpPr>
              <p:nvPr/>
            </p:nvGrpSpPr>
            <p:grpSpPr bwMode="auto">
              <a:xfrm>
                <a:off x="4152" y="1376"/>
                <a:ext cx="184" cy="73"/>
                <a:chOff x="1024" y="3264"/>
                <a:chExt cx="320" cy="296"/>
              </a:xfrm>
            </p:grpSpPr>
            <p:sp>
              <p:nvSpPr>
                <p:cNvPr id="272"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3"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4"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5"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8" name="Group 243"/>
              <p:cNvGrpSpPr>
                <a:grpSpLocks/>
              </p:cNvGrpSpPr>
              <p:nvPr/>
            </p:nvGrpSpPr>
            <p:grpSpPr bwMode="auto">
              <a:xfrm>
                <a:off x="5005" y="1169"/>
                <a:ext cx="183" cy="73"/>
                <a:chOff x="1024" y="3264"/>
                <a:chExt cx="320" cy="296"/>
              </a:xfrm>
            </p:grpSpPr>
            <p:sp>
              <p:nvSpPr>
                <p:cNvPr id="268"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9"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0"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71"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39" name="Group 248"/>
              <p:cNvGrpSpPr>
                <a:grpSpLocks/>
              </p:cNvGrpSpPr>
              <p:nvPr/>
            </p:nvGrpSpPr>
            <p:grpSpPr bwMode="auto">
              <a:xfrm>
                <a:off x="4528" y="1367"/>
                <a:ext cx="184" cy="73"/>
                <a:chOff x="1024" y="3264"/>
                <a:chExt cx="320" cy="296"/>
              </a:xfrm>
            </p:grpSpPr>
            <p:sp>
              <p:nvSpPr>
                <p:cNvPr id="264"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5"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6"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7"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40" name="Group 253"/>
              <p:cNvGrpSpPr>
                <a:grpSpLocks/>
              </p:cNvGrpSpPr>
              <p:nvPr/>
            </p:nvGrpSpPr>
            <p:grpSpPr bwMode="auto">
              <a:xfrm>
                <a:off x="3176" y="1260"/>
                <a:ext cx="185" cy="73"/>
                <a:chOff x="1024" y="3264"/>
                <a:chExt cx="320" cy="296"/>
              </a:xfrm>
            </p:grpSpPr>
            <p:sp>
              <p:nvSpPr>
                <p:cNvPr id="260"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1"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2"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63"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41" name="Group 258"/>
              <p:cNvGrpSpPr>
                <a:grpSpLocks/>
              </p:cNvGrpSpPr>
              <p:nvPr/>
            </p:nvGrpSpPr>
            <p:grpSpPr bwMode="auto">
              <a:xfrm>
                <a:off x="3158" y="1191"/>
                <a:ext cx="184" cy="73"/>
                <a:chOff x="1024" y="3264"/>
                <a:chExt cx="320" cy="296"/>
              </a:xfrm>
            </p:grpSpPr>
            <p:sp>
              <p:nvSpPr>
                <p:cNvPr id="256"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7"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8"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9"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42" name="Group 263"/>
              <p:cNvGrpSpPr>
                <a:grpSpLocks/>
              </p:cNvGrpSpPr>
              <p:nvPr/>
            </p:nvGrpSpPr>
            <p:grpSpPr bwMode="auto">
              <a:xfrm>
                <a:off x="3323" y="1395"/>
                <a:ext cx="184" cy="73"/>
                <a:chOff x="1024" y="3264"/>
                <a:chExt cx="320" cy="296"/>
              </a:xfrm>
            </p:grpSpPr>
            <p:sp>
              <p:nvSpPr>
                <p:cNvPr id="252"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3"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4"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5"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43" name="Group 268"/>
              <p:cNvGrpSpPr>
                <a:grpSpLocks/>
              </p:cNvGrpSpPr>
              <p:nvPr/>
            </p:nvGrpSpPr>
            <p:grpSpPr bwMode="auto">
              <a:xfrm>
                <a:off x="2799" y="1168"/>
                <a:ext cx="154" cy="61"/>
                <a:chOff x="428" y="2146"/>
                <a:chExt cx="268" cy="244"/>
              </a:xfrm>
            </p:grpSpPr>
            <p:sp>
              <p:nvSpPr>
                <p:cNvPr id="243"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4"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5"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6"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7"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8"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9"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0"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51"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44" name="Group 278"/>
              <p:cNvGrpSpPr>
                <a:grpSpLocks/>
              </p:cNvGrpSpPr>
              <p:nvPr/>
            </p:nvGrpSpPr>
            <p:grpSpPr bwMode="auto">
              <a:xfrm>
                <a:off x="2801" y="1232"/>
                <a:ext cx="154" cy="61"/>
                <a:chOff x="428" y="2146"/>
                <a:chExt cx="268" cy="244"/>
              </a:xfrm>
            </p:grpSpPr>
            <p:sp>
              <p:nvSpPr>
                <p:cNvPr id="234"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5"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6"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7"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8"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9"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0"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1"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42"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45"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46"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47" name="Group 290"/>
              <p:cNvGrpSpPr>
                <a:grpSpLocks/>
              </p:cNvGrpSpPr>
              <p:nvPr/>
            </p:nvGrpSpPr>
            <p:grpSpPr bwMode="auto">
              <a:xfrm>
                <a:off x="2932" y="1390"/>
                <a:ext cx="154" cy="61"/>
                <a:chOff x="428" y="2146"/>
                <a:chExt cx="268" cy="244"/>
              </a:xfrm>
            </p:grpSpPr>
            <p:sp>
              <p:nvSpPr>
                <p:cNvPr id="225"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6"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7"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8"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9"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0"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1"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2"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33"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48" name="Group 300"/>
              <p:cNvGrpSpPr>
                <a:grpSpLocks/>
              </p:cNvGrpSpPr>
              <p:nvPr/>
            </p:nvGrpSpPr>
            <p:grpSpPr bwMode="auto">
              <a:xfrm>
                <a:off x="2945" y="1465"/>
                <a:ext cx="155" cy="60"/>
                <a:chOff x="428" y="2146"/>
                <a:chExt cx="268" cy="244"/>
              </a:xfrm>
            </p:grpSpPr>
            <p:sp>
              <p:nvSpPr>
                <p:cNvPr id="216"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7"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8"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9"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0"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1"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2"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3"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24"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49"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0" name="Group 311"/>
              <p:cNvGrpSpPr>
                <a:grpSpLocks/>
              </p:cNvGrpSpPr>
              <p:nvPr/>
            </p:nvGrpSpPr>
            <p:grpSpPr bwMode="auto">
              <a:xfrm>
                <a:off x="3466" y="1524"/>
                <a:ext cx="155" cy="60"/>
                <a:chOff x="428" y="2146"/>
                <a:chExt cx="268" cy="244"/>
              </a:xfrm>
            </p:grpSpPr>
            <p:sp>
              <p:nvSpPr>
                <p:cNvPr id="207"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8"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9"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0"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1"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2"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3"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4"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15"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1"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2" name="Group 322"/>
              <p:cNvGrpSpPr>
                <a:grpSpLocks/>
              </p:cNvGrpSpPr>
              <p:nvPr/>
            </p:nvGrpSpPr>
            <p:grpSpPr bwMode="auto">
              <a:xfrm>
                <a:off x="4133" y="1520"/>
                <a:ext cx="153" cy="41"/>
                <a:chOff x="2378" y="3784"/>
                <a:chExt cx="268" cy="166"/>
              </a:xfrm>
            </p:grpSpPr>
            <p:sp>
              <p:nvSpPr>
                <p:cNvPr id="201"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2"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3"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4"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5"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6"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3"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4" name="Group 330"/>
              <p:cNvGrpSpPr>
                <a:grpSpLocks/>
              </p:cNvGrpSpPr>
              <p:nvPr/>
            </p:nvGrpSpPr>
            <p:grpSpPr bwMode="auto">
              <a:xfrm>
                <a:off x="4502" y="1510"/>
                <a:ext cx="154" cy="60"/>
                <a:chOff x="428" y="2146"/>
                <a:chExt cx="268" cy="244"/>
              </a:xfrm>
            </p:grpSpPr>
            <p:sp>
              <p:nvSpPr>
                <p:cNvPr id="192"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3"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4"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5"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6"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7"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8"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9"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200"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5" name="Group 340"/>
              <p:cNvGrpSpPr>
                <a:grpSpLocks/>
              </p:cNvGrpSpPr>
              <p:nvPr/>
            </p:nvGrpSpPr>
            <p:grpSpPr bwMode="auto">
              <a:xfrm>
                <a:off x="4689" y="1540"/>
                <a:ext cx="155" cy="61"/>
                <a:chOff x="428" y="2146"/>
                <a:chExt cx="268" cy="244"/>
              </a:xfrm>
            </p:grpSpPr>
            <p:sp>
              <p:nvSpPr>
                <p:cNvPr id="183"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4"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5"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6"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7"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8"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9"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0"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91"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6"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57"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8" name="Group 352"/>
              <p:cNvGrpSpPr>
                <a:grpSpLocks/>
              </p:cNvGrpSpPr>
              <p:nvPr/>
            </p:nvGrpSpPr>
            <p:grpSpPr bwMode="auto">
              <a:xfrm>
                <a:off x="5250" y="1298"/>
                <a:ext cx="155" cy="60"/>
                <a:chOff x="428" y="2146"/>
                <a:chExt cx="268" cy="244"/>
              </a:xfrm>
            </p:grpSpPr>
            <p:sp>
              <p:nvSpPr>
                <p:cNvPr id="174"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5"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6"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7"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8"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9"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0"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1"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82"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9" name="Group 362"/>
              <p:cNvGrpSpPr>
                <a:grpSpLocks/>
              </p:cNvGrpSpPr>
              <p:nvPr/>
            </p:nvGrpSpPr>
            <p:grpSpPr bwMode="auto">
              <a:xfrm>
                <a:off x="5230" y="1408"/>
                <a:ext cx="154" cy="61"/>
                <a:chOff x="428" y="2146"/>
                <a:chExt cx="268" cy="244"/>
              </a:xfrm>
            </p:grpSpPr>
            <p:sp>
              <p:nvSpPr>
                <p:cNvPr id="165"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6"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7"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8"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9"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0"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1"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2"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73"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60"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61"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62" name="Group 374"/>
              <p:cNvGrpSpPr>
                <a:grpSpLocks/>
              </p:cNvGrpSpPr>
              <p:nvPr/>
            </p:nvGrpSpPr>
            <p:grpSpPr bwMode="auto">
              <a:xfrm>
                <a:off x="5171" y="1035"/>
                <a:ext cx="155" cy="60"/>
                <a:chOff x="428" y="2146"/>
                <a:chExt cx="268" cy="244"/>
              </a:xfrm>
            </p:grpSpPr>
            <p:sp>
              <p:nvSpPr>
                <p:cNvPr id="156"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7"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8"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9"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0"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1"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2"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3"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64"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63"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64" name="Group 385"/>
              <p:cNvGrpSpPr>
                <a:grpSpLocks/>
              </p:cNvGrpSpPr>
              <p:nvPr/>
            </p:nvGrpSpPr>
            <p:grpSpPr bwMode="auto">
              <a:xfrm>
                <a:off x="5030" y="933"/>
                <a:ext cx="154" cy="61"/>
                <a:chOff x="428" y="2146"/>
                <a:chExt cx="268" cy="244"/>
              </a:xfrm>
            </p:grpSpPr>
            <p:sp>
              <p:nvSpPr>
                <p:cNvPr id="147"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8"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9"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0"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1"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2"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3"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4"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55"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65" name="Group 395"/>
              <p:cNvGrpSpPr>
                <a:grpSpLocks/>
              </p:cNvGrpSpPr>
              <p:nvPr/>
            </p:nvGrpSpPr>
            <p:grpSpPr bwMode="auto">
              <a:xfrm>
                <a:off x="3328" y="911"/>
                <a:ext cx="155" cy="61"/>
                <a:chOff x="428" y="2146"/>
                <a:chExt cx="268" cy="244"/>
              </a:xfrm>
            </p:grpSpPr>
            <p:sp>
              <p:nvSpPr>
                <p:cNvPr id="138"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9"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0"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1"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2"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3"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4"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5"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46"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66" name="Group 405"/>
              <p:cNvGrpSpPr>
                <a:grpSpLocks/>
              </p:cNvGrpSpPr>
              <p:nvPr/>
            </p:nvGrpSpPr>
            <p:grpSpPr bwMode="auto">
              <a:xfrm>
                <a:off x="3087" y="996"/>
                <a:ext cx="154" cy="60"/>
                <a:chOff x="428" y="2146"/>
                <a:chExt cx="268" cy="244"/>
              </a:xfrm>
            </p:grpSpPr>
            <p:sp>
              <p:nvSpPr>
                <p:cNvPr id="129"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0"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1"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2"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3"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4"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5"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6"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37"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67" name="Group 415"/>
              <p:cNvGrpSpPr>
                <a:grpSpLocks/>
              </p:cNvGrpSpPr>
              <p:nvPr/>
            </p:nvGrpSpPr>
            <p:grpSpPr bwMode="auto">
              <a:xfrm>
                <a:off x="3136" y="1499"/>
                <a:ext cx="153" cy="61"/>
                <a:chOff x="428" y="2146"/>
                <a:chExt cx="268" cy="244"/>
              </a:xfrm>
            </p:grpSpPr>
            <p:sp>
              <p:nvSpPr>
                <p:cNvPr id="120"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1"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2"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3"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4"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5"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6"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7"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28"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68"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69"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70" name="Group 427"/>
              <p:cNvGrpSpPr>
                <a:grpSpLocks/>
              </p:cNvGrpSpPr>
              <p:nvPr/>
            </p:nvGrpSpPr>
            <p:grpSpPr bwMode="auto">
              <a:xfrm>
                <a:off x="5227" y="1473"/>
                <a:ext cx="153" cy="60"/>
                <a:chOff x="428" y="2146"/>
                <a:chExt cx="268" cy="244"/>
              </a:xfrm>
            </p:grpSpPr>
            <p:sp>
              <p:nvSpPr>
                <p:cNvPr id="111"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2"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3"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4"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5"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6"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7"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8"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9"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71" name="Group 437"/>
              <p:cNvGrpSpPr>
                <a:grpSpLocks/>
              </p:cNvGrpSpPr>
              <p:nvPr/>
            </p:nvGrpSpPr>
            <p:grpSpPr bwMode="auto">
              <a:xfrm>
                <a:off x="5357" y="1179"/>
                <a:ext cx="155" cy="60"/>
                <a:chOff x="428" y="2146"/>
                <a:chExt cx="268" cy="244"/>
              </a:xfrm>
            </p:grpSpPr>
            <p:sp>
              <p:nvSpPr>
                <p:cNvPr id="102"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3"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4"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5"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6"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7"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8"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9"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10"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72" name="Group 449"/>
              <p:cNvGrpSpPr>
                <a:grpSpLocks/>
              </p:cNvGrpSpPr>
              <p:nvPr/>
            </p:nvGrpSpPr>
            <p:grpSpPr bwMode="auto">
              <a:xfrm>
                <a:off x="3324" y="987"/>
                <a:ext cx="1708" cy="431"/>
                <a:chOff x="1450" y="1101"/>
                <a:chExt cx="2970" cy="997"/>
              </a:xfrm>
            </p:grpSpPr>
            <p:sp>
              <p:nvSpPr>
                <p:cNvPr id="73"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dirty="0">
                    <a:latin typeface="Arial Narrow" pitchFamily="34" charset="0"/>
                  </a:endParaRPr>
                </a:p>
              </p:txBody>
            </p:sp>
            <p:sp>
              <p:nvSpPr>
                <p:cNvPr id="74"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6"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0"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7"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6"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7"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8"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9"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0"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101"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sp>
          <p:nvSpPr>
            <p:cNvPr id="24" name="TextBox 23"/>
            <p:cNvSpPr txBox="1"/>
            <p:nvPr/>
          </p:nvSpPr>
          <p:spPr>
            <a:xfrm>
              <a:off x="1214447" y="1291344"/>
              <a:ext cx="2191316" cy="419354"/>
            </a:xfrm>
            <a:prstGeom prst="rect">
              <a:avLst/>
            </a:prstGeom>
            <a:noFill/>
          </p:spPr>
          <p:txBody>
            <a:bodyPr wrap="none" rtlCol="0">
              <a:spAutoFit/>
            </a:bodyPr>
            <a:lstStyle/>
            <a:p>
              <a:r>
                <a:rPr lang="en-US" sz="2400" b="0" dirty="0" smtClean="0">
                  <a:latin typeface="Tahoma" pitchFamily="34" charset="0"/>
                  <a:ea typeface="Tahoma" pitchFamily="34" charset="0"/>
                  <a:cs typeface="Tahoma" pitchFamily="34" charset="0"/>
                </a:rPr>
                <a:t>Cloud Services</a:t>
              </a:r>
              <a:endParaRPr lang="en-US" sz="2400" b="0" dirty="0">
                <a:latin typeface="Tahoma" pitchFamily="34" charset="0"/>
                <a:ea typeface="Tahoma" pitchFamily="34" charset="0"/>
                <a:cs typeface="Tahoma" pitchFamily="34" charset="0"/>
              </a:endParaRPr>
            </a:p>
          </p:txBody>
        </p:sp>
      </p:grpSp>
      <p:pic>
        <p:nvPicPr>
          <p:cNvPr id="484" name="Picture 25"/>
          <p:cNvPicPr>
            <a:picLocks noChangeAspect="1" noChangeArrowheads="1"/>
          </p:cNvPicPr>
          <p:nvPr/>
        </p:nvPicPr>
        <p:blipFill>
          <a:blip r:embed="rId5" cstate="print"/>
          <a:srcRect/>
          <a:stretch>
            <a:fillRect/>
          </a:stretch>
        </p:blipFill>
        <p:spPr bwMode="auto">
          <a:xfrm>
            <a:off x="7309910" y="4486457"/>
            <a:ext cx="1485706" cy="1346028"/>
          </a:xfrm>
          <a:prstGeom prst="rect">
            <a:avLst/>
          </a:prstGeom>
          <a:ln>
            <a:headEnd/>
            <a:tailEnd/>
          </a:ln>
        </p:spPr>
        <p:style>
          <a:lnRef idx="1">
            <a:schemeClr val="dk1"/>
          </a:lnRef>
          <a:fillRef idx="2">
            <a:schemeClr val="dk1"/>
          </a:fillRef>
          <a:effectRef idx="1">
            <a:schemeClr val="dk1"/>
          </a:effectRef>
          <a:fontRef idx="minor">
            <a:schemeClr val="dk1"/>
          </a:fontRef>
        </p:style>
      </p:pic>
      <p:pic>
        <p:nvPicPr>
          <p:cNvPr id="485" name="Picture 9" descr="C:\Documents and Settings\Jan Rabaey\My Documents\My Files\GSRC\Proposals\D&amp;TSpecialIssue\Chapters\basestation.GIF"/>
          <p:cNvPicPr>
            <a:picLocks noChangeAspect="1" noChangeArrowheads="1"/>
          </p:cNvPicPr>
          <p:nvPr/>
        </p:nvPicPr>
        <p:blipFill>
          <a:blip r:embed="rId6"/>
          <a:srcRect/>
          <a:stretch>
            <a:fillRect/>
          </a:stretch>
        </p:blipFill>
        <p:spPr bwMode="auto">
          <a:xfrm>
            <a:off x="7065080" y="4630348"/>
            <a:ext cx="1422425" cy="2127993"/>
          </a:xfrm>
          <a:prstGeom prst="rect">
            <a:avLst/>
          </a:prstGeom>
          <a:noFill/>
          <a:ln w="9525">
            <a:noFill/>
            <a:miter lim="800000"/>
            <a:headEnd/>
            <a:tailEnd/>
          </a:ln>
        </p:spPr>
      </p:pic>
      <p:sp>
        <p:nvSpPr>
          <p:cNvPr id="486" name="Left-Right Arrow 485"/>
          <p:cNvSpPr/>
          <p:nvPr/>
        </p:nvSpPr>
        <p:spPr>
          <a:xfrm rot="6264965">
            <a:off x="1355656" y="4529982"/>
            <a:ext cx="1272372" cy="675343"/>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487" name="Left-Right Arrow 486"/>
          <p:cNvSpPr/>
          <p:nvPr/>
        </p:nvSpPr>
        <p:spPr>
          <a:xfrm rot="2773537">
            <a:off x="7023621" y="3769950"/>
            <a:ext cx="1272372" cy="675343"/>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488" name="Right Arrow 487"/>
          <p:cNvSpPr/>
          <p:nvPr/>
        </p:nvSpPr>
        <p:spPr>
          <a:xfrm rot="6337155">
            <a:off x="4986818" y="4264004"/>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491" name="Right Arrow 490"/>
          <p:cNvSpPr/>
          <p:nvPr/>
        </p:nvSpPr>
        <p:spPr>
          <a:xfrm rot="15340407">
            <a:off x="4221560" y="4370545"/>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493" name="Right Arrow 492"/>
          <p:cNvSpPr/>
          <p:nvPr/>
        </p:nvSpPr>
        <p:spPr>
          <a:xfrm rot="6337155">
            <a:off x="4999326" y="2020989"/>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494" name="Right Arrow 493"/>
          <p:cNvSpPr/>
          <p:nvPr/>
        </p:nvSpPr>
        <p:spPr>
          <a:xfrm rot="4780644">
            <a:off x="3321915" y="1999522"/>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495" name="Right Arrow 494"/>
          <p:cNvSpPr/>
          <p:nvPr/>
        </p:nvSpPr>
        <p:spPr>
          <a:xfrm rot="1828785">
            <a:off x="475613" y="2934444"/>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pic>
        <p:nvPicPr>
          <p:cNvPr id="13" name="Picture 13" descr="C:\Documents and Settings\Jan Rabaey\My Documents\My Files\GSRC\Proposals\D&amp;TSpecialIssue\Chapters\speakers.GIF"/>
          <p:cNvPicPr>
            <a:picLocks noChangeAspect="1" noChangeArrowheads="1"/>
          </p:cNvPicPr>
          <p:nvPr/>
        </p:nvPicPr>
        <p:blipFill>
          <a:blip r:embed="rId7"/>
          <a:srcRect/>
          <a:stretch>
            <a:fillRect/>
          </a:stretch>
        </p:blipFill>
        <p:spPr bwMode="auto">
          <a:xfrm>
            <a:off x="5097463" y="1267606"/>
            <a:ext cx="1074737" cy="800100"/>
          </a:xfrm>
          <a:prstGeom prst="rect">
            <a:avLst/>
          </a:prstGeom>
          <a:noFill/>
          <a:ln w="9525">
            <a:noFill/>
            <a:miter lim="800000"/>
            <a:headEnd/>
            <a:tailEnd/>
          </a:ln>
        </p:spPr>
      </p:pic>
      <p:pic>
        <p:nvPicPr>
          <p:cNvPr id="7" name="Picture 23" descr="PicoTX_back_solar_VLSI"/>
          <p:cNvPicPr>
            <a:picLocks noChangeArrowheads="1"/>
          </p:cNvPicPr>
          <p:nvPr/>
        </p:nvPicPr>
        <p:blipFill>
          <a:blip r:embed="rId8">
            <a:lum bright="30000"/>
          </a:blip>
          <a:srcRect/>
          <a:stretch>
            <a:fillRect/>
          </a:stretch>
        </p:blipFill>
        <p:spPr bwMode="auto">
          <a:xfrm>
            <a:off x="3229239" y="1458923"/>
            <a:ext cx="733257" cy="462107"/>
          </a:xfrm>
          <a:prstGeom prst="rect">
            <a:avLst/>
          </a:prstGeom>
          <a:solidFill>
            <a:schemeClr val="bg1">
              <a:lumMod val="95000"/>
            </a:schemeClr>
          </a:solidFill>
          <a:ln w="9525">
            <a:noFill/>
            <a:miter lim="800000"/>
            <a:headEnd/>
            <a:tailEnd/>
          </a:ln>
          <a:effectLst>
            <a:softEdge rad="31750"/>
          </a:effectLst>
        </p:spPr>
      </p:pic>
      <p:pic>
        <p:nvPicPr>
          <p:cNvPr id="11" name="Picture 11" descr="C:\Documents and Settings\Jan Rabaey\My Documents\My Files\GSRC\Proposals\D&amp;TSpecialIssue\Chapters\sand.GIF"/>
          <p:cNvPicPr>
            <a:picLocks noChangeAspect="1" noChangeArrowheads="1"/>
          </p:cNvPicPr>
          <p:nvPr/>
        </p:nvPicPr>
        <p:blipFill>
          <a:blip r:embed="rId9"/>
          <a:srcRect/>
          <a:stretch>
            <a:fillRect/>
          </a:stretch>
        </p:blipFill>
        <p:spPr bwMode="auto">
          <a:xfrm>
            <a:off x="-90565" y="2545471"/>
            <a:ext cx="641600" cy="767427"/>
          </a:xfrm>
          <a:prstGeom prst="rect">
            <a:avLst/>
          </a:prstGeom>
          <a:noFill/>
          <a:ln>
            <a:noFill/>
          </a:ln>
          <a:effectLst>
            <a:softEdge rad="31750"/>
          </a:effectLst>
        </p:spPr>
      </p:pic>
      <p:pic>
        <p:nvPicPr>
          <p:cNvPr id="498" name="Picture 10" descr="C:\Documents and Settings\Jan Rabaey\My Documents\My Files\GSRC\Proposals\D&amp;TSpecialIssue\Chapters\monitor.GIF"/>
          <p:cNvPicPr>
            <a:picLocks noChangeAspect="1" noChangeArrowheads="1"/>
          </p:cNvPicPr>
          <p:nvPr/>
        </p:nvPicPr>
        <p:blipFill>
          <a:blip r:embed="rId10"/>
          <a:srcRect/>
          <a:stretch>
            <a:fillRect/>
          </a:stretch>
        </p:blipFill>
        <p:spPr bwMode="auto">
          <a:xfrm>
            <a:off x="5656675" y="6158797"/>
            <a:ext cx="731837" cy="636588"/>
          </a:xfrm>
          <a:prstGeom prst="rect">
            <a:avLst/>
          </a:prstGeom>
          <a:noFill/>
          <a:ln w="9525">
            <a:noFill/>
            <a:miter lim="800000"/>
            <a:headEnd/>
            <a:tailEnd/>
          </a:ln>
        </p:spPr>
      </p:pic>
      <p:pic>
        <p:nvPicPr>
          <p:cNvPr id="499" name="Picture 10" descr="C:\Documents and Settings\Jan Rabaey\My Documents\My Files\GSRC\Proposals\D&amp;TSpecialIssue\Chapters\monitor.GIF"/>
          <p:cNvPicPr>
            <a:picLocks noChangeAspect="1" noChangeArrowheads="1"/>
          </p:cNvPicPr>
          <p:nvPr/>
        </p:nvPicPr>
        <p:blipFill>
          <a:blip r:embed="rId10"/>
          <a:srcRect/>
          <a:stretch>
            <a:fillRect/>
          </a:stretch>
        </p:blipFill>
        <p:spPr bwMode="auto">
          <a:xfrm>
            <a:off x="80882" y="5453145"/>
            <a:ext cx="731837" cy="636588"/>
          </a:xfrm>
          <a:prstGeom prst="rect">
            <a:avLst/>
          </a:prstGeom>
          <a:noFill/>
          <a:ln w="9525">
            <a:noFill/>
            <a:miter lim="800000"/>
            <a:headEnd/>
            <a:tailEnd/>
          </a:ln>
        </p:spPr>
      </p:pic>
      <p:pic>
        <p:nvPicPr>
          <p:cNvPr id="9" name="Picture 15" descr="interface-themes-pic"/>
          <p:cNvPicPr>
            <a:picLocks noChangeAspect="1" noChangeArrowheads="1"/>
          </p:cNvPicPr>
          <p:nvPr/>
        </p:nvPicPr>
        <p:blipFill>
          <a:blip r:embed="rId11"/>
          <a:srcRect l="52640" t="36593" b="35431"/>
          <a:stretch>
            <a:fillRect/>
          </a:stretch>
        </p:blipFill>
        <p:spPr bwMode="auto">
          <a:xfrm>
            <a:off x="2283926" y="5010330"/>
            <a:ext cx="599937" cy="684015"/>
          </a:xfrm>
          <a:prstGeom prst="rect">
            <a:avLst/>
          </a:prstGeom>
          <a:solidFill>
            <a:schemeClr val="bg1">
              <a:lumMod val="95000"/>
            </a:schemeClr>
          </a:solidFill>
          <a:ln w="9525">
            <a:noFill/>
            <a:miter lim="800000"/>
            <a:headEnd/>
            <a:tailEnd/>
          </a:ln>
          <a:effectLst>
            <a:softEdge rad="63500"/>
          </a:effectLst>
        </p:spPr>
      </p:pic>
      <p:pic>
        <p:nvPicPr>
          <p:cNvPr id="500" name="Picture 499" descr="C:\Documents and Settings\Jan Rabaey\My Documents\My Files\GSRC\Proposals\D&amp;TSpecialIssue\Chapters\iPhon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23" y="3910012"/>
            <a:ext cx="5556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cronan.com/press/PVR_Blog_TiVo_Naming_files/tivo.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7891" y="4891328"/>
            <a:ext cx="911543" cy="922021"/>
          </a:xfrm>
          <a:prstGeom prst="rect">
            <a:avLst/>
          </a:prstGeom>
          <a:noFill/>
          <a:extLst>
            <a:ext uri="{909E8E84-426E-40DD-AFC4-6F175D3DCCD1}">
              <a14:hiddenFill xmlns:a14="http://schemas.microsoft.com/office/drawing/2010/main">
                <a:solidFill>
                  <a:srgbClr val="FFFFFF"/>
                </a:solidFill>
              </a14:hiddenFill>
            </a:ext>
          </a:extLst>
        </p:spPr>
      </p:pic>
      <p:sp>
        <p:nvSpPr>
          <p:cNvPr id="502" name="Right Arrow 501"/>
          <p:cNvSpPr/>
          <p:nvPr/>
        </p:nvSpPr>
        <p:spPr>
          <a:xfrm rot="8924723">
            <a:off x="560752" y="3771114"/>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grpSp>
        <p:nvGrpSpPr>
          <p:cNvPr id="501" name="Group 500"/>
          <p:cNvGrpSpPr/>
          <p:nvPr/>
        </p:nvGrpSpPr>
        <p:grpSpPr>
          <a:xfrm>
            <a:off x="0" y="762000"/>
            <a:ext cx="3276600" cy="2211917"/>
            <a:chOff x="439726" y="1087750"/>
            <a:chExt cx="3331301" cy="2009196"/>
          </a:xfrm>
        </p:grpSpPr>
        <p:sp>
          <p:nvSpPr>
            <p:cNvPr id="503" name="Cloud 502"/>
            <p:cNvSpPr/>
            <p:nvPr/>
          </p:nvSpPr>
          <p:spPr bwMode="auto">
            <a:xfrm>
              <a:off x="439726" y="1087750"/>
              <a:ext cx="3331301" cy="2009196"/>
            </a:xfrm>
            <a:prstGeom prst="cloud">
              <a:avLst/>
            </a:prstGeom>
            <a:solidFill>
              <a:srgbClr val="66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07" charset="0"/>
              </a:endParaRPr>
            </a:p>
          </p:txBody>
        </p:sp>
        <p:grpSp>
          <p:nvGrpSpPr>
            <p:cNvPr id="504" name="Group 17"/>
            <p:cNvGrpSpPr>
              <a:grpSpLocks/>
            </p:cNvGrpSpPr>
            <p:nvPr/>
          </p:nvGrpSpPr>
          <p:grpSpPr bwMode="auto">
            <a:xfrm>
              <a:off x="803933" y="1656069"/>
              <a:ext cx="2913237" cy="1188105"/>
              <a:chOff x="2796" y="909"/>
              <a:chExt cx="2716" cy="1066"/>
            </a:xfrm>
          </p:grpSpPr>
          <p:grpSp>
            <p:nvGrpSpPr>
              <p:cNvPr id="506" name="Group 18"/>
              <p:cNvGrpSpPr>
                <a:grpSpLocks/>
              </p:cNvGrpSpPr>
              <p:nvPr/>
            </p:nvGrpSpPr>
            <p:grpSpPr bwMode="auto">
              <a:xfrm>
                <a:off x="3227" y="1844"/>
                <a:ext cx="513" cy="131"/>
                <a:chOff x="2201" y="2688"/>
                <a:chExt cx="1946" cy="577"/>
              </a:xfrm>
            </p:grpSpPr>
            <p:sp>
              <p:nvSpPr>
                <p:cNvPr id="952"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3"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4"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5"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6"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7"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8"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9"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60"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61"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62"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63"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64"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07" name="Group 32"/>
              <p:cNvGrpSpPr>
                <a:grpSpLocks/>
              </p:cNvGrpSpPr>
              <p:nvPr/>
            </p:nvGrpSpPr>
            <p:grpSpPr bwMode="auto">
              <a:xfrm>
                <a:off x="3899" y="1843"/>
                <a:ext cx="513" cy="131"/>
                <a:chOff x="2201" y="2688"/>
                <a:chExt cx="1946" cy="577"/>
              </a:xfrm>
            </p:grpSpPr>
            <p:sp>
              <p:nvSpPr>
                <p:cNvPr id="939"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0"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1"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2"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3"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4"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5"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6"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7"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8"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49"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0"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51"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08" name="Group 46"/>
              <p:cNvGrpSpPr>
                <a:grpSpLocks/>
              </p:cNvGrpSpPr>
              <p:nvPr/>
            </p:nvGrpSpPr>
            <p:grpSpPr bwMode="auto">
              <a:xfrm>
                <a:off x="4503" y="1773"/>
                <a:ext cx="513" cy="132"/>
                <a:chOff x="2201" y="2688"/>
                <a:chExt cx="1946" cy="577"/>
              </a:xfrm>
            </p:grpSpPr>
            <p:sp>
              <p:nvSpPr>
                <p:cNvPr id="926"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7"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8"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9"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0"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1"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2"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3"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4"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5"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6"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7"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38"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09"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10"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11"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12"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nvGrpSpPr>
              <p:cNvPr id="513" name="Group 64"/>
              <p:cNvGrpSpPr>
                <a:grpSpLocks/>
              </p:cNvGrpSpPr>
              <p:nvPr/>
            </p:nvGrpSpPr>
            <p:grpSpPr bwMode="auto">
              <a:xfrm>
                <a:off x="2796" y="1732"/>
                <a:ext cx="513" cy="132"/>
                <a:chOff x="2201" y="2688"/>
                <a:chExt cx="1946" cy="577"/>
              </a:xfrm>
            </p:grpSpPr>
            <p:sp>
              <p:nvSpPr>
                <p:cNvPr id="913"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4"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5"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6"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7"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8"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9"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0"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1"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2"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3"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4"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25"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14"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nvGrpSpPr>
              <p:cNvPr id="515" name="Group 79"/>
              <p:cNvGrpSpPr>
                <a:grpSpLocks/>
              </p:cNvGrpSpPr>
              <p:nvPr/>
            </p:nvGrpSpPr>
            <p:grpSpPr bwMode="auto">
              <a:xfrm>
                <a:off x="4878" y="1324"/>
                <a:ext cx="184" cy="73"/>
                <a:chOff x="1024" y="3264"/>
                <a:chExt cx="320" cy="296"/>
              </a:xfrm>
            </p:grpSpPr>
            <p:sp>
              <p:nvSpPr>
                <p:cNvPr id="909"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0"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1"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12"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16" name="Group 84"/>
              <p:cNvGrpSpPr>
                <a:grpSpLocks/>
              </p:cNvGrpSpPr>
              <p:nvPr/>
            </p:nvGrpSpPr>
            <p:grpSpPr bwMode="auto">
              <a:xfrm>
                <a:off x="3658" y="909"/>
                <a:ext cx="990" cy="315"/>
                <a:chOff x="1832" y="1576"/>
                <a:chExt cx="1720" cy="1272"/>
              </a:xfrm>
            </p:grpSpPr>
            <p:grpSp>
              <p:nvGrpSpPr>
                <p:cNvPr id="761" name="Group 85"/>
                <p:cNvGrpSpPr>
                  <a:grpSpLocks/>
                </p:cNvGrpSpPr>
                <p:nvPr/>
              </p:nvGrpSpPr>
              <p:grpSpPr bwMode="auto">
                <a:xfrm>
                  <a:off x="1832" y="1992"/>
                  <a:ext cx="888" cy="648"/>
                  <a:chOff x="1752" y="2224"/>
                  <a:chExt cx="888" cy="648"/>
                </a:xfrm>
              </p:grpSpPr>
              <p:grpSp>
                <p:nvGrpSpPr>
                  <p:cNvPr id="873" name="Group 86"/>
                  <p:cNvGrpSpPr>
                    <a:grpSpLocks/>
                  </p:cNvGrpSpPr>
                  <p:nvPr/>
                </p:nvGrpSpPr>
                <p:grpSpPr bwMode="auto">
                  <a:xfrm>
                    <a:off x="1752" y="2224"/>
                    <a:ext cx="496" cy="528"/>
                    <a:chOff x="2016" y="2000"/>
                    <a:chExt cx="496" cy="528"/>
                  </a:xfrm>
                </p:grpSpPr>
                <p:sp>
                  <p:nvSpPr>
                    <p:cNvPr id="901"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2"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3"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4"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5"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6"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7"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8"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74" name="Group 95"/>
                  <p:cNvGrpSpPr>
                    <a:grpSpLocks/>
                  </p:cNvGrpSpPr>
                  <p:nvPr/>
                </p:nvGrpSpPr>
                <p:grpSpPr bwMode="auto">
                  <a:xfrm>
                    <a:off x="1896" y="2256"/>
                    <a:ext cx="496" cy="528"/>
                    <a:chOff x="2016" y="2000"/>
                    <a:chExt cx="496" cy="528"/>
                  </a:xfrm>
                </p:grpSpPr>
                <p:sp>
                  <p:nvSpPr>
                    <p:cNvPr id="893"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4"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5"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6"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7"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8"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9"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900"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75" name="Group 104"/>
                  <p:cNvGrpSpPr>
                    <a:grpSpLocks/>
                  </p:cNvGrpSpPr>
                  <p:nvPr/>
                </p:nvGrpSpPr>
                <p:grpSpPr bwMode="auto">
                  <a:xfrm>
                    <a:off x="2000" y="2312"/>
                    <a:ext cx="496" cy="528"/>
                    <a:chOff x="2016" y="2000"/>
                    <a:chExt cx="496" cy="528"/>
                  </a:xfrm>
                </p:grpSpPr>
                <p:sp>
                  <p:nvSpPr>
                    <p:cNvPr id="885"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6"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7"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8"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9"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0"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1"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92"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76" name="Group 113"/>
                  <p:cNvGrpSpPr>
                    <a:grpSpLocks/>
                  </p:cNvGrpSpPr>
                  <p:nvPr/>
                </p:nvGrpSpPr>
                <p:grpSpPr bwMode="auto">
                  <a:xfrm>
                    <a:off x="2144" y="2344"/>
                    <a:ext cx="496" cy="528"/>
                    <a:chOff x="2016" y="2000"/>
                    <a:chExt cx="496" cy="528"/>
                  </a:xfrm>
                </p:grpSpPr>
                <p:sp>
                  <p:nvSpPr>
                    <p:cNvPr id="877"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78"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79"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0"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1"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2"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3"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84"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nvGrpSpPr>
                <p:cNvPr id="762" name="Group 122"/>
                <p:cNvGrpSpPr>
                  <a:grpSpLocks/>
                </p:cNvGrpSpPr>
                <p:nvPr/>
              </p:nvGrpSpPr>
              <p:grpSpPr bwMode="auto">
                <a:xfrm>
                  <a:off x="2208" y="1576"/>
                  <a:ext cx="888" cy="648"/>
                  <a:chOff x="1800" y="1552"/>
                  <a:chExt cx="888" cy="648"/>
                </a:xfrm>
              </p:grpSpPr>
              <p:grpSp>
                <p:nvGrpSpPr>
                  <p:cNvPr id="837" name="Group 123"/>
                  <p:cNvGrpSpPr>
                    <a:grpSpLocks/>
                  </p:cNvGrpSpPr>
                  <p:nvPr/>
                </p:nvGrpSpPr>
                <p:grpSpPr bwMode="auto">
                  <a:xfrm>
                    <a:off x="1800" y="1552"/>
                    <a:ext cx="496" cy="528"/>
                    <a:chOff x="2016" y="2000"/>
                    <a:chExt cx="496" cy="528"/>
                  </a:xfrm>
                </p:grpSpPr>
                <p:sp>
                  <p:nvSpPr>
                    <p:cNvPr id="865"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6"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7"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8"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9"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70"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71"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72"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38" name="Group 132"/>
                  <p:cNvGrpSpPr>
                    <a:grpSpLocks/>
                  </p:cNvGrpSpPr>
                  <p:nvPr/>
                </p:nvGrpSpPr>
                <p:grpSpPr bwMode="auto">
                  <a:xfrm>
                    <a:off x="1944" y="1584"/>
                    <a:ext cx="496" cy="528"/>
                    <a:chOff x="2016" y="2000"/>
                    <a:chExt cx="496" cy="528"/>
                  </a:xfrm>
                </p:grpSpPr>
                <p:sp>
                  <p:nvSpPr>
                    <p:cNvPr id="857"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8"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9"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0"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1"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2"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3"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64"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39" name="Group 141"/>
                  <p:cNvGrpSpPr>
                    <a:grpSpLocks/>
                  </p:cNvGrpSpPr>
                  <p:nvPr/>
                </p:nvGrpSpPr>
                <p:grpSpPr bwMode="auto">
                  <a:xfrm>
                    <a:off x="2048" y="1640"/>
                    <a:ext cx="496" cy="528"/>
                    <a:chOff x="2016" y="2000"/>
                    <a:chExt cx="496" cy="528"/>
                  </a:xfrm>
                </p:grpSpPr>
                <p:sp>
                  <p:nvSpPr>
                    <p:cNvPr id="849"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0"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1"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2"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3"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4"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5"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56"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40" name="Group 150"/>
                  <p:cNvGrpSpPr>
                    <a:grpSpLocks/>
                  </p:cNvGrpSpPr>
                  <p:nvPr/>
                </p:nvGrpSpPr>
                <p:grpSpPr bwMode="auto">
                  <a:xfrm>
                    <a:off x="2192" y="1672"/>
                    <a:ext cx="496" cy="528"/>
                    <a:chOff x="2016" y="2000"/>
                    <a:chExt cx="496" cy="528"/>
                  </a:xfrm>
                </p:grpSpPr>
                <p:sp>
                  <p:nvSpPr>
                    <p:cNvPr id="841"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2"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3"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4"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5"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6"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7"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48"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nvGrpSpPr>
                <p:cNvPr id="763" name="Group 159"/>
                <p:cNvGrpSpPr>
                  <a:grpSpLocks/>
                </p:cNvGrpSpPr>
                <p:nvPr/>
              </p:nvGrpSpPr>
              <p:grpSpPr bwMode="auto">
                <a:xfrm>
                  <a:off x="2288" y="2200"/>
                  <a:ext cx="888" cy="648"/>
                  <a:chOff x="2560" y="2264"/>
                  <a:chExt cx="888" cy="648"/>
                </a:xfrm>
              </p:grpSpPr>
              <p:grpSp>
                <p:nvGrpSpPr>
                  <p:cNvPr id="801" name="Group 160"/>
                  <p:cNvGrpSpPr>
                    <a:grpSpLocks/>
                  </p:cNvGrpSpPr>
                  <p:nvPr/>
                </p:nvGrpSpPr>
                <p:grpSpPr bwMode="auto">
                  <a:xfrm>
                    <a:off x="2560" y="2264"/>
                    <a:ext cx="496" cy="528"/>
                    <a:chOff x="2016" y="2000"/>
                    <a:chExt cx="496" cy="528"/>
                  </a:xfrm>
                </p:grpSpPr>
                <p:sp>
                  <p:nvSpPr>
                    <p:cNvPr id="829"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0"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1"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2"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3"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4"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5"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36"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02" name="Group 169"/>
                  <p:cNvGrpSpPr>
                    <a:grpSpLocks/>
                  </p:cNvGrpSpPr>
                  <p:nvPr/>
                </p:nvGrpSpPr>
                <p:grpSpPr bwMode="auto">
                  <a:xfrm>
                    <a:off x="2704" y="2296"/>
                    <a:ext cx="496" cy="528"/>
                    <a:chOff x="2016" y="2000"/>
                    <a:chExt cx="496" cy="528"/>
                  </a:xfrm>
                </p:grpSpPr>
                <p:sp>
                  <p:nvSpPr>
                    <p:cNvPr id="821"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2"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3"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4"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5"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6"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7"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8"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03" name="Group 178"/>
                  <p:cNvGrpSpPr>
                    <a:grpSpLocks/>
                  </p:cNvGrpSpPr>
                  <p:nvPr/>
                </p:nvGrpSpPr>
                <p:grpSpPr bwMode="auto">
                  <a:xfrm>
                    <a:off x="2808" y="2352"/>
                    <a:ext cx="496" cy="528"/>
                    <a:chOff x="2016" y="2000"/>
                    <a:chExt cx="496" cy="528"/>
                  </a:xfrm>
                </p:grpSpPr>
                <p:sp>
                  <p:nvSpPr>
                    <p:cNvPr id="813"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4"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5"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6"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7"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8"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9"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20"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804" name="Group 187"/>
                  <p:cNvGrpSpPr>
                    <a:grpSpLocks/>
                  </p:cNvGrpSpPr>
                  <p:nvPr/>
                </p:nvGrpSpPr>
                <p:grpSpPr bwMode="auto">
                  <a:xfrm>
                    <a:off x="2952" y="2384"/>
                    <a:ext cx="496" cy="528"/>
                    <a:chOff x="2016" y="2000"/>
                    <a:chExt cx="496" cy="528"/>
                  </a:xfrm>
                </p:grpSpPr>
                <p:sp>
                  <p:nvSpPr>
                    <p:cNvPr id="805"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06"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07"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08"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09"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0"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1"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12"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nvGrpSpPr>
                <p:cNvPr id="764" name="Group 196"/>
                <p:cNvGrpSpPr>
                  <a:grpSpLocks/>
                </p:cNvGrpSpPr>
                <p:nvPr/>
              </p:nvGrpSpPr>
              <p:grpSpPr bwMode="auto">
                <a:xfrm>
                  <a:off x="2664" y="1736"/>
                  <a:ext cx="888" cy="648"/>
                  <a:chOff x="2608" y="1592"/>
                  <a:chExt cx="888" cy="648"/>
                </a:xfrm>
              </p:grpSpPr>
              <p:grpSp>
                <p:nvGrpSpPr>
                  <p:cNvPr id="765" name="Group 197"/>
                  <p:cNvGrpSpPr>
                    <a:grpSpLocks/>
                  </p:cNvGrpSpPr>
                  <p:nvPr/>
                </p:nvGrpSpPr>
                <p:grpSpPr bwMode="auto">
                  <a:xfrm>
                    <a:off x="2608" y="1592"/>
                    <a:ext cx="496" cy="528"/>
                    <a:chOff x="2016" y="2000"/>
                    <a:chExt cx="496" cy="528"/>
                  </a:xfrm>
                </p:grpSpPr>
                <p:sp>
                  <p:nvSpPr>
                    <p:cNvPr id="793"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4"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5"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6"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7"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8"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9"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800"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766" name="Group 206"/>
                  <p:cNvGrpSpPr>
                    <a:grpSpLocks/>
                  </p:cNvGrpSpPr>
                  <p:nvPr/>
                </p:nvGrpSpPr>
                <p:grpSpPr bwMode="auto">
                  <a:xfrm>
                    <a:off x="2752" y="1624"/>
                    <a:ext cx="496" cy="528"/>
                    <a:chOff x="2016" y="2000"/>
                    <a:chExt cx="496" cy="528"/>
                  </a:xfrm>
                </p:grpSpPr>
                <p:sp>
                  <p:nvSpPr>
                    <p:cNvPr id="785"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6"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7"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8"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9"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0"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1"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92"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767" name="Group 215"/>
                  <p:cNvGrpSpPr>
                    <a:grpSpLocks/>
                  </p:cNvGrpSpPr>
                  <p:nvPr/>
                </p:nvGrpSpPr>
                <p:grpSpPr bwMode="auto">
                  <a:xfrm>
                    <a:off x="2840" y="1664"/>
                    <a:ext cx="496" cy="528"/>
                    <a:chOff x="2016" y="2000"/>
                    <a:chExt cx="496" cy="528"/>
                  </a:xfrm>
                </p:grpSpPr>
                <p:sp>
                  <p:nvSpPr>
                    <p:cNvPr id="777"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8"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9"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0"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1"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2"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3"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84"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768" name="Group 224"/>
                  <p:cNvGrpSpPr>
                    <a:grpSpLocks/>
                  </p:cNvGrpSpPr>
                  <p:nvPr/>
                </p:nvGrpSpPr>
                <p:grpSpPr bwMode="auto">
                  <a:xfrm>
                    <a:off x="3000" y="1712"/>
                    <a:ext cx="496" cy="528"/>
                    <a:chOff x="2016" y="2000"/>
                    <a:chExt cx="496" cy="528"/>
                  </a:xfrm>
                </p:grpSpPr>
                <p:sp>
                  <p:nvSpPr>
                    <p:cNvPr id="769"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0"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1"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2"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3"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4"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5"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76"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grpSp>
          <p:grpSp>
            <p:nvGrpSpPr>
              <p:cNvPr id="517" name="Group 233"/>
              <p:cNvGrpSpPr>
                <a:grpSpLocks/>
              </p:cNvGrpSpPr>
              <p:nvPr/>
            </p:nvGrpSpPr>
            <p:grpSpPr bwMode="auto">
              <a:xfrm>
                <a:off x="3703" y="1382"/>
                <a:ext cx="185" cy="74"/>
                <a:chOff x="1024" y="3264"/>
                <a:chExt cx="320" cy="296"/>
              </a:xfrm>
            </p:grpSpPr>
            <p:sp>
              <p:nvSpPr>
                <p:cNvPr id="757"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8"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9"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60"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18" name="Group 238"/>
              <p:cNvGrpSpPr>
                <a:grpSpLocks/>
              </p:cNvGrpSpPr>
              <p:nvPr/>
            </p:nvGrpSpPr>
            <p:grpSpPr bwMode="auto">
              <a:xfrm>
                <a:off x="4152" y="1376"/>
                <a:ext cx="184" cy="73"/>
                <a:chOff x="1024" y="3264"/>
                <a:chExt cx="320" cy="296"/>
              </a:xfrm>
            </p:grpSpPr>
            <p:sp>
              <p:nvSpPr>
                <p:cNvPr id="753"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4"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5"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6"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19" name="Group 243"/>
              <p:cNvGrpSpPr>
                <a:grpSpLocks/>
              </p:cNvGrpSpPr>
              <p:nvPr/>
            </p:nvGrpSpPr>
            <p:grpSpPr bwMode="auto">
              <a:xfrm>
                <a:off x="5005" y="1169"/>
                <a:ext cx="183" cy="73"/>
                <a:chOff x="1024" y="3264"/>
                <a:chExt cx="320" cy="296"/>
              </a:xfrm>
            </p:grpSpPr>
            <p:sp>
              <p:nvSpPr>
                <p:cNvPr id="749"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0"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1"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52"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0" name="Group 248"/>
              <p:cNvGrpSpPr>
                <a:grpSpLocks/>
              </p:cNvGrpSpPr>
              <p:nvPr/>
            </p:nvGrpSpPr>
            <p:grpSpPr bwMode="auto">
              <a:xfrm>
                <a:off x="4528" y="1367"/>
                <a:ext cx="184" cy="73"/>
                <a:chOff x="1024" y="3264"/>
                <a:chExt cx="320" cy="296"/>
              </a:xfrm>
            </p:grpSpPr>
            <p:sp>
              <p:nvSpPr>
                <p:cNvPr id="745"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6"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7"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8"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1" name="Group 253"/>
              <p:cNvGrpSpPr>
                <a:grpSpLocks/>
              </p:cNvGrpSpPr>
              <p:nvPr/>
            </p:nvGrpSpPr>
            <p:grpSpPr bwMode="auto">
              <a:xfrm>
                <a:off x="3176" y="1260"/>
                <a:ext cx="185" cy="73"/>
                <a:chOff x="1024" y="3264"/>
                <a:chExt cx="320" cy="296"/>
              </a:xfrm>
            </p:grpSpPr>
            <p:sp>
              <p:nvSpPr>
                <p:cNvPr id="741"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2"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3"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4"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2" name="Group 258"/>
              <p:cNvGrpSpPr>
                <a:grpSpLocks/>
              </p:cNvGrpSpPr>
              <p:nvPr/>
            </p:nvGrpSpPr>
            <p:grpSpPr bwMode="auto">
              <a:xfrm>
                <a:off x="3158" y="1191"/>
                <a:ext cx="184" cy="73"/>
                <a:chOff x="1024" y="3264"/>
                <a:chExt cx="320" cy="296"/>
              </a:xfrm>
            </p:grpSpPr>
            <p:sp>
              <p:nvSpPr>
                <p:cNvPr id="737"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8"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9"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40"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3" name="Group 263"/>
              <p:cNvGrpSpPr>
                <a:grpSpLocks/>
              </p:cNvGrpSpPr>
              <p:nvPr/>
            </p:nvGrpSpPr>
            <p:grpSpPr bwMode="auto">
              <a:xfrm>
                <a:off x="3323" y="1395"/>
                <a:ext cx="184" cy="73"/>
                <a:chOff x="1024" y="3264"/>
                <a:chExt cx="320" cy="296"/>
              </a:xfrm>
            </p:grpSpPr>
            <p:sp>
              <p:nvSpPr>
                <p:cNvPr id="733"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4"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5"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6"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4" name="Group 268"/>
              <p:cNvGrpSpPr>
                <a:grpSpLocks/>
              </p:cNvGrpSpPr>
              <p:nvPr/>
            </p:nvGrpSpPr>
            <p:grpSpPr bwMode="auto">
              <a:xfrm>
                <a:off x="2799" y="1168"/>
                <a:ext cx="154" cy="61"/>
                <a:chOff x="428" y="2146"/>
                <a:chExt cx="268" cy="244"/>
              </a:xfrm>
            </p:grpSpPr>
            <p:sp>
              <p:nvSpPr>
                <p:cNvPr id="724"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5"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6"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7"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8"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9"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0"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1"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32"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5" name="Group 278"/>
              <p:cNvGrpSpPr>
                <a:grpSpLocks/>
              </p:cNvGrpSpPr>
              <p:nvPr/>
            </p:nvGrpSpPr>
            <p:grpSpPr bwMode="auto">
              <a:xfrm>
                <a:off x="2801" y="1232"/>
                <a:ext cx="154" cy="61"/>
                <a:chOff x="428" y="2146"/>
                <a:chExt cx="268" cy="244"/>
              </a:xfrm>
            </p:grpSpPr>
            <p:sp>
              <p:nvSpPr>
                <p:cNvPr id="715"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6"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7"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8"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9"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0"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1"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2"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23"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26"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527"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28" name="Group 290"/>
              <p:cNvGrpSpPr>
                <a:grpSpLocks/>
              </p:cNvGrpSpPr>
              <p:nvPr/>
            </p:nvGrpSpPr>
            <p:grpSpPr bwMode="auto">
              <a:xfrm>
                <a:off x="2932" y="1390"/>
                <a:ext cx="154" cy="61"/>
                <a:chOff x="428" y="2146"/>
                <a:chExt cx="268" cy="244"/>
              </a:xfrm>
            </p:grpSpPr>
            <p:sp>
              <p:nvSpPr>
                <p:cNvPr id="706"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7"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8"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9"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0"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1"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2"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3"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14"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29" name="Group 300"/>
              <p:cNvGrpSpPr>
                <a:grpSpLocks/>
              </p:cNvGrpSpPr>
              <p:nvPr/>
            </p:nvGrpSpPr>
            <p:grpSpPr bwMode="auto">
              <a:xfrm>
                <a:off x="2945" y="1465"/>
                <a:ext cx="155" cy="60"/>
                <a:chOff x="428" y="2146"/>
                <a:chExt cx="268" cy="244"/>
              </a:xfrm>
            </p:grpSpPr>
            <p:sp>
              <p:nvSpPr>
                <p:cNvPr id="697"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8"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9"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0"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1"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2"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3"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4"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705"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30"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31" name="Group 311"/>
              <p:cNvGrpSpPr>
                <a:grpSpLocks/>
              </p:cNvGrpSpPr>
              <p:nvPr/>
            </p:nvGrpSpPr>
            <p:grpSpPr bwMode="auto">
              <a:xfrm>
                <a:off x="3466" y="1524"/>
                <a:ext cx="155" cy="60"/>
                <a:chOff x="428" y="2146"/>
                <a:chExt cx="268" cy="244"/>
              </a:xfrm>
            </p:grpSpPr>
            <p:sp>
              <p:nvSpPr>
                <p:cNvPr id="688"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9"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0"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1"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2"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3"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4"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5"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96"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32"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33" name="Group 322"/>
              <p:cNvGrpSpPr>
                <a:grpSpLocks/>
              </p:cNvGrpSpPr>
              <p:nvPr/>
            </p:nvGrpSpPr>
            <p:grpSpPr bwMode="auto">
              <a:xfrm>
                <a:off x="4133" y="1520"/>
                <a:ext cx="153" cy="41"/>
                <a:chOff x="2378" y="3784"/>
                <a:chExt cx="268" cy="166"/>
              </a:xfrm>
            </p:grpSpPr>
            <p:sp>
              <p:nvSpPr>
                <p:cNvPr id="682"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3"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4"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5"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6"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7"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34"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35" name="Group 330"/>
              <p:cNvGrpSpPr>
                <a:grpSpLocks/>
              </p:cNvGrpSpPr>
              <p:nvPr/>
            </p:nvGrpSpPr>
            <p:grpSpPr bwMode="auto">
              <a:xfrm>
                <a:off x="4502" y="1510"/>
                <a:ext cx="154" cy="60"/>
                <a:chOff x="428" y="2146"/>
                <a:chExt cx="268" cy="244"/>
              </a:xfrm>
            </p:grpSpPr>
            <p:sp>
              <p:nvSpPr>
                <p:cNvPr id="673"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4"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5"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6"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7"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8"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9"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0"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81"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36" name="Group 340"/>
              <p:cNvGrpSpPr>
                <a:grpSpLocks/>
              </p:cNvGrpSpPr>
              <p:nvPr/>
            </p:nvGrpSpPr>
            <p:grpSpPr bwMode="auto">
              <a:xfrm>
                <a:off x="4689" y="1540"/>
                <a:ext cx="155" cy="61"/>
                <a:chOff x="428" y="2146"/>
                <a:chExt cx="268" cy="244"/>
              </a:xfrm>
            </p:grpSpPr>
            <p:sp>
              <p:nvSpPr>
                <p:cNvPr id="664"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5"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6"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7"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8"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9"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0"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1"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72"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37"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538"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39" name="Group 352"/>
              <p:cNvGrpSpPr>
                <a:grpSpLocks/>
              </p:cNvGrpSpPr>
              <p:nvPr/>
            </p:nvGrpSpPr>
            <p:grpSpPr bwMode="auto">
              <a:xfrm>
                <a:off x="5250" y="1298"/>
                <a:ext cx="155" cy="60"/>
                <a:chOff x="428" y="2146"/>
                <a:chExt cx="268" cy="244"/>
              </a:xfrm>
            </p:grpSpPr>
            <p:sp>
              <p:nvSpPr>
                <p:cNvPr id="655"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6"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7"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8"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9"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0"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1"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2"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63"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40" name="Group 362"/>
              <p:cNvGrpSpPr>
                <a:grpSpLocks/>
              </p:cNvGrpSpPr>
              <p:nvPr/>
            </p:nvGrpSpPr>
            <p:grpSpPr bwMode="auto">
              <a:xfrm>
                <a:off x="5230" y="1408"/>
                <a:ext cx="154" cy="61"/>
                <a:chOff x="428" y="2146"/>
                <a:chExt cx="268" cy="244"/>
              </a:xfrm>
            </p:grpSpPr>
            <p:sp>
              <p:nvSpPr>
                <p:cNvPr id="646"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7"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8"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9"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0"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1"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2"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3"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54"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41"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542"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43" name="Group 374"/>
              <p:cNvGrpSpPr>
                <a:grpSpLocks/>
              </p:cNvGrpSpPr>
              <p:nvPr/>
            </p:nvGrpSpPr>
            <p:grpSpPr bwMode="auto">
              <a:xfrm>
                <a:off x="5171" y="1035"/>
                <a:ext cx="155" cy="60"/>
                <a:chOff x="428" y="2146"/>
                <a:chExt cx="268" cy="244"/>
              </a:xfrm>
            </p:grpSpPr>
            <p:sp>
              <p:nvSpPr>
                <p:cNvPr id="637"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8"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9"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0"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1"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2"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3"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4"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45"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44"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45" name="Group 385"/>
              <p:cNvGrpSpPr>
                <a:grpSpLocks/>
              </p:cNvGrpSpPr>
              <p:nvPr/>
            </p:nvGrpSpPr>
            <p:grpSpPr bwMode="auto">
              <a:xfrm>
                <a:off x="5030" y="933"/>
                <a:ext cx="154" cy="61"/>
                <a:chOff x="428" y="2146"/>
                <a:chExt cx="268" cy="244"/>
              </a:xfrm>
            </p:grpSpPr>
            <p:sp>
              <p:nvSpPr>
                <p:cNvPr id="628"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9"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0"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1"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2"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3"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4"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5"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36"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46" name="Group 395"/>
              <p:cNvGrpSpPr>
                <a:grpSpLocks/>
              </p:cNvGrpSpPr>
              <p:nvPr/>
            </p:nvGrpSpPr>
            <p:grpSpPr bwMode="auto">
              <a:xfrm>
                <a:off x="3328" y="911"/>
                <a:ext cx="155" cy="61"/>
                <a:chOff x="428" y="2146"/>
                <a:chExt cx="268" cy="244"/>
              </a:xfrm>
            </p:grpSpPr>
            <p:sp>
              <p:nvSpPr>
                <p:cNvPr id="619"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0"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1"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2"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3"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4"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5"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6"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27"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47" name="Group 405"/>
              <p:cNvGrpSpPr>
                <a:grpSpLocks/>
              </p:cNvGrpSpPr>
              <p:nvPr/>
            </p:nvGrpSpPr>
            <p:grpSpPr bwMode="auto">
              <a:xfrm>
                <a:off x="3087" y="996"/>
                <a:ext cx="154" cy="60"/>
                <a:chOff x="428" y="2146"/>
                <a:chExt cx="268" cy="244"/>
              </a:xfrm>
            </p:grpSpPr>
            <p:sp>
              <p:nvSpPr>
                <p:cNvPr id="610"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1"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2"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3"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4"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5"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6"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7"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18"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48" name="Group 415"/>
              <p:cNvGrpSpPr>
                <a:grpSpLocks/>
              </p:cNvGrpSpPr>
              <p:nvPr/>
            </p:nvGrpSpPr>
            <p:grpSpPr bwMode="auto">
              <a:xfrm>
                <a:off x="3136" y="1499"/>
                <a:ext cx="153" cy="61"/>
                <a:chOff x="428" y="2146"/>
                <a:chExt cx="268" cy="244"/>
              </a:xfrm>
            </p:grpSpPr>
            <p:sp>
              <p:nvSpPr>
                <p:cNvPr id="601"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2"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3"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4"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5"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6"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7"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8"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9"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sp>
            <p:nvSpPr>
              <p:cNvPr id="549"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sp>
            <p:nvSpPr>
              <p:cNvPr id="550"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rgbClr val="FFFF00"/>
                  </a:solidFill>
                  <a:latin typeface="Arial Narrow" pitchFamily="34" charset="0"/>
                </a:endParaRPr>
              </a:p>
            </p:txBody>
          </p:sp>
          <p:grpSp>
            <p:nvGrpSpPr>
              <p:cNvPr id="551" name="Group 427"/>
              <p:cNvGrpSpPr>
                <a:grpSpLocks/>
              </p:cNvGrpSpPr>
              <p:nvPr/>
            </p:nvGrpSpPr>
            <p:grpSpPr bwMode="auto">
              <a:xfrm>
                <a:off x="5227" y="1473"/>
                <a:ext cx="153" cy="60"/>
                <a:chOff x="428" y="2146"/>
                <a:chExt cx="268" cy="244"/>
              </a:xfrm>
            </p:grpSpPr>
            <p:sp>
              <p:nvSpPr>
                <p:cNvPr id="592"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3"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4"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5"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6"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7"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8"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9"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600"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52" name="Group 437"/>
              <p:cNvGrpSpPr>
                <a:grpSpLocks/>
              </p:cNvGrpSpPr>
              <p:nvPr/>
            </p:nvGrpSpPr>
            <p:grpSpPr bwMode="auto">
              <a:xfrm>
                <a:off x="5357" y="1179"/>
                <a:ext cx="155" cy="60"/>
                <a:chOff x="428" y="2146"/>
                <a:chExt cx="268" cy="244"/>
              </a:xfrm>
            </p:grpSpPr>
            <p:sp>
              <p:nvSpPr>
                <p:cNvPr id="583"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4"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5"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6"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7"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8"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9"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0"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91"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nvGrpSpPr>
              <p:cNvPr id="553" name="Group 449"/>
              <p:cNvGrpSpPr>
                <a:grpSpLocks/>
              </p:cNvGrpSpPr>
              <p:nvPr/>
            </p:nvGrpSpPr>
            <p:grpSpPr bwMode="auto">
              <a:xfrm>
                <a:off x="3324" y="987"/>
                <a:ext cx="1708" cy="431"/>
                <a:chOff x="1450" y="1101"/>
                <a:chExt cx="2970" cy="997"/>
              </a:xfrm>
            </p:grpSpPr>
            <p:sp>
              <p:nvSpPr>
                <p:cNvPr id="554"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dirty="0">
                    <a:latin typeface="Arial Narrow" pitchFamily="34" charset="0"/>
                  </a:endParaRPr>
                </a:p>
              </p:txBody>
            </p:sp>
            <p:sp>
              <p:nvSpPr>
                <p:cNvPr id="555"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56"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57"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58"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59"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0"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1"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2"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3"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4"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5"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6"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7"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8"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69"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0"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1"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2"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3"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4"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5"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6"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7"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8"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79"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0"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1"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sp>
              <p:nvSpPr>
                <p:cNvPr id="582"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p>
              </p:txBody>
            </p:sp>
          </p:grpSp>
        </p:grpSp>
        <p:sp>
          <p:nvSpPr>
            <p:cNvPr id="505" name="TextBox 504"/>
            <p:cNvSpPr txBox="1"/>
            <p:nvPr/>
          </p:nvSpPr>
          <p:spPr>
            <a:xfrm>
              <a:off x="1214447" y="1291344"/>
              <a:ext cx="2191316" cy="419354"/>
            </a:xfrm>
            <a:prstGeom prst="rect">
              <a:avLst/>
            </a:prstGeom>
            <a:noFill/>
          </p:spPr>
          <p:txBody>
            <a:bodyPr wrap="none" rtlCol="0">
              <a:spAutoFit/>
            </a:bodyPr>
            <a:lstStyle/>
            <a:p>
              <a:r>
                <a:rPr lang="en-US" sz="2400" b="0" dirty="0" smtClean="0">
                  <a:latin typeface="Tahoma" pitchFamily="34" charset="0"/>
                  <a:ea typeface="Tahoma" pitchFamily="34" charset="0"/>
                  <a:cs typeface="Tahoma" pitchFamily="34" charset="0"/>
                </a:rPr>
                <a:t>Cloud Services</a:t>
              </a:r>
              <a:endParaRPr lang="en-US" sz="2400" b="0" dirty="0">
                <a:latin typeface="Tahoma" pitchFamily="34" charset="0"/>
                <a:ea typeface="Tahoma" pitchFamily="34" charset="0"/>
                <a:cs typeface="Tahoma" pitchFamily="34" charset="0"/>
              </a:endParaRPr>
            </a:p>
          </p:txBody>
        </p:sp>
      </p:grpSp>
      <p:sp>
        <p:nvSpPr>
          <p:cNvPr id="965" name="Right Arrow 964"/>
          <p:cNvSpPr/>
          <p:nvPr/>
        </p:nvSpPr>
        <p:spPr>
          <a:xfrm rot="12781430">
            <a:off x="389822" y="5639676"/>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966" name="Right Arrow 965"/>
          <p:cNvSpPr/>
          <p:nvPr/>
        </p:nvSpPr>
        <p:spPr>
          <a:xfrm rot="12781430">
            <a:off x="2281940" y="5737969"/>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pic>
        <p:nvPicPr>
          <p:cNvPr id="496" name="Picture 13" descr="C:\Documents and Settings\Jan Rabaey\My Documents\My Files\GSRC\Proposals\D&amp;TSpecialIssue\Chapters\speakers.GIF"/>
          <p:cNvPicPr>
            <a:picLocks noChangeAspect="1" noChangeArrowheads="1"/>
          </p:cNvPicPr>
          <p:nvPr/>
        </p:nvPicPr>
        <p:blipFill>
          <a:blip r:embed="rId7"/>
          <a:srcRect/>
          <a:stretch>
            <a:fillRect/>
          </a:stretch>
        </p:blipFill>
        <p:spPr bwMode="auto">
          <a:xfrm>
            <a:off x="2508451" y="5995285"/>
            <a:ext cx="1074737" cy="800100"/>
          </a:xfrm>
          <a:prstGeom prst="rect">
            <a:avLst/>
          </a:prstGeom>
          <a:noFill/>
          <a:ln w="9525">
            <a:noFill/>
            <a:miter lim="800000"/>
            <a:headEnd/>
            <a:tailEnd/>
          </a:ln>
        </p:spPr>
      </p:pic>
      <p:sp>
        <p:nvSpPr>
          <p:cNvPr id="967" name="Right Arrow 966"/>
          <p:cNvSpPr/>
          <p:nvPr/>
        </p:nvSpPr>
        <p:spPr>
          <a:xfrm rot="2642110">
            <a:off x="5209748" y="5873358"/>
            <a:ext cx="762000" cy="6730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968" name="Left-Right Arrow 967"/>
          <p:cNvSpPr/>
          <p:nvPr/>
        </p:nvSpPr>
        <p:spPr>
          <a:xfrm rot="4903912">
            <a:off x="1152730" y="2533912"/>
            <a:ext cx="919542" cy="675343"/>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969" name="Left-Right Arrow 968"/>
          <p:cNvSpPr/>
          <p:nvPr/>
        </p:nvSpPr>
        <p:spPr>
          <a:xfrm rot="6630035">
            <a:off x="6544060" y="2693526"/>
            <a:ext cx="919542" cy="675343"/>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Tree>
    <p:extLst>
      <p:ext uri="{BB962C8B-B14F-4D97-AF65-F5344CB8AC3E}">
        <p14:creationId xmlns:p14="http://schemas.microsoft.com/office/powerpoint/2010/main" val="19208088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Cloud 13"/>
          <p:cNvSpPr/>
          <p:nvPr/>
        </p:nvSpPr>
        <p:spPr>
          <a:xfrm rot="560858">
            <a:off x="1599157" y="508819"/>
            <a:ext cx="5988600" cy="3650547"/>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p>
        </p:txBody>
      </p:sp>
      <p:sp>
        <p:nvSpPr>
          <p:cNvPr id="2" name="Title 1"/>
          <p:cNvSpPr>
            <a:spLocks noGrp="1"/>
          </p:cNvSpPr>
          <p:nvPr>
            <p:ph type="title"/>
          </p:nvPr>
        </p:nvSpPr>
        <p:spPr>
          <a:xfrm>
            <a:off x="478657" y="-82177"/>
            <a:ext cx="8229600" cy="932433"/>
          </a:xfrm>
        </p:spPr>
        <p:txBody>
          <a:bodyPr/>
          <a:lstStyle/>
          <a:p>
            <a:pPr algn="ctr"/>
            <a:r>
              <a:rPr lang="en-US" dirty="0" smtClean="0"/>
              <a:t>GDP Secure Log</a:t>
            </a:r>
            <a:endParaRPr lang="en-US" dirty="0"/>
          </a:p>
        </p:txBody>
      </p:sp>
      <p:sp>
        <p:nvSpPr>
          <p:cNvPr id="18" name="Content Placeholder 17"/>
          <p:cNvSpPr>
            <a:spLocks noGrp="1"/>
          </p:cNvSpPr>
          <p:nvPr>
            <p:ph sz="quarter" idx="2"/>
          </p:nvPr>
        </p:nvSpPr>
        <p:spPr>
          <a:xfrm>
            <a:off x="29087" y="4207230"/>
            <a:ext cx="4724400" cy="2498370"/>
          </a:xfrm>
        </p:spPr>
        <p:txBody>
          <a:bodyPr>
            <a:normAutofit fontScale="92500" lnSpcReduction="20000"/>
          </a:bodyPr>
          <a:lstStyle/>
          <a:p>
            <a:r>
              <a:rPr lang="en-US" dirty="0"/>
              <a:t>Locality Optimization/</a:t>
            </a:r>
            <a:r>
              <a:rPr lang="en-US" dirty="0" err="1"/>
              <a:t>QoS</a:t>
            </a:r>
            <a:endParaRPr lang="en-US" dirty="0"/>
          </a:p>
          <a:p>
            <a:pPr lvl="1"/>
            <a:r>
              <a:rPr lang="en-US" dirty="0" smtClean="0"/>
              <a:t>Flat 256-bit address space</a:t>
            </a:r>
          </a:p>
          <a:p>
            <a:pPr lvl="1"/>
            <a:r>
              <a:rPr lang="en-US" dirty="0" smtClean="0"/>
              <a:t>Routes </a:t>
            </a:r>
            <a:r>
              <a:rPr lang="en-US" dirty="0"/>
              <a:t>adapted as elements move</a:t>
            </a:r>
          </a:p>
          <a:p>
            <a:pPr lvl="1"/>
            <a:r>
              <a:rPr lang="en-US" dirty="0"/>
              <a:t>Hardware </a:t>
            </a:r>
            <a:r>
              <a:rPr lang="en-US" dirty="0" err="1"/>
              <a:t>QoS</a:t>
            </a:r>
            <a:r>
              <a:rPr lang="en-US" dirty="0"/>
              <a:t> exploited</a:t>
            </a:r>
          </a:p>
          <a:p>
            <a:pPr lvl="1"/>
            <a:r>
              <a:rPr lang="en-US" dirty="0"/>
              <a:t>Multicast trees built as needed</a:t>
            </a:r>
          </a:p>
          <a:p>
            <a:r>
              <a:rPr lang="en-US" dirty="0" smtClean="0"/>
              <a:t>Durability</a:t>
            </a:r>
          </a:p>
          <a:p>
            <a:pPr lvl="1"/>
            <a:r>
              <a:rPr lang="en-US" dirty="0" smtClean="0"/>
              <a:t>Replicas/Reed-Solomon coding</a:t>
            </a:r>
          </a:p>
          <a:p>
            <a:endParaRPr lang="en-US" dirty="0"/>
          </a:p>
        </p:txBody>
      </p:sp>
      <p:sp>
        <p:nvSpPr>
          <p:cNvPr id="56" name="Content Placeholder 55"/>
          <p:cNvSpPr>
            <a:spLocks noGrp="1"/>
          </p:cNvSpPr>
          <p:nvPr>
            <p:ph sz="quarter" idx="4"/>
          </p:nvPr>
        </p:nvSpPr>
        <p:spPr>
          <a:xfrm>
            <a:off x="4827637" y="4174482"/>
            <a:ext cx="4287334" cy="2683518"/>
          </a:xfrm>
        </p:spPr>
        <p:txBody>
          <a:bodyPr>
            <a:normAutofit fontScale="92500" lnSpcReduction="20000"/>
          </a:bodyPr>
          <a:lstStyle/>
          <a:p>
            <a:r>
              <a:rPr lang="en-US" dirty="0" smtClean="0"/>
              <a:t>Single </a:t>
            </a:r>
            <a:r>
              <a:rPr lang="en-US" dirty="0"/>
              <a:t>Writer/Append </a:t>
            </a:r>
            <a:r>
              <a:rPr lang="en-US" dirty="0" smtClean="0"/>
              <a:t>only</a:t>
            </a:r>
          </a:p>
          <a:p>
            <a:pPr lvl="1"/>
            <a:r>
              <a:rPr lang="en-US" dirty="0" smtClean="0"/>
              <a:t>Owner Key Signs entries</a:t>
            </a:r>
          </a:p>
          <a:p>
            <a:pPr lvl="1"/>
            <a:r>
              <a:rPr lang="en-US" dirty="0" smtClean="0"/>
              <a:t>LOG server rejects bad entries</a:t>
            </a:r>
          </a:p>
          <a:p>
            <a:pPr lvl="1"/>
            <a:r>
              <a:rPr lang="en-US" dirty="0" smtClean="0"/>
              <a:t>Tradeoff in granularity, i.e. frequency of signatures</a:t>
            </a:r>
            <a:endParaRPr lang="en-US" dirty="0"/>
          </a:p>
          <a:p>
            <a:r>
              <a:rPr lang="en-US" dirty="0"/>
              <a:t>Multiple Readers/Subscribers</a:t>
            </a:r>
          </a:p>
          <a:p>
            <a:pPr lvl="1"/>
            <a:r>
              <a:rPr lang="en-US" dirty="0" smtClean="0"/>
              <a:t>Random access/push based</a:t>
            </a:r>
          </a:p>
          <a:p>
            <a:pPr marL="0" indent="0">
              <a:buNone/>
            </a:pPr>
            <a:endParaRPr lang="en-US" dirty="0"/>
          </a:p>
        </p:txBody>
      </p:sp>
      <p:sp>
        <p:nvSpPr>
          <p:cNvPr id="19" name="Down Arrow 18"/>
          <p:cNvSpPr/>
          <p:nvPr/>
        </p:nvSpPr>
        <p:spPr>
          <a:xfrm rot="16200000">
            <a:off x="1870759" y="918036"/>
            <a:ext cx="533400" cy="101310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21" name="Down Arrow 20"/>
          <p:cNvSpPr/>
          <p:nvPr/>
        </p:nvSpPr>
        <p:spPr>
          <a:xfrm rot="14919888">
            <a:off x="6626561" y="397021"/>
            <a:ext cx="533400" cy="10126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36" name="Rounded Rectangle 35"/>
          <p:cNvSpPr/>
          <p:nvPr/>
        </p:nvSpPr>
        <p:spPr>
          <a:xfrm>
            <a:off x="3962400" y="2741297"/>
            <a:ext cx="1269235" cy="983927"/>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LOG</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Replica</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Server</a:t>
            </a:r>
          </a:p>
        </p:txBody>
      </p:sp>
      <p:sp>
        <p:nvSpPr>
          <p:cNvPr id="7" name="Rectangle 6"/>
          <p:cNvSpPr/>
          <p:nvPr/>
        </p:nvSpPr>
        <p:spPr>
          <a:xfrm>
            <a:off x="359904" y="661210"/>
            <a:ext cx="1272554" cy="15267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Writer:</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Signed Source of Packets</a:t>
            </a:r>
          </a:p>
        </p:txBody>
      </p:sp>
      <p:sp>
        <p:nvSpPr>
          <p:cNvPr id="32" name="Rectangle 31"/>
          <p:cNvSpPr/>
          <p:nvPr/>
        </p:nvSpPr>
        <p:spPr>
          <a:xfrm>
            <a:off x="7331185" y="345386"/>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Subscriber</a:t>
            </a:r>
          </a:p>
        </p:txBody>
      </p:sp>
      <p:sp>
        <p:nvSpPr>
          <p:cNvPr id="34" name="Rectangle 33"/>
          <p:cNvSpPr/>
          <p:nvPr/>
        </p:nvSpPr>
        <p:spPr>
          <a:xfrm>
            <a:off x="7317500" y="1477343"/>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Subscriber</a:t>
            </a:r>
          </a:p>
        </p:txBody>
      </p:sp>
      <p:sp>
        <p:nvSpPr>
          <p:cNvPr id="41" name="Rounded Rectangle 40"/>
          <p:cNvSpPr/>
          <p:nvPr/>
        </p:nvSpPr>
        <p:spPr>
          <a:xfrm>
            <a:off x="5141245" y="1725569"/>
            <a:ext cx="1269235" cy="983927"/>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LOG</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Replica</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Server</a:t>
            </a:r>
          </a:p>
        </p:txBody>
      </p:sp>
      <p:sp>
        <p:nvSpPr>
          <p:cNvPr id="48" name="Down Arrow 47"/>
          <p:cNvSpPr/>
          <p:nvPr/>
        </p:nvSpPr>
        <p:spPr>
          <a:xfrm rot="18075060">
            <a:off x="6640124" y="1058471"/>
            <a:ext cx="533400" cy="103839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52" name="Down Arrow 51"/>
          <p:cNvSpPr/>
          <p:nvPr/>
        </p:nvSpPr>
        <p:spPr>
          <a:xfrm rot="16200000">
            <a:off x="4923647" y="-168085"/>
            <a:ext cx="533400" cy="272539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40" name="Rounded Rectangle 39"/>
          <p:cNvSpPr/>
          <p:nvPr/>
        </p:nvSpPr>
        <p:spPr>
          <a:xfrm>
            <a:off x="2609246" y="986979"/>
            <a:ext cx="1269235" cy="983927"/>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LOG</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Server</a:t>
            </a:r>
          </a:p>
        </p:txBody>
      </p:sp>
      <p:sp>
        <p:nvSpPr>
          <p:cNvPr id="53" name="Left-Right Arrow 52"/>
          <p:cNvSpPr/>
          <p:nvPr/>
        </p:nvSpPr>
        <p:spPr>
          <a:xfrm rot="12007919">
            <a:off x="3790872" y="1597653"/>
            <a:ext cx="1468553" cy="592341"/>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54" name="Left-Right Arrow 53"/>
          <p:cNvSpPr/>
          <p:nvPr/>
        </p:nvSpPr>
        <p:spPr>
          <a:xfrm rot="13902956">
            <a:off x="3345768" y="2065581"/>
            <a:ext cx="1259130" cy="592341"/>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875202" y="1744093"/>
            <a:ext cx="7724154" cy="2386132"/>
            <a:chOff x="875202" y="1981269"/>
            <a:chExt cx="7724154" cy="2386132"/>
          </a:xfrm>
        </p:grpSpPr>
        <p:sp>
          <p:nvSpPr>
            <p:cNvPr id="39" name="Rectangle 38"/>
            <p:cNvSpPr/>
            <p:nvPr/>
          </p:nvSpPr>
          <p:spPr>
            <a:xfrm>
              <a:off x="875202" y="3247808"/>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Random</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Reader</a:t>
              </a:r>
            </a:p>
          </p:txBody>
        </p:sp>
        <p:sp>
          <p:nvSpPr>
            <p:cNvPr id="46" name="Rectangle 45"/>
            <p:cNvSpPr/>
            <p:nvPr/>
          </p:nvSpPr>
          <p:spPr>
            <a:xfrm>
              <a:off x="2514600" y="3394883"/>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Random</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Reader</a:t>
              </a:r>
            </a:p>
          </p:txBody>
        </p:sp>
        <p:sp>
          <p:nvSpPr>
            <p:cNvPr id="50" name="Rectangle 49"/>
            <p:cNvSpPr/>
            <p:nvPr/>
          </p:nvSpPr>
          <p:spPr>
            <a:xfrm>
              <a:off x="7331185" y="3337002"/>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Random</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Reader</a:t>
              </a:r>
            </a:p>
          </p:txBody>
        </p:sp>
        <p:sp>
          <p:nvSpPr>
            <p:cNvPr id="51" name="Left-Right Arrow 50"/>
            <p:cNvSpPr/>
            <p:nvPr/>
          </p:nvSpPr>
          <p:spPr>
            <a:xfrm rot="12759828">
              <a:off x="6151432" y="2910640"/>
              <a:ext cx="1360433" cy="592341"/>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Left-Right Arrow 10"/>
            <p:cNvSpPr/>
            <p:nvPr/>
          </p:nvSpPr>
          <p:spPr>
            <a:xfrm rot="18598034">
              <a:off x="1536680" y="2426070"/>
              <a:ext cx="1481943" cy="592341"/>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9" name="Left-Right Arrow 48"/>
            <p:cNvSpPr/>
            <p:nvPr/>
          </p:nvSpPr>
          <p:spPr>
            <a:xfrm rot="16200000">
              <a:off x="2557730" y="2471471"/>
              <a:ext cx="1268082" cy="592341"/>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626857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50"/>
                                        <p:tgtEl>
                                          <p:spTgt spid="19"/>
                                        </p:tgtEl>
                                      </p:cBhvr>
                                    </p:animEffect>
                                  </p:childTnLst>
                                </p:cTn>
                              </p:par>
                            </p:childTnLst>
                          </p:cTn>
                        </p:par>
                        <p:par>
                          <p:cTn id="12" fill="hold">
                            <p:stCondLst>
                              <p:cond delay="250"/>
                            </p:stCondLst>
                            <p:childTnLst>
                              <p:par>
                                <p:cTn id="13" presetID="53" presetClass="entr" presetSubtype="16"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250" fill="hold"/>
                                        <p:tgtEl>
                                          <p:spTgt spid="40"/>
                                        </p:tgtEl>
                                        <p:attrNameLst>
                                          <p:attrName>ppt_w</p:attrName>
                                        </p:attrNameLst>
                                      </p:cBhvr>
                                      <p:tavLst>
                                        <p:tav tm="0">
                                          <p:val>
                                            <p:fltVal val="0"/>
                                          </p:val>
                                        </p:tav>
                                        <p:tav tm="100000">
                                          <p:val>
                                            <p:strVal val="#ppt_w"/>
                                          </p:val>
                                        </p:tav>
                                      </p:tavLst>
                                    </p:anim>
                                    <p:anim calcmode="lin" valueType="num">
                                      <p:cBhvr>
                                        <p:cTn id="16" dur="250" fill="hold"/>
                                        <p:tgtEl>
                                          <p:spTgt spid="40"/>
                                        </p:tgtEl>
                                        <p:attrNameLst>
                                          <p:attrName>ppt_h</p:attrName>
                                        </p:attrNameLst>
                                      </p:cBhvr>
                                      <p:tavLst>
                                        <p:tav tm="0">
                                          <p:val>
                                            <p:fltVal val="0"/>
                                          </p:val>
                                        </p:tav>
                                        <p:tav tm="100000">
                                          <p:val>
                                            <p:strVal val="#ppt_h"/>
                                          </p:val>
                                        </p:tav>
                                      </p:tavLst>
                                    </p:anim>
                                    <p:animEffect transition="in" filter="fade">
                                      <p:cBhvr>
                                        <p:cTn id="17" dur="250"/>
                                        <p:tgtEl>
                                          <p:spTgt spid="4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250"/>
                                        <p:tgtEl>
                                          <p:spTgt spid="5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250"/>
                                        <p:tgtEl>
                                          <p:spTgt spid="53"/>
                                        </p:tgtEl>
                                      </p:cBhvr>
                                    </p:animEffect>
                                  </p:childTnLst>
                                </p:cTn>
                              </p:par>
                            </p:childTnLst>
                          </p:cTn>
                        </p:par>
                        <p:par>
                          <p:cTn id="25" fill="hold">
                            <p:stCondLst>
                              <p:cond delay="750"/>
                            </p:stCondLst>
                            <p:childTnLst>
                              <p:par>
                                <p:cTn id="26" presetID="53" presetClass="entr" presetSubtype="1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fltVal val="0"/>
                                          </p:val>
                                        </p:tav>
                                        <p:tav tm="100000">
                                          <p:val>
                                            <p:strVal val="#ppt_w"/>
                                          </p:val>
                                        </p:tav>
                                      </p:tavLst>
                                    </p:anim>
                                    <p:anim calcmode="lin" valueType="num">
                                      <p:cBhvr>
                                        <p:cTn id="29" dur="250" fill="hold"/>
                                        <p:tgtEl>
                                          <p:spTgt spid="36"/>
                                        </p:tgtEl>
                                        <p:attrNameLst>
                                          <p:attrName>ppt_h</p:attrName>
                                        </p:attrNameLst>
                                      </p:cBhvr>
                                      <p:tavLst>
                                        <p:tav tm="0">
                                          <p:val>
                                            <p:fltVal val="0"/>
                                          </p:val>
                                        </p:tav>
                                        <p:tav tm="100000">
                                          <p:val>
                                            <p:strVal val="#ppt_h"/>
                                          </p:val>
                                        </p:tav>
                                      </p:tavLst>
                                    </p:anim>
                                    <p:animEffect transition="in" filter="fade">
                                      <p:cBhvr>
                                        <p:cTn id="30" dur="250"/>
                                        <p:tgtEl>
                                          <p:spTgt spid="3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250" fill="hold"/>
                                        <p:tgtEl>
                                          <p:spTgt spid="41"/>
                                        </p:tgtEl>
                                        <p:attrNameLst>
                                          <p:attrName>ppt_w</p:attrName>
                                        </p:attrNameLst>
                                      </p:cBhvr>
                                      <p:tavLst>
                                        <p:tav tm="0">
                                          <p:val>
                                            <p:fltVal val="0"/>
                                          </p:val>
                                        </p:tav>
                                        <p:tav tm="100000">
                                          <p:val>
                                            <p:strVal val="#ppt_w"/>
                                          </p:val>
                                        </p:tav>
                                      </p:tavLst>
                                    </p:anim>
                                    <p:anim calcmode="lin" valueType="num">
                                      <p:cBhvr>
                                        <p:cTn id="34" dur="250" fill="hold"/>
                                        <p:tgtEl>
                                          <p:spTgt spid="41"/>
                                        </p:tgtEl>
                                        <p:attrNameLst>
                                          <p:attrName>ppt_h</p:attrName>
                                        </p:attrNameLst>
                                      </p:cBhvr>
                                      <p:tavLst>
                                        <p:tav tm="0">
                                          <p:val>
                                            <p:fltVal val="0"/>
                                          </p:val>
                                        </p:tav>
                                        <p:tav tm="100000">
                                          <p:val>
                                            <p:strVal val="#ppt_h"/>
                                          </p:val>
                                        </p:tav>
                                      </p:tavLst>
                                    </p:anim>
                                    <p:animEffect transition="in" filter="fade">
                                      <p:cBhvr>
                                        <p:cTn id="35" dur="25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left)">
                                      <p:cBhvr>
                                        <p:cTn id="40" dur="250"/>
                                        <p:tgtEl>
                                          <p:spTgt spid="52"/>
                                        </p:tgtEl>
                                      </p:cBhvr>
                                    </p:animEffect>
                                  </p:childTnLst>
                                </p:cTn>
                              </p:par>
                            </p:childTnLst>
                          </p:cTn>
                        </p:par>
                        <p:par>
                          <p:cTn id="41" fill="hold">
                            <p:stCondLst>
                              <p:cond delay="25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25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250"/>
                                        <p:tgtEl>
                                          <p:spTgt spid="48"/>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249"/>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249"/>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xEl>
                                              <p:pRg st="2" end="2"/>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xEl>
                                              <p:pRg st="3" end="3"/>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xEl>
                                              <p:pRg st="5" end="5"/>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xEl>
                                              <p:pRg st="0" end="0"/>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xEl>
                                              <p:pRg st="1" end="1"/>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xEl>
                                              <p:pRg st="2" end="2"/>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xEl>
                                              <p:pRg st="4" end="4"/>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56" grpId="0" build="p"/>
      <p:bldP spid="19" grpId="0" animBg="1"/>
      <p:bldP spid="21" grpId="0" animBg="1"/>
      <p:bldP spid="36" grpId="0" animBg="1"/>
      <p:bldP spid="7" grpId="0" animBg="1"/>
      <p:bldP spid="32" grpId="0" animBg="1"/>
      <p:bldP spid="34" grpId="0" animBg="1"/>
      <p:bldP spid="41" grpId="0" animBg="1"/>
      <p:bldP spid="48" grpId="0" animBg="1"/>
      <p:bldP spid="52" grpId="0" animBg="1"/>
      <p:bldP spid="40" grpId="0" animBg="1"/>
      <p:bldP spid="53"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loud 4"/>
          <p:cNvSpPr/>
          <p:nvPr/>
        </p:nvSpPr>
        <p:spPr>
          <a:xfrm rot="399037">
            <a:off x="2364751" y="780032"/>
            <a:ext cx="4545393" cy="3311297"/>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p>
        </p:txBody>
      </p:sp>
      <p:sp>
        <p:nvSpPr>
          <p:cNvPr id="2" name="Title 1"/>
          <p:cNvSpPr>
            <a:spLocks noGrp="1"/>
          </p:cNvSpPr>
          <p:nvPr>
            <p:ph type="title"/>
          </p:nvPr>
        </p:nvSpPr>
        <p:spPr>
          <a:xfrm>
            <a:off x="1610749" y="-58017"/>
            <a:ext cx="7467600" cy="896112"/>
          </a:xfrm>
        </p:spPr>
        <p:txBody>
          <a:bodyPr>
            <a:normAutofit/>
          </a:bodyPr>
          <a:lstStyle/>
          <a:p>
            <a:r>
              <a:rPr lang="en-US" dirty="0" smtClean="0"/>
              <a:t>Simple Log-based Use-case</a:t>
            </a:r>
            <a:endParaRPr lang="en-US" dirty="0"/>
          </a:p>
        </p:txBody>
      </p:sp>
      <p:sp>
        <p:nvSpPr>
          <p:cNvPr id="3" name="Content Placeholder 2"/>
          <p:cNvSpPr>
            <a:spLocks noGrp="1"/>
          </p:cNvSpPr>
          <p:nvPr>
            <p:ph idx="1"/>
          </p:nvPr>
        </p:nvSpPr>
        <p:spPr>
          <a:xfrm>
            <a:off x="284374" y="4419598"/>
            <a:ext cx="8859626" cy="1905002"/>
          </a:xfrm>
        </p:spPr>
        <p:txBody>
          <a:bodyPr>
            <a:normAutofit/>
          </a:bodyPr>
          <a:lstStyle/>
          <a:p>
            <a:r>
              <a:rPr lang="en-US" dirty="0" smtClean="0"/>
              <a:t>Lightweight Logs </a:t>
            </a:r>
            <a:r>
              <a:rPr lang="en-US" dirty="0" smtClean="0">
                <a:sym typeface="Symbol" panose="05050102010706020507" pitchFamily="18" charset="2"/>
              </a:rPr>
              <a:t> One Log per Device</a:t>
            </a:r>
          </a:p>
          <a:p>
            <a:r>
              <a:rPr lang="en-US" dirty="0" smtClean="0">
                <a:sym typeface="Symbol" panose="05050102010706020507" pitchFamily="18" charset="2"/>
              </a:rPr>
              <a:t>Log Input Secured via Owner Key/Checked by consumer</a:t>
            </a:r>
          </a:p>
          <a:p>
            <a:r>
              <a:rPr lang="en-US" dirty="0" smtClean="0">
                <a:sym typeface="Symbol" panose="05050102010706020507" pitchFamily="18" charset="2"/>
              </a:rPr>
              <a:t>Optional encryption for privacy</a:t>
            </a:r>
          </a:p>
          <a:p>
            <a:r>
              <a:rPr lang="en-US" dirty="0" smtClean="0">
                <a:sym typeface="Symbol" panose="05050102010706020507" pitchFamily="18" charset="2"/>
              </a:rPr>
              <a:t>Timestamps to help ensure freshness</a:t>
            </a:r>
          </a:p>
          <a:p>
            <a:endParaRPr lang="en-US" dirty="0"/>
          </a:p>
        </p:txBody>
      </p:sp>
      <p:pic>
        <p:nvPicPr>
          <p:cNvPr id="4" name="Picture 11" descr="C:\Documents and Settings\Jan Rabaey\My Documents\My Files\GSRC\Proposals\D&amp;TSpecialIssue\Chapters\sand.GIF"/>
          <p:cNvPicPr>
            <a:picLocks noChangeAspect="1" noChangeArrowheads="1"/>
          </p:cNvPicPr>
          <p:nvPr/>
        </p:nvPicPr>
        <p:blipFill>
          <a:blip r:embed="rId2"/>
          <a:srcRect/>
          <a:stretch>
            <a:fillRect/>
          </a:stretch>
        </p:blipFill>
        <p:spPr bwMode="auto">
          <a:xfrm>
            <a:off x="1662314" y="1278791"/>
            <a:ext cx="641600" cy="767427"/>
          </a:xfrm>
          <a:prstGeom prst="rect">
            <a:avLst/>
          </a:prstGeom>
          <a:noFill/>
          <a:ln>
            <a:noFill/>
          </a:ln>
          <a:effectLst>
            <a:softEdge rad="31750"/>
          </a:effectLst>
        </p:spPr>
      </p:pic>
      <p:pic>
        <p:nvPicPr>
          <p:cNvPr id="18" name="Picture 11" descr="C:\Documents and Settings\Jan Rabaey\My Documents\My Files\GSRC\Proposals\D&amp;TSpecialIssue\Chapters\sand.GIF"/>
          <p:cNvPicPr>
            <a:picLocks noChangeAspect="1" noChangeArrowheads="1"/>
          </p:cNvPicPr>
          <p:nvPr/>
        </p:nvPicPr>
        <p:blipFill>
          <a:blip r:embed="rId2"/>
          <a:srcRect/>
          <a:stretch>
            <a:fillRect/>
          </a:stretch>
        </p:blipFill>
        <p:spPr bwMode="auto">
          <a:xfrm>
            <a:off x="1814714" y="1431191"/>
            <a:ext cx="641600" cy="767427"/>
          </a:xfrm>
          <a:prstGeom prst="rect">
            <a:avLst/>
          </a:prstGeom>
          <a:noFill/>
          <a:ln>
            <a:noFill/>
          </a:ln>
          <a:effectLst>
            <a:softEdge rad="31750"/>
          </a:effectLst>
        </p:spPr>
      </p:pic>
      <p:pic>
        <p:nvPicPr>
          <p:cNvPr id="21" name="Picture 11" descr="C:\Documents and Settings\Jan Rabaey\My Documents\My Files\GSRC\Proposals\D&amp;TSpecialIssue\Chapters\sand.GIF"/>
          <p:cNvPicPr>
            <a:picLocks noChangeAspect="1" noChangeArrowheads="1"/>
          </p:cNvPicPr>
          <p:nvPr/>
        </p:nvPicPr>
        <p:blipFill>
          <a:blip r:embed="rId2"/>
          <a:srcRect/>
          <a:stretch>
            <a:fillRect/>
          </a:stretch>
        </p:blipFill>
        <p:spPr bwMode="auto">
          <a:xfrm>
            <a:off x="1967114" y="1583591"/>
            <a:ext cx="641600" cy="767427"/>
          </a:xfrm>
          <a:prstGeom prst="rect">
            <a:avLst/>
          </a:prstGeom>
          <a:noFill/>
          <a:ln>
            <a:noFill/>
          </a:ln>
          <a:effectLst>
            <a:softEdge rad="31750"/>
          </a:effectLst>
        </p:spPr>
      </p:pic>
      <p:pic>
        <p:nvPicPr>
          <p:cNvPr id="24" name="Picture 11" descr="C:\Documents and Settings\Jan Rabaey\My Documents\My Files\GSRC\Proposals\D&amp;TSpecialIssue\Chapters\sand.GIF"/>
          <p:cNvPicPr>
            <a:picLocks noChangeAspect="1" noChangeArrowheads="1"/>
          </p:cNvPicPr>
          <p:nvPr/>
        </p:nvPicPr>
        <p:blipFill>
          <a:blip r:embed="rId2"/>
          <a:srcRect/>
          <a:stretch>
            <a:fillRect/>
          </a:stretch>
        </p:blipFill>
        <p:spPr bwMode="auto">
          <a:xfrm>
            <a:off x="2119514" y="1735991"/>
            <a:ext cx="641600" cy="767427"/>
          </a:xfrm>
          <a:prstGeom prst="rect">
            <a:avLst/>
          </a:prstGeom>
          <a:noFill/>
          <a:ln>
            <a:noFill/>
          </a:ln>
          <a:effectLst>
            <a:softEdge rad="31750"/>
          </a:effectLst>
        </p:spPr>
      </p:pic>
      <p:sp>
        <p:nvSpPr>
          <p:cNvPr id="28" name="Rectangle 27"/>
          <p:cNvSpPr/>
          <p:nvPr/>
        </p:nvSpPr>
        <p:spPr>
          <a:xfrm>
            <a:off x="6732829" y="1389682"/>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Data</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Distillation</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Service</a:t>
            </a:r>
          </a:p>
        </p:txBody>
      </p:sp>
      <p:grpSp>
        <p:nvGrpSpPr>
          <p:cNvPr id="45" name="Group 44"/>
          <p:cNvGrpSpPr/>
          <p:nvPr/>
        </p:nvGrpSpPr>
        <p:grpSpPr>
          <a:xfrm>
            <a:off x="4854800" y="1234457"/>
            <a:ext cx="1830861" cy="1280143"/>
            <a:chOff x="4854800" y="1234457"/>
            <a:chExt cx="1830861" cy="1280143"/>
          </a:xfrm>
        </p:grpSpPr>
        <p:sp>
          <p:nvSpPr>
            <p:cNvPr id="27" name="Down Arrow 26"/>
            <p:cNvSpPr/>
            <p:nvPr/>
          </p:nvSpPr>
          <p:spPr>
            <a:xfrm rot="16200000">
              <a:off x="5445756" y="643501"/>
              <a:ext cx="594342" cy="17762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29" name="Down Arrow 28"/>
            <p:cNvSpPr/>
            <p:nvPr/>
          </p:nvSpPr>
          <p:spPr>
            <a:xfrm rot="16200000">
              <a:off x="5530486" y="939773"/>
              <a:ext cx="594342" cy="164091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30" name="Down Arrow 29"/>
            <p:cNvSpPr/>
            <p:nvPr/>
          </p:nvSpPr>
          <p:spPr>
            <a:xfrm rot="16200000">
              <a:off x="5616932" y="1234326"/>
              <a:ext cx="594342" cy="1509005"/>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31" name="Down Arrow 30"/>
            <p:cNvSpPr/>
            <p:nvPr/>
          </p:nvSpPr>
          <p:spPr>
            <a:xfrm rot="16200000">
              <a:off x="5701660" y="1530598"/>
              <a:ext cx="594342" cy="1373661"/>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grpSp>
      <p:sp>
        <p:nvSpPr>
          <p:cNvPr id="33" name="Bent Arrow 32"/>
          <p:cNvSpPr/>
          <p:nvPr/>
        </p:nvSpPr>
        <p:spPr>
          <a:xfrm rot="10800000">
            <a:off x="5248664" y="2362196"/>
            <a:ext cx="2211517" cy="1247159"/>
          </a:xfrm>
          <a:prstGeom prst="bentArrow">
            <a:avLst>
              <a:gd name="adj1" fmla="val 25000"/>
              <a:gd name="adj2" fmla="val 26191"/>
              <a:gd name="adj3" fmla="val 25000"/>
              <a:gd name="adj4" fmla="val 4375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242386" y="1328040"/>
            <a:ext cx="1450297" cy="830997"/>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Sensors</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w/key</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pic>
        <p:nvPicPr>
          <p:cNvPr id="36" name="Picture 3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6931" y="2579616"/>
            <a:ext cx="2000250" cy="1600200"/>
          </a:xfrm>
          <a:prstGeom prst="rect">
            <a:avLst/>
          </a:prstGeom>
        </p:spPr>
      </p:pic>
      <p:sp>
        <p:nvSpPr>
          <p:cNvPr id="37" name="Right Arrow 36"/>
          <p:cNvSpPr/>
          <p:nvPr/>
        </p:nvSpPr>
        <p:spPr>
          <a:xfrm rot="10800000">
            <a:off x="2873600" y="2971796"/>
            <a:ext cx="1469800" cy="63755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37"/>
          <p:cNvSpPr txBox="1"/>
          <p:nvPr/>
        </p:nvSpPr>
        <p:spPr>
          <a:xfrm>
            <a:off x="7179806" y="2362200"/>
            <a:ext cx="2116594" cy="1938992"/>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Service</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w/key</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a:t>
            </a:r>
            <a:r>
              <a:rPr lang="en-US" sz="2400" b="0" dirty="0" err="1" smtClean="0">
                <a:latin typeface="Tahoma" panose="020B0604030504040204" pitchFamily="34" charset="0"/>
                <a:ea typeface="Tahoma" panose="020B0604030504040204" pitchFamily="34" charset="0"/>
                <a:cs typeface="Tahoma" panose="020B0604030504040204" pitchFamily="34" charset="0"/>
              </a:rPr>
              <a:t>MultiWriter</a:t>
            </a:r>
            <a:r>
              <a:rPr lang="en-US" sz="2400" b="0" dirty="0" smtClean="0">
                <a:latin typeface="Tahoma" panose="020B0604030504040204" pitchFamily="34" charset="0"/>
                <a:ea typeface="Tahoma" panose="020B0604030504040204" pitchFamily="34" charset="0"/>
                <a:cs typeface="Tahoma" panose="020B0604030504040204" pitchFamily="34" charset="0"/>
              </a:rPr>
              <a:t>,</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Aggregator,</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Control)</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195169" y="2827642"/>
            <a:ext cx="1450297" cy="461665"/>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Actuator</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sp>
        <p:nvSpPr>
          <p:cNvPr id="40" name="Flowchart: Magnetic Disk 39"/>
          <p:cNvSpPr/>
          <p:nvPr/>
        </p:nvSpPr>
        <p:spPr>
          <a:xfrm>
            <a:off x="3964548" y="1104794"/>
            <a:ext cx="922801" cy="1045263"/>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Flowchart: Magnetic Disk 40"/>
          <p:cNvSpPr/>
          <p:nvPr/>
        </p:nvSpPr>
        <p:spPr>
          <a:xfrm>
            <a:off x="4116948" y="1257194"/>
            <a:ext cx="922801" cy="1045263"/>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2" name="Flowchart: Magnetic Disk 41"/>
          <p:cNvSpPr/>
          <p:nvPr/>
        </p:nvSpPr>
        <p:spPr>
          <a:xfrm>
            <a:off x="4269348" y="1409594"/>
            <a:ext cx="922801" cy="1045263"/>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3" name="Flowchart: Magnetic Disk 42"/>
          <p:cNvSpPr/>
          <p:nvPr/>
        </p:nvSpPr>
        <p:spPr>
          <a:xfrm>
            <a:off x="4421748" y="1561994"/>
            <a:ext cx="922801" cy="1045263"/>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4" name="Flowchart: Magnetic Disk 43"/>
          <p:cNvSpPr/>
          <p:nvPr/>
        </p:nvSpPr>
        <p:spPr>
          <a:xfrm>
            <a:off x="4334999" y="2778887"/>
            <a:ext cx="922801" cy="1045263"/>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ight Arrow 6"/>
          <p:cNvSpPr/>
          <p:nvPr/>
        </p:nvSpPr>
        <p:spPr>
          <a:xfrm>
            <a:off x="2568800" y="1343641"/>
            <a:ext cx="1371600" cy="63755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ight Arrow 18"/>
          <p:cNvSpPr/>
          <p:nvPr/>
        </p:nvSpPr>
        <p:spPr>
          <a:xfrm>
            <a:off x="2721200" y="1496041"/>
            <a:ext cx="1371600" cy="63755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Right Arrow 21"/>
          <p:cNvSpPr/>
          <p:nvPr/>
        </p:nvSpPr>
        <p:spPr>
          <a:xfrm>
            <a:off x="2873600" y="1648441"/>
            <a:ext cx="1371600" cy="63755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25" name="Right Arrow 24"/>
          <p:cNvSpPr/>
          <p:nvPr/>
        </p:nvSpPr>
        <p:spPr>
          <a:xfrm>
            <a:off x="3026000" y="1800841"/>
            <a:ext cx="1371600" cy="63755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6908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par>
                          <p:cTn id="41" fill="hold">
                            <p:stCondLst>
                              <p:cond delay="0"/>
                            </p:stCondLst>
                            <p:childTnLst>
                              <p:par>
                                <p:cTn id="42" presetID="22" presetClass="entr" presetSubtype="1"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right)">
                                      <p:cBhvr>
                                        <p:cTn id="51" dur="1000"/>
                                        <p:tgtEl>
                                          <p:spTgt spid="37"/>
                                        </p:tgtEl>
                                      </p:cBhvr>
                                    </p:animEffect>
                                  </p:childTnLst>
                                </p:cTn>
                              </p:par>
                            </p:childTnLst>
                          </p:cTn>
                        </p:par>
                        <p:par>
                          <p:cTn id="52" fill="hold">
                            <p:stCondLst>
                              <p:cond delay="1500"/>
                            </p:stCondLst>
                            <p:childTnLst>
                              <p:par>
                                <p:cTn id="53" presetID="1" presetClass="entr" presetSubtype="0"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animBg="1"/>
      <p:bldP spid="33" grpId="0" animBg="1"/>
      <p:bldP spid="37" grpId="0" animBg="1"/>
      <p:bldP spid="38" grpId="0"/>
      <p:bldP spid="39" grpId="0"/>
      <p:bldP spid="40" grpId="0" animBg="1"/>
      <p:bldP spid="41" grpId="0" animBg="1"/>
      <p:bldP spid="42" grpId="0" animBg="1"/>
      <p:bldP spid="43" grpId="0" animBg="1"/>
      <p:bldP spid="44" grpId="0" animBg="1"/>
      <p:bldP spid="7" grpId="0" animBg="1"/>
      <p:bldP spid="19" grpId="0" animBg="1"/>
      <p:bldP spid="22"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4" y="36095"/>
            <a:ext cx="8610600" cy="762000"/>
          </a:xfrm>
        </p:spPr>
        <p:txBody>
          <a:bodyPr>
            <a:normAutofit/>
          </a:bodyPr>
          <a:lstStyle/>
          <a:p>
            <a:r>
              <a:rPr lang="en-US" dirty="0" smtClean="0"/>
              <a:t>Build </a:t>
            </a:r>
            <a:r>
              <a:rPr lang="en-US" dirty="0" err="1" smtClean="0"/>
              <a:t>DataStores</a:t>
            </a:r>
            <a:r>
              <a:rPr lang="en-US" dirty="0" smtClean="0"/>
              <a:t> on top of GDP through Composition</a:t>
            </a:r>
            <a:endParaRPr lang="en-US" dirty="0"/>
          </a:p>
        </p:txBody>
      </p:sp>
      <p:sp>
        <p:nvSpPr>
          <p:cNvPr id="3" name="Content Placeholder 2"/>
          <p:cNvSpPr>
            <a:spLocks noGrp="1"/>
          </p:cNvSpPr>
          <p:nvPr>
            <p:ph idx="1"/>
          </p:nvPr>
        </p:nvSpPr>
        <p:spPr>
          <a:xfrm>
            <a:off x="256674" y="806116"/>
            <a:ext cx="8305800" cy="5410200"/>
          </a:xfrm>
        </p:spPr>
        <p:txBody>
          <a:bodyPr>
            <a:normAutofit/>
          </a:bodyPr>
          <a:lstStyle/>
          <a:p>
            <a:r>
              <a:rPr lang="en-US" dirty="0" smtClean="0"/>
              <a:t>Common Access APIs (CAAPIs): Support common data access methods such as:</a:t>
            </a:r>
          </a:p>
          <a:p>
            <a:pPr lvl="1"/>
            <a:r>
              <a:rPr lang="en-US" dirty="0" smtClean="0"/>
              <a:t>Key/Value Store</a:t>
            </a:r>
          </a:p>
          <a:p>
            <a:pPr lvl="1"/>
            <a:r>
              <a:rPr lang="en-US" dirty="0" smtClean="0"/>
              <a:t>Object Store/File System</a:t>
            </a:r>
          </a:p>
          <a:p>
            <a:pPr lvl="1"/>
            <a:r>
              <a:rPr lang="en-US" dirty="0" smtClean="0"/>
              <a:t>Data Base (i.e. Google Spanner)</a:t>
            </a:r>
          </a:p>
          <a:p>
            <a:r>
              <a:rPr lang="en-US" dirty="0" smtClean="0"/>
              <a:t>CAPPIs exported by services that consume the LOG</a:t>
            </a:r>
          </a:p>
          <a:p>
            <a:pPr lvl="1"/>
            <a:r>
              <a:rPr lang="en-US" dirty="0" smtClean="0"/>
              <a:t>Much more convenient way to access data</a:t>
            </a:r>
          </a:p>
          <a:p>
            <a:r>
              <a:rPr lang="en-US" dirty="0" smtClean="0"/>
              <a:t>The LOG is the </a:t>
            </a:r>
            <a:r>
              <a:rPr lang="en-US" i="1" dirty="0" smtClean="0">
                <a:solidFill>
                  <a:srgbClr val="FF0000"/>
                </a:solidFill>
              </a:rPr>
              <a:t>Ground Truth </a:t>
            </a:r>
            <a:r>
              <a:rPr lang="en-US" dirty="0" smtClean="0"/>
              <a:t>for data, but data is projected into a more convenient form</a:t>
            </a:r>
          </a:p>
          <a:p>
            <a:pPr lvl="1"/>
            <a:r>
              <a:rPr lang="en-US" dirty="0" smtClean="0"/>
              <a:t>To do Random File access, Indexing, SQL queries, Latest value for given Key, </a:t>
            </a:r>
            <a:r>
              <a:rPr lang="en-US" dirty="0" err="1" smtClean="0"/>
              <a:t>etc</a:t>
            </a:r>
            <a:endParaRPr lang="en-US" dirty="0" smtClean="0"/>
          </a:p>
          <a:p>
            <a:pPr lvl="1"/>
            <a:r>
              <a:rPr lang="en-US" dirty="0" smtClean="0"/>
              <a:t>Optional Checkpoints stored for quick restart/cloning</a:t>
            </a:r>
            <a:endParaRPr lang="en-US" dirty="0"/>
          </a:p>
        </p:txBody>
      </p:sp>
    </p:spTree>
    <p:extLst>
      <p:ext uri="{BB962C8B-B14F-4D97-AF65-F5344CB8AC3E}">
        <p14:creationId xmlns:p14="http://schemas.microsoft.com/office/powerpoint/2010/main" val="233016243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5991"/>
            <a:ext cx="6983065" cy="634327"/>
          </a:xfrm>
        </p:spPr>
        <p:txBody>
          <a:bodyPr>
            <a:normAutofit/>
          </a:bodyPr>
          <a:lstStyle/>
          <a:p>
            <a:r>
              <a:rPr lang="en-US" dirty="0" smtClean="0"/>
              <a:t>Example: </a:t>
            </a:r>
            <a:r>
              <a:rPr lang="en-US" dirty="0" err="1" smtClean="0"/>
              <a:t>DataBase</a:t>
            </a:r>
            <a:r>
              <a:rPr lang="en-US" dirty="0" smtClean="0"/>
              <a:t> CAAPI</a:t>
            </a:r>
            <a:endParaRPr lang="en-US" dirty="0"/>
          </a:p>
        </p:txBody>
      </p:sp>
      <p:sp>
        <p:nvSpPr>
          <p:cNvPr id="110" name="Content Placeholder 109"/>
          <p:cNvSpPr>
            <a:spLocks noGrp="1"/>
          </p:cNvSpPr>
          <p:nvPr>
            <p:ph idx="1"/>
          </p:nvPr>
        </p:nvSpPr>
        <p:spPr>
          <a:xfrm>
            <a:off x="190843" y="5277773"/>
            <a:ext cx="8686800" cy="1510209"/>
          </a:xfrm>
        </p:spPr>
        <p:txBody>
          <a:bodyPr>
            <a:normAutofit lnSpcReduction="10000"/>
          </a:bodyPr>
          <a:lstStyle/>
          <a:p>
            <a:r>
              <a:rPr lang="en-US" dirty="0" smtClean="0"/>
              <a:t>CAAPI Service can be taken down, replicated, and restarted</a:t>
            </a:r>
          </a:p>
          <a:p>
            <a:r>
              <a:rPr lang="en-US" dirty="0" smtClean="0"/>
              <a:t>Time-stamp </a:t>
            </a:r>
            <a:r>
              <a:rPr lang="en-US" dirty="0"/>
              <a:t>driven transactions (Google </a:t>
            </a:r>
            <a:r>
              <a:rPr lang="en-US" dirty="0" smtClean="0"/>
              <a:t>Spanner)</a:t>
            </a:r>
          </a:p>
          <a:p>
            <a:r>
              <a:rPr lang="en-US" dirty="0" smtClean="0"/>
              <a:t>Cloud-based </a:t>
            </a:r>
            <a:r>
              <a:rPr lang="en-US" dirty="0"/>
              <a:t>computation (Spark) </a:t>
            </a:r>
          </a:p>
          <a:p>
            <a:endParaRPr lang="en-US" dirty="0"/>
          </a:p>
        </p:txBody>
      </p:sp>
      <p:grpSp>
        <p:nvGrpSpPr>
          <p:cNvPr id="95" name="Group 94"/>
          <p:cNvGrpSpPr/>
          <p:nvPr/>
        </p:nvGrpSpPr>
        <p:grpSpPr>
          <a:xfrm>
            <a:off x="-36535" y="1482140"/>
            <a:ext cx="8834587" cy="3737176"/>
            <a:chOff x="-47374" y="2895600"/>
            <a:chExt cx="8834587" cy="3415675"/>
          </a:xfrm>
        </p:grpSpPr>
        <p:grpSp>
          <p:nvGrpSpPr>
            <p:cNvPr id="86" name="Group 85"/>
            <p:cNvGrpSpPr/>
            <p:nvPr/>
          </p:nvGrpSpPr>
          <p:grpSpPr>
            <a:xfrm>
              <a:off x="610078" y="2895600"/>
              <a:ext cx="8177135" cy="3415675"/>
              <a:chOff x="229078" y="2895600"/>
              <a:chExt cx="8177135" cy="3415675"/>
            </a:xfrm>
          </p:grpSpPr>
          <p:sp>
            <p:nvSpPr>
              <p:cNvPr id="65" name="Cloud 64"/>
              <p:cNvSpPr/>
              <p:nvPr/>
            </p:nvSpPr>
            <p:spPr>
              <a:xfrm rot="179538">
                <a:off x="229078" y="4094783"/>
                <a:ext cx="8177135" cy="221649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dirty="0" smtClean="0"/>
              </a:p>
            </p:txBody>
          </p:sp>
          <p:sp>
            <p:nvSpPr>
              <p:cNvPr id="69" name="Flowchart: Magnetic Disk 68"/>
              <p:cNvSpPr/>
              <p:nvPr/>
            </p:nvSpPr>
            <p:spPr>
              <a:xfrm>
                <a:off x="1234590" y="5232703"/>
                <a:ext cx="1004566" cy="1054577"/>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0" name="Down Arrow 69"/>
              <p:cNvSpPr/>
              <p:nvPr/>
            </p:nvSpPr>
            <p:spPr>
              <a:xfrm>
                <a:off x="1459109" y="4770355"/>
                <a:ext cx="533400" cy="73739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64" name="Rectangle 63"/>
              <p:cNvSpPr/>
              <p:nvPr/>
            </p:nvSpPr>
            <p:spPr>
              <a:xfrm>
                <a:off x="1125700" y="3882523"/>
                <a:ext cx="1268171" cy="9725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err="1"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DataBase</a:t>
                </a: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Service</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(R/W)</a:t>
                </a:r>
              </a:p>
            </p:txBody>
          </p:sp>
          <p:sp>
            <p:nvSpPr>
              <p:cNvPr id="66" name="Rounded Rectangle 65"/>
              <p:cNvSpPr/>
              <p:nvPr/>
            </p:nvSpPr>
            <p:spPr>
              <a:xfrm>
                <a:off x="914400" y="2895600"/>
                <a:ext cx="1600200" cy="10267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err="1"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DataBase</a:t>
                </a: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Projection</a:t>
                </a:r>
                <a:endParaRPr lang="en-US" b="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(RAM)</a:t>
                </a:r>
              </a:p>
            </p:txBody>
          </p:sp>
        </p:grpSp>
        <p:sp>
          <p:nvSpPr>
            <p:cNvPr id="90" name="TextBox 89"/>
            <p:cNvSpPr txBox="1"/>
            <p:nvPr/>
          </p:nvSpPr>
          <p:spPr>
            <a:xfrm>
              <a:off x="-47374" y="3306516"/>
              <a:ext cx="1450297" cy="1097067"/>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CAAPI Service</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w/key</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02" name="Group 101"/>
          <p:cNvGrpSpPr/>
          <p:nvPr/>
        </p:nvGrpSpPr>
        <p:grpSpPr>
          <a:xfrm>
            <a:off x="2701558" y="505017"/>
            <a:ext cx="4177180" cy="3628950"/>
            <a:chOff x="2701558" y="1200470"/>
            <a:chExt cx="4177180" cy="3628950"/>
          </a:xfrm>
        </p:grpSpPr>
        <p:grpSp>
          <p:nvGrpSpPr>
            <p:cNvPr id="94" name="Group 93"/>
            <p:cNvGrpSpPr/>
            <p:nvPr/>
          </p:nvGrpSpPr>
          <p:grpSpPr>
            <a:xfrm>
              <a:off x="2701558" y="1200470"/>
              <a:ext cx="4177180" cy="3628950"/>
              <a:chOff x="2718839" y="1846262"/>
              <a:chExt cx="3984718" cy="3316759"/>
            </a:xfrm>
          </p:grpSpPr>
          <p:grpSp>
            <p:nvGrpSpPr>
              <p:cNvPr id="87" name="Group 86"/>
              <p:cNvGrpSpPr/>
              <p:nvPr/>
            </p:nvGrpSpPr>
            <p:grpSpPr>
              <a:xfrm>
                <a:off x="2782129" y="2003038"/>
                <a:ext cx="3830365" cy="3159983"/>
                <a:chOff x="2401129" y="2003038"/>
                <a:chExt cx="3830365" cy="3159983"/>
              </a:xfrm>
            </p:grpSpPr>
            <p:sp>
              <p:nvSpPr>
                <p:cNvPr id="79" name="Rectangle 78"/>
                <p:cNvSpPr/>
                <p:nvPr/>
              </p:nvSpPr>
              <p:spPr>
                <a:xfrm>
                  <a:off x="4963323" y="2608016"/>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err="1"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DataBase</a:t>
                  </a: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Client</a:t>
                  </a:r>
                </a:p>
              </p:txBody>
            </p:sp>
            <p:sp>
              <p:nvSpPr>
                <p:cNvPr id="76" name="Rectangle 75"/>
                <p:cNvSpPr/>
                <p:nvPr/>
              </p:nvSpPr>
              <p:spPr>
                <a:xfrm>
                  <a:off x="3504196" y="2003038"/>
                  <a:ext cx="1268171" cy="9725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err="1"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DataBase</a:t>
                  </a: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Client</a:t>
                  </a:r>
                </a:p>
              </p:txBody>
            </p:sp>
            <p:sp>
              <p:nvSpPr>
                <p:cNvPr id="80" name="Left-Up Arrow 79"/>
                <p:cNvSpPr/>
                <p:nvPr/>
              </p:nvSpPr>
              <p:spPr>
                <a:xfrm>
                  <a:off x="2419471" y="3001428"/>
                  <a:ext cx="2324763" cy="1397178"/>
                </a:xfrm>
                <a:prstGeom prst="leftUpArrow">
                  <a:avLst>
                    <a:gd name="adj1" fmla="val 25000"/>
                    <a:gd name="adj2" fmla="val 25473"/>
                    <a:gd name="adj3" fmla="val 25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81" name="Left-Up Arrow 80"/>
                <p:cNvSpPr/>
                <p:nvPr/>
              </p:nvSpPr>
              <p:spPr>
                <a:xfrm>
                  <a:off x="2401129" y="3407015"/>
                  <a:ext cx="3571799" cy="1756006"/>
                </a:xfrm>
                <a:prstGeom prst="leftUpArrow">
                  <a:avLst>
                    <a:gd name="adj1" fmla="val 19846"/>
                    <a:gd name="adj2" fmla="val 25473"/>
                    <a:gd name="adj3" fmla="val 2414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92" name="TextBox 91"/>
              <p:cNvSpPr txBox="1"/>
              <p:nvPr/>
            </p:nvSpPr>
            <p:spPr>
              <a:xfrm>
                <a:off x="2718839" y="2045323"/>
                <a:ext cx="1450297" cy="759508"/>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Client</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w/key</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sp>
            <p:nvSpPr>
              <p:cNvPr id="93" name="TextBox 92"/>
              <p:cNvSpPr txBox="1"/>
              <p:nvPr/>
            </p:nvSpPr>
            <p:spPr>
              <a:xfrm>
                <a:off x="5253260" y="1846262"/>
                <a:ext cx="1450297" cy="759508"/>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Client</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w/key</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grpSp>
        <p:sp>
          <p:nvSpPr>
            <p:cNvPr id="100" name="TextBox 99"/>
            <p:cNvSpPr txBox="1"/>
            <p:nvPr/>
          </p:nvSpPr>
          <p:spPr>
            <a:xfrm>
              <a:off x="2914511" y="4105676"/>
              <a:ext cx="1447127" cy="400110"/>
            </a:xfrm>
            <a:prstGeom prst="rect">
              <a:avLst/>
            </a:prstGeom>
            <a:noFill/>
          </p:spPr>
          <p:txBody>
            <a:bodyPr wrap="none" rtlCol="0">
              <a:spAutoFit/>
            </a:bodyPr>
            <a:lstStyle/>
            <a:p>
              <a:r>
                <a:rPr lang="en-US" sz="2000" b="0" dirty="0" smtClean="0">
                  <a:latin typeface="Tahoma" panose="020B0604030504040204" pitchFamily="34" charset="0"/>
                  <a:ea typeface="Tahoma" panose="020B0604030504040204" pitchFamily="34" charset="0"/>
                  <a:cs typeface="Tahoma" panose="020B0604030504040204" pitchFamily="34" charset="0"/>
                </a:rPr>
                <a:t>Read/Write</a:t>
              </a:r>
              <a:endParaRPr lang="en-US" sz="2000" b="0" dirty="0">
                <a:latin typeface="Tahoma" panose="020B0604030504040204" pitchFamily="34" charset="0"/>
                <a:ea typeface="Tahoma" panose="020B0604030504040204" pitchFamily="34" charset="0"/>
                <a:cs typeface="Tahoma" panose="020B0604030504040204" pitchFamily="34" charset="0"/>
              </a:endParaRPr>
            </a:p>
          </p:txBody>
        </p:sp>
        <p:sp>
          <p:nvSpPr>
            <p:cNvPr id="101" name="TextBox 100"/>
            <p:cNvSpPr txBox="1"/>
            <p:nvPr/>
          </p:nvSpPr>
          <p:spPr>
            <a:xfrm>
              <a:off x="2914511" y="3380224"/>
              <a:ext cx="1447127" cy="400110"/>
            </a:xfrm>
            <a:prstGeom prst="rect">
              <a:avLst/>
            </a:prstGeom>
            <a:noFill/>
          </p:spPr>
          <p:txBody>
            <a:bodyPr wrap="none" rtlCol="0">
              <a:spAutoFit/>
            </a:bodyPr>
            <a:lstStyle/>
            <a:p>
              <a:r>
                <a:rPr lang="en-US" sz="2000" b="0" dirty="0" smtClean="0">
                  <a:latin typeface="Tahoma" panose="020B0604030504040204" pitchFamily="34" charset="0"/>
                  <a:ea typeface="Tahoma" panose="020B0604030504040204" pitchFamily="34" charset="0"/>
                  <a:cs typeface="Tahoma" panose="020B0604030504040204" pitchFamily="34" charset="0"/>
                </a:rPr>
                <a:t>Read/Write</a:t>
              </a:r>
              <a:endParaRPr lang="en-US" sz="2000" b="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05" name="Group 104"/>
          <p:cNvGrpSpPr/>
          <p:nvPr/>
        </p:nvGrpSpPr>
        <p:grpSpPr>
          <a:xfrm>
            <a:off x="4419600" y="2262039"/>
            <a:ext cx="897676" cy="1995508"/>
            <a:chOff x="4419600" y="2957492"/>
            <a:chExt cx="897676" cy="1995508"/>
          </a:xfrm>
        </p:grpSpPr>
        <p:sp>
          <p:nvSpPr>
            <p:cNvPr id="82" name="Flowchart: Magnetic Disk 81"/>
            <p:cNvSpPr/>
            <p:nvPr/>
          </p:nvSpPr>
          <p:spPr>
            <a:xfrm>
              <a:off x="4451678" y="3890178"/>
              <a:ext cx="865598" cy="1062822"/>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4" name="Flowchart: Magnetic Disk 103"/>
            <p:cNvSpPr/>
            <p:nvPr/>
          </p:nvSpPr>
          <p:spPr>
            <a:xfrm>
              <a:off x="4419600" y="2957492"/>
              <a:ext cx="865598" cy="1062822"/>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7" name="Group 106"/>
          <p:cNvGrpSpPr/>
          <p:nvPr/>
        </p:nvGrpSpPr>
        <p:grpSpPr>
          <a:xfrm>
            <a:off x="2609108" y="613945"/>
            <a:ext cx="6294162" cy="4608390"/>
            <a:chOff x="2609108" y="1309398"/>
            <a:chExt cx="6294162" cy="4608390"/>
          </a:xfrm>
        </p:grpSpPr>
        <p:grpSp>
          <p:nvGrpSpPr>
            <p:cNvPr id="99" name="Group 98"/>
            <p:cNvGrpSpPr/>
            <p:nvPr/>
          </p:nvGrpSpPr>
          <p:grpSpPr>
            <a:xfrm>
              <a:off x="2609108" y="1309398"/>
              <a:ext cx="6294162" cy="4608390"/>
              <a:chOff x="2609108" y="1309398"/>
              <a:chExt cx="6294162" cy="4608390"/>
            </a:xfrm>
          </p:grpSpPr>
          <p:grpSp>
            <p:nvGrpSpPr>
              <p:cNvPr id="96" name="Group 95"/>
              <p:cNvGrpSpPr/>
              <p:nvPr/>
            </p:nvGrpSpPr>
            <p:grpSpPr>
              <a:xfrm>
                <a:off x="2620157" y="1309398"/>
                <a:ext cx="6283113" cy="4608390"/>
                <a:chOff x="2620157" y="2058123"/>
                <a:chExt cx="6283113" cy="4211940"/>
              </a:xfrm>
            </p:grpSpPr>
            <p:grpSp>
              <p:nvGrpSpPr>
                <p:cNvPr id="89" name="Group 88"/>
                <p:cNvGrpSpPr/>
                <p:nvPr/>
              </p:nvGrpSpPr>
              <p:grpSpPr>
                <a:xfrm>
                  <a:off x="2620157" y="3144581"/>
                  <a:ext cx="6283113" cy="3125482"/>
                  <a:chOff x="2239157" y="3144581"/>
                  <a:chExt cx="6283113" cy="3125482"/>
                </a:xfrm>
              </p:grpSpPr>
              <p:sp>
                <p:nvSpPr>
                  <p:cNvPr id="72" name="Rounded Rectangle 71"/>
                  <p:cNvSpPr/>
                  <p:nvPr/>
                </p:nvSpPr>
                <p:spPr>
                  <a:xfrm>
                    <a:off x="6922070" y="3457085"/>
                    <a:ext cx="1600200" cy="10267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err="1"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DataBase</a:t>
                    </a: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
                    </a:r>
                    <a:b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b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Projection</a:t>
                    </a:r>
                    <a:endParaRPr lang="en-US" b="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(RAM)</a:t>
                    </a:r>
                  </a:p>
                </p:txBody>
              </p:sp>
              <p:sp>
                <p:nvSpPr>
                  <p:cNvPr id="85" name="Down Arrow 84"/>
                  <p:cNvSpPr/>
                  <p:nvPr/>
                </p:nvSpPr>
                <p:spPr>
                  <a:xfrm rot="8266099">
                    <a:off x="6311043" y="3144581"/>
                    <a:ext cx="618121" cy="1805621"/>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71" name="Rectangle 70"/>
                  <p:cNvSpPr/>
                  <p:nvPr/>
                </p:nvSpPr>
                <p:spPr>
                  <a:xfrm>
                    <a:off x="7133370" y="4444008"/>
                    <a:ext cx="1268171" cy="9725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Replica Service</a:t>
                    </a:r>
                  </a:p>
                  <a:p>
                    <a:pPr algn="ctr"/>
                    <a:r>
                      <a:rPr lang="en-US" b="0"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(R/O)</a:t>
                    </a:r>
                  </a:p>
                </p:txBody>
              </p:sp>
              <p:sp>
                <p:nvSpPr>
                  <p:cNvPr id="78" name="Down Arrow 77"/>
                  <p:cNvSpPr/>
                  <p:nvPr/>
                </p:nvSpPr>
                <p:spPr>
                  <a:xfrm rot="14357892">
                    <a:off x="6667501" y="4879634"/>
                    <a:ext cx="533400" cy="92901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77" name="Flowchart: Magnetic Disk 76"/>
                  <p:cNvSpPr/>
                  <p:nvPr/>
                </p:nvSpPr>
                <p:spPr>
                  <a:xfrm>
                    <a:off x="5816652" y="5152952"/>
                    <a:ext cx="980139" cy="1117111"/>
                  </a:xfrm>
                  <a:prstGeom prst="flowChartMagneticDisk">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a:t>
                    </a:r>
                    <a:b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Replica</a:t>
                    </a:r>
                    <a:endParaRPr lang="en-US"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5" name="Down Arrow 74"/>
                  <p:cNvSpPr/>
                  <p:nvPr/>
                </p:nvSpPr>
                <p:spPr>
                  <a:xfrm rot="16200000">
                    <a:off x="3824680" y="3993116"/>
                    <a:ext cx="533400" cy="3704445"/>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grpSp>
            <p:sp>
              <p:nvSpPr>
                <p:cNvPr id="91" name="TextBox 90"/>
                <p:cNvSpPr txBox="1"/>
                <p:nvPr/>
              </p:nvSpPr>
              <p:spPr>
                <a:xfrm>
                  <a:off x="7378021" y="2058123"/>
                  <a:ext cx="1450297" cy="1434625"/>
                </a:xfrm>
                <a:prstGeom prst="rect">
                  <a:avLst/>
                </a:prstGeom>
                <a:noFill/>
              </p:spPr>
              <p:txBody>
                <a:bodyPr wrap="square" rtlCol="0">
                  <a:spAutoFit/>
                </a:bodyPr>
                <a:lstStyle/>
                <a:p>
                  <a:pPr algn="ctr"/>
                  <a:r>
                    <a:rPr lang="en-US" sz="2400" b="0" dirty="0" smtClean="0">
                      <a:latin typeface="Tahoma" panose="020B0604030504040204" pitchFamily="34" charset="0"/>
                      <a:ea typeface="Tahoma" panose="020B0604030504040204" pitchFamily="34" charset="0"/>
                      <a:cs typeface="Tahoma" panose="020B0604030504040204" pitchFamily="34" charset="0"/>
                    </a:rPr>
                    <a:t>Slave</a:t>
                  </a:r>
                  <a:br>
                    <a:rPr lang="en-US" sz="2400" b="0" dirty="0" smtClean="0">
                      <a:latin typeface="Tahoma" panose="020B0604030504040204" pitchFamily="34" charset="0"/>
                      <a:ea typeface="Tahoma" panose="020B0604030504040204" pitchFamily="34" charset="0"/>
                      <a:cs typeface="Tahoma" panose="020B0604030504040204" pitchFamily="34" charset="0"/>
                    </a:rPr>
                  </a:br>
                  <a:r>
                    <a:rPr lang="en-US" sz="2400" b="0" dirty="0" smtClean="0">
                      <a:latin typeface="Tahoma" panose="020B0604030504040204" pitchFamily="34" charset="0"/>
                      <a:ea typeface="Tahoma" panose="020B0604030504040204" pitchFamily="34" charset="0"/>
                      <a:cs typeface="Tahoma" panose="020B0604030504040204" pitchFamily="34" charset="0"/>
                    </a:rPr>
                    <a:t>CAAPI Service</a:t>
                  </a:r>
                </a:p>
                <a:p>
                  <a:pPr algn="ctr"/>
                  <a:r>
                    <a:rPr lang="en-US" sz="2400" b="0" dirty="0" smtClean="0">
                      <a:latin typeface="Tahoma" panose="020B0604030504040204" pitchFamily="34" charset="0"/>
                      <a:ea typeface="Tahoma" panose="020B0604030504040204" pitchFamily="34" charset="0"/>
                      <a:cs typeface="Tahoma" panose="020B0604030504040204" pitchFamily="34" charset="0"/>
                    </a:rPr>
                    <a:t>w/o key</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grpSp>
          <p:sp>
            <p:nvSpPr>
              <p:cNvPr id="98" name="TextBox 97"/>
              <p:cNvSpPr txBox="1"/>
              <p:nvPr/>
            </p:nvSpPr>
            <p:spPr>
              <a:xfrm>
                <a:off x="2609108" y="5255980"/>
                <a:ext cx="3610284" cy="400110"/>
              </a:xfrm>
              <a:prstGeom prst="rect">
                <a:avLst/>
              </a:prstGeom>
              <a:noFill/>
            </p:spPr>
            <p:txBody>
              <a:bodyPr wrap="none" rtlCol="0">
                <a:spAutoFit/>
              </a:bodyPr>
              <a:lstStyle/>
              <a:p>
                <a:r>
                  <a:rPr lang="en-US" sz="2000" b="0" dirty="0" smtClean="0">
                    <a:latin typeface="Tahoma" panose="020B0604030504040204" pitchFamily="34" charset="0"/>
                    <a:ea typeface="Tahoma" panose="020B0604030504040204" pitchFamily="34" charset="0"/>
                    <a:cs typeface="Tahoma" panose="020B0604030504040204" pitchFamily="34" charset="0"/>
                  </a:rPr>
                  <a:t>Long Distance Communication</a:t>
                </a:r>
                <a:endParaRPr lang="en-US" sz="2000" b="0" dirty="0">
                  <a:latin typeface="Tahoma" panose="020B0604030504040204" pitchFamily="34" charset="0"/>
                  <a:ea typeface="Tahoma" panose="020B0604030504040204" pitchFamily="34" charset="0"/>
                  <a:cs typeface="Tahoma" panose="020B0604030504040204" pitchFamily="34" charset="0"/>
                </a:endParaRPr>
              </a:p>
            </p:txBody>
          </p:sp>
        </p:grpSp>
        <p:sp>
          <p:nvSpPr>
            <p:cNvPr id="106" name="TextBox 105"/>
            <p:cNvSpPr txBox="1"/>
            <p:nvPr/>
          </p:nvSpPr>
          <p:spPr>
            <a:xfrm rot="2992502">
              <a:off x="6322800" y="3237610"/>
              <a:ext cx="1298945" cy="400110"/>
            </a:xfrm>
            <a:prstGeom prst="rect">
              <a:avLst/>
            </a:prstGeom>
            <a:noFill/>
          </p:spPr>
          <p:txBody>
            <a:bodyPr wrap="none" rtlCol="0">
              <a:spAutoFit/>
            </a:bodyPr>
            <a:lstStyle/>
            <a:p>
              <a:r>
                <a:rPr lang="en-US" sz="2000" b="0" dirty="0" smtClean="0">
                  <a:latin typeface="Tahoma" panose="020B0604030504040204" pitchFamily="34" charset="0"/>
                  <a:ea typeface="Tahoma" panose="020B0604030504040204" pitchFamily="34" charset="0"/>
                  <a:cs typeface="Tahoma" panose="020B0604030504040204" pitchFamily="34" charset="0"/>
                </a:rPr>
                <a:t>Read/SQL</a:t>
              </a:r>
              <a:endParaRPr lang="en-US" sz="2000" b="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864555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wipe(down)">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randombar(horizontal)">
                                      <p:cBhvr>
                                        <p:cTn id="16" dur="500"/>
                                        <p:tgtEl>
                                          <p:spTgt spid="10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7"/>
                                        </p:tgtEl>
                                        <p:attrNameLst>
                                          <p:attrName>style.visibility</p:attrName>
                                        </p:attrNameLst>
                                      </p:cBhvr>
                                      <p:to>
                                        <p:strVal val="visible"/>
                                      </p:to>
                                    </p:set>
                                    <p:anim calcmode="lin" valueType="num">
                                      <p:cBhvr>
                                        <p:cTn id="21" dur="500" fill="hold"/>
                                        <p:tgtEl>
                                          <p:spTgt spid="107"/>
                                        </p:tgtEl>
                                        <p:attrNameLst>
                                          <p:attrName>ppt_w</p:attrName>
                                        </p:attrNameLst>
                                      </p:cBhvr>
                                      <p:tavLst>
                                        <p:tav tm="0">
                                          <p:val>
                                            <p:fltVal val="0"/>
                                          </p:val>
                                        </p:tav>
                                        <p:tav tm="100000">
                                          <p:val>
                                            <p:strVal val="#ppt_w"/>
                                          </p:val>
                                        </p:tav>
                                      </p:tavLst>
                                    </p:anim>
                                    <p:anim calcmode="lin" valueType="num">
                                      <p:cBhvr>
                                        <p:cTn id="22" dur="500" fill="hold"/>
                                        <p:tgtEl>
                                          <p:spTgt spid="107"/>
                                        </p:tgtEl>
                                        <p:attrNameLst>
                                          <p:attrName>ppt_h</p:attrName>
                                        </p:attrNameLst>
                                      </p:cBhvr>
                                      <p:tavLst>
                                        <p:tav tm="0">
                                          <p:val>
                                            <p:fltVal val="0"/>
                                          </p:val>
                                        </p:tav>
                                        <p:tav tm="100000">
                                          <p:val>
                                            <p:strVal val="#ppt_h"/>
                                          </p:val>
                                        </p:tav>
                                      </p:tavLst>
                                    </p:anim>
                                    <p:animEffect transition="in" filter="fade">
                                      <p:cBhvr>
                                        <p:cTn id="23" dur="500"/>
                                        <p:tgtEl>
                                          <p:spTgt spid="10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533400"/>
          </a:xfrm>
        </p:spPr>
        <p:txBody>
          <a:bodyPr>
            <a:normAutofit/>
          </a:bodyPr>
          <a:lstStyle/>
          <a:p>
            <a:pPr algn="ctr"/>
            <a:r>
              <a:rPr lang="en-US" dirty="0" smtClean="0"/>
              <a:t>Properties of the </a:t>
            </a:r>
            <a:r>
              <a:rPr lang="en-US" dirty="0" smtClean="0"/>
              <a:t>GDP (Summary</a:t>
            </a:r>
            <a:r>
              <a:rPr lang="en-US" dirty="0" smtClean="0"/>
              <a:t>)</a:t>
            </a:r>
            <a:endParaRPr lang="en-US" dirty="0"/>
          </a:p>
        </p:txBody>
      </p:sp>
      <p:sp>
        <p:nvSpPr>
          <p:cNvPr id="3" name="Content Placeholder 2"/>
          <p:cNvSpPr>
            <a:spLocks noGrp="1"/>
          </p:cNvSpPr>
          <p:nvPr>
            <p:ph idx="1"/>
          </p:nvPr>
        </p:nvSpPr>
        <p:spPr>
          <a:xfrm>
            <a:off x="228600" y="762000"/>
            <a:ext cx="8915400" cy="5791200"/>
          </a:xfrm>
        </p:spPr>
        <p:txBody>
          <a:bodyPr>
            <a:normAutofit lnSpcReduction="10000"/>
          </a:bodyPr>
          <a:lstStyle/>
          <a:p>
            <a:r>
              <a:rPr lang="en-US" dirty="0" smtClean="0"/>
              <a:t>Universal way to address every stream of information</a:t>
            </a:r>
          </a:p>
          <a:p>
            <a:pPr lvl="1"/>
            <a:r>
              <a:rPr lang="en-US" dirty="0"/>
              <a:t>Publish/Subscribe view of information </a:t>
            </a:r>
          </a:p>
          <a:p>
            <a:pPr lvl="1"/>
            <a:r>
              <a:rPr lang="en-US" dirty="0" smtClean="0"/>
              <a:t>Large </a:t>
            </a:r>
            <a:r>
              <a:rPr lang="en-US" i="1" dirty="0" smtClean="0"/>
              <a:t>flat </a:t>
            </a:r>
            <a:r>
              <a:rPr lang="en-US" dirty="0" smtClean="0"/>
              <a:t>address space (at least 256 bits)</a:t>
            </a:r>
          </a:p>
          <a:p>
            <a:pPr lvl="1"/>
            <a:r>
              <a:rPr lang="en-US" dirty="0" smtClean="0"/>
              <a:t>Mechanisms for access control, privacy, and transactions</a:t>
            </a:r>
          </a:p>
          <a:p>
            <a:pPr lvl="1"/>
            <a:r>
              <a:rPr lang="en-US" dirty="0" smtClean="0"/>
              <a:t>Streams of data persisted automatically for later access</a:t>
            </a:r>
          </a:p>
          <a:p>
            <a:r>
              <a:rPr lang="en-US" dirty="0" smtClean="0"/>
              <a:t>Location Independence </a:t>
            </a:r>
            <a:r>
              <a:rPr lang="en-US" dirty="0" smtClean="0">
                <a:sym typeface="Symbol"/>
              </a:rPr>
              <a:t> Above network level</a:t>
            </a:r>
            <a:endParaRPr lang="en-US" dirty="0" smtClean="0"/>
          </a:p>
          <a:p>
            <a:pPr lvl="1"/>
            <a:r>
              <a:rPr lang="en-US" dirty="0" smtClean="0"/>
              <a:t>Build </a:t>
            </a:r>
            <a:r>
              <a:rPr lang="en-US" dirty="0" err="1" smtClean="0"/>
              <a:t>Swarmlets</a:t>
            </a:r>
            <a:r>
              <a:rPr lang="en-US" dirty="0" smtClean="0"/>
              <a:t> once and run them anywhere</a:t>
            </a:r>
          </a:p>
          <a:p>
            <a:pPr lvl="1"/>
            <a:r>
              <a:rPr lang="en-US" dirty="0" smtClean="0"/>
              <a:t>Migrate or replicate </a:t>
            </a:r>
            <a:r>
              <a:rPr lang="en-US" i="1" dirty="0" smtClean="0"/>
              <a:t>running</a:t>
            </a:r>
            <a:r>
              <a:rPr lang="en-US" dirty="0" smtClean="0"/>
              <a:t> </a:t>
            </a:r>
            <a:r>
              <a:rPr lang="en-US" dirty="0" err="1" smtClean="0"/>
              <a:t>swarmlets</a:t>
            </a:r>
            <a:endParaRPr lang="en-US" dirty="0" smtClean="0"/>
          </a:p>
          <a:p>
            <a:pPr lvl="1"/>
            <a:r>
              <a:rPr lang="en-US" dirty="0" smtClean="0"/>
              <a:t>Locality optimization/</a:t>
            </a:r>
            <a:r>
              <a:rPr lang="en-US" dirty="0" err="1" smtClean="0"/>
              <a:t>QoS</a:t>
            </a:r>
            <a:r>
              <a:rPr lang="en-US" dirty="0"/>
              <a:t> </a:t>
            </a:r>
            <a:r>
              <a:rPr lang="en-US" dirty="0" smtClean="0"/>
              <a:t>handled by underlying system</a:t>
            </a:r>
          </a:p>
          <a:p>
            <a:r>
              <a:rPr lang="en-US" dirty="0">
                <a:solidFill>
                  <a:srgbClr val="FF0000"/>
                </a:solidFill>
              </a:rPr>
              <a:t>Common Access APIs (CAAPIs) provide standard </a:t>
            </a:r>
            <a:r>
              <a:rPr lang="en-US" dirty="0" smtClean="0">
                <a:solidFill>
                  <a:srgbClr val="FF0000"/>
                </a:solidFill>
              </a:rPr>
              <a:t>Interfaces</a:t>
            </a:r>
            <a:endParaRPr lang="en-US" dirty="0">
              <a:solidFill>
                <a:srgbClr val="FF0000"/>
              </a:solidFill>
            </a:endParaRPr>
          </a:p>
          <a:p>
            <a:pPr lvl="1"/>
            <a:r>
              <a:rPr lang="en-US" dirty="0">
                <a:solidFill>
                  <a:srgbClr val="FF0000"/>
                </a:solidFill>
              </a:rPr>
              <a:t>Key/Value Store, Data Bases, File Systems</a:t>
            </a:r>
          </a:p>
          <a:p>
            <a:r>
              <a:rPr lang="en-US" dirty="0">
                <a:solidFill>
                  <a:srgbClr val="FF0000"/>
                </a:solidFill>
              </a:rPr>
              <a:t>Deep Archival Storage: </a:t>
            </a:r>
          </a:p>
          <a:p>
            <a:pPr lvl="1"/>
            <a:r>
              <a:rPr lang="en-US" dirty="0">
                <a:solidFill>
                  <a:srgbClr val="FF0000"/>
                </a:solidFill>
              </a:rPr>
              <a:t>Automatic Geographically Distributed Archival </a:t>
            </a:r>
            <a:r>
              <a:rPr lang="en-US" dirty="0" smtClean="0">
                <a:solidFill>
                  <a:srgbClr val="FF0000"/>
                </a:solidFill>
              </a:rPr>
              <a:t>Storage</a:t>
            </a:r>
          </a:p>
          <a:p>
            <a:r>
              <a:rPr lang="en-US" dirty="0">
                <a:solidFill>
                  <a:srgbClr val="FF0000"/>
                </a:solidFill>
              </a:rPr>
              <a:t>One system for sensors and big data</a:t>
            </a:r>
          </a:p>
          <a:p>
            <a:pPr lvl="1"/>
            <a:endParaRPr lang="en-US" dirty="0">
              <a:solidFill>
                <a:srgbClr val="FF0000"/>
              </a:solidFill>
            </a:endParaRPr>
          </a:p>
          <a:p>
            <a:pPr lvl="1"/>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152333721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Revolution</a:t>
            </a:r>
          </a:p>
        </p:txBody>
      </p:sp>
      <p:pic>
        <p:nvPicPr>
          <p:cNvPr id="3" name="Picture 2"/>
          <p:cNvPicPr>
            <a:picLocks noChangeAspect="1"/>
          </p:cNvPicPr>
          <p:nvPr/>
        </p:nvPicPr>
        <p:blipFill>
          <a:blip r:embed="rId3" cstate="print">
            <a:alphaModFix/>
            <a:lum/>
          </a:blip>
          <a:srcRect/>
          <a:stretch>
            <a:fillRect/>
          </a:stretch>
        </p:blipFill>
        <p:spPr>
          <a:xfrm>
            <a:off x="1487880" y="1175160"/>
            <a:ext cx="6577919" cy="4453200"/>
          </a:xfrm>
          <a:prstGeom prst="rect">
            <a:avLst/>
          </a:prstGeom>
          <a:solidFill>
            <a:srgbClr val="5382A1"/>
          </a:solidFill>
          <a:ln>
            <a:noFill/>
          </a:ln>
        </p:spPr>
      </p:pic>
      <p:sp>
        <p:nvSpPr>
          <p:cNvPr id="4" name="TextBox 3"/>
          <p:cNvSpPr txBox="1"/>
          <p:nvPr/>
        </p:nvSpPr>
        <p:spPr>
          <a:xfrm>
            <a:off x="574631" y="4661446"/>
            <a:ext cx="598177" cy="364587"/>
          </a:xfrm>
          <a:prstGeom prst="rect">
            <a:avLst/>
          </a:prstGeom>
          <a:noFill/>
          <a:ln>
            <a:noFill/>
          </a:ln>
        </p:spPr>
        <p:txBody>
          <a:bodyPr vert="horz" wrap="none" lIns="0" tIns="0" rIns="0" bIns="0"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10M</a:t>
            </a:r>
          </a:p>
        </p:txBody>
      </p:sp>
      <p:sp>
        <p:nvSpPr>
          <p:cNvPr id="5" name="TextBox 4"/>
          <p:cNvSpPr txBox="1"/>
          <p:nvPr/>
        </p:nvSpPr>
        <p:spPr>
          <a:xfrm>
            <a:off x="707423" y="3797446"/>
            <a:ext cx="332592" cy="364587"/>
          </a:xfrm>
          <a:prstGeom prst="rect">
            <a:avLst/>
          </a:prstGeom>
          <a:noFill/>
          <a:ln>
            <a:noFill/>
          </a:ln>
        </p:spPr>
        <p:txBody>
          <a:bodyPr vert="horz" wrap="none" lIns="0" tIns="0" rIns="0" bIns="0"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1B</a:t>
            </a:r>
          </a:p>
        </p:txBody>
      </p:sp>
      <p:sp>
        <p:nvSpPr>
          <p:cNvPr id="6" name="TextBox 5"/>
          <p:cNvSpPr txBox="1"/>
          <p:nvPr/>
        </p:nvSpPr>
        <p:spPr>
          <a:xfrm>
            <a:off x="613488" y="2969446"/>
            <a:ext cx="520463" cy="364587"/>
          </a:xfrm>
          <a:prstGeom prst="rect">
            <a:avLst/>
          </a:prstGeom>
          <a:noFill/>
          <a:ln>
            <a:noFill/>
          </a:ln>
        </p:spPr>
        <p:txBody>
          <a:bodyPr vert="horz" wrap="none" lIns="0" tIns="0" rIns="0" bIns="0"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10B</a:t>
            </a:r>
          </a:p>
        </p:txBody>
      </p:sp>
      <p:sp>
        <p:nvSpPr>
          <p:cNvPr id="7" name="TextBox 6"/>
          <p:cNvSpPr txBox="1"/>
          <p:nvPr/>
        </p:nvSpPr>
        <p:spPr>
          <a:xfrm>
            <a:off x="699825" y="1493446"/>
            <a:ext cx="347789" cy="364587"/>
          </a:xfrm>
          <a:prstGeom prst="rect">
            <a:avLst/>
          </a:prstGeom>
          <a:noFill/>
          <a:ln>
            <a:noFill/>
          </a:ln>
        </p:spPr>
        <p:txBody>
          <a:bodyPr vert="horz" wrap="none" lIns="0" tIns="0" rIns="0" bIns="0"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1T</a:t>
            </a:r>
          </a:p>
        </p:txBody>
      </p:sp>
      <p:sp>
        <p:nvSpPr>
          <p:cNvPr id="8" name="TextBox 7"/>
          <p:cNvSpPr txBox="1"/>
          <p:nvPr/>
        </p:nvSpPr>
        <p:spPr>
          <a:xfrm>
            <a:off x="519552" y="2177446"/>
            <a:ext cx="708335" cy="364587"/>
          </a:xfrm>
          <a:prstGeom prst="rect">
            <a:avLst/>
          </a:prstGeom>
          <a:noFill/>
          <a:ln>
            <a:noFill/>
          </a:ln>
        </p:spPr>
        <p:txBody>
          <a:bodyPr vert="horz" wrap="none" lIns="0" tIns="0" rIns="0" bIns="0"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100B</a:t>
            </a:r>
          </a:p>
        </p:txBody>
      </p:sp>
      <p:sp>
        <p:nvSpPr>
          <p:cNvPr id="9" name="TextBox 8"/>
          <p:cNvSpPr txBox="1"/>
          <p:nvPr/>
        </p:nvSpPr>
        <p:spPr>
          <a:xfrm>
            <a:off x="1472669" y="5451286"/>
            <a:ext cx="702180"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1990</a:t>
            </a:r>
          </a:p>
        </p:txBody>
      </p:sp>
      <p:sp>
        <p:nvSpPr>
          <p:cNvPr id="10" name="TextBox 9"/>
          <p:cNvSpPr txBox="1"/>
          <p:nvPr/>
        </p:nvSpPr>
        <p:spPr>
          <a:xfrm>
            <a:off x="5360669" y="5451286"/>
            <a:ext cx="702180"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2010</a:t>
            </a:r>
          </a:p>
        </p:txBody>
      </p:sp>
      <p:sp>
        <p:nvSpPr>
          <p:cNvPr id="11" name="TextBox 10"/>
          <p:cNvSpPr txBox="1"/>
          <p:nvPr/>
        </p:nvSpPr>
        <p:spPr>
          <a:xfrm>
            <a:off x="7244015" y="5451286"/>
            <a:ext cx="751489"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2020</a:t>
            </a:r>
          </a:p>
        </p:txBody>
      </p:sp>
      <p:sp>
        <p:nvSpPr>
          <p:cNvPr id="12" name="TextBox 11"/>
          <p:cNvSpPr txBox="1"/>
          <p:nvPr/>
        </p:nvSpPr>
        <p:spPr>
          <a:xfrm>
            <a:off x="2142589" y="1059287"/>
            <a:ext cx="1522341"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D12124"/>
                </a:solidFill>
                <a:latin typeface="+mj-lt"/>
                <a:ea typeface="Andale Sans UI" pitchFamily="2"/>
                <a:cs typeface="Tahoma" pitchFamily="2"/>
              </a:rPr>
              <a:t>Computers</a:t>
            </a:r>
          </a:p>
        </p:txBody>
      </p:sp>
      <p:sp>
        <p:nvSpPr>
          <p:cNvPr id="13" name="TextBox 12"/>
          <p:cNvSpPr txBox="1"/>
          <p:nvPr/>
        </p:nvSpPr>
        <p:spPr>
          <a:xfrm>
            <a:off x="4393692" y="1059287"/>
            <a:ext cx="908134"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D12124"/>
                </a:solidFill>
                <a:latin typeface="+mj-lt"/>
                <a:ea typeface="Andale Sans UI" pitchFamily="2"/>
                <a:cs typeface="Tahoma" pitchFamily="2"/>
              </a:rPr>
              <a:t>People</a:t>
            </a:r>
          </a:p>
        </p:txBody>
      </p:sp>
      <p:sp>
        <p:nvSpPr>
          <p:cNvPr id="14" name="TextBox 13"/>
          <p:cNvSpPr txBox="1"/>
          <p:nvPr/>
        </p:nvSpPr>
        <p:spPr>
          <a:xfrm>
            <a:off x="5979681" y="1059287"/>
            <a:ext cx="1552156"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D12124"/>
                </a:solidFill>
                <a:latin typeface="+mj-lt"/>
                <a:ea typeface="Andale Sans UI" pitchFamily="2"/>
                <a:cs typeface="Tahoma" pitchFamily="2"/>
              </a:rPr>
              <a:t>Everything</a:t>
            </a:r>
          </a:p>
        </p:txBody>
      </p:sp>
      <p:sp>
        <p:nvSpPr>
          <p:cNvPr id="15" name="TextBox 14"/>
          <p:cNvSpPr txBox="1"/>
          <p:nvPr/>
        </p:nvSpPr>
        <p:spPr>
          <a:xfrm rot="20460459">
            <a:off x="2664812" y="4237176"/>
            <a:ext cx="1768689"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dirty="0">
                <a:ln>
                  <a:noFill/>
                </a:ln>
                <a:solidFill>
                  <a:srgbClr val="FFFFFF"/>
                </a:solidFill>
                <a:effectLst>
                  <a:outerShdw dist="17961" dir="2700000">
                    <a:scrgbClr r="0" g="0" b="0"/>
                  </a:outerShdw>
                </a:effectLst>
                <a:latin typeface="+mj-lt"/>
                <a:ea typeface="Andale Sans UI" pitchFamily="2"/>
                <a:cs typeface="Tahoma" pitchFamily="2"/>
              </a:rPr>
              <a:t>Connectivity</a:t>
            </a:r>
          </a:p>
        </p:txBody>
      </p:sp>
      <p:sp>
        <p:nvSpPr>
          <p:cNvPr id="16" name="TextBox 15"/>
          <p:cNvSpPr txBox="1"/>
          <p:nvPr/>
        </p:nvSpPr>
        <p:spPr>
          <a:xfrm rot="19404856">
            <a:off x="4491178" y="3328946"/>
            <a:ext cx="1538114"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dirty="0">
                <a:ln>
                  <a:noFill/>
                </a:ln>
                <a:solidFill>
                  <a:srgbClr val="FFFFFF"/>
                </a:solidFill>
                <a:effectLst>
                  <a:outerShdw dist="17961" dir="2700000">
                    <a:scrgbClr r="0" g="0" b="0"/>
                  </a:outerShdw>
                </a:effectLst>
                <a:latin typeface="+mj-lt"/>
                <a:ea typeface="Andale Sans UI" pitchFamily="2"/>
                <a:cs typeface="Tahoma" pitchFamily="2"/>
              </a:rPr>
              <a:t>Community</a:t>
            </a:r>
          </a:p>
        </p:txBody>
      </p:sp>
      <p:sp>
        <p:nvSpPr>
          <p:cNvPr id="17" name="TextBox 16"/>
          <p:cNvSpPr txBox="1"/>
          <p:nvPr/>
        </p:nvSpPr>
        <p:spPr>
          <a:xfrm rot="18655363">
            <a:off x="5582275" y="2188398"/>
            <a:ext cx="1539139"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dirty="0">
                <a:ln>
                  <a:noFill/>
                </a:ln>
                <a:solidFill>
                  <a:srgbClr val="FFFFFF"/>
                </a:solidFill>
                <a:effectLst>
                  <a:outerShdw dist="17961" dir="2700000">
                    <a:scrgbClr r="0" g="0" b="0"/>
                  </a:outerShdw>
                </a:effectLst>
                <a:latin typeface="+mj-lt"/>
                <a:ea typeface="Andale Sans UI" pitchFamily="2"/>
                <a:cs typeface="Tahoma" pitchFamily="2"/>
              </a:rPr>
              <a:t>Awareness</a:t>
            </a:r>
          </a:p>
        </p:txBody>
      </p:sp>
      <p:sp>
        <p:nvSpPr>
          <p:cNvPr id="18" name="TextBox 17"/>
          <p:cNvSpPr txBox="1"/>
          <p:nvPr/>
        </p:nvSpPr>
        <p:spPr>
          <a:xfrm>
            <a:off x="3391655" y="5451286"/>
            <a:ext cx="751489" cy="364587"/>
          </a:xfrm>
          <a:prstGeom prst="rect">
            <a:avLst/>
          </a:prstGeom>
          <a:noFill/>
          <a:ln>
            <a:noFill/>
          </a:ln>
        </p:spPr>
        <p:txBody>
          <a:bodyPr vert="horz" wrap="none" lIns="0" tIns="0" rIns="0" bIns="0" anchor="ctr"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85000"/>
              </a:lnSpc>
              <a:spcBef>
                <a:spcPts val="720"/>
              </a:spcBef>
              <a:spcAft>
                <a:spcPts val="0"/>
              </a:spcAft>
              <a:buNone/>
              <a:tabLst/>
            </a:pPr>
            <a:r>
              <a:rPr lang="en-US" sz="2400" b="0" i="0" u="none" strike="noStrike" kern="0" spc="0" baseline="0">
                <a:ln>
                  <a:noFill/>
                </a:ln>
                <a:solidFill>
                  <a:srgbClr val="FF6600"/>
                </a:solidFill>
                <a:latin typeface="+mj-lt"/>
                <a:ea typeface="Andale Sans UI" pitchFamily="2"/>
                <a:cs typeface="Tahoma" pitchFamily="2"/>
              </a:rPr>
              <a:t>2000</a:t>
            </a:r>
          </a:p>
        </p:txBody>
      </p:sp>
    </p:spTree>
    <p:extLst>
      <p:ext uri="{BB962C8B-B14F-4D97-AF65-F5344CB8AC3E}">
        <p14:creationId xmlns:p14="http://schemas.microsoft.com/office/powerpoint/2010/main" val="14381217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descr="isp-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38225"/>
            <a:ext cx="7626350" cy="5819775"/>
          </a:xfrm>
          <a:prstGeom prst="rect">
            <a:avLst/>
          </a:prstGeom>
          <a:noFill/>
          <a:extLst>
            <a:ext uri="{909E8E84-426E-40dd-AFC4-6F175D3DCCD1}">
              <a14:hiddenFill xmlns:a14="http://schemas.microsoft.com/office/drawing/2010/main" xmlns="">
                <a:solidFill>
                  <a:srgbClr val="FFFFFF"/>
                </a:solidFill>
              </a14:hiddenFill>
            </a:ext>
          </a:extLst>
        </p:spPr>
      </p:pic>
      <p:pic>
        <p:nvPicPr>
          <p:cNvPr id="710659" name="Picture 3" descr="The image “http://img.dell.com/images/us/segments/dhs/prodviews/4700_fp_front_66x57.jpg”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971800"/>
            <a:ext cx="928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0660" name="Picture 4" descr="clu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133600"/>
            <a:ext cx="1714500" cy="1289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0661" name="Picture 5" descr="cell-phone-noki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4038600"/>
            <a:ext cx="381000" cy="288925"/>
          </a:xfrm>
          <a:prstGeom prst="rect">
            <a:avLst/>
          </a:prstGeom>
          <a:noFill/>
          <a:extLst>
            <a:ext uri="{909E8E84-426E-40dd-AFC4-6F175D3DCCD1}">
              <a14:hiddenFill xmlns:a14="http://schemas.microsoft.com/office/drawing/2010/main" xmlns="">
                <a:solidFill>
                  <a:srgbClr val="FFFFFF"/>
                </a:solidFill>
              </a14:hiddenFill>
            </a:ext>
          </a:extLst>
        </p:spPr>
      </p:pic>
      <p:sp>
        <p:nvSpPr>
          <p:cNvPr id="710662" name="Rectangle 6"/>
          <p:cNvSpPr>
            <a:spLocks noGrp="1" noChangeArrowheads="1"/>
          </p:cNvSpPr>
          <p:nvPr>
            <p:ph type="title"/>
          </p:nvPr>
        </p:nvSpPr>
        <p:spPr>
          <a:xfrm>
            <a:off x="457200" y="152400"/>
            <a:ext cx="7848600" cy="736600"/>
          </a:xfrm>
          <a:ln/>
        </p:spPr>
        <p:txBody>
          <a:bodyPr/>
          <a:lstStyle/>
          <a:p>
            <a:r>
              <a:rPr lang="en-US">
                <a:latin typeface="Trebuchet MS" charset="0"/>
              </a:rPr>
              <a:t>2017 - The Internet of Everyday Things</a:t>
            </a:r>
            <a:endParaRPr lang="en-US" sz="6000"/>
          </a:p>
        </p:txBody>
      </p:sp>
      <p:pic>
        <p:nvPicPr>
          <p:cNvPr id="710663" name="Picture 7" descr="fing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2600" y="5867400"/>
            <a:ext cx="838200" cy="577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64" name="Picture 8" descr="neon_nytim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4025" y="1408113"/>
            <a:ext cx="2176463" cy="1966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65" name="Picture 9" descr="3D_layerVIEW"/>
          <p:cNvPicPr>
            <a:picLocks noChangeAspect="1" noChangeArrowheads="1"/>
          </p:cNvPicPr>
          <p:nvPr/>
        </p:nvPicPr>
        <p:blipFill>
          <a:blip r:embed="rId11" cstate="print">
            <a:extLst>
              <a:ext uri="{28A0092B-C50C-407E-A947-70E740481C1C}">
                <a14:useLocalDpi xmlns:a14="http://schemas.microsoft.com/office/drawing/2010/main" val="0"/>
              </a:ext>
            </a:extLst>
          </a:blip>
          <a:srcRect l="13902" t="12938" r="9639" b="14180"/>
          <a:stretch>
            <a:fillRect/>
          </a:stretch>
        </p:blipFill>
        <p:spPr bwMode="auto">
          <a:xfrm>
            <a:off x="444500" y="1066800"/>
            <a:ext cx="1984375" cy="1941513"/>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66" name="Picture 10" descr="container_track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1143000"/>
            <a:ext cx="1219200" cy="1084263"/>
          </a:xfrm>
          <a:prstGeom prst="rect">
            <a:avLst/>
          </a:prstGeom>
          <a:noFill/>
          <a:extLst>
            <a:ext uri="{909E8E84-426E-40dd-AFC4-6F175D3DCCD1}">
              <a14:hiddenFill xmlns:a14="http://schemas.microsoft.com/office/drawing/2010/main" xmlns="">
                <a:solidFill>
                  <a:srgbClr val="FFFFFF"/>
                </a:solidFill>
              </a14:hiddenFill>
            </a:ext>
          </a:extLst>
        </p:spPr>
      </p:pic>
      <p:pic>
        <p:nvPicPr>
          <p:cNvPr id="710667" name="Picture 11" descr="manufactur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319213"/>
            <a:ext cx="1143000" cy="96043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10668" name="Object 12"/>
          <p:cNvGraphicFramePr>
            <a:graphicFrameLocks noChangeAspect="1"/>
          </p:cNvGraphicFramePr>
          <p:nvPr/>
        </p:nvGraphicFramePr>
        <p:xfrm>
          <a:off x="4572000" y="4953000"/>
          <a:ext cx="990600" cy="990600"/>
        </p:xfrm>
        <a:graphic>
          <a:graphicData uri="http://schemas.openxmlformats.org/presentationml/2006/ole">
            <mc:AlternateContent xmlns:mc="http://schemas.openxmlformats.org/markup-compatibility/2006">
              <mc:Choice xmlns:v="urn:schemas-microsoft-com:vml" Requires="v">
                <p:oleObj spid="_x0000_s10245" name="Bitmap Image" r:id="rId14" imgW="1238423" imgH="1238423" progId="Paint.Picture">
                  <p:embed/>
                </p:oleObj>
              </mc:Choice>
              <mc:Fallback>
                <p:oleObj name="Bitmap Image" r:id="rId14" imgW="1238423" imgH="1238423"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4953000"/>
                        <a:ext cx="990600" cy="990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10669" name="Picture 13"/>
          <p:cNvPicPr>
            <a:picLocks noChangeAspect="1" noChangeArrowheads="1"/>
          </p:cNvPicPr>
          <p:nvPr/>
        </p:nvPicPr>
        <p:blipFill>
          <a:blip r:embed="rId16">
            <a:extLst>
              <a:ext uri="{28A0092B-C50C-407E-A947-70E740481C1C}">
                <a14:useLocalDpi xmlns:a14="http://schemas.microsoft.com/office/drawing/2010/main" val="0"/>
              </a:ext>
            </a:extLst>
          </a:blip>
          <a:srcRect t="8449"/>
          <a:stretch>
            <a:fillRect/>
          </a:stretch>
        </p:blipFill>
        <p:spPr bwMode="auto">
          <a:xfrm>
            <a:off x="6096000" y="4267200"/>
            <a:ext cx="2043113" cy="1047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70"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76800" y="3810000"/>
            <a:ext cx="1071563"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71" name="Picture 15" descr="first_responersOK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3124200"/>
            <a:ext cx="1430338" cy="922338"/>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10672" name="Picture 16" descr="goldengate_bridge_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2800" y="2819400"/>
            <a:ext cx="1562100" cy="1009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10673" name="Picture 1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5800" y="5181600"/>
            <a:ext cx="1219200" cy="808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74" name="Picture 18" descr="Figure 1. A boy pumps water from a tube well . . ."/>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600" y="5334000"/>
            <a:ext cx="846138" cy="914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10675" name="Picture 19" descr="vineyard"/>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57600" y="5105400"/>
            <a:ext cx="963613"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710676" name="Picture 20" descr="open%20office%20eas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53000" y="2209800"/>
            <a:ext cx="1447800" cy="11049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0677" name="Picture 21" descr="fabmotetwo45gf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4600" y="3733800"/>
            <a:ext cx="139065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78" name="Picture 22" descr="loch rannoch hiries">
            <a:hlinkClick r:id="" action="ppaction://hlinkshowjump?jump=nextslide"/>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90600" y="3962400"/>
            <a:ext cx="1219200" cy="957263"/>
          </a:xfrm>
          <a:prstGeom prst="rect">
            <a:avLst/>
          </a:prstGeom>
          <a:noFill/>
          <a:extLst>
            <a:ext uri="{909E8E84-426E-40dd-AFC4-6F175D3DCCD1}">
              <a14:hiddenFill xmlns:a14="http://schemas.microsoft.com/office/drawing/2010/main" xmlns="">
                <a:solidFill>
                  <a:srgbClr val="FFFFFF"/>
                </a:solidFill>
              </a14:hiddenFill>
            </a:ext>
          </a:extLst>
        </p:spPr>
      </p:pic>
      <p:pic>
        <p:nvPicPr>
          <p:cNvPr id="710679" name="Picture 23" descr="rw_mot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34200" y="5486400"/>
            <a:ext cx="814388"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80" name="Picture 24" descr="IMG_120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62400" y="1143000"/>
            <a:ext cx="800100" cy="1066800"/>
          </a:xfrm>
          <a:prstGeom prst="rect">
            <a:avLst/>
          </a:prstGeom>
          <a:noFill/>
          <a:ln w="38100">
            <a:solidFill>
              <a:srgbClr val="000066"/>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0681" name="Picture 25" descr="burrow"/>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76400" y="5486400"/>
            <a:ext cx="1030288"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82" name="Picture 26" descr="chet"/>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371600" y="2590800"/>
            <a:ext cx="973138"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0683" name="Picture 27" descr="4low"/>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86200" y="3733800"/>
            <a:ext cx="1370013" cy="873125"/>
          </a:xfrm>
          <a:prstGeom prst="rect">
            <a:avLst/>
          </a:prstGeom>
          <a:noFill/>
          <a:extLst>
            <a:ext uri="{909E8E84-426E-40dd-AFC4-6F175D3DCCD1}">
              <a14:hiddenFill xmlns:a14="http://schemas.microsoft.com/office/drawing/2010/main" xmlns="">
                <a:solidFill>
                  <a:srgbClr val="FFFFFF"/>
                </a:solidFill>
              </a14:hiddenFill>
            </a:ext>
          </a:extLst>
        </p:spPr>
      </p:pic>
      <p:pic>
        <p:nvPicPr>
          <p:cNvPr id="710684" name="Picture 28"/>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0200" y="914400"/>
            <a:ext cx="788988" cy="1119188"/>
          </a:xfrm>
          <a:prstGeom prst="rect">
            <a:avLst/>
          </a:prstGeom>
          <a:noFill/>
          <a:extLst>
            <a:ext uri="{909E8E84-426E-40dd-AFC4-6F175D3DCCD1}">
              <a14:hiddenFill xmlns:a14="http://schemas.microsoft.com/office/drawing/2010/main" xmlns="">
                <a:solidFill>
                  <a:srgbClr val="FFFFFF"/>
                </a:solidFill>
              </a14:hiddenFill>
            </a:ext>
          </a:extLst>
        </p:spPr>
      </p:pic>
      <p:pic>
        <p:nvPicPr>
          <p:cNvPr id="710685" name="Picture 29" descr="UPS_Truck"/>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72400" y="4724400"/>
            <a:ext cx="1371600" cy="1069975"/>
          </a:xfrm>
          <a:prstGeom prst="rect">
            <a:avLst/>
          </a:prstGeom>
          <a:noFill/>
          <a:extLst>
            <a:ext uri="{909E8E84-426E-40dd-AFC4-6F175D3DCCD1}">
              <a14:hiddenFill xmlns:a14="http://schemas.microsoft.com/office/drawing/2010/main" xmlns="">
                <a:solidFill>
                  <a:srgbClr val="FFFFFF"/>
                </a:solidFill>
              </a14:hiddenFill>
            </a:ext>
          </a:extLst>
        </p:spPr>
      </p:pic>
      <p:pic>
        <p:nvPicPr>
          <p:cNvPr id="710687" name="Picture 31" descr="Electric_Oven">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58000" y="3581400"/>
            <a:ext cx="914400"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21486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10665"/>
                                        </p:tgtEl>
                                        <p:attrNameLst>
                                          <p:attrName>style.visibility</p:attrName>
                                        </p:attrNameLst>
                                      </p:cBhvr>
                                      <p:to>
                                        <p:strVal val="visible"/>
                                      </p:to>
                                    </p:set>
                                    <p:anim to="" calcmode="lin" valueType="num">
                                      <p:cBhvr>
                                        <p:cTn id="7" dur="1" fill="hold"/>
                                        <p:tgtEl>
                                          <p:spTgt spid="71066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10664"/>
                                        </p:tgtEl>
                                        <p:attrNameLst>
                                          <p:attrName>style.visibility</p:attrName>
                                        </p:attrNameLst>
                                      </p:cBhvr>
                                      <p:to>
                                        <p:strVal val="visible"/>
                                      </p:to>
                                    </p:set>
                                    <p:anim to="" calcmode="lin" valueType="num">
                                      <p:cBhvr>
                                        <p:cTn id="10" dur="1" fill="hold"/>
                                        <p:tgtEl>
                                          <p:spTgt spid="71066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10682"/>
                                        </p:tgtEl>
                                        <p:attrNameLst>
                                          <p:attrName>style.visibility</p:attrName>
                                        </p:attrNameLst>
                                      </p:cBhvr>
                                      <p:to>
                                        <p:strVal val="visible"/>
                                      </p:to>
                                    </p:set>
                                    <p:anim to="" calcmode="lin" valueType="num">
                                      <p:cBhvr>
                                        <p:cTn id="13" dur="1" fill="hold"/>
                                        <p:tgtEl>
                                          <p:spTgt spid="71068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710678"/>
                                        </p:tgtEl>
                                        <p:attrNameLst>
                                          <p:attrName>style.visibility</p:attrName>
                                        </p:attrNameLst>
                                      </p:cBhvr>
                                      <p:to>
                                        <p:strVal val="visible"/>
                                      </p:to>
                                    </p:set>
                                    <p:anim to="" calcmode="lin" valueType="num">
                                      <p:cBhvr>
                                        <p:cTn id="16" dur="1" fill="hold"/>
                                        <p:tgtEl>
                                          <p:spTgt spid="710678"/>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710673"/>
                                        </p:tgtEl>
                                        <p:attrNameLst>
                                          <p:attrName>style.visibility</p:attrName>
                                        </p:attrNameLst>
                                      </p:cBhvr>
                                      <p:to>
                                        <p:strVal val="visible"/>
                                      </p:to>
                                    </p:set>
                                    <p:anim to="" calcmode="lin" valueType="num">
                                      <p:cBhvr>
                                        <p:cTn id="19" dur="1" fill="hold"/>
                                        <p:tgtEl>
                                          <p:spTgt spid="710673"/>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710681"/>
                                        </p:tgtEl>
                                        <p:attrNameLst>
                                          <p:attrName>style.visibility</p:attrName>
                                        </p:attrNameLst>
                                      </p:cBhvr>
                                      <p:to>
                                        <p:strVal val="visible"/>
                                      </p:to>
                                    </p:set>
                                    <p:anim to="" calcmode="lin" valueType="num">
                                      <p:cBhvr>
                                        <p:cTn id="22" dur="1" fill="hold"/>
                                        <p:tgtEl>
                                          <p:spTgt spid="710681"/>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710677"/>
                                        </p:tgtEl>
                                        <p:attrNameLst>
                                          <p:attrName>style.visibility</p:attrName>
                                        </p:attrNameLst>
                                      </p:cBhvr>
                                      <p:to>
                                        <p:strVal val="visible"/>
                                      </p:to>
                                    </p:set>
                                    <p:anim to="" calcmode="lin" valueType="num">
                                      <p:cBhvr>
                                        <p:cTn id="25" dur="1" fill="hold"/>
                                        <p:tgtEl>
                                          <p:spTgt spid="710677"/>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710674"/>
                                        </p:tgtEl>
                                        <p:attrNameLst>
                                          <p:attrName>style.visibility</p:attrName>
                                        </p:attrNameLst>
                                      </p:cBhvr>
                                      <p:to>
                                        <p:strVal val="visible"/>
                                      </p:to>
                                    </p:set>
                                    <p:anim to="" calcmode="lin" valueType="num">
                                      <p:cBhvr>
                                        <p:cTn id="28" dur="1" fill="hold"/>
                                        <p:tgtEl>
                                          <p:spTgt spid="710674"/>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10675"/>
                                        </p:tgtEl>
                                        <p:attrNameLst>
                                          <p:attrName>style.visibility</p:attrName>
                                        </p:attrNameLst>
                                      </p:cBhvr>
                                      <p:to>
                                        <p:strVal val="visible"/>
                                      </p:to>
                                    </p:set>
                                    <p:anim to="" calcmode="lin" valueType="num">
                                      <p:cBhvr>
                                        <p:cTn id="31" dur="1" fill="hold"/>
                                        <p:tgtEl>
                                          <p:spTgt spid="710675"/>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10668"/>
                                        </p:tgtEl>
                                        <p:attrNameLst>
                                          <p:attrName>style.visibility</p:attrName>
                                        </p:attrNameLst>
                                      </p:cBhvr>
                                      <p:to>
                                        <p:strVal val="visible"/>
                                      </p:to>
                                    </p:set>
                                    <p:anim to="" calcmode="lin" valueType="num">
                                      <p:cBhvr>
                                        <p:cTn id="34" dur="1" fill="hold"/>
                                        <p:tgtEl>
                                          <p:spTgt spid="710668"/>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710683"/>
                                        </p:tgtEl>
                                        <p:attrNameLst>
                                          <p:attrName>style.visibility</p:attrName>
                                        </p:attrNameLst>
                                      </p:cBhvr>
                                      <p:to>
                                        <p:strVal val="visible"/>
                                      </p:to>
                                    </p:set>
                                    <p:anim to="" calcmode="lin" valueType="num">
                                      <p:cBhvr>
                                        <p:cTn id="37" dur="1" fill="hold"/>
                                        <p:tgtEl>
                                          <p:spTgt spid="710683"/>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710670"/>
                                        </p:tgtEl>
                                        <p:attrNameLst>
                                          <p:attrName>style.visibility</p:attrName>
                                        </p:attrNameLst>
                                      </p:cBhvr>
                                      <p:to>
                                        <p:strVal val="visible"/>
                                      </p:to>
                                    </p:set>
                                    <p:anim to="" calcmode="lin" valueType="num">
                                      <p:cBhvr>
                                        <p:cTn id="40" dur="1" fill="hold"/>
                                        <p:tgtEl>
                                          <p:spTgt spid="710670"/>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710676"/>
                                        </p:tgtEl>
                                        <p:attrNameLst>
                                          <p:attrName>style.visibility</p:attrName>
                                        </p:attrNameLst>
                                      </p:cBhvr>
                                      <p:to>
                                        <p:strVal val="visible"/>
                                      </p:to>
                                    </p:set>
                                    <p:anim to="" calcmode="lin" valueType="num">
                                      <p:cBhvr>
                                        <p:cTn id="43" dur="1" fill="hold"/>
                                        <p:tgtEl>
                                          <p:spTgt spid="710676"/>
                                        </p:tgtEl>
                                        <p:attrNameLst>
                                          <p:attrName/>
                                        </p:attrNameLst>
                                      </p:cBhvr>
                                    </p:anim>
                                  </p:childTnLst>
                                </p:cTn>
                              </p:par>
                              <p:par>
                                <p:cTn id="44" presetID="24" presetClass="entr" presetSubtype="0" fill="hold" nodeType="withEffect">
                                  <p:stCondLst>
                                    <p:cond delay="0"/>
                                  </p:stCondLst>
                                  <p:childTnLst>
                                    <p:set>
                                      <p:cBhvr>
                                        <p:cTn id="45" dur="1" fill="hold">
                                          <p:stCondLst>
                                            <p:cond delay="0"/>
                                          </p:stCondLst>
                                        </p:cTn>
                                        <p:tgtEl>
                                          <p:spTgt spid="710680"/>
                                        </p:tgtEl>
                                        <p:attrNameLst>
                                          <p:attrName>style.visibility</p:attrName>
                                        </p:attrNameLst>
                                      </p:cBhvr>
                                      <p:to>
                                        <p:strVal val="visible"/>
                                      </p:to>
                                    </p:set>
                                    <p:anim to="" calcmode="lin" valueType="num">
                                      <p:cBhvr>
                                        <p:cTn id="46" dur="1" fill="hold"/>
                                        <p:tgtEl>
                                          <p:spTgt spid="710680"/>
                                        </p:tgtEl>
                                        <p:attrNameLst>
                                          <p:attrName/>
                                        </p:attrNameLst>
                                      </p:cBhvr>
                                    </p:anim>
                                  </p:childTnLst>
                                </p:cTn>
                              </p:par>
                              <p:par>
                                <p:cTn id="47" presetID="24" presetClass="entr" presetSubtype="0" fill="hold" nodeType="withEffect">
                                  <p:stCondLst>
                                    <p:cond delay="0"/>
                                  </p:stCondLst>
                                  <p:childTnLst>
                                    <p:set>
                                      <p:cBhvr>
                                        <p:cTn id="48" dur="1" fill="hold">
                                          <p:stCondLst>
                                            <p:cond delay="0"/>
                                          </p:stCondLst>
                                        </p:cTn>
                                        <p:tgtEl>
                                          <p:spTgt spid="710684"/>
                                        </p:tgtEl>
                                        <p:attrNameLst>
                                          <p:attrName>style.visibility</p:attrName>
                                        </p:attrNameLst>
                                      </p:cBhvr>
                                      <p:to>
                                        <p:strVal val="visible"/>
                                      </p:to>
                                    </p:set>
                                    <p:anim to="" calcmode="lin" valueType="num">
                                      <p:cBhvr>
                                        <p:cTn id="49" dur="1" fill="hold"/>
                                        <p:tgtEl>
                                          <p:spTgt spid="710684"/>
                                        </p:tgtEl>
                                        <p:attrNameLst>
                                          <p:attrName/>
                                        </p:attrNameLst>
                                      </p:cBhvr>
                                    </p:anim>
                                  </p:childTnLst>
                                </p:cTn>
                              </p:par>
                              <p:par>
                                <p:cTn id="50" presetID="24" presetClass="entr" presetSubtype="0" fill="hold" nodeType="withEffect">
                                  <p:stCondLst>
                                    <p:cond delay="0"/>
                                  </p:stCondLst>
                                  <p:childTnLst>
                                    <p:set>
                                      <p:cBhvr>
                                        <p:cTn id="51" dur="1" fill="hold">
                                          <p:stCondLst>
                                            <p:cond delay="0"/>
                                          </p:stCondLst>
                                        </p:cTn>
                                        <p:tgtEl>
                                          <p:spTgt spid="710667"/>
                                        </p:tgtEl>
                                        <p:attrNameLst>
                                          <p:attrName>style.visibility</p:attrName>
                                        </p:attrNameLst>
                                      </p:cBhvr>
                                      <p:to>
                                        <p:strVal val="visible"/>
                                      </p:to>
                                    </p:set>
                                    <p:anim to="" calcmode="lin" valueType="num">
                                      <p:cBhvr>
                                        <p:cTn id="52" dur="1" fill="hold"/>
                                        <p:tgtEl>
                                          <p:spTgt spid="710667"/>
                                        </p:tgtEl>
                                        <p:attrNameLst>
                                          <p:attrName/>
                                        </p:attrNameLst>
                                      </p:cBhvr>
                                    </p:anim>
                                  </p:childTnLst>
                                </p:cTn>
                              </p:par>
                              <p:par>
                                <p:cTn id="53" presetID="24" presetClass="entr" presetSubtype="0" fill="hold" nodeType="withEffect">
                                  <p:stCondLst>
                                    <p:cond delay="0"/>
                                  </p:stCondLst>
                                  <p:childTnLst>
                                    <p:set>
                                      <p:cBhvr>
                                        <p:cTn id="54" dur="1" fill="hold">
                                          <p:stCondLst>
                                            <p:cond delay="0"/>
                                          </p:stCondLst>
                                        </p:cTn>
                                        <p:tgtEl>
                                          <p:spTgt spid="710666"/>
                                        </p:tgtEl>
                                        <p:attrNameLst>
                                          <p:attrName>style.visibility</p:attrName>
                                        </p:attrNameLst>
                                      </p:cBhvr>
                                      <p:to>
                                        <p:strVal val="visible"/>
                                      </p:to>
                                    </p:set>
                                    <p:anim to="" calcmode="lin" valueType="num">
                                      <p:cBhvr>
                                        <p:cTn id="55" dur="1" fill="hold"/>
                                        <p:tgtEl>
                                          <p:spTgt spid="710666"/>
                                        </p:tgtEl>
                                        <p:attrNameLst>
                                          <p:attrName/>
                                        </p:attrNameLst>
                                      </p:cBhvr>
                                    </p:anim>
                                  </p:childTnLst>
                                </p:cTn>
                              </p:par>
                              <p:par>
                                <p:cTn id="56" presetID="24" presetClass="entr" presetSubtype="0" fill="hold" nodeType="withEffect">
                                  <p:stCondLst>
                                    <p:cond delay="0"/>
                                  </p:stCondLst>
                                  <p:childTnLst>
                                    <p:set>
                                      <p:cBhvr>
                                        <p:cTn id="57" dur="1" fill="hold">
                                          <p:stCondLst>
                                            <p:cond delay="0"/>
                                          </p:stCondLst>
                                        </p:cTn>
                                        <p:tgtEl>
                                          <p:spTgt spid="710672"/>
                                        </p:tgtEl>
                                        <p:attrNameLst>
                                          <p:attrName>style.visibility</p:attrName>
                                        </p:attrNameLst>
                                      </p:cBhvr>
                                      <p:to>
                                        <p:strVal val="visible"/>
                                      </p:to>
                                    </p:set>
                                    <p:anim to="" calcmode="lin" valueType="num">
                                      <p:cBhvr>
                                        <p:cTn id="58" dur="1" fill="hold"/>
                                        <p:tgtEl>
                                          <p:spTgt spid="710672"/>
                                        </p:tgtEl>
                                        <p:attrNameLst>
                                          <p:attrName/>
                                        </p:attrNameLst>
                                      </p:cBhvr>
                                    </p:anim>
                                  </p:childTnLst>
                                </p:cTn>
                              </p:par>
                              <p:par>
                                <p:cTn id="59" presetID="24" presetClass="entr" presetSubtype="0" fill="hold" nodeType="withEffect">
                                  <p:stCondLst>
                                    <p:cond delay="0"/>
                                  </p:stCondLst>
                                  <p:childTnLst>
                                    <p:set>
                                      <p:cBhvr>
                                        <p:cTn id="60" dur="1" fill="hold">
                                          <p:stCondLst>
                                            <p:cond delay="0"/>
                                          </p:stCondLst>
                                        </p:cTn>
                                        <p:tgtEl>
                                          <p:spTgt spid="710671"/>
                                        </p:tgtEl>
                                        <p:attrNameLst>
                                          <p:attrName>style.visibility</p:attrName>
                                        </p:attrNameLst>
                                      </p:cBhvr>
                                      <p:to>
                                        <p:strVal val="visible"/>
                                      </p:to>
                                    </p:set>
                                    <p:anim to="" calcmode="lin" valueType="num">
                                      <p:cBhvr>
                                        <p:cTn id="61" dur="1" fill="hold"/>
                                        <p:tgtEl>
                                          <p:spTgt spid="710671"/>
                                        </p:tgtEl>
                                        <p:attrNameLst>
                                          <p:attrName/>
                                        </p:attrNameLst>
                                      </p:cBhvr>
                                    </p:anim>
                                  </p:childTnLst>
                                </p:cTn>
                              </p:par>
                              <p:par>
                                <p:cTn id="62" presetID="24" presetClass="entr" presetSubtype="0" fill="hold" nodeType="withEffect">
                                  <p:stCondLst>
                                    <p:cond delay="0"/>
                                  </p:stCondLst>
                                  <p:childTnLst>
                                    <p:set>
                                      <p:cBhvr>
                                        <p:cTn id="63" dur="1" fill="hold">
                                          <p:stCondLst>
                                            <p:cond delay="0"/>
                                          </p:stCondLst>
                                        </p:cTn>
                                        <p:tgtEl>
                                          <p:spTgt spid="710669"/>
                                        </p:tgtEl>
                                        <p:attrNameLst>
                                          <p:attrName>style.visibility</p:attrName>
                                        </p:attrNameLst>
                                      </p:cBhvr>
                                      <p:to>
                                        <p:strVal val="visible"/>
                                      </p:to>
                                    </p:set>
                                    <p:anim to="" calcmode="lin" valueType="num">
                                      <p:cBhvr>
                                        <p:cTn id="64" dur="1" fill="hold"/>
                                        <p:tgtEl>
                                          <p:spTgt spid="710669"/>
                                        </p:tgtEl>
                                        <p:attrNameLst>
                                          <p:attrName/>
                                        </p:attrNameLst>
                                      </p:cBhvr>
                                    </p:anim>
                                  </p:childTnLst>
                                </p:cTn>
                              </p:par>
                              <p:par>
                                <p:cTn id="65" presetID="24" presetClass="entr" presetSubtype="0" fill="hold" nodeType="withEffect">
                                  <p:stCondLst>
                                    <p:cond delay="0"/>
                                  </p:stCondLst>
                                  <p:childTnLst>
                                    <p:set>
                                      <p:cBhvr>
                                        <p:cTn id="66" dur="1" fill="hold">
                                          <p:stCondLst>
                                            <p:cond delay="0"/>
                                          </p:stCondLst>
                                        </p:cTn>
                                        <p:tgtEl>
                                          <p:spTgt spid="710685"/>
                                        </p:tgtEl>
                                        <p:attrNameLst>
                                          <p:attrName>style.visibility</p:attrName>
                                        </p:attrNameLst>
                                      </p:cBhvr>
                                      <p:to>
                                        <p:strVal val="visible"/>
                                      </p:to>
                                    </p:set>
                                    <p:anim to="" calcmode="lin" valueType="num">
                                      <p:cBhvr>
                                        <p:cTn id="67" dur="1" fill="hold"/>
                                        <p:tgtEl>
                                          <p:spTgt spid="710685"/>
                                        </p:tgtEl>
                                        <p:attrNameLst>
                                          <p:attrName/>
                                        </p:attrNameLst>
                                      </p:cBhvr>
                                    </p:anim>
                                  </p:childTnLst>
                                </p:cTn>
                              </p:par>
                              <p:par>
                                <p:cTn id="68" presetID="24" presetClass="entr" presetSubtype="0" fill="hold" nodeType="withEffect">
                                  <p:stCondLst>
                                    <p:cond delay="0"/>
                                  </p:stCondLst>
                                  <p:childTnLst>
                                    <p:set>
                                      <p:cBhvr>
                                        <p:cTn id="69" dur="1" fill="hold">
                                          <p:stCondLst>
                                            <p:cond delay="0"/>
                                          </p:stCondLst>
                                        </p:cTn>
                                        <p:tgtEl>
                                          <p:spTgt spid="710679"/>
                                        </p:tgtEl>
                                        <p:attrNameLst>
                                          <p:attrName>style.visibility</p:attrName>
                                        </p:attrNameLst>
                                      </p:cBhvr>
                                      <p:to>
                                        <p:strVal val="visible"/>
                                      </p:to>
                                    </p:set>
                                    <p:anim to="" calcmode="lin" valueType="num">
                                      <p:cBhvr>
                                        <p:cTn id="70" dur="1" fill="hold"/>
                                        <p:tgtEl>
                                          <p:spTgt spid="71067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574675" y="150019"/>
            <a:ext cx="8302625" cy="631825"/>
          </a:xfrm>
          <a:ln/>
        </p:spPr>
        <p:txBody>
          <a:bodyPr tIns="76608"/>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a:t>The Revolution</a:t>
            </a:r>
          </a:p>
        </p:txBody>
      </p:sp>
      <p:sp>
        <p:nvSpPr>
          <p:cNvPr id="10242" name="Text Box 2"/>
          <p:cNvSpPr txBox="1">
            <a:spLocks noChangeArrowheads="1"/>
          </p:cNvSpPr>
          <p:nvPr/>
        </p:nvSpPr>
        <p:spPr bwMode="auto">
          <a:xfrm>
            <a:off x="3779838" y="5130800"/>
            <a:ext cx="9525" cy="342900"/>
          </a:xfrm>
          <a:prstGeom prst="rect">
            <a:avLst/>
          </a:prstGeom>
          <a:noFill/>
          <a:ln w="9000">
            <a:noFill/>
            <a:round/>
            <a:headEnd/>
            <a:tailEnd/>
          </a:ln>
          <a:effectLst/>
        </p:spPr>
        <p:txBody>
          <a:bodyPr wrap="none" anchor="ctr"/>
          <a:lstStyle/>
          <a:p>
            <a:endParaRPr lang="en-US">
              <a:solidFill>
                <a:srgbClr val="FF6600"/>
              </a:solidFill>
              <a:latin typeface="Comic Sans MS" pitchFamily="66" charset="0"/>
            </a:endParaRPr>
          </a:p>
        </p:txBody>
      </p:sp>
      <p:pic>
        <p:nvPicPr>
          <p:cNvPr id="10243" name="Picture 3"/>
          <p:cNvPicPr>
            <a:picLocks noChangeAspect="1" noChangeArrowheads="1"/>
          </p:cNvPicPr>
          <p:nvPr/>
        </p:nvPicPr>
        <p:blipFill>
          <a:blip r:embed="rId3" cstate="print"/>
          <a:srcRect/>
          <a:stretch>
            <a:fillRect/>
          </a:stretch>
        </p:blipFill>
        <p:spPr bwMode="auto">
          <a:xfrm>
            <a:off x="1487488" y="1190625"/>
            <a:ext cx="6578600" cy="4452938"/>
          </a:xfrm>
          <a:prstGeom prst="rect">
            <a:avLst/>
          </a:prstGeom>
          <a:noFill/>
          <a:ln w="9000">
            <a:noFill/>
            <a:round/>
            <a:headEnd/>
            <a:tailEnd/>
          </a:ln>
          <a:effectLst/>
        </p:spPr>
      </p:pic>
      <p:sp>
        <p:nvSpPr>
          <p:cNvPr id="10244" name="Text Box 4"/>
          <p:cNvSpPr txBox="1">
            <a:spLocks noChangeArrowheads="1"/>
          </p:cNvSpPr>
          <p:nvPr/>
        </p:nvSpPr>
        <p:spPr bwMode="auto">
          <a:xfrm>
            <a:off x="161925" y="4668838"/>
            <a:ext cx="1423988" cy="347662"/>
          </a:xfrm>
          <a:prstGeom prst="rect">
            <a:avLst/>
          </a:prstGeom>
          <a:noFill/>
          <a:ln w="9000">
            <a:noFill/>
            <a:round/>
            <a:headEnd/>
            <a:tailEnd/>
          </a:ln>
          <a:effectLst/>
        </p:spPr>
        <p:txBody>
          <a:bodyPr wrap="none" lIns="0" tIns="54431" rIns="0" bIns="0" anchor="ctr"/>
          <a:lstStyle/>
          <a:p>
            <a:pPr algn="ctr">
              <a:tabLst>
                <a:tab pos="723900" algn="l"/>
              </a:tabLst>
            </a:pPr>
            <a:r>
              <a:rPr lang="en-US" dirty="0">
                <a:solidFill>
                  <a:srgbClr val="FF6600"/>
                </a:solidFill>
                <a:latin typeface="Comic Sans MS" pitchFamily="66" charset="0"/>
              </a:rPr>
              <a:t>10M</a:t>
            </a:r>
          </a:p>
        </p:txBody>
      </p:sp>
      <p:sp>
        <p:nvSpPr>
          <p:cNvPr id="10245" name="Text Box 5"/>
          <p:cNvSpPr txBox="1">
            <a:spLocks noChangeArrowheads="1"/>
          </p:cNvSpPr>
          <p:nvPr/>
        </p:nvSpPr>
        <p:spPr bwMode="auto">
          <a:xfrm>
            <a:off x="161925" y="3805238"/>
            <a:ext cx="1423988" cy="347662"/>
          </a:xfrm>
          <a:prstGeom prst="rect">
            <a:avLst/>
          </a:prstGeom>
          <a:noFill/>
          <a:ln w="9000">
            <a:noFill/>
            <a:round/>
            <a:headEnd/>
            <a:tailEnd/>
          </a:ln>
          <a:effectLst/>
        </p:spPr>
        <p:txBody>
          <a:bodyPr wrap="none" lIns="0" tIns="54431" rIns="0" bIns="0" anchor="ctr"/>
          <a:lstStyle/>
          <a:p>
            <a:pPr algn="ctr">
              <a:tabLst>
                <a:tab pos="723900" algn="l"/>
              </a:tabLst>
            </a:pPr>
            <a:r>
              <a:rPr lang="en-US">
                <a:solidFill>
                  <a:srgbClr val="FF6600"/>
                </a:solidFill>
                <a:latin typeface="Comic Sans MS" pitchFamily="66" charset="0"/>
              </a:rPr>
              <a:t>1B</a:t>
            </a:r>
          </a:p>
        </p:txBody>
      </p:sp>
      <p:sp>
        <p:nvSpPr>
          <p:cNvPr id="10246" name="Text Box 6"/>
          <p:cNvSpPr txBox="1">
            <a:spLocks noChangeArrowheads="1"/>
          </p:cNvSpPr>
          <p:nvPr/>
        </p:nvSpPr>
        <p:spPr bwMode="auto">
          <a:xfrm>
            <a:off x="161925" y="2976563"/>
            <a:ext cx="1423988" cy="347662"/>
          </a:xfrm>
          <a:prstGeom prst="rect">
            <a:avLst/>
          </a:prstGeom>
          <a:noFill/>
          <a:ln w="9000">
            <a:noFill/>
            <a:round/>
            <a:headEnd/>
            <a:tailEnd/>
          </a:ln>
          <a:effectLst/>
        </p:spPr>
        <p:txBody>
          <a:bodyPr wrap="none" lIns="0" tIns="54431" rIns="0" bIns="0" anchor="ctr"/>
          <a:lstStyle/>
          <a:p>
            <a:pPr algn="ctr">
              <a:tabLst>
                <a:tab pos="723900" algn="l"/>
              </a:tabLst>
            </a:pPr>
            <a:r>
              <a:rPr lang="en-US">
                <a:solidFill>
                  <a:srgbClr val="FF6600"/>
                </a:solidFill>
                <a:latin typeface="Comic Sans MS" pitchFamily="66" charset="0"/>
              </a:rPr>
              <a:t>10B</a:t>
            </a:r>
          </a:p>
        </p:txBody>
      </p:sp>
      <p:sp>
        <p:nvSpPr>
          <p:cNvPr id="10247" name="Text Box 7"/>
          <p:cNvSpPr txBox="1">
            <a:spLocks noChangeArrowheads="1"/>
          </p:cNvSpPr>
          <p:nvPr/>
        </p:nvSpPr>
        <p:spPr bwMode="auto">
          <a:xfrm>
            <a:off x="161925" y="1501775"/>
            <a:ext cx="1423988" cy="347663"/>
          </a:xfrm>
          <a:prstGeom prst="rect">
            <a:avLst/>
          </a:prstGeom>
          <a:noFill/>
          <a:ln w="9000">
            <a:noFill/>
            <a:round/>
            <a:headEnd/>
            <a:tailEnd/>
          </a:ln>
          <a:effectLst/>
        </p:spPr>
        <p:txBody>
          <a:bodyPr wrap="none" lIns="0" tIns="54431" rIns="0" bIns="0" anchor="ctr"/>
          <a:lstStyle/>
          <a:p>
            <a:pPr algn="ctr">
              <a:tabLst>
                <a:tab pos="723900" algn="l"/>
              </a:tabLst>
            </a:pPr>
            <a:r>
              <a:rPr lang="en-US">
                <a:solidFill>
                  <a:srgbClr val="FF6600"/>
                </a:solidFill>
                <a:latin typeface="Comic Sans MS" pitchFamily="66" charset="0"/>
              </a:rPr>
              <a:t>1T</a:t>
            </a:r>
          </a:p>
        </p:txBody>
      </p:sp>
      <p:sp>
        <p:nvSpPr>
          <p:cNvPr id="10248" name="Text Box 8"/>
          <p:cNvSpPr txBox="1">
            <a:spLocks noChangeArrowheads="1"/>
          </p:cNvSpPr>
          <p:nvPr/>
        </p:nvSpPr>
        <p:spPr bwMode="auto">
          <a:xfrm>
            <a:off x="161925" y="2185988"/>
            <a:ext cx="1423988" cy="347662"/>
          </a:xfrm>
          <a:prstGeom prst="rect">
            <a:avLst/>
          </a:prstGeom>
          <a:noFill/>
          <a:ln w="9000">
            <a:noFill/>
            <a:round/>
            <a:headEnd/>
            <a:tailEnd/>
          </a:ln>
          <a:effectLst/>
        </p:spPr>
        <p:txBody>
          <a:bodyPr wrap="none" lIns="0" tIns="54431" rIns="0" bIns="0" anchor="ctr"/>
          <a:lstStyle/>
          <a:p>
            <a:pPr algn="ctr">
              <a:tabLst>
                <a:tab pos="723900" algn="l"/>
              </a:tabLst>
            </a:pPr>
            <a:r>
              <a:rPr lang="en-US">
                <a:solidFill>
                  <a:srgbClr val="FF6600"/>
                </a:solidFill>
                <a:latin typeface="Comic Sans MS" pitchFamily="66" charset="0"/>
              </a:rPr>
              <a:t>100B</a:t>
            </a:r>
          </a:p>
        </p:txBody>
      </p:sp>
      <p:sp>
        <p:nvSpPr>
          <p:cNvPr id="10249" name="Text Box 9"/>
          <p:cNvSpPr txBox="1">
            <a:spLocks noChangeArrowheads="1"/>
          </p:cNvSpPr>
          <p:nvPr/>
        </p:nvSpPr>
        <p:spPr bwMode="auto">
          <a:xfrm>
            <a:off x="1111250" y="5459413"/>
            <a:ext cx="1423988" cy="347662"/>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FF6600"/>
                </a:solidFill>
                <a:latin typeface="Comic Sans MS" pitchFamily="66" charset="0"/>
              </a:rPr>
              <a:t>1990</a:t>
            </a:r>
          </a:p>
        </p:txBody>
      </p:sp>
      <p:sp>
        <p:nvSpPr>
          <p:cNvPr id="10250" name="Text Box 10"/>
          <p:cNvSpPr txBox="1">
            <a:spLocks noChangeArrowheads="1"/>
          </p:cNvSpPr>
          <p:nvPr/>
        </p:nvSpPr>
        <p:spPr bwMode="auto">
          <a:xfrm>
            <a:off x="3055938" y="5459413"/>
            <a:ext cx="1423987" cy="347662"/>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FF6600"/>
                </a:solidFill>
                <a:latin typeface="Comic Sans MS" pitchFamily="66" charset="0"/>
              </a:rPr>
              <a:t>2000</a:t>
            </a:r>
          </a:p>
        </p:txBody>
      </p:sp>
      <p:sp>
        <p:nvSpPr>
          <p:cNvPr id="10251" name="Text Box 11"/>
          <p:cNvSpPr txBox="1">
            <a:spLocks noChangeArrowheads="1"/>
          </p:cNvSpPr>
          <p:nvPr/>
        </p:nvSpPr>
        <p:spPr bwMode="auto">
          <a:xfrm>
            <a:off x="4999038" y="5459413"/>
            <a:ext cx="1423987" cy="347662"/>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FF6600"/>
                </a:solidFill>
                <a:latin typeface="Comic Sans MS" pitchFamily="66" charset="0"/>
              </a:rPr>
              <a:t>2010</a:t>
            </a:r>
          </a:p>
        </p:txBody>
      </p:sp>
      <p:sp>
        <p:nvSpPr>
          <p:cNvPr id="10252" name="Text Box 12"/>
          <p:cNvSpPr txBox="1">
            <a:spLocks noChangeArrowheads="1"/>
          </p:cNvSpPr>
          <p:nvPr/>
        </p:nvSpPr>
        <p:spPr bwMode="auto">
          <a:xfrm>
            <a:off x="6907213" y="5459413"/>
            <a:ext cx="1423987" cy="347662"/>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FF6600"/>
                </a:solidFill>
                <a:latin typeface="Comic Sans MS" pitchFamily="66" charset="0"/>
              </a:rPr>
              <a:t>2020</a:t>
            </a:r>
          </a:p>
        </p:txBody>
      </p:sp>
      <p:sp>
        <p:nvSpPr>
          <p:cNvPr id="10253" name="Text Box 13"/>
          <p:cNvSpPr txBox="1">
            <a:spLocks noChangeArrowheads="1"/>
          </p:cNvSpPr>
          <p:nvPr/>
        </p:nvSpPr>
        <p:spPr bwMode="auto">
          <a:xfrm>
            <a:off x="2190750" y="1066800"/>
            <a:ext cx="1423988" cy="347663"/>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D12124"/>
                </a:solidFill>
                <a:latin typeface="Comic Sans MS" pitchFamily="66" charset="0"/>
              </a:rPr>
              <a:t>Computers</a:t>
            </a:r>
          </a:p>
        </p:txBody>
      </p:sp>
      <p:sp>
        <p:nvSpPr>
          <p:cNvPr id="10254" name="Text Box 14"/>
          <p:cNvSpPr txBox="1">
            <a:spLocks noChangeArrowheads="1"/>
          </p:cNvSpPr>
          <p:nvPr/>
        </p:nvSpPr>
        <p:spPr bwMode="auto">
          <a:xfrm>
            <a:off x="4135438" y="1066800"/>
            <a:ext cx="1423987" cy="347663"/>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D12124"/>
                </a:solidFill>
                <a:latin typeface="Comic Sans MS" pitchFamily="66" charset="0"/>
              </a:rPr>
              <a:t>People</a:t>
            </a:r>
          </a:p>
        </p:txBody>
      </p:sp>
      <p:sp>
        <p:nvSpPr>
          <p:cNvPr id="10255" name="Text Box 15"/>
          <p:cNvSpPr txBox="1">
            <a:spLocks noChangeArrowheads="1"/>
          </p:cNvSpPr>
          <p:nvPr/>
        </p:nvSpPr>
        <p:spPr bwMode="auto">
          <a:xfrm>
            <a:off x="6043613" y="1066800"/>
            <a:ext cx="1423987" cy="347663"/>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D12124"/>
                </a:solidFill>
                <a:latin typeface="Comic Sans MS" pitchFamily="66" charset="0"/>
              </a:rPr>
              <a:t>Everything</a:t>
            </a:r>
          </a:p>
        </p:txBody>
      </p:sp>
      <p:sp>
        <p:nvSpPr>
          <p:cNvPr id="10256" name="Text Box 16"/>
          <p:cNvSpPr txBox="1">
            <a:spLocks noChangeArrowheads="1"/>
          </p:cNvSpPr>
          <p:nvPr/>
        </p:nvSpPr>
        <p:spPr bwMode="auto">
          <a:xfrm>
            <a:off x="2084388" y="2547938"/>
            <a:ext cx="1423987" cy="698500"/>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000000"/>
                </a:solidFill>
                <a:latin typeface="Comic Sans MS" pitchFamily="66" charset="0"/>
              </a:rPr>
              <a:t>Cost to</a:t>
            </a:r>
            <a:br>
              <a:rPr lang="en-US">
                <a:solidFill>
                  <a:srgbClr val="000000"/>
                </a:solidFill>
                <a:latin typeface="Comic Sans MS" pitchFamily="66" charset="0"/>
              </a:rPr>
            </a:br>
            <a:r>
              <a:rPr lang="en-US">
                <a:solidFill>
                  <a:srgbClr val="000000"/>
                </a:solidFill>
                <a:latin typeface="Comic Sans MS" pitchFamily="66" charset="0"/>
              </a:rPr>
              <a:t>Connect</a:t>
            </a:r>
          </a:p>
        </p:txBody>
      </p:sp>
      <p:sp>
        <p:nvSpPr>
          <p:cNvPr id="10257" name="Text Box 17"/>
          <p:cNvSpPr txBox="1">
            <a:spLocks noChangeArrowheads="1"/>
          </p:cNvSpPr>
          <p:nvPr/>
        </p:nvSpPr>
        <p:spPr bwMode="auto">
          <a:xfrm>
            <a:off x="4064000" y="4384675"/>
            <a:ext cx="1423988" cy="698500"/>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000000"/>
                </a:solidFill>
                <a:latin typeface="Comic Sans MS" pitchFamily="66" charset="0"/>
              </a:rPr>
              <a:t>Things</a:t>
            </a:r>
            <a:br>
              <a:rPr lang="en-US">
                <a:solidFill>
                  <a:srgbClr val="000000"/>
                </a:solidFill>
                <a:latin typeface="Comic Sans MS" pitchFamily="66" charset="0"/>
              </a:rPr>
            </a:br>
            <a:r>
              <a:rPr lang="en-US">
                <a:solidFill>
                  <a:srgbClr val="000000"/>
                </a:solidFill>
                <a:latin typeface="Comic Sans MS" pitchFamily="66" charset="0"/>
              </a:rPr>
              <a:t>Connected</a:t>
            </a:r>
          </a:p>
        </p:txBody>
      </p:sp>
      <p:sp>
        <p:nvSpPr>
          <p:cNvPr id="10258" name="Text Box 18"/>
          <p:cNvSpPr txBox="1">
            <a:spLocks noChangeArrowheads="1"/>
          </p:cNvSpPr>
          <p:nvPr/>
        </p:nvSpPr>
        <p:spPr bwMode="auto">
          <a:xfrm>
            <a:off x="2109788" y="1685925"/>
            <a:ext cx="1423987" cy="347663"/>
          </a:xfrm>
          <a:prstGeom prst="rect">
            <a:avLst/>
          </a:prstGeom>
          <a:noFill/>
          <a:ln w="9000">
            <a:noFill/>
            <a:round/>
            <a:headEnd/>
            <a:tailEnd/>
          </a:ln>
          <a:effectLst/>
        </p:spPr>
        <p:txBody>
          <a:bodyPr wrap="none" lIns="0" tIns="54431" rIns="0" bIns="0" anchor="ctr" anchorCtr="1"/>
          <a:lstStyle/>
          <a:p>
            <a:pPr algn="ctr">
              <a:tabLst>
                <a:tab pos="723900" algn="l"/>
              </a:tabLst>
            </a:pPr>
            <a:r>
              <a:rPr lang="en-US">
                <a:solidFill>
                  <a:srgbClr val="000000"/>
                </a:solidFill>
                <a:latin typeface="Comic Sans MS" pitchFamily="66" charset="0"/>
              </a:rPr>
              <a:t>$100</a:t>
            </a:r>
          </a:p>
        </p:txBody>
      </p:sp>
      <p:sp>
        <p:nvSpPr>
          <p:cNvPr id="10259" name="Text Box 19"/>
          <p:cNvSpPr txBox="1">
            <a:spLocks noChangeArrowheads="1"/>
          </p:cNvSpPr>
          <p:nvPr/>
        </p:nvSpPr>
        <p:spPr bwMode="auto">
          <a:xfrm>
            <a:off x="3763963" y="2592388"/>
            <a:ext cx="1951037" cy="347662"/>
          </a:xfrm>
          <a:prstGeom prst="rect">
            <a:avLst/>
          </a:prstGeom>
          <a:noFill/>
          <a:ln w="9000">
            <a:noFill/>
            <a:round/>
            <a:headEnd/>
            <a:tailEnd/>
          </a:ln>
          <a:effectLst/>
        </p:spPr>
        <p:txBody>
          <a:bodyPr wrap="none" lIns="0" tIns="54431" rIns="0" bIns="0" anchor="ctr" anchorCtr="1"/>
          <a:lstStyle/>
          <a:p>
            <a:pPr algn="ctr">
              <a:tabLst>
                <a:tab pos="723900" algn="l"/>
                <a:tab pos="1447800" algn="l"/>
              </a:tabLst>
            </a:pPr>
            <a:r>
              <a:rPr lang="en-US">
                <a:solidFill>
                  <a:srgbClr val="000000"/>
                </a:solidFill>
                <a:latin typeface="Comic Sans MS" pitchFamily="66" charset="0"/>
              </a:rPr>
              <a:t>$1</a:t>
            </a:r>
          </a:p>
        </p:txBody>
      </p:sp>
      <p:sp>
        <p:nvSpPr>
          <p:cNvPr id="10260" name="Text Box 20"/>
          <p:cNvSpPr txBox="1">
            <a:spLocks noChangeArrowheads="1"/>
          </p:cNvSpPr>
          <p:nvPr/>
        </p:nvSpPr>
        <p:spPr bwMode="auto">
          <a:xfrm>
            <a:off x="5694363" y="3473450"/>
            <a:ext cx="1951037" cy="347663"/>
          </a:xfrm>
          <a:prstGeom prst="rect">
            <a:avLst/>
          </a:prstGeom>
          <a:noFill/>
          <a:ln w="9000">
            <a:noFill/>
            <a:round/>
            <a:headEnd/>
            <a:tailEnd/>
          </a:ln>
          <a:effectLst/>
        </p:spPr>
        <p:txBody>
          <a:bodyPr wrap="none" lIns="0" tIns="54431" rIns="0" bIns="0" anchor="ctr" anchorCtr="1"/>
          <a:lstStyle/>
          <a:p>
            <a:pPr algn="ctr">
              <a:tabLst>
                <a:tab pos="723900" algn="l"/>
                <a:tab pos="1447800" algn="l"/>
              </a:tabLst>
            </a:pPr>
            <a:r>
              <a:rPr lang="en-US">
                <a:solidFill>
                  <a:srgbClr val="000000"/>
                </a:solidFill>
                <a:latin typeface="Comic Sans MS" pitchFamily="66" charset="0"/>
              </a:rPr>
              <a:t>1¢</a:t>
            </a:r>
          </a:p>
        </p:txBody>
      </p:sp>
    </p:spTree>
    <p:extLst>
      <p:ext uri="{BB962C8B-B14F-4D97-AF65-F5344CB8AC3E}">
        <p14:creationId xmlns:p14="http://schemas.microsoft.com/office/powerpoint/2010/main" val="356933763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228600"/>
            <a:ext cx="8064500" cy="368300"/>
          </a:xfrm>
        </p:spPr>
        <p:txBody>
          <a:bodyPr/>
          <a:lstStyle/>
          <a:p>
            <a:r>
              <a:rPr lang="en-US" dirty="0" smtClean="0"/>
              <a:t>Use Quantum Mechanics to Compute?</a:t>
            </a:r>
          </a:p>
        </p:txBody>
      </p:sp>
      <p:sp>
        <p:nvSpPr>
          <p:cNvPr id="453635" name="Rectangle 3"/>
          <p:cNvSpPr>
            <a:spLocks noGrp="1" noChangeArrowheads="1"/>
          </p:cNvSpPr>
          <p:nvPr>
            <p:ph idx="1"/>
          </p:nvPr>
        </p:nvSpPr>
        <p:spPr>
          <a:xfrm>
            <a:off x="228600" y="762000"/>
            <a:ext cx="8763000" cy="5426075"/>
          </a:xfrm>
        </p:spPr>
        <p:txBody>
          <a:bodyPr>
            <a:normAutofit lnSpcReduction="10000"/>
          </a:bodyPr>
          <a:lstStyle/>
          <a:p>
            <a:pPr>
              <a:spcBef>
                <a:spcPct val="25000"/>
              </a:spcBef>
            </a:pPr>
            <a:r>
              <a:rPr lang="en-US" dirty="0" smtClean="0"/>
              <a:t>Weird but useful properties of quantum mechanics:</a:t>
            </a:r>
          </a:p>
          <a:p>
            <a:pPr lvl="1">
              <a:spcBef>
                <a:spcPct val="25000"/>
              </a:spcBef>
            </a:pPr>
            <a:r>
              <a:rPr lang="en-US" dirty="0" smtClean="0"/>
              <a:t>Quantization: Only certain values or orbits are good</a:t>
            </a:r>
          </a:p>
          <a:p>
            <a:pPr lvl="2">
              <a:spcBef>
                <a:spcPct val="25000"/>
              </a:spcBef>
            </a:pPr>
            <a:r>
              <a:rPr lang="en-US" dirty="0" smtClean="0"/>
              <a:t>Remember orbitals from chemistry???</a:t>
            </a:r>
          </a:p>
          <a:p>
            <a:pPr lvl="1">
              <a:spcBef>
                <a:spcPct val="25000"/>
              </a:spcBef>
            </a:pPr>
            <a:r>
              <a:rPr lang="en-US" dirty="0" smtClean="0"/>
              <a:t>Superposition: Schizophrenic physical elements don’t quite know whether they are one thing or another</a:t>
            </a:r>
          </a:p>
          <a:p>
            <a:pPr>
              <a:spcBef>
                <a:spcPct val="25000"/>
              </a:spcBef>
            </a:pPr>
            <a:r>
              <a:rPr lang="en-US" dirty="0" smtClean="0"/>
              <a:t>All existing digital abstractions try to eliminate QM</a:t>
            </a:r>
          </a:p>
          <a:p>
            <a:pPr lvl="1">
              <a:spcBef>
                <a:spcPct val="25000"/>
              </a:spcBef>
            </a:pPr>
            <a:r>
              <a:rPr lang="en-US" dirty="0" smtClean="0"/>
              <a:t>Transistors/Gates designed with classical behavior</a:t>
            </a:r>
          </a:p>
          <a:p>
            <a:pPr lvl="1">
              <a:spcBef>
                <a:spcPct val="25000"/>
              </a:spcBef>
            </a:pPr>
            <a:r>
              <a:rPr lang="en-US" dirty="0" smtClean="0"/>
              <a:t>Binary abstraction: a “1” is a “1” and a “0” is a “0”</a:t>
            </a:r>
          </a:p>
          <a:p>
            <a:pPr>
              <a:spcBef>
                <a:spcPct val="25000"/>
              </a:spcBef>
            </a:pPr>
            <a:r>
              <a:rPr lang="en-US" dirty="0" smtClean="0">
                <a:solidFill>
                  <a:schemeClr val="hlink"/>
                </a:solidFill>
              </a:rPr>
              <a:t>Quantum Computing: </a:t>
            </a:r>
            <a:br>
              <a:rPr lang="en-US" dirty="0" smtClean="0">
                <a:solidFill>
                  <a:schemeClr val="hlink"/>
                </a:solidFill>
              </a:rPr>
            </a:br>
            <a:r>
              <a:rPr lang="en-US" dirty="0" smtClean="0">
                <a:solidFill>
                  <a:schemeClr val="hlink"/>
                </a:solidFill>
              </a:rPr>
              <a:t>Use of Quantization and Superposition to compute.</a:t>
            </a:r>
          </a:p>
          <a:p>
            <a:pPr>
              <a:spcBef>
                <a:spcPct val="25000"/>
              </a:spcBef>
            </a:pPr>
            <a:r>
              <a:rPr lang="en-US" dirty="0" smtClean="0">
                <a:solidFill>
                  <a:schemeClr val="hlink"/>
                </a:solidFill>
              </a:rPr>
              <a:t>Interesting results:</a:t>
            </a:r>
          </a:p>
          <a:p>
            <a:pPr lvl="1">
              <a:spcBef>
                <a:spcPct val="25000"/>
              </a:spcBef>
            </a:pPr>
            <a:r>
              <a:rPr lang="en-US" dirty="0" err="1" smtClean="0">
                <a:solidFill>
                  <a:schemeClr val="hlink"/>
                </a:solidFill>
              </a:rPr>
              <a:t>Shor’s</a:t>
            </a:r>
            <a:r>
              <a:rPr lang="en-US" dirty="0" smtClean="0">
                <a:solidFill>
                  <a:schemeClr val="hlink"/>
                </a:solidFill>
              </a:rPr>
              <a:t> algorithm: factors in polynomial time!</a:t>
            </a:r>
          </a:p>
          <a:p>
            <a:pPr lvl="1">
              <a:spcBef>
                <a:spcPct val="25000"/>
              </a:spcBef>
            </a:pPr>
            <a:r>
              <a:rPr lang="en-US" dirty="0" smtClean="0">
                <a:solidFill>
                  <a:schemeClr val="hlink"/>
                </a:solidFill>
              </a:rPr>
              <a:t>Grover’s algorithm: Finds items in unsorted database in time proportional to square-root of n.</a:t>
            </a:r>
          </a:p>
          <a:p>
            <a:pPr lvl="1">
              <a:spcBef>
                <a:spcPct val="25000"/>
              </a:spcBef>
            </a:pPr>
            <a:r>
              <a:rPr lang="en-US" dirty="0" smtClean="0">
                <a:solidFill>
                  <a:schemeClr val="hlink"/>
                </a:solidFill>
              </a:rPr>
              <a:t>Materials simulation: exponential classically, linear-time QM</a:t>
            </a:r>
          </a:p>
        </p:txBody>
      </p:sp>
    </p:spTree>
    <p:extLst>
      <p:ext uri="{BB962C8B-B14F-4D97-AF65-F5344CB8AC3E}">
        <p14:creationId xmlns:p14="http://schemas.microsoft.com/office/powerpoint/2010/main" val="192293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 calcmode="lin" valueType="num">
                                      <p:cBhvr additive="base">
                                        <p:cTn id="7" dur="500" fill="hold"/>
                                        <p:tgtEl>
                                          <p:spTgt spid="4536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36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53635">
                                            <p:txEl>
                                              <p:pRg st="1" end="1"/>
                                            </p:txEl>
                                          </p:spTgt>
                                        </p:tgtEl>
                                        <p:attrNameLst>
                                          <p:attrName>style.visibility</p:attrName>
                                        </p:attrNameLst>
                                      </p:cBhvr>
                                      <p:to>
                                        <p:strVal val="visible"/>
                                      </p:to>
                                    </p:set>
                                    <p:anim calcmode="lin" valueType="num">
                                      <p:cBhvr additive="base">
                                        <p:cTn id="11" dur="500" fill="hold"/>
                                        <p:tgtEl>
                                          <p:spTgt spid="45363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536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3635">
                                            <p:txEl>
                                              <p:pRg st="2" end="2"/>
                                            </p:txEl>
                                          </p:spTgt>
                                        </p:tgtEl>
                                        <p:attrNameLst>
                                          <p:attrName>style.visibility</p:attrName>
                                        </p:attrNameLst>
                                      </p:cBhvr>
                                      <p:to>
                                        <p:strVal val="visible"/>
                                      </p:to>
                                    </p:set>
                                    <p:anim calcmode="lin" valueType="num">
                                      <p:cBhvr additive="base">
                                        <p:cTn id="15" dur="500" fill="hold"/>
                                        <p:tgtEl>
                                          <p:spTgt spid="45363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5363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53635">
                                            <p:txEl>
                                              <p:pRg st="3" end="3"/>
                                            </p:txEl>
                                          </p:spTgt>
                                        </p:tgtEl>
                                        <p:attrNameLst>
                                          <p:attrName>style.visibility</p:attrName>
                                        </p:attrNameLst>
                                      </p:cBhvr>
                                      <p:to>
                                        <p:strVal val="visible"/>
                                      </p:to>
                                    </p:set>
                                    <p:anim calcmode="lin" valueType="num">
                                      <p:cBhvr additive="base">
                                        <p:cTn id="19" dur="500" fill="hold"/>
                                        <p:tgtEl>
                                          <p:spTgt spid="45363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36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53635">
                                            <p:txEl>
                                              <p:pRg st="4" end="4"/>
                                            </p:txEl>
                                          </p:spTgt>
                                        </p:tgtEl>
                                        <p:attrNameLst>
                                          <p:attrName>style.visibility</p:attrName>
                                        </p:attrNameLst>
                                      </p:cBhvr>
                                      <p:to>
                                        <p:strVal val="visible"/>
                                      </p:to>
                                    </p:set>
                                    <p:anim calcmode="lin" valueType="num">
                                      <p:cBhvr additive="base">
                                        <p:cTn id="25" dur="500" fill="hold"/>
                                        <p:tgtEl>
                                          <p:spTgt spid="45363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5363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53635">
                                            <p:txEl>
                                              <p:pRg st="5" end="5"/>
                                            </p:txEl>
                                          </p:spTgt>
                                        </p:tgtEl>
                                        <p:attrNameLst>
                                          <p:attrName>style.visibility</p:attrName>
                                        </p:attrNameLst>
                                      </p:cBhvr>
                                      <p:to>
                                        <p:strVal val="visible"/>
                                      </p:to>
                                    </p:set>
                                    <p:anim calcmode="lin" valueType="num">
                                      <p:cBhvr additive="base">
                                        <p:cTn id="29" dur="500" fill="hold"/>
                                        <p:tgtEl>
                                          <p:spTgt spid="453635">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53635">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53635">
                                            <p:txEl>
                                              <p:pRg st="6" end="6"/>
                                            </p:txEl>
                                          </p:spTgt>
                                        </p:tgtEl>
                                        <p:attrNameLst>
                                          <p:attrName>style.visibility</p:attrName>
                                        </p:attrNameLst>
                                      </p:cBhvr>
                                      <p:to>
                                        <p:strVal val="visible"/>
                                      </p:to>
                                    </p:set>
                                    <p:anim calcmode="lin" valueType="num">
                                      <p:cBhvr additive="base">
                                        <p:cTn id="33" dur="500" fill="hold"/>
                                        <p:tgtEl>
                                          <p:spTgt spid="453635">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5363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53635">
                                            <p:txEl>
                                              <p:pRg st="7" end="7"/>
                                            </p:txEl>
                                          </p:spTgt>
                                        </p:tgtEl>
                                        <p:attrNameLst>
                                          <p:attrName>style.visibility</p:attrName>
                                        </p:attrNameLst>
                                      </p:cBhvr>
                                      <p:to>
                                        <p:strVal val="visible"/>
                                      </p:to>
                                    </p:set>
                                    <p:anim calcmode="lin" valueType="num">
                                      <p:cBhvr additive="base">
                                        <p:cTn id="39" dur="500" fill="hold"/>
                                        <p:tgtEl>
                                          <p:spTgt spid="453635">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5363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453635">
                                            <p:txEl>
                                              <p:pRg st="8" end="8"/>
                                            </p:txEl>
                                          </p:spTgt>
                                        </p:tgtEl>
                                        <p:attrNameLst>
                                          <p:attrName>style.visibility</p:attrName>
                                        </p:attrNameLst>
                                      </p:cBhvr>
                                      <p:to>
                                        <p:strVal val="visible"/>
                                      </p:to>
                                    </p:set>
                                    <p:anim calcmode="lin" valueType="num">
                                      <p:cBhvr additive="base">
                                        <p:cTn id="45" dur="500" fill="hold"/>
                                        <p:tgtEl>
                                          <p:spTgt spid="453635">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53635">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453635">
                                            <p:txEl>
                                              <p:pRg st="9" end="9"/>
                                            </p:txEl>
                                          </p:spTgt>
                                        </p:tgtEl>
                                        <p:attrNameLst>
                                          <p:attrName>style.visibility</p:attrName>
                                        </p:attrNameLst>
                                      </p:cBhvr>
                                      <p:to>
                                        <p:strVal val="visible"/>
                                      </p:to>
                                    </p:set>
                                    <p:anim calcmode="lin" valueType="num">
                                      <p:cBhvr additive="base">
                                        <p:cTn id="49" dur="500" fill="hold"/>
                                        <p:tgtEl>
                                          <p:spTgt spid="453635">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53635">
                                            <p:txEl>
                                              <p:pRg st="9" end="9"/>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53635">
                                            <p:txEl>
                                              <p:pRg st="10" end="10"/>
                                            </p:txEl>
                                          </p:spTgt>
                                        </p:tgtEl>
                                        <p:attrNameLst>
                                          <p:attrName>style.visibility</p:attrName>
                                        </p:attrNameLst>
                                      </p:cBhvr>
                                      <p:to>
                                        <p:strVal val="visible"/>
                                      </p:to>
                                    </p:set>
                                    <p:anim calcmode="lin" valueType="num">
                                      <p:cBhvr additive="base">
                                        <p:cTn id="53" dur="500" fill="hold"/>
                                        <p:tgtEl>
                                          <p:spTgt spid="453635">
                                            <p:txEl>
                                              <p:pRg st="10" end="1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53635">
                                            <p:txEl>
                                              <p:pRg st="10" end="10"/>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53635">
                                            <p:txEl>
                                              <p:pRg st="11" end="11"/>
                                            </p:txEl>
                                          </p:spTgt>
                                        </p:tgtEl>
                                        <p:attrNameLst>
                                          <p:attrName>style.visibility</p:attrName>
                                        </p:attrNameLst>
                                      </p:cBhvr>
                                      <p:to>
                                        <p:strVal val="visible"/>
                                      </p:to>
                                    </p:set>
                                    <p:anim calcmode="lin" valueType="num">
                                      <p:cBhvr additive="base">
                                        <p:cTn id="57" dur="500" fill="hold"/>
                                        <p:tgtEl>
                                          <p:spTgt spid="453635">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53635">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58800" y="304800"/>
            <a:ext cx="8509000" cy="368300"/>
          </a:xfrm>
        </p:spPr>
        <p:txBody>
          <a:bodyPr/>
          <a:lstStyle/>
          <a:p>
            <a:r>
              <a:rPr lang="en-US" smtClean="0"/>
              <a:t>Quantization: Use of “Spin”</a:t>
            </a:r>
          </a:p>
        </p:txBody>
      </p:sp>
      <p:sp>
        <p:nvSpPr>
          <p:cNvPr id="454659" name="Rectangle 3"/>
          <p:cNvSpPr>
            <a:spLocks noGrp="1" noChangeArrowheads="1"/>
          </p:cNvSpPr>
          <p:nvPr>
            <p:ph idx="1"/>
          </p:nvPr>
        </p:nvSpPr>
        <p:spPr>
          <a:xfrm>
            <a:off x="228600" y="4267200"/>
            <a:ext cx="8588375" cy="1981200"/>
          </a:xfrm>
        </p:spPr>
        <p:txBody>
          <a:bodyPr/>
          <a:lstStyle/>
          <a:p>
            <a:pPr>
              <a:lnSpc>
                <a:spcPct val="80000"/>
              </a:lnSpc>
            </a:pPr>
            <a:r>
              <a:rPr lang="en-US" sz="2600" smtClean="0"/>
              <a:t>Particles like Protons have an intrinsic “Spin” when defined with respect to an external magnetic field</a:t>
            </a:r>
          </a:p>
          <a:p>
            <a:pPr>
              <a:lnSpc>
                <a:spcPct val="80000"/>
              </a:lnSpc>
            </a:pPr>
            <a:r>
              <a:rPr lang="en-US" sz="2600" smtClean="0"/>
              <a:t>Quantum effect gives “1” and “0”:</a:t>
            </a:r>
          </a:p>
          <a:p>
            <a:pPr lvl="1">
              <a:lnSpc>
                <a:spcPct val="80000"/>
              </a:lnSpc>
            </a:pPr>
            <a:r>
              <a:rPr lang="en-US" smtClean="0"/>
              <a:t>Either spin is “UP” or “DOWN” nothing between</a:t>
            </a:r>
          </a:p>
        </p:txBody>
      </p:sp>
      <p:grpSp>
        <p:nvGrpSpPr>
          <p:cNvPr id="20484" name="Group 4"/>
          <p:cNvGrpSpPr>
            <a:grpSpLocks/>
          </p:cNvGrpSpPr>
          <p:nvPr/>
        </p:nvGrpSpPr>
        <p:grpSpPr bwMode="auto">
          <a:xfrm>
            <a:off x="3371850" y="914400"/>
            <a:ext cx="2400300" cy="3124200"/>
            <a:chOff x="2112" y="576"/>
            <a:chExt cx="1512" cy="1968"/>
          </a:xfrm>
        </p:grpSpPr>
        <p:grpSp>
          <p:nvGrpSpPr>
            <p:cNvPr id="20490" name="Group 5"/>
            <p:cNvGrpSpPr>
              <a:grpSpLocks/>
            </p:cNvGrpSpPr>
            <p:nvPr/>
          </p:nvGrpSpPr>
          <p:grpSpPr bwMode="auto">
            <a:xfrm>
              <a:off x="2316" y="864"/>
              <a:ext cx="1128" cy="1344"/>
              <a:chOff x="1537" y="768"/>
              <a:chExt cx="1128" cy="1344"/>
            </a:xfrm>
          </p:grpSpPr>
          <p:sp>
            <p:nvSpPr>
              <p:cNvPr id="20505" name="Oval 6"/>
              <p:cNvSpPr>
                <a:spLocks noChangeArrowheads="1"/>
              </p:cNvSpPr>
              <p:nvPr/>
            </p:nvSpPr>
            <p:spPr bwMode="auto">
              <a:xfrm>
                <a:off x="1537" y="1128"/>
                <a:ext cx="1128" cy="58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4663" name="Oval 7"/>
              <p:cNvSpPr>
                <a:spLocks noChangeArrowheads="1"/>
              </p:cNvSpPr>
              <p:nvPr/>
            </p:nvSpPr>
            <p:spPr bwMode="auto">
              <a:xfrm>
                <a:off x="1680" y="1056"/>
                <a:ext cx="864" cy="816"/>
              </a:xfrm>
              <a:prstGeom prst="ellipse">
                <a:avLst/>
              </a:prstGeom>
              <a:gradFill rotWithShape="0">
                <a:gsLst>
                  <a:gs pos="0">
                    <a:schemeClr val="hlink"/>
                  </a:gs>
                  <a:gs pos="100000">
                    <a:schemeClr val="hlink">
                      <a:gamma/>
                      <a:shade val="46275"/>
                      <a:invGamma/>
                    </a:schemeClr>
                  </a:gs>
                </a:gsLst>
                <a:path path="rect">
                  <a:fillToRect l="100000" b="100000"/>
                </a:path>
              </a:gradFill>
              <a:ln w="12700">
                <a:solidFill>
                  <a:schemeClr val="tx1"/>
                </a:solidFill>
                <a:round/>
                <a:headEnd/>
                <a:tailEnd/>
              </a:ln>
              <a:effectLst/>
            </p:spPr>
            <p:txBody>
              <a:bodyPr wrap="none" anchor="ctr"/>
              <a:lstStyle/>
              <a:p>
                <a:pPr algn="ctr">
                  <a:defRPr/>
                </a:pPr>
                <a:endParaRPr lang="en-US" sz="2400">
                  <a:latin typeface="Times New Roman" pitchFamily="18" charset="0"/>
                </a:endParaRPr>
              </a:p>
            </p:txBody>
          </p:sp>
          <p:sp>
            <p:nvSpPr>
              <p:cNvPr id="20507" name="Arc 8"/>
              <p:cNvSpPr>
                <a:spLocks/>
              </p:cNvSpPr>
              <p:nvPr/>
            </p:nvSpPr>
            <p:spPr bwMode="auto">
              <a:xfrm rot="15970912" flipH="1">
                <a:off x="1802" y="913"/>
                <a:ext cx="545" cy="1066"/>
              </a:xfrm>
              <a:custGeom>
                <a:avLst/>
                <a:gdLst>
                  <a:gd name="T0" fmla="*/ 0 w 40342"/>
                  <a:gd name="T1" fmla="*/ 7 h 40950"/>
                  <a:gd name="T2" fmla="*/ 5 w 40342"/>
                  <a:gd name="T3" fmla="*/ 28 h 40950"/>
                  <a:gd name="T4" fmla="*/ 3 w 40342"/>
                  <a:gd name="T5" fmla="*/ 15 h 40950"/>
                  <a:gd name="T6" fmla="*/ 0 60000 65536"/>
                  <a:gd name="T7" fmla="*/ 0 60000 65536"/>
                  <a:gd name="T8" fmla="*/ 0 60000 65536"/>
                  <a:gd name="T9" fmla="*/ 0 w 40342"/>
                  <a:gd name="T10" fmla="*/ 0 h 40950"/>
                  <a:gd name="T11" fmla="*/ 40342 w 40342"/>
                  <a:gd name="T12" fmla="*/ 40950 h 40950"/>
                </a:gdLst>
                <a:ahLst/>
                <a:cxnLst>
                  <a:cxn ang="T6">
                    <a:pos x="T0" y="T1"/>
                  </a:cxn>
                  <a:cxn ang="T7">
                    <a:pos x="T2" y="T3"/>
                  </a:cxn>
                  <a:cxn ang="T8">
                    <a:pos x="T4" y="T5"/>
                  </a:cxn>
                </a:cxnLst>
                <a:rect l="T9" t="T10" r="T11" b="T12"/>
                <a:pathLst>
                  <a:path w="40342" h="40950" fill="none" extrusionOk="0">
                    <a:moveTo>
                      <a:pt x="0" y="10862"/>
                    </a:moveTo>
                    <a:cubicBezTo>
                      <a:pt x="3849" y="4144"/>
                      <a:pt x="10999" y="-1"/>
                      <a:pt x="18742" y="0"/>
                    </a:cubicBezTo>
                    <a:cubicBezTo>
                      <a:pt x="30671" y="0"/>
                      <a:pt x="40342" y="9670"/>
                      <a:pt x="40342" y="21600"/>
                    </a:cubicBezTo>
                    <a:cubicBezTo>
                      <a:pt x="40342" y="29805"/>
                      <a:pt x="35692" y="37303"/>
                      <a:pt x="28340" y="40949"/>
                    </a:cubicBezTo>
                  </a:path>
                  <a:path w="40342" h="40950" stroke="0" extrusionOk="0">
                    <a:moveTo>
                      <a:pt x="0" y="10862"/>
                    </a:moveTo>
                    <a:cubicBezTo>
                      <a:pt x="3849" y="4144"/>
                      <a:pt x="10999" y="-1"/>
                      <a:pt x="18742" y="0"/>
                    </a:cubicBezTo>
                    <a:cubicBezTo>
                      <a:pt x="30671" y="0"/>
                      <a:pt x="40342" y="9670"/>
                      <a:pt x="40342" y="21600"/>
                    </a:cubicBezTo>
                    <a:cubicBezTo>
                      <a:pt x="40342" y="29805"/>
                      <a:pt x="35692" y="37303"/>
                      <a:pt x="28340" y="40949"/>
                    </a:cubicBezTo>
                    <a:lnTo>
                      <a:pt x="18742" y="21600"/>
                    </a:lnTo>
                    <a:lnTo>
                      <a:pt x="0" y="10862"/>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08" name="Line 9"/>
              <p:cNvSpPr>
                <a:spLocks noChangeShapeType="1"/>
              </p:cNvSpPr>
              <p:nvPr/>
            </p:nvSpPr>
            <p:spPr bwMode="auto">
              <a:xfrm flipV="1">
                <a:off x="2112" y="768"/>
                <a:ext cx="0" cy="33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9" name="Line 10"/>
              <p:cNvSpPr>
                <a:spLocks noChangeShapeType="1"/>
              </p:cNvSpPr>
              <p:nvPr/>
            </p:nvSpPr>
            <p:spPr bwMode="auto">
              <a:xfrm flipV="1">
                <a:off x="2113" y="1872"/>
                <a:ext cx="0" cy="24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1" name="Rectangle 11"/>
            <p:cNvSpPr>
              <a:spLocks noChangeArrowheads="1"/>
            </p:cNvSpPr>
            <p:nvPr/>
          </p:nvSpPr>
          <p:spPr bwMode="auto">
            <a:xfrm>
              <a:off x="2112" y="576"/>
              <a:ext cx="1488" cy="192"/>
            </a:xfrm>
            <a:prstGeom prst="rect">
              <a:avLst/>
            </a:prstGeom>
            <a:solidFill>
              <a:schemeClr val="bg2"/>
            </a:solidFill>
            <a:ln w="12700">
              <a:solidFill>
                <a:schemeClr val="tx1"/>
              </a:solidFill>
              <a:miter lim="800000"/>
              <a:headEnd/>
              <a:tailEnd/>
            </a:ln>
          </p:spPr>
          <p:txBody>
            <a:bodyPr wrap="none" anchor="ctr"/>
            <a:lstStyle/>
            <a:p>
              <a:pPr algn="ctr"/>
              <a:r>
                <a:rPr lang="en-US" sz="2400">
                  <a:latin typeface="Times New Roman" pitchFamily="18" charset="0"/>
                </a:rPr>
                <a:t>North</a:t>
              </a:r>
            </a:p>
          </p:txBody>
        </p:sp>
        <p:sp>
          <p:nvSpPr>
            <p:cNvPr id="20492" name="Rectangle 12"/>
            <p:cNvSpPr>
              <a:spLocks noChangeArrowheads="1"/>
            </p:cNvSpPr>
            <p:nvPr/>
          </p:nvSpPr>
          <p:spPr bwMode="auto">
            <a:xfrm>
              <a:off x="2136" y="2352"/>
              <a:ext cx="1488" cy="192"/>
            </a:xfrm>
            <a:prstGeom prst="rect">
              <a:avLst/>
            </a:prstGeom>
            <a:solidFill>
              <a:schemeClr val="bg2"/>
            </a:solidFill>
            <a:ln w="12700">
              <a:solidFill>
                <a:schemeClr val="tx1"/>
              </a:solidFill>
              <a:miter lim="800000"/>
              <a:headEnd/>
              <a:tailEnd/>
            </a:ln>
          </p:spPr>
          <p:txBody>
            <a:bodyPr wrap="none" anchor="ctr"/>
            <a:lstStyle/>
            <a:p>
              <a:pPr algn="ctr"/>
              <a:r>
                <a:rPr lang="en-US" sz="2400">
                  <a:latin typeface="Times New Roman" pitchFamily="18" charset="0"/>
                </a:rPr>
                <a:t>South</a:t>
              </a:r>
            </a:p>
          </p:txBody>
        </p:sp>
        <p:sp>
          <p:nvSpPr>
            <p:cNvPr id="20493" name="Line 13"/>
            <p:cNvSpPr>
              <a:spLocks noChangeShapeType="1"/>
            </p:cNvSpPr>
            <p:nvPr/>
          </p:nvSpPr>
          <p:spPr bwMode="auto">
            <a:xfrm flipV="1">
              <a:off x="2352"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4"/>
            <p:cNvSpPr>
              <a:spLocks noChangeShapeType="1"/>
            </p:cNvSpPr>
            <p:nvPr/>
          </p:nvSpPr>
          <p:spPr bwMode="auto">
            <a:xfrm flipV="1">
              <a:off x="2448"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5"/>
            <p:cNvSpPr>
              <a:spLocks noChangeShapeType="1"/>
            </p:cNvSpPr>
            <p:nvPr/>
          </p:nvSpPr>
          <p:spPr bwMode="auto">
            <a:xfrm flipV="1">
              <a:off x="2544"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6"/>
            <p:cNvSpPr>
              <a:spLocks noChangeShapeType="1"/>
            </p:cNvSpPr>
            <p:nvPr/>
          </p:nvSpPr>
          <p:spPr bwMode="auto">
            <a:xfrm flipV="1">
              <a:off x="2640"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7"/>
            <p:cNvSpPr>
              <a:spLocks noChangeShapeType="1"/>
            </p:cNvSpPr>
            <p:nvPr/>
          </p:nvSpPr>
          <p:spPr bwMode="auto">
            <a:xfrm flipV="1">
              <a:off x="2736"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Line 18"/>
            <p:cNvSpPr>
              <a:spLocks noChangeShapeType="1"/>
            </p:cNvSpPr>
            <p:nvPr/>
          </p:nvSpPr>
          <p:spPr bwMode="auto">
            <a:xfrm flipV="1">
              <a:off x="2832"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9" name="Line 19"/>
            <p:cNvSpPr>
              <a:spLocks noChangeShapeType="1"/>
            </p:cNvSpPr>
            <p:nvPr/>
          </p:nvSpPr>
          <p:spPr bwMode="auto">
            <a:xfrm flipV="1">
              <a:off x="2928"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0" name="Line 20"/>
            <p:cNvSpPr>
              <a:spLocks noChangeShapeType="1"/>
            </p:cNvSpPr>
            <p:nvPr/>
          </p:nvSpPr>
          <p:spPr bwMode="auto">
            <a:xfrm flipV="1">
              <a:off x="3024"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1" name="Line 21"/>
            <p:cNvSpPr>
              <a:spLocks noChangeShapeType="1"/>
            </p:cNvSpPr>
            <p:nvPr/>
          </p:nvSpPr>
          <p:spPr bwMode="auto">
            <a:xfrm flipV="1">
              <a:off x="3120"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Line 22"/>
            <p:cNvSpPr>
              <a:spLocks noChangeShapeType="1"/>
            </p:cNvSpPr>
            <p:nvPr/>
          </p:nvSpPr>
          <p:spPr bwMode="auto">
            <a:xfrm flipV="1">
              <a:off x="3216"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3" name="Line 23"/>
            <p:cNvSpPr>
              <a:spLocks noChangeShapeType="1"/>
            </p:cNvSpPr>
            <p:nvPr/>
          </p:nvSpPr>
          <p:spPr bwMode="auto">
            <a:xfrm flipV="1">
              <a:off x="3312"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Line 24"/>
            <p:cNvSpPr>
              <a:spLocks noChangeShapeType="1"/>
            </p:cNvSpPr>
            <p:nvPr/>
          </p:nvSpPr>
          <p:spPr bwMode="auto">
            <a:xfrm flipV="1">
              <a:off x="3408" y="768"/>
              <a:ext cx="0" cy="15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85" name="Text Box 25"/>
          <p:cNvSpPr txBox="1">
            <a:spLocks noChangeArrowheads="1"/>
          </p:cNvSpPr>
          <p:nvPr/>
        </p:nvSpPr>
        <p:spPr bwMode="auto">
          <a:xfrm>
            <a:off x="954088" y="1857375"/>
            <a:ext cx="2484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sz="2400" b="1">
                <a:latin typeface="Times New Roman" pitchFamily="18" charset="0"/>
              </a:rPr>
              <a:t>Spin ½ particle:</a:t>
            </a:r>
          </a:p>
          <a:p>
            <a:r>
              <a:rPr lang="en-US" sz="2400" b="1">
                <a:latin typeface="Times New Roman" pitchFamily="18" charset="0"/>
              </a:rPr>
              <a:t>(Proton/Electron)</a:t>
            </a:r>
          </a:p>
        </p:txBody>
      </p:sp>
      <p:sp>
        <p:nvSpPr>
          <p:cNvPr id="454682" name="Text Box 26"/>
          <p:cNvSpPr txBox="1">
            <a:spLocks noChangeArrowheads="1"/>
          </p:cNvSpPr>
          <p:nvPr/>
        </p:nvSpPr>
        <p:spPr bwMode="auto">
          <a:xfrm>
            <a:off x="6348413" y="1822450"/>
            <a:ext cx="22669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sz="2400" b="1">
                <a:solidFill>
                  <a:schemeClr val="hlink"/>
                </a:solidFill>
                <a:latin typeface="Times New Roman" pitchFamily="18" charset="0"/>
              </a:rPr>
              <a:t>Representation:</a:t>
            </a:r>
          </a:p>
          <a:p>
            <a:r>
              <a:rPr lang="en-US" sz="2400" b="1">
                <a:solidFill>
                  <a:schemeClr val="hlink"/>
                </a:solidFill>
                <a:latin typeface="Times New Roman" pitchFamily="18" charset="0"/>
              </a:rPr>
              <a:t>    |0&gt; or |1&gt;</a:t>
            </a:r>
          </a:p>
        </p:txBody>
      </p:sp>
    </p:spTree>
    <p:extLst>
      <p:ext uri="{BB962C8B-B14F-4D97-AF65-F5344CB8AC3E}">
        <p14:creationId xmlns:p14="http://schemas.microsoft.com/office/powerpoint/2010/main" val="216839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4659">
                                            <p:txEl>
                                              <p:pRg st="0" end="0"/>
                                            </p:txEl>
                                          </p:spTgt>
                                        </p:tgtEl>
                                        <p:attrNameLst>
                                          <p:attrName>style.visibility</p:attrName>
                                        </p:attrNameLst>
                                      </p:cBhvr>
                                      <p:to>
                                        <p:strVal val="visible"/>
                                      </p:to>
                                    </p:set>
                                    <p:anim calcmode="lin" valueType="num">
                                      <p:cBhvr additive="base">
                                        <p:cTn id="7" dur="500" fill="hold"/>
                                        <p:tgtEl>
                                          <p:spTgt spid="4546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54659">
                                            <p:txEl>
                                              <p:pRg st="1" end="1"/>
                                            </p:txEl>
                                          </p:spTgt>
                                        </p:tgtEl>
                                        <p:attrNameLst>
                                          <p:attrName>style.visibility</p:attrName>
                                        </p:attrNameLst>
                                      </p:cBhvr>
                                      <p:to>
                                        <p:strVal val="visible"/>
                                      </p:to>
                                    </p:set>
                                    <p:anim calcmode="lin" valueType="num">
                                      <p:cBhvr additive="base">
                                        <p:cTn id="13" dur="500" fill="hold"/>
                                        <p:tgtEl>
                                          <p:spTgt spid="45465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5465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454659">
                                            <p:txEl>
                                              <p:pRg st="2" end="2"/>
                                            </p:txEl>
                                          </p:spTgt>
                                        </p:tgtEl>
                                        <p:attrNameLst>
                                          <p:attrName>style.visibility</p:attrName>
                                        </p:attrNameLst>
                                      </p:cBhvr>
                                      <p:to>
                                        <p:strVal val="visible"/>
                                      </p:to>
                                    </p:set>
                                    <p:anim calcmode="lin" valueType="num">
                                      <p:cBhvr additive="base">
                                        <p:cTn id="17" dur="500" fill="hold"/>
                                        <p:tgtEl>
                                          <p:spTgt spid="45465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546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454682"/>
                                        </p:tgtEl>
                                        <p:attrNameLst>
                                          <p:attrName>style.visibility</p:attrName>
                                        </p:attrNameLst>
                                      </p:cBhvr>
                                      <p:to>
                                        <p:strVal val="visible"/>
                                      </p:to>
                                    </p:set>
                                    <p:anim calcmode="lin" valueType="num">
                                      <p:cBhvr additive="base">
                                        <p:cTn id="23" dur="500" fill="hold"/>
                                        <p:tgtEl>
                                          <p:spTgt spid="454682"/>
                                        </p:tgtEl>
                                        <p:attrNameLst>
                                          <p:attrName>ppt_x</p:attrName>
                                        </p:attrNameLst>
                                      </p:cBhvr>
                                      <p:tavLst>
                                        <p:tav tm="0">
                                          <p:val>
                                            <p:strVal val="1+#ppt_w/2"/>
                                          </p:val>
                                        </p:tav>
                                        <p:tav tm="100000">
                                          <p:val>
                                            <p:strVal val="#ppt_x"/>
                                          </p:val>
                                        </p:tav>
                                      </p:tavLst>
                                    </p:anim>
                                    <p:anim calcmode="lin" valueType="num">
                                      <p:cBhvr additive="base">
                                        <p:cTn id="24" dur="500" fill="hold"/>
                                        <p:tgtEl>
                                          <p:spTgt spid="454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build="p" autoUpdateAnimBg="0"/>
      <p:bldP spid="45468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5175" y="228600"/>
            <a:ext cx="7616825" cy="368300"/>
          </a:xfrm>
        </p:spPr>
        <p:txBody>
          <a:bodyPr/>
          <a:lstStyle/>
          <a:p>
            <a:pPr>
              <a:lnSpc>
                <a:spcPct val="80000"/>
              </a:lnSpc>
            </a:pPr>
            <a:r>
              <a:rPr lang="en-US" smtClean="0"/>
              <a:t>Kane Proposal II </a:t>
            </a:r>
            <a:br>
              <a:rPr lang="en-US" smtClean="0"/>
            </a:br>
            <a:r>
              <a:rPr lang="en-US" smtClean="0"/>
              <a:t>(First one didn’t quite work)</a:t>
            </a:r>
          </a:p>
        </p:txBody>
      </p:sp>
      <p:sp>
        <p:nvSpPr>
          <p:cNvPr id="21507" name="Rectangle 3"/>
          <p:cNvSpPr>
            <a:spLocks noGrp="1" noChangeArrowheads="1"/>
          </p:cNvSpPr>
          <p:nvPr>
            <p:ph idx="1"/>
          </p:nvPr>
        </p:nvSpPr>
        <p:spPr>
          <a:xfrm>
            <a:off x="228600" y="4724400"/>
            <a:ext cx="8915400" cy="1676400"/>
          </a:xfrm>
        </p:spPr>
        <p:txBody>
          <a:bodyPr>
            <a:normAutofit lnSpcReduction="10000"/>
          </a:bodyPr>
          <a:lstStyle/>
          <a:p>
            <a:r>
              <a:rPr lang="en-US" smtClean="0"/>
              <a:t>Bits Represented by combination of proton/electron spin</a:t>
            </a:r>
          </a:p>
          <a:p>
            <a:r>
              <a:rPr lang="en-US" smtClean="0"/>
              <a:t>Operations performed by manipulating control gates</a:t>
            </a:r>
          </a:p>
          <a:p>
            <a:pPr lvl="1"/>
            <a:r>
              <a:rPr lang="en-US" smtClean="0"/>
              <a:t>Complex sequences of pulses perform NMR-like operations</a:t>
            </a:r>
          </a:p>
          <a:p>
            <a:r>
              <a:rPr lang="en-US" smtClean="0"/>
              <a:t>Temperature &lt; 1</a:t>
            </a:r>
            <a:r>
              <a:rPr lang="en-US" smtClean="0">
                <a:cs typeface="Arial" charset="0"/>
              </a:rPr>
              <a:t>°</a:t>
            </a:r>
            <a:r>
              <a:rPr lang="en-US" smtClean="0"/>
              <a:t>  Kelvin!</a:t>
            </a:r>
          </a:p>
          <a:p>
            <a:endParaRPr lang="en-US" smtClean="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839788"/>
            <a:ext cx="51054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509" name="Text Box 5"/>
          <p:cNvSpPr txBox="1">
            <a:spLocks noChangeArrowheads="1"/>
          </p:cNvSpPr>
          <p:nvPr/>
        </p:nvSpPr>
        <p:spPr bwMode="auto">
          <a:xfrm>
            <a:off x="350838" y="3606800"/>
            <a:ext cx="22939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sz="2400" b="1">
                <a:latin typeface="Times New Roman" pitchFamily="18" charset="0"/>
              </a:rPr>
              <a:t>Phosphorus</a:t>
            </a:r>
          </a:p>
          <a:p>
            <a:r>
              <a:rPr lang="en-US" sz="2400" b="1">
                <a:latin typeface="Times New Roman" pitchFamily="18" charset="0"/>
              </a:rPr>
              <a:t>Impurity Atoms</a:t>
            </a:r>
          </a:p>
        </p:txBody>
      </p:sp>
      <p:sp>
        <p:nvSpPr>
          <p:cNvPr id="21510" name="Line 6"/>
          <p:cNvSpPr>
            <a:spLocks noChangeShapeType="1"/>
          </p:cNvSpPr>
          <p:nvPr/>
        </p:nvSpPr>
        <p:spPr bwMode="auto">
          <a:xfrm flipV="1">
            <a:off x="2667000" y="3582988"/>
            <a:ext cx="1371600" cy="6096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1" name="Line 7"/>
          <p:cNvSpPr>
            <a:spLocks noChangeShapeType="1"/>
          </p:cNvSpPr>
          <p:nvPr/>
        </p:nvSpPr>
        <p:spPr bwMode="auto">
          <a:xfrm flipV="1">
            <a:off x="2667000" y="3582988"/>
            <a:ext cx="3200400" cy="6096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2" name="Text Box 8"/>
          <p:cNvSpPr txBox="1">
            <a:spLocks noChangeArrowheads="1"/>
          </p:cNvSpPr>
          <p:nvPr/>
        </p:nvSpPr>
        <p:spPr bwMode="auto">
          <a:xfrm>
            <a:off x="381000" y="1677988"/>
            <a:ext cx="2020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sz="2400" b="1">
                <a:latin typeface="Times New Roman" pitchFamily="18" charset="0"/>
              </a:rPr>
              <a:t>Single Spin</a:t>
            </a:r>
          </a:p>
          <a:p>
            <a:r>
              <a:rPr lang="en-US" sz="2400" b="1">
                <a:latin typeface="Times New Roman" pitchFamily="18" charset="0"/>
              </a:rPr>
              <a:t>Control Gates</a:t>
            </a:r>
          </a:p>
        </p:txBody>
      </p:sp>
      <p:sp>
        <p:nvSpPr>
          <p:cNvPr id="21513" name="Line 9"/>
          <p:cNvSpPr>
            <a:spLocks noChangeShapeType="1"/>
          </p:cNvSpPr>
          <p:nvPr/>
        </p:nvSpPr>
        <p:spPr bwMode="auto">
          <a:xfrm>
            <a:off x="2286000" y="2135188"/>
            <a:ext cx="1981200" cy="5334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4" name="Text Box 10"/>
          <p:cNvSpPr txBox="1">
            <a:spLocks noChangeArrowheads="1"/>
          </p:cNvSpPr>
          <p:nvPr/>
        </p:nvSpPr>
        <p:spPr bwMode="auto">
          <a:xfrm>
            <a:off x="344488" y="2673350"/>
            <a:ext cx="2020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sz="2400" b="1">
                <a:latin typeface="Times New Roman" pitchFamily="18" charset="0"/>
              </a:rPr>
              <a:t>Inter-bit </a:t>
            </a:r>
          </a:p>
          <a:p>
            <a:r>
              <a:rPr lang="en-US" sz="2400" b="1">
                <a:latin typeface="Times New Roman" pitchFamily="18" charset="0"/>
              </a:rPr>
              <a:t>Control Gates</a:t>
            </a:r>
          </a:p>
        </p:txBody>
      </p:sp>
      <p:sp>
        <p:nvSpPr>
          <p:cNvPr id="21515" name="Line 11"/>
          <p:cNvSpPr>
            <a:spLocks noChangeShapeType="1"/>
          </p:cNvSpPr>
          <p:nvPr/>
        </p:nvSpPr>
        <p:spPr bwMode="auto">
          <a:xfrm flipV="1">
            <a:off x="2209800" y="2820988"/>
            <a:ext cx="2667000" cy="2286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7811347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98575" y="317500"/>
            <a:ext cx="6702425" cy="368300"/>
          </a:xfrm>
        </p:spPr>
        <p:txBody>
          <a:bodyPr/>
          <a:lstStyle/>
          <a:p>
            <a:r>
              <a:rPr lang="en-US" smtClean="0"/>
              <a:t>Now add Superposition!</a:t>
            </a:r>
          </a:p>
        </p:txBody>
      </p:sp>
      <p:sp>
        <p:nvSpPr>
          <p:cNvPr id="456707" name="Rectangle 3"/>
          <p:cNvSpPr>
            <a:spLocks noGrp="1" noChangeArrowheads="1"/>
          </p:cNvSpPr>
          <p:nvPr>
            <p:ph idx="1"/>
          </p:nvPr>
        </p:nvSpPr>
        <p:spPr>
          <a:xfrm>
            <a:off x="457200" y="731838"/>
            <a:ext cx="8504238" cy="5211762"/>
          </a:xfrm>
        </p:spPr>
        <p:txBody>
          <a:bodyPr>
            <a:normAutofit fontScale="92500"/>
          </a:bodyPr>
          <a:lstStyle/>
          <a:p>
            <a:r>
              <a:rPr lang="en-US" dirty="0" smtClean="0"/>
              <a:t>The bit can be in a combination of “1” and “0”:</a:t>
            </a:r>
          </a:p>
          <a:p>
            <a:pPr lvl="1"/>
            <a:r>
              <a:rPr lang="en-US" dirty="0" smtClean="0"/>
              <a:t>Written as:  </a:t>
            </a:r>
            <a:r>
              <a:rPr lang="en-US" dirty="0" smtClean="0">
                <a:sym typeface="Symbol" pitchFamily="18" charset="2"/>
              </a:rPr>
              <a:t>= C</a:t>
            </a:r>
            <a:r>
              <a:rPr lang="en-US" baseline="-25000" dirty="0" smtClean="0">
                <a:sym typeface="Symbol" pitchFamily="18" charset="2"/>
              </a:rPr>
              <a:t>0</a:t>
            </a:r>
            <a:r>
              <a:rPr lang="en-US" dirty="0" smtClean="0">
                <a:sym typeface="Symbol" pitchFamily="18" charset="2"/>
              </a:rPr>
              <a:t>|0&gt; + C</a:t>
            </a:r>
            <a:r>
              <a:rPr lang="en-US" baseline="-25000" dirty="0" smtClean="0">
                <a:sym typeface="Symbol" pitchFamily="18" charset="2"/>
              </a:rPr>
              <a:t>1</a:t>
            </a:r>
            <a:r>
              <a:rPr lang="en-US" dirty="0" smtClean="0">
                <a:sym typeface="Symbol" pitchFamily="18" charset="2"/>
              </a:rPr>
              <a:t>|1&gt;</a:t>
            </a:r>
          </a:p>
          <a:p>
            <a:pPr lvl="1"/>
            <a:r>
              <a:rPr lang="en-US" dirty="0" smtClean="0">
                <a:sym typeface="Symbol" pitchFamily="18" charset="2"/>
              </a:rPr>
              <a:t>The C’s are </a:t>
            </a:r>
            <a:r>
              <a:rPr lang="en-US" i="1" dirty="0" smtClean="0">
                <a:sym typeface="Symbol" pitchFamily="18" charset="2"/>
              </a:rPr>
              <a:t>complex numbers!</a:t>
            </a:r>
            <a:endParaRPr lang="en-US" dirty="0" smtClean="0">
              <a:sym typeface="Symbol" pitchFamily="18" charset="2"/>
            </a:endParaRPr>
          </a:p>
          <a:p>
            <a:pPr lvl="1"/>
            <a:r>
              <a:rPr lang="en-US" dirty="0" smtClean="0">
                <a:sym typeface="Symbol" pitchFamily="18" charset="2"/>
              </a:rPr>
              <a:t>Important Constraint: </a:t>
            </a:r>
            <a:r>
              <a:rPr lang="en-US" dirty="0" smtClean="0"/>
              <a:t>|C</a:t>
            </a:r>
            <a:r>
              <a:rPr lang="en-US" baseline="-25000" dirty="0" smtClean="0"/>
              <a:t>0</a:t>
            </a:r>
            <a:r>
              <a:rPr lang="en-US" dirty="0" smtClean="0"/>
              <a:t>|</a:t>
            </a:r>
            <a:r>
              <a:rPr lang="en-US" baseline="30000" dirty="0" smtClean="0"/>
              <a:t>2</a:t>
            </a:r>
            <a:r>
              <a:rPr lang="en-US" dirty="0" smtClean="0"/>
              <a:t> + |C</a:t>
            </a:r>
            <a:r>
              <a:rPr lang="en-US" baseline="-25000" dirty="0" smtClean="0"/>
              <a:t>1</a:t>
            </a:r>
            <a:r>
              <a:rPr lang="en-US" dirty="0" smtClean="0"/>
              <a:t>|</a:t>
            </a:r>
            <a:r>
              <a:rPr lang="en-US" baseline="30000" dirty="0" smtClean="0"/>
              <a:t>2</a:t>
            </a:r>
            <a:r>
              <a:rPr lang="en-US" dirty="0" smtClean="0"/>
              <a:t> =1</a:t>
            </a:r>
            <a:endParaRPr lang="en-US" dirty="0" smtClean="0">
              <a:sym typeface="Symbol" pitchFamily="18" charset="2"/>
            </a:endParaRPr>
          </a:p>
          <a:p>
            <a:r>
              <a:rPr lang="en-US" dirty="0" smtClean="0"/>
              <a:t>If </a:t>
            </a:r>
            <a:r>
              <a:rPr lang="en-US" i="1" dirty="0" smtClean="0"/>
              <a:t>measure</a:t>
            </a:r>
            <a:r>
              <a:rPr lang="en-US" dirty="0" smtClean="0"/>
              <a:t> bit to see what looks like, </a:t>
            </a:r>
          </a:p>
          <a:p>
            <a:pPr lvl="1"/>
            <a:r>
              <a:rPr lang="en-US" dirty="0" smtClean="0"/>
              <a:t>With probability |C</a:t>
            </a:r>
            <a:r>
              <a:rPr lang="en-US" baseline="-25000" dirty="0" smtClean="0"/>
              <a:t>0</a:t>
            </a:r>
            <a:r>
              <a:rPr lang="en-US" dirty="0" smtClean="0"/>
              <a:t>|</a:t>
            </a:r>
            <a:r>
              <a:rPr lang="en-US" baseline="30000" dirty="0" smtClean="0"/>
              <a:t>2</a:t>
            </a:r>
            <a:r>
              <a:rPr lang="en-US" dirty="0" smtClean="0"/>
              <a:t> we will find |0&gt; (say “UP”)</a:t>
            </a:r>
          </a:p>
          <a:p>
            <a:pPr lvl="1"/>
            <a:r>
              <a:rPr lang="en-US" dirty="0" smtClean="0"/>
              <a:t>With probability |C</a:t>
            </a:r>
            <a:r>
              <a:rPr lang="en-US" baseline="-25000" dirty="0" smtClean="0"/>
              <a:t>1</a:t>
            </a:r>
            <a:r>
              <a:rPr lang="en-US" dirty="0" smtClean="0"/>
              <a:t>|</a:t>
            </a:r>
            <a:r>
              <a:rPr lang="en-US" baseline="30000" dirty="0" smtClean="0"/>
              <a:t>2</a:t>
            </a:r>
            <a:r>
              <a:rPr lang="en-US" dirty="0" smtClean="0"/>
              <a:t> we will find |1&gt; (say “DOWN”)</a:t>
            </a:r>
          </a:p>
          <a:p>
            <a:r>
              <a:rPr lang="en-US" dirty="0" smtClean="0"/>
              <a:t>Is this a real effect?  Options:</a:t>
            </a:r>
          </a:p>
          <a:p>
            <a:pPr lvl="1"/>
            <a:r>
              <a:rPr lang="en-US" dirty="0" smtClean="0"/>
              <a:t>This is just statistical – given a large number of protons, a fraction of them (|C</a:t>
            </a:r>
            <a:r>
              <a:rPr lang="en-US" baseline="-25000" dirty="0" smtClean="0"/>
              <a:t>0</a:t>
            </a:r>
            <a:r>
              <a:rPr lang="en-US" dirty="0" smtClean="0"/>
              <a:t>|</a:t>
            </a:r>
            <a:r>
              <a:rPr lang="en-US" baseline="30000" dirty="0" smtClean="0"/>
              <a:t>2</a:t>
            </a:r>
            <a:r>
              <a:rPr lang="en-US" dirty="0" smtClean="0"/>
              <a:t> ) are “UP” and the rest are down.</a:t>
            </a:r>
          </a:p>
          <a:p>
            <a:pPr lvl="1"/>
            <a:r>
              <a:rPr lang="en-US" dirty="0" smtClean="0"/>
              <a:t>This is a real effect, and the proton is really both things until you try to look at it</a:t>
            </a:r>
          </a:p>
          <a:p>
            <a:r>
              <a:rPr lang="en-US" dirty="0" smtClean="0">
                <a:solidFill>
                  <a:schemeClr val="hlink"/>
                </a:solidFill>
              </a:rPr>
              <a:t>Reality: second choice! </a:t>
            </a:r>
          </a:p>
          <a:p>
            <a:pPr lvl="1"/>
            <a:r>
              <a:rPr lang="en-US" dirty="0" smtClean="0">
                <a:solidFill>
                  <a:schemeClr val="hlink"/>
                </a:solidFill>
              </a:rPr>
              <a:t>There are experiments to prove it!</a:t>
            </a:r>
          </a:p>
        </p:txBody>
      </p:sp>
    </p:spTree>
    <p:extLst>
      <p:ext uri="{BB962C8B-B14F-4D97-AF65-F5344CB8AC3E}">
        <p14:creationId xmlns:p14="http://schemas.microsoft.com/office/powerpoint/2010/main" val="63639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6707">
                                            <p:txEl>
                                              <p:pRg st="0" end="0"/>
                                            </p:txEl>
                                          </p:spTgt>
                                        </p:tgtEl>
                                        <p:attrNameLst>
                                          <p:attrName>style.visibility</p:attrName>
                                        </p:attrNameLst>
                                      </p:cBhvr>
                                      <p:to>
                                        <p:strVal val="visible"/>
                                      </p:to>
                                    </p:set>
                                    <p:anim calcmode="lin" valueType="num">
                                      <p:cBhvr additive="base">
                                        <p:cTn id="7" dur="500" fill="hold"/>
                                        <p:tgtEl>
                                          <p:spTgt spid="4567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670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56707">
                                            <p:txEl>
                                              <p:pRg st="1" end="1"/>
                                            </p:txEl>
                                          </p:spTgt>
                                        </p:tgtEl>
                                        <p:attrNameLst>
                                          <p:attrName>style.visibility</p:attrName>
                                        </p:attrNameLst>
                                      </p:cBhvr>
                                      <p:to>
                                        <p:strVal val="visible"/>
                                      </p:to>
                                    </p:set>
                                    <p:anim calcmode="lin" valueType="num">
                                      <p:cBhvr additive="base">
                                        <p:cTn id="11" dur="500" fill="hold"/>
                                        <p:tgtEl>
                                          <p:spTgt spid="45670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5670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6707">
                                            <p:txEl>
                                              <p:pRg st="2" end="2"/>
                                            </p:txEl>
                                          </p:spTgt>
                                        </p:tgtEl>
                                        <p:attrNameLst>
                                          <p:attrName>style.visibility</p:attrName>
                                        </p:attrNameLst>
                                      </p:cBhvr>
                                      <p:to>
                                        <p:strVal val="visible"/>
                                      </p:to>
                                    </p:set>
                                    <p:anim calcmode="lin" valueType="num">
                                      <p:cBhvr additive="base">
                                        <p:cTn id="15" dur="500" fill="hold"/>
                                        <p:tgtEl>
                                          <p:spTgt spid="45670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5670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56707">
                                            <p:txEl>
                                              <p:pRg st="3" end="3"/>
                                            </p:txEl>
                                          </p:spTgt>
                                        </p:tgtEl>
                                        <p:attrNameLst>
                                          <p:attrName>style.visibility</p:attrName>
                                        </p:attrNameLst>
                                      </p:cBhvr>
                                      <p:to>
                                        <p:strVal val="visible"/>
                                      </p:to>
                                    </p:set>
                                    <p:anim calcmode="lin" valueType="num">
                                      <p:cBhvr additive="base">
                                        <p:cTn id="19" dur="500" fill="hold"/>
                                        <p:tgtEl>
                                          <p:spTgt spid="45670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67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56707">
                                            <p:txEl>
                                              <p:pRg st="4" end="4"/>
                                            </p:txEl>
                                          </p:spTgt>
                                        </p:tgtEl>
                                        <p:attrNameLst>
                                          <p:attrName>style.visibility</p:attrName>
                                        </p:attrNameLst>
                                      </p:cBhvr>
                                      <p:to>
                                        <p:strVal val="visible"/>
                                      </p:to>
                                    </p:set>
                                    <p:anim calcmode="lin" valueType="num">
                                      <p:cBhvr additive="base">
                                        <p:cTn id="25" dur="500" fill="hold"/>
                                        <p:tgtEl>
                                          <p:spTgt spid="45670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5670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56707">
                                            <p:txEl>
                                              <p:pRg st="5" end="5"/>
                                            </p:txEl>
                                          </p:spTgt>
                                        </p:tgtEl>
                                        <p:attrNameLst>
                                          <p:attrName>style.visibility</p:attrName>
                                        </p:attrNameLst>
                                      </p:cBhvr>
                                      <p:to>
                                        <p:strVal val="visible"/>
                                      </p:to>
                                    </p:set>
                                    <p:anim calcmode="lin" valueType="num">
                                      <p:cBhvr additive="base">
                                        <p:cTn id="29" dur="500" fill="hold"/>
                                        <p:tgtEl>
                                          <p:spTgt spid="45670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5670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56707">
                                            <p:txEl>
                                              <p:pRg st="6" end="6"/>
                                            </p:txEl>
                                          </p:spTgt>
                                        </p:tgtEl>
                                        <p:attrNameLst>
                                          <p:attrName>style.visibility</p:attrName>
                                        </p:attrNameLst>
                                      </p:cBhvr>
                                      <p:to>
                                        <p:strVal val="visible"/>
                                      </p:to>
                                    </p:set>
                                    <p:anim calcmode="lin" valueType="num">
                                      <p:cBhvr additive="base">
                                        <p:cTn id="33" dur="500" fill="hold"/>
                                        <p:tgtEl>
                                          <p:spTgt spid="45670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5670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56707">
                                            <p:txEl>
                                              <p:pRg st="7" end="7"/>
                                            </p:txEl>
                                          </p:spTgt>
                                        </p:tgtEl>
                                        <p:attrNameLst>
                                          <p:attrName>style.visibility</p:attrName>
                                        </p:attrNameLst>
                                      </p:cBhvr>
                                      <p:to>
                                        <p:strVal val="visible"/>
                                      </p:to>
                                    </p:set>
                                    <p:anim calcmode="lin" valueType="num">
                                      <p:cBhvr additive="base">
                                        <p:cTn id="39" dur="500" fill="hold"/>
                                        <p:tgtEl>
                                          <p:spTgt spid="456707">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56707">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56707">
                                            <p:txEl>
                                              <p:pRg st="8" end="8"/>
                                            </p:txEl>
                                          </p:spTgt>
                                        </p:tgtEl>
                                        <p:attrNameLst>
                                          <p:attrName>style.visibility</p:attrName>
                                        </p:attrNameLst>
                                      </p:cBhvr>
                                      <p:to>
                                        <p:strVal val="visible"/>
                                      </p:to>
                                    </p:set>
                                    <p:anim calcmode="lin" valueType="num">
                                      <p:cBhvr additive="base">
                                        <p:cTn id="43" dur="500" fill="hold"/>
                                        <p:tgtEl>
                                          <p:spTgt spid="45670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56707">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56707">
                                            <p:txEl>
                                              <p:pRg st="9" end="9"/>
                                            </p:txEl>
                                          </p:spTgt>
                                        </p:tgtEl>
                                        <p:attrNameLst>
                                          <p:attrName>style.visibility</p:attrName>
                                        </p:attrNameLst>
                                      </p:cBhvr>
                                      <p:to>
                                        <p:strVal val="visible"/>
                                      </p:to>
                                    </p:set>
                                    <p:anim calcmode="lin" valueType="num">
                                      <p:cBhvr additive="base">
                                        <p:cTn id="47" dur="500" fill="hold"/>
                                        <p:tgtEl>
                                          <p:spTgt spid="45670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5670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456707">
                                            <p:txEl>
                                              <p:pRg st="10" end="10"/>
                                            </p:txEl>
                                          </p:spTgt>
                                        </p:tgtEl>
                                        <p:attrNameLst>
                                          <p:attrName>style.visibility</p:attrName>
                                        </p:attrNameLst>
                                      </p:cBhvr>
                                      <p:to>
                                        <p:strVal val="visible"/>
                                      </p:to>
                                    </p:set>
                                    <p:anim calcmode="lin" valueType="num">
                                      <p:cBhvr additive="base">
                                        <p:cTn id="53" dur="500" fill="hold"/>
                                        <p:tgtEl>
                                          <p:spTgt spid="456707">
                                            <p:txEl>
                                              <p:pRg st="10" end="1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56707">
                                            <p:txEl>
                                              <p:pRg st="10" end="10"/>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56707">
                                            <p:txEl>
                                              <p:pRg st="11" end="11"/>
                                            </p:txEl>
                                          </p:spTgt>
                                        </p:tgtEl>
                                        <p:attrNameLst>
                                          <p:attrName>style.visibility</p:attrName>
                                        </p:attrNameLst>
                                      </p:cBhvr>
                                      <p:to>
                                        <p:strVal val="visible"/>
                                      </p:to>
                                    </p:set>
                                    <p:anim calcmode="lin" valueType="num">
                                      <p:cBhvr additive="base">
                                        <p:cTn id="57" dur="500" fill="hold"/>
                                        <p:tgtEl>
                                          <p:spTgt spid="456707">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5670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304800"/>
            <a:ext cx="8305800" cy="368300"/>
          </a:xfrm>
        </p:spPr>
        <p:txBody>
          <a:bodyPr/>
          <a:lstStyle/>
          <a:p>
            <a:pPr>
              <a:lnSpc>
                <a:spcPct val="80000"/>
              </a:lnSpc>
            </a:pPr>
            <a:r>
              <a:rPr lang="en-US" dirty="0" smtClean="0"/>
              <a:t>A register can have many values!</a:t>
            </a:r>
          </a:p>
        </p:txBody>
      </p:sp>
      <p:sp>
        <p:nvSpPr>
          <p:cNvPr id="457731" name="Rectangle 3"/>
          <p:cNvSpPr>
            <a:spLocks noGrp="1" noChangeArrowheads="1"/>
          </p:cNvSpPr>
          <p:nvPr>
            <p:ph idx="1"/>
          </p:nvPr>
        </p:nvSpPr>
        <p:spPr>
          <a:xfrm>
            <a:off x="0" y="831850"/>
            <a:ext cx="9144000" cy="5480050"/>
          </a:xfrm>
        </p:spPr>
        <p:txBody>
          <a:bodyPr>
            <a:normAutofit/>
          </a:bodyPr>
          <a:lstStyle/>
          <a:p>
            <a:pPr marL="342900" indent="-342900">
              <a:lnSpc>
                <a:spcPct val="85000"/>
              </a:lnSpc>
              <a:spcBef>
                <a:spcPct val="25000"/>
              </a:spcBef>
              <a:tabLst>
                <a:tab pos="1316038" algn="l"/>
              </a:tabLst>
            </a:pPr>
            <a:r>
              <a:rPr lang="en-US" smtClean="0"/>
              <a:t>Implications of superposition:</a:t>
            </a:r>
          </a:p>
          <a:p>
            <a:pPr marL="742950" lvl="1" indent="-285750">
              <a:lnSpc>
                <a:spcPct val="85000"/>
              </a:lnSpc>
              <a:spcBef>
                <a:spcPct val="25000"/>
              </a:spcBef>
              <a:tabLst>
                <a:tab pos="1316038" algn="l"/>
              </a:tabLst>
            </a:pPr>
            <a:r>
              <a:rPr lang="en-US" smtClean="0"/>
              <a:t>An </a:t>
            </a:r>
            <a:r>
              <a:rPr lang="en-US" i="1" smtClean="0"/>
              <a:t>n</a:t>
            </a:r>
            <a:r>
              <a:rPr lang="en-US" smtClean="0"/>
              <a:t>-bit register can have 2</a:t>
            </a:r>
            <a:r>
              <a:rPr lang="en-US" baseline="30000" smtClean="0"/>
              <a:t>n</a:t>
            </a:r>
            <a:r>
              <a:rPr lang="en-US" smtClean="0"/>
              <a:t> values simultaneously!</a:t>
            </a:r>
          </a:p>
          <a:p>
            <a:pPr marL="742950" lvl="1" indent="-285750">
              <a:lnSpc>
                <a:spcPct val="85000"/>
              </a:lnSpc>
              <a:spcBef>
                <a:spcPct val="25000"/>
              </a:spcBef>
              <a:tabLst>
                <a:tab pos="1316038" algn="l"/>
              </a:tabLst>
            </a:pPr>
            <a:r>
              <a:rPr lang="en-US" smtClean="0"/>
              <a:t>3-bit example:</a:t>
            </a:r>
          </a:p>
          <a:p>
            <a:pPr marL="1085850" lvl="2">
              <a:lnSpc>
                <a:spcPct val="85000"/>
              </a:lnSpc>
              <a:spcBef>
                <a:spcPct val="25000"/>
              </a:spcBef>
              <a:buFontTx/>
              <a:buNone/>
              <a:tabLst>
                <a:tab pos="1316038" algn="l"/>
              </a:tabLst>
            </a:pPr>
            <a:r>
              <a:rPr lang="en-US" sz="2000" smtClean="0">
                <a:sym typeface="Symbol" pitchFamily="18" charset="2"/>
              </a:rPr>
              <a:t></a:t>
            </a:r>
            <a:r>
              <a:rPr lang="en-US" smtClean="0">
                <a:sym typeface="Symbol" pitchFamily="18" charset="2"/>
              </a:rPr>
              <a:t>= C</a:t>
            </a:r>
            <a:r>
              <a:rPr lang="en-US" baseline="-25000" smtClean="0">
                <a:sym typeface="Symbol" pitchFamily="18" charset="2"/>
              </a:rPr>
              <a:t>000</a:t>
            </a:r>
            <a:r>
              <a:rPr lang="en-US" smtClean="0">
                <a:sym typeface="Symbol" pitchFamily="18" charset="2"/>
              </a:rPr>
              <a:t>|000&gt;+ C</a:t>
            </a:r>
            <a:r>
              <a:rPr lang="en-US" baseline="-25000" smtClean="0">
                <a:sym typeface="Symbol" pitchFamily="18" charset="2"/>
              </a:rPr>
              <a:t>001</a:t>
            </a:r>
            <a:r>
              <a:rPr lang="en-US" smtClean="0">
                <a:sym typeface="Symbol" pitchFamily="18" charset="2"/>
              </a:rPr>
              <a:t>|001&gt;+ C</a:t>
            </a:r>
            <a:r>
              <a:rPr lang="en-US" baseline="-25000" smtClean="0">
                <a:sym typeface="Symbol" pitchFamily="18" charset="2"/>
              </a:rPr>
              <a:t>010</a:t>
            </a:r>
            <a:r>
              <a:rPr lang="en-US" smtClean="0">
                <a:sym typeface="Symbol" pitchFamily="18" charset="2"/>
              </a:rPr>
              <a:t>|010&gt;+ C</a:t>
            </a:r>
            <a:r>
              <a:rPr lang="en-US" baseline="-25000" smtClean="0">
                <a:sym typeface="Symbol" pitchFamily="18" charset="2"/>
              </a:rPr>
              <a:t>011</a:t>
            </a:r>
            <a:r>
              <a:rPr lang="en-US" smtClean="0">
                <a:sym typeface="Symbol" pitchFamily="18" charset="2"/>
              </a:rPr>
              <a:t>|011&gt;+ </a:t>
            </a:r>
            <a:br>
              <a:rPr lang="en-US" smtClean="0">
                <a:sym typeface="Symbol" pitchFamily="18" charset="2"/>
              </a:rPr>
            </a:br>
            <a:r>
              <a:rPr lang="en-US" smtClean="0">
                <a:sym typeface="Symbol" pitchFamily="18" charset="2"/>
              </a:rPr>
              <a:t>	C</a:t>
            </a:r>
            <a:r>
              <a:rPr lang="en-US" baseline="-25000" smtClean="0">
                <a:sym typeface="Symbol" pitchFamily="18" charset="2"/>
              </a:rPr>
              <a:t>100</a:t>
            </a:r>
            <a:r>
              <a:rPr lang="en-US" smtClean="0">
                <a:sym typeface="Symbol" pitchFamily="18" charset="2"/>
              </a:rPr>
              <a:t>|100&gt;+ C</a:t>
            </a:r>
            <a:r>
              <a:rPr lang="en-US" baseline="-25000" smtClean="0">
                <a:sym typeface="Symbol" pitchFamily="18" charset="2"/>
              </a:rPr>
              <a:t>101</a:t>
            </a:r>
            <a:r>
              <a:rPr lang="en-US" smtClean="0">
                <a:sym typeface="Symbol" pitchFamily="18" charset="2"/>
              </a:rPr>
              <a:t>|101&gt;+ C</a:t>
            </a:r>
            <a:r>
              <a:rPr lang="en-US" baseline="-25000" smtClean="0">
                <a:sym typeface="Symbol" pitchFamily="18" charset="2"/>
              </a:rPr>
              <a:t>110</a:t>
            </a:r>
            <a:r>
              <a:rPr lang="en-US" smtClean="0">
                <a:sym typeface="Symbol" pitchFamily="18" charset="2"/>
              </a:rPr>
              <a:t>|110&gt;+ C</a:t>
            </a:r>
            <a:r>
              <a:rPr lang="en-US" baseline="-25000" smtClean="0">
                <a:sym typeface="Symbol" pitchFamily="18" charset="2"/>
              </a:rPr>
              <a:t>111</a:t>
            </a:r>
            <a:r>
              <a:rPr lang="en-US" smtClean="0">
                <a:sym typeface="Symbol" pitchFamily="18" charset="2"/>
              </a:rPr>
              <a:t>|111&gt;</a:t>
            </a:r>
          </a:p>
          <a:p>
            <a:pPr marL="342900" indent="-342900">
              <a:lnSpc>
                <a:spcPct val="85000"/>
              </a:lnSpc>
              <a:spcBef>
                <a:spcPct val="25000"/>
              </a:spcBef>
              <a:tabLst>
                <a:tab pos="1316038" algn="l"/>
              </a:tabLst>
            </a:pPr>
            <a:r>
              <a:rPr lang="en-US" smtClean="0">
                <a:sym typeface="Symbol" pitchFamily="18" charset="2"/>
              </a:rPr>
              <a:t>Probabilities of measuring all bits are set by coefficients:</a:t>
            </a:r>
          </a:p>
          <a:p>
            <a:pPr marL="742950" lvl="1" indent="-285750">
              <a:lnSpc>
                <a:spcPct val="85000"/>
              </a:lnSpc>
              <a:spcBef>
                <a:spcPct val="25000"/>
              </a:spcBef>
              <a:tabLst>
                <a:tab pos="1316038" algn="l"/>
              </a:tabLst>
            </a:pPr>
            <a:r>
              <a:rPr lang="en-US" smtClean="0">
                <a:sym typeface="Symbol" pitchFamily="18" charset="2"/>
              </a:rPr>
              <a:t>So, prob of getting |000&gt; is |C</a:t>
            </a:r>
            <a:r>
              <a:rPr lang="en-US" baseline="-25000" smtClean="0">
                <a:sym typeface="Symbol" pitchFamily="18" charset="2"/>
              </a:rPr>
              <a:t>000</a:t>
            </a:r>
            <a:r>
              <a:rPr lang="en-US" smtClean="0">
                <a:sym typeface="Symbol" pitchFamily="18" charset="2"/>
              </a:rPr>
              <a:t>|</a:t>
            </a:r>
            <a:r>
              <a:rPr lang="en-US" baseline="30000" smtClean="0">
                <a:sym typeface="Symbol" pitchFamily="18" charset="2"/>
              </a:rPr>
              <a:t>2</a:t>
            </a:r>
            <a:r>
              <a:rPr lang="en-US" smtClean="0">
                <a:sym typeface="Symbol" pitchFamily="18" charset="2"/>
              </a:rPr>
              <a:t>, etc.</a:t>
            </a:r>
            <a:endParaRPr lang="en-US" baseline="30000" smtClean="0">
              <a:sym typeface="Symbol" pitchFamily="18" charset="2"/>
            </a:endParaRPr>
          </a:p>
          <a:p>
            <a:pPr marL="742950" lvl="1" indent="-285750">
              <a:lnSpc>
                <a:spcPct val="85000"/>
              </a:lnSpc>
              <a:spcBef>
                <a:spcPct val="25000"/>
              </a:spcBef>
              <a:tabLst>
                <a:tab pos="1316038" algn="l"/>
              </a:tabLst>
            </a:pPr>
            <a:r>
              <a:rPr lang="en-US" smtClean="0">
                <a:sym typeface="Symbol" pitchFamily="18" charset="2"/>
              </a:rPr>
              <a:t>Suppose we measure only one bit (first):</a:t>
            </a:r>
          </a:p>
          <a:p>
            <a:pPr marL="1085850" lvl="2">
              <a:lnSpc>
                <a:spcPct val="85000"/>
              </a:lnSpc>
              <a:spcBef>
                <a:spcPct val="25000"/>
              </a:spcBef>
              <a:tabLst>
                <a:tab pos="1316038" algn="l"/>
              </a:tabLst>
            </a:pPr>
            <a:r>
              <a:rPr lang="en-US" smtClean="0">
                <a:sym typeface="Symbol" pitchFamily="18" charset="2"/>
              </a:rPr>
              <a:t>We get “0” with probability: P</a:t>
            </a:r>
            <a:r>
              <a:rPr lang="en-US" baseline="-25000" smtClean="0">
                <a:sym typeface="Symbol" pitchFamily="18" charset="2"/>
              </a:rPr>
              <a:t>0</a:t>
            </a:r>
            <a:r>
              <a:rPr lang="en-US" smtClean="0">
                <a:sym typeface="Symbol" pitchFamily="18" charset="2"/>
              </a:rPr>
              <a:t>=|C</a:t>
            </a:r>
            <a:r>
              <a:rPr lang="en-US" baseline="-25000" smtClean="0">
                <a:sym typeface="Symbol" pitchFamily="18" charset="2"/>
              </a:rPr>
              <a:t>000</a:t>
            </a:r>
            <a:r>
              <a:rPr lang="en-US" smtClean="0">
                <a:sym typeface="Symbol" pitchFamily="18" charset="2"/>
              </a:rPr>
              <a:t>|</a:t>
            </a:r>
            <a:r>
              <a:rPr lang="en-US" baseline="30000" smtClean="0">
                <a:sym typeface="Symbol" pitchFamily="18" charset="2"/>
              </a:rPr>
              <a:t>2</a:t>
            </a:r>
            <a:r>
              <a:rPr lang="en-US" smtClean="0">
                <a:sym typeface="Symbol" pitchFamily="18" charset="2"/>
              </a:rPr>
              <a:t>+</a:t>
            </a:r>
            <a:r>
              <a:rPr lang="en-US" baseline="30000" smtClean="0">
                <a:sym typeface="Symbol" pitchFamily="18" charset="2"/>
              </a:rPr>
              <a:t> </a:t>
            </a:r>
            <a:r>
              <a:rPr lang="en-US" smtClean="0">
                <a:sym typeface="Symbol" pitchFamily="18" charset="2"/>
              </a:rPr>
              <a:t>|C</a:t>
            </a:r>
            <a:r>
              <a:rPr lang="en-US" baseline="-25000" smtClean="0">
                <a:sym typeface="Symbol" pitchFamily="18" charset="2"/>
              </a:rPr>
              <a:t>001</a:t>
            </a:r>
            <a:r>
              <a:rPr lang="en-US" smtClean="0">
                <a:sym typeface="Symbol" pitchFamily="18" charset="2"/>
              </a:rPr>
              <a:t>|</a:t>
            </a:r>
            <a:r>
              <a:rPr lang="en-US" baseline="30000" smtClean="0">
                <a:sym typeface="Symbol" pitchFamily="18" charset="2"/>
              </a:rPr>
              <a:t>2</a:t>
            </a:r>
            <a:r>
              <a:rPr lang="en-US" smtClean="0">
                <a:sym typeface="Symbol" pitchFamily="18" charset="2"/>
              </a:rPr>
              <a:t>+</a:t>
            </a:r>
            <a:r>
              <a:rPr lang="en-US" baseline="30000" smtClean="0">
                <a:sym typeface="Symbol" pitchFamily="18" charset="2"/>
              </a:rPr>
              <a:t> </a:t>
            </a:r>
            <a:r>
              <a:rPr lang="en-US" smtClean="0">
                <a:sym typeface="Symbol" pitchFamily="18" charset="2"/>
              </a:rPr>
              <a:t>|C</a:t>
            </a:r>
            <a:r>
              <a:rPr lang="en-US" baseline="-25000" smtClean="0">
                <a:sym typeface="Symbol" pitchFamily="18" charset="2"/>
              </a:rPr>
              <a:t>010</a:t>
            </a:r>
            <a:r>
              <a:rPr lang="en-US" smtClean="0">
                <a:sym typeface="Symbol" pitchFamily="18" charset="2"/>
              </a:rPr>
              <a:t>|</a:t>
            </a:r>
            <a:r>
              <a:rPr lang="en-US" baseline="30000" smtClean="0">
                <a:sym typeface="Symbol" pitchFamily="18" charset="2"/>
              </a:rPr>
              <a:t>2</a:t>
            </a:r>
            <a:r>
              <a:rPr lang="en-US" smtClean="0">
                <a:sym typeface="Symbol" pitchFamily="18" charset="2"/>
              </a:rPr>
              <a:t>+</a:t>
            </a:r>
            <a:r>
              <a:rPr lang="en-US" baseline="30000" smtClean="0">
                <a:sym typeface="Symbol" pitchFamily="18" charset="2"/>
              </a:rPr>
              <a:t> </a:t>
            </a:r>
            <a:r>
              <a:rPr lang="en-US" smtClean="0">
                <a:sym typeface="Symbol" pitchFamily="18" charset="2"/>
              </a:rPr>
              <a:t>|C</a:t>
            </a:r>
            <a:r>
              <a:rPr lang="en-US" baseline="-25000" smtClean="0">
                <a:sym typeface="Symbol" pitchFamily="18" charset="2"/>
              </a:rPr>
              <a:t>011</a:t>
            </a:r>
            <a:r>
              <a:rPr lang="en-US" smtClean="0">
                <a:sym typeface="Symbol" pitchFamily="18" charset="2"/>
              </a:rPr>
              <a:t>|</a:t>
            </a:r>
            <a:r>
              <a:rPr lang="en-US" baseline="30000" smtClean="0">
                <a:sym typeface="Symbol" pitchFamily="18" charset="2"/>
              </a:rPr>
              <a:t>2</a:t>
            </a:r>
            <a:r>
              <a:rPr lang="en-US" smtClean="0">
                <a:sym typeface="Symbol" pitchFamily="18" charset="2"/>
              </a:rPr>
              <a:t/>
            </a:r>
            <a:br>
              <a:rPr lang="en-US" smtClean="0">
                <a:sym typeface="Symbol" pitchFamily="18" charset="2"/>
              </a:rPr>
            </a:br>
            <a:r>
              <a:rPr lang="en-US" smtClean="0">
                <a:sym typeface="Symbol" pitchFamily="18" charset="2"/>
              </a:rPr>
              <a:t>Result: </a:t>
            </a:r>
            <a:r>
              <a:rPr lang="en-US" sz="2000" smtClean="0">
                <a:sym typeface="Symbol" pitchFamily="18" charset="2"/>
              </a:rPr>
              <a:t></a:t>
            </a:r>
            <a:r>
              <a:rPr lang="en-US" smtClean="0">
                <a:sym typeface="Symbol" pitchFamily="18" charset="2"/>
              </a:rPr>
              <a:t>=    (C</a:t>
            </a:r>
            <a:r>
              <a:rPr lang="en-US" baseline="-25000" smtClean="0">
                <a:sym typeface="Symbol" pitchFamily="18" charset="2"/>
              </a:rPr>
              <a:t>000</a:t>
            </a:r>
            <a:r>
              <a:rPr lang="en-US" smtClean="0">
                <a:sym typeface="Symbol" pitchFamily="18" charset="2"/>
              </a:rPr>
              <a:t>|000&gt;+ C</a:t>
            </a:r>
            <a:r>
              <a:rPr lang="en-US" baseline="-25000" smtClean="0">
                <a:sym typeface="Symbol" pitchFamily="18" charset="2"/>
              </a:rPr>
              <a:t>001</a:t>
            </a:r>
            <a:r>
              <a:rPr lang="en-US" smtClean="0">
                <a:sym typeface="Symbol" pitchFamily="18" charset="2"/>
              </a:rPr>
              <a:t>|001&gt;+ C</a:t>
            </a:r>
            <a:r>
              <a:rPr lang="en-US" baseline="-25000" smtClean="0">
                <a:sym typeface="Symbol" pitchFamily="18" charset="2"/>
              </a:rPr>
              <a:t>010</a:t>
            </a:r>
            <a:r>
              <a:rPr lang="en-US" smtClean="0">
                <a:sym typeface="Symbol" pitchFamily="18" charset="2"/>
              </a:rPr>
              <a:t>|010&gt;+ C</a:t>
            </a:r>
            <a:r>
              <a:rPr lang="en-US" baseline="-25000" smtClean="0">
                <a:sym typeface="Symbol" pitchFamily="18" charset="2"/>
              </a:rPr>
              <a:t>011</a:t>
            </a:r>
            <a:r>
              <a:rPr lang="en-US" smtClean="0">
                <a:sym typeface="Symbol" pitchFamily="18" charset="2"/>
              </a:rPr>
              <a:t>|011&gt;)</a:t>
            </a:r>
          </a:p>
          <a:p>
            <a:pPr marL="1085850" lvl="2">
              <a:lnSpc>
                <a:spcPct val="85000"/>
              </a:lnSpc>
              <a:spcBef>
                <a:spcPct val="25000"/>
              </a:spcBef>
              <a:tabLst>
                <a:tab pos="1316038" algn="l"/>
              </a:tabLst>
            </a:pPr>
            <a:r>
              <a:rPr lang="en-US" smtClean="0">
                <a:sym typeface="Symbol" pitchFamily="18" charset="2"/>
              </a:rPr>
              <a:t>We get “1” with probability: P</a:t>
            </a:r>
            <a:r>
              <a:rPr lang="en-US" baseline="-25000" smtClean="0">
                <a:sym typeface="Symbol" pitchFamily="18" charset="2"/>
              </a:rPr>
              <a:t>1</a:t>
            </a:r>
            <a:r>
              <a:rPr lang="en-US" smtClean="0">
                <a:sym typeface="Symbol" pitchFamily="18" charset="2"/>
              </a:rPr>
              <a:t>=|C</a:t>
            </a:r>
            <a:r>
              <a:rPr lang="en-US" baseline="-25000" smtClean="0">
                <a:sym typeface="Symbol" pitchFamily="18" charset="2"/>
              </a:rPr>
              <a:t>100</a:t>
            </a:r>
            <a:r>
              <a:rPr lang="en-US" smtClean="0">
                <a:sym typeface="Symbol" pitchFamily="18" charset="2"/>
              </a:rPr>
              <a:t>|</a:t>
            </a:r>
            <a:r>
              <a:rPr lang="en-US" baseline="30000" smtClean="0">
                <a:sym typeface="Symbol" pitchFamily="18" charset="2"/>
              </a:rPr>
              <a:t>2</a:t>
            </a:r>
            <a:r>
              <a:rPr lang="en-US" smtClean="0">
                <a:sym typeface="Symbol" pitchFamily="18" charset="2"/>
              </a:rPr>
              <a:t>+</a:t>
            </a:r>
            <a:r>
              <a:rPr lang="en-US" baseline="30000" smtClean="0">
                <a:sym typeface="Symbol" pitchFamily="18" charset="2"/>
              </a:rPr>
              <a:t> </a:t>
            </a:r>
            <a:r>
              <a:rPr lang="en-US" smtClean="0">
                <a:sym typeface="Symbol" pitchFamily="18" charset="2"/>
              </a:rPr>
              <a:t>|C</a:t>
            </a:r>
            <a:r>
              <a:rPr lang="en-US" baseline="-25000" smtClean="0">
                <a:sym typeface="Symbol" pitchFamily="18" charset="2"/>
              </a:rPr>
              <a:t>101</a:t>
            </a:r>
            <a:r>
              <a:rPr lang="en-US" smtClean="0">
                <a:sym typeface="Symbol" pitchFamily="18" charset="2"/>
              </a:rPr>
              <a:t>|</a:t>
            </a:r>
            <a:r>
              <a:rPr lang="en-US" baseline="30000" smtClean="0">
                <a:sym typeface="Symbol" pitchFamily="18" charset="2"/>
              </a:rPr>
              <a:t>2</a:t>
            </a:r>
            <a:r>
              <a:rPr lang="en-US" smtClean="0">
                <a:sym typeface="Symbol" pitchFamily="18" charset="2"/>
              </a:rPr>
              <a:t>+</a:t>
            </a:r>
            <a:r>
              <a:rPr lang="en-US" baseline="30000" smtClean="0">
                <a:sym typeface="Symbol" pitchFamily="18" charset="2"/>
              </a:rPr>
              <a:t> </a:t>
            </a:r>
            <a:r>
              <a:rPr lang="en-US" smtClean="0">
                <a:sym typeface="Symbol" pitchFamily="18" charset="2"/>
              </a:rPr>
              <a:t>|C</a:t>
            </a:r>
            <a:r>
              <a:rPr lang="en-US" baseline="-25000" smtClean="0">
                <a:sym typeface="Symbol" pitchFamily="18" charset="2"/>
              </a:rPr>
              <a:t>110</a:t>
            </a:r>
            <a:r>
              <a:rPr lang="en-US" smtClean="0">
                <a:sym typeface="Symbol" pitchFamily="18" charset="2"/>
              </a:rPr>
              <a:t>|</a:t>
            </a:r>
            <a:r>
              <a:rPr lang="en-US" baseline="30000" smtClean="0">
                <a:sym typeface="Symbol" pitchFamily="18" charset="2"/>
              </a:rPr>
              <a:t>2</a:t>
            </a:r>
            <a:r>
              <a:rPr lang="en-US" smtClean="0">
                <a:sym typeface="Symbol" pitchFamily="18" charset="2"/>
              </a:rPr>
              <a:t>+</a:t>
            </a:r>
            <a:r>
              <a:rPr lang="en-US" baseline="30000" smtClean="0">
                <a:sym typeface="Symbol" pitchFamily="18" charset="2"/>
              </a:rPr>
              <a:t> </a:t>
            </a:r>
            <a:r>
              <a:rPr lang="en-US" smtClean="0">
                <a:sym typeface="Symbol" pitchFamily="18" charset="2"/>
              </a:rPr>
              <a:t>|C</a:t>
            </a:r>
            <a:r>
              <a:rPr lang="en-US" baseline="-25000" smtClean="0">
                <a:sym typeface="Symbol" pitchFamily="18" charset="2"/>
              </a:rPr>
              <a:t>111</a:t>
            </a:r>
            <a:r>
              <a:rPr lang="en-US" smtClean="0">
                <a:sym typeface="Symbol" pitchFamily="18" charset="2"/>
              </a:rPr>
              <a:t>|</a:t>
            </a:r>
            <a:r>
              <a:rPr lang="en-US" baseline="30000" smtClean="0">
                <a:sym typeface="Symbol" pitchFamily="18" charset="2"/>
              </a:rPr>
              <a:t>2</a:t>
            </a:r>
            <a:r>
              <a:rPr lang="en-US" smtClean="0">
                <a:sym typeface="Symbol" pitchFamily="18" charset="2"/>
              </a:rPr>
              <a:t/>
            </a:r>
            <a:br>
              <a:rPr lang="en-US" smtClean="0">
                <a:sym typeface="Symbol" pitchFamily="18" charset="2"/>
              </a:rPr>
            </a:br>
            <a:r>
              <a:rPr lang="en-US" smtClean="0">
                <a:sym typeface="Symbol" pitchFamily="18" charset="2"/>
              </a:rPr>
              <a:t>Result: </a:t>
            </a:r>
            <a:r>
              <a:rPr lang="en-US" sz="2000" smtClean="0">
                <a:sym typeface="Symbol" pitchFamily="18" charset="2"/>
              </a:rPr>
              <a:t></a:t>
            </a:r>
            <a:r>
              <a:rPr lang="en-US" smtClean="0">
                <a:sym typeface="Symbol" pitchFamily="18" charset="2"/>
              </a:rPr>
              <a:t>=    (C</a:t>
            </a:r>
            <a:r>
              <a:rPr lang="en-US" baseline="-25000" smtClean="0">
                <a:sym typeface="Symbol" pitchFamily="18" charset="2"/>
              </a:rPr>
              <a:t>100</a:t>
            </a:r>
            <a:r>
              <a:rPr lang="en-US" smtClean="0">
                <a:sym typeface="Symbol" pitchFamily="18" charset="2"/>
              </a:rPr>
              <a:t>|100&gt;+ C</a:t>
            </a:r>
            <a:r>
              <a:rPr lang="en-US" baseline="-25000" smtClean="0">
                <a:sym typeface="Symbol" pitchFamily="18" charset="2"/>
              </a:rPr>
              <a:t>101</a:t>
            </a:r>
            <a:r>
              <a:rPr lang="en-US" smtClean="0">
                <a:sym typeface="Symbol" pitchFamily="18" charset="2"/>
              </a:rPr>
              <a:t>|101&gt;+ C</a:t>
            </a:r>
            <a:r>
              <a:rPr lang="en-US" baseline="-25000" smtClean="0">
                <a:sym typeface="Symbol" pitchFamily="18" charset="2"/>
              </a:rPr>
              <a:t>110</a:t>
            </a:r>
            <a:r>
              <a:rPr lang="en-US" smtClean="0">
                <a:sym typeface="Symbol" pitchFamily="18" charset="2"/>
              </a:rPr>
              <a:t>|110&gt;+ C</a:t>
            </a:r>
            <a:r>
              <a:rPr lang="en-US" baseline="-25000" smtClean="0">
                <a:sym typeface="Symbol" pitchFamily="18" charset="2"/>
              </a:rPr>
              <a:t>111</a:t>
            </a:r>
            <a:r>
              <a:rPr lang="en-US" smtClean="0">
                <a:sym typeface="Symbol" pitchFamily="18" charset="2"/>
              </a:rPr>
              <a:t>|111&gt;)</a:t>
            </a:r>
          </a:p>
          <a:p>
            <a:pPr marL="342900" indent="-342900">
              <a:lnSpc>
                <a:spcPct val="85000"/>
              </a:lnSpc>
              <a:spcBef>
                <a:spcPct val="25000"/>
              </a:spcBef>
              <a:tabLst>
                <a:tab pos="1316038" algn="l"/>
              </a:tabLst>
            </a:pPr>
            <a:r>
              <a:rPr lang="en-US" smtClean="0">
                <a:solidFill>
                  <a:schemeClr val="hlink"/>
                </a:solidFill>
                <a:sym typeface="Symbol" pitchFamily="18" charset="2"/>
              </a:rPr>
              <a:t>Problem: Don’t want environment to </a:t>
            </a:r>
            <a:r>
              <a:rPr lang="en-US" i="1" smtClean="0">
                <a:solidFill>
                  <a:schemeClr val="hlink"/>
                </a:solidFill>
                <a:sym typeface="Symbol" pitchFamily="18" charset="2"/>
              </a:rPr>
              <a:t>measure</a:t>
            </a:r>
            <a:r>
              <a:rPr lang="en-US" smtClean="0">
                <a:solidFill>
                  <a:schemeClr val="hlink"/>
                </a:solidFill>
                <a:sym typeface="Symbol" pitchFamily="18" charset="2"/>
              </a:rPr>
              <a:t> </a:t>
            </a:r>
            <a:br>
              <a:rPr lang="en-US" smtClean="0">
                <a:solidFill>
                  <a:schemeClr val="hlink"/>
                </a:solidFill>
                <a:sym typeface="Symbol" pitchFamily="18" charset="2"/>
              </a:rPr>
            </a:br>
            <a:r>
              <a:rPr lang="en-US" smtClean="0">
                <a:solidFill>
                  <a:schemeClr val="hlink"/>
                </a:solidFill>
                <a:sym typeface="Symbol" pitchFamily="18" charset="2"/>
              </a:rPr>
              <a:t>before ready!</a:t>
            </a:r>
          </a:p>
          <a:p>
            <a:pPr marL="742950" lvl="1" indent="-285750">
              <a:lnSpc>
                <a:spcPct val="85000"/>
              </a:lnSpc>
              <a:spcBef>
                <a:spcPct val="25000"/>
              </a:spcBef>
              <a:tabLst>
                <a:tab pos="1316038" algn="l"/>
              </a:tabLst>
            </a:pPr>
            <a:r>
              <a:rPr lang="en-US" smtClean="0">
                <a:solidFill>
                  <a:schemeClr val="hlink"/>
                </a:solidFill>
                <a:sym typeface="Symbol" pitchFamily="18" charset="2"/>
              </a:rPr>
              <a:t>Solution: Quantum Error Correction Codes!</a:t>
            </a:r>
          </a:p>
          <a:p>
            <a:pPr marL="342900" indent="-342900">
              <a:lnSpc>
                <a:spcPct val="85000"/>
              </a:lnSpc>
              <a:spcBef>
                <a:spcPct val="25000"/>
              </a:spcBef>
              <a:tabLst>
                <a:tab pos="1316038" algn="l"/>
              </a:tabLst>
            </a:pPr>
            <a:endParaRPr lang="en-US" smtClean="0">
              <a:solidFill>
                <a:schemeClr val="hlink"/>
              </a:solidFill>
              <a:sym typeface="Symbol" pitchFamily="18" charset="2"/>
            </a:endParaRPr>
          </a:p>
          <a:p>
            <a:pPr marL="342900" indent="-342900">
              <a:lnSpc>
                <a:spcPct val="85000"/>
              </a:lnSpc>
              <a:spcBef>
                <a:spcPct val="25000"/>
              </a:spcBef>
              <a:tabLst>
                <a:tab pos="1316038" algn="l"/>
              </a:tabLst>
            </a:pPr>
            <a:endParaRPr lang="en-US" smtClean="0">
              <a:sym typeface="Symbol" pitchFamily="18" charset="2"/>
            </a:endParaRPr>
          </a:p>
        </p:txBody>
      </p:sp>
    </p:spTree>
    <p:extLst>
      <p:ext uri="{BB962C8B-B14F-4D97-AF65-F5344CB8AC3E}">
        <p14:creationId xmlns:p14="http://schemas.microsoft.com/office/powerpoint/2010/main" val="1034529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7731">
                                            <p:txEl>
                                              <p:pRg st="0" end="0"/>
                                            </p:txEl>
                                          </p:spTgt>
                                        </p:tgtEl>
                                        <p:attrNameLst>
                                          <p:attrName>style.visibility</p:attrName>
                                        </p:attrNameLst>
                                      </p:cBhvr>
                                      <p:to>
                                        <p:strVal val="visible"/>
                                      </p:to>
                                    </p:set>
                                    <p:anim calcmode="lin" valueType="num">
                                      <p:cBhvr additive="base">
                                        <p:cTn id="7" dur="500" fill="hold"/>
                                        <p:tgtEl>
                                          <p:spTgt spid="4577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773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57731">
                                            <p:txEl>
                                              <p:pRg st="1" end="1"/>
                                            </p:txEl>
                                          </p:spTgt>
                                        </p:tgtEl>
                                        <p:attrNameLst>
                                          <p:attrName>style.visibility</p:attrName>
                                        </p:attrNameLst>
                                      </p:cBhvr>
                                      <p:to>
                                        <p:strVal val="visible"/>
                                      </p:to>
                                    </p:set>
                                    <p:anim calcmode="lin" valueType="num">
                                      <p:cBhvr additive="base">
                                        <p:cTn id="11" dur="500" fill="hold"/>
                                        <p:tgtEl>
                                          <p:spTgt spid="457731">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5773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7731">
                                            <p:txEl>
                                              <p:pRg st="2" end="2"/>
                                            </p:txEl>
                                          </p:spTgt>
                                        </p:tgtEl>
                                        <p:attrNameLst>
                                          <p:attrName>style.visibility</p:attrName>
                                        </p:attrNameLst>
                                      </p:cBhvr>
                                      <p:to>
                                        <p:strVal val="visible"/>
                                      </p:to>
                                    </p:set>
                                    <p:anim calcmode="lin" valueType="num">
                                      <p:cBhvr additive="base">
                                        <p:cTn id="15" dur="500" fill="hold"/>
                                        <p:tgtEl>
                                          <p:spTgt spid="457731">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57731">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57731">
                                            <p:txEl>
                                              <p:pRg st="3" end="3"/>
                                            </p:txEl>
                                          </p:spTgt>
                                        </p:tgtEl>
                                        <p:attrNameLst>
                                          <p:attrName>style.visibility</p:attrName>
                                        </p:attrNameLst>
                                      </p:cBhvr>
                                      <p:to>
                                        <p:strVal val="visible"/>
                                      </p:to>
                                    </p:set>
                                    <p:anim calcmode="lin" valueType="num">
                                      <p:cBhvr additive="base">
                                        <p:cTn id="19" dur="500" fill="hold"/>
                                        <p:tgtEl>
                                          <p:spTgt spid="45773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77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57731">
                                            <p:txEl>
                                              <p:pRg st="4" end="4"/>
                                            </p:txEl>
                                          </p:spTgt>
                                        </p:tgtEl>
                                        <p:attrNameLst>
                                          <p:attrName>style.visibility</p:attrName>
                                        </p:attrNameLst>
                                      </p:cBhvr>
                                      <p:to>
                                        <p:strVal val="visible"/>
                                      </p:to>
                                    </p:set>
                                    <p:anim calcmode="lin" valueType="num">
                                      <p:cBhvr additive="base">
                                        <p:cTn id="25" dur="500" fill="hold"/>
                                        <p:tgtEl>
                                          <p:spTgt spid="457731">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57731">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57731">
                                            <p:txEl>
                                              <p:pRg st="5" end="5"/>
                                            </p:txEl>
                                          </p:spTgt>
                                        </p:tgtEl>
                                        <p:attrNameLst>
                                          <p:attrName>style.visibility</p:attrName>
                                        </p:attrNameLst>
                                      </p:cBhvr>
                                      <p:to>
                                        <p:strVal val="visible"/>
                                      </p:to>
                                    </p:set>
                                    <p:anim calcmode="lin" valueType="num">
                                      <p:cBhvr additive="base">
                                        <p:cTn id="29" dur="500" fill="hold"/>
                                        <p:tgtEl>
                                          <p:spTgt spid="457731">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57731">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57731">
                                            <p:txEl>
                                              <p:pRg st="6" end="6"/>
                                            </p:txEl>
                                          </p:spTgt>
                                        </p:tgtEl>
                                        <p:attrNameLst>
                                          <p:attrName>style.visibility</p:attrName>
                                        </p:attrNameLst>
                                      </p:cBhvr>
                                      <p:to>
                                        <p:strVal val="visible"/>
                                      </p:to>
                                    </p:set>
                                    <p:anim calcmode="lin" valueType="num">
                                      <p:cBhvr additive="base">
                                        <p:cTn id="33" dur="500" fill="hold"/>
                                        <p:tgtEl>
                                          <p:spTgt spid="457731">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57731">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57731">
                                            <p:txEl>
                                              <p:pRg st="7" end="7"/>
                                            </p:txEl>
                                          </p:spTgt>
                                        </p:tgtEl>
                                        <p:attrNameLst>
                                          <p:attrName>style.visibility</p:attrName>
                                        </p:attrNameLst>
                                      </p:cBhvr>
                                      <p:to>
                                        <p:strVal val="visible"/>
                                      </p:to>
                                    </p:set>
                                    <p:anim calcmode="lin" valueType="num">
                                      <p:cBhvr additive="base">
                                        <p:cTn id="37" dur="500" fill="hold"/>
                                        <p:tgtEl>
                                          <p:spTgt spid="457731">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57731">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57731">
                                            <p:txEl>
                                              <p:pRg st="8" end="8"/>
                                            </p:txEl>
                                          </p:spTgt>
                                        </p:tgtEl>
                                        <p:attrNameLst>
                                          <p:attrName>style.visibility</p:attrName>
                                        </p:attrNameLst>
                                      </p:cBhvr>
                                      <p:to>
                                        <p:strVal val="visible"/>
                                      </p:to>
                                    </p:set>
                                    <p:anim calcmode="lin" valueType="num">
                                      <p:cBhvr additive="base">
                                        <p:cTn id="41" dur="500" fill="hold"/>
                                        <p:tgtEl>
                                          <p:spTgt spid="457731">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5773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57731">
                                            <p:txEl>
                                              <p:pRg st="9" end="9"/>
                                            </p:txEl>
                                          </p:spTgt>
                                        </p:tgtEl>
                                        <p:attrNameLst>
                                          <p:attrName>style.visibility</p:attrName>
                                        </p:attrNameLst>
                                      </p:cBhvr>
                                      <p:to>
                                        <p:strVal val="visible"/>
                                      </p:to>
                                    </p:set>
                                    <p:anim calcmode="lin" valueType="num">
                                      <p:cBhvr additive="base">
                                        <p:cTn id="47" dur="500" fill="hold"/>
                                        <p:tgtEl>
                                          <p:spTgt spid="457731">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57731">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57731">
                                            <p:txEl>
                                              <p:pRg st="10" end="10"/>
                                            </p:txEl>
                                          </p:spTgt>
                                        </p:tgtEl>
                                        <p:attrNameLst>
                                          <p:attrName>style.visibility</p:attrName>
                                        </p:attrNameLst>
                                      </p:cBhvr>
                                      <p:to>
                                        <p:strVal val="visible"/>
                                      </p:to>
                                    </p:set>
                                    <p:anim calcmode="lin" valueType="num">
                                      <p:cBhvr additive="base">
                                        <p:cTn id="51" dur="500" fill="hold"/>
                                        <p:tgtEl>
                                          <p:spTgt spid="457731">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5773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Spooky action at a distance</a:t>
            </a:r>
          </a:p>
        </p:txBody>
      </p:sp>
      <p:sp>
        <p:nvSpPr>
          <p:cNvPr id="458755" name="Rectangle 3"/>
          <p:cNvSpPr>
            <a:spLocks noGrp="1" noChangeArrowheads="1"/>
          </p:cNvSpPr>
          <p:nvPr>
            <p:ph idx="1"/>
          </p:nvPr>
        </p:nvSpPr>
        <p:spPr>
          <a:xfrm>
            <a:off x="304800" y="990600"/>
            <a:ext cx="8610600" cy="6172200"/>
          </a:xfrm>
        </p:spPr>
        <p:txBody>
          <a:bodyPr/>
          <a:lstStyle/>
          <a:p>
            <a:pPr>
              <a:spcBef>
                <a:spcPct val="15000"/>
              </a:spcBef>
            </a:pPr>
            <a:r>
              <a:rPr lang="en-US" sz="2000" smtClean="0"/>
              <a:t>Consider the following simple 2-bit state:</a:t>
            </a:r>
          </a:p>
          <a:p>
            <a:pPr lvl="2">
              <a:spcBef>
                <a:spcPct val="15000"/>
              </a:spcBef>
              <a:buFontTx/>
              <a:buNone/>
            </a:pPr>
            <a:r>
              <a:rPr lang="en-US" smtClean="0">
                <a:sym typeface="Symbol" pitchFamily="18" charset="2"/>
              </a:rPr>
              <a:t></a:t>
            </a:r>
            <a:r>
              <a:rPr lang="en-US" sz="1600" smtClean="0">
                <a:sym typeface="Symbol" pitchFamily="18" charset="2"/>
              </a:rPr>
              <a:t>= C</a:t>
            </a:r>
            <a:r>
              <a:rPr lang="en-US" sz="1600" baseline="-25000" smtClean="0">
                <a:sym typeface="Symbol" pitchFamily="18" charset="2"/>
              </a:rPr>
              <a:t>00</a:t>
            </a:r>
            <a:r>
              <a:rPr lang="en-US" sz="1600" smtClean="0">
                <a:sym typeface="Symbol" pitchFamily="18" charset="2"/>
              </a:rPr>
              <a:t>|00&gt;+ C</a:t>
            </a:r>
            <a:r>
              <a:rPr lang="en-US" sz="1600" baseline="-25000" smtClean="0">
                <a:sym typeface="Symbol" pitchFamily="18" charset="2"/>
              </a:rPr>
              <a:t>11</a:t>
            </a:r>
            <a:r>
              <a:rPr lang="en-US" sz="1600" smtClean="0">
                <a:sym typeface="Symbol" pitchFamily="18" charset="2"/>
              </a:rPr>
              <a:t>|11&gt;</a:t>
            </a:r>
          </a:p>
          <a:p>
            <a:pPr lvl="1">
              <a:spcBef>
                <a:spcPct val="15000"/>
              </a:spcBef>
            </a:pPr>
            <a:r>
              <a:rPr lang="en-US" sz="1600" smtClean="0">
                <a:sym typeface="Symbol" pitchFamily="18" charset="2"/>
              </a:rPr>
              <a:t>Called an “EPR” pair for “Einstein, Podolsky, Rosen”</a:t>
            </a:r>
          </a:p>
          <a:p>
            <a:pPr>
              <a:spcBef>
                <a:spcPct val="15000"/>
              </a:spcBef>
            </a:pPr>
            <a:r>
              <a:rPr lang="en-US" sz="2000" smtClean="0"/>
              <a:t>Now, separate the two bits:</a:t>
            </a:r>
          </a:p>
          <a:p>
            <a:pPr>
              <a:spcBef>
                <a:spcPct val="15000"/>
              </a:spcBef>
            </a:pPr>
            <a:endParaRPr lang="en-US" sz="2000" smtClean="0"/>
          </a:p>
          <a:p>
            <a:pPr>
              <a:spcBef>
                <a:spcPct val="15000"/>
              </a:spcBef>
            </a:pPr>
            <a:endParaRPr lang="en-US" sz="2000" smtClean="0"/>
          </a:p>
          <a:p>
            <a:pPr>
              <a:spcBef>
                <a:spcPct val="15000"/>
              </a:spcBef>
            </a:pPr>
            <a:endParaRPr lang="en-US" sz="2000" smtClean="0"/>
          </a:p>
          <a:p>
            <a:pPr>
              <a:spcBef>
                <a:spcPct val="15000"/>
              </a:spcBef>
            </a:pPr>
            <a:endParaRPr lang="en-US" sz="2000" smtClean="0"/>
          </a:p>
          <a:p>
            <a:pPr>
              <a:spcBef>
                <a:spcPct val="15000"/>
              </a:spcBef>
            </a:pPr>
            <a:r>
              <a:rPr lang="en-US" sz="2000" smtClean="0"/>
              <a:t>If we measure one of them, it instantaneously sets other one!</a:t>
            </a:r>
          </a:p>
          <a:p>
            <a:pPr lvl="1">
              <a:spcBef>
                <a:spcPct val="15000"/>
              </a:spcBef>
            </a:pPr>
            <a:r>
              <a:rPr lang="en-US" sz="1600" smtClean="0"/>
              <a:t>Einstein called this a “spooky action at a distance”</a:t>
            </a:r>
          </a:p>
          <a:p>
            <a:pPr lvl="1">
              <a:spcBef>
                <a:spcPct val="15000"/>
              </a:spcBef>
            </a:pPr>
            <a:r>
              <a:rPr lang="en-US" sz="1600" smtClean="0"/>
              <a:t>In particular, if we measure a |0&gt; at one side, we get a |0&gt; at the other (and vice versa)</a:t>
            </a:r>
          </a:p>
          <a:p>
            <a:pPr>
              <a:spcBef>
                <a:spcPct val="15000"/>
              </a:spcBef>
            </a:pPr>
            <a:r>
              <a:rPr lang="en-US" sz="2000" smtClean="0"/>
              <a:t>Teleportation</a:t>
            </a:r>
          </a:p>
          <a:p>
            <a:pPr lvl="1">
              <a:spcBef>
                <a:spcPct val="15000"/>
              </a:spcBef>
            </a:pPr>
            <a:r>
              <a:rPr lang="en-US" sz="1600" smtClean="0"/>
              <a:t>Can “pre-transport” an EPR pair (say bits X and Y)</a:t>
            </a:r>
          </a:p>
          <a:p>
            <a:pPr lvl="1">
              <a:spcBef>
                <a:spcPct val="15000"/>
              </a:spcBef>
            </a:pPr>
            <a:r>
              <a:rPr lang="en-US" sz="1600" smtClean="0"/>
              <a:t>Later to transport bit A from one side to the other we:</a:t>
            </a:r>
          </a:p>
          <a:p>
            <a:pPr lvl="2">
              <a:spcBef>
                <a:spcPct val="15000"/>
              </a:spcBef>
            </a:pPr>
            <a:r>
              <a:rPr lang="en-US" sz="1600" smtClean="0"/>
              <a:t>Perform operation between A and X, yielding two classical bits</a:t>
            </a:r>
          </a:p>
          <a:p>
            <a:pPr lvl="2">
              <a:spcBef>
                <a:spcPct val="15000"/>
              </a:spcBef>
            </a:pPr>
            <a:r>
              <a:rPr lang="en-US" sz="1600" smtClean="0"/>
              <a:t>Send the two bits to the other side</a:t>
            </a:r>
          </a:p>
          <a:p>
            <a:pPr lvl="2">
              <a:spcBef>
                <a:spcPct val="15000"/>
              </a:spcBef>
            </a:pPr>
            <a:r>
              <a:rPr lang="en-US" sz="1600" smtClean="0"/>
              <a:t>Use the two bits to operate on Y</a:t>
            </a:r>
          </a:p>
          <a:p>
            <a:pPr lvl="2">
              <a:spcBef>
                <a:spcPct val="15000"/>
              </a:spcBef>
            </a:pPr>
            <a:r>
              <a:rPr lang="en-US" sz="1600" smtClean="0"/>
              <a:t>Poof! State of bit A appears in place of Y</a:t>
            </a:r>
          </a:p>
          <a:p>
            <a:pPr lvl="1">
              <a:spcBef>
                <a:spcPct val="15000"/>
              </a:spcBef>
            </a:pPr>
            <a:endParaRPr lang="en-US" sz="1600" smtClean="0"/>
          </a:p>
        </p:txBody>
      </p:sp>
      <p:grpSp>
        <p:nvGrpSpPr>
          <p:cNvPr id="2" name="Group 4"/>
          <p:cNvGrpSpPr>
            <a:grpSpLocks/>
          </p:cNvGrpSpPr>
          <p:nvPr/>
        </p:nvGrpSpPr>
        <p:grpSpPr bwMode="auto">
          <a:xfrm>
            <a:off x="2133600" y="2362200"/>
            <a:ext cx="4652963" cy="990600"/>
            <a:chOff x="1488" y="1536"/>
            <a:chExt cx="2931" cy="624"/>
          </a:xfrm>
        </p:grpSpPr>
        <p:grpSp>
          <p:nvGrpSpPr>
            <p:cNvPr id="24584" name="Group 5"/>
            <p:cNvGrpSpPr>
              <a:grpSpLocks/>
            </p:cNvGrpSpPr>
            <p:nvPr/>
          </p:nvGrpSpPr>
          <p:grpSpPr bwMode="auto">
            <a:xfrm>
              <a:off x="1488" y="1536"/>
              <a:ext cx="483" cy="624"/>
              <a:chOff x="1740" y="1872"/>
              <a:chExt cx="483" cy="624"/>
            </a:xfrm>
          </p:grpSpPr>
          <p:sp>
            <p:nvSpPr>
              <p:cNvPr id="24592" name="Oval 6"/>
              <p:cNvSpPr>
                <a:spLocks noChangeArrowheads="1"/>
              </p:cNvSpPr>
              <p:nvPr/>
            </p:nvSpPr>
            <p:spPr bwMode="auto">
              <a:xfrm>
                <a:off x="1740" y="2026"/>
                <a:ext cx="483" cy="251"/>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8759" name="Oval 7"/>
              <p:cNvSpPr>
                <a:spLocks noChangeArrowheads="1"/>
              </p:cNvSpPr>
              <p:nvPr/>
            </p:nvSpPr>
            <p:spPr bwMode="auto">
              <a:xfrm>
                <a:off x="1801" y="1995"/>
                <a:ext cx="370" cy="350"/>
              </a:xfrm>
              <a:prstGeom prst="ellipse">
                <a:avLst/>
              </a:prstGeom>
              <a:gradFill rotWithShape="0">
                <a:gsLst>
                  <a:gs pos="0">
                    <a:schemeClr val="hlink"/>
                  </a:gs>
                  <a:gs pos="100000">
                    <a:schemeClr val="hlink">
                      <a:gamma/>
                      <a:shade val="46275"/>
                      <a:invGamma/>
                    </a:schemeClr>
                  </a:gs>
                </a:gsLst>
                <a:path path="rect">
                  <a:fillToRect l="100000" b="100000"/>
                </a:path>
              </a:gradFill>
              <a:ln w="12700">
                <a:solidFill>
                  <a:schemeClr val="tx1"/>
                </a:solidFill>
                <a:round/>
                <a:headEnd/>
                <a:tailEnd/>
              </a:ln>
              <a:effectLst/>
            </p:spPr>
            <p:txBody>
              <a:bodyPr wrap="none" anchor="ctr"/>
              <a:lstStyle/>
              <a:p>
                <a:pPr algn="ctr">
                  <a:defRPr/>
                </a:pPr>
                <a:endParaRPr lang="en-US" sz="2400">
                  <a:latin typeface="Times New Roman" pitchFamily="18" charset="0"/>
                </a:endParaRPr>
              </a:p>
            </p:txBody>
          </p:sp>
          <p:sp>
            <p:nvSpPr>
              <p:cNvPr id="24594" name="Arc 8"/>
              <p:cNvSpPr>
                <a:spLocks/>
              </p:cNvSpPr>
              <p:nvPr/>
            </p:nvSpPr>
            <p:spPr bwMode="auto">
              <a:xfrm rot="15970912" flipH="1">
                <a:off x="1854" y="1934"/>
                <a:ext cx="233" cy="457"/>
              </a:xfrm>
              <a:custGeom>
                <a:avLst/>
                <a:gdLst>
                  <a:gd name="T0" fmla="*/ 0 w 40342"/>
                  <a:gd name="T1" fmla="*/ 1 h 40950"/>
                  <a:gd name="T2" fmla="*/ 1 w 40342"/>
                  <a:gd name="T3" fmla="*/ 5 h 40950"/>
                  <a:gd name="T4" fmla="*/ 1 w 40342"/>
                  <a:gd name="T5" fmla="*/ 3 h 40950"/>
                  <a:gd name="T6" fmla="*/ 0 60000 65536"/>
                  <a:gd name="T7" fmla="*/ 0 60000 65536"/>
                  <a:gd name="T8" fmla="*/ 0 60000 65536"/>
                  <a:gd name="T9" fmla="*/ 0 w 40342"/>
                  <a:gd name="T10" fmla="*/ 0 h 40950"/>
                  <a:gd name="T11" fmla="*/ 40342 w 40342"/>
                  <a:gd name="T12" fmla="*/ 40950 h 40950"/>
                </a:gdLst>
                <a:ahLst/>
                <a:cxnLst>
                  <a:cxn ang="T6">
                    <a:pos x="T0" y="T1"/>
                  </a:cxn>
                  <a:cxn ang="T7">
                    <a:pos x="T2" y="T3"/>
                  </a:cxn>
                  <a:cxn ang="T8">
                    <a:pos x="T4" y="T5"/>
                  </a:cxn>
                </a:cxnLst>
                <a:rect l="T9" t="T10" r="T11" b="T12"/>
                <a:pathLst>
                  <a:path w="40342" h="40950" fill="none" extrusionOk="0">
                    <a:moveTo>
                      <a:pt x="0" y="10862"/>
                    </a:moveTo>
                    <a:cubicBezTo>
                      <a:pt x="3849" y="4144"/>
                      <a:pt x="10999" y="-1"/>
                      <a:pt x="18742" y="0"/>
                    </a:cubicBezTo>
                    <a:cubicBezTo>
                      <a:pt x="30671" y="0"/>
                      <a:pt x="40342" y="9670"/>
                      <a:pt x="40342" y="21600"/>
                    </a:cubicBezTo>
                    <a:cubicBezTo>
                      <a:pt x="40342" y="29805"/>
                      <a:pt x="35692" y="37303"/>
                      <a:pt x="28340" y="40949"/>
                    </a:cubicBezTo>
                  </a:path>
                  <a:path w="40342" h="40950" stroke="0" extrusionOk="0">
                    <a:moveTo>
                      <a:pt x="0" y="10862"/>
                    </a:moveTo>
                    <a:cubicBezTo>
                      <a:pt x="3849" y="4144"/>
                      <a:pt x="10999" y="-1"/>
                      <a:pt x="18742" y="0"/>
                    </a:cubicBezTo>
                    <a:cubicBezTo>
                      <a:pt x="30671" y="0"/>
                      <a:pt x="40342" y="9670"/>
                      <a:pt x="40342" y="21600"/>
                    </a:cubicBezTo>
                    <a:cubicBezTo>
                      <a:pt x="40342" y="29805"/>
                      <a:pt x="35692" y="37303"/>
                      <a:pt x="28340" y="40949"/>
                    </a:cubicBezTo>
                    <a:lnTo>
                      <a:pt x="18742" y="21600"/>
                    </a:lnTo>
                    <a:lnTo>
                      <a:pt x="0" y="10862"/>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5" name="Line 9"/>
              <p:cNvSpPr>
                <a:spLocks noChangeShapeType="1"/>
              </p:cNvSpPr>
              <p:nvPr/>
            </p:nvSpPr>
            <p:spPr bwMode="auto">
              <a:xfrm flipV="1">
                <a:off x="1986" y="1872"/>
                <a:ext cx="0" cy="14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6" name="Line 10"/>
              <p:cNvSpPr>
                <a:spLocks noChangeShapeType="1"/>
              </p:cNvSpPr>
              <p:nvPr/>
            </p:nvSpPr>
            <p:spPr bwMode="auto">
              <a:xfrm flipV="1">
                <a:off x="1987" y="2345"/>
                <a:ext cx="0" cy="151"/>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grpSp>
          <p:nvGrpSpPr>
            <p:cNvPr id="24585" name="Group 11"/>
            <p:cNvGrpSpPr>
              <a:grpSpLocks/>
            </p:cNvGrpSpPr>
            <p:nvPr/>
          </p:nvGrpSpPr>
          <p:grpSpPr bwMode="auto">
            <a:xfrm>
              <a:off x="3936" y="1536"/>
              <a:ext cx="483" cy="624"/>
              <a:chOff x="1740" y="1872"/>
              <a:chExt cx="483" cy="624"/>
            </a:xfrm>
          </p:grpSpPr>
          <p:sp>
            <p:nvSpPr>
              <p:cNvPr id="24587" name="Oval 12"/>
              <p:cNvSpPr>
                <a:spLocks noChangeArrowheads="1"/>
              </p:cNvSpPr>
              <p:nvPr/>
            </p:nvSpPr>
            <p:spPr bwMode="auto">
              <a:xfrm>
                <a:off x="1740" y="2026"/>
                <a:ext cx="483" cy="251"/>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8765" name="Oval 13"/>
              <p:cNvSpPr>
                <a:spLocks noChangeArrowheads="1"/>
              </p:cNvSpPr>
              <p:nvPr/>
            </p:nvSpPr>
            <p:spPr bwMode="auto">
              <a:xfrm>
                <a:off x="1801" y="1995"/>
                <a:ext cx="370" cy="350"/>
              </a:xfrm>
              <a:prstGeom prst="ellipse">
                <a:avLst/>
              </a:prstGeom>
              <a:gradFill rotWithShape="0">
                <a:gsLst>
                  <a:gs pos="0">
                    <a:schemeClr val="hlink"/>
                  </a:gs>
                  <a:gs pos="100000">
                    <a:schemeClr val="hlink">
                      <a:gamma/>
                      <a:shade val="46275"/>
                      <a:invGamma/>
                    </a:schemeClr>
                  </a:gs>
                </a:gsLst>
                <a:path path="rect">
                  <a:fillToRect l="100000" b="100000"/>
                </a:path>
              </a:gradFill>
              <a:ln w="12700">
                <a:solidFill>
                  <a:schemeClr val="tx1"/>
                </a:solidFill>
                <a:round/>
                <a:headEnd/>
                <a:tailEnd/>
              </a:ln>
              <a:effectLst/>
            </p:spPr>
            <p:txBody>
              <a:bodyPr wrap="none" anchor="ctr"/>
              <a:lstStyle/>
              <a:p>
                <a:pPr algn="ctr">
                  <a:defRPr/>
                </a:pPr>
                <a:endParaRPr lang="en-US" sz="2400">
                  <a:latin typeface="Times New Roman" pitchFamily="18" charset="0"/>
                </a:endParaRPr>
              </a:p>
            </p:txBody>
          </p:sp>
          <p:sp>
            <p:nvSpPr>
              <p:cNvPr id="24589" name="Arc 14"/>
              <p:cNvSpPr>
                <a:spLocks/>
              </p:cNvSpPr>
              <p:nvPr/>
            </p:nvSpPr>
            <p:spPr bwMode="auto">
              <a:xfrm rot="15970912" flipH="1">
                <a:off x="1854" y="1934"/>
                <a:ext cx="233" cy="457"/>
              </a:xfrm>
              <a:custGeom>
                <a:avLst/>
                <a:gdLst>
                  <a:gd name="T0" fmla="*/ 0 w 40342"/>
                  <a:gd name="T1" fmla="*/ 1 h 40950"/>
                  <a:gd name="T2" fmla="*/ 1 w 40342"/>
                  <a:gd name="T3" fmla="*/ 5 h 40950"/>
                  <a:gd name="T4" fmla="*/ 1 w 40342"/>
                  <a:gd name="T5" fmla="*/ 3 h 40950"/>
                  <a:gd name="T6" fmla="*/ 0 60000 65536"/>
                  <a:gd name="T7" fmla="*/ 0 60000 65536"/>
                  <a:gd name="T8" fmla="*/ 0 60000 65536"/>
                  <a:gd name="T9" fmla="*/ 0 w 40342"/>
                  <a:gd name="T10" fmla="*/ 0 h 40950"/>
                  <a:gd name="T11" fmla="*/ 40342 w 40342"/>
                  <a:gd name="T12" fmla="*/ 40950 h 40950"/>
                </a:gdLst>
                <a:ahLst/>
                <a:cxnLst>
                  <a:cxn ang="T6">
                    <a:pos x="T0" y="T1"/>
                  </a:cxn>
                  <a:cxn ang="T7">
                    <a:pos x="T2" y="T3"/>
                  </a:cxn>
                  <a:cxn ang="T8">
                    <a:pos x="T4" y="T5"/>
                  </a:cxn>
                </a:cxnLst>
                <a:rect l="T9" t="T10" r="T11" b="T12"/>
                <a:pathLst>
                  <a:path w="40342" h="40950" fill="none" extrusionOk="0">
                    <a:moveTo>
                      <a:pt x="0" y="10862"/>
                    </a:moveTo>
                    <a:cubicBezTo>
                      <a:pt x="3849" y="4144"/>
                      <a:pt x="10999" y="-1"/>
                      <a:pt x="18742" y="0"/>
                    </a:cubicBezTo>
                    <a:cubicBezTo>
                      <a:pt x="30671" y="0"/>
                      <a:pt x="40342" y="9670"/>
                      <a:pt x="40342" y="21600"/>
                    </a:cubicBezTo>
                    <a:cubicBezTo>
                      <a:pt x="40342" y="29805"/>
                      <a:pt x="35692" y="37303"/>
                      <a:pt x="28340" y="40949"/>
                    </a:cubicBezTo>
                  </a:path>
                  <a:path w="40342" h="40950" stroke="0" extrusionOk="0">
                    <a:moveTo>
                      <a:pt x="0" y="10862"/>
                    </a:moveTo>
                    <a:cubicBezTo>
                      <a:pt x="3849" y="4144"/>
                      <a:pt x="10999" y="-1"/>
                      <a:pt x="18742" y="0"/>
                    </a:cubicBezTo>
                    <a:cubicBezTo>
                      <a:pt x="30671" y="0"/>
                      <a:pt x="40342" y="9670"/>
                      <a:pt x="40342" y="21600"/>
                    </a:cubicBezTo>
                    <a:cubicBezTo>
                      <a:pt x="40342" y="29805"/>
                      <a:pt x="35692" y="37303"/>
                      <a:pt x="28340" y="40949"/>
                    </a:cubicBezTo>
                    <a:lnTo>
                      <a:pt x="18742" y="21600"/>
                    </a:lnTo>
                    <a:lnTo>
                      <a:pt x="0" y="10862"/>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0" name="Line 15"/>
              <p:cNvSpPr>
                <a:spLocks noChangeShapeType="1"/>
              </p:cNvSpPr>
              <p:nvPr/>
            </p:nvSpPr>
            <p:spPr bwMode="auto">
              <a:xfrm flipV="1">
                <a:off x="1986" y="1872"/>
                <a:ext cx="0" cy="14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1" name="Line 16"/>
              <p:cNvSpPr>
                <a:spLocks noChangeShapeType="1"/>
              </p:cNvSpPr>
              <p:nvPr/>
            </p:nvSpPr>
            <p:spPr bwMode="auto">
              <a:xfrm flipV="1">
                <a:off x="1987" y="2345"/>
                <a:ext cx="0" cy="151"/>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4586" name="AutoShape 17"/>
            <p:cNvSpPr>
              <a:spLocks noChangeArrowheads="1"/>
            </p:cNvSpPr>
            <p:nvPr/>
          </p:nvSpPr>
          <p:spPr bwMode="auto">
            <a:xfrm>
              <a:off x="2160" y="1536"/>
              <a:ext cx="1632" cy="624"/>
            </a:xfrm>
            <a:prstGeom prst="leftRightArrow">
              <a:avLst>
                <a:gd name="adj1" fmla="val 50000"/>
                <a:gd name="adj2" fmla="val 52308"/>
              </a:avLst>
            </a:prstGeom>
            <a:solidFill>
              <a:srgbClr val="FF66CC"/>
            </a:solidFill>
            <a:ln w="9525">
              <a:solidFill>
                <a:schemeClr val="tx1"/>
              </a:solidFill>
              <a:miter lim="800000"/>
              <a:headEnd/>
              <a:tailEnd/>
            </a:ln>
          </p:spPr>
          <p:txBody>
            <a:bodyPr wrap="none" anchor="ctr"/>
            <a:lstStyle/>
            <a:p>
              <a:pPr algn="ctr" eaLnBrk="1" hangingPunct="1"/>
              <a:r>
                <a:rPr lang="en-US" sz="1800"/>
                <a:t>Light-Years?</a:t>
              </a:r>
            </a:p>
          </p:txBody>
        </p:sp>
      </p:grpSp>
    </p:spTree>
    <p:extLst>
      <p:ext uri="{BB962C8B-B14F-4D97-AF65-F5344CB8AC3E}">
        <p14:creationId xmlns:p14="http://schemas.microsoft.com/office/powerpoint/2010/main" val="3523546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8755">
                                            <p:txEl>
                                              <p:pRg st="0" end="0"/>
                                            </p:txEl>
                                          </p:spTgt>
                                        </p:tgtEl>
                                        <p:attrNameLst>
                                          <p:attrName>style.visibility</p:attrName>
                                        </p:attrNameLst>
                                      </p:cBhvr>
                                      <p:to>
                                        <p:strVal val="visible"/>
                                      </p:to>
                                    </p:set>
                                    <p:anim calcmode="lin" valueType="num">
                                      <p:cBhvr additive="base">
                                        <p:cTn id="7" dur="500" fill="hold"/>
                                        <p:tgtEl>
                                          <p:spTgt spid="4587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87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58755">
                                            <p:txEl>
                                              <p:pRg st="1" end="1"/>
                                            </p:txEl>
                                          </p:spTgt>
                                        </p:tgtEl>
                                        <p:attrNameLst>
                                          <p:attrName>style.visibility</p:attrName>
                                        </p:attrNameLst>
                                      </p:cBhvr>
                                      <p:to>
                                        <p:strVal val="visible"/>
                                      </p:to>
                                    </p:set>
                                    <p:anim calcmode="lin" valueType="num">
                                      <p:cBhvr additive="base">
                                        <p:cTn id="11" dur="500" fill="hold"/>
                                        <p:tgtEl>
                                          <p:spTgt spid="45875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5875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8755">
                                            <p:txEl>
                                              <p:pRg st="2" end="2"/>
                                            </p:txEl>
                                          </p:spTgt>
                                        </p:tgtEl>
                                        <p:attrNameLst>
                                          <p:attrName>style.visibility</p:attrName>
                                        </p:attrNameLst>
                                      </p:cBhvr>
                                      <p:to>
                                        <p:strVal val="visible"/>
                                      </p:to>
                                    </p:set>
                                    <p:anim calcmode="lin" valueType="num">
                                      <p:cBhvr additive="base">
                                        <p:cTn id="15" dur="500" fill="hold"/>
                                        <p:tgtEl>
                                          <p:spTgt spid="45875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58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58755">
                                            <p:txEl>
                                              <p:pRg st="3" end="3"/>
                                            </p:txEl>
                                          </p:spTgt>
                                        </p:tgtEl>
                                        <p:attrNameLst>
                                          <p:attrName>style.visibility</p:attrName>
                                        </p:attrNameLst>
                                      </p:cBhvr>
                                      <p:to>
                                        <p:strVal val="visible"/>
                                      </p:to>
                                    </p:set>
                                    <p:anim calcmode="lin" valueType="num">
                                      <p:cBhvr additive="base">
                                        <p:cTn id="21" dur="500" fill="hold"/>
                                        <p:tgtEl>
                                          <p:spTgt spid="45875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5875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58755">
                                            <p:txEl>
                                              <p:pRg st="8" end="8"/>
                                            </p:txEl>
                                          </p:spTgt>
                                        </p:tgtEl>
                                        <p:attrNameLst>
                                          <p:attrName>style.visibility</p:attrName>
                                        </p:attrNameLst>
                                      </p:cBhvr>
                                      <p:to>
                                        <p:strVal val="visible"/>
                                      </p:to>
                                    </p:set>
                                    <p:anim calcmode="lin" valueType="num">
                                      <p:cBhvr additive="base">
                                        <p:cTn id="31" dur="500" fill="hold"/>
                                        <p:tgtEl>
                                          <p:spTgt spid="458755">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8755">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8755">
                                            <p:txEl>
                                              <p:pRg st="9" end="9"/>
                                            </p:txEl>
                                          </p:spTgt>
                                        </p:tgtEl>
                                        <p:attrNameLst>
                                          <p:attrName>style.visibility</p:attrName>
                                        </p:attrNameLst>
                                      </p:cBhvr>
                                      <p:to>
                                        <p:strVal val="visible"/>
                                      </p:to>
                                    </p:set>
                                    <p:anim calcmode="lin" valueType="num">
                                      <p:cBhvr additive="base">
                                        <p:cTn id="35" dur="500" fill="hold"/>
                                        <p:tgtEl>
                                          <p:spTgt spid="458755">
                                            <p:txEl>
                                              <p:pRg st="9" end="9"/>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8755">
                                            <p:txEl>
                                              <p:pRg st="9" end="9"/>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58755">
                                            <p:txEl>
                                              <p:pRg st="10" end="10"/>
                                            </p:txEl>
                                          </p:spTgt>
                                        </p:tgtEl>
                                        <p:attrNameLst>
                                          <p:attrName>style.visibility</p:attrName>
                                        </p:attrNameLst>
                                      </p:cBhvr>
                                      <p:to>
                                        <p:strVal val="visible"/>
                                      </p:to>
                                    </p:set>
                                    <p:anim calcmode="lin" valueType="num">
                                      <p:cBhvr additive="base">
                                        <p:cTn id="39" dur="500" fill="hold"/>
                                        <p:tgtEl>
                                          <p:spTgt spid="458755">
                                            <p:txEl>
                                              <p:pRg st="10" end="1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5875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458755">
                                            <p:txEl>
                                              <p:pRg st="11" end="11"/>
                                            </p:txEl>
                                          </p:spTgt>
                                        </p:tgtEl>
                                        <p:attrNameLst>
                                          <p:attrName>style.visibility</p:attrName>
                                        </p:attrNameLst>
                                      </p:cBhvr>
                                      <p:to>
                                        <p:strVal val="visible"/>
                                      </p:to>
                                    </p:set>
                                    <p:anim calcmode="lin" valueType="num">
                                      <p:cBhvr additive="base">
                                        <p:cTn id="45" dur="500" fill="hold"/>
                                        <p:tgtEl>
                                          <p:spTgt spid="458755">
                                            <p:txEl>
                                              <p:pRg st="11" end="1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58755">
                                            <p:txEl>
                                              <p:pRg st="11" end="11"/>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458755">
                                            <p:txEl>
                                              <p:pRg st="12" end="12"/>
                                            </p:txEl>
                                          </p:spTgt>
                                        </p:tgtEl>
                                        <p:attrNameLst>
                                          <p:attrName>style.visibility</p:attrName>
                                        </p:attrNameLst>
                                      </p:cBhvr>
                                      <p:to>
                                        <p:strVal val="visible"/>
                                      </p:to>
                                    </p:set>
                                    <p:anim calcmode="lin" valueType="num">
                                      <p:cBhvr additive="base">
                                        <p:cTn id="49" dur="500" fill="hold"/>
                                        <p:tgtEl>
                                          <p:spTgt spid="458755">
                                            <p:txEl>
                                              <p:pRg st="12" end="1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58755">
                                            <p:txEl>
                                              <p:pRg st="12" end="12"/>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58755">
                                            <p:txEl>
                                              <p:pRg st="13" end="13"/>
                                            </p:txEl>
                                          </p:spTgt>
                                        </p:tgtEl>
                                        <p:attrNameLst>
                                          <p:attrName>style.visibility</p:attrName>
                                        </p:attrNameLst>
                                      </p:cBhvr>
                                      <p:to>
                                        <p:strVal val="visible"/>
                                      </p:to>
                                    </p:set>
                                    <p:anim calcmode="lin" valueType="num">
                                      <p:cBhvr additive="base">
                                        <p:cTn id="53" dur="500" fill="hold"/>
                                        <p:tgtEl>
                                          <p:spTgt spid="458755">
                                            <p:txEl>
                                              <p:pRg st="13" end="13"/>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58755">
                                            <p:txEl>
                                              <p:pRg st="13" end="13"/>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58755">
                                            <p:txEl>
                                              <p:pRg st="14" end="14"/>
                                            </p:txEl>
                                          </p:spTgt>
                                        </p:tgtEl>
                                        <p:attrNameLst>
                                          <p:attrName>style.visibility</p:attrName>
                                        </p:attrNameLst>
                                      </p:cBhvr>
                                      <p:to>
                                        <p:strVal val="visible"/>
                                      </p:to>
                                    </p:set>
                                    <p:anim calcmode="lin" valueType="num">
                                      <p:cBhvr additive="base">
                                        <p:cTn id="57" dur="500" fill="hold"/>
                                        <p:tgtEl>
                                          <p:spTgt spid="458755">
                                            <p:txEl>
                                              <p:pRg st="14" end="14"/>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58755">
                                            <p:txEl>
                                              <p:pRg st="14" end="14"/>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458755">
                                            <p:txEl>
                                              <p:pRg st="15" end="15"/>
                                            </p:txEl>
                                          </p:spTgt>
                                        </p:tgtEl>
                                        <p:attrNameLst>
                                          <p:attrName>style.visibility</p:attrName>
                                        </p:attrNameLst>
                                      </p:cBhvr>
                                      <p:to>
                                        <p:strVal val="visible"/>
                                      </p:to>
                                    </p:set>
                                    <p:anim calcmode="lin" valueType="num">
                                      <p:cBhvr additive="base">
                                        <p:cTn id="61" dur="500" fill="hold"/>
                                        <p:tgtEl>
                                          <p:spTgt spid="458755">
                                            <p:txEl>
                                              <p:pRg st="15" end="1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58755">
                                            <p:txEl>
                                              <p:pRg st="15" end="15"/>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458755">
                                            <p:txEl>
                                              <p:pRg st="16" end="16"/>
                                            </p:txEl>
                                          </p:spTgt>
                                        </p:tgtEl>
                                        <p:attrNameLst>
                                          <p:attrName>style.visibility</p:attrName>
                                        </p:attrNameLst>
                                      </p:cBhvr>
                                      <p:to>
                                        <p:strVal val="visible"/>
                                      </p:to>
                                    </p:set>
                                    <p:anim calcmode="lin" valueType="num">
                                      <p:cBhvr additive="base">
                                        <p:cTn id="65" dur="500" fill="hold"/>
                                        <p:tgtEl>
                                          <p:spTgt spid="458755">
                                            <p:txEl>
                                              <p:pRg st="16" end="16"/>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58755">
                                            <p:txEl>
                                              <p:pRg st="16" end="16"/>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458755">
                                            <p:txEl>
                                              <p:pRg st="17" end="17"/>
                                            </p:txEl>
                                          </p:spTgt>
                                        </p:tgtEl>
                                        <p:attrNameLst>
                                          <p:attrName>style.visibility</p:attrName>
                                        </p:attrNameLst>
                                      </p:cBhvr>
                                      <p:to>
                                        <p:strVal val="visible"/>
                                      </p:to>
                                    </p:set>
                                    <p:anim calcmode="lin" valueType="num">
                                      <p:cBhvr additive="base">
                                        <p:cTn id="69" dur="500" fill="hold"/>
                                        <p:tgtEl>
                                          <p:spTgt spid="458755">
                                            <p:txEl>
                                              <p:pRg st="17" end="17"/>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458755">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5"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90600" y="76200"/>
            <a:ext cx="7162800" cy="533400"/>
          </a:xfrm>
        </p:spPr>
        <p:txBody>
          <a:bodyPr/>
          <a:lstStyle/>
          <a:p>
            <a:r>
              <a:rPr lang="en-US" dirty="0" smtClean="0"/>
              <a:t>Model: </a:t>
            </a:r>
            <a:br>
              <a:rPr lang="en-US" dirty="0" smtClean="0"/>
            </a:br>
            <a:r>
              <a:rPr lang="en-US" dirty="0" smtClean="0"/>
              <a:t>Operations on coefficients + measurements</a:t>
            </a:r>
            <a:endParaRPr lang="en-US" dirty="0" smtClean="0"/>
          </a:p>
        </p:txBody>
      </p:sp>
      <p:sp>
        <p:nvSpPr>
          <p:cNvPr id="459779" name="Rectangle 3"/>
          <p:cNvSpPr>
            <a:spLocks noGrp="1" noChangeArrowheads="1"/>
          </p:cNvSpPr>
          <p:nvPr>
            <p:ph idx="1"/>
          </p:nvPr>
        </p:nvSpPr>
        <p:spPr>
          <a:xfrm>
            <a:off x="214313" y="2397126"/>
            <a:ext cx="8701088" cy="4311650"/>
          </a:xfrm>
        </p:spPr>
        <p:txBody>
          <a:bodyPr>
            <a:normAutofit fontScale="92500" lnSpcReduction="10000"/>
          </a:bodyPr>
          <a:lstStyle/>
          <a:p>
            <a:r>
              <a:rPr lang="en-US" dirty="0" smtClean="0"/>
              <a:t>Basic Computing Paradigm:</a:t>
            </a:r>
          </a:p>
          <a:p>
            <a:pPr lvl="1"/>
            <a:r>
              <a:rPr lang="en-US" dirty="0" smtClean="0"/>
              <a:t>Input is a register with superposition of many values </a:t>
            </a:r>
          </a:p>
          <a:p>
            <a:pPr lvl="2"/>
            <a:r>
              <a:rPr lang="en-US" dirty="0" smtClean="0"/>
              <a:t>Possibly all 2n inputs equally probable!</a:t>
            </a:r>
          </a:p>
          <a:p>
            <a:pPr lvl="1"/>
            <a:r>
              <a:rPr lang="en-US" dirty="0" smtClean="0"/>
              <a:t>Unitary transformations compute on coefficients</a:t>
            </a:r>
          </a:p>
          <a:p>
            <a:pPr lvl="2"/>
            <a:r>
              <a:rPr lang="en-US" dirty="0" smtClean="0"/>
              <a:t>Must maintain probability property (sum of squares = 1)</a:t>
            </a:r>
          </a:p>
          <a:p>
            <a:pPr lvl="2"/>
            <a:r>
              <a:rPr lang="en-US" dirty="0" smtClean="0">
                <a:solidFill>
                  <a:srgbClr val="FF0000"/>
                </a:solidFill>
              </a:rPr>
              <a:t>Looks like doing computation on all 2n inputs simultaneously!</a:t>
            </a:r>
          </a:p>
          <a:p>
            <a:pPr lvl="1"/>
            <a:r>
              <a:rPr lang="en-US" dirty="0" smtClean="0"/>
              <a:t>Output is one result attained by measurement</a:t>
            </a:r>
          </a:p>
          <a:p>
            <a:r>
              <a:rPr lang="en-US" dirty="0" smtClean="0"/>
              <a:t>If do this poorly, just like probabilistic computation:</a:t>
            </a:r>
          </a:p>
          <a:p>
            <a:pPr lvl="1"/>
            <a:r>
              <a:rPr lang="en-US" dirty="0" smtClean="0"/>
              <a:t>If 2n inputs equally probable, may be 2n outputs equally probable.</a:t>
            </a:r>
          </a:p>
          <a:p>
            <a:pPr lvl="1"/>
            <a:r>
              <a:rPr lang="en-US" dirty="0" smtClean="0"/>
              <a:t>After measure, like picked random input to classical function!</a:t>
            </a:r>
          </a:p>
          <a:p>
            <a:pPr lvl="1"/>
            <a:r>
              <a:rPr lang="en-US" dirty="0" smtClean="0"/>
              <a:t>All interesting results have some form of “</a:t>
            </a:r>
            <a:r>
              <a:rPr lang="en-US" dirty="0" err="1" smtClean="0"/>
              <a:t>fourier</a:t>
            </a:r>
            <a:r>
              <a:rPr lang="en-US" dirty="0" smtClean="0"/>
              <a:t> transform” computation being done in unitary transformation</a:t>
            </a:r>
            <a:endParaRPr lang="en-US" dirty="0" smtClean="0"/>
          </a:p>
        </p:txBody>
      </p:sp>
      <p:sp>
        <p:nvSpPr>
          <p:cNvPr id="25604" name="Rectangle 4"/>
          <p:cNvSpPr>
            <a:spLocks noChangeArrowheads="1"/>
          </p:cNvSpPr>
          <p:nvPr/>
        </p:nvSpPr>
        <p:spPr bwMode="auto">
          <a:xfrm>
            <a:off x="2516187" y="838200"/>
            <a:ext cx="1981200" cy="1371600"/>
          </a:xfrm>
          <a:prstGeom prst="rect">
            <a:avLst/>
          </a:prstGeom>
          <a:solidFill>
            <a:srgbClr val="66FFFF"/>
          </a:solidFill>
          <a:ln w="12700">
            <a:solidFill>
              <a:schemeClr val="tx1"/>
            </a:solidFill>
            <a:miter lim="800000"/>
            <a:headEnd/>
            <a:tailEnd/>
          </a:ln>
        </p:spPr>
        <p:txBody>
          <a:bodyPr wrap="none" anchor="ctr"/>
          <a:lstStyle/>
          <a:p>
            <a:pPr algn="ctr"/>
            <a:r>
              <a:rPr lang="en-US" sz="2400">
                <a:latin typeface="Times New Roman" pitchFamily="18" charset="0"/>
              </a:rPr>
              <a:t>Unitary </a:t>
            </a:r>
          </a:p>
          <a:p>
            <a:pPr algn="ctr"/>
            <a:r>
              <a:rPr lang="en-US" sz="2400">
                <a:latin typeface="Times New Roman" pitchFamily="18" charset="0"/>
              </a:rPr>
              <a:t>Transformations</a:t>
            </a:r>
          </a:p>
        </p:txBody>
      </p:sp>
      <p:sp>
        <p:nvSpPr>
          <p:cNvPr id="25605" name="Line 5"/>
          <p:cNvSpPr>
            <a:spLocks noChangeShapeType="1"/>
          </p:cNvSpPr>
          <p:nvPr/>
        </p:nvSpPr>
        <p:spPr bwMode="auto">
          <a:xfrm>
            <a:off x="1846262" y="1524000"/>
            <a:ext cx="669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6" name="Line 6"/>
          <p:cNvSpPr>
            <a:spLocks noChangeShapeType="1"/>
          </p:cNvSpPr>
          <p:nvPr/>
        </p:nvSpPr>
        <p:spPr bwMode="auto">
          <a:xfrm>
            <a:off x="4497387" y="1524000"/>
            <a:ext cx="54927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7" name="Text Box 7"/>
          <p:cNvSpPr txBox="1">
            <a:spLocks noChangeArrowheads="1"/>
          </p:cNvSpPr>
          <p:nvPr/>
        </p:nvSpPr>
        <p:spPr bwMode="auto">
          <a:xfrm>
            <a:off x="627062" y="925513"/>
            <a:ext cx="13001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2400">
                <a:latin typeface="Times New Roman" pitchFamily="18" charset="0"/>
              </a:rPr>
              <a:t>Input</a:t>
            </a:r>
          </a:p>
          <a:p>
            <a:pPr algn="ctr"/>
            <a:r>
              <a:rPr lang="en-US" sz="2400">
                <a:latin typeface="Times New Roman" pitchFamily="18" charset="0"/>
              </a:rPr>
              <a:t>Complex</a:t>
            </a:r>
          </a:p>
          <a:p>
            <a:pPr algn="ctr"/>
            <a:r>
              <a:rPr lang="en-US" sz="2400">
                <a:latin typeface="Times New Roman" pitchFamily="18" charset="0"/>
              </a:rPr>
              <a:t>State</a:t>
            </a:r>
          </a:p>
        </p:txBody>
      </p:sp>
      <p:sp>
        <p:nvSpPr>
          <p:cNvPr id="25608" name="Line 8"/>
          <p:cNvSpPr>
            <a:spLocks noChangeShapeType="1"/>
          </p:cNvSpPr>
          <p:nvPr/>
        </p:nvSpPr>
        <p:spPr bwMode="auto">
          <a:xfrm>
            <a:off x="6189662" y="1524000"/>
            <a:ext cx="8985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9" name="Rectangle 9"/>
          <p:cNvSpPr>
            <a:spLocks noChangeArrowheads="1"/>
          </p:cNvSpPr>
          <p:nvPr/>
        </p:nvSpPr>
        <p:spPr bwMode="auto">
          <a:xfrm>
            <a:off x="4954587" y="838200"/>
            <a:ext cx="1295400" cy="1447800"/>
          </a:xfrm>
          <a:prstGeom prst="rect">
            <a:avLst/>
          </a:prstGeom>
          <a:solidFill>
            <a:srgbClr val="66FFFF"/>
          </a:solidFill>
          <a:ln w="12700">
            <a:solidFill>
              <a:schemeClr val="tx1"/>
            </a:solidFill>
            <a:miter lim="800000"/>
            <a:headEnd/>
            <a:tailEnd/>
          </a:ln>
        </p:spPr>
        <p:txBody>
          <a:bodyPr wrap="none" anchor="ctr"/>
          <a:lstStyle/>
          <a:p>
            <a:pPr algn="ctr"/>
            <a:r>
              <a:rPr lang="en-US" sz="2400">
                <a:latin typeface="Times New Roman" pitchFamily="18" charset="0"/>
              </a:rPr>
              <a:t>Measure</a:t>
            </a:r>
          </a:p>
        </p:txBody>
      </p:sp>
      <p:sp>
        <p:nvSpPr>
          <p:cNvPr id="25610" name="Text Box 10"/>
          <p:cNvSpPr txBox="1">
            <a:spLocks noChangeArrowheads="1"/>
          </p:cNvSpPr>
          <p:nvPr/>
        </p:nvSpPr>
        <p:spPr bwMode="auto">
          <a:xfrm>
            <a:off x="7023100" y="914400"/>
            <a:ext cx="12827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2400">
                <a:latin typeface="Times New Roman" pitchFamily="18" charset="0"/>
              </a:rPr>
              <a:t>Output</a:t>
            </a:r>
          </a:p>
          <a:p>
            <a:pPr algn="ctr"/>
            <a:r>
              <a:rPr lang="en-US" sz="2400">
                <a:latin typeface="Times New Roman" pitchFamily="18" charset="0"/>
              </a:rPr>
              <a:t>Classical</a:t>
            </a:r>
          </a:p>
          <a:p>
            <a:pPr algn="ctr"/>
            <a:r>
              <a:rPr lang="en-US" sz="2400">
                <a:latin typeface="Times New Roman" pitchFamily="18" charset="0"/>
              </a:rPr>
              <a:t>Answer</a:t>
            </a:r>
          </a:p>
        </p:txBody>
      </p:sp>
    </p:spTree>
    <p:extLst>
      <p:ext uri="{BB962C8B-B14F-4D97-AF65-F5344CB8AC3E}">
        <p14:creationId xmlns:p14="http://schemas.microsoft.com/office/powerpoint/2010/main" val="1075764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anim calcmode="lin" valueType="num">
                                      <p:cBhvr additive="base">
                                        <p:cTn id="7" dur="500" fill="hold"/>
                                        <p:tgtEl>
                                          <p:spTgt spid="4597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97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59779">
                                            <p:txEl>
                                              <p:pRg st="1" end="1"/>
                                            </p:txEl>
                                          </p:spTgt>
                                        </p:tgtEl>
                                        <p:attrNameLst>
                                          <p:attrName>style.visibility</p:attrName>
                                        </p:attrNameLst>
                                      </p:cBhvr>
                                      <p:to>
                                        <p:strVal val="visible"/>
                                      </p:to>
                                    </p:set>
                                    <p:anim calcmode="lin" valueType="num">
                                      <p:cBhvr additive="base">
                                        <p:cTn id="11" dur="500" fill="hold"/>
                                        <p:tgtEl>
                                          <p:spTgt spid="45977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597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9779">
                                            <p:txEl>
                                              <p:pRg st="2" end="2"/>
                                            </p:txEl>
                                          </p:spTgt>
                                        </p:tgtEl>
                                        <p:attrNameLst>
                                          <p:attrName>style.visibility</p:attrName>
                                        </p:attrNameLst>
                                      </p:cBhvr>
                                      <p:to>
                                        <p:strVal val="visible"/>
                                      </p:to>
                                    </p:set>
                                    <p:anim calcmode="lin" valueType="num">
                                      <p:cBhvr additive="base">
                                        <p:cTn id="15" dur="500" fill="hold"/>
                                        <p:tgtEl>
                                          <p:spTgt spid="45977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5977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59779">
                                            <p:txEl>
                                              <p:pRg st="3" end="3"/>
                                            </p:txEl>
                                          </p:spTgt>
                                        </p:tgtEl>
                                        <p:attrNameLst>
                                          <p:attrName>style.visibility</p:attrName>
                                        </p:attrNameLst>
                                      </p:cBhvr>
                                      <p:to>
                                        <p:strVal val="visible"/>
                                      </p:to>
                                    </p:set>
                                    <p:anim calcmode="lin" valueType="num">
                                      <p:cBhvr additive="base">
                                        <p:cTn id="19" dur="500" fill="hold"/>
                                        <p:tgtEl>
                                          <p:spTgt spid="45977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977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59779">
                                            <p:txEl>
                                              <p:pRg st="4" end="4"/>
                                            </p:txEl>
                                          </p:spTgt>
                                        </p:tgtEl>
                                        <p:attrNameLst>
                                          <p:attrName>style.visibility</p:attrName>
                                        </p:attrNameLst>
                                      </p:cBhvr>
                                      <p:to>
                                        <p:strVal val="visible"/>
                                      </p:to>
                                    </p:set>
                                    <p:anim calcmode="lin" valueType="num">
                                      <p:cBhvr additive="base">
                                        <p:cTn id="23" dur="500" fill="hold"/>
                                        <p:tgtEl>
                                          <p:spTgt spid="45977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5977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59779">
                                            <p:txEl>
                                              <p:pRg st="5" end="5"/>
                                            </p:txEl>
                                          </p:spTgt>
                                        </p:tgtEl>
                                        <p:attrNameLst>
                                          <p:attrName>style.visibility</p:attrName>
                                        </p:attrNameLst>
                                      </p:cBhvr>
                                      <p:to>
                                        <p:strVal val="visible"/>
                                      </p:to>
                                    </p:set>
                                    <p:anim calcmode="lin" valueType="num">
                                      <p:cBhvr additive="base">
                                        <p:cTn id="27" dur="500" fill="hold"/>
                                        <p:tgtEl>
                                          <p:spTgt spid="45977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5977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9779">
                                            <p:txEl>
                                              <p:pRg st="6" end="6"/>
                                            </p:txEl>
                                          </p:spTgt>
                                        </p:tgtEl>
                                        <p:attrNameLst>
                                          <p:attrName>style.visibility</p:attrName>
                                        </p:attrNameLst>
                                      </p:cBhvr>
                                      <p:to>
                                        <p:strVal val="visible"/>
                                      </p:to>
                                    </p:set>
                                    <p:anim calcmode="lin" valueType="num">
                                      <p:cBhvr additive="base">
                                        <p:cTn id="31" dur="500" fill="hold"/>
                                        <p:tgtEl>
                                          <p:spTgt spid="459779">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977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59779">
                                            <p:txEl>
                                              <p:pRg st="7" end="7"/>
                                            </p:txEl>
                                          </p:spTgt>
                                        </p:tgtEl>
                                        <p:attrNameLst>
                                          <p:attrName>style.visibility</p:attrName>
                                        </p:attrNameLst>
                                      </p:cBhvr>
                                      <p:to>
                                        <p:strVal val="visible"/>
                                      </p:to>
                                    </p:set>
                                    <p:anim calcmode="lin" valueType="num">
                                      <p:cBhvr additive="base">
                                        <p:cTn id="37" dur="500" fill="hold"/>
                                        <p:tgtEl>
                                          <p:spTgt spid="459779">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59779">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59779">
                                            <p:txEl>
                                              <p:pRg st="8" end="8"/>
                                            </p:txEl>
                                          </p:spTgt>
                                        </p:tgtEl>
                                        <p:attrNameLst>
                                          <p:attrName>style.visibility</p:attrName>
                                        </p:attrNameLst>
                                      </p:cBhvr>
                                      <p:to>
                                        <p:strVal val="visible"/>
                                      </p:to>
                                    </p:set>
                                    <p:anim calcmode="lin" valueType="num">
                                      <p:cBhvr additive="base">
                                        <p:cTn id="41" dur="500" fill="hold"/>
                                        <p:tgtEl>
                                          <p:spTgt spid="459779">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59779">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59779">
                                            <p:txEl>
                                              <p:pRg st="9" end="9"/>
                                            </p:txEl>
                                          </p:spTgt>
                                        </p:tgtEl>
                                        <p:attrNameLst>
                                          <p:attrName>style.visibility</p:attrName>
                                        </p:attrNameLst>
                                      </p:cBhvr>
                                      <p:to>
                                        <p:strVal val="visible"/>
                                      </p:to>
                                    </p:set>
                                    <p:anim calcmode="lin" valueType="num">
                                      <p:cBhvr additive="base">
                                        <p:cTn id="45" dur="500" fill="hold"/>
                                        <p:tgtEl>
                                          <p:spTgt spid="459779">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59779">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459779">
                                            <p:txEl>
                                              <p:pRg st="10" end="10"/>
                                            </p:txEl>
                                          </p:spTgt>
                                        </p:tgtEl>
                                        <p:attrNameLst>
                                          <p:attrName>style.visibility</p:attrName>
                                        </p:attrNameLst>
                                      </p:cBhvr>
                                      <p:to>
                                        <p:strVal val="visible"/>
                                      </p:to>
                                    </p:set>
                                    <p:anim calcmode="lin" valueType="num">
                                      <p:cBhvr additive="base">
                                        <p:cTn id="49" dur="500" fill="hold"/>
                                        <p:tgtEl>
                                          <p:spTgt spid="459779">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5977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533400" y="152400"/>
            <a:ext cx="8229600" cy="609600"/>
          </a:xfrm>
        </p:spPr>
        <p:txBody>
          <a:bodyPr/>
          <a:lstStyle/>
          <a:p>
            <a:r>
              <a:rPr lang="en-US" smtClean="0"/>
              <a:t>Shor’s Factoring Algorithm</a:t>
            </a:r>
          </a:p>
        </p:txBody>
      </p:sp>
      <p:sp>
        <p:nvSpPr>
          <p:cNvPr id="460802" name="Rectangle 2"/>
          <p:cNvSpPr>
            <a:spLocks noGrp="1" noChangeArrowheads="1"/>
          </p:cNvSpPr>
          <p:nvPr>
            <p:ph idx="1"/>
          </p:nvPr>
        </p:nvSpPr>
        <p:spPr>
          <a:xfrm>
            <a:off x="381000" y="838200"/>
            <a:ext cx="8763000" cy="5562600"/>
          </a:xfrm>
        </p:spPr>
        <p:txBody>
          <a:bodyPr/>
          <a:lstStyle/>
          <a:p>
            <a:pPr marL="457200" indent="-457200">
              <a:lnSpc>
                <a:spcPct val="80000"/>
              </a:lnSpc>
              <a:spcBef>
                <a:spcPct val="25000"/>
              </a:spcBef>
            </a:pPr>
            <a:r>
              <a:rPr lang="en-US" smtClean="0"/>
              <a:t>The Security of RSA Public-key cryptosystems depends on the difficulty of factoring a number N=pq (product of two primes)</a:t>
            </a:r>
          </a:p>
          <a:p>
            <a:pPr marL="876300" lvl="1" indent="-419100">
              <a:lnSpc>
                <a:spcPct val="80000"/>
              </a:lnSpc>
              <a:spcBef>
                <a:spcPct val="25000"/>
              </a:spcBef>
            </a:pPr>
            <a:r>
              <a:rPr lang="en-US" sz="2000" smtClean="0"/>
              <a:t>Classical computer: sub-exponential time factoring</a:t>
            </a:r>
          </a:p>
          <a:p>
            <a:pPr marL="876300" lvl="1" indent="-419100">
              <a:lnSpc>
                <a:spcPct val="80000"/>
              </a:lnSpc>
              <a:spcBef>
                <a:spcPct val="25000"/>
              </a:spcBef>
            </a:pPr>
            <a:r>
              <a:rPr lang="en-US" sz="2000" smtClean="0"/>
              <a:t>Quantum computer: polynomial time factoring</a:t>
            </a:r>
          </a:p>
          <a:p>
            <a:pPr marL="457200" indent="-457200">
              <a:lnSpc>
                <a:spcPct val="80000"/>
              </a:lnSpc>
              <a:spcBef>
                <a:spcPct val="25000"/>
              </a:spcBef>
            </a:pPr>
            <a:r>
              <a:rPr lang="en-US" smtClean="0"/>
              <a:t>Shor’s Factoring Algorithm (for a quantum computer)</a:t>
            </a:r>
          </a:p>
          <a:p>
            <a:pPr marL="876300" lvl="1" indent="-419100">
              <a:lnSpc>
                <a:spcPct val="80000"/>
              </a:lnSpc>
              <a:spcBef>
                <a:spcPct val="25000"/>
              </a:spcBef>
              <a:buFontTx/>
              <a:buAutoNum type="arabicParenR"/>
            </a:pPr>
            <a:r>
              <a:rPr lang="en-US" sz="2400" smtClean="0"/>
              <a:t>Choose random </a:t>
            </a:r>
            <a:r>
              <a:rPr lang="en-US" sz="2400" i="1" smtClean="0"/>
              <a:t>x </a:t>
            </a:r>
            <a:r>
              <a:rPr lang="en-US" sz="2400" smtClean="0"/>
              <a:t>: 2 </a:t>
            </a:r>
            <a:r>
              <a:rPr lang="en-US" sz="2400" smtClean="0">
                <a:sym typeface="Symbol" pitchFamily="18" charset="2"/>
              </a:rPr>
              <a:t> </a:t>
            </a:r>
            <a:r>
              <a:rPr lang="en-US" sz="2400" i="1" smtClean="0">
                <a:sym typeface="Symbol" pitchFamily="18" charset="2"/>
              </a:rPr>
              <a:t>x</a:t>
            </a:r>
            <a:r>
              <a:rPr lang="en-US" sz="2400" smtClean="0">
                <a:sym typeface="Symbol" pitchFamily="18" charset="2"/>
              </a:rPr>
              <a:t>  </a:t>
            </a:r>
            <a:r>
              <a:rPr lang="en-US" sz="2400" i="1" smtClean="0">
                <a:sym typeface="Symbol" pitchFamily="18" charset="2"/>
              </a:rPr>
              <a:t>N</a:t>
            </a:r>
            <a:r>
              <a:rPr lang="en-US" sz="2400" smtClean="0">
                <a:sym typeface="Symbol" pitchFamily="18" charset="2"/>
              </a:rPr>
              <a:t>-1.</a:t>
            </a:r>
          </a:p>
          <a:p>
            <a:pPr marL="876300" lvl="1" indent="-419100">
              <a:lnSpc>
                <a:spcPct val="80000"/>
              </a:lnSpc>
              <a:spcBef>
                <a:spcPct val="25000"/>
              </a:spcBef>
              <a:buFontTx/>
              <a:buAutoNum type="arabicParenR"/>
            </a:pPr>
            <a:r>
              <a:rPr lang="en-US" sz="2400" smtClean="0">
                <a:sym typeface="Symbol" pitchFamily="18" charset="2"/>
              </a:rPr>
              <a:t>If gcd(</a:t>
            </a:r>
            <a:r>
              <a:rPr lang="en-US" sz="2400" i="1" smtClean="0">
                <a:sym typeface="Symbol" pitchFamily="18" charset="2"/>
              </a:rPr>
              <a:t>x,N</a:t>
            </a:r>
            <a:r>
              <a:rPr lang="en-US" sz="2400" smtClean="0">
                <a:sym typeface="Symbol" pitchFamily="18" charset="2"/>
              </a:rPr>
              <a:t>)  1, Bingo!</a:t>
            </a:r>
          </a:p>
          <a:p>
            <a:pPr marL="876300" lvl="1" indent="-419100">
              <a:lnSpc>
                <a:spcPct val="80000"/>
              </a:lnSpc>
              <a:spcBef>
                <a:spcPct val="25000"/>
              </a:spcBef>
              <a:buFontTx/>
              <a:buAutoNum type="arabicParenR"/>
            </a:pPr>
            <a:r>
              <a:rPr lang="en-US" sz="2400" smtClean="0">
                <a:sym typeface="Symbol" pitchFamily="18" charset="2"/>
              </a:rPr>
              <a:t>Find smallest integer </a:t>
            </a:r>
            <a:r>
              <a:rPr lang="en-US" sz="2400" i="1" smtClean="0">
                <a:sym typeface="Symbol" pitchFamily="18" charset="2"/>
              </a:rPr>
              <a:t>r</a:t>
            </a:r>
            <a:r>
              <a:rPr lang="en-US" sz="2400" smtClean="0">
                <a:sym typeface="Symbol" pitchFamily="18" charset="2"/>
              </a:rPr>
              <a:t> : </a:t>
            </a:r>
            <a:r>
              <a:rPr lang="en-US" sz="2400" i="1" smtClean="0">
                <a:sym typeface="Symbol" pitchFamily="18" charset="2"/>
              </a:rPr>
              <a:t>x</a:t>
            </a:r>
            <a:r>
              <a:rPr lang="en-US" sz="2400" i="1" baseline="30000" smtClean="0">
                <a:sym typeface="Symbol" pitchFamily="18" charset="2"/>
              </a:rPr>
              <a:t>r</a:t>
            </a:r>
            <a:r>
              <a:rPr lang="en-US" sz="2400" i="1" smtClean="0">
                <a:sym typeface="Symbol" pitchFamily="18" charset="2"/>
              </a:rPr>
              <a:t> </a:t>
            </a:r>
            <a:r>
              <a:rPr lang="en-US" sz="2400" smtClean="0">
                <a:sym typeface="Symbol" pitchFamily="18" charset="2"/>
              </a:rPr>
              <a:t> 1 (mod </a:t>
            </a:r>
            <a:r>
              <a:rPr lang="en-US" sz="2400" i="1" smtClean="0">
                <a:sym typeface="Symbol" pitchFamily="18" charset="2"/>
              </a:rPr>
              <a:t>N</a:t>
            </a:r>
            <a:r>
              <a:rPr lang="en-US" sz="2400" smtClean="0">
                <a:sym typeface="Symbol" pitchFamily="18" charset="2"/>
              </a:rPr>
              <a:t>)</a:t>
            </a:r>
          </a:p>
          <a:p>
            <a:pPr marL="876300" lvl="1" indent="-419100">
              <a:lnSpc>
                <a:spcPct val="80000"/>
              </a:lnSpc>
              <a:spcBef>
                <a:spcPct val="25000"/>
              </a:spcBef>
              <a:buFontTx/>
              <a:buAutoNum type="arabicParenR"/>
            </a:pPr>
            <a:r>
              <a:rPr lang="en-US" sz="2400" smtClean="0">
                <a:sym typeface="Symbol" pitchFamily="18" charset="2"/>
              </a:rPr>
              <a:t>If </a:t>
            </a:r>
            <a:r>
              <a:rPr lang="en-US" sz="2400" i="1" smtClean="0">
                <a:sym typeface="Symbol" pitchFamily="18" charset="2"/>
              </a:rPr>
              <a:t>r</a:t>
            </a:r>
            <a:r>
              <a:rPr lang="en-US" sz="2400" smtClean="0">
                <a:sym typeface="Symbol" pitchFamily="18" charset="2"/>
              </a:rPr>
              <a:t> is odd, GOTO 1</a:t>
            </a:r>
          </a:p>
          <a:p>
            <a:pPr marL="876300" lvl="1" indent="-419100">
              <a:lnSpc>
                <a:spcPct val="80000"/>
              </a:lnSpc>
              <a:spcBef>
                <a:spcPct val="25000"/>
              </a:spcBef>
              <a:buFontTx/>
              <a:buAutoNum type="arabicParenR"/>
            </a:pPr>
            <a:r>
              <a:rPr lang="en-US" sz="2400" smtClean="0">
                <a:sym typeface="Symbol" pitchFamily="18" charset="2"/>
              </a:rPr>
              <a:t>If </a:t>
            </a:r>
            <a:r>
              <a:rPr lang="en-US" sz="2400" i="1" smtClean="0">
                <a:sym typeface="Symbol" pitchFamily="18" charset="2"/>
              </a:rPr>
              <a:t>r</a:t>
            </a:r>
            <a:r>
              <a:rPr lang="en-US" sz="2400" smtClean="0">
                <a:sym typeface="Symbol" pitchFamily="18" charset="2"/>
              </a:rPr>
              <a:t> is even, </a:t>
            </a:r>
            <a:r>
              <a:rPr lang="en-US" sz="2400" i="1" smtClean="0">
                <a:sym typeface="Symbol" pitchFamily="18" charset="2"/>
              </a:rPr>
              <a:t>a</a:t>
            </a:r>
            <a:r>
              <a:rPr lang="en-US" sz="2400" smtClean="0">
                <a:sym typeface="Symbol" pitchFamily="18" charset="2"/>
              </a:rPr>
              <a:t>  </a:t>
            </a:r>
            <a:r>
              <a:rPr lang="en-US" sz="2400" i="1" smtClean="0">
                <a:sym typeface="Symbol" pitchFamily="18" charset="2"/>
              </a:rPr>
              <a:t>x </a:t>
            </a:r>
            <a:r>
              <a:rPr lang="en-US" sz="2400" i="1" baseline="30000" smtClean="0">
                <a:sym typeface="Symbol" pitchFamily="18" charset="2"/>
              </a:rPr>
              <a:t>r</a:t>
            </a:r>
            <a:r>
              <a:rPr lang="en-US" sz="2400" baseline="30000" smtClean="0">
                <a:sym typeface="Symbol" pitchFamily="18" charset="2"/>
              </a:rPr>
              <a:t>/2</a:t>
            </a:r>
            <a:r>
              <a:rPr lang="en-US" sz="2400" smtClean="0">
                <a:sym typeface="Symbol" pitchFamily="18" charset="2"/>
              </a:rPr>
              <a:t> (mod </a:t>
            </a:r>
            <a:r>
              <a:rPr lang="en-US" sz="2400" i="1" smtClean="0">
                <a:sym typeface="Symbol" pitchFamily="18" charset="2"/>
              </a:rPr>
              <a:t>N</a:t>
            </a:r>
            <a:r>
              <a:rPr lang="en-US" sz="2400" smtClean="0">
                <a:sym typeface="Symbol" pitchFamily="18" charset="2"/>
              </a:rPr>
              <a:t>)  </a:t>
            </a:r>
            <a:r>
              <a:rPr lang="en-US" sz="2400" i="1" smtClean="0">
                <a:sym typeface="Symbol" pitchFamily="18" charset="2"/>
              </a:rPr>
              <a:t>(a-1)(a+1) = kN</a:t>
            </a:r>
          </a:p>
          <a:p>
            <a:pPr marL="876300" lvl="1" indent="-419100">
              <a:lnSpc>
                <a:spcPct val="80000"/>
              </a:lnSpc>
              <a:spcBef>
                <a:spcPct val="25000"/>
              </a:spcBef>
              <a:buFontTx/>
              <a:buAutoNum type="arabicParenR"/>
            </a:pPr>
            <a:r>
              <a:rPr lang="en-US" sz="2400" smtClean="0">
                <a:sym typeface="Symbol" pitchFamily="18" charset="2"/>
              </a:rPr>
              <a:t>If </a:t>
            </a:r>
            <a:r>
              <a:rPr lang="en-US" sz="2400" i="1" smtClean="0">
                <a:sym typeface="Symbol" pitchFamily="18" charset="2"/>
              </a:rPr>
              <a:t>a </a:t>
            </a:r>
            <a:r>
              <a:rPr lang="en-US" sz="2400" smtClean="0">
                <a:sym typeface="Symbol" pitchFamily="18" charset="2"/>
              </a:rPr>
              <a:t> </a:t>
            </a:r>
            <a:r>
              <a:rPr lang="en-US" sz="2400" i="1" smtClean="0">
                <a:sym typeface="Symbol" pitchFamily="18" charset="2"/>
              </a:rPr>
              <a:t>N</a:t>
            </a:r>
            <a:r>
              <a:rPr lang="en-US" sz="2400" smtClean="0">
                <a:sym typeface="Symbol" pitchFamily="18" charset="2"/>
              </a:rPr>
              <a:t>-1(mod N) GOTO 1</a:t>
            </a:r>
          </a:p>
          <a:p>
            <a:pPr marL="876300" lvl="1" indent="-419100">
              <a:lnSpc>
                <a:spcPct val="80000"/>
              </a:lnSpc>
              <a:spcBef>
                <a:spcPct val="25000"/>
              </a:spcBef>
              <a:buFontTx/>
              <a:buAutoNum type="arabicParenR"/>
            </a:pPr>
            <a:r>
              <a:rPr lang="en-US" sz="2400" smtClean="0">
                <a:sym typeface="Symbol" pitchFamily="18" charset="2"/>
              </a:rPr>
              <a:t>ELSE gcd(</a:t>
            </a:r>
            <a:r>
              <a:rPr lang="en-US" sz="2400" i="1" smtClean="0">
                <a:sym typeface="Symbol" pitchFamily="18" charset="2"/>
              </a:rPr>
              <a:t>a </a:t>
            </a:r>
            <a:r>
              <a:rPr lang="en-US" sz="2400" smtClean="0">
                <a:sym typeface="Symbol" pitchFamily="18" charset="2"/>
              </a:rPr>
              <a:t>± 1</a:t>
            </a:r>
            <a:r>
              <a:rPr lang="en-US" sz="2400" i="1" smtClean="0">
                <a:sym typeface="Symbol" pitchFamily="18" charset="2"/>
              </a:rPr>
              <a:t>,N</a:t>
            </a:r>
            <a:r>
              <a:rPr lang="en-US" sz="2400" smtClean="0">
                <a:sym typeface="Symbol" pitchFamily="18" charset="2"/>
              </a:rPr>
              <a:t>) is a non trivial factor of </a:t>
            </a:r>
            <a:r>
              <a:rPr lang="en-US" sz="2400" i="1" smtClean="0">
                <a:sym typeface="Symbol" pitchFamily="18" charset="2"/>
              </a:rPr>
              <a:t>N</a:t>
            </a:r>
            <a:r>
              <a:rPr lang="en-US" sz="2400" smtClean="0">
                <a:sym typeface="Symbol" pitchFamily="18" charset="2"/>
              </a:rPr>
              <a:t>.</a:t>
            </a:r>
          </a:p>
        </p:txBody>
      </p:sp>
      <p:sp>
        <p:nvSpPr>
          <p:cNvPr id="460803" name="Text Box 3"/>
          <p:cNvSpPr txBox="1">
            <a:spLocks noChangeArrowheads="1"/>
          </p:cNvSpPr>
          <p:nvPr/>
        </p:nvSpPr>
        <p:spPr bwMode="auto">
          <a:xfrm>
            <a:off x="0" y="3581400"/>
            <a:ext cx="89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Hard</a:t>
            </a:r>
            <a:endParaRPr lang="fr-CA" sz="2400">
              <a:solidFill>
                <a:srgbClr val="FF0000"/>
              </a:solidFill>
              <a:latin typeface="Comic Sans MS" pitchFamily="66" charset="0"/>
            </a:endParaRPr>
          </a:p>
        </p:txBody>
      </p:sp>
      <p:sp>
        <p:nvSpPr>
          <p:cNvPr id="460805" name="Text Box 5"/>
          <p:cNvSpPr txBox="1">
            <a:spLocks noChangeArrowheads="1"/>
          </p:cNvSpPr>
          <p:nvPr/>
        </p:nvSpPr>
        <p:spPr bwMode="auto">
          <a:xfrm>
            <a:off x="30163" y="2819400"/>
            <a:ext cx="83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Easy</a:t>
            </a:r>
            <a:endParaRPr lang="fr-CA" sz="2400">
              <a:solidFill>
                <a:srgbClr val="FF0000"/>
              </a:solidFill>
              <a:latin typeface="Comic Sans MS" pitchFamily="66" charset="0"/>
            </a:endParaRPr>
          </a:p>
        </p:txBody>
      </p:sp>
      <p:sp>
        <p:nvSpPr>
          <p:cNvPr id="460806" name="Text Box 6"/>
          <p:cNvSpPr txBox="1">
            <a:spLocks noChangeArrowheads="1"/>
          </p:cNvSpPr>
          <p:nvPr/>
        </p:nvSpPr>
        <p:spPr bwMode="auto">
          <a:xfrm>
            <a:off x="30163" y="3200400"/>
            <a:ext cx="83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Easy</a:t>
            </a:r>
            <a:endParaRPr lang="fr-CA" sz="2400">
              <a:solidFill>
                <a:srgbClr val="FF0000"/>
              </a:solidFill>
              <a:latin typeface="Comic Sans MS" pitchFamily="66" charset="0"/>
            </a:endParaRPr>
          </a:p>
        </p:txBody>
      </p:sp>
      <p:sp>
        <p:nvSpPr>
          <p:cNvPr id="460807" name="Text Box 7"/>
          <p:cNvSpPr txBox="1">
            <a:spLocks noChangeArrowheads="1"/>
          </p:cNvSpPr>
          <p:nvPr/>
        </p:nvSpPr>
        <p:spPr bwMode="auto">
          <a:xfrm>
            <a:off x="30163" y="3962400"/>
            <a:ext cx="83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Easy</a:t>
            </a:r>
            <a:endParaRPr lang="fr-CA" sz="2400">
              <a:solidFill>
                <a:srgbClr val="FF0000"/>
              </a:solidFill>
              <a:latin typeface="Comic Sans MS" pitchFamily="66" charset="0"/>
            </a:endParaRPr>
          </a:p>
        </p:txBody>
      </p:sp>
      <p:sp>
        <p:nvSpPr>
          <p:cNvPr id="460808" name="Text Box 8"/>
          <p:cNvSpPr txBox="1">
            <a:spLocks noChangeArrowheads="1"/>
          </p:cNvSpPr>
          <p:nvPr/>
        </p:nvSpPr>
        <p:spPr bwMode="auto">
          <a:xfrm>
            <a:off x="30163" y="4343400"/>
            <a:ext cx="83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Easy</a:t>
            </a:r>
            <a:endParaRPr lang="fr-CA" sz="2400">
              <a:solidFill>
                <a:srgbClr val="FF0000"/>
              </a:solidFill>
              <a:latin typeface="Comic Sans MS" pitchFamily="66" charset="0"/>
            </a:endParaRPr>
          </a:p>
        </p:txBody>
      </p:sp>
      <p:sp>
        <p:nvSpPr>
          <p:cNvPr id="460809" name="Text Box 9"/>
          <p:cNvSpPr txBox="1">
            <a:spLocks noChangeArrowheads="1"/>
          </p:cNvSpPr>
          <p:nvPr/>
        </p:nvSpPr>
        <p:spPr bwMode="auto">
          <a:xfrm>
            <a:off x="30163" y="4724400"/>
            <a:ext cx="83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Easy</a:t>
            </a:r>
            <a:endParaRPr lang="fr-CA" sz="2400">
              <a:solidFill>
                <a:srgbClr val="FF0000"/>
              </a:solidFill>
              <a:latin typeface="Comic Sans MS" pitchFamily="66" charset="0"/>
            </a:endParaRPr>
          </a:p>
        </p:txBody>
      </p:sp>
      <p:sp>
        <p:nvSpPr>
          <p:cNvPr id="460810" name="Text Box 10"/>
          <p:cNvSpPr txBox="1">
            <a:spLocks noChangeArrowheads="1"/>
          </p:cNvSpPr>
          <p:nvPr/>
        </p:nvSpPr>
        <p:spPr bwMode="auto">
          <a:xfrm>
            <a:off x="30163" y="5105400"/>
            <a:ext cx="83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FF0000"/>
                </a:solidFill>
                <a:latin typeface="Comic Sans MS" pitchFamily="66" charset="0"/>
              </a:rPr>
              <a:t>Easy</a:t>
            </a:r>
            <a:endParaRPr lang="fr-CA" sz="2400">
              <a:solidFill>
                <a:srgbClr val="FF0000"/>
              </a:solidFill>
              <a:latin typeface="Comic Sans MS" pitchFamily="66" charset="0"/>
            </a:endParaRPr>
          </a:p>
        </p:txBody>
      </p:sp>
    </p:spTree>
    <p:extLst>
      <p:ext uri="{BB962C8B-B14F-4D97-AF65-F5344CB8AC3E}">
        <p14:creationId xmlns:p14="http://schemas.microsoft.com/office/powerpoint/2010/main" val="32091275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02">
                                            <p:txEl>
                                              <p:pRg st="0" end="0"/>
                                            </p:txEl>
                                          </p:spTgt>
                                        </p:tgtEl>
                                        <p:attrNameLst>
                                          <p:attrName>style.visibility</p:attrName>
                                        </p:attrNameLst>
                                      </p:cBhvr>
                                      <p:to>
                                        <p:strVal val="visible"/>
                                      </p:to>
                                    </p:set>
                                    <p:anim calcmode="lin" valueType="num">
                                      <p:cBhvr additive="base">
                                        <p:cTn id="7" dur="500" fill="hold"/>
                                        <p:tgtEl>
                                          <p:spTgt spid="46080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0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60802">
                                            <p:txEl>
                                              <p:pRg st="1" end="1"/>
                                            </p:txEl>
                                          </p:spTgt>
                                        </p:tgtEl>
                                        <p:attrNameLst>
                                          <p:attrName>style.visibility</p:attrName>
                                        </p:attrNameLst>
                                      </p:cBhvr>
                                      <p:to>
                                        <p:strVal val="visible"/>
                                      </p:to>
                                    </p:set>
                                    <p:anim calcmode="lin" valueType="num">
                                      <p:cBhvr additive="base">
                                        <p:cTn id="11" dur="500" fill="hold"/>
                                        <p:tgtEl>
                                          <p:spTgt spid="46080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6080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60802">
                                            <p:txEl>
                                              <p:pRg st="2" end="2"/>
                                            </p:txEl>
                                          </p:spTgt>
                                        </p:tgtEl>
                                        <p:attrNameLst>
                                          <p:attrName>style.visibility</p:attrName>
                                        </p:attrNameLst>
                                      </p:cBhvr>
                                      <p:to>
                                        <p:strVal val="visible"/>
                                      </p:to>
                                    </p:set>
                                    <p:anim calcmode="lin" valueType="num">
                                      <p:cBhvr additive="base">
                                        <p:cTn id="15" dur="500" fill="hold"/>
                                        <p:tgtEl>
                                          <p:spTgt spid="46080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608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0802">
                                            <p:txEl>
                                              <p:pRg st="3" end="3"/>
                                            </p:txEl>
                                          </p:spTgt>
                                        </p:tgtEl>
                                        <p:attrNameLst>
                                          <p:attrName>style.visibility</p:attrName>
                                        </p:attrNameLst>
                                      </p:cBhvr>
                                      <p:to>
                                        <p:strVal val="visible"/>
                                      </p:to>
                                    </p:set>
                                    <p:anim calcmode="lin" valueType="num">
                                      <p:cBhvr additive="base">
                                        <p:cTn id="21" dur="500" fill="hold"/>
                                        <p:tgtEl>
                                          <p:spTgt spid="460802">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608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60802">
                                            <p:txEl>
                                              <p:pRg st="4" end="4"/>
                                            </p:txEl>
                                          </p:spTgt>
                                        </p:tgtEl>
                                        <p:attrNameLst>
                                          <p:attrName>style.visibility</p:attrName>
                                        </p:attrNameLst>
                                      </p:cBhvr>
                                      <p:to>
                                        <p:strVal val="visible"/>
                                      </p:to>
                                    </p:set>
                                    <p:anim calcmode="lin" valueType="num">
                                      <p:cBhvr additive="base">
                                        <p:cTn id="27" dur="500" fill="hold"/>
                                        <p:tgtEl>
                                          <p:spTgt spid="46080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6080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080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60802">
                                            <p:txEl>
                                              <p:pRg st="5" end="5"/>
                                            </p:txEl>
                                          </p:spTgt>
                                        </p:tgtEl>
                                        <p:attrNameLst>
                                          <p:attrName>style.visibility</p:attrName>
                                        </p:attrNameLst>
                                      </p:cBhvr>
                                      <p:to>
                                        <p:strVal val="visible"/>
                                      </p:to>
                                    </p:set>
                                    <p:anim calcmode="lin" valueType="num">
                                      <p:cBhvr additive="base">
                                        <p:cTn id="37" dur="500" fill="hold"/>
                                        <p:tgtEl>
                                          <p:spTgt spid="460802">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6080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6080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60802">
                                            <p:txEl>
                                              <p:pRg st="6" end="6"/>
                                            </p:txEl>
                                          </p:spTgt>
                                        </p:tgtEl>
                                        <p:attrNameLst>
                                          <p:attrName>style.visibility</p:attrName>
                                        </p:attrNameLst>
                                      </p:cBhvr>
                                      <p:to>
                                        <p:strVal val="visible"/>
                                      </p:to>
                                    </p:set>
                                    <p:anim calcmode="lin" valueType="num">
                                      <p:cBhvr additive="base">
                                        <p:cTn id="47" dur="500" fill="hold"/>
                                        <p:tgtEl>
                                          <p:spTgt spid="460802">
                                            <p:txEl>
                                              <p:pRg st="6" end="6"/>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6080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6080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460802">
                                            <p:txEl>
                                              <p:pRg st="7" end="7"/>
                                            </p:txEl>
                                          </p:spTgt>
                                        </p:tgtEl>
                                        <p:attrNameLst>
                                          <p:attrName>style.visibility</p:attrName>
                                        </p:attrNameLst>
                                      </p:cBhvr>
                                      <p:to>
                                        <p:strVal val="visible"/>
                                      </p:to>
                                    </p:set>
                                    <p:anim calcmode="lin" valueType="num">
                                      <p:cBhvr additive="base">
                                        <p:cTn id="57" dur="500" fill="hold"/>
                                        <p:tgtEl>
                                          <p:spTgt spid="460802">
                                            <p:txEl>
                                              <p:pRg st="7" end="7"/>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6080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6080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60802">
                                            <p:txEl>
                                              <p:pRg st="8" end="8"/>
                                            </p:txEl>
                                          </p:spTgt>
                                        </p:tgtEl>
                                        <p:attrNameLst>
                                          <p:attrName>style.visibility</p:attrName>
                                        </p:attrNameLst>
                                      </p:cBhvr>
                                      <p:to>
                                        <p:strVal val="visible"/>
                                      </p:to>
                                    </p:set>
                                    <p:anim calcmode="lin" valueType="num">
                                      <p:cBhvr additive="base">
                                        <p:cTn id="67" dur="500" fill="hold"/>
                                        <p:tgtEl>
                                          <p:spTgt spid="460802">
                                            <p:txEl>
                                              <p:pRg st="8" end="8"/>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6080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46080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60802">
                                            <p:txEl>
                                              <p:pRg st="9" end="9"/>
                                            </p:txEl>
                                          </p:spTgt>
                                        </p:tgtEl>
                                        <p:attrNameLst>
                                          <p:attrName>style.visibility</p:attrName>
                                        </p:attrNameLst>
                                      </p:cBhvr>
                                      <p:to>
                                        <p:strVal val="visible"/>
                                      </p:to>
                                    </p:set>
                                    <p:anim calcmode="lin" valueType="num">
                                      <p:cBhvr additive="base">
                                        <p:cTn id="77" dur="500" fill="hold"/>
                                        <p:tgtEl>
                                          <p:spTgt spid="460802">
                                            <p:txEl>
                                              <p:pRg st="9" end="9"/>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46080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60809"/>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60802">
                                            <p:txEl>
                                              <p:pRg st="10" end="10"/>
                                            </p:txEl>
                                          </p:spTgt>
                                        </p:tgtEl>
                                        <p:attrNameLst>
                                          <p:attrName>style.visibility</p:attrName>
                                        </p:attrNameLst>
                                      </p:cBhvr>
                                      <p:to>
                                        <p:strVal val="visible"/>
                                      </p:to>
                                    </p:set>
                                    <p:anim calcmode="lin" valueType="num">
                                      <p:cBhvr additive="base">
                                        <p:cTn id="87" dur="500" fill="hold"/>
                                        <p:tgtEl>
                                          <p:spTgt spid="460802">
                                            <p:txEl>
                                              <p:pRg st="10" end="1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46080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460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90600" y="76200"/>
            <a:ext cx="7162800" cy="533400"/>
          </a:xfrm>
        </p:spPr>
        <p:txBody>
          <a:bodyPr/>
          <a:lstStyle/>
          <a:p>
            <a:r>
              <a:rPr lang="en-US" smtClean="0"/>
              <a:t>Finding r with x</a:t>
            </a:r>
            <a:r>
              <a:rPr lang="en-US" baseline="30000" smtClean="0"/>
              <a:t>r</a:t>
            </a:r>
            <a:r>
              <a:rPr lang="en-US" smtClean="0"/>
              <a:t> </a:t>
            </a:r>
            <a:r>
              <a:rPr lang="en-US" sz="4000" smtClean="0">
                <a:sym typeface="Symbol" pitchFamily="18" charset="2"/>
              </a:rPr>
              <a:t></a:t>
            </a:r>
            <a:r>
              <a:rPr lang="en-US" smtClean="0"/>
              <a:t> 1 (mod N)</a:t>
            </a:r>
          </a:p>
        </p:txBody>
      </p:sp>
      <p:sp>
        <p:nvSpPr>
          <p:cNvPr id="462931" name="Rectangle 83"/>
          <p:cNvSpPr>
            <a:spLocks noGrp="1" noChangeArrowheads="1"/>
          </p:cNvSpPr>
          <p:nvPr>
            <p:ph idx="1"/>
          </p:nvPr>
        </p:nvSpPr>
        <p:spPr>
          <a:xfrm>
            <a:off x="228600" y="5334000"/>
            <a:ext cx="8458200" cy="1447800"/>
          </a:xfrm>
        </p:spPr>
        <p:txBody>
          <a:bodyPr/>
          <a:lstStyle/>
          <a:p>
            <a:r>
              <a:rPr lang="en-US" smtClean="0"/>
              <a:t>Finally: Perform measurement</a:t>
            </a:r>
          </a:p>
          <a:p>
            <a:pPr lvl="1"/>
            <a:r>
              <a:rPr lang="en-US" smtClean="0"/>
              <a:t>Find out r with high probability</a:t>
            </a:r>
          </a:p>
          <a:p>
            <a:pPr lvl="1"/>
            <a:r>
              <a:rPr lang="en-US" smtClean="0"/>
              <a:t>Get |y&gt;|a</a:t>
            </a:r>
            <a:r>
              <a:rPr lang="en-US" baseline="30000" smtClean="0"/>
              <a:t>w’</a:t>
            </a:r>
            <a:r>
              <a:rPr lang="en-US" smtClean="0"/>
              <a:t>&gt; where y is of form k/r and w’ is related</a:t>
            </a:r>
          </a:p>
        </p:txBody>
      </p:sp>
      <p:grpSp>
        <p:nvGrpSpPr>
          <p:cNvPr id="2" name="Group 3"/>
          <p:cNvGrpSpPr>
            <a:grpSpLocks/>
          </p:cNvGrpSpPr>
          <p:nvPr/>
        </p:nvGrpSpPr>
        <p:grpSpPr bwMode="auto">
          <a:xfrm>
            <a:off x="2647950" y="2727325"/>
            <a:ext cx="400050" cy="133350"/>
            <a:chOff x="1872" y="3072"/>
            <a:chExt cx="240" cy="96"/>
          </a:xfrm>
        </p:grpSpPr>
        <p:sp>
          <p:nvSpPr>
            <p:cNvPr id="27733" name="Line 4"/>
            <p:cNvSpPr>
              <a:spLocks noChangeShapeType="1"/>
            </p:cNvSpPr>
            <p:nvPr/>
          </p:nvSpPr>
          <p:spPr bwMode="auto">
            <a:xfrm>
              <a:off x="1872" y="3072"/>
              <a:ext cx="2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7734" name="Line 5"/>
            <p:cNvSpPr>
              <a:spLocks noChangeShapeType="1"/>
            </p:cNvSpPr>
            <p:nvPr/>
          </p:nvSpPr>
          <p:spPr bwMode="auto">
            <a:xfrm>
              <a:off x="1872" y="3168"/>
              <a:ext cx="2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pSp>
      <p:grpSp>
        <p:nvGrpSpPr>
          <p:cNvPr id="3" name="Group 6"/>
          <p:cNvGrpSpPr>
            <a:grpSpLocks/>
          </p:cNvGrpSpPr>
          <p:nvPr/>
        </p:nvGrpSpPr>
        <p:grpSpPr bwMode="auto">
          <a:xfrm>
            <a:off x="5353050" y="1058863"/>
            <a:ext cx="2665413" cy="1298575"/>
            <a:chOff x="2784" y="629"/>
            <a:chExt cx="1920" cy="935"/>
          </a:xfrm>
        </p:grpSpPr>
        <p:graphicFrame>
          <p:nvGraphicFramePr>
            <p:cNvPr id="27720" name="Object 7"/>
            <p:cNvGraphicFramePr>
              <a:graphicFrameLocks noChangeAspect="1"/>
            </p:cNvGraphicFramePr>
            <p:nvPr/>
          </p:nvGraphicFramePr>
          <p:xfrm>
            <a:off x="2784" y="677"/>
            <a:ext cx="587" cy="684"/>
          </p:xfrm>
          <a:graphic>
            <a:graphicData uri="http://schemas.openxmlformats.org/presentationml/2006/ole">
              <mc:AlternateContent xmlns:mc="http://schemas.openxmlformats.org/markup-compatibility/2006">
                <mc:Choice xmlns:v="urn:schemas-microsoft-com:vml" Requires="v">
                  <p:oleObj spid="_x0000_s3403" name="Equation" r:id="rId3" imgW="164957" imgH="190335" progId="Equation.3">
                    <p:embed/>
                  </p:oleObj>
                </mc:Choice>
                <mc:Fallback>
                  <p:oleObj name="Equation" r:id="rId3" imgW="164957" imgH="19033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677"/>
                          <a:ext cx="587" cy="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21" name="Object 8"/>
            <p:cNvGraphicFramePr>
              <a:graphicFrameLocks noChangeAspect="1"/>
            </p:cNvGraphicFramePr>
            <p:nvPr/>
          </p:nvGraphicFramePr>
          <p:xfrm>
            <a:off x="2940" y="1219"/>
            <a:ext cx="234" cy="345"/>
          </p:xfrm>
          <a:graphic>
            <a:graphicData uri="http://schemas.openxmlformats.org/presentationml/2006/ole">
              <mc:AlternateContent xmlns:mc="http://schemas.openxmlformats.org/markup-compatibility/2006">
                <mc:Choice xmlns:v="urn:schemas-microsoft-com:vml" Requires="v">
                  <p:oleObj spid="_x0000_s3404" name="Equation" r:id="rId5" imgW="126890" imgH="190335" progId="Equation.3">
                    <p:embed/>
                  </p:oleObj>
                </mc:Choice>
                <mc:Fallback>
                  <p:oleObj name="Equation" r:id="rId5" imgW="126890" imgH="19033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0" y="1219"/>
                          <a:ext cx="234"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722" name="Group 9"/>
            <p:cNvGrpSpPr>
              <a:grpSpLocks/>
            </p:cNvGrpSpPr>
            <p:nvPr/>
          </p:nvGrpSpPr>
          <p:grpSpPr bwMode="auto">
            <a:xfrm>
              <a:off x="3648" y="629"/>
              <a:ext cx="276" cy="720"/>
              <a:chOff x="1387" y="3072"/>
              <a:chExt cx="276" cy="672"/>
            </a:xfrm>
          </p:grpSpPr>
          <p:graphicFrame>
            <p:nvGraphicFramePr>
              <p:cNvPr id="27731" name="Object 10"/>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05" name="Equation" r:id="rId7" imgW="126890" imgH="190335" progId="Equation.3">
                      <p:embed/>
                    </p:oleObj>
                  </mc:Choice>
                  <mc:Fallback>
                    <p:oleObj name="Equation" r:id="rId7"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32" name="Object 11"/>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06" name="Equation" r:id="rId9" imgW="114102" imgH="177492" progId="Equation.3">
                      <p:embed/>
                    </p:oleObj>
                  </mc:Choice>
                  <mc:Fallback>
                    <p:oleObj name="Equation" r:id="rId9"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7723" name="Object 12"/>
            <p:cNvGraphicFramePr>
              <a:graphicFrameLocks noChangeAspect="1"/>
            </p:cNvGraphicFramePr>
            <p:nvPr/>
          </p:nvGraphicFramePr>
          <p:xfrm>
            <a:off x="3379" y="767"/>
            <a:ext cx="363" cy="541"/>
          </p:xfrm>
          <a:graphic>
            <a:graphicData uri="http://schemas.openxmlformats.org/presentationml/2006/ole">
              <mc:AlternateContent xmlns:mc="http://schemas.openxmlformats.org/markup-compatibility/2006">
                <mc:Choice xmlns:v="urn:schemas-microsoft-com:vml" Requires="v">
                  <p:oleObj spid="_x0000_s3407" name="Equation" r:id="rId11" imgW="126890" imgH="190335" progId="Equation.3">
                    <p:embed/>
                  </p:oleObj>
                </mc:Choice>
                <mc:Fallback>
                  <p:oleObj name="Equation" r:id="rId11" imgW="126890" imgH="19033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9" y="767"/>
                          <a:ext cx="363" cy="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724" name="Group 13"/>
            <p:cNvGrpSpPr>
              <a:grpSpLocks/>
            </p:cNvGrpSpPr>
            <p:nvPr/>
          </p:nvGrpSpPr>
          <p:grpSpPr bwMode="auto">
            <a:xfrm>
              <a:off x="4428" y="629"/>
              <a:ext cx="276" cy="720"/>
              <a:chOff x="1387" y="3072"/>
              <a:chExt cx="276" cy="672"/>
            </a:xfrm>
          </p:grpSpPr>
          <p:graphicFrame>
            <p:nvGraphicFramePr>
              <p:cNvPr id="27729" name="Object 14"/>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08" name="Equation" r:id="rId13" imgW="126890" imgH="190335" progId="Equation.3">
                      <p:embed/>
                    </p:oleObj>
                  </mc:Choice>
                  <mc:Fallback>
                    <p:oleObj name="Equation" r:id="rId13"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30" name="Object 15"/>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09" name="Equation" r:id="rId14" imgW="114102" imgH="177492" progId="Equation.3">
                      <p:embed/>
                    </p:oleObj>
                  </mc:Choice>
                  <mc:Fallback>
                    <p:oleObj name="Equation" r:id="rId14"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7725" name="Object 16"/>
            <p:cNvGraphicFramePr>
              <a:graphicFrameLocks noChangeAspect="1"/>
            </p:cNvGraphicFramePr>
            <p:nvPr/>
          </p:nvGraphicFramePr>
          <p:xfrm>
            <a:off x="3964" y="821"/>
            <a:ext cx="438" cy="480"/>
          </p:xfrm>
          <a:graphic>
            <a:graphicData uri="http://schemas.openxmlformats.org/presentationml/2006/ole">
              <mc:AlternateContent xmlns:mc="http://schemas.openxmlformats.org/markup-compatibility/2006">
                <mc:Choice xmlns:v="urn:schemas-microsoft-com:vml" Requires="v">
                  <p:oleObj spid="_x0000_s3410" name="Equation" r:id="rId15" imgW="133502" imgH="142951" progId="Equation.3">
                    <p:embed/>
                  </p:oleObj>
                </mc:Choice>
                <mc:Fallback>
                  <p:oleObj name="Equation" r:id="rId15" imgW="133502" imgH="142951"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4" y="821"/>
                          <a:ext cx="438"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26" name="Object 17"/>
            <p:cNvGraphicFramePr>
              <a:graphicFrameLocks noChangeAspect="1"/>
            </p:cNvGraphicFramePr>
            <p:nvPr/>
          </p:nvGraphicFramePr>
          <p:xfrm>
            <a:off x="4235" y="643"/>
            <a:ext cx="235" cy="345"/>
          </p:xfrm>
          <a:graphic>
            <a:graphicData uri="http://schemas.openxmlformats.org/presentationml/2006/ole">
              <mc:AlternateContent xmlns:mc="http://schemas.openxmlformats.org/markup-compatibility/2006">
                <mc:Choice xmlns:v="urn:schemas-microsoft-com:vml" Requires="v">
                  <p:oleObj spid="_x0000_s3411" name="Equation" r:id="rId17" imgW="126890" imgH="190335" progId="Equation.3">
                    <p:embed/>
                  </p:oleObj>
                </mc:Choice>
                <mc:Fallback>
                  <p:oleObj name="Equation" r:id="rId17" imgW="126890" imgH="19033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35" y="643"/>
                          <a:ext cx="235"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27" name="Line 18"/>
            <p:cNvSpPr>
              <a:spLocks noChangeShapeType="1"/>
            </p:cNvSpPr>
            <p:nvPr/>
          </p:nvSpPr>
          <p:spPr bwMode="auto">
            <a:xfrm flipH="1">
              <a:off x="3360" y="725"/>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7728" name="Line 19"/>
            <p:cNvSpPr>
              <a:spLocks noChangeShapeType="1"/>
            </p:cNvSpPr>
            <p:nvPr/>
          </p:nvSpPr>
          <p:spPr bwMode="auto">
            <a:xfrm flipH="1">
              <a:off x="4032" y="725"/>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pSp>
      <p:grpSp>
        <p:nvGrpSpPr>
          <p:cNvPr id="6" name="Group 20"/>
          <p:cNvGrpSpPr>
            <a:grpSpLocks/>
          </p:cNvGrpSpPr>
          <p:nvPr/>
        </p:nvGrpSpPr>
        <p:grpSpPr bwMode="auto">
          <a:xfrm>
            <a:off x="1466850" y="1050925"/>
            <a:ext cx="2665413" cy="1298575"/>
            <a:chOff x="336" y="624"/>
            <a:chExt cx="1920" cy="935"/>
          </a:xfrm>
        </p:grpSpPr>
        <p:graphicFrame>
          <p:nvGraphicFramePr>
            <p:cNvPr id="27708" name="Object 21"/>
            <p:cNvGraphicFramePr>
              <a:graphicFrameLocks noChangeAspect="1"/>
            </p:cNvGraphicFramePr>
            <p:nvPr/>
          </p:nvGraphicFramePr>
          <p:xfrm>
            <a:off x="336" y="672"/>
            <a:ext cx="587" cy="684"/>
          </p:xfrm>
          <a:graphic>
            <a:graphicData uri="http://schemas.openxmlformats.org/presentationml/2006/ole">
              <mc:AlternateContent xmlns:mc="http://schemas.openxmlformats.org/markup-compatibility/2006">
                <mc:Choice xmlns:v="urn:schemas-microsoft-com:vml" Requires="v">
                  <p:oleObj spid="_x0000_s3412" name="Equation" r:id="rId19" imgW="164957" imgH="190335" progId="Equation.3">
                    <p:embed/>
                  </p:oleObj>
                </mc:Choice>
                <mc:Fallback>
                  <p:oleObj name="Equation" r:id="rId19" imgW="164957" imgH="19033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672"/>
                          <a:ext cx="587" cy="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09" name="Object 22"/>
            <p:cNvGraphicFramePr>
              <a:graphicFrameLocks noChangeAspect="1"/>
            </p:cNvGraphicFramePr>
            <p:nvPr/>
          </p:nvGraphicFramePr>
          <p:xfrm>
            <a:off x="492" y="1214"/>
            <a:ext cx="233" cy="345"/>
          </p:xfrm>
          <a:graphic>
            <a:graphicData uri="http://schemas.openxmlformats.org/presentationml/2006/ole">
              <mc:AlternateContent xmlns:mc="http://schemas.openxmlformats.org/markup-compatibility/2006">
                <mc:Choice xmlns:v="urn:schemas-microsoft-com:vml" Requires="v">
                  <p:oleObj spid="_x0000_s3413" name="Equation" r:id="rId20" imgW="126890" imgH="190335" progId="Equation.3">
                    <p:embed/>
                  </p:oleObj>
                </mc:Choice>
                <mc:Fallback>
                  <p:oleObj name="Equation" r:id="rId20" imgW="126890" imgH="190335"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2" y="1214"/>
                          <a:ext cx="233"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710" name="Group 23"/>
            <p:cNvGrpSpPr>
              <a:grpSpLocks/>
            </p:cNvGrpSpPr>
            <p:nvPr/>
          </p:nvGrpSpPr>
          <p:grpSpPr bwMode="auto">
            <a:xfrm>
              <a:off x="1200" y="624"/>
              <a:ext cx="276" cy="720"/>
              <a:chOff x="1387" y="3072"/>
              <a:chExt cx="276" cy="672"/>
            </a:xfrm>
          </p:grpSpPr>
          <p:graphicFrame>
            <p:nvGraphicFramePr>
              <p:cNvPr id="27718" name="Object 24"/>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14" name="Equation" r:id="rId22" imgW="126890" imgH="190335" progId="Equation.3">
                      <p:embed/>
                    </p:oleObj>
                  </mc:Choice>
                  <mc:Fallback>
                    <p:oleObj name="Equation" r:id="rId22"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19" name="Object 25"/>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15" name="Equation" r:id="rId23" imgW="114102" imgH="177492" progId="Equation.3">
                      <p:embed/>
                    </p:oleObj>
                  </mc:Choice>
                  <mc:Fallback>
                    <p:oleObj name="Equation" r:id="rId23"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7711" name="Object 26"/>
            <p:cNvGraphicFramePr>
              <a:graphicFrameLocks noChangeAspect="1"/>
            </p:cNvGraphicFramePr>
            <p:nvPr/>
          </p:nvGraphicFramePr>
          <p:xfrm>
            <a:off x="931" y="762"/>
            <a:ext cx="363" cy="541"/>
          </p:xfrm>
          <a:graphic>
            <a:graphicData uri="http://schemas.openxmlformats.org/presentationml/2006/ole">
              <mc:AlternateContent xmlns:mc="http://schemas.openxmlformats.org/markup-compatibility/2006">
                <mc:Choice xmlns:v="urn:schemas-microsoft-com:vml" Requires="v">
                  <p:oleObj spid="_x0000_s3416" name="Equation" r:id="rId24" imgW="126890" imgH="190335" progId="Equation.3">
                    <p:embed/>
                  </p:oleObj>
                </mc:Choice>
                <mc:Fallback>
                  <p:oleObj name="Equation" r:id="rId24" imgW="126890" imgH="190335"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31" y="762"/>
                          <a:ext cx="363" cy="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712" name="Group 27"/>
            <p:cNvGrpSpPr>
              <a:grpSpLocks/>
            </p:cNvGrpSpPr>
            <p:nvPr/>
          </p:nvGrpSpPr>
          <p:grpSpPr bwMode="auto">
            <a:xfrm>
              <a:off x="1980" y="624"/>
              <a:ext cx="276" cy="720"/>
              <a:chOff x="1387" y="3072"/>
              <a:chExt cx="276" cy="672"/>
            </a:xfrm>
          </p:grpSpPr>
          <p:graphicFrame>
            <p:nvGraphicFramePr>
              <p:cNvPr id="27716" name="Object 28"/>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17" name="Equation" r:id="rId26" imgW="126890" imgH="190335" progId="Equation.3">
                      <p:embed/>
                    </p:oleObj>
                  </mc:Choice>
                  <mc:Fallback>
                    <p:oleObj name="Equation" r:id="rId26"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17" name="Object 29"/>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18" name="Equation" r:id="rId27" imgW="114102" imgH="177492" progId="Equation.3">
                      <p:embed/>
                    </p:oleObj>
                  </mc:Choice>
                  <mc:Fallback>
                    <p:oleObj name="Equation" r:id="rId27"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7713" name="Line 30"/>
            <p:cNvSpPr>
              <a:spLocks noChangeShapeType="1"/>
            </p:cNvSpPr>
            <p:nvPr/>
          </p:nvSpPr>
          <p:spPr bwMode="auto">
            <a:xfrm flipH="1">
              <a:off x="912" y="720"/>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7714" name="Line 31"/>
            <p:cNvSpPr>
              <a:spLocks noChangeShapeType="1"/>
            </p:cNvSpPr>
            <p:nvPr/>
          </p:nvSpPr>
          <p:spPr bwMode="auto">
            <a:xfrm flipH="1">
              <a:off x="1584" y="720"/>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aphicFrame>
          <p:nvGraphicFramePr>
            <p:cNvPr id="27715" name="Object 32"/>
            <p:cNvGraphicFramePr>
              <a:graphicFrameLocks noChangeAspect="1"/>
            </p:cNvGraphicFramePr>
            <p:nvPr/>
          </p:nvGraphicFramePr>
          <p:xfrm>
            <a:off x="1668" y="732"/>
            <a:ext cx="328" cy="504"/>
          </p:xfrm>
          <a:graphic>
            <a:graphicData uri="http://schemas.openxmlformats.org/presentationml/2006/ole">
              <mc:AlternateContent xmlns:mc="http://schemas.openxmlformats.org/markup-compatibility/2006">
                <mc:Choice xmlns:v="urn:schemas-microsoft-com:vml" Requires="v">
                  <p:oleObj spid="_x0000_s3419" name="Equation" r:id="rId28" imgW="114102" imgH="177492" progId="Equation.3">
                    <p:embed/>
                  </p:oleObj>
                </mc:Choice>
                <mc:Fallback>
                  <p:oleObj name="Equation" r:id="rId28" imgW="114102" imgH="177492"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68" y="732"/>
                          <a:ext cx="328"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62881" name="Line 33"/>
          <p:cNvSpPr>
            <a:spLocks noChangeShapeType="1"/>
          </p:cNvSpPr>
          <p:nvPr/>
        </p:nvSpPr>
        <p:spPr bwMode="auto">
          <a:xfrm>
            <a:off x="4591050" y="1660525"/>
            <a:ext cx="733425" cy="1588"/>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pSp>
        <p:nvGrpSpPr>
          <p:cNvPr id="9" name="Group 34"/>
          <p:cNvGrpSpPr>
            <a:grpSpLocks/>
          </p:cNvGrpSpPr>
          <p:nvPr/>
        </p:nvGrpSpPr>
        <p:grpSpPr bwMode="auto">
          <a:xfrm>
            <a:off x="3028950" y="2041525"/>
            <a:ext cx="5048250" cy="1606550"/>
            <a:chOff x="1548" y="1392"/>
            <a:chExt cx="3636" cy="1157"/>
          </a:xfrm>
        </p:grpSpPr>
        <p:graphicFrame>
          <p:nvGraphicFramePr>
            <p:cNvPr id="27689" name="Object 35"/>
            <p:cNvGraphicFramePr>
              <a:graphicFrameLocks noChangeAspect="1"/>
            </p:cNvGraphicFramePr>
            <p:nvPr/>
          </p:nvGraphicFramePr>
          <p:xfrm>
            <a:off x="2064" y="1589"/>
            <a:ext cx="587" cy="684"/>
          </p:xfrm>
          <a:graphic>
            <a:graphicData uri="http://schemas.openxmlformats.org/presentationml/2006/ole">
              <mc:AlternateContent xmlns:mc="http://schemas.openxmlformats.org/markup-compatibility/2006">
                <mc:Choice xmlns:v="urn:schemas-microsoft-com:vml" Requires="v">
                  <p:oleObj spid="_x0000_s3420" name="Equation" r:id="rId30" imgW="164957" imgH="190335" progId="Equation.3">
                    <p:embed/>
                  </p:oleObj>
                </mc:Choice>
                <mc:Fallback>
                  <p:oleObj name="Equation" r:id="rId30" imgW="164957" imgH="19033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1589"/>
                          <a:ext cx="587" cy="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690" name="Group 36"/>
            <p:cNvGrpSpPr>
              <a:grpSpLocks/>
            </p:cNvGrpSpPr>
            <p:nvPr/>
          </p:nvGrpSpPr>
          <p:grpSpPr bwMode="auto">
            <a:xfrm>
              <a:off x="4140" y="1504"/>
              <a:ext cx="276" cy="720"/>
              <a:chOff x="1387" y="3072"/>
              <a:chExt cx="276" cy="672"/>
            </a:xfrm>
          </p:grpSpPr>
          <p:graphicFrame>
            <p:nvGraphicFramePr>
              <p:cNvPr id="27706" name="Object 37"/>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21" name="Equation" r:id="rId31" imgW="126890" imgH="190335" progId="Equation.3">
                      <p:embed/>
                    </p:oleObj>
                  </mc:Choice>
                  <mc:Fallback>
                    <p:oleObj name="Equation" r:id="rId31"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07" name="Object 38"/>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22" name="Equation" r:id="rId32" imgW="114102" imgH="177492" progId="Equation.3">
                      <p:embed/>
                    </p:oleObj>
                  </mc:Choice>
                  <mc:Fallback>
                    <p:oleObj name="Equation" r:id="rId32"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7691" name="Group 39"/>
            <p:cNvGrpSpPr>
              <a:grpSpLocks/>
            </p:cNvGrpSpPr>
            <p:nvPr/>
          </p:nvGrpSpPr>
          <p:grpSpPr bwMode="auto">
            <a:xfrm>
              <a:off x="4908" y="1504"/>
              <a:ext cx="276" cy="720"/>
              <a:chOff x="1387" y="3072"/>
              <a:chExt cx="276" cy="672"/>
            </a:xfrm>
          </p:grpSpPr>
          <p:graphicFrame>
            <p:nvGraphicFramePr>
              <p:cNvPr id="27704" name="Object 40"/>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23" name="Equation" r:id="rId33" imgW="126890" imgH="190335" progId="Equation.3">
                      <p:embed/>
                    </p:oleObj>
                  </mc:Choice>
                  <mc:Fallback>
                    <p:oleObj name="Equation" r:id="rId33"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05" name="Object 41"/>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24" name="Equation" r:id="rId34" imgW="114102" imgH="177492" progId="Equation.3">
                      <p:embed/>
                    </p:oleObj>
                  </mc:Choice>
                  <mc:Fallback>
                    <p:oleObj name="Equation" r:id="rId34"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7692" name="Object 42"/>
            <p:cNvGraphicFramePr>
              <a:graphicFrameLocks noChangeAspect="1"/>
            </p:cNvGraphicFramePr>
            <p:nvPr/>
          </p:nvGraphicFramePr>
          <p:xfrm>
            <a:off x="4444" y="1696"/>
            <a:ext cx="439" cy="480"/>
          </p:xfrm>
          <a:graphic>
            <a:graphicData uri="http://schemas.openxmlformats.org/presentationml/2006/ole">
              <mc:AlternateContent xmlns:mc="http://schemas.openxmlformats.org/markup-compatibility/2006">
                <mc:Choice xmlns:v="urn:schemas-microsoft-com:vml" Requires="v">
                  <p:oleObj spid="_x0000_s3425" name="Equation" r:id="rId35" imgW="133502" imgH="142951" progId="Equation.3">
                    <p:embed/>
                  </p:oleObj>
                </mc:Choice>
                <mc:Fallback>
                  <p:oleObj name="Equation" r:id="rId35" imgW="133502" imgH="142951"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44" y="1696"/>
                          <a:ext cx="439"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3" name="Object 43"/>
            <p:cNvGraphicFramePr>
              <a:graphicFrameLocks noChangeAspect="1"/>
            </p:cNvGraphicFramePr>
            <p:nvPr/>
          </p:nvGraphicFramePr>
          <p:xfrm>
            <a:off x="1632" y="1577"/>
            <a:ext cx="587" cy="684"/>
          </p:xfrm>
          <a:graphic>
            <a:graphicData uri="http://schemas.openxmlformats.org/presentationml/2006/ole">
              <mc:AlternateContent xmlns:mc="http://schemas.openxmlformats.org/markup-compatibility/2006">
                <mc:Choice xmlns:v="urn:schemas-microsoft-com:vml" Requires="v">
                  <p:oleObj spid="_x0000_s3426" name="Equation" r:id="rId37" imgW="164957" imgH="190335" progId="Equation.3">
                    <p:embed/>
                  </p:oleObj>
                </mc:Choice>
                <mc:Fallback>
                  <p:oleObj name="Equation" r:id="rId37" imgW="164957" imgH="19033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577"/>
                          <a:ext cx="587" cy="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4" name="Object 44"/>
            <p:cNvGraphicFramePr>
              <a:graphicFrameLocks noChangeAspect="1"/>
            </p:cNvGraphicFramePr>
            <p:nvPr/>
          </p:nvGraphicFramePr>
          <p:xfrm>
            <a:off x="2256" y="2165"/>
            <a:ext cx="281" cy="384"/>
          </p:xfrm>
          <a:graphic>
            <a:graphicData uri="http://schemas.openxmlformats.org/presentationml/2006/ole">
              <mc:AlternateContent xmlns:mc="http://schemas.openxmlformats.org/markup-compatibility/2006">
                <mc:Choice xmlns:v="urn:schemas-microsoft-com:vml" Requires="v">
                  <p:oleObj spid="_x0000_s3427" name="Equation" r:id="rId38" imgW="139639" imgH="190417" progId="Equation.3">
                    <p:embed/>
                  </p:oleObj>
                </mc:Choice>
                <mc:Fallback>
                  <p:oleObj name="Equation" r:id="rId38" imgW="139639" imgH="190417"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256" y="2165"/>
                          <a:ext cx="281" cy="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5" name="Object 45"/>
            <p:cNvGraphicFramePr>
              <a:graphicFrameLocks noChangeAspect="1"/>
            </p:cNvGraphicFramePr>
            <p:nvPr/>
          </p:nvGraphicFramePr>
          <p:xfrm flipH="1" flipV="1">
            <a:off x="3216" y="1733"/>
            <a:ext cx="336" cy="336"/>
          </p:xfrm>
          <a:graphic>
            <a:graphicData uri="http://schemas.openxmlformats.org/presentationml/2006/ole">
              <mc:AlternateContent xmlns:mc="http://schemas.openxmlformats.org/markup-compatibility/2006">
                <mc:Choice xmlns:v="urn:schemas-microsoft-com:vml" Requires="v">
                  <p:oleObj spid="_x0000_s3428" name="Equation" r:id="rId40" imgW="139700" imgH="139700" progId="Equation.3">
                    <p:embed/>
                  </p:oleObj>
                </mc:Choice>
                <mc:Fallback>
                  <p:oleObj name="Equation" r:id="rId40" imgW="139700" imgH="13970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flipH="1" flipV="1">
                          <a:off x="3216" y="1733"/>
                          <a:ext cx="336"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6" name="Object 46"/>
            <p:cNvGraphicFramePr>
              <a:graphicFrameLocks noChangeAspect="1"/>
            </p:cNvGraphicFramePr>
            <p:nvPr/>
          </p:nvGraphicFramePr>
          <p:xfrm>
            <a:off x="3564" y="1685"/>
            <a:ext cx="323" cy="432"/>
          </p:xfrm>
          <a:graphic>
            <a:graphicData uri="http://schemas.openxmlformats.org/presentationml/2006/ole">
              <mc:AlternateContent xmlns:mc="http://schemas.openxmlformats.org/markup-compatibility/2006">
                <mc:Choice xmlns:v="urn:schemas-microsoft-com:vml" Requires="v">
                  <p:oleObj spid="_x0000_s3429" name="Equation" r:id="rId42" imgW="104851" imgH="142951" progId="Equation.3">
                    <p:embed/>
                  </p:oleObj>
                </mc:Choice>
                <mc:Fallback>
                  <p:oleObj name="Equation" r:id="rId42" imgW="104851" imgH="142951" progId="Equation.3">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564" y="1685"/>
                          <a:ext cx="323"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7" name="Object 47"/>
            <p:cNvGraphicFramePr>
              <a:graphicFrameLocks noChangeAspect="1"/>
            </p:cNvGraphicFramePr>
            <p:nvPr/>
          </p:nvGraphicFramePr>
          <p:xfrm>
            <a:off x="3840" y="1685"/>
            <a:ext cx="351" cy="480"/>
          </p:xfrm>
          <a:graphic>
            <a:graphicData uri="http://schemas.openxmlformats.org/presentationml/2006/ole">
              <mc:AlternateContent xmlns:mc="http://schemas.openxmlformats.org/markup-compatibility/2006">
                <mc:Choice xmlns:v="urn:schemas-microsoft-com:vml" Requires="v">
                  <p:oleObj spid="_x0000_s3430" name="Equation" r:id="rId44" imgW="139639" imgH="190417" progId="Equation.3">
                    <p:embed/>
                  </p:oleObj>
                </mc:Choice>
                <mc:Fallback>
                  <p:oleObj name="Equation" r:id="rId44" imgW="139639" imgH="190417"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840" y="1685"/>
                          <a:ext cx="351"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8" name="Object 48"/>
            <p:cNvGraphicFramePr>
              <a:graphicFrameLocks noChangeAspect="1"/>
            </p:cNvGraphicFramePr>
            <p:nvPr/>
          </p:nvGraphicFramePr>
          <p:xfrm>
            <a:off x="2880" y="1685"/>
            <a:ext cx="432" cy="432"/>
          </p:xfrm>
          <a:graphic>
            <a:graphicData uri="http://schemas.openxmlformats.org/presentationml/2006/ole">
              <mc:AlternateContent xmlns:mc="http://schemas.openxmlformats.org/markup-compatibility/2006">
                <mc:Choice xmlns:v="urn:schemas-microsoft-com:vml" Requires="v">
                  <p:oleObj spid="_x0000_s3431" name="Equation" r:id="rId45" imgW="152268" imgH="152268" progId="Equation.3">
                    <p:embed/>
                  </p:oleObj>
                </mc:Choice>
                <mc:Fallback>
                  <p:oleObj name="Equation" r:id="rId45" imgW="152268" imgH="152268" progId="Equation.3">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880" y="1685"/>
                          <a:ext cx="432"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99" name="Object 49"/>
            <p:cNvGraphicFramePr>
              <a:graphicFrameLocks noChangeAspect="1"/>
            </p:cNvGraphicFramePr>
            <p:nvPr/>
          </p:nvGraphicFramePr>
          <p:xfrm>
            <a:off x="1548" y="2141"/>
            <a:ext cx="744" cy="336"/>
          </p:xfrm>
          <a:graphic>
            <a:graphicData uri="http://schemas.openxmlformats.org/presentationml/2006/ole">
              <mc:AlternateContent xmlns:mc="http://schemas.openxmlformats.org/markup-compatibility/2006">
                <mc:Choice xmlns:v="urn:schemas-microsoft-com:vml" Requires="v">
                  <p:oleObj spid="_x0000_s3432" name="Equation" r:id="rId47" imgW="393359" imgH="177646" progId="Equation.3">
                    <p:embed/>
                  </p:oleObj>
                </mc:Choice>
                <mc:Fallback>
                  <p:oleObj name="Equation" r:id="rId47" imgW="393359" imgH="177646" progId="Equation.3">
                    <p:embed/>
                    <p:pic>
                      <p:nvPicPr>
                        <p:cNvPr id="0" na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548" y="2141"/>
                          <a:ext cx="744"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00" name="Line 50"/>
            <p:cNvSpPr>
              <a:spLocks noChangeShapeType="1"/>
            </p:cNvSpPr>
            <p:nvPr/>
          </p:nvSpPr>
          <p:spPr bwMode="auto">
            <a:xfrm flipH="1">
              <a:off x="4464" y="1589"/>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7701" name="Line 51"/>
            <p:cNvSpPr>
              <a:spLocks noChangeShapeType="1"/>
            </p:cNvSpPr>
            <p:nvPr/>
          </p:nvSpPr>
          <p:spPr bwMode="auto">
            <a:xfrm flipH="1">
              <a:off x="2784" y="1589"/>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aphicFrame>
          <p:nvGraphicFramePr>
            <p:cNvPr id="27702" name="Object 52"/>
            <p:cNvGraphicFramePr>
              <a:graphicFrameLocks noChangeAspect="1"/>
            </p:cNvGraphicFramePr>
            <p:nvPr/>
          </p:nvGraphicFramePr>
          <p:xfrm>
            <a:off x="4704" y="1536"/>
            <a:ext cx="336" cy="336"/>
          </p:xfrm>
          <a:graphic>
            <a:graphicData uri="http://schemas.openxmlformats.org/presentationml/2006/ole">
              <mc:AlternateContent xmlns:mc="http://schemas.openxmlformats.org/markup-compatibility/2006">
                <mc:Choice xmlns:v="urn:schemas-microsoft-com:vml" Requires="v">
                  <p:oleObj spid="_x0000_s3433" name="Equation" r:id="rId49" imgW="152268" imgH="152268" progId="Equation.3">
                    <p:embed/>
                  </p:oleObj>
                </mc:Choice>
                <mc:Fallback>
                  <p:oleObj name="Equation" r:id="rId49" imgW="152268" imgH="152268" progId="Equation.3">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704" y="1536"/>
                          <a:ext cx="336"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03" name="Object 53"/>
            <p:cNvGraphicFramePr>
              <a:graphicFrameLocks noChangeAspect="1"/>
            </p:cNvGraphicFramePr>
            <p:nvPr/>
          </p:nvGraphicFramePr>
          <p:xfrm>
            <a:off x="1584" y="1392"/>
            <a:ext cx="576" cy="312"/>
          </p:xfrm>
          <a:graphic>
            <a:graphicData uri="http://schemas.openxmlformats.org/presentationml/2006/ole">
              <mc:AlternateContent xmlns:mc="http://schemas.openxmlformats.org/markup-compatibility/2006">
                <mc:Choice xmlns:v="urn:schemas-microsoft-com:vml" Requires="v">
                  <p:oleObj spid="_x0000_s3434" name="Equation" r:id="rId50" imgW="304536" imgH="164957" progId="Equation.3">
                    <p:embed/>
                  </p:oleObj>
                </mc:Choice>
                <mc:Fallback>
                  <p:oleObj name="Equation" r:id="rId50" imgW="304536" imgH="164957" progId="Equation.3">
                    <p:embed/>
                    <p:pic>
                      <p:nvPicPr>
                        <p:cNvPr id="0" name=""/>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84" y="1392"/>
                          <a:ext cx="576"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2" name="Group 54"/>
          <p:cNvGrpSpPr>
            <a:grpSpLocks/>
          </p:cNvGrpSpPr>
          <p:nvPr/>
        </p:nvGrpSpPr>
        <p:grpSpPr bwMode="auto">
          <a:xfrm>
            <a:off x="2190750" y="3260725"/>
            <a:ext cx="5848350" cy="2073275"/>
            <a:chOff x="1020" y="2496"/>
            <a:chExt cx="4212" cy="1493"/>
          </a:xfrm>
        </p:grpSpPr>
        <p:graphicFrame>
          <p:nvGraphicFramePr>
            <p:cNvPr id="27665" name="Object 55"/>
            <p:cNvGraphicFramePr>
              <a:graphicFrameLocks noChangeAspect="1"/>
            </p:cNvGraphicFramePr>
            <p:nvPr/>
          </p:nvGraphicFramePr>
          <p:xfrm>
            <a:off x="1093" y="2681"/>
            <a:ext cx="587" cy="684"/>
          </p:xfrm>
          <a:graphic>
            <a:graphicData uri="http://schemas.openxmlformats.org/presentationml/2006/ole">
              <mc:AlternateContent xmlns:mc="http://schemas.openxmlformats.org/markup-compatibility/2006">
                <mc:Choice xmlns:v="urn:schemas-microsoft-com:vml" Requires="v">
                  <p:oleObj spid="_x0000_s3435" name="Equation" r:id="rId52" imgW="164957" imgH="190335" progId="Equation.3">
                    <p:embed/>
                  </p:oleObj>
                </mc:Choice>
                <mc:Fallback>
                  <p:oleObj name="Equation" r:id="rId52" imgW="164957" imgH="19033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 y="2681"/>
                          <a:ext cx="587" cy="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6" name="Object 56"/>
            <p:cNvGraphicFramePr>
              <a:graphicFrameLocks noChangeAspect="1"/>
            </p:cNvGraphicFramePr>
            <p:nvPr/>
          </p:nvGraphicFramePr>
          <p:xfrm>
            <a:off x="1617" y="2597"/>
            <a:ext cx="399" cy="912"/>
          </p:xfrm>
          <a:graphic>
            <a:graphicData uri="http://schemas.openxmlformats.org/presentationml/2006/ole">
              <mc:AlternateContent xmlns:mc="http://schemas.openxmlformats.org/markup-compatibility/2006">
                <mc:Choice xmlns:v="urn:schemas-microsoft-com:vml" Requires="v">
                  <p:oleObj spid="_x0000_s3436" name="Equation" r:id="rId53" imgW="101512" imgH="215713" progId="Equation.3">
                    <p:embed/>
                  </p:oleObj>
                </mc:Choice>
                <mc:Fallback>
                  <p:oleObj name="Equation" r:id="rId53" imgW="101512" imgH="215713" progId="Equation.3">
                    <p:embed/>
                    <p:pic>
                      <p:nvPicPr>
                        <p:cNvPr id="0" name=""/>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617" y="2597"/>
                          <a:ext cx="399" cy="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7" name="Object 57"/>
            <p:cNvGraphicFramePr>
              <a:graphicFrameLocks noChangeAspect="1"/>
            </p:cNvGraphicFramePr>
            <p:nvPr/>
          </p:nvGraphicFramePr>
          <p:xfrm>
            <a:off x="4062" y="2597"/>
            <a:ext cx="402" cy="912"/>
          </p:xfrm>
          <a:graphic>
            <a:graphicData uri="http://schemas.openxmlformats.org/presentationml/2006/ole">
              <mc:AlternateContent xmlns:mc="http://schemas.openxmlformats.org/markup-compatibility/2006">
                <mc:Choice xmlns:v="urn:schemas-microsoft-com:vml" Requires="v">
                  <p:oleObj spid="_x0000_s3437" name="Equation" r:id="rId55" imgW="101512" imgH="215713" progId="Equation.3">
                    <p:embed/>
                  </p:oleObj>
                </mc:Choice>
                <mc:Fallback>
                  <p:oleObj name="Equation" r:id="rId55" imgW="101512" imgH="215713" progId="Equation.3">
                    <p:embed/>
                    <p:pic>
                      <p:nvPicPr>
                        <p:cNvPr id="0" name=""/>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062" y="2597"/>
                          <a:ext cx="402" cy="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668" name="Group 58"/>
            <p:cNvGrpSpPr>
              <a:grpSpLocks/>
            </p:cNvGrpSpPr>
            <p:nvPr/>
          </p:nvGrpSpPr>
          <p:grpSpPr bwMode="auto">
            <a:xfrm>
              <a:off x="4956" y="2693"/>
              <a:ext cx="276" cy="720"/>
              <a:chOff x="1387" y="3072"/>
              <a:chExt cx="276" cy="672"/>
            </a:xfrm>
          </p:grpSpPr>
          <p:graphicFrame>
            <p:nvGraphicFramePr>
              <p:cNvPr id="27687" name="Object 59"/>
              <p:cNvGraphicFramePr>
                <a:graphicFrameLocks noChangeAspect="1"/>
              </p:cNvGraphicFramePr>
              <p:nvPr/>
            </p:nvGraphicFramePr>
            <p:xfrm>
              <a:off x="1401" y="3348"/>
              <a:ext cx="262" cy="396"/>
            </p:xfrm>
            <a:graphic>
              <a:graphicData uri="http://schemas.openxmlformats.org/presentationml/2006/ole">
                <mc:AlternateContent xmlns:mc="http://schemas.openxmlformats.org/markup-compatibility/2006">
                  <mc:Choice xmlns:v="urn:schemas-microsoft-com:vml" Requires="v">
                    <p:oleObj spid="_x0000_s3438" name="Equation" r:id="rId57" imgW="126890" imgH="190335" progId="Equation.3">
                      <p:embed/>
                    </p:oleObj>
                  </mc:Choice>
                  <mc:Fallback>
                    <p:oleObj name="Equation" r:id="rId57" imgW="126890"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 y="3348"/>
                            <a:ext cx="26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88" name="Object 60"/>
              <p:cNvGraphicFramePr>
                <a:graphicFrameLocks noChangeAspect="1"/>
              </p:cNvGraphicFramePr>
              <p:nvPr/>
            </p:nvGraphicFramePr>
            <p:xfrm>
              <a:off x="1387" y="3072"/>
              <a:ext cx="276" cy="432"/>
            </p:xfrm>
            <a:graphic>
              <a:graphicData uri="http://schemas.openxmlformats.org/presentationml/2006/ole">
                <mc:AlternateContent xmlns:mc="http://schemas.openxmlformats.org/markup-compatibility/2006">
                  <mc:Choice xmlns:v="urn:schemas-microsoft-com:vml" Requires="v">
                    <p:oleObj spid="_x0000_s3439" name="Equation" r:id="rId58" imgW="114102" imgH="177492" progId="Equation.3">
                      <p:embed/>
                    </p:oleObj>
                  </mc:Choice>
                  <mc:Fallback>
                    <p:oleObj name="Equation" r:id="rId58" imgW="114102" imgH="1774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 y="3072"/>
                            <a:ext cx="276"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7669" name="Object 61"/>
            <p:cNvGraphicFramePr>
              <a:graphicFrameLocks noChangeAspect="1"/>
            </p:cNvGraphicFramePr>
            <p:nvPr/>
          </p:nvGraphicFramePr>
          <p:xfrm>
            <a:off x="4492" y="2885"/>
            <a:ext cx="439" cy="480"/>
          </p:xfrm>
          <a:graphic>
            <a:graphicData uri="http://schemas.openxmlformats.org/presentationml/2006/ole">
              <mc:AlternateContent xmlns:mc="http://schemas.openxmlformats.org/markup-compatibility/2006">
                <mc:Choice xmlns:v="urn:schemas-microsoft-com:vml" Requires="v">
                  <p:oleObj spid="_x0000_s3440" name="Equation" r:id="rId59" imgW="133502" imgH="142951" progId="Equation.3">
                    <p:embed/>
                  </p:oleObj>
                </mc:Choice>
                <mc:Fallback>
                  <p:oleObj name="Equation" r:id="rId59" imgW="133502" imgH="142951" progId="Equation.3">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492" y="2885"/>
                          <a:ext cx="439"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70" name="Freeform 62"/>
            <p:cNvSpPr>
              <a:spLocks/>
            </p:cNvSpPr>
            <p:nvPr/>
          </p:nvSpPr>
          <p:spPr bwMode="auto">
            <a:xfrm>
              <a:off x="2016" y="2685"/>
              <a:ext cx="192" cy="744"/>
            </a:xfrm>
            <a:custGeom>
              <a:avLst/>
              <a:gdLst>
                <a:gd name="T0" fmla="*/ 0 w 432"/>
                <a:gd name="T1" fmla="*/ 680 h 744"/>
                <a:gd name="T2" fmla="*/ 64 w 432"/>
                <a:gd name="T3" fmla="*/ 680 h 744"/>
                <a:gd name="T4" fmla="*/ 85 w 432"/>
                <a:gd name="T5" fmla="*/ 296 h 744"/>
                <a:gd name="T6" fmla="*/ 107 w 432"/>
                <a:gd name="T7" fmla="*/ 8 h 744"/>
                <a:gd name="T8" fmla="*/ 149 w 432"/>
                <a:gd name="T9" fmla="*/ 344 h 744"/>
                <a:gd name="T10" fmla="*/ 149 w 432"/>
                <a:gd name="T11" fmla="*/ 680 h 744"/>
                <a:gd name="T12" fmla="*/ 192 w 432"/>
                <a:gd name="T13" fmla="*/ 680 h 744"/>
                <a:gd name="T14" fmla="*/ 0 60000 65536"/>
                <a:gd name="T15" fmla="*/ 0 60000 65536"/>
                <a:gd name="T16" fmla="*/ 0 60000 65536"/>
                <a:gd name="T17" fmla="*/ 0 60000 65536"/>
                <a:gd name="T18" fmla="*/ 0 60000 65536"/>
                <a:gd name="T19" fmla="*/ 0 60000 65536"/>
                <a:gd name="T20" fmla="*/ 0 60000 65536"/>
                <a:gd name="T21" fmla="*/ 0 w 432"/>
                <a:gd name="T22" fmla="*/ 0 h 744"/>
                <a:gd name="T23" fmla="*/ 432 w 432"/>
                <a:gd name="T24" fmla="*/ 744 h 7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744">
                  <a:moveTo>
                    <a:pt x="0" y="680"/>
                  </a:moveTo>
                  <a:cubicBezTo>
                    <a:pt x="56" y="712"/>
                    <a:pt x="112" y="744"/>
                    <a:pt x="144" y="680"/>
                  </a:cubicBezTo>
                  <a:cubicBezTo>
                    <a:pt x="176" y="616"/>
                    <a:pt x="176" y="408"/>
                    <a:pt x="192" y="296"/>
                  </a:cubicBezTo>
                  <a:cubicBezTo>
                    <a:pt x="208" y="184"/>
                    <a:pt x="216" y="0"/>
                    <a:pt x="240" y="8"/>
                  </a:cubicBezTo>
                  <a:cubicBezTo>
                    <a:pt x="264" y="16"/>
                    <a:pt x="320" y="232"/>
                    <a:pt x="336" y="344"/>
                  </a:cubicBezTo>
                  <a:cubicBezTo>
                    <a:pt x="352" y="456"/>
                    <a:pt x="320" y="624"/>
                    <a:pt x="336" y="680"/>
                  </a:cubicBezTo>
                  <a:cubicBezTo>
                    <a:pt x="352" y="736"/>
                    <a:pt x="392" y="708"/>
                    <a:pt x="432" y="680"/>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27671" name="Freeform 63"/>
            <p:cNvSpPr>
              <a:spLocks/>
            </p:cNvSpPr>
            <p:nvPr/>
          </p:nvSpPr>
          <p:spPr bwMode="auto">
            <a:xfrm>
              <a:off x="2400" y="2693"/>
              <a:ext cx="192" cy="744"/>
            </a:xfrm>
            <a:custGeom>
              <a:avLst/>
              <a:gdLst>
                <a:gd name="T0" fmla="*/ 0 w 432"/>
                <a:gd name="T1" fmla="*/ 680 h 744"/>
                <a:gd name="T2" fmla="*/ 64 w 432"/>
                <a:gd name="T3" fmla="*/ 680 h 744"/>
                <a:gd name="T4" fmla="*/ 85 w 432"/>
                <a:gd name="T5" fmla="*/ 296 h 744"/>
                <a:gd name="T6" fmla="*/ 107 w 432"/>
                <a:gd name="T7" fmla="*/ 8 h 744"/>
                <a:gd name="T8" fmla="*/ 149 w 432"/>
                <a:gd name="T9" fmla="*/ 344 h 744"/>
                <a:gd name="T10" fmla="*/ 149 w 432"/>
                <a:gd name="T11" fmla="*/ 680 h 744"/>
                <a:gd name="T12" fmla="*/ 192 w 432"/>
                <a:gd name="T13" fmla="*/ 680 h 744"/>
                <a:gd name="T14" fmla="*/ 0 60000 65536"/>
                <a:gd name="T15" fmla="*/ 0 60000 65536"/>
                <a:gd name="T16" fmla="*/ 0 60000 65536"/>
                <a:gd name="T17" fmla="*/ 0 60000 65536"/>
                <a:gd name="T18" fmla="*/ 0 60000 65536"/>
                <a:gd name="T19" fmla="*/ 0 60000 65536"/>
                <a:gd name="T20" fmla="*/ 0 60000 65536"/>
                <a:gd name="T21" fmla="*/ 0 w 432"/>
                <a:gd name="T22" fmla="*/ 0 h 744"/>
                <a:gd name="T23" fmla="*/ 432 w 432"/>
                <a:gd name="T24" fmla="*/ 744 h 7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744">
                  <a:moveTo>
                    <a:pt x="0" y="680"/>
                  </a:moveTo>
                  <a:cubicBezTo>
                    <a:pt x="56" y="712"/>
                    <a:pt x="112" y="744"/>
                    <a:pt x="144" y="680"/>
                  </a:cubicBezTo>
                  <a:cubicBezTo>
                    <a:pt x="176" y="616"/>
                    <a:pt x="176" y="408"/>
                    <a:pt x="192" y="296"/>
                  </a:cubicBezTo>
                  <a:cubicBezTo>
                    <a:pt x="208" y="184"/>
                    <a:pt x="216" y="0"/>
                    <a:pt x="240" y="8"/>
                  </a:cubicBezTo>
                  <a:cubicBezTo>
                    <a:pt x="264" y="16"/>
                    <a:pt x="320" y="232"/>
                    <a:pt x="336" y="344"/>
                  </a:cubicBezTo>
                  <a:cubicBezTo>
                    <a:pt x="352" y="456"/>
                    <a:pt x="320" y="624"/>
                    <a:pt x="336" y="680"/>
                  </a:cubicBezTo>
                  <a:cubicBezTo>
                    <a:pt x="352" y="736"/>
                    <a:pt x="392" y="708"/>
                    <a:pt x="432" y="680"/>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27672" name="Freeform 64"/>
            <p:cNvSpPr>
              <a:spLocks/>
            </p:cNvSpPr>
            <p:nvPr/>
          </p:nvSpPr>
          <p:spPr bwMode="auto">
            <a:xfrm>
              <a:off x="3120" y="2645"/>
              <a:ext cx="192" cy="744"/>
            </a:xfrm>
            <a:custGeom>
              <a:avLst/>
              <a:gdLst>
                <a:gd name="T0" fmla="*/ 0 w 432"/>
                <a:gd name="T1" fmla="*/ 680 h 744"/>
                <a:gd name="T2" fmla="*/ 64 w 432"/>
                <a:gd name="T3" fmla="*/ 680 h 744"/>
                <a:gd name="T4" fmla="*/ 85 w 432"/>
                <a:gd name="T5" fmla="*/ 296 h 744"/>
                <a:gd name="T6" fmla="*/ 107 w 432"/>
                <a:gd name="T7" fmla="*/ 8 h 744"/>
                <a:gd name="T8" fmla="*/ 149 w 432"/>
                <a:gd name="T9" fmla="*/ 344 h 744"/>
                <a:gd name="T10" fmla="*/ 149 w 432"/>
                <a:gd name="T11" fmla="*/ 680 h 744"/>
                <a:gd name="T12" fmla="*/ 192 w 432"/>
                <a:gd name="T13" fmla="*/ 680 h 744"/>
                <a:gd name="T14" fmla="*/ 0 60000 65536"/>
                <a:gd name="T15" fmla="*/ 0 60000 65536"/>
                <a:gd name="T16" fmla="*/ 0 60000 65536"/>
                <a:gd name="T17" fmla="*/ 0 60000 65536"/>
                <a:gd name="T18" fmla="*/ 0 60000 65536"/>
                <a:gd name="T19" fmla="*/ 0 60000 65536"/>
                <a:gd name="T20" fmla="*/ 0 60000 65536"/>
                <a:gd name="T21" fmla="*/ 0 w 432"/>
                <a:gd name="T22" fmla="*/ 0 h 744"/>
                <a:gd name="T23" fmla="*/ 432 w 432"/>
                <a:gd name="T24" fmla="*/ 744 h 7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744">
                  <a:moveTo>
                    <a:pt x="0" y="680"/>
                  </a:moveTo>
                  <a:cubicBezTo>
                    <a:pt x="56" y="712"/>
                    <a:pt x="112" y="744"/>
                    <a:pt x="144" y="680"/>
                  </a:cubicBezTo>
                  <a:cubicBezTo>
                    <a:pt x="176" y="616"/>
                    <a:pt x="176" y="408"/>
                    <a:pt x="192" y="296"/>
                  </a:cubicBezTo>
                  <a:cubicBezTo>
                    <a:pt x="208" y="184"/>
                    <a:pt x="216" y="0"/>
                    <a:pt x="240" y="8"/>
                  </a:cubicBezTo>
                  <a:cubicBezTo>
                    <a:pt x="264" y="16"/>
                    <a:pt x="320" y="232"/>
                    <a:pt x="336" y="344"/>
                  </a:cubicBezTo>
                  <a:cubicBezTo>
                    <a:pt x="352" y="456"/>
                    <a:pt x="320" y="624"/>
                    <a:pt x="336" y="680"/>
                  </a:cubicBezTo>
                  <a:cubicBezTo>
                    <a:pt x="352" y="736"/>
                    <a:pt x="392" y="708"/>
                    <a:pt x="432" y="680"/>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27673" name="Freeform 65"/>
            <p:cNvSpPr>
              <a:spLocks/>
            </p:cNvSpPr>
            <p:nvPr/>
          </p:nvSpPr>
          <p:spPr bwMode="auto">
            <a:xfrm>
              <a:off x="3840" y="2645"/>
              <a:ext cx="192" cy="744"/>
            </a:xfrm>
            <a:custGeom>
              <a:avLst/>
              <a:gdLst>
                <a:gd name="T0" fmla="*/ 0 w 432"/>
                <a:gd name="T1" fmla="*/ 680 h 744"/>
                <a:gd name="T2" fmla="*/ 64 w 432"/>
                <a:gd name="T3" fmla="*/ 680 h 744"/>
                <a:gd name="T4" fmla="*/ 85 w 432"/>
                <a:gd name="T5" fmla="*/ 296 h 744"/>
                <a:gd name="T6" fmla="*/ 107 w 432"/>
                <a:gd name="T7" fmla="*/ 8 h 744"/>
                <a:gd name="T8" fmla="*/ 149 w 432"/>
                <a:gd name="T9" fmla="*/ 344 h 744"/>
                <a:gd name="T10" fmla="*/ 149 w 432"/>
                <a:gd name="T11" fmla="*/ 680 h 744"/>
                <a:gd name="T12" fmla="*/ 192 w 432"/>
                <a:gd name="T13" fmla="*/ 680 h 744"/>
                <a:gd name="T14" fmla="*/ 0 60000 65536"/>
                <a:gd name="T15" fmla="*/ 0 60000 65536"/>
                <a:gd name="T16" fmla="*/ 0 60000 65536"/>
                <a:gd name="T17" fmla="*/ 0 60000 65536"/>
                <a:gd name="T18" fmla="*/ 0 60000 65536"/>
                <a:gd name="T19" fmla="*/ 0 60000 65536"/>
                <a:gd name="T20" fmla="*/ 0 60000 65536"/>
                <a:gd name="T21" fmla="*/ 0 w 432"/>
                <a:gd name="T22" fmla="*/ 0 h 744"/>
                <a:gd name="T23" fmla="*/ 432 w 432"/>
                <a:gd name="T24" fmla="*/ 744 h 7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744">
                  <a:moveTo>
                    <a:pt x="0" y="680"/>
                  </a:moveTo>
                  <a:cubicBezTo>
                    <a:pt x="56" y="712"/>
                    <a:pt x="112" y="744"/>
                    <a:pt x="144" y="680"/>
                  </a:cubicBezTo>
                  <a:cubicBezTo>
                    <a:pt x="176" y="616"/>
                    <a:pt x="176" y="408"/>
                    <a:pt x="192" y="296"/>
                  </a:cubicBezTo>
                  <a:cubicBezTo>
                    <a:pt x="208" y="184"/>
                    <a:pt x="216" y="0"/>
                    <a:pt x="240" y="8"/>
                  </a:cubicBezTo>
                  <a:cubicBezTo>
                    <a:pt x="264" y="16"/>
                    <a:pt x="320" y="232"/>
                    <a:pt x="336" y="344"/>
                  </a:cubicBezTo>
                  <a:cubicBezTo>
                    <a:pt x="352" y="456"/>
                    <a:pt x="320" y="624"/>
                    <a:pt x="336" y="680"/>
                  </a:cubicBezTo>
                  <a:cubicBezTo>
                    <a:pt x="352" y="736"/>
                    <a:pt x="392" y="708"/>
                    <a:pt x="432" y="680"/>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27674" name="Line 66"/>
            <p:cNvSpPr>
              <a:spLocks noChangeShapeType="1"/>
            </p:cNvSpPr>
            <p:nvPr/>
          </p:nvSpPr>
          <p:spPr bwMode="auto">
            <a:xfrm>
              <a:off x="2016" y="3701"/>
              <a:ext cx="24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aphicFrame>
          <p:nvGraphicFramePr>
            <p:cNvPr id="27675" name="Object 67"/>
            <p:cNvGraphicFramePr>
              <a:graphicFrameLocks noChangeAspect="1"/>
            </p:cNvGraphicFramePr>
            <p:nvPr/>
          </p:nvGraphicFramePr>
          <p:xfrm>
            <a:off x="2016" y="3701"/>
            <a:ext cx="215" cy="288"/>
          </p:xfrm>
          <a:graphic>
            <a:graphicData uri="http://schemas.openxmlformats.org/presentationml/2006/ole">
              <mc:AlternateContent xmlns:mc="http://schemas.openxmlformats.org/markup-compatibility/2006">
                <mc:Choice xmlns:v="urn:schemas-microsoft-com:vml" Requires="v">
                  <p:oleObj spid="_x0000_s3441" name="Equation" r:id="rId61" imgW="104851" imgH="142951" progId="Equation.3">
                    <p:embed/>
                  </p:oleObj>
                </mc:Choice>
                <mc:Fallback>
                  <p:oleObj name="Equation" r:id="rId61" imgW="104851" imgH="142951" progId="Equation.3">
                    <p:embed/>
                    <p:pic>
                      <p:nvPicPr>
                        <p:cNvPr id="0" name=""/>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016" y="3701"/>
                          <a:ext cx="21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76" name="Object 68"/>
            <p:cNvGraphicFramePr>
              <a:graphicFrameLocks noChangeAspect="1"/>
            </p:cNvGraphicFramePr>
            <p:nvPr/>
          </p:nvGraphicFramePr>
          <p:xfrm>
            <a:off x="2016" y="3461"/>
            <a:ext cx="191" cy="240"/>
          </p:xfrm>
          <a:graphic>
            <a:graphicData uri="http://schemas.openxmlformats.org/presentationml/2006/ole">
              <mc:AlternateContent xmlns:mc="http://schemas.openxmlformats.org/markup-compatibility/2006">
                <mc:Choice xmlns:v="urn:schemas-microsoft-com:vml" Requires="v">
                  <p:oleObj spid="_x0000_s3442" name="Equation" r:id="rId63" imgW="139579" imgH="177646" progId="Equation.3">
                    <p:embed/>
                  </p:oleObj>
                </mc:Choice>
                <mc:Fallback>
                  <p:oleObj name="Equation" r:id="rId63" imgW="139579" imgH="177646" progId="Equation.3">
                    <p:embed/>
                    <p:pic>
                      <p:nvPicPr>
                        <p:cNvPr id="0" name=""/>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016" y="3461"/>
                          <a:ext cx="191"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77" name="Line 69"/>
            <p:cNvSpPr>
              <a:spLocks noChangeShapeType="1"/>
            </p:cNvSpPr>
            <p:nvPr/>
          </p:nvSpPr>
          <p:spPr bwMode="auto">
            <a:xfrm>
              <a:off x="2448" y="3701"/>
              <a:ext cx="24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aphicFrame>
          <p:nvGraphicFramePr>
            <p:cNvPr id="27678" name="Object 70"/>
            <p:cNvGraphicFramePr>
              <a:graphicFrameLocks noChangeAspect="1"/>
            </p:cNvGraphicFramePr>
            <p:nvPr/>
          </p:nvGraphicFramePr>
          <p:xfrm>
            <a:off x="2448" y="3701"/>
            <a:ext cx="215" cy="288"/>
          </p:xfrm>
          <a:graphic>
            <a:graphicData uri="http://schemas.openxmlformats.org/presentationml/2006/ole">
              <mc:AlternateContent xmlns:mc="http://schemas.openxmlformats.org/markup-compatibility/2006">
                <mc:Choice xmlns:v="urn:schemas-microsoft-com:vml" Requires="v">
                  <p:oleObj spid="_x0000_s3443" name="Equation" r:id="rId65" imgW="104851" imgH="142951" progId="Equation.3">
                    <p:embed/>
                  </p:oleObj>
                </mc:Choice>
                <mc:Fallback>
                  <p:oleObj name="Equation" r:id="rId65" imgW="104851" imgH="142951" progId="Equation.3">
                    <p:embed/>
                    <p:pic>
                      <p:nvPicPr>
                        <p:cNvPr id="0" name=""/>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448" y="3701"/>
                          <a:ext cx="21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79" name="Line 71"/>
            <p:cNvSpPr>
              <a:spLocks noChangeShapeType="1"/>
            </p:cNvSpPr>
            <p:nvPr/>
          </p:nvSpPr>
          <p:spPr bwMode="auto">
            <a:xfrm>
              <a:off x="3168" y="3701"/>
              <a:ext cx="24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aphicFrame>
          <p:nvGraphicFramePr>
            <p:cNvPr id="27680" name="Object 72"/>
            <p:cNvGraphicFramePr>
              <a:graphicFrameLocks noChangeAspect="1"/>
            </p:cNvGraphicFramePr>
            <p:nvPr/>
          </p:nvGraphicFramePr>
          <p:xfrm>
            <a:off x="3168" y="3701"/>
            <a:ext cx="215" cy="288"/>
          </p:xfrm>
          <a:graphic>
            <a:graphicData uri="http://schemas.openxmlformats.org/presentationml/2006/ole">
              <mc:AlternateContent xmlns:mc="http://schemas.openxmlformats.org/markup-compatibility/2006">
                <mc:Choice xmlns:v="urn:schemas-microsoft-com:vml" Requires="v">
                  <p:oleObj spid="_x0000_s3444" name="Equation" r:id="rId67" imgW="104851" imgH="142951" progId="Equation.3">
                    <p:embed/>
                  </p:oleObj>
                </mc:Choice>
                <mc:Fallback>
                  <p:oleObj name="Equation" r:id="rId67" imgW="104851" imgH="142951" progId="Equation.3">
                    <p:embed/>
                    <p:pic>
                      <p:nvPicPr>
                        <p:cNvPr id="0" name=""/>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168" y="3701"/>
                          <a:ext cx="21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81" name="Object 73"/>
            <p:cNvGraphicFramePr>
              <a:graphicFrameLocks noChangeAspect="1"/>
            </p:cNvGraphicFramePr>
            <p:nvPr/>
          </p:nvGraphicFramePr>
          <p:xfrm>
            <a:off x="2493" y="3461"/>
            <a:ext cx="147" cy="240"/>
          </p:xfrm>
          <a:graphic>
            <a:graphicData uri="http://schemas.openxmlformats.org/presentationml/2006/ole">
              <mc:AlternateContent xmlns:mc="http://schemas.openxmlformats.org/markup-compatibility/2006">
                <mc:Choice xmlns:v="urn:schemas-microsoft-com:vml" Requires="v">
                  <p:oleObj spid="_x0000_s3445" name="Equation" r:id="rId69" imgW="101468" imgH="164885" progId="Equation.3">
                    <p:embed/>
                  </p:oleObj>
                </mc:Choice>
                <mc:Fallback>
                  <p:oleObj name="Equation" r:id="rId69" imgW="101468" imgH="164885" progId="Equation.3">
                    <p:embed/>
                    <p:pic>
                      <p:nvPicPr>
                        <p:cNvPr id="0" name=""/>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493" y="3461"/>
                          <a:ext cx="147"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82" name="Object 74"/>
            <p:cNvGraphicFramePr>
              <a:graphicFrameLocks noChangeAspect="1"/>
            </p:cNvGraphicFramePr>
            <p:nvPr/>
          </p:nvGraphicFramePr>
          <p:xfrm>
            <a:off x="3216" y="3413"/>
            <a:ext cx="190" cy="288"/>
          </p:xfrm>
          <a:graphic>
            <a:graphicData uri="http://schemas.openxmlformats.org/presentationml/2006/ole">
              <mc:AlternateContent xmlns:mc="http://schemas.openxmlformats.org/markup-compatibility/2006">
                <mc:Choice xmlns:v="urn:schemas-microsoft-com:vml" Requires="v">
                  <p:oleObj spid="_x0000_s3446" name="Equation" r:id="rId71" imgW="126890" imgH="190335" progId="Equation.3">
                    <p:embed/>
                  </p:oleObj>
                </mc:Choice>
                <mc:Fallback>
                  <p:oleObj name="Equation" r:id="rId71" imgW="126890" imgH="190335" progId="Equation.3">
                    <p:embed/>
                    <p:pic>
                      <p:nvPicPr>
                        <p:cNvPr id="0" nam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3216" y="3413"/>
                          <a:ext cx="19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83" name="Object 75"/>
            <p:cNvGraphicFramePr>
              <a:graphicFrameLocks noChangeAspect="1"/>
            </p:cNvGraphicFramePr>
            <p:nvPr/>
          </p:nvGraphicFramePr>
          <p:xfrm>
            <a:off x="1020" y="3197"/>
            <a:ext cx="744" cy="336"/>
          </p:xfrm>
          <a:graphic>
            <a:graphicData uri="http://schemas.openxmlformats.org/presentationml/2006/ole">
              <mc:AlternateContent xmlns:mc="http://schemas.openxmlformats.org/markup-compatibility/2006">
                <mc:Choice xmlns:v="urn:schemas-microsoft-com:vml" Requires="v">
                  <p:oleObj spid="_x0000_s3447" name="Equation" r:id="rId73" imgW="393359" imgH="177646" progId="Equation.3">
                    <p:embed/>
                  </p:oleObj>
                </mc:Choice>
                <mc:Fallback>
                  <p:oleObj name="Equation" r:id="rId73" imgW="393359" imgH="177646" progId="Equation.3">
                    <p:embed/>
                    <p:pic>
                      <p:nvPicPr>
                        <p:cNvPr id="0" name=""/>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020" y="3197"/>
                          <a:ext cx="744"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84" name="Line 76"/>
            <p:cNvSpPr>
              <a:spLocks noChangeShapeType="1"/>
            </p:cNvSpPr>
            <p:nvPr/>
          </p:nvSpPr>
          <p:spPr bwMode="auto">
            <a:xfrm flipH="1">
              <a:off x="4560" y="2789"/>
              <a:ext cx="0" cy="57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aphicFrame>
          <p:nvGraphicFramePr>
            <p:cNvPr id="27685" name="Object 77"/>
            <p:cNvGraphicFramePr>
              <a:graphicFrameLocks noChangeAspect="1"/>
            </p:cNvGraphicFramePr>
            <p:nvPr/>
          </p:nvGraphicFramePr>
          <p:xfrm>
            <a:off x="4752" y="2784"/>
            <a:ext cx="336" cy="336"/>
          </p:xfrm>
          <a:graphic>
            <a:graphicData uri="http://schemas.openxmlformats.org/presentationml/2006/ole">
              <mc:AlternateContent xmlns:mc="http://schemas.openxmlformats.org/markup-compatibility/2006">
                <mc:Choice xmlns:v="urn:schemas-microsoft-com:vml" Requires="v">
                  <p:oleObj spid="_x0000_s3448" name="Equation" r:id="rId75" imgW="152268" imgH="152268" progId="Equation.3">
                    <p:embed/>
                  </p:oleObj>
                </mc:Choice>
                <mc:Fallback>
                  <p:oleObj name="Equation" r:id="rId75" imgW="152268" imgH="152268" progId="Equation.3">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752" y="2784"/>
                          <a:ext cx="336"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86" name="Object 78"/>
            <p:cNvGraphicFramePr>
              <a:graphicFrameLocks noChangeAspect="1"/>
            </p:cNvGraphicFramePr>
            <p:nvPr/>
          </p:nvGraphicFramePr>
          <p:xfrm>
            <a:off x="1056" y="2496"/>
            <a:ext cx="576" cy="312"/>
          </p:xfrm>
          <a:graphic>
            <a:graphicData uri="http://schemas.openxmlformats.org/presentationml/2006/ole">
              <mc:AlternateContent xmlns:mc="http://schemas.openxmlformats.org/markup-compatibility/2006">
                <mc:Choice xmlns:v="urn:schemas-microsoft-com:vml" Requires="v">
                  <p:oleObj spid="_x0000_s3449" name="Equation" r:id="rId76" imgW="304536" imgH="164957" progId="Equation.3">
                    <p:embed/>
                  </p:oleObj>
                </mc:Choice>
                <mc:Fallback>
                  <p:oleObj name="Equation" r:id="rId76" imgW="304536" imgH="164957" progId="Equation.3">
                    <p:embed/>
                    <p:pic>
                      <p:nvPicPr>
                        <p:cNvPr id="0" name=""/>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056" y="2496"/>
                          <a:ext cx="576"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4" name="Group 79"/>
          <p:cNvGrpSpPr>
            <a:grpSpLocks/>
          </p:cNvGrpSpPr>
          <p:nvPr/>
        </p:nvGrpSpPr>
        <p:grpSpPr bwMode="auto">
          <a:xfrm>
            <a:off x="819150" y="3794125"/>
            <a:ext cx="1225550" cy="1128713"/>
            <a:chOff x="240" y="2160"/>
            <a:chExt cx="772" cy="711"/>
          </a:xfrm>
        </p:grpSpPr>
        <p:sp>
          <p:nvSpPr>
            <p:cNvPr id="27662" name="Line 80"/>
            <p:cNvSpPr>
              <a:spLocks noChangeShapeType="1"/>
            </p:cNvSpPr>
            <p:nvPr/>
          </p:nvSpPr>
          <p:spPr bwMode="auto">
            <a:xfrm>
              <a:off x="330" y="2245"/>
              <a:ext cx="672" cy="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7663" name="Line 81"/>
            <p:cNvSpPr>
              <a:spLocks noChangeShapeType="1"/>
            </p:cNvSpPr>
            <p:nvPr/>
          </p:nvSpPr>
          <p:spPr bwMode="auto">
            <a:xfrm>
              <a:off x="330" y="2160"/>
              <a:ext cx="0" cy="153"/>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7664" name="Text Box 82"/>
            <p:cNvSpPr txBox="1">
              <a:spLocks noChangeArrowheads="1"/>
            </p:cNvSpPr>
            <p:nvPr/>
          </p:nvSpPr>
          <p:spPr bwMode="auto">
            <a:xfrm>
              <a:off x="240" y="2294"/>
              <a:ext cx="77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800"/>
                <a:t>Quantum</a:t>
              </a:r>
            </a:p>
            <a:p>
              <a:pPr algn="ctr" eaLnBrk="1" hangingPunct="1"/>
              <a:r>
                <a:rPr lang="en-US" sz="1800"/>
                <a:t>Fourier</a:t>
              </a:r>
            </a:p>
            <a:p>
              <a:pPr algn="ctr" eaLnBrk="1" hangingPunct="1"/>
              <a:r>
                <a:rPr lang="en-US" sz="1800"/>
                <a:t>Transform</a:t>
              </a:r>
            </a:p>
          </p:txBody>
        </p:sp>
      </p:grpSp>
    </p:spTree>
    <p:extLst>
      <p:ext uri="{BB962C8B-B14F-4D97-AF65-F5344CB8AC3E}">
        <p14:creationId xmlns:p14="http://schemas.microsoft.com/office/powerpoint/2010/main" val="211505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28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62931">
                                            <p:txEl>
                                              <p:pRg st="0" end="0"/>
                                            </p:txEl>
                                          </p:spTgt>
                                        </p:tgtEl>
                                        <p:attrNameLst>
                                          <p:attrName>style.visibility</p:attrName>
                                        </p:attrNameLst>
                                      </p:cBhvr>
                                      <p:to>
                                        <p:strVal val="visible"/>
                                      </p:to>
                                    </p:set>
                                    <p:anim calcmode="lin" valueType="num">
                                      <p:cBhvr additive="base">
                                        <p:cTn id="35" dur="500" fill="hold"/>
                                        <p:tgtEl>
                                          <p:spTgt spid="462931">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62931">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2931">
                                            <p:txEl>
                                              <p:pRg st="1" end="1"/>
                                            </p:txEl>
                                          </p:spTgt>
                                        </p:tgtEl>
                                        <p:attrNameLst>
                                          <p:attrName>style.visibility</p:attrName>
                                        </p:attrNameLst>
                                      </p:cBhvr>
                                      <p:to>
                                        <p:strVal val="visible"/>
                                      </p:to>
                                    </p:set>
                                    <p:anim calcmode="lin" valueType="num">
                                      <p:cBhvr additive="base">
                                        <p:cTn id="39" dur="500" fill="hold"/>
                                        <p:tgtEl>
                                          <p:spTgt spid="462931">
                                            <p:txEl>
                                              <p:pRg st="1" end="1"/>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2931">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62931">
                                            <p:txEl>
                                              <p:pRg st="2" end="2"/>
                                            </p:txEl>
                                          </p:spTgt>
                                        </p:tgtEl>
                                        <p:attrNameLst>
                                          <p:attrName>style.visibility</p:attrName>
                                        </p:attrNameLst>
                                      </p:cBhvr>
                                      <p:to>
                                        <p:strVal val="visible"/>
                                      </p:to>
                                    </p:set>
                                    <p:anim calcmode="lin" valueType="num">
                                      <p:cBhvr additive="base">
                                        <p:cTn id="43" dur="500" fill="hold"/>
                                        <p:tgtEl>
                                          <p:spTgt spid="462931">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629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931" grpId="0" build="p"/>
      <p:bldP spid="4628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sz="quarter"/>
          </p:nvPr>
        </p:nvSpPr>
        <p:spPr>
          <a:xfrm>
            <a:off x="304800" y="152400"/>
            <a:ext cx="8077200" cy="762000"/>
          </a:xfrm>
          <a:ln/>
        </p:spPr>
        <p:txBody>
          <a:bodyPr/>
          <a:lstStyle/>
          <a:p>
            <a:r>
              <a:rPr lang="en-US"/>
              <a:t>Why </a:t>
            </a:r>
            <a:r>
              <a:rPr lang="ja-JP" altLang="en-US">
                <a:latin typeface="Arial"/>
              </a:rPr>
              <a:t>“</a:t>
            </a:r>
            <a:r>
              <a:rPr lang="en-US"/>
              <a:t>Real</a:t>
            </a:r>
            <a:r>
              <a:rPr lang="ja-JP" altLang="en-US">
                <a:latin typeface="Arial"/>
              </a:rPr>
              <a:t>”</a:t>
            </a:r>
            <a:r>
              <a:rPr lang="en-US"/>
              <a:t> Information is so Important</a:t>
            </a:r>
          </a:p>
        </p:txBody>
      </p:sp>
      <p:pic>
        <p:nvPicPr>
          <p:cNvPr id="724995" name="Picture 3" descr="neon_nytimes"/>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1268413" y="1535113"/>
            <a:ext cx="2330450" cy="1933575"/>
          </a:xfrm>
          <a:noFill/>
          <a:ln/>
        </p:spPr>
      </p:pic>
      <p:pic>
        <p:nvPicPr>
          <p:cNvPr id="724996" name="Picture 4" descr="3D_layerVIEW"/>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l="13902" t="12938" r="9639" b="14180"/>
          <a:stretch>
            <a:fillRect/>
          </a:stretch>
        </p:blipFill>
        <p:spPr>
          <a:xfrm>
            <a:off x="323850" y="838200"/>
            <a:ext cx="1984375" cy="1941513"/>
          </a:xfrm>
          <a:solidFill>
            <a:schemeClr val="bg1"/>
          </a:solidFill>
          <a:ln/>
        </p:spPr>
      </p:pic>
      <p:grpSp>
        <p:nvGrpSpPr>
          <p:cNvPr id="724997" name="Group 5"/>
          <p:cNvGrpSpPr>
            <a:grpSpLocks/>
          </p:cNvGrpSpPr>
          <p:nvPr/>
        </p:nvGrpSpPr>
        <p:grpSpPr bwMode="auto">
          <a:xfrm>
            <a:off x="5975350" y="914400"/>
            <a:ext cx="2533650" cy="1485900"/>
            <a:chOff x="3840" y="720"/>
            <a:chExt cx="1596" cy="936"/>
          </a:xfrm>
        </p:grpSpPr>
        <p:sp>
          <p:nvSpPr>
            <p:cNvPr id="724998" name="Text Box 6"/>
            <p:cNvSpPr txBox="1">
              <a:spLocks noChangeArrowheads="1"/>
            </p:cNvSpPr>
            <p:nvPr/>
          </p:nvSpPr>
          <p:spPr bwMode="auto">
            <a:xfrm>
              <a:off x="3888" y="1425"/>
              <a:ext cx="1548" cy="2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rgbClr val="FF0000"/>
                  </a:solidFill>
                  <a:cs typeface="Arial" charset="0"/>
                </a:rPr>
                <a:t>Improve Productivity</a:t>
              </a:r>
            </a:p>
          </p:txBody>
        </p:sp>
        <p:pic>
          <p:nvPicPr>
            <p:cNvPr id="724999" name="Picture 7" descr="container_trac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 y="720"/>
              <a:ext cx="768" cy="683"/>
            </a:xfrm>
            <a:prstGeom prst="rect">
              <a:avLst/>
            </a:prstGeom>
            <a:noFill/>
            <a:extLst>
              <a:ext uri="{909E8E84-426E-40dd-AFC4-6F175D3DCCD1}">
                <a14:hiddenFill xmlns:a14="http://schemas.microsoft.com/office/drawing/2010/main" xmlns="">
                  <a:solidFill>
                    <a:srgbClr val="FFFFFF"/>
                  </a:solidFill>
                </a14:hiddenFill>
              </a:ext>
            </a:extLst>
          </p:spPr>
        </p:pic>
        <p:pic>
          <p:nvPicPr>
            <p:cNvPr id="725000" name="Picture 8" descr="manufactu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 y="831"/>
              <a:ext cx="720" cy="60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25001" name="Group 9"/>
          <p:cNvGrpSpPr>
            <a:grpSpLocks/>
          </p:cNvGrpSpPr>
          <p:nvPr/>
        </p:nvGrpSpPr>
        <p:grpSpPr bwMode="auto">
          <a:xfrm>
            <a:off x="4070350" y="4903788"/>
            <a:ext cx="1562100" cy="1403350"/>
            <a:chOff x="2640" y="3120"/>
            <a:chExt cx="984" cy="884"/>
          </a:xfrm>
        </p:grpSpPr>
        <p:sp>
          <p:nvSpPr>
            <p:cNvPr id="725002" name="Text Box 10"/>
            <p:cNvSpPr txBox="1">
              <a:spLocks noChangeArrowheads="1"/>
            </p:cNvSpPr>
            <p:nvPr/>
          </p:nvSpPr>
          <p:spPr bwMode="auto">
            <a:xfrm>
              <a:off x="2640" y="3792"/>
              <a:ext cx="984"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rgbClr val="FF0000"/>
                  </a:solidFill>
                  <a:cs typeface="Arial" charset="0"/>
                </a:rPr>
                <a:t>Protect Health</a:t>
              </a:r>
            </a:p>
          </p:txBody>
        </p:sp>
        <p:graphicFrame>
          <p:nvGraphicFramePr>
            <p:cNvPr id="725003" name="Object 11"/>
            <p:cNvGraphicFramePr>
              <a:graphicFrameLocks noChangeAspect="1"/>
            </p:cNvGraphicFramePr>
            <p:nvPr/>
          </p:nvGraphicFramePr>
          <p:xfrm>
            <a:off x="2880" y="3120"/>
            <a:ext cx="624" cy="624"/>
          </p:xfrm>
          <a:graphic>
            <a:graphicData uri="http://schemas.openxmlformats.org/presentationml/2006/ole">
              <mc:AlternateContent xmlns:mc="http://schemas.openxmlformats.org/markup-compatibility/2006">
                <mc:Choice xmlns:v="urn:schemas-microsoft-com:vml" Requires="v">
                  <p:oleObj spid="_x0000_s11269" name="Bitmap Image" r:id="rId8" imgW="1238423" imgH="1238423" progId="Paint.Picture">
                    <p:embed/>
                  </p:oleObj>
                </mc:Choice>
                <mc:Fallback>
                  <p:oleObj name="Bitmap Image" r:id="rId8" imgW="1238423" imgH="1238423"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0" y="3120"/>
                          <a:ext cx="624" cy="62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725004" name="Text Box 12"/>
          <p:cNvSpPr txBox="1">
            <a:spLocks noChangeArrowheads="1"/>
          </p:cNvSpPr>
          <p:nvPr/>
        </p:nvSpPr>
        <p:spPr bwMode="auto">
          <a:xfrm>
            <a:off x="6013450" y="5718175"/>
            <a:ext cx="2813050" cy="336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rgbClr val="FF0000"/>
                </a:solidFill>
                <a:cs typeface="Arial" charset="0"/>
              </a:rPr>
              <a:t>High-Confidence Transport</a:t>
            </a:r>
          </a:p>
        </p:txBody>
      </p:sp>
      <p:pic>
        <p:nvPicPr>
          <p:cNvPr id="725005" name="Picture 13"/>
          <p:cNvPicPr>
            <a:picLocks noChangeAspect="1" noChangeArrowheads="1"/>
          </p:cNvPicPr>
          <p:nvPr/>
        </p:nvPicPr>
        <p:blipFill>
          <a:blip r:embed="rId10">
            <a:extLst>
              <a:ext uri="{28A0092B-C50C-407E-A947-70E740481C1C}">
                <a14:useLocalDpi xmlns:a14="http://schemas.microsoft.com/office/drawing/2010/main" val="0"/>
              </a:ext>
            </a:extLst>
          </a:blip>
          <a:srcRect t="8449"/>
          <a:stretch>
            <a:fillRect/>
          </a:stretch>
        </p:blipFill>
        <p:spPr bwMode="auto">
          <a:xfrm>
            <a:off x="5759450" y="4491038"/>
            <a:ext cx="2043113" cy="1047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25006" name="Text Box 14"/>
          <p:cNvSpPr txBox="1">
            <a:spLocks noChangeArrowheads="1"/>
          </p:cNvSpPr>
          <p:nvPr/>
        </p:nvSpPr>
        <p:spPr bwMode="auto">
          <a:xfrm>
            <a:off x="5943600" y="4129088"/>
            <a:ext cx="3079750" cy="3667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rgbClr val="FF0000"/>
                </a:solidFill>
                <a:cs typeface="Arial" charset="0"/>
              </a:rPr>
              <a:t>Enhance Safety &amp; Security</a:t>
            </a:r>
          </a:p>
        </p:txBody>
      </p:sp>
      <p:pic>
        <p:nvPicPr>
          <p:cNvPr id="725007"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6150" y="3505200"/>
            <a:ext cx="1071563"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25008" name="Picture 16" descr="first_responersOK1"/>
          <p:cNvPicPr>
            <a:picLocks noGrp="1" noChangeAspect="1" noChangeArrowheads="1"/>
          </p:cNvPicPr>
          <p:nvPr>
            <p:ph sz="quarter" idx="4"/>
          </p:nvPr>
        </p:nvPicPr>
        <p:blipFill>
          <a:blip r:embed="rId12">
            <a:extLst>
              <a:ext uri="{28A0092B-C50C-407E-A947-70E740481C1C}">
                <a14:useLocalDpi xmlns:a14="http://schemas.microsoft.com/office/drawing/2010/main" val="0"/>
              </a:ext>
            </a:extLst>
          </a:blip>
          <a:srcRect/>
          <a:stretch>
            <a:fillRect/>
          </a:stretch>
        </p:blipFill>
        <p:spPr>
          <a:xfrm>
            <a:off x="5545138" y="2862263"/>
            <a:ext cx="1420812" cy="1054100"/>
          </a:xfrm>
          <a:noFill/>
          <a:ln>
            <a:solidFill>
              <a:schemeClr val="tx1"/>
            </a:solidFill>
            <a:miter lim="800000"/>
            <a:headEnd/>
            <a:tailEnd/>
          </a:ln>
          <a:effectLst>
            <a:outerShdw blurRad="63500" dist="38099" dir="2700000" algn="ctr" rotWithShape="0">
              <a:schemeClr val="bg2">
                <a:alpha val="74998"/>
              </a:schemeClr>
            </a:outerShdw>
          </a:effectLst>
        </p:spPr>
      </p:pic>
      <p:pic>
        <p:nvPicPr>
          <p:cNvPr id="725009" name="Picture 17" descr="goldengate_bridge_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2150" y="2514600"/>
            <a:ext cx="1562100" cy="1009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grpSp>
        <p:nvGrpSpPr>
          <p:cNvPr id="725010" name="Group 18"/>
          <p:cNvGrpSpPr>
            <a:grpSpLocks/>
          </p:cNvGrpSpPr>
          <p:nvPr/>
        </p:nvGrpSpPr>
        <p:grpSpPr bwMode="auto">
          <a:xfrm>
            <a:off x="0" y="4953000"/>
            <a:ext cx="3859213" cy="1676400"/>
            <a:chOff x="192" y="3264"/>
            <a:chExt cx="2431" cy="1056"/>
          </a:xfrm>
        </p:grpSpPr>
        <p:sp>
          <p:nvSpPr>
            <p:cNvPr id="725011" name="Text Box 19"/>
            <p:cNvSpPr txBox="1">
              <a:spLocks noChangeArrowheads="1"/>
            </p:cNvSpPr>
            <p:nvPr/>
          </p:nvSpPr>
          <p:spPr bwMode="auto">
            <a:xfrm>
              <a:off x="192" y="3888"/>
              <a:ext cx="1516" cy="2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rgbClr val="FF0000"/>
                  </a:solidFill>
                  <a:cs typeface="Arial" charset="0"/>
                </a:rPr>
                <a:t>Improve Food &amp; H20</a:t>
              </a:r>
            </a:p>
          </p:txBody>
        </p:sp>
        <p:pic>
          <p:nvPicPr>
            <p:cNvPr id="725012"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0" y="3360"/>
              <a:ext cx="768" cy="5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25013" name="Picture 21" descr="Figure 1. A boy pumps water from a tube well . .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3" y="3264"/>
              <a:ext cx="533" cy="57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25014" name="Picture 22" descr="vineyar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16" y="3456"/>
              <a:ext cx="607" cy="86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25015" name="Group 23"/>
          <p:cNvGrpSpPr>
            <a:grpSpLocks/>
          </p:cNvGrpSpPr>
          <p:nvPr/>
        </p:nvGrpSpPr>
        <p:grpSpPr bwMode="auto">
          <a:xfrm>
            <a:off x="3841750" y="1066800"/>
            <a:ext cx="2133600" cy="2576513"/>
            <a:chOff x="2496" y="849"/>
            <a:chExt cx="1344" cy="1623"/>
          </a:xfrm>
        </p:grpSpPr>
        <p:sp>
          <p:nvSpPr>
            <p:cNvPr id="725016" name="Text Box 24"/>
            <p:cNvSpPr txBox="1">
              <a:spLocks noChangeArrowheads="1"/>
            </p:cNvSpPr>
            <p:nvPr/>
          </p:nvSpPr>
          <p:spPr bwMode="auto">
            <a:xfrm>
              <a:off x="2496" y="849"/>
              <a:ext cx="1228" cy="2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rgbClr val="FF0000"/>
                  </a:solidFill>
                  <a:cs typeface="Arial" charset="0"/>
                </a:rPr>
                <a:t>Save Resources</a:t>
              </a:r>
            </a:p>
          </p:txBody>
        </p:sp>
        <p:pic>
          <p:nvPicPr>
            <p:cNvPr id="725017" name="Picture 25" descr="robo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black">
            <a:xfrm>
              <a:off x="2928" y="1248"/>
              <a:ext cx="912" cy="63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25018" name="Picture 26" descr="open%20office%20eas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96" y="1776"/>
              <a:ext cx="912" cy="69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25019" name="Picture 27" descr="fabmotetwo45gf1"/>
          <p:cNvPicPr>
            <a:picLocks noGrp="1" noChangeAspect="1" noChangeArrowheads="1"/>
          </p:cNvPicPr>
          <p:nvPr>
            <p:ph sz="quarter" idx="3"/>
          </p:nvPr>
        </p:nvPicPr>
        <p:blipFill>
          <a:blip r:embed="rId19">
            <a:extLst>
              <a:ext uri="{28A0092B-C50C-407E-A947-70E740481C1C}">
                <a14:useLocalDpi xmlns:a14="http://schemas.microsoft.com/office/drawing/2010/main" val="0"/>
              </a:ext>
            </a:extLst>
          </a:blip>
          <a:srcRect/>
          <a:stretch>
            <a:fillRect/>
          </a:stretch>
        </p:blipFill>
        <p:spPr>
          <a:xfrm>
            <a:off x="2378075" y="3733800"/>
            <a:ext cx="1377950" cy="1827213"/>
          </a:xfrm>
          <a:noFill/>
          <a:ln/>
        </p:spPr>
      </p:pic>
      <p:sp>
        <p:nvSpPr>
          <p:cNvPr id="725020" name="Text Box 28"/>
          <p:cNvSpPr txBox="1">
            <a:spLocks noChangeArrowheads="1"/>
          </p:cNvSpPr>
          <p:nvPr/>
        </p:nvSpPr>
        <p:spPr bwMode="auto">
          <a:xfrm>
            <a:off x="152400" y="4572000"/>
            <a:ext cx="2070100" cy="336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600" b="1">
                <a:solidFill>
                  <a:srgbClr val="FF0000"/>
                </a:solidFill>
                <a:cs typeface="Arial" charset="0"/>
              </a:rPr>
              <a:t>Preventing Failures</a:t>
            </a:r>
          </a:p>
        </p:txBody>
      </p:sp>
      <p:pic>
        <p:nvPicPr>
          <p:cNvPr id="725021" name="Picture 29" descr="loch rannoch hiries">
            <a:hlinkClick r:id="" action="ppaction://hlinkshowjump?jump=next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63613" y="3581400"/>
            <a:ext cx="1219200" cy="957263"/>
          </a:xfrm>
          <a:prstGeom prst="rect">
            <a:avLst/>
          </a:prstGeom>
          <a:noFill/>
          <a:extLst>
            <a:ext uri="{909E8E84-426E-40dd-AFC4-6F175D3DCCD1}">
              <a14:hiddenFill xmlns:a14="http://schemas.microsoft.com/office/drawing/2010/main" xmlns="">
                <a:solidFill>
                  <a:srgbClr val="FFFFFF"/>
                </a:solidFill>
              </a14:hiddenFill>
            </a:ext>
          </a:extLst>
        </p:spPr>
      </p:pic>
      <p:sp>
        <p:nvSpPr>
          <p:cNvPr id="725022" name="Rectangle 30"/>
          <p:cNvSpPr>
            <a:spLocks noChangeArrowheads="1"/>
          </p:cNvSpPr>
          <p:nvPr/>
        </p:nvSpPr>
        <p:spPr bwMode="auto">
          <a:xfrm>
            <a:off x="3689350" y="3733800"/>
            <a:ext cx="11112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cs typeface="ＭＳ Ｐゴシック" charset="0"/>
              </a:rPr>
              <a:t>Increase</a:t>
            </a:r>
          </a:p>
          <a:p>
            <a:r>
              <a:rPr lang="en-US" b="1">
                <a:solidFill>
                  <a:srgbClr val="FF0000"/>
                </a:solidFill>
                <a:cs typeface="ＭＳ Ｐゴシック" charset="0"/>
              </a:rPr>
              <a:t>Comfort</a:t>
            </a:r>
          </a:p>
        </p:txBody>
      </p:sp>
      <p:pic>
        <p:nvPicPr>
          <p:cNvPr id="725023" name="Picture 31" descr="UPS_Truck"/>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51750" y="4495800"/>
            <a:ext cx="1371600" cy="1069975"/>
          </a:xfrm>
          <a:prstGeom prst="rect">
            <a:avLst/>
          </a:prstGeom>
          <a:noFill/>
          <a:extLst>
            <a:ext uri="{909E8E84-426E-40dd-AFC4-6F175D3DCCD1}">
              <a14:hiddenFill xmlns:a14="http://schemas.microsoft.com/office/drawing/2010/main" xmlns="">
                <a:solidFill>
                  <a:srgbClr val="FFFFFF"/>
                </a:solidFill>
              </a14:hiddenFill>
            </a:ext>
          </a:extLst>
        </p:spPr>
      </p:pic>
      <p:sp>
        <p:nvSpPr>
          <p:cNvPr id="725024" name="Text Box 32"/>
          <p:cNvSpPr txBox="1">
            <a:spLocks noChangeArrowheads="1"/>
          </p:cNvSpPr>
          <p:nvPr/>
        </p:nvSpPr>
        <p:spPr bwMode="auto">
          <a:xfrm>
            <a:off x="260350" y="3352800"/>
            <a:ext cx="2749550" cy="3667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b="1">
                <a:solidFill>
                  <a:srgbClr val="FF0000"/>
                </a:solidFill>
                <a:cs typeface="Arial" charset="0"/>
              </a:rPr>
              <a:t>Enable New Knowledge</a:t>
            </a:r>
          </a:p>
        </p:txBody>
      </p:sp>
    </p:spTree>
    <p:extLst>
      <p:ext uri="{BB962C8B-B14F-4D97-AF65-F5344CB8AC3E}">
        <p14:creationId xmlns:p14="http://schemas.microsoft.com/office/powerpoint/2010/main" val="3419397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152400"/>
            <a:ext cx="8382000" cy="609600"/>
          </a:xfrm>
        </p:spPr>
        <p:txBody>
          <a:bodyPr/>
          <a:lstStyle/>
          <a:p>
            <a:r>
              <a:rPr lang="en-US" dirty="0" smtClean="0"/>
              <a:t>Quantum Computing Architectures</a:t>
            </a:r>
          </a:p>
        </p:txBody>
      </p:sp>
      <p:sp>
        <p:nvSpPr>
          <p:cNvPr id="428035" name="Rectangle 3"/>
          <p:cNvSpPr>
            <a:spLocks noGrp="1" noChangeArrowheads="1"/>
          </p:cNvSpPr>
          <p:nvPr>
            <p:ph type="body" idx="1"/>
          </p:nvPr>
        </p:nvSpPr>
        <p:spPr>
          <a:xfrm>
            <a:off x="152400" y="838200"/>
            <a:ext cx="8763000" cy="5715000"/>
          </a:xfrm>
        </p:spPr>
        <p:txBody>
          <a:bodyPr>
            <a:normAutofit lnSpcReduction="10000"/>
          </a:bodyPr>
          <a:lstStyle/>
          <a:p>
            <a:pPr>
              <a:lnSpc>
                <a:spcPct val="80000"/>
              </a:lnSpc>
              <a:defRPr/>
            </a:pPr>
            <a:r>
              <a:rPr lang="en-US" dirty="0" smtClean="0"/>
              <a:t>Why study quantum computing?</a:t>
            </a:r>
          </a:p>
          <a:p>
            <a:pPr lvl="1">
              <a:lnSpc>
                <a:spcPct val="80000"/>
              </a:lnSpc>
              <a:defRPr/>
            </a:pPr>
            <a:r>
              <a:rPr lang="en-US" sz="2000" dirty="0" smtClean="0"/>
              <a:t>Interesting, says something about physics</a:t>
            </a:r>
          </a:p>
          <a:p>
            <a:pPr lvl="2">
              <a:lnSpc>
                <a:spcPct val="80000"/>
              </a:lnSpc>
              <a:defRPr/>
            </a:pPr>
            <a:r>
              <a:rPr lang="en-US" dirty="0" smtClean="0"/>
              <a:t>Failure to build  </a:t>
            </a:r>
            <a:r>
              <a:rPr lang="en-US" dirty="0" smtClean="0">
                <a:sym typeface="Symbol" pitchFamily="18" charset="2"/>
              </a:rPr>
              <a:t> quantum mechanics wrong?</a:t>
            </a:r>
          </a:p>
          <a:p>
            <a:pPr lvl="1">
              <a:lnSpc>
                <a:spcPct val="80000"/>
              </a:lnSpc>
              <a:defRPr/>
            </a:pPr>
            <a:r>
              <a:rPr lang="en-US" sz="2000" dirty="0" smtClean="0"/>
              <a:t>Mathematical Exercise (perfectly good reason)</a:t>
            </a:r>
          </a:p>
          <a:p>
            <a:pPr lvl="1">
              <a:lnSpc>
                <a:spcPct val="80000"/>
              </a:lnSpc>
              <a:defRPr/>
            </a:pPr>
            <a:r>
              <a:rPr lang="en-US" sz="2000" dirty="0" smtClean="0"/>
              <a:t>Hope that it will be practical someday:</a:t>
            </a:r>
          </a:p>
          <a:p>
            <a:pPr lvl="2">
              <a:lnSpc>
                <a:spcPct val="80000"/>
              </a:lnSpc>
              <a:defRPr/>
            </a:pPr>
            <a:r>
              <a:rPr lang="en-US" dirty="0" err="1" smtClean="0"/>
              <a:t>Shor’s</a:t>
            </a:r>
            <a:r>
              <a:rPr lang="en-US" dirty="0" smtClean="0"/>
              <a:t> factoring, Grover’s search, Design of Materials</a:t>
            </a:r>
          </a:p>
          <a:p>
            <a:pPr lvl="2">
              <a:lnSpc>
                <a:spcPct val="80000"/>
              </a:lnSpc>
              <a:defRPr/>
            </a:pPr>
            <a:r>
              <a:rPr lang="en-US" dirty="0" smtClean="0"/>
              <a:t>Quantum Co-processor included in your Laptop?</a:t>
            </a:r>
          </a:p>
          <a:p>
            <a:pPr>
              <a:lnSpc>
                <a:spcPct val="80000"/>
              </a:lnSpc>
              <a:defRPr/>
            </a:pPr>
            <a:r>
              <a:rPr lang="en-US" dirty="0" smtClean="0"/>
              <a:t>To be practical, will need to hand quantum computer design off to classical designers</a:t>
            </a:r>
          </a:p>
          <a:p>
            <a:pPr lvl="1">
              <a:lnSpc>
                <a:spcPct val="80000"/>
              </a:lnSpc>
              <a:defRPr/>
            </a:pPr>
            <a:r>
              <a:rPr lang="en-US" sz="2000" dirty="0" smtClean="0"/>
              <a:t>Baring Adiabatic algorithms, will probably need 100s to 1000s (millions?) of working logical </a:t>
            </a:r>
            <a:r>
              <a:rPr lang="en-US" sz="2000" dirty="0" err="1" smtClean="0"/>
              <a:t>Qubits</a:t>
            </a:r>
            <a:r>
              <a:rPr lang="en-US" sz="2000" dirty="0" smtClean="0"/>
              <a:t> </a:t>
            </a:r>
            <a:r>
              <a:rPr lang="en-US" sz="2000" dirty="0" smtClean="0">
                <a:sym typeface="Symbol" pitchFamily="18" charset="2"/>
              </a:rPr>
              <a:t> </a:t>
            </a:r>
            <a:br>
              <a:rPr lang="en-US" sz="2000" dirty="0" smtClean="0">
                <a:sym typeface="Symbol" pitchFamily="18" charset="2"/>
              </a:rPr>
            </a:br>
            <a:r>
              <a:rPr lang="en-US" sz="2000" dirty="0" smtClean="0">
                <a:sym typeface="Symbol" pitchFamily="18" charset="2"/>
              </a:rPr>
              <a:t>1000s to millions of physical </a:t>
            </a:r>
            <a:r>
              <a:rPr lang="en-US" sz="2000" dirty="0" err="1" smtClean="0">
                <a:sym typeface="Symbol" pitchFamily="18" charset="2"/>
              </a:rPr>
              <a:t>Qubits</a:t>
            </a:r>
            <a:r>
              <a:rPr lang="en-US" sz="2000" dirty="0" smtClean="0">
                <a:sym typeface="Symbol" pitchFamily="18" charset="2"/>
              </a:rPr>
              <a:t> working together</a:t>
            </a:r>
          </a:p>
          <a:p>
            <a:pPr lvl="1">
              <a:lnSpc>
                <a:spcPct val="80000"/>
              </a:lnSpc>
              <a:defRPr/>
            </a:pPr>
            <a:r>
              <a:rPr lang="en-US" sz="2000" dirty="0" smtClean="0">
                <a:sym typeface="Symbol" pitchFamily="18" charset="2"/>
              </a:rPr>
              <a:t>Current chips: ~1 billion transistors!</a:t>
            </a:r>
          </a:p>
          <a:p>
            <a:pPr>
              <a:lnSpc>
                <a:spcPct val="80000"/>
              </a:lnSpc>
              <a:defRPr/>
            </a:pPr>
            <a:r>
              <a:rPr lang="en-US" dirty="0" smtClean="0">
                <a:sym typeface="Symbol" pitchFamily="18" charset="2"/>
              </a:rPr>
              <a:t>Large number of components is realm of </a:t>
            </a:r>
            <a:r>
              <a:rPr lang="en-US" i="1" dirty="0" smtClean="0">
                <a:sym typeface="Symbol" pitchFamily="18" charset="2"/>
              </a:rPr>
              <a:t>architecture</a:t>
            </a:r>
            <a:endParaRPr lang="en-US" dirty="0" smtClean="0">
              <a:sym typeface="Symbol" pitchFamily="18" charset="2"/>
            </a:endParaRPr>
          </a:p>
          <a:p>
            <a:pPr lvl="1">
              <a:lnSpc>
                <a:spcPct val="80000"/>
              </a:lnSpc>
              <a:defRPr/>
            </a:pPr>
            <a:r>
              <a:rPr lang="en-US" sz="2000" dirty="0" smtClean="0"/>
              <a:t>What are optimized structures of quantum algorithms when they are mapped to a physical substrate? </a:t>
            </a:r>
          </a:p>
          <a:p>
            <a:pPr lvl="1">
              <a:lnSpc>
                <a:spcPct val="80000"/>
              </a:lnSpc>
              <a:defRPr/>
            </a:pPr>
            <a:r>
              <a:rPr lang="en-US" sz="2000" dirty="0" smtClean="0"/>
              <a:t>Optimization not possible by hand</a:t>
            </a:r>
          </a:p>
          <a:p>
            <a:pPr lvl="2">
              <a:lnSpc>
                <a:spcPct val="80000"/>
              </a:lnSpc>
              <a:defRPr/>
            </a:pPr>
            <a:r>
              <a:rPr lang="en-US" dirty="0" smtClean="0"/>
              <a:t>Abstraction of elements to design larger circuits</a:t>
            </a:r>
          </a:p>
          <a:p>
            <a:pPr lvl="2">
              <a:lnSpc>
                <a:spcPct val="80000"/>
              </a:lnSpc>
              <a:defRPr/>
            </a:pPr>
            <a:r>
              <a:rPr lang="en-US" dirty="0" smtClean="0"/>
              <a:t>Lessons of last 30 years of VLSI design: USE CAD</a:t>
            </a:r>
          </a:p>
        </p:txBody>
      </p:sp>
    </p:spTree>
    <p:extLst>
      <p:ext uri="{BB962C8B-B14F-4D97-AF65-F5344CB8AC3E}">
        <p14:creationId xmlns:p14="http://schemas.microsoft.com/office/powerpoint/2010/main" val="3223273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additive="base">
                                        <p:cTn id="7" dur="500" fill="hold"/>
                                        <p:tgtEl>
                                          <p:spTgt spid="4280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280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28035">
                                            <p:txEl>
                                              <p:pRg st="1" end="1"/>
                                            </p:txEl>
                                          </p:spTgt>
                                        </p:tgtEl>
                                        <p:attrNameLst>
                                          <p:attrName>style.visibility</p:attrName>
                                        </p:attrNameLst>
                                      </p:cBhvr>
                                      <p:to>
                                        <p:strVal val="visible"/>
                                      </p:to>
                                    </p:set>
                                    <p:anim calcmode="lin" valueType="num">
                                      <p:cBhvr additive="base">
                                        <p:cTn id="11" dur="500" fill="hold"/>
                                        <p:tgtEl>
                                          <p:spTgt spid="42803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280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28035">
                                            <p:txEl>
                                              <p:pRg st="2" end="2"/>
                                            </p:txEl>
                                          </p:spTgt>
                                        </p:tgtEl>
                                        <p:attrNameLst>
                                          <p:attrName>style.visibility</p:attrName>
                                        </p:attrNameLst>
                                      </p:cBhvr>
                                      <p:to>
                                        <p:strVal val="visible"/>
                                      </p:to>
                                    </p:set>
                                    <p:anim calcmode="lin" valueType="num">
                                      <p:cBhvr additive="base">
                                        <p:cTn id="15" dur="500" fill="hold"/>
                                        <p:tgtEl>
                                          <p:spTgt spid="42803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2803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28035">
                                            <p:txEl>
                                              <p:pRg st="3" end="3"/>
                                            </p:txEl>
                                          </p:spTgt>
                                        </p:tgtEl>
                                        <p:attrNameLst>
                                          <p:attrName>style.visibility</p:attrName>
                                        </p:attrNameLst>
                                      </p:cBhvr>
                                      <p:to>
                                        <p:strVal val="visible"/>
                                      </p:to>
                                    </p:set>
                                    <p:anim calcmode="lin" valueType="num">
                                      <p:cBhvr additive="base">
                                        <p:cTn id="19" dur="500" fill="hold"/>
                                        <p:tgtEl>
                                          <p:spTgt spid="42803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2803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28035">
                                            <p:txEl>
                                              <p:pRg st="4" end="4"/>
                                            </p:txEl>
                                          </p:spTgt>
                                        </p:tgtEl>
                                        <p:attrNameLst>
                                          <p:attrName>style.visibility</p:attrName>
                                        </p:attrNameLst>
                                      </p:cBhvr>
                                      <p:to>
                                        <p:strVal val="visible"/>
                                      </p:to>
                                    </p:set>
                                    <p:anim calcmode="lin" valueType="num">
                                      <p:cBhvr additive="base">
                                        <p:cTn id="23" dur="500" fill="hold"/>
                                        <p:tgtEl>
                                          <p:spTgt spid="428035">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2803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28035">
                                            <p:txEl>
                                              <p:pRg st="5" end="5"/>
                                            </p:txEl>
                                          </p:spTgt>
                                        </p:tgtEl>
                                        <p:attrNameLst>
                                          <p:attrName>style.visibility</p:attrName>
                                        </p:attrNameLst>
                                      </p:cBhvr>
                                      <p:to>
                                        <p:strVal val="visible"/>
                                      </p:to>
                                    </p:set>
                                    <p:anim calcmode="lin" valueType="num">
                                      <p:cBhvr additive="base">
                                        <p:cTn id="27" dur="500" fill="hold"/>
                                        <p:tgtEl>
                                          <p:spTgt spid="428035">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28035">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28035">
                                            <p:txEl>
                                              <p:pRg st="6" end="6"/>
                                            </p:txEl>
                                          </p:spTgt>
                                        </p:tgtEl>
                                        <p:attrNameLst>
                                          <p:attrName>style.visibility</p:attrName>
                                        </p:attrNameLst>
                                      </p:cBhvr>
                                      <p:to>
                                        <p:strVal val="visible"/>
                                      </p:to>
                                    </p:set>
                                    <p:anim calcmode="lin" valueType="num">
                                      <p:cBhvr additive="base">
                                        <p:cTn id="31" dur="500" fill="hold"/>
                                        <p:tgtEl>
                                          <p:spTgt spid="428035">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2803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28035">
                                            <p:txEl>
                                              <p:pRg st="7" end="7"/>
                                            </p:txEl>
                                          </p:spTgt>
                                        </p:tgtEl>
                                        <p:attrNameLst>
                                          <p:attrName>style.visibility</p:attrName>
                                        </p:attrNameLst>
                                      </p:cBhvr>
                                      <p:to>
                                        <p:strVal val="visible"/>
                                      </p:to>
                                    </p:set>
                                    <p:anim calcmode="lin" valueType="num">
                                      <p:cBhvr additive="base">
                                        <p:cTn id="37" dur="500" fill="hold"/>
                                        <p:tgtEl>
                                          <p:spTgt spid="428035">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28035">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28035">
                                            <p:txEl>
                                              <p:pRg st="8" end="8"/>
                                            </p:txEl>
                                          </p:spTgt>
                                        </p:tgtEl>
                                        <p:attrNameLst>
                                          <p:attrName>style.visibility</p:attrName>
                                        </p:attrNameLst>
                                      </p:cBhvr>
                                      <p:to>
                                        <p:strVal val="visible"/>
                                      </p:to>
                                    </p:set>
                                    <p:anim calcmode="lin" valueType="num">
                                      <p:cBhvr additive="base">
                                        <p:cTn id="41" dur="500" fill="hold"/>
                                        <p:tgtEl>
                                          <p:spTgt spid="428035">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28035">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28035">
                                            <p:txEl>
                                              <p:pRg st="9" end="9"/>
                                            </p:txEl>
                                          </p:spTgt>
                                        </p:tgtEl>
                                        <p:attrNameLst>
                                          <p:attrName>style.visibility</p:attrName>
                                        </p:attrNameLst>
                                      </p:cBhvr>
                                      <p:to>
                                        <p:strVal val="visible"/>
                                      </p:to>
                                    </p:set>
                                    <p:anim calcmode="lin" valueType="num">
                                      <p:cBhvr additive="base">
                                        <p:cTn id="45" dur="500" fill="hold"/>
                                        <p:tgtEl>
                                          <p:spTgt spid="428035">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2803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428035">
                                            <p:txEl>
                                              <p:pRg st="10" end="10"/>
                                            </p:txEl>
                                          </p:spTgt>
                                        </p:tgtEl>
                                        <p:attrNameLst>
                                          <p:attrName>style.visibility</p:attrName>
                                        </p:attrNameLst>
                                      </p:cBhvr>
                                      <p:to>
                                        <p:strVal val="visible"/>
                                      </p:to>
                                    </p:set>
                                    <p:anim calcmode="lin" valueType="num">
                                      <p:cBhvr additive="base">
                                        <p:cTn id="51" dur="500" fill="hold"/>
                                        <p:tgtEl>
                                          <p:spTgt spid="428035">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28035">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28035">
                                            <p:txEl>
                                              <p:pRg st="11" end="11"/>
                                            </p:txEl>
                                          </p:spTgt>
                                        </p:tgtEl>
                                        <p:attrNameLst>
                                          <p:attrName>style.visibility</p:attrName>
                                        </p:attrNameLst>
                                      </p:cBhvr>
                                      <p:to>
                                        <p:strVal val="visible"/>
                                      </p:to>
                                    </p:set>
                                    <p:anim calcmode="lin" valueType="num">
                                      <p:cBhvr additive="base">
                                        <p:cTn id="55" dur="500" fill="hold"/>
                                        <p:tgtEl>
                                          <p:spTgt spid="428035">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28035">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428035">
                                            <p:txEl>
                                              <p:pRg st="12" end="12"/>
                                            </p:txEl>
                                          </p:spTgt>
                                        </p:tgtEl>
                                        <p:attrNameLst>
                                          <p:attrName>style.visibility</p:attrName>
                                        </p:attrNameLst>
                                      </p:cBhvr>
                                      <p:to>
                                        <p:strVal val="visible"/>
                                      </p:to>
                                    </p:set>
                                    <p:anim calcmode="lin" valueType="num">
                                      <p:cBhvr additive="base">
                                        <p:cTn id="59" dur="500" fill="hold"/>
                                        <p:tgtEl>
                                          <p:spTgt spid="428035">
                                            <p:txEl>
                                              <p:pRg st="12" end="1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28035">
                                            <p:txEl>
                                              <p:pRg st="12" end="1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428035">
                                            <p:txEl>
                                              <p:pRg st="13" end="13"/>
                                            </p:txEl>
                                          </p:spTgt>
                                        </p:tgtEl>
                                        <p:attrNameLst>
                                          <p:attrName>style.visibility</p:attrName>
                                        </p:attrNameLst>
                                      </p:cBhvr>
                                      <p:to>
                                        <p:strVal val="visible"/>
                                      </p:to>
                                    </p:set>
                                    <p:anim calcmode="lin" valueType="num">
                                      <p:cBhvr additive="base">
                                        <p:cTn id="63" dur="500" fill="hold"/>
                                        <p:tgtEl>
                                          <p:spTgt spid="428035">
                                            <p:txEl>
                                              <p:pRg st="13" end="1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428035">
                                            <p:txEl>
                                              <p:pRg st="13" end="1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28035">
                                            <p:txEl>
                                              <p:pRg st="14" end="14"/>
                                            </p:txEl>
                                          </p:spTgt>
                                        </p:tgtEl>
                                        <p:attrNameLst>
                                          <p:attrName>style.visibility</p:attrName>
                                        </p:attrNameLst>
                                      </p:cBhvr>
                                      <p:to>
                                        <p:strVal val="visible"/>
                                      </p:to>
                                    </p:set>
                                    <p:anim calcmode="lin" valueType="num">
                                      <p:cBhvr additive="base">
                                        <p:cTn id="67" dur="500" fill="hold"/>
                                        <p:tgtEl>
                                          <p:spTgt spid="428035">
                                            <p:txEl>
                                              <p:pRg st="14" end="1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28035">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4899" name="Rectangle 3"/>
          <p:cNvSpPr>
            <a:spLocks noGrp="1" noChangeArrowheads="1"/>
          </p:cNvSpPr>
          <p:nvPr>
            <p:ph type="body" sz="half" idx="1"/>
          </p:nvPr>
        </p:nvSpPr>
        <p:spPr>
          <a:xfrm>
            <a:off x="76200" y="2895600"/>
            <a:ext cx="8893175" cy="3810000"/>
          </a:xfrm>
        </p:spPr>
        <p:txBody>
          <a:bodyPr>
            <a:normAutofit fontScale="92500"/>
          </a:bodyPr>
          <a:lstStyle/>
          <a:p>
            <a:pPr>
              <a:lnSpc>
                <a:spcPct val="80000"/>
              </a:lnSpc>
            </a:pPr>
            <a:r>
              <a:rPr lang="en-US" sz="2400" dirty="0" smtClean="0"/>
              <a:t>Quantum Circuit model – graphical representation</a:t>
            </a:r>
          </a:p>
          <a:p>
            <a:pPr lvl="1">
              <a:lnSpc>
                <a:spcPct val="80000"/>
              </a:lnSpc>
            </a:pPr>
            <a:r>
              <a:rPr lang="en-US" sz="2000" dirty="0" smtClean="0"/>
              <a:t>Time Flows from left to right</a:t>
            </a:r>
          </a:p>
          <a:p>
            <a:pPr lvl="1">
              <a:lnSpc>
                <a:spcPct val="80000"/>
              </a:lnSpc>
            </a:pPr>
            <a:r>
              <a:rPr lang="en-US" sz="2000" dirty="0" smtClean="0"/>
              <a:t>Single Wires: persistent </a:t>
            </a:r>
            <a:r>
              <a:rPr lang="en-US" sz="2000" dirty="0" err="1" smtClean="0"/>
              <a:t>Qubits</a:t>
            </a:r>
            <a:r>
              <a:rPr lang="en-US" sz="2000" dirty="0" smtClean="0"/>
              <a:t>, Double Wires: classical bits</a:t>
            </a:r>
          </a:p>
          <a:p>
            <a:pPr lvl="2">
              <a:lnSpc>
                <a:spcPct val="80000"/>
              </a:lnSpc>
            </a:pPr>
            <a:r>
              <a:rPr lang="en-US" sz="2000" dirty="0" err="1" smtClean="0"/>
              <a:t>Qubit</a:t>
            </a:r>
            <a:r>
              <a:rPr lang="en-US" sz="2000" dirty="0" smtClean="0"/>
              <a:t> – coherent combination of 0 and 1:  </a:t>
            </a:r>
            <a:r>
              <a:rPr lang="en-US" sz="2000" dirty="0" smtClean="0">
                <a:sym typeface="Symbol" pitchFamily="18" charset="2"/>
              </a:rPr>
              <a:t> = |0 + |1</a:t>
            </a:r>
            <a:endParaRPr lang="en-US" sz="2000" dirty="0" smtClean="0"/>
          </a:p>
          <a:p>
            <a:pPr lvl="1">
              <a:lnSpc>
                <a:spcPct val="80000"/>
              </a:lnSpc>
            </a:pPr>
            <a:r>
              <a:rPr lang="en-US" sz="2000" dirty="0" smtClean="0"/>
              <a:t>Universal gate set: Sufficient to form all unitary transformations</a:t>
            </a:r>
          </a:p>
          <a:p>
            <a:pPr>
              <a:lnSpc>
                <a:spcPct val="80000"/>
              </a:lnSpc>
            </a:pPr>
            <a:r>
              <a:rPr lang="en-US" sz="2400" dirty="0" smtClean="0"/>
              <a:t>Example: Syndrome Measurement (for 3-bit code)</a:t>
            </a:r>
          </a:p>
          <a:p>
            <a:pPr lvl="1">
              <a:lnSpc>
                <a:spcPct val="80000"/>
              </a:lnSpc>
            </a:pPr>
            <a:r>
              <a:rPr lang="en-US" sz="2000" dirty="0" smtClean="0">
                <a:sym typeface="Symbol" pitchFamily="18" charset="2"/>
              </a:rPr>
              <a:t>Measurement (meter symbol)</a:t>
            </a:r>
            <a:br>
              <a:rPr lang="en-US" sz="2000" dirty="0" smtClean="0">
                <a:sym typeface="Symbol" pitchFamily="18" charset="2"/>
              </a:rPr>
            </a:br>
            <a:r>
              <a:rPr lang="en-US" sz="2000" dirty="0" smtClean="0">
                <a:sym typeface="Symbol" pitchFamily="18" charset="2"/>
              </a:rPr>
              <a:t>produces classical bits</a:t>
            </a:r>
          </a:p>
          <a:p>
            <a:pPr>
              <a:lnSpc>
                <a:spcPct val="80000"/>
              </a:lnSpc>
            </a:pPr>
            <a:r>
              <a:rPr lang="en-US" sz="2400" dirty="0" smtClean="0">
                <a:sym typeface="Symbol" pitchFamily="18" charset="2"/>
              </a:rPr>
              <a:t>Quantum CAD </a:t>
            </a:r>
          </a:p>
          <a:p>
            <a:pPr lvl="1">
              <a:lnSpc>
                <a:spcPct val="80000"/>
              </a:lnSpc>
            </a:pPr>
            <a:r>
              <a:rPr lang="en-US" sz="2000" dirty="0" smtClean="0">
                <a:sym typeface="Symbol" pitchFamily="18" charset="2"/>
              </a:rPr>
              <a:t>Circuit expressed as </a:t>
            </a:r>
            <a:r>
              <a:rPr lang="en-US" sz="2000" dirty="0" err="1" smtClean="0">
                <a:sym typeface="Symbol" pitchFamily="18" charset="2"/>
              </a:rPr>
              <a:t>netlist</a:t>
            </a:r>
            <a:endParaRPr lang="en-US" sz="2000" dirty="0" smtClean="0">
              <a:sym typeface="Symbol" pitchFamily="18" charset="2"/>
            </a:endParaRPr>
          </a:p>
          <a:p>
            <a:pPr lvl="1">
              <a:lnSpc>
                <a:spcPct val="80000"/>
              </a:lnSpc>
            </a:pPr>
            <a:r>
              <a:rPr lang="en-US" sz="2000" dirty="0" smtClean="0">
                <a:sym typeface="Symbol" pitchFamily="18" charset="2"/>
              </a:rPr>
              <a:t>Computer </a:t>
            </a:r>
            <a:r>
              <a:rPr lang="en-US" sz="2000" dirty="0" err="1" smtClean="0">
                <a:sym typeface="Symbol" pitchFamily="18" charset="2"/>
              </a:rPr>
              <a:t>manpulated</a:t>
            </a:r>
            <a:r>
              <a:rPr lang="en-US" sz="2000" dirty="0" smtClean="0">
                <a:sym typeface="Symbol" pitchFamily="18" charset="2"/>
              </a:rPr>
              <a:t> circuits</a:t>
            </a:r>
            <a:br>
              <a:rPr lang="en-US" sz="2000" dirty="0" smtClean="0">
                <a:sym typeface="Symbol" pitchFamily="18" charset="2"/>
              </a:rPr>
            </a:br>
            <a:r>
              <a:rPr lang="en-US" sz="2000" dirty="0" smtClean="0">
                <a:sym typeface="Symbol" pitchFamily="18" charset="2"/>
              </a:rPr>
              <a:t>and implementations</a:t>
            </a:r>
          </a:p>
        </p:txBody>
      </p:sp>
      <p:pic>
        <p:nvPicPr>
          <p:cNvPr id="464905" name="Picture 9"/>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800600" y="4800600"/>
            <a:ext cx="4191000" cy="1752600"/>
          </a:xfrm>
          <a:noFill/>
        </p:spPr>
      </p:pic>
      <p:sp>
        <p:nvSpPr>
          <p:cNvPr id="29700" name="Rectangle 2"/>
          <p:cNvSpPr>
            <a:spLocks noGrp="1" noChangeArrowheads="1"/>
          </p:cNvSpPr>
          <p:nvPr>
            <p:ph type="title"/>
          </p:nvPr>
        </p:nvSpPr>
        <p:spPr>
          <a:xfrm>
            <a:off x="1066800" y="152400"/>
            <a:ext cx="7086600" cy="609600"/>
          </a:xfrm>
        </p:spPr>
        <p:txBody>
          <a:bodyPr/>
          <a:lstStyle/>
          <a:p>
            <a:r>
              <a:rPr lang="en-US" dirty="0" smtClean="0"/>
              <a:t>Quantum Circuit Model</a:t>
            </a:r>
          </a:p>
        </p:txBody>
      </p:sp>
      <p:pic>
        <p:nvPicPr>
          <p:cNvPr id="2970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463" y="698500"/>
            <a:ext cx="75041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extLst>
      <p:ext uri="{BB962C8B-B14F-4D97-AF65-F5344CB8AC3E}">
        <p14:creationId xmlns:p14="http://schemas.microsoft.com/office/powerpoint/2010/main" val="5403929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additive="base">
                                        <p:cTn id="7" dur="500" fill="hold"/>
                                        <p:tgtEl>
                                          <p:spTgt spid="4648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489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64899">
                                            <p:txEl>
                                              <p:pRg st="1" end="1"/>
                                            </p:txEl>
                                          </p:spTgt>
                                        </p:tgtEl>
                                        <p:attrNameLst>
                                          <p:attrName>style.visibility</p:attrName>
                                        </p:attrNameLst>
                                      </p:cBhvr>
                                      <p:to>
                                        <p:strVal val="visible"/>
                                      </p:to>
                                    </p:set>
                                    <p:anim calcmode="lin" valueType="num">
                                      <p:cBhvr additive="base">
                                        <p:cTn id="11" dur="500" fill="hold"/>
                                        <p:tgtEl>
                                          <p:spTgt spid="46489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6489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64899">
                                            <p:txEl>
                                              <p:pRg st="2" end="2"/>
                                            </p:txEl>
                                          </p:spTgt>
                                        </p:tgtEl>
                                        <p:attrNameLst>
                                          <p:attrName>style.visibility</p:attrName>
                                        </p:attrNameLst>
                                      </p:cBhvr>
                                      <p:to>
                                        <p:strVal val="visible"/>
                                      </p:to>
                                    </p:set>
                                    <p:anim calcmode="lin" valueType="num">
                                      <p:cBhvr additive="base">
                                        <p:cTn id="15" dur="500" fill="hold"/>
                                        <p:tgtEl>
                                          <p:spTgt spid="46489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6489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64899">
                                            <p:txEl>
                                              <p:pRg st="3" end="3"/>
                                            </p:txEl>
                                          </p:spTgt>
                                        </p:tgtEl>
                                        <p:attrNameLst>
                                          <p:attrName>style.visibility</p:attrName>
                                        </p:attrNameLst>
                                      </p:cBhvr>
                                      <p:to>
                                        <p:strVal val="visible"/>
                                      </p:to>
                                    </p:set>
                                    <p:anim calcmode="lin" valueType="num">
                                      <p:cBhvr additive="base">
                                        <p:cTn id="19" dur="500" fill="hold"/>
                                        <p:tgtEl>
                                          <p:spTgt spid="46489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489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64899">
                                            <p:txEl>
                                              <p:pRg st="4" end="4"/>
                                            </p:txEl>
                                          </p:spTgt>
                                        </p:tgtEl>
                                        <p:attrNameLst>
                                          <p:attrName>style.visibility</p:attrName>
                                        </p:attrNameLst>
                                      </p:cBhvr>
                                      <p:to>
                                        <p:strVal val="visible"/>
                                      </p:to>
                                    </p:set>
                                    <p:anim calcmode="lin" valueType="num">
                                      <p:cBhvr additive="base">
                                        <p:cTn id="23" dur="500" fill="hold"/>
                                        <p:tgtEl>
                                          <p:spTgt spid="46489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648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64899">
                                            <p:txEl>
                                              <p:pRg st="5" end="5"/>
                                            </p:txEl>
                                          </p:spTgt>
                                        </p:tgtEl>
                                        <p:attrNameLst>
                                          <p:attrName>style.visibility</p:attrName>
                                        </p:attrNameLst>
                                      </p:cBhvr>
                                      <p:to>
                                        <p:strVal val="visible"/>
                                      </p:to>
                                    </p:set>
                                    <p:anim calcmode="lin" valueType="num">
                                      <p:cBhvr additive="base">
                                        <p:cTn id="29" dur="500" fill="hold"/>
                                        <p:tgtEl>
                                          <p:spTgt spid="464899">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64899">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64899">
                                            <p:txEl>
                                              <p:pRg st="6" end="6"/>
                                            </p:txEl>
                                          </p:spTgt>
                                        </p:tgtEl>
                                        <p:attrNameLst>
                                          <p:attrName>style.visibility</p:attrName>
                                        </p:attrNameLst>
                                      </p:cBhvr>
                                      <p:to>
                                        <p:strVal val="visible"/>
                                      </p:to>
                                    </p:set>
                                    <p:anim calcmode="lin" valueType="num">
                                      <p:cBhvr additive="base">
                                        <p:cTn id="33" dur="500" fill="hold"/>
                                        <p:tgtEl>
                                          <p:spTgt spid="464899">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64899">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64905">
                                            <p:bg/>
                                          </p:spTgt>
                                        </p:tgtEl>
                                        <p:attrNameLst>
                                          <p:attrName>style.visibility</p:attrName>
                                        </p:attrNameLst>
                                      </p:cBhvr>
                                      <p:to>
                                        <p:strVal val="visible"/>
                                      </p:to>
                                    </p:set>
                                    <p:anim calcmode="lin" valueType="num">
                                      <p:cBhvr additive="base">
                                        <p:cTn id="37" dur="500" fill="hold"/>
                                        <p:tgtEl>
                                          <p:spTgt spid="464905">
                                            <p:bg/>
                                          </p:spTgt>
                                        </p:tgtEl>
                                        <p:attrNameLst>
                                          <p:attrName>ppt_x</p:attrName>
                                        </p:attrNameLst>
                                      </p:cBhvr>
                                      <p:tavLst>
                                        <p:tav tm="0">
                                          <p:val>
                                            <p:strVal val="1+#ppt_w/2"/>
                                          </p:val>
                                        </p:tav>
                                        <p:tav tm="100000">
                                          <p:val>
                                            <p:strVal val="#ppt_x"/>
                                          </p:val>
                                        </p:tav>
                                      </p:tavLst>
                                    </p:anim>
                                    <p:anim calcmode="lin" valueType="num">
                                      <p:cBhvr additive="base">
                                        <p:cTn id="38" dur="500" fill="hold"/>
                                        <p:tgtEl>
                                          <p:spTgt spid="464905">
                                            <p:bg/>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64899">
                                            <p:txEl>
                                              <p:pRg st="7" end="7"/>
                                            </p:txEl>
                                          </p:spTgt>
                                        </p:tgtEl>
                                        <p:attrNameLst>
                                          <p:attrName>style.visibility</p:attrName>
                                        </p:attrNameLst>
                                      </p:cBhvr>
                                      <p:to>
                                        <p:strVal val="visible"/>
                                      </p:to>
                                    </p:set>
                                    <p:anim calcmode="lin" valueType="num">
                                      <p:cBhvr additive="base">
                                        <p:cTn id="43" dur="500" fill="hold"/>
                                        <p:tgtEl>
                                          <p:spTgt spid="464899">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64899">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64899">
                                            <p:txEl>
                                              <p:pRg st="8" end="8"/>
                                            </p:txEl>
                                          </p:spTgt>
                                        </p:tgtEl>
                                        <p:attrNameLst>
                                          <p:attrName>style.visibility</p:attrName>
                                        </p:attrNameLst>
                                      </p:cBhvr>
                                      <p:to>
                                        <p:strVal val="visible"/>
                                      </p:to>
                                    </p:set>
                                    <p:anim calcmode="lin" valueType="num">
                                      <p:cBhvr additive="base">
                                        <p:cTn id="47" dur="500" fill="hold"/>
                                        <p:tgtEl>
                                          <p:spTgt spid="464899">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64899">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64899">
                                            <p:txEl>
                                              <p:pRg st="9" end="9"/>
                                            </p:txEl>
                                          </p:spTgt>
                                        </p:tgtEl>
                                        <p:attrNameLst>
                                          <p:attrName>style.visibility</p:attrName>
                                        </p:attrNameLst>
                                      </p:cBhvr>
                                      <p:to>
                                        <p:strVal val="visible"/>
                                      </p:to>
                                    </p:set>
                                    <p:anim calcmode="lin" valueType="num">
                                      <p:cBhvr additive="base">
                                        <p:cTn id="51" dur="500" fill="hold"/>
                                        <p:tgtEl>
                                          <p:spTgt spid="464899">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6489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autoUpdateAnimBg="0"/>
      <p:bldP spid="46490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6947" name="Rectangle 3"/>
          <p:cNvSpPr>
            <a:spLocks noGrp="1" noChangeArrowheads="1"/>
          </p:cNvSpPr>
          <p:nvPr>
            <p:ph type="body" sz="half" idx="1"/>
          </p:nvPr>
        </p:nvSpPr>
        <p:spPr>
          <a:xfrm>
            <a:off x="0" y="3048000"/>
            <a:ext cx="8839200" cy="3810000"/>
          </a:xfrm>
        </p:spPr>
        <p:txBody>
          <a:bodyPr>
            <a:normAutofit fontScale="92500"/>
          </a:bodyPr>
          <a:lstStyle/>
          <a:p>
            <a:pPr>
              <a:lnSpc>
                <a:spcPct val="85000"/>
              </a:lnSpc>
              <a:spcBef>
                <a:spcPct val="15000"/>
              </a:spcBef>
              <a:tabLst>
                <a:tab pos="2054225" algn="l"/>
              </a:tabLst>
            </a:pPr>
            <a:r>
              <a:rPr lang="en-US" sz="2000" smtClean="0"/>
              <a:t>Quantum State Fragile </a:t>
            </a:r>
            <a:r>
              <a:rPr lang="en-US" sz="2000" smtClean="0">
                <a:sym typeface="Symbol" pitchFamily="18" charset="2"/>
              </a:rPr>
              <a:t></a:t>
            </a:r>
            <a:r>
              <a:rPr lang="en-US" sz="2000" smtClean="0"/>
              <a:t> encode all Qubits</a:t>
            </a:r>
          </a:p>
          <a:p>
            <a:pPr lvl="1">
              <a:lnSpc>
                <a:spcPct val="85000"/>
              </a:lnSpc>
              <a:spcBef>
                <a:spcPct val="15000"/>
              </a:spcBef>
              <a:tabLst>
                <a:tab pos="2054225" algn="l"/>
              </a:tabLst>
            </a:pPr>
            <a:r>
              <a:rPr lang="en-US" sz="1800" smtClean="0"/>
              <a:t>Uses many resources: e.g. 3-level [[7,1,3]] </a:t>
            </a:r>
            <a:br>
              <a:rPr lang="en-US" sz="1800" smtClean="0"/>
            </a:br>
            <a:r>
              <a:rPr lang="en-US" sz="1800" smtClean="0"/>
              <a:t>code 343 physical Qubits/logical Qubit)!</a:t>
            </a:r>
          </a:p>
          <a:p>
            <a:pPr>
              <a:lnSpc>
                <a:spcPct val="85000"/>
              </a:lnSpc>
              <a:spcBef>
                <a:spcPct val="15000"/>
              </a:spcBef>
              <a:tabLst>
                <a:tab pos="2054225" algn="l"/>
              </a:tabLst>
            </a:pPr>
            <a:r>
              <a:rPr lang="en-US" sz="2000" smtClean="0"/>
              <a:t>Still need to handle operations (fault-tolerantly)</a:t>
            </a:r>
          </a:p>
          <a:p>
            <a:pPr lvl="1">
              <a:lnSpc>
                <a:spcPct val="85000"/>
              </a:lnSpc>
              <a:spcBef>
                <a:spcPct val="15000"/>
              </a:spcBef>
              <a:tabLst>
                <a:tab pos="2054225" algn="l"/>
              </a:tabLst>
            </a:pPr>
            <a:r>
              <a:rPr lang="en-US" sz="1800" i="1" smtClean="0"/>
              <a:t>Some</a:t>
            </a:r>
            <a:r>
              <a:rPr lang="en-US" sz="1800" smtClean="0"/>
              <a:t> set of gates are simply “transversal:”</a:t>
            </a:r>
          </a:p>
          <a:p>
            <a:pPr lvl="2">
              <a:lnSpc>
                <a:spcPct val="85000"/>
              </a:lnSpc>
              <a:spcBef>
                <a:spcPct val="15000"/>
              </a:spcBef>
              <a:tabLst>
                <a:tab pos="2054225" algn="l"/>
              </a:tabLst>
            </a:pPr>
            <a:r>
              <a:rPr lang="en-US" sz="1800" smtClean="0"/>
              <a:t>Perform identical gate between each physical bit of logical encoding</a:t>
            </a:r>
          </a:p>
          <a:p>
            <a:pPr lvl="1">
              <a:lnSpc>
                <a:spcPct val="85000"/>
              </a:lnSpc>
              <a:spcBef>
                <a:spcPct val="15000"/>
              </a:spcBef>
              <a:tabLst>
                <a:tab pos="2054225" algn="l"/>
              </a:tabLst>
            </a:pPr>
            <a:r>
              <a:rPr lang="en-US" sz="1800" smtClean="0"/>
              <a:t>Others (like T gate for [[7,1,3]] code) cannot be handled transversally</a:t>
            </a:r>
          </a:p>
          <a:p>
            <a:pPr lvl="2">
              <a:lnSpc>
                <a:spcPct val="85000"/>
              </a:lnSpc>
              <a:spcBef>
                <a:spcPct val="15000"/>
              </a:spcBef>
              <a:tabLst>
                <a:tab pos="2054225" algn="l"/>
              </a:tabLst>
            </a:pPr>
            <a:r>
              <a:rPr lang="en-US" sz="1800" smtClean="0"/>
              <a:t>Can be performed fault-tolerantly by preparing appropriate ancilla</a:t>
            </a:r>
          </a:p>
          <a:p>
            <a:pPr>
              <a:lnSpc>
                <a:spcPct val="85000"/>
              </a:lnSpc>
              <a:spcBef>
                <a:spcPct val="15000"/>
              </a:spcBef>
              <a:tabLst>
                <a:tab pos="2054225" algn="l"/>
              </a:tabLst>
            </a:pPr>
            <a:r>
              <a:rPr lang="en-US" sz="2000" smtClean="0"/>
              <a:t>Finally, need to perform periodical error correction</a:t>
            </a:r>
          </a:p>
          <a:p>
            <a:pPr lvl="1">
              <a:lnSpc>
                <a:spcPct val="85000"/>
              </a:lnSpc>
              <a:spcBef>
                <a:spcPct val="15000"/>
              </a:spcBef>
              <a:tabLst>
                <a:tab pos="2054225" algn="l"/>
              </a:tabLst>
            </a:pPr>
            <a:r>
              <a:rPr lang="en-US" sz="1800" smtClean="0">
                <a:sym typeface="Symbol" pitchFamily="18" charset="2"/>
              </a:rPr>
              <a:t>Correct after every(?): Gate, Long distance movement, Long Idle Period</a:t>
            </a:r>
          </a:p>
          <a:p>
            <a:pPr lvl="1">
              <a:lnSpc>
                <a:spcPct val="85000"/>
              </a:lnSpc>
              <a:spcBef>
                <a:spcPct val="15000"/>
              </a:spcBef>
              <a:tabLst>
                <a:tab pos="2054225" algn="l"/>
              </a:tabLst>
            </a:pPr>
            <a:r>
              <a:rPr lang="en-US" sz="1800" smtClean="0"/>
              <a:t>Correction reducing entropy </a:t>
            </a:r>
            <a:r>
              <a:rPr lang="en-US" sz="1800" smtClean="0">
                <a:sym typeface="Symbol" pitchFamily="18" charset="2"/>
              </a:rPr>
              <a:t> Consumes Ancilla bits</a:t>
            </a:r>
          </a:p>
          <a:p>
            <a:pPr>
              <a:lnSpc>
                <a:spcPct val="85000"/>
              </a:lnSpc>
              <a:spcBef>
                <a:spcPct val="15000"/>
              </a:spcBef>
              <a:tabLst>
                <a:tab pos="2054225" algn="l"/>
              </a:tabLst>
            </a:pPr>
            <a:r>
              <a:rPr lang="en-US" sz="2000" smtClean="0">
                <a:sym typeface="Symbol" pitchFamily="18" charset="2"/>
              </a:rPr>
              <a:t>Observation: 	 90% of QEC gates are used for ancilla production</a:t>
            </a:r>
            <a:br>
              <a:rPr lang="en-US" sz="2000" smtClean="0">
                <a:sym typeface="Symbol" pitchFamily="18" charset="2"/>
              </a:rPr>
            </a:br>
            <a:r>
              <a:rPr lang="en-US" sz="2000" smtClean="0">
                <a:sym typeface="Symbol" pitchFamily="18" charset="2"/>
              </a:rPr>
              <a:t>	 70-85% of all gates are used for ancilla production</a:t>
            </a:r>
          </a:p>
        </p:txBody>
      </p:sp>
      <p:sp>
        <p:nvSpPr>
          <p:cNvPr id="30723" name="Rectangle 2"/>
          <p:cNvSpPr>
            <a:spLocks noGrp="1" noChangeArrowheads="1"/>
          </p:cNvSpPr>
          <p:nvPr>
            <p:ph type="title"/>
          </p:nvPr>
        </p:nvSpPr>
        <p:spPr>
          <a:xfrm>
            <a:off x="355600" y="164307"/>
            <a:ext cx="7010400" cy="609600"/>
          </a:xfrm>
        </p:spPr>
        <p:txBody>
          <a:bodyPr/>
          <a:lstStyle/>
          <a:p>
            <a:r>
              <a:rPr lang="en-US" dirty="0" smtClean="0"/>
              <a:t>Adding Quantum ECC</a:t>
            </a:r>
          </a:p>
        </p:txBody>
      </p:sp>
      <p:grpSp>
        <p:nvGrpSpPr>
          <p:cNvPr id="30724" name="Group 110"/>
          <p:cNvGrpSpPr>
            <a:grpSpLocks/>
          </p:cNvGrpSpPr>
          <p:nvPr/>
        </p:nvGrpSpPr>
        <p:grpSpPr bwMode="auto">
          <a:xfrm>
            <a:off x="914400" y="1281113"/>
            <a:ext cx="2438400" cy="1371600"/>
            <a:chOff x="768" y="1152"/>
            <a:chExt cx="1536" cy="864"/>
          </a:xfrm>
        </p:grpSpPr>
        <p:grpSp>
          <p:nvGrpSpPr>
            <p:cNvPr id="30804" name="Group 24"/>
            <p:cNvGrpSpPr>
              <a:grpSpLocks/>
            </p:cNvGrpSpPr>
            <p:nvPr/>
          </p:nvGrpSpPr>
          <p:grpSpPr bwMode="auto">
            <a:xfrm>
              <a:off x="1040" y="1200"/>
              <a:ext cx="132" cy="460"/>
              <a:chOff x="1904" y="960"/>
              <a:chExt cx="132" cy="460"/>
            </a:xfrm>
          </p:grpSpPr>
          <p:sp>
            <p:nvSpPr>
              <p:cNvPr id="30815" name="Line 9"/>
              <p:cNvSpPr>
                <a:spLocks noChangeShapeType="1"/>
              </p:cNvSpPr>
              <p:nvPr/>
            </p:nvSpPr>
            <p:spPr bwMode="auto">
              <a:xfrm flipH="1">
                <a:off x="1968" y="1008"/>
                <a:ext cx="4" cy="412"/>
              </a:xfrm>
              <a:prstGeom prst="line">
                <a:avLst/>
              </a:prstGeom>
              <a:noFill/>
              <a:ln w="190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816" name="Oval 10"/>
              <p:cNvSpPr>
                <a:spLocks noChangeArrowheads="1"/>
              </p:cNvSpPr>
              <p:nvPr/>
            </p:nvSpPr>
            <p:spPr bwMode="auto">
              <a:xfrm>
                <a:off x="1904" y="1276"/>
                <a:ext cx="132" cy="132"/>
              </a:xfrm>
              <a:prstGeom prst="ellipse">
                <a:avLst/>
              </a:prstGeom>
              <a:noFill/>
              <a:ln w="1905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30817" name="Oval 12"/>
              <p:cNvSpPr>
                <a:spLocks noChangeArrowheads="1"/>
              </p:cNvSpPr>
              <p:nvPr/>
            </p:nvSpPr>
            <p:spPr bwMode="auto">
              <a:xfrm>
                <a:off x="1922" y="960"/>
                <a:ext cx="96" cy="96"/>
              </a:xfrm>
              <a:prstGeom prst="ellipse">
                <a:avLst/>
              </a:prstGeom>
              <a:solidFill>
                <a:schemeClr val="tx1"/>
              </a:solidFill>
              <a:ln w="1905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30805" name="Group 29"/>
            <p:cNvGrpSpPr>
              <a:grpSpLocks/>
            </p:cNvGrpSpPr>
            <p:nvPr/>
          </p:nvGrpSpPr>
          <p:grpSpPr bwMode="auto">
            <a:xfrm>
              <a:off x="768" y="1248"/>
              <a:ext cx="1536" cy="673"/>
              <a:chOff x="1632" y="1008"/>
              <a:chExt cx="960" cy="673"/>
            </a:xfrm>
          </p:grpSpPr>
          <p:sp>
            <p:nvSpPr>
              <p:cNvPr id="30812" name="Line 7"/>
              <p:cNvSpPr>
                <a:spLocks noChangeShapeType="1"/>
              </p:cNvSpPr>
              <p:nvPr/>
            </p:nvSpPr>
            <p:spPr bwMode="auto">
              <a:xfrm>
                <a:off x="1632" y="1008"/>
                <a:ext cx="960" cy="0"/>
              </a:xfrm>
              <a:prstGeom prst="line">
                <a:avLst/>
              </a:prstGeom>
              <a:noFill/>
              <a:ln w="190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813" name="Line 8"/>
              <p:cNvSpPr>
                <a:spLocks noChangeShapeType="1"/>
              </p:cNvSpPr>
              <p:nvPr/>
            </p:nvSpPr>
            <p:spPr bwMode="auto">
              <a:xfrm>
                <a:off x="1632" y="1344"/>
                <a:ext cx="960" cy="0"/>
              </a:xfrm>
              <a:prstGeom prst="line">
                <a:avLst/>
              </a:prstGeom>
              <a:noFill/>
              <a:ln w="190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814" name="Line 23"/>
              <p:cNvSpPr>
                <a:spLocks noChangeShapeType="1"/>
              </p:cNvSpPr>
              <p:nvPr/>
            </p:nvSpPr>
            <p:spPr bwMode="auto">
              <a:xfrm>
                <a:off x="1632" y="1680"/>
                <a:ext cx="960" cy="1"/>
              </a:xfrm>
              <a:prstGeom prst="line">
                <a:avLst/>
              </a:prstGeom>
              <a:noFill/>
              <a:ln w="190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30806" name="Group 25"/>
            <p:cNvGrpSpPr>
              <a:grpSpLocks/>
            </p:cNvGrpSpPr>
            <p:nvPr/>
          </p:nvGrpSpPr>
          <p:grpSpPr bwMode="auto">
            <a:xfrm>
              <a:off x="1632" y="1536"/>
              <a:ext cx="132" cy="460"/>
              <a:chOff x="1904" y="960"/>
              <a:chExt cx="132" cy="460"/>
            </a:xfrm>
          </p:grpSpPr>
          <p:sp>
            <p:nvSpPr>
              <p:cNvPr id="30809" name="Line 26"/>
              <p:cNvSpPr>
                <a:spLocks noChangeShapeType="1"/>
              </p:cNvSpPr>
              <p:nvPr/>
            </p:nvSpPr>
            <p:spPr bwMode="auto">
              <a:xfrm flipH="1">
                <a:off x="1968" y="1008"/>
                <a:ext cx="4" cy="412"/>
              </a:xfrm>
              <a:prstGeom prst="line">
                <a:avLst/>
              </a:prstGeom>
              <a:noFill/>
              <a:ln w="190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810" name="Oval 27"/>
              <p:cNvSpPr>
                <a:spLocks noChangeArrowheads="1"/>
              </p:cNvSpPr>
              <p:nvPr/>
            </p:nvSpPr>
            <p:spPr bwMode="auto">
              <a:xfrm>
                <a:off x="1904" y="1276"/>
                <a:ext cx="132" cy="132"/>
              </a:xfrm>
              <a:prstGeom prst="ellipse">
                <a:avLst/>
              </a:prstGeom>
              <a:noFill/>
              <a:ln w="1905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30811" name="Oval 28"/>
              <p:cNvSpPr>
                <a:spLocks noChangeArrowheads="1"/>
              </p:cNvSpPr>
              <p:nvPr/>
            </p:nvSpPr>
            <p:spPr bwMode="auto">
              <a:xfrm>
                <a:off x="1922" y="960"/>
                <a:ext cx="96" cy="96"/>
              </a:xfrm>
              <a:prstGeom prst="ellipse">
                <a:avLst/>
              </a:prstGeom>
              <a:solidFill>
                <a:schemeClr val="tx1"/>
              </a:solidFill>
              <a:ln w="1905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30807" name="Rectangle 46"/>
            <p:cNvSpPr>
              <a:spLocks noChangeArrowheads="1"/>
            </p:cNvSpPr>
            <p:nvPr/>
          </p:nvSpPr>
          <p:spPr bwMode="auto">
            <a:xfrm>
              <a:off x="1008" y="1824"/>
              <a:ext cx="192" cy="192"/>
            </a:xfrm>
            <a:prstGeom prst="rect">
              <a:avLst/>
            </a:prstGeom>
            <a:solidFill>
              <a:schemeClr val="bg1"/>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sp>
          <p:nvSpPr>
            <p:cNvPr id="30808" name="Rectangle 69"/>
            <p:cNvSpPr>
              <a:spLocks noChangeArrowheads="1"/>
            </p:cNvSpPr>
            <p:nvPr/>
          </p:nvSpPr>
          <p:spPr bwMode="auto">
            <a:xfrm>
              <a:off x="1584" y="1152"/>
              <a:ext cx="192" cy="192"/>
            </a:xfrm>
            <a:prstGeom prst="rect">
              <a:avLst/>
            </a:prstGeom>
            <a:solidFill>
              <a:schemeClr val="bg1"/>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T</a:t>
              </a:r>
            </a:p>
          </p:txBody>
        </p:sp>
      </p:grpSp>
      <p:grpSp>
        <p:nvGrpSpPr>
          <p:cNvPr id="6" name="Group 145"/>
          <p:cNvGrpSpPr>
            <a:grpSpLocks/>
          </p:cNvGrpSpPr>
          <p:nvPr/>
        </p:nvGrpSpPr>
        <p:grpSpPr bwMode="auto">
          <a:xfrm>
            <a:off x="6610350" y="604837"/>
            <a:ext cx="1622425" cy="609600"/>
            <a:chOff x="4068" y="336"/>
            <a:chExt cx="1022" cy="384"/>
          </a:xfrm>
        </p:grpSpPr>
        <p:sp>
          <p:nvSpPr>
            <p:cNvPr id="30802" name="Text Box 142"/>
            <p:cNvSpPr txBox="1">
              <a:spLocks noChangeArrowheads="1"/>
            </p:cNvSpPr>
            <p:nvPr/>
          </p:nvSpPr>
          <p:spPr bwMode="auto">
            <a:xfrm>
              <a:off x="4068" y="336"/>
              <a:ext cx="10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b="1">
                  <a:solidFill>
                    <a:srgbClr val="000000"/>
                  </a:solidFill>
                  <a:latin typeface="Comic Sans MS" pitchFamily="66" charset="0"/>
                </a:rPr>
                <a:t>Not Transversal!</a:t>
              </a:r>
            </a:p>
          </p:txBody>
        </p:sp>
        <p:sp>
          <p:nvSpPr>
            <p:cNvPr id="30803" name="Line 143"/>
            <p:cNvSpPr>
              <a:spLocks noChangeShapeType="1"/>
            </p:cNvSpPr>
            <p:nvPr/>
          </p:nvSpPr>
          <p:spPr bwMode="auto">
            <a:xfrm flipH="1">
              <a:off x="4608" y="528"/>
              <a:ext cx="48"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40"/>
          <p:cNvGrpSpPr>
            <a:grpSpLocks/>
          </p:cNvGrpSpPr>
          <p:nvPr/>
        </p:nvGrpSpPr>
        <p:grpSpPr bwMode="auto">
          <a:xfrm>
            <a:off x="5943600" y="1266825"/>
            <a:ext cx="2438400" cy="1371600"/>
            <a:chOff x="3792" y="768"/>
            <a:chExt cx="1536" cy="864"/>
          </a:xfrm>
        </p:grpSpPr>
        <p:grpSp>
          <p:nvGrpSpPr>
            <p:cNvPr id="30795" name="Group 132"/>
            <p:cNvGrpSpPr>
              <a:grpSpLocks/>
            </p:cNvGrpSpPr>
            <p:nvPr/>
          </p:nvGrpSpPr>
          <p:grpSpPr bwMode="auto">
            <a:xfrm>
              <a:off x="3792" y="864"/>
              <a:ext cx="1536" cy="673"/>
              <a:chOff x="3216" y="1248"/>
              <a:chExt cx="1536" cy="673"/>
            </a:xfrm>
          </p:grpSpPr>
          <p:sp>
            <p:nvSpPr>
              <p:cNvPr id="30799" name="Line 117"/>
              <p:cNvSpPr>
                <a:spLocks noChangeShapeType="1"/>
              </p:cNvSpPr>
              <p:nvPr/>
            </p:nvSpPr>
            <p:spPr bwMode="auto">
              <a:xfrm>
                <a:off x="3216" y="1248"/>
                <a:ext cx="1536"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800" name="Line 118"/>
              <p:cNvSpPr>
                <a:spLocks noChangeShapeType="1"/>
              </p:cNvSpPr>
              <p:nvPr/>
            </p:nvSpPr>
            <p:spPr bwMode="auto">
              <a:xfrm>
                <a:off x="3216" y="1584"/>
                <a:ext cx="1536"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801" name="Line 119"/>
              <p:cNvSpPr>
                <a:spLocks noChangeShapeType="1"/>
              </p:cNvSpPr>
              <p:nvPr/>
            </p:nvSpPr>
            <p:spPr bwMode="auto">
              <a:xfrm>
                <a:off x="3216" y="1920"/>
                <a:ext cx="1536" cy="1"/>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grpSp>
        <p:sp>
          <p:nvSpPr>
            <p:cNvPr id="30796" name="Line 134"/>
            <p:cNvSpPr>
              <a:spLocks noChangeShapeType="1"/>
            </p:cNvSpPr>
            <p:nvPr/>
          </p:nvSpPr>
          <p:spPr bwMode="auto">
            <a:xfrm flipV="1">
              <a:off x="3840" y="768"/>
              <a:ext cx="144"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7" name="Line 135"/>
            <p:cNvSpPr>
              <a:spLocks noChangeShapeType="1"/>
            </p:cNvSpPr>
            <p:nvPr/>
          </p:nvSpPr>
          <p:spPr bwMode="auto">
            <a:xfrm flipV="1">
              <a:off x="3840" y="1104"/>
              <a:ext cx="144"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8" name="Line 136"/>
            <p:cNvSpPr>
              <a:spLocks noChangeShapeType="1"/>
            </p:cNvSpPr>
            <p:nvPr/>
          </p:nvSpPr>
          <p:spPr bwMode="auto">
            <a:xfrm flipV="1">
              <a:off x="3840" y="1440"/>
              <a:ext cx="144"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152"/>
          <p:cNvGrpSpPr>
            <a:grpSpLocks/>
          </p:cNvGrpSpPr>
          <p:nvPr/>
        </p:nvGrpSpPr>
        <p:grpSpPr bwMode="auto">
          <a:xfrm>
            <a:off x="3657600" y="1371600"/>
            <a:ext cx="1938338" cy="1219200"/>
            <a:chOff x="2187" y="768"/>
            <a:chExt cx="1221" cy="768"/>
          </a:xfrm>
        </p:grpSpPr>
        <p:sp>
          <p:nvSpPr>
            <p:cNvPr id="30792" name="AutoShape 63"/>
            <p:cNvSpPr>
              <a:spLocks noChangeArrowheads="1"/>
            </p:cNvSpPr>
            <p:nvPr/>
          </p:nvSpPr>
          <p:spPr bwMode="auto">
            <a:xfrm>
              <a:off x="2544" y="768"/>
              <a:ext cx="432" cy="432"/>
            </a:xfrm>
            <a:prstGeom prst="rightArrow">
              <a:avLst>
                <a:gd name="adj1" fmla="val 50000"/>
                <a:gd name="adj2" fmla="val 25000"/>
              </a:avLst>
            </a:prstGeom>
            <a:solidFill>
              <a:schemeClr val="accent1"/>
            </a:solidFill>
            <a:ln w="28575" algn="ctr">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0793" name="Text Box 137"/>
            <p:cNvSpPr txBox="1">
              <a:spLocks noChangeArrowheads="1"/>
            </p:cNvSpPr>
            <p:nvPr/>
          </p:nvSpPr>
          <p:spPr bwMode="auto">
            <a:xfrm>
              <a:off x="2187" y="1200"/>
              <a:ext cx="107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b="1">
                  <a:solidFill>
                    <a:srgbClr val="000000"/>
                  </a:solidFill>
                  <a:latin typeface="Comic Sans MS" pitchFamily="66" charset="0"/>
                </a:rPr>
                <a:t>n-physical Qubits</a:t>
              </a:r>
              <a:br>
                <a:rPr lang="en-US" b="1">
                  <a:solidFill>
                    <a:srgbClr val="000000"/>
                  </a:solidFill>
                  <a:latin typeface="Comic Sans MS" pitchFamily="66" charset="0"/>
                </a:rPr>
              </a:br>
              <a:r>
                <a:rPr lang="en-US" b="1">
                  <a:solidFill>
                    <a:srgbClr val="000000"/>
                  </a:solidFill>
                  <a:latin typeface="Comic Sans MS" pitchFamily="66" charset="0"/>
                </a:rPr>
                <a:t>per logical Qubit</a:t>
              </a:r>
            </a:p>
          </p:txBody>
        </p:sp>
        <p:sp>
          <p:nvSpPr>
            <p:cNvPr id="30794" name="AutoShape 151"/>
            <p:cNvSpPr>
              <a:spLocks/>
            </p:cNvSpPr>
            <p:nvPr/>
          </p:nvSpPr>
          <p:spPr bwMode="auto">
            <a:xfrm>
              <a:off x="3216" y="1200"/>
              <a:ext cx="192" cy="336"/>
            </a:xfrm>
            <a:prstGeom prst="rightBrace">
              <a:avLst>
                <a:gd name="adj1" fmla="val 1458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grpSp>
      <p:grpSp>
        <p:nvGrpSpPr>
          <p:cNvPr id="10" name="Group 126"/>
          <p:cNvGrpSpPr>
            <a:grpSpLocks/>
          </p:cNvGrpSpPr>
          <p:nvPr/>
        </p:nvGrpSpPr>
        <p:grpSpPr bwMode="auto">
          <a:xfrm>
            <a:off x="6324600" y="1290637"/>
            <a:ext cx="1219200" cy="1371600"/>
            <a:chOff x="3456" y="1152"/>
            <a:chExt cx="768" cy="864"/>
          </a:xfrm>
        </p:grpSpPr>
        <p:grpSp>
          <p:nvGrpSpPr>
            <p:cNvPr id="30782" name="Group 112"/>
            <p:cNvGrpSpPr>
              <a:grpSpLocks/>
            </p:cNvGrpSpPr>
            <p:nvPr/>
          </p:nvGrpSpPr>
          <p:grpSpPr bwMode="auto">
            <a:xfrm>
              <a:off x="3488" y="1200"/>
              <a:ext cx="132" cy="460"/>
              <a:chOff x="1904" y="960"/>
              <a:chExt cx="132" cy="460"/>
            </a:xfrm>
          </p:grpSpPr>
          <p:sp>
            <p:nvSpPr>
              <p:cNvPr id="30789" name="Line 113"/>
              <p:cNvSpPr>
                <a:spLocks noChangeShapeType="1"/>
              </p:cNvSpPr>
              <p:nvPr/>
            </p:nvSpPr>
            <p:spPr bwMode="auto">
              <a:xfrm flipH="1">
                <a:off x="1968" y="1008"/>
                <a:ext cx="4" cy="412"/>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790" name="Oval 114"/>
              <p:cNvSpPr>
                <a:spLocks noChangeArrowheads="1"/>
              </p:cNvSpPr>
              <p:nvPr/>
            </p:nvSpPr>
            <p:spPr bwMode="auto">
              <a:xfrm>
                <a:off x="1904" y="1276"/>
                <a:ext cx="132" cy="132"/>
              </a:xfrm>
              <a:prstGeom prst="ellipse">
                <a:avLst/>
              </a:prstGeom>
              <a:noFill/>
              <a:ln w="5715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30791" name="Oval 115"/>
              <p:cNvSpPr>
                <a:spLocks noChangeArrowheads="1"/>
              </p:cNvSpPr>
              <p:nvPr/>
            </p:nvSpPr>
            <p:spPr bwMode="auto">
              <a:xfrm>
                <a:off x="1922" y="960"/>
                <a:ext cx="96" cy="96"/>
              </a:xfrm>
              <a:prstGeom prst="ellipse">
                <a:avLst/>
              </a:prstGeom>
              <a:solidFill>
                <a:schemeClr val="tx1"/>
              </a:solidFill>
              <a:ln w="5715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30783" name="Group 120"/>
            <p:cNvGrpSpPr>
              <a:grpSpLocks/>
            </p:cNvGrpSpPr>
            <p:nvPr/>
          </p:nvGrpSpPr>
          <p:grpSpPr bwMode="auto">
            <a:xfrm>
              <a:off x="4080" y="1536"/>
              <a:ext cx="132" cy="460"/>
              <a:chOff x="1904" y="960"/>
              <a:chExt cx="132" cy="460"/>
            </a:xfrm>
          </p:grpSpPr>
          <p:sp>
            <p:nvSpPr>
              <p:cNvPr id="30786" name="Line 121"/>
              <p:cNvSpPr>
                <a:spLocks noChangeShapeType="1"/>
              </p:cNvSpPr>
              <p:nvPr/>
            </p:nvSpPr>
            <p:spPr bwMode="auto">
              <a:xfrm flipH="1">
                <a:off x="1968" y="1008"/>
                <a:ext cx="4" cy="412"/>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787" name="Oval 122"/>
              <p:cNvSpPr>
                <a:spLocks noChangeArrowheads="1"/>
              </p:cNvSpPr>
              <p:nvPr/>
            </p:nvSpPr>
            <p:spPr bwMode="auto">
              <a:xfrm>
                <a:off x="1904" y="1276"/>
                <a:ext cx="132" cy="132"/>
              </a:xfrm>
              <a:prstGeom prst="ellipse">
                <a:avLst/>
              </a:prstGeom>
              <a:noFill/>
              <a:ln w="5715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30788" name="Oval 123"/>
              <p:cNvSpPr>
                <a:spLocks noChangeArrowheads="1"/>
              </p:cNvSpPr>
              <p:nvPr/>
            </p:nvSpPr>
            <p:spPr bwMode="auto">
              <a:xfrm>
                <a:off x="1922" y="960"/>
                <a:ext cx="96" cy="96"/>
              </a:xfrm>
              <a:prstGeom prst="ellipse">
                <a:avLst/>
              </a:prstGeom>
              <a:solidFill>
                <a:schemeClr val="tx1"/>
              </a:solidFill>
              <a:ln w="5715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30784" name="Rectangle 124"/>
            <p:cNvSpPr>
              <a:spLocks noChangeArrowheads="1"/>
            </p:cNvSpPr>
            <p:nvPr/>
          </p:nvSpPr>
          <p:spPr bwMode="auto">
            <a:xfrm>
              <a:off x="3456" y="1824"/>
              <a:ext cx="192" cy="192"/>
            </a:xfrm>
            <a:prstGeom prst="rect">
              <a:avLst/>
            </a:prstGeom>
            <a:solidFill>
              <a:schemeClr val="bg1"/>
            </a:solidFill>
            <a:ln w="57150"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sp>
          <p:nvSpPr>
            <p:cNvPr id="30785" name="Rectangle 125"/>
            <p:cNvSpPr>
              <a:spLocks noChangeArrowheads="1"/>
            </p:cNvSpPr>
            <p:nvPr/>
          </p:nvSpPr>
          <p:spPr bwMode="auto">
            <a:xfrm>
              <a:off x="4032" y="1152"/>
              <a:ext cx="192" cy="192"/>
            </a:xfrm>
            <a:prstGeom prst="rect">
              <a:avLst/>
            </a:prstGeom>
            <a:solidFill>
              <a:srgbClr val="FF6699"/>
            </a:solidFill>
            <a:ln w="28575" cap="rnd" algn="ctr">
              <a:solidFill>
                <a:schemeClr val="tx1"/>
              </a:solidFill>
              <a:prstDash val="sysDot"/>
              <a:miter lim="800000"/>
              <a:headEnd/>
              <a:tailEnd/>
            </a:ln>
          </p:spPr>
          <p:txBody>
            <a:bodyPr wrap="none" anchor="ctr"/>
            <a:lstStyle/>
            <a:p>
              <a:pPr algn="ctr"/>
              <a:r>
                <a:rPr lang="en-US" sz="1800" b="1">
                  <a:solidFill>
                    <a:srgbClr val="000000"/>
                  </a:solidFill>
                  <a:latin typeface="Comic Sans MS" pitchFamily="66" charset="0"/>
                </a:rPr>
                <a:t>T</a:t>
              </a:r>
            </a:p>
          </p:txBody>
        </p:sp>
      </p:grpSp>
      <p:grpSp>
        <p:nvGrpSpPr>
          <p:cNvPr id="13" name="Group 149"/>
          <p:cNvGrpSpPr>
            <a:grpSpLocks/>
          </p:cNvGrpSpPr>
          <p:nvPr/>
        </p:nvGrpSpPr>
        <p:grpSpPr bwMode="auto">
          <a:xfrm>
            <a:off x="5562600" y="352425"/>
            <a:ext cx="3657600" cy="2133600"/>
            <a:chOff x="3408" y="192"/>
            <a:chExt cx="2304" cy="1344"/>
          </a:xfrm>
        </p:grpSpPr>
        <p:sp>
          <p:nvSpPr>
            <p:cNvPr id="30757" name="Rectangle 146"/>
            <p:cNvSpPr>
              <a:spLocks noChangeArrowheads="1"/>
            </p:cNvSpPr>
            <p:nvPr/>
          </p:nvSpPr>
          <p:spPr bwMode="auto">
            <a:xfrm>
              <a:off x="4080" y="288"/>
              <a:ext cx="960" cy="288"/>
            </a:xfrm>
            <a:prstGeom prst="rect">
              <a:avLst/>
            </a:prstGeom>
            <a:solidFill>
              <a:schemeClr val="bg1"/>
            </a:solidFill>
            <a:ln w="28575" algn="ctr">
              <a:solidFill>
                <a:schemeClr val="bg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0758" name="Rectangle 147"/>
            <p:cNvSpPr>
              <a:spLocks noChangeArrowheads="1"/>
            </p:cNvSpPr>
            <p:nvPr/>
          </p:nvSpPr>
          <p:spPr bwMode="auto">
            <a:xfrm>
              <a:off x="4464" y="384"/>
              <a:ext cx="288" cy="384"/>
            </a:xfrm>
            <a:prstGeom prst="rect">
              <a:avLst/>
            </a:prstGeom>
            <a:solidFill>
              <a:schemeClr val="bg1"/>
            </a:solidFill>
            <a:ln w="28575" algn="ctr">
              <a:solidFill>
                <a:schemeClr val="bg1"/>
              </a:solidFill>
              <a:miter lim="800000"/>
              <a:headEnd/>
              <a:tailEnd/>
            </a:ln>
          </p:spPr>
          <p:txBody>
            <a:bodyPr wrap="none" anchor="ctr"/>
            <a:lstStyle/>
            <a:p>
              <a:pPr algn="ctr"/>
              <a:endParaRPr lang="en-US" sz="1800">
                <a:solidFill>
                  <a:srgbClr val="000000"/>
                </a:solidFill>
                <a:latin typeface="Comic Sans MS" pitchFamily="66" charset="0"/>
              </a:endParaRPr>
            </a:p>
          </p:txBody>
        </p:sp>
        <p:grpSp>
          <p:nvGrpSpPr>
            <p:cNvPr id="30759" name="Group 131"/>
            <p:cNvGrpSpPr>
              <a:grpSpLocks/>
            </p:cNvGrpSpPr>
            <p:nvPr/>
          </p:nvGrpSpPr>
          <p:grpSpPr bwMode="auto">
            <a:xfrm>
              <a:off x="3408" y="192"/>
              <a:ext cx="2304" cy="1344"/>
              <a:chOff x="2976" y="576"/>
              <a:chExt cx="2304" cy="1344"/>
            </a:xfrm>
          </p:grpSpPr>
          <p:sp>
            <p:nvSpPr>
              <p:cNvPr id="30760" name="Rectangle 127"/>
              <p:cNvSpPr>
                <a:spLocks noChangeArrowheads="1"/>
              </p:cNvSpPr>
              <p:nvPr/>
            </p:nvSpPr>
            <p:spPr bwMode="auto">
              <a:xfrm>
                <a:off x="4368" y="960"/>
                <a:ext cx="912" cy="528"/>
              </a:xfrm>
              <a:prstGeom prst="rect">
                <a:avLst/>
              </a:prstGeom>
              <a:solidFill>
                <a:schemeClr val="bg1"/>
              </a:solidFill>
              <a:ln w="28575" algn="ctr">
                <a:solidFill>
                  <a:schemeClr val="bg1"/>
                </a:solidFill>
                <a:miter lim="800000"/>
                <a:headEnd/>
                <a:tailEnd/>
              </a:ln>
            </p:spPr>
            <p:txBody>
              <a:bodyPr wrap="none" anchor="ctr"/>
              <a:lstStyle/>
              <a:p>
                <a:pPr algn="ctr"/>
                <a:endParaRPr lang="en-US" sz="1800">
                  <a:solidFill>
                    <a:srgbClr val="000000"/>
                  </a:solidFill>
                  <a:latin typeface="Comic Sans MS" pitchFamily="66" charset="0"/>
                </a:endParaRPr>
              </a:p>
            </p:txBody>
          </p:sp>
          <p:grpSp>
            <p:nvGrpSpPr>
              <p:cNvPr id="30761" name="Group 108"/>
              <p:cNvGrpSpPr>
                <a:grpSpLocks/>
              </p:cNvGrpSpPr>
              <p:nvPr/>
            </p:nvGrpSpPr>
            <p:grpSpPr bwMode="auto">
              <a:xfrm>
                <a:off x="2976" y="576"/>
                <a:ext cx="2160" cy="914"/>
                <a:chOff x="3060" y="576"/>
                <a:chExt cx="2160" cy="914"/>
              </a:xfrm>
            </p:grpSpPr>
            <p:grpSp>
              <p:nvGrpSpPr>
                <p:cNvPr id="30764" name="Group 98"/>
                <p:cNvGrpSpPr>
                  <a:grpSpLocks/>
                </p:cNvGrpSpPr>
                <p:nvPr/>
              </p:nvGrpSpPr>
              <p:grpSpPr bwMode="auto">
                <a:xfrm>
                  <a:off x="4416" y="1154"/>
                  <a:ext cx="240" cy="336"/>
                  <a:chOff x="2208" y="864"/>
                  <a:chExt cx="240" cy="336"/>
                </a:xfrm>
              </p:grpSpPr>
              <p:sp>
                <p:nvSpPr>
                  <p:cNvPr id="30776" name="Rectangle 97"/>
                  <p:cNvSpPr>
                    <a:spLocks noChangeArrowheads="1"/>
                  </p:cNvSpPr>
                  <p:nvPr/>
                </p:nvSpPr>
                <p:spPr bwMode="auto">
                  <a:xfrm>
                    <a:off x="2208" y="864"/>
                    <a:ext cx="240" cy="336"/>
                  </a:xfrm>
                  <a:prstGeom prst="rect">
                    <a:avLst/>
                  </a:prstGeom>
                  <a:solidFill>
                    <a:schemeClr val="bg1"/>
                  </a:solidFill>
                  <a:ln w="28575" algn="ctr">
                    <a:solidFill>
                      <a:schemeClr val="bg1"/>
                    </a:solidFill>
                    <a:miter lim="800000"/>
                    <a:headEnd/>
                    <a:tailEnd/>
                  </a:ln>
                </p:spPr>
                <p:txBody>
                  <a:bodyPr wrap="none" anchor="ctr"/>
                  <a:lstStyle/>
                  <a:p>
                    <a:pPr algn="ctr"/>
                    <a:endParaRPr lang="en-US" sz="1800">
                      <a:solidFill>
                        <a:srgbClr val="000000"/>
                      </a:solidFill>
                      <a:latin typeface="Comic Sans MS" pitchFamily="66" charset="0"/>
                    </a:endParaRPr>
                  </a:p>
                </p:txBody>
              </p:sp>
              <p:grpSp>
                <p:nvGrpSpPr>
                  <p:cNvPr id="30777" name="Group 96"/>
                  <p:cNvGrpSpPr>
                    <a:grpSpLocks/>
                  </p:cNvGrpSpPr>
                  <p:nvPr/>
                </p:nvGrpSpPr>
                <p:grpSpPr bwMode="auto">
                  <a:xfrm>
                    <a:off x="2208" y="864"/>
                    <a:ext cx="240" cy="288"/>
                    <a:chOff x="4752" y="3072"/>
                    <a:chExt cx="240" cy="288"/>
                  </a:xfrm>
                </p:grpSpPr>
                <p:sp>
                  <p:nvSpPr>
                    <p:cNvPr id="30778" name="Oval 92"/>
                    <p:cNvSpPr>
                      <a:spLocks noChangeArrowheads="1"/>
                    </p:cNvSpPr>
                    <p:nvPr/>
                  </p:nvSpPr>
                  <p:spPr bwMode="auto">
                    <a:xfrm>
                      <a:off x="4752" y="3195"/>
                      <a:ext cx="240" cy="144"/>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30779" name="Rectangle 93"/>
                    <p:cNvSpPr>
                      <a:spLocks noChangeArrowheads="1"/>
                    </p:cNvSpPr>
                    <p:nvPr/>
                  </p:nvSpPr>
                  <p:spPr bwMode="auto">
                    <a:xfrm>
                      <a:off x="4752" y="3264"/>
                      <a:ext cx="240" cy="96"/>
                    </a:xfrm>
                    <a:prstGeom prst="rect">
                      <a:avLst/>
                    </a:prstGeom>
                    <a:solidFill>
                      <a:schemeClr val="bg1"/>
                    </a:solidFill>
                    <a:ln w="28575" algn="ctr">
                      <a:solidFill>
                        <a:schemeClr val="bg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0780" name="Rectangle 89"/>
                    <p:cNvSpPr>
                      <a:spLocks noChangeArrowheads="1"/>
                    </p:cNvSpPr>
                    <p:nvPr/>
                  </p:nvSpPr>
                  <p:spPr bwMode="auto">
                    <a:xfrm>
                      <a:off x="4752" y="3072"/>
                      <a:ext cx="240" cy="192"/>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1">
                        <a:solidFill>
                          <a:srgbClr val="000000"/>
                        </a:solidFill>
                        <a:latin typeface="Comic Sans MS" pitchFamily="66" charset="0"/>
                      </a:endParaRPr>
                    </a:p>
                  </p:txBody>
                </p:sp>
                <p:sp>
                  <p:nvSpPr>
                    <p:cNvPr id="30781" name="Line 94"/>
                    <p:cNvSpPr>
                      <a:spLocks noChangeShapeType="1"/>
                    </p:cNvSpPr>
                    <p:nvPr/>
                  </p:nvSpPr>
                  <p:spPr bwMode="auto">
                    <a:xfrm flipV="1">
                      <a:off x="4848" y="3117"/>
                      <a:ext cx="93" cy="1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0765" name="Freeform 102"/>
                <p:cNvSpPr>
                  <a:spLocks/>
                </p:cNvSpPr>
                <p:nvPr/>
              </p:nvSpPr>
              <p:spPr bwMode="auto">
                <a:xfrm>
                  <a:off x="3338" y="576"/>
                  <a:ext cx="1366" cy="818"/>
                </a:xfrm>
                <a:custGeom>
                  <a:avLst/>
                  <a:gdLst>
                    <a:gd name="T0" fmla="*/ 4 w 1366"/>
                    <a:gd name="T1" fmla="*/ 0 h 818"/>
                    <a:gd name="T2" fmla="*/ 0 w 1366"/>
                    <a:gd name="T3" fmla="*/ 434 h 818"/>
                    <a:gd name="T4" fmla="*/ 742 w 1366"/>
                    <a:gd name="T5" fmla="*/ 434 h 818"/>
                    <a:gd name="T6" fmla="*/ 742 w 1366"/>
                    <a:gd name="T7" fmla="*/ 818 h 818"/>
                    <a:gd name="T8" fmla="*/ 1366 w 1366"/>
                    <a:gd name="T9" fmla="*/ 818 h 818"/>
                    <a:gd name="T10" fmla="*/ 1366 w 1366"/>
                    <a:gd name="T11" fmla="*/ 2 h 818"/>
                    <a:gd name="T12" fmla="*/ 0 w 1366"/>
                    <a:gd name="T13" fmla="*/ 4 h 818"/>
                    <a:gd name="T14" fmla="*/ 0 60000 65536"/>
                    <a:gd name="T15" fmla="*/ 0 60000 65536"/>
                    <a:gd name="T16" fmla="*/ 0 60000 65536"/>
                    <a:gd name="T17" fmla="*/ 0 60000 65536"/>
                    <a:gd name="T18" fmla="*/ 0 60000 65536"/>
                    <a:gd name="T19" fmla="*/ 0 60000 65536"/>
                    <a:gd name="T20" fmla="*/ 0 60000 65536"/>
                    <a:gd name="T21" fmla="*/ 0 w 1366"/>
                    <a:gd name="T22" fmla="*/ 0 h 818"/>
                    <a:gd name="T23" fmla="*/ 1366 w 1366"/>
                    <a:gd name="T24" fmla="*/ 818 h 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818">
                      <a:moveTo>
                        <a:pt x="4" y="0"/>
                      </a:moveTo>
                      <a:lnTo>
                        <a:pt x="0" y="434"/>
                      </a:lnTo>
                      <a:lnTo>
                        <a:pt x="742" y="434"/>
                      </a:lnTo>
                      <a:lnTo>
                        <a:pt x="742" y="818"/>
                      </a:lnTo>
                      <a:lnTo>
                        <a:pt x="1366" y="818"/>
                      </a:lnTo>
                      <a:lnTo>
                        <a:pt x="1366" y="2"/>
                      </a:lnTo>
                      <a:lnTo>
                        <a:pt x="0" y="4"/>
                      </a:lnTo>
                    </a:path>
                  </a:pathLst>
                </a:custGeom>
                <a:noFill/>
                <a:ln w="28575" cap="rnd"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66" name="Line 99"/>
                <p:cNvSpPr>
                  <a:spLocks noChangeShapeType="1"/>
                </p:cNvSpPr>
                <p:nvPr/>
              </p:nvSpPr>
              <p:spPr bwMode="auto">
                <a:xfrm>
                  <a:off x="4512" y="872"/>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7" name="Line 100"/>
                <p:cNvSpPr>
                  <a:spLocks noChangeShapeType="1"/>
                </p:cNvSpPr>
                <p:nvPr/>
              </p:nvSpPr>
              <p:spPr bwMode="auto">
                <a:xfrm>
                  <a:off x="4542" y="866"/>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8" name="Line 77"/>
                <p:cNvSpPr>
                  <a:spLocks noChangeShapeType="1"/>
                </p:cNvSpPr>
                <p:nvPr/>
              </p:nvSpPr>
              <p:spPr bwMode="auto">
                <a:xfrm flipH="1">
                  <a:off x="4212" y="818"/>
                  <a:ext cx="4" cy="412"/>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769" name="Oval 79"/>
                <p:cNvSpPr>
                  <a:spLocks noChangeArrowheads="1"/>
                </p:cNvSpPr>
                <p:nvPr/>
              </p:nvSpPr>
              <p:spPr bwMode="auto">
                <a:xfrm>
                  <a:off x="4166" y="770"/>
                  <a:ext cx="96" cy="96"/>
                </a:xfrm>
                <a:prstGeom prst="ellipse">
                  <a:avLst/>
                </a:prstGeom>
                <a:solidFill>
                  <a:schemeClr val="tx1"/>
                </a:solidFill>
                <a:ln w="5715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sp>
              <p:nvSpPr>
                <p:cNvPr id="30770" name="Line 74"/>
                <p:cNvSpPr>
                  <a:spLocks noChangeShapeType="1"/>
                </p:cNvSpPr>
                <p:nvPr/>
              </p:nvSpPr>
              <p:spPr bwMode="auto">
                <a:xfrm>
                  <a:off x="3908" y="818"/>
                  <a:ext cx="1312"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30771" name="Rectangle 73"/>
                <p:cNvSpPr>
                  <a:spLocks noChangeArrowheads="1"/>
                </p:cNvSpPr>
                <p:nvPr/>
              </p:nvSpPr>
              <p:spPr bwMode="auto">
                <a:xfrm>
                  <a:off x="4116" y="1154"/>
                  <a:ext cx="192" cy="192"/>
                </a:xfrm>
                <a:prstGeom prst="rect">
                  <a:avLst/>
                </a:prstGeom>
                <a:solidFill>
                  <a:schemeClr val="bg1"/>
                </a:solidFill>
                <a:ln w="57150"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X</a:t>
                  </a:r>
                </a:p>
              </p:txBody>
            </p:sp>
            <p:sp>
              <p:nvSpPr>
                <p:cNvPr id="30772" name="Rectangle 75" descr="Wide downward diagonal"/>
                <p:cNvSpPr>
                  <a:spLocks noChangeArrowheads="1"/>
                </p:cNvSpPr>
                <p:nvPr/>
              </p:nvSpPr>
              <p:spPr bwMode="auto">
                <a:xfrm>
                  <a:off x="3375" y="635"/>
                  <a:ext cx="528" cy="336"/>
                </a:xfrm>
                <a:prstGeom prst="rect">
                  <a:avLst/>
                </a:prstGeom>
                <a:pattFill prst="wdDnDiag">
                  <a:fgClr>
                    <a:schemeClr val="accent2"/>
                  </a:fgClr>
                  <a:bgClr>
                    <a:schemeClr val="bg1"/>
                  </a:bgClr>
                </a:pattFill>
                <a:ln w="28575" algn="ctr">
                  <a:solidFill>
                    <a:schemeClr val="tx1"/>
                  </a:solidFill>
                  <a:miter lim="800000"/>
                  <a:headEnd/>
                  <a:tailEnd/>
                </a:ln>
              </p:spPr>
              <p:txBody>
                <a:bodyPr wrap="none" anchor="ctr"/>
                <a:lstStyle/>
                <a:p>
                  <a:pPr algn="ctr"/>
                  <a:r>
                    <a:rPr lang="en-US" sz="1000" b="1">
                      <a:solidFill>
                        <a:srgbClr val="000000"/>
                      </a:solidFill>
                      <a:latin typeface="Comic Sans MS" pitchFamily="66" charset="0"/>
                    </a:rPr>
                    <a:t>Encoded</a:t>
                  </a:r>
                </a:p>
                <a:p>
                  <a:pPr algn="ctr"/>
                  <a:r>
                    <a:rPr lang="en-US" sz="1000" b="1">
                      <a:solidFill>
                        <a:srgbClr val="000000"/>
                      </a:solidFill>
                      <a:latin typeface="Comic Sans MS" pitchFamily="66" charset="0"/>
                      <a:sym typeface="Symbol" pitchFamily="18" charset="2"/>
                    </a:rPr>
                    <a:t>/8 (T)</a:t>
                  </a:r>
                </a:p>
                <a:p>
                  <a:pPr algn="ctr"/>
                  <a:r>
                    <a:rPr lang="en-US" sz="1000" b="1">
                      <a:solidFill>
                        <a:srgbClr val="000000"/>
                      </a:solidFill>
                      <a:latin typeface="Comic Sans MS" pitchFamily="66" charset="0"/>
                      <a:sym typeface="Symbol" pitchFamily="18" charset="2"/>
                    </a:rPr>
                    <a:t>Ancilla</a:t>
                  </a:r>
                  <a:r>
                    <a:rPr lang="en-US" sz="1000" b="1">
                      <a:solidFill>
                        <a:srgbClr val="000000"/>
                      </a:solidFill>
                      <a:latin typeface="Comic Sans MS" pitchFamily="66" charset="0"/>
                    </a:rPr>
                    <a:t> </a:t>
                  </a:r>
                </a:p>
              </p:txBody>
            </p:sp>
            <p:sp>
              <p:nvSpPr>
                <p:cNvPr id="30773" name="Rectangle 80"/>
                <p:cNvSpPr>
                  <a:spLocks noChangeArrowheads="1"/>
                </p:cNvSpPr>
                <p:nvPr/>
              </p:nvSpPr>
              <p:spPr bwMode="auto">
                <a:xfrm>
                  <a:off x="4404" y="722"/>
                  <a:ext cx="240" cy="192"/>
                </a:xfrm>
                <a:prstGeom prst="rect">
                  <a:avLst/>
                </a:prstGeom>
                <a:solidFill>
                  <a:schemeClr val="bg1"/>
                </a:solidFill>
                <a:ln w="57150"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SX</a:t>
                  </a:r>
                </a:p>
              </p:txBody>
            </p:sp>
            <p:sp>
              <p:nvSpPr>
                <p:cNvPr id="30774" name="Line 82"/>
                <p:cNvSpPr>
                  <a:spLocks noChangeShapeType="1"/>
                </p:cNvSpPr>
                <p:nvPr/>
              </p:nvSpPr>
              <p:spPr bwMode="auto">
                <a:xfrm flipV="1">
                  <a:off x="3972" y="722"/>
                  <a:ext cx="144"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5" name="Text Box 105"/>
                <p:cNvSpPr txBox="1">
                  <a:spLocks noChangeArrowheads="1"/>
                </p:cNvSpPr>
                <p:nvPr/>
              </p:nvSpPr>
              <p:spPr bwMode="auto">
                <a:xfrm>
                  <a:off x="3060" y="672"/>
                  <a:ext cx="2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T:</a:t>
                  </a:r>
                </a:p>
              </p:txBody>
            </p:sp>
          </p:grpSp>
          <p:sp>
            <p:nvSpPr>
              <p:cNvPr id="30762" name="Line 129"/>
              <p:cNvSpPr>
                <a:spLocks noChangeShapeType="1"/>
              </p:cNvSpPr>
              <p:nvPr/>
            </p:nvSpPr>
            <p:spPr bwMode="auto">
              <a:xfrm>
                <a:off x="4416" y="1584"/>
                <a:ext cx="72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3" name="Line 130"/>
              <p:cNvSpPr>
                <a:spLocks noChangeShapeType="1"/>
              </p:cNvSpPr>
              <p:nvPr/>
            </p:nvSpPr>
            <p:spPr bwMode="auto">
              <a:xfrm>
                <a:off x="4416" y="1920"/>
                <a:ext cx="72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8" name="Group 190"/>
          <p:cNvGrpSpPr>
            <a:grpSpLocks/>
          </p:cNvGrpSpPr>
          <p:nvPr/>
        </p:nvGrpSpPr>
        <p:grpSpPr bwMode="auto">
          <a:xfrm>
            <a:off x="6723063" y="528637"/>
            <a:ext cx="2039937" cy="2185988"/>
            <a:chOff x="3947" y="480"/>
            <a:chExt cx="1285" cy="1377"/>
          </a:xfrm>
        </p:grpSpPr>
        <p:sp>
          <p:nvSpPr>
            <p:cNvPr id="30749" name="Rectangle 11" descr="Wide downward diagonal"/>
            <p:cNvSpPr>
              <a:spLocks noChangeArrowheads="1"/>
            </p:cNvSpPr>
            <p:nvPr/>
          </p:nvSpPr>
          <p:spPr bwMode="auto">
            <a:xfrm>
              <a:off x="3947" y="897"/>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0" name="Rectangle 13" descr="Wide downward diagonal"/>
            <p:cNvSpPr>
              <a:spLocks noChangeArrowheads="1"/>
            </p:cNvSpPr>
            <p:nvPr/>
          </p:nvSpPr>
          <p:spPr bwMode="auto">
            <a:xfrm>
              <a:off x="3947" y="1233"/>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1" name="Rectangle 45" descr="Wide downward diagonal"/>
            <p:cNvSpPr>
              <a:spLocks noChangeArrowheads="1"/>
            </p:cNvSpPr>
            <p:nvPr/>
          </p:nvSpPr>
          <p:spPr bwMode="auto">
            <a:xfrm>
              <a:off x="4523" y="1569"/>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2" name="Rectangle 62" descr="Wide downward diagonal"/>
            <p:cNvSpPr>
              <a:spLocks noChangeArrowheads="1"/>
            </p:cNvSpPr>
            <p:nvPr/>
          </p:nvSpPr>
          <p:spPr bwMode="auto">
            <a:xfrm>
              <a:off x="3947" y="1569"/>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3" name="Rectangle 90" descr="Wide downward diagonal"/>
            <p:cNvSpPr>
              <a:spLocks noChangeArrowheads="1"/>
            </p:cNvSpPr>
            <p:nvPr/>
          </p:nvSpPr>
          <p:spPr bwMode="auto">
            <a:xfrm>
              <a:off x="4992" y="480"/>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4" name="Rectangle 44" descr="Wide downward diagonal"/>
            <p:cNvSpPr>
              <a:spLocks noChangeArrowheads="1"/>
            </p:cNvSpPr>
            <p:nvPr/>
          </p:nvSpPr>
          <p:spPr bwMode="auto">
            <a:xfrm>
              <a:off x="4523" y="1248"/>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5" name="Rectangle 188" descr="Wide downward diagonal"/>
            <p:cNvSpPr>
              <a:spLocks noChangeArrowheads="1"/>
            </p:cNvSpPr>
            <p:nvPr/>
          </p:nvSpPr>
          <p:spPr bwMode="auto">
            <a:xfrm>
              <a:off x="4992" y="1569"/>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30756" name="Rectangle 189" descr="Wide downward diagonal"/>
            <p:cNvSpPr>
              <a:spLocks noChangeArrowheads="1"/>
            </p:cNvSpPr>
            <p:nvPr/>
          </p:nvSpPr>
          <p:spPr bwMode="auto">
            <a:xfrm>
              <a:off x="4992" y="1248"/>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grpSp>
      <p:grpSp>
        <p:nvGrpSpPr>
          <p:cNvPr id="19" name="Group 193"/>
          <p:cNvGrpSpPr>
            <a:grpSpLocks/>
          </p:cNvGrpSpPr>
          <p:nvPr/>
        </p:nvGrpSpPr>
        <p:grpSpPr bwMode="auto">
          <a:xfrm>
            <a:off x="6057900" y="2728912"/>
            <a:ext cx="2857500" cy="1081088"/>
            <a:chOff x="3792" y="1680"/>
            <a:chExt cx="1800" cy="681"/>
          </a:xfrm>
        </p:grpSpPr>
        <p:grpSp>
          <p:nvGrpSpPr>
            <p:cNvPr id="30732" name="Group 187"/>
            <p:cNvGrpSpPr>
              <a:grpSpLocks/>
            </p:cNvGrpSpPr>
            <p:nvPr/>
          </p:nvGrpSpPr>
          <p:grpSpPr bwMode="auto">
            <a:xfrm>
              <a:off x="3792" y="1728"/>
              <a:ext cx="1637" cy="633"/>
              <a:chOff x="3691" y="2160"/>
              <a:chExt cx="1637" cy="633"/>
            </a:xfrm>
          </p:grpSpPr>
          <p:sp>
            <p:nvSpPr>
              <p:cNvPr id="30734" name="Rectangle 169" descr="Wide downward diagonal"/>
              <p:cNvSpPr>
                <a:spLocks noChangeArrowheads="1"/>
              </p:cNvSpPr>
              <p:nvPr/>
            </p:nvSpPr>
            <p:spPr bwMode="auto">
              <a:xfrm>
                <a:off x="3744" y="2160"/>
                <a:ext cx="1488" cy="624"/>
              </a:xfrm>
              <a:prstGeom prst="rect">
                <a:avLst/>
              </a:prstGeom>
              <a:pattFill prst="wdDnDiag">
                <a:fgClr>
                  <a:srgbClr val="FFFF66"/>
                </a:fgClr>
                <a:bgClr>
                  <a:schemeClr val="bg1"/>
                </a:bgClr>
              </a:pattFill>
              <a:ln w="28575" algn="ctr">
                <a:solidFill>
                  <a:schemeClr val="tx1"/>
                </a:solidFill>
                <a:prstDash val="sysDot"/>
                <a:miter lim="800000"/>
                <a:headEnd/>
                <a:tailEnd/>
              </a:ln>
            </p:spPr>
            <p:txBody>
              <a:bodyPr wrap="none" anchor="ctr"/>
              <a:lstStyle/>
              <a:p>
                <a:pPr algn="ctr"/>
                <a:endParaRPr lang="en-US" sz="1800">
                  <a:solidFill>
                    <a:srgbClr val="000000"/>
                  </a:solidFill>
                  <a:latin typeface="Comic Sans MS" pitchFamily="66" charset="0"/>
                </a:endParaRPr>
              </a:p>
            </p:txBody>
          </p:sp>
          <p:sp>
            <p:nvSpPr>
              <p:cNvPr id="30735" name="Line 170"/>
              <p:cNvSpPr>
                <a:spLocks noChangeShapeType="1"/>
              </p:cNvSpPr>
              <p:nvPr/>
            </p:nvSpPr>
            <p:spPr bwMode="auto">
              <a:xfrm>
                <a:off x="3691" y="2357"/>
                <a:ext cx="7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172"/>
              <p:cNvSpPr>
                <a:spLocks noChangeShapeType="1"/>
              </p:cNvSpPr>
              <p:nvPr/>
            </p:nvSpPr>
            <p:spPr bwMode="auto">
              <a:xfrm>
                <a:off x="4210" y="2587"/>
                <a:ext cx="20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7" name="Line 173"/>
              <p:cNvSpPr>
                <a:spLocks noChangeShapeType="1"/>
              </p:cNvSpPr>
              <p:nvPr/>
            </p:nvSpPr>
            <p:spPr bwMode="auto">
              <a:xfrm>
                <a:off x="4577" y="2357"/>
                <a:ext cx="20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0738" name="Group 174"/>
              <p:cNvGrpSpPr>
                <a:grpSpLocks/>
              </p:cNvGrpSpPr>
              <p:nvPr/>
            </p:nvGrpSpPr>
            <p:grpSpPr bwMode="auto">
              <a:xfrm>
                <a:off x="4583" y="2415"/>
                <a:ext cx="317" cy="181"/>
                <a:chOff x="2735" y="2136"/>
                <a:chExt cx="492" cy="252"/>
              </a:xfrm>
            </p:grpSpPr>
            <p:sp>
              <p:nvSpPr>
                <p:cNvPr id="30747" name="Freeform 175"/>
                <p:cNvSpPr>
                  <a:spLocks/>
                </p:cNvSpPr>
                <p:nvPr/>
              </p:nvSpPr>
              <p:spPr bwMode="auto">
                <a:xfrm>
                  <a:off x="2736" y="2160"/>
                  <a:ext cx="462" cy="192"/>
                </a:xfrm>
                <a:custGeom>
                  <a:avLst/>
                  <a:gdLst>
                    <a:gd name="T0" fmla="*/ 0 w 480"/>
                    <a:gd name="T1" fmla="*/ 192 h 192"/>
                    <a:gd name="T2" fmla="*/ 462 w 480"/>
                    <a:gd name="T3" fmla="*/ 192 h 192"/>
                    <a:gd name="T4" fmla="*/ 462 w 480"/>
                    <a:gd name="T5" fmla="*/ 0 h 192"/>
                    <a:gd name="T6" fmla="*/ 0 60000 65536"/>
                    <a:gd name="T7" fmla="*/ 0 60000 65536"/>
                    <a:gd name="T8" fmla="*/ 0 60000 65536"/>
                    <a:gd name="T9" fmla="*/ 0 w 480"/>
                    <a:gd name="T10" fmla="*/ 0 h 192"/>
                    <a:gd name="T11" fmla="*/ 480 w 480"/>
                    <a:gd name="T12" fmla="*/ 192 h 192"/>
                  </a:gdLst>
                  <a:ahLst/>
                  <a:cxnLst>
                    <a:cxn ang="T6">
                      <a:pos x="T0" y="T1"/>
                    </a:cxn>
                    <a:cxn ang="T7">
                      <a:pos x="T2" y="T3"/>
                    </a:cxn>
                    <a:cxn ang="T8">
                      <a:pos x="T4" y="T5"/>
                    </a:cxn>
                  </a:cxnLst>
                  <a:rect l="T9" t="T10" r="T11" b="T12"/>
                  <a:pathLst>
                    <a:path w="480" h="192">
                      <a:moveTo>
                        <a:pt x="0" y="192"/>
                      </a:moveTo>
                      <a:lnTo>
                        <a:pt x="480" y="192"/>
                      </a:lnTo>
                      <a:lnTo>
                        <a:pt x="480" y="0"/>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8" name="Freeform 176"/>
                <p:cNvSpPr>
                  <a:spLocks/>
                </p:cNvSpPr>
                <p:nvPr/>
              </p:nvSpPr>
              <p:spPr bwMode="auto">
                <a:xfrm>
                  <a:off x="2735" y="2136"/>
                  <a:ext cx="492" cy="252"/>
                </a:xfrm>
                <a:custGeom>
                  <a:avLst/>
                  <a:gdLst>
                    <a:gd name="T0" fmla="*/ 0 w 480"/>
                    <a:gd name="T1" fmla="*/ 252 h 192"/>
                    <a:gd name="T2" fmla="*/ 492 w 480"/>
                    <a:gd name="T3" fmla="*/ 252 h 192"/>
                    <a:gd name="T4" fmla="*/ 492 w 480"/>
                    <a:gd name="T5" fmla="*/ 0 h 192"/>
                    <a:gd name="T6" fmla="*/ 0 60000 65536"/>
                    <a:gd name="T7" fmla="*/ 0 60000 65536"/>
                    <a:gd name="T8" fmla="*/ 0 60000 65536"/>
                    <a:gd name="T9" fmla="*/ 0 w 480"/>
                    <a:gd name="T10" fmla="*/ 0 h 192"/>
                    <a:gd name="T11" fmla="*/ 480 w 480"/>
                    <a:gd name="T12" fmla="*/ 192 h 192"/>
                  </a:gdLst>
                  <a:ahLst/>
                  <a:cxnLst>
                    <a:cxn ang="T6">
                      <a:pos x="T0" y="T1"/>
                    </a:cxn>
                    <a:cxn ang="T7">
                      <a:pos x="T2" y="T3"/>
                    </a:cxn>
                    <a:cxn ang="T8">
                      <a:pos x="T4" y="T5"/>
                    </a:cxn>
                  </a:cxnLst>
                  <a:rect l="T9" t="T10" r="T11" b="T12"/>
                  <a:pathLst>
                    <a:path w="480" h="192">
                      <a:moveTo>
                        <a:pt x="0" y="192"/>
                      </a:moveTo>
                      <a:lnTo>
                        <a:pt x="480" y="192"/>
                      </a:lnTo>
                      <a:lnTo>
                        <a:pt x="480" y="0"/>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9" name="Line 177"/>
              <p:cNvSpPr>
                <a:spLocks noChangeShapeType="1"/>
              </p:cNvSpPr>
              <p:nvPr/>
            </p:nvSpPr>
            <p:spPr bwMode="auto">
              <a:xfrm flipV="1">
                <a:off x="4930" y="2352"/>
                <a:ext cx="398" cy="1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0" name="Rectangle 178" descr="Wide downward diagonal"/>
              <p:cNvSpPr>
                <a:spLocks noChangeArrowheads="1"/>
              </p:cNvSpPr>
              <p:nvPr/>
            </p:nvSpPr>
            <p:spPr bwMode="auto">
              <a:xfrm>
                <a:off x="3792" y="2456"/>
                <a:ext cx="410" cy="262"/>
              </a:xfrm>
              <a:prstGeom prst="rect">
                <a:avLst/>
              </a:prstGeom>
              <a:pattFill prst="wdDnDiag">
                <a:fgClr>
                  <a:schemeClr val="accent2"/>
                </a:fgClr>
                <a:bgClr>
                  <a:schemeClr val="bg1"/>
                </a:bgClr>
              </a:pattFill>
              <a:ln w="28575" algn="ctr">
                <a:solidFill>
                  <a:schemeClr val="tx1"/>
                </a:solidFill>
                <a:miter lim="800000"/>
                <a:headEnd/>
                <a:tailEnd/>
              </a:ln>
            </p:spPr>
            <p:txBody>
              <a:bodyPr wrap="none" anchor="ctr"/>
              <a:lstStyle/>
              <a:p>
                <a:pPr algn="ctr"/>
                <a:r>
                  <a:rPr lang="en-US" sz="1000" b="1">
                    <a:solidFill>
                      <a:srgbClr val="000000"/>
                    </a:solidFill>
                    <a:latin typeface="Comic Sans MS" pitchFamily="66" charset="0"/>
                  </a:rPr>
                  <a:t>QEC</a:t>
                </a:r>
              </a:p>
              <a:p>
                <a:pPr algn="ctr"/>
                <a:r>
                  <a:rPr lang="en-US" sz="1000" b="1">
                    <a:solidFill>
                      <a:srgbClr val="000000"/>
                    </a:solidFill>
                    <a:latin typeface="Comic Sans MS" pitchFamily="66" charset="0"/>
                  </a:rPr>
                  <a:t>Ancilla</a:t>
                </a:r>
              </a:p>
            </p:txBody>
          </p:sp>
          <p:sp>
            <p:nvSpPr>
              <p:cNvPr id="30741" name="Rectangle 179"/>
              <p:cNvSpPr>
                <a:spLocks noChangeArrowheads="1"/>
              </p:cNvSpPr>
              <p:nvPr/>
            </p:nvSpPr>
            <p:spPr bwMode="auto">
              <a:xfrm>
                <a:off x="4696" y="2234"/>
                <a:ext cx="356" cy="229"/>
              </a:xfrm>
              <a:prstGeom prst="rect">
                <a:avLst/>
              </a:prstGeom>
              <a:solidFill>
                <a:schemeClr val="bg1"/>
              </a:solidFill>
              <a:ln w="28575" algn="ctr">
                <a:solidFill>
                  <a:schemeClr val="tx1"/>
                </a:solidFill>
                <a:miter lim="800000"/>
                <a:headEnd/>
                <a:tailEnd/>
              </a:ln>
            </p:spPr>
            <p:txBody>
              <a:bodyPr wrap="none" anchor="ctr"/>
              <a:lstStyle/>
              <a:p>
                <a:pPr algn="ctr"/>
                <a:r>
                  <a:rPr lang="en-US" sz="1000" b="1">
                    <a:solidFill>
                      <a:srgbClr val="000000"/>
                    </a:solidFill>
                    <a:latin typeface="Comic Sans MS" pitchFamily="66" charset="0"/>
                  </a:rPr>
                  <a:t>Correct</a:t>
                </a:r>
              </a:p>
              <a:p>
                <a:pPr algn="ctr"/>
                <a:r>
                  <a:rPr lang="en-US" sz="1000" b="1">
                    <a:solidFill>
                      <a:srgbClr val="000000"/>
                    </a:solidFill>
                    <a:latin typeface="Comic Sans MS" pitchFamily="66" charset="0"/>
                  </a:rPr>
                  <a:t>Errors</a:t>
                </a:r>
              </a:p>
            </p:txBody>
          </p:sp>
          <p:sp>
            <p:nvSpPr>
              <p:cNvPr id="30742" name="Line 180"/>
              <p:cNvSpPr>
                <a:spLocks noChangeShapeType="1"/>
              </p:cNvSpPr>
              <p:nvPr/>
            </p:nvSpPr>
            <p:spPr bwMode="auto">
              <a:xfrm flipH="1">
                <a:off x="5088" y="2264"/>
                <a:ext cx="95" cy="16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3" name="Line 182"/>
              <p:cNvSpPr>
                <a:spLocks noChangeShapeType="1"/>
              </p:cNvSpPr>
              <p:nvPr/>
            </p:nvSpPr>
            <p:spPr bwMode="auto">
              <a:xfrm flipH="1">
                <a:off x="3792" y="2264"/>
                <a:ext cx="96" cy="16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4" name="Line 183"/>
              <p:cNvSpPr>
                <a:spLocks noChangeShapeType="1"/>
              </p:cNvSpPr>
              <p:nvPr/>
            </p:nvSpPr>
            <p:spPr bwMode="auto">
              <a:xfrm flipH="1">
                <a:off x="4272" y="2496"/>
                <a:ext cx="96" cy="16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5" name="Text Box 184"/>
              <p:cNvSpPr txBox="1">
                <a:spLocks noChangeArrowheads="1"/>
              </p:cNvSpPr>
              <p:nvPr/>
            </p:nvSpPr>
            <p:spPr bwMode="auto">
              <a:xfrm>
                <a:off x="4706" y="2601"/>
                <a:ext cx="5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b="1">
                    <a:solidFill>
                      <a:srgbClr val="000000"/>
                    </a:solidFill>
                    <a:latin typeface="Comic Sans MS" pitchFamily="66" charset="0"/>
                  </a:rPr>
                  <a:t>Correct</a:t>
                </a:r>
              </a:p>
            </p:txBody>
          </p:sp>
          <p:sp>
            <p:nvSpPr>
              <p:cNvPr id="30746" name="Rectangle 171"/>
              <p:cNvSpPr>
                <a:spLocks noChangeArrowheads="1"/>
              </p:cNvSpPr>
              <p:nvPr/>
            </p:nvSpPr>
            <p:spPr bwMode="auto">
              <a:xfrm>
                <a:off x="4404" y="2193"/>
                <a:ext cx="204" cy="559"/>
              </a:xfrm>
              <a:prstGeom prst="rect">
                <a:avLst/>
              </a:prstGeom>
              <a:solidFill>
                <a:schemeClr val="bg1"/>
              </a:solidFill>
              <a:ln w="28575" algn="ctr">
                <a:solidFill>
                  <a:schemeClr val="tx1"/>
                </a:solidFill>
                <a:miter lim="800000"/>
                <a:headEnd/>
                <a:tailEnd/>
              </a:ln>
            </p:spPr>
            <p:txBody>
              <a:bodyPr vert="eaVert" wrap="none" anchor="ctr"/>
              <a:lstStyle/>
              <a:p>
                <a:pPr algn="ctr">
                  <a:lnSpc>
                    <a:spcPct val="75000"/>
                  </a:lnSpc>
                </a:pPr>
                <a:r>
                  <a:rPr lang="en-US" sz="1000" b="1">
                    <a:solidFill>
                      <a:srgbClr val="000000"/>
                    </a:solidFill>
                    <a:latin typeface="Comic Sans MS" pitchFamily="66" charset="0"/>
                  </a:rPr>
                  <a:t>Syndrome</a:t>
                </a:r>
              </a:p>
              <a:p>
                <a:pPr algn="ctr">
                  <a:lnSpc>
                    <a:spcPct val="75000"/>
                  </a:lnSpc>
                </a:pPr>
                <a:r>
                  <a:rPr lang="en-US" sz="1000" b="1">
                    <a:solidFill>
                      <a:srgbClr val="000000"/>
                    </a:solidFill>
                    <a:latin typeface="Comic Sans MS" pitchFamily="66" charset="0"/>
                  </a:rPr>
                  <a:t>Computation</a:t>
                </a:r>
              </a:p>
            </p:txBody>
          </p:sp>
        </p:grpSp>
        <p:sp>
          <p:nvSpPr>
            <p:cNvPr id="30733" name="Freeform 192"/>
            <p:cNvSpPr>
              <a:spLocks/>
            </p:cNvSpPr>
            <p:nvPr/>
          </p:nvSpPr>
          <p:spPr bwMode="auto">
            <a:xfrm>
              <a:off x="5376" y="1680"/>
              <a:ext cx="216" cy="144"/>
            </a:xfrm>
            <a:custGeom>
              <a:avLst/>
              <a:gdLst>
                <a:gd name="T0" fmla="*/ 144 w 216"/>
                <a:gd name="T1" fmla="*/ 0 h 144"/>
                <a:gd name="T2" fmla="*/ 192 w 216"/>
                <a:gd name="T3" fmla="*/ 96 h 144"/>
                <a:gd name="T4" fmla="*/ 0 w 216"/>
                <a:gd name="T5" fmla="*/ 144 h 144"/>
                <a:gd name="T6" fmla="*/ 0 60000 65536"/>
                <a:gd name="T7" fmla="*/ 0 60000 65536"/>
                <a:gd name="T8" fmla="*/ 0 60000 65536"/>
                <a:gd name="T9" fmla="*/ 0 w 216"/>
                <a:gd name="T10" fmla="*/ 0 h 144"/>
                <a:gd name="T11" fmla="*/ 216 w 216"/>
                <a:gd name="T12" fmla="*/ 144 h 144"/>
              </a:gdLst>
              <a:ahLst/>
              <a:cxnLst>
                <a:cxn ang="T6">
                  <a:pos x="T0" y="T1"/>
                </a:cxn>
                <a:cxn ang="T7">
                  <a:pos x="T2" y="T3"/>
                </a:cxn>
                <a:cxn ang="T8">
                  <a:pos x="T4" y="T5"/>
                </a:cxn>
              </a:cxnLst>
              <a:rect l="T9" t="T10" r="T11" b="T12"/>
              <a:pathLst>
                <a:path w="216" h="144">
                  <a:moveTo>
                    <a:pt x="144" y="0"/>
                  </a:moveTo>
                  <a:cubicBezTo>
                    <a:pt x="180" y="36"/>
                    <a:pt x="216" y="72"/>
                    <a:pt x="192" y="96"/>
                  </a:cubicBezTo>
                  <a:cubicBezTo>
                    <a:pt x="168" y="120"/>
                    <a:pt x="84" y="132"/>
                    <a:pt x="0" y="144"/>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807190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6947">
                                            <p:txEl>
                                              <p:pRg st="0" end="0"/>
                                            </p:txEl>
                                          </p:spTgt>
                                        </p:tgtEl>
                                        <p:attrNameLst>
                                          <p:attrName>style.visibility</p:attrName>
                                        </p:attrNameLst>
                                      </p:cBhvr>
                                      <p:to>
                                        <p:strVal val="visible"/>
                                      </p:to>
                                    </p:set>
                                    <p:anim calcmode="lin" valueType="num">
                                      <p:cBhvr additive="base">
                                        <p:cTn id="7" dur="500" fill="hold"/>
                                        <p:tgtEl>
                                          <p:spTgt spid="4669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69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66947">
                                            <p:txEl>
                                              <p:pRg st="1" end="1"/>
                                            </p:txEl>
                                          </p:spTgt>
                                        </p:tgtEl>
                                        <p:attrNameLst>
                                          <p:attrName>style.visibility</p:attrName>
                                        </p:attrNameLst>
                                      </p:cBhvr>
                                      <p:to>
                                        <p:strVal val="visible"/>
                                      </p:to>
                                    </p:set>
                                    <p:anim calcmode="lin" valueType="num">
                                      <p:cBhvr additive="base">
                                        <p:cTn id="11" dur="500" fill="hold"/>
                                        <p:tgtEl>
                                          <p:spTgt spid="4669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66947">
                                            <p:txEl>
                                              <p:pRg st="1" end="1"/>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66947">
                                            <p:txEl>
                                              <p:pRg st="2" end="2"/>
                                            </p:txEl>
                                          </p:spTgt>
                                        </p:tgtEl>
                                        <p:attrNameLst>
                                          <p:attrName>style.visibility</p:attrName>
                                        </p:attrNameLst>
                                      </p:cBhvr>
                                      <p:to>
                                        <p:strVal val="visible"/>
                                      </p:to>
                                    </p:set>
                                    <p:anim calcmode="lin" valueType="num">
                                      <p:cBhvr additive="base">
                                        <p:cTn id="24" dur="500" fill="hold"/>
                                        <p:tgtEl>
                                          <p:spTgt spid="466947">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66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66947">
                                            <p:txEl>
                                              <p:pRg st="3" end="3"/>
                                            </p:txEl>
                                          </p:spTgt>
                                        </p:tgtEl>
                                        <p:attrNameLst>
                                          <p:attrName>style.visibility</p:attrName>
                                        </p:attrNameLst>
                                      </p:cBhvr>
                                      <p:to>
                                        <p:strVal val="visible"/>
                                      </p:to>
                                    </p:set>
                                    <p:anim calcmode="lin" valueType="num">
                                      <p:cBhvr additive="base">
                                        <p:cTn id="30" dur="500" fill="hold"/>
                                        <p:tgtEl>
                                          <p:spTgt spid="466947">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66947">
                                            <p:txEl>
                                              <p:pRg st="3" end="3"/>
                                            </p:txEl>
                                          </p:spTgt>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466947">
                                            <p:txEl>
                                              <p:pRg st="4" end="4"/>
                                            </p:txEl>
                                          </p:spTgt>
                                        </p:tgtEl>
                                        <p:attrNameLst>
                                          <p:attrName>style.visibility</p:attrName>
                                        </p:attrNameLst>
                                      </p:cBhvr>
                                      <p:to>
                                        <p:strVal val="visible"/>
                                      </p:to>
                                    </p:set>
                                    <p:anim calcmode="lin" valueType="num">
                                      <p:cBhvr additive="base">
                                        <p:cTn id="34" dur="500" fill="hold"/>
                                        <p:tgtEl>
                                          <p:spTgt spid="466947">
                                            <p:txEl>
                                              <p:pRg st="4" end="4"/>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466947">
                                            <p:txEl>
                                              <p:pRg st="4" end="4"/>
                                            </p:txEl>
                                          </p:spTgt>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52"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
                                        </p:tgtEl>
                                        <p:attrNameLst>
                                          <p:attrName>ppt_x</p:attrName>
                                          <p:attrName>ppt_y</p:attrName>
                                        </p:attrNameLst>
                                      </p:cBhvr>
                                    </p:animMotion>
                                    <p:animEffect transition="in" filter="fade">
                                      <p:cBhvr>
                                        <p:cTn id="41" dur="1000"/>
                                        <p:tgtEl>
                                          <p:spTgt spid="10"/>
                                        </p:tgtEl>
                                      </p:cBhvr>
                                    </p:animEffect>
                                  </p:childTnLst>
                                </p:cTn>
                              </p:par>
                            </p:childTnLst>
                          </p:cTn>
                        </p:par>
                        <p:par>
                          <p:cTn id="42" fill="hold" nodeType="afterGroup">
                            <p:stCondLst>
                              <p:cond delay="1500"/>
                            </p:stCondLst>
                            <p:childTnLst>
                              <p:par>
                                <p:cTn id="43" presetID="19" presetClass="entr" presetSubtype="1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0" fill="hold"/>
                                        <p:tgtEl>
                                          <p:spTgt spid="6"/>
                                        </p:tgtEl>
                                        <p:attrNameLst>
                                          <p:attrName>ppt_w</p:attrName>
                                        </p:attrNameLst>
                                      </p:cBhvr>
                                      <p:tavLst>
                                        <p:tav tm="0" fmla="#ppt_w*sin(2.5*pi*$)">
                                          <p:val>
                                            <p:fltVal val="0"/>
                                          </p:val>
                                        </p:tav>
                                        <p:tav tm="100000">
                                          <p:val>
                                            <p:fltVal val="1"/>
                                          </p:val>
                                        </p:tav>
                                      </p:tavLst>
                                    </p:anim>
                                    <p:anim calcmode="lin" valueType="num">
                                      <p:cBhvr>
                                        <p:cTn id="46"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466947">
                                            <p:txEl>
                                              <p:pRg st="5" end="5"/>
                                            </p:txEl>
                                          </p:spTgt>
                                        </p:tgtEl>
                                        <p:attrNameLst>
                                          <p:attrName>style.visibility</p:attrName>
                                        </p:attrNameLst>
                                      </p:cBhvr>
                                      <p:to>
                                        <p:strVal val="visible"/>
                                      </p:to>
                                    </p:set>
                                    <p:anim calcmode="lin" valueType="num">
                                      <p:cBhvr additive="base">
                                        <p:cTn id="51" dur="500" fill="hold"/>
                                        <p:tgtEl>
                                          <p:spTgt spid="466947">
                                            <p:txEl>
                                              <p:pRg st="5" end="5"/>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66947">
                                            <p:txEl>
                                              <p:pRg st="5" end="5"/>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66947">
                                            <p:txEl>
                                              <p:pRg st="6" end="6"/>
                                            </p:txEl>
                                          </p:spTgt>
                                        </p:tgtEl>
                                        <p:attrNameLst>
                                          <p:attrName>style.visibility</p:attrName>
                                        </p:attrNameLst>
                                      </p:cBhvr>
                                      <p:to>
                                        <p:strVal val="visible"/>
                                      </p:to>
                                    </p:set>
                                    <p:anim calcmode="lin" valueType="num">
                                      <p:cBhvr additive="base">
                                        <p:cTn id="55" dur="500" fill="hold"/>
                                        <p:tgtEl>
                                          <p:spTgt spid="466947">
                                            <p:txEl>
                                              <p:pRg st="6" end="6"/>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66947">
                                            <p:txEl>
                                              <p:pRg st="6" end="6"/>
                                            </p:txEl>
                                          </p:spTgt>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500"/>
                            </p:stCondLst>
                            <p:childTnLst>
                              <p:par>
                                <p:cTn id="58" presetID="55"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strVal val="#ppt_w*0.70"/>
                                          </p:val>
                                        </p:tav>
                                        <p:tav tm="100000">
                                          <p:val>
                                            <p:strVal val="#ppt_w"/>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animEffect transition="in" filter="fade">
                                      <p:cBhvr>
                                        <p:cTn id="62" dur="1000"/>
                                        <p:tgtEl>
                                          <p:spTgt spid="1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66947">
                                            <p:txEl>
                                              <p:pRg st="7" end="7"/>
                                            </p:txEl>
                                          </p:spTgt>
                                        </p:tgtEl>
                                        <p:attrNameLst>
                                          <p:attrName>style.visibility</p:attrName>
                                        </p:attrNameLst>
                                      </p:cBhvr>
                                      <p:to>
                                        <p:strVal val="visible"/>
                                      </p:to>
                                    </p:set>
                                    <p:anim calcmode="lin" valueType="num">
                                      <p:cBhvr additive="base">
                                        <p:cTn id="67" dur="500" fill="hold"/>
                                        <p:tgtEl>
                                          <p:spTgt spid="466947">
                                            <p:txEl>
                                              <p:pRg st="7" end="7"/>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66947">
                                            <p:txEl>
                                              <p:pRg st="7" end="7"/>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466947">
                                            <p:txEl>
                                              <p:pRg st="8" end="8"/>
                                            </p:txEl>
                                          </p:spTgt>
                                        </p:tgtEl>
                                        <p:attrNameLst>
                                          <p:attrName>style.visibility</p:attrName>
                                        </p:attrNameLst>
                                      </p:cBhvr>
                                      <p:to>
                                        <p:strVal val="visible"/>
                                      </p:to>
                                    </p:set>
                                    <p:anim calcmode="lin" valueType="num">
                                      <p:cBhvr additive="base">
                                        <p:cTn id="71" dur="500" fill="hold"/>
                                        <p:tgtEl>
                                          <p:spTgt spid="466947">
                                            <p:txEl>
                                              <p:pRg st="8" end="8"/>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66947">
                                            <p:txEl>
                                              <p:pRg st="8" end="8"/>
                                            </p:txEl>
                                          </p:spTgt>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500"/>
                            </p:stCondLst>
                            <p:childTnLst>
                              <p:par>
                                <p:cTn id="74" presetID="1" presetClass="entr" presetSubtype="0"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466947">
                                            <p:txEl>
                                              <p:pRg st="9" end="9"/>
                                            </p:txEl>
                                          </p:spTgt>
                                        </p:tgtEl>
                                        <p:attrNameLst>
                                          <p:attrName>style.visibility</p:attrName>
                                        </p:attrNameLst>
                                      </p:cBhvr>
                                      <p:to>
                                        <p:strVal val="visible"/>
                                      </p:to>
                                    </p:set>
                                    <p:anim calcmode="lin" valueType="num">
                                      <p:cBhvr additive="base">
                                        <p:cTn id="80" dur="500" fill="hold"/>
                                        <p:tgtEl>
                                          <p:spTgt spid="466947">
                                            <p:txEl>
                                              <p:pRg st="9" end="9"/>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466947">
                                            <p:txEl>
                                              <p:pRg st="9" end="9"/>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500"/>
                            </p:stCondLst>
                            <p:childTnLst>
                              <p:par>
                                <p:cTn id="83" presetID="9"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dissolve">
                                      <p:cBhvr>
                                        <p:cTn id="85" dur="500"/>
                                        <p:tgtEl>
                                          <p:spTgt spid="19"/>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466947">
                                            <p:txEl>
                                              <p:pRg st="10" end="10"/>
                                            </p:txEl>
                                          </p:spTgt>
                                        </p:tgtEl>
                                        <p:attrNameLst>
                                          <p:attrName>style.visibility</p:attrName>
                                        </p:attrNameLst>
                                      </p:cBhvr>
                                      <p:to>
                                        <p:strVal val="visible"/>
                                      </p:to>
                                    </p:set>
                                    <p:anim calcmode="lin" valueType="num">
                                      <p:cBhvr additive="base">
                                        <p:cTn id="90" dur="500" fill="hold"/>
                                        <p:tgtEl>
                                          <p:spTgt spid="466947">
                                            <p:txEl>
                                              <p:pRg st="10" end="1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46694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Outline</a:t>
            </a:r>
          </a:p>
        </p:txBody>
      </p:sp>
      <p:sp>
        <p:nvSpPr>
          <p:cNvPr id="31747" name="Rectangle 3"/>
          <p:cNvSpPr>
            <a:spLocks noGrp="1" noChangeArrowheads="1"/>
          </p:cNvSpPr>
          <p:nvPr>
            <p:ph type="body" idx="1"/>
          </p:nvPr>
        </p:nvSpPr>
        <p:spPr>
          <a:xfrm>
            <a:off x="228600" y="914400"/>
            <a:ext cx="8610600" cy="4800600"/>
          </a:xfrm>
        </p:spPr>
        <p:txBody>
          <a:bodyPr/>
          <a:lstStyle/>
          <a:p>
            <a:pPr>
              <a:lnSpc>
                <a:spcPct val="80000"/>
              </a:lnSpc>
            </a:pPr>
            <a:r>
              <a:rPr lang="en-US" dirty="0" smtClean="0"/>
              <a:t>Quantum Computing</a:t>
            </a:r>
          </a:p>
          <a:p>
            <a:pPr>
              <a:lnSpc>
                <a:spcPct val="80000"/>
              </a:lnSpc>
            </a:pPr>
            <a:r>
              <a:rPr lang="en-US" dirty="0" smtClean="0">
                <a:solidFill>
                  <a:srgbClr val="FF3300"/>
                </a:solidFill>
              </a:rPr>
              <a:t>Ion Trap Quantum Computing</a:t>
            </a:r>
          </a:p>
          <a:p>
            <a:pPr>
              <a:lnSpc>
                <a:spcPct val="80000"/>
              </a:lnSpc>
            </a:pPr>
            <a:r>
              <a:rPr lang="en-US" dirty="0" smtClean="0"/>
              <a:t>Quantum Computer Aided Design</a:t>
            </a:r>
          </a:p>
          <a:p>
            <a:pPr lvl="1">
              <a:lnSpc>
                <a:spcPct val="80000"/>
              </a:lnSpc>
            </a:pPr>
            <a:r>
              <a:rPr lang="en-US" dirty="0" smtClean="0"/>
              <a:t>Area-Delay to Correct Result (ADCR) metric</a:t>
            </a:r>
          </a:p>
          <a:p>
            <a:pPr lvl="1">
              <a:lnSpc>
                <a:spcPct val="80000"/>
              </a:lnSpc>
            </a:pPr>
            <a:r>
              <a:rPr lang="en-US" dirty="0" smtClean="0"/>
              <a:t>Comparison of error correction codes</a:t>
            </a:r>
          </a:p>
          <a:p>
            <a:pPr>
              <a:lnSpc>
                <a:spcPct val="80000"/>
              </a:lnSpc>
            </a:pPr>
            <a:r>
              <a:rPr lang="en-US" dirty="0" smtClean="0"/>
              <a:t>Quantum Data Paths</a:t>
            </a:r>
          </a:p>
          <a:p>
            <a:pPr lvl="1">
              <a:lnSpc>
                <a:spcPct val="80000"/>
              </a:lnSpc>
            </a:pPr>
            <a:r>
              <a:rPr lang="en-US" dirty="0" smtClean="0"/>
              <a:t>QLA, CQLA, </a:t>
            </a:r>
            <a:r>
              <a:rPr lang="en-US" dirty="0" err="1" smtClean="0"/>
              <a:t>Qalypso</a:t>
            </a:r>
            <a:endParaRPr lang="en-US" dirty="0" smtClean="0"/>
          </a:p>
          <a:p>
            <a:pPr lvl="1">
              <a:lnSpc>
                <a:spcPct val="80000"/>
              </a:lnSpc>
            </a:pPr>
            <a:r>
              <a:rPr lang="en-US" dirty="0" err="1" smtClean="0"/>
              <a:t>Ancilla</a:t>
            </a:r>
            <a:r>
              <a:rPr lang="en-US" dirty="0" smtClean="0"/>
              <a:t> factory and Teleportation Network Design</a:t>
            </a:r>
          </a:p>
          <a:p>
            <a:pPr>
              <a:lnSpc>
                <a:spcPct val="80000"/>
              </a:lnSpc>
            </a:pPr>
            <a:r>
              <a:rPr lang="en-US" dirty="0" smtClean="0"/>
              <a:t>Error Correction Optimization (“</a:t>
            </a:r>
            <a:r>
              <a:rPr lang="en-US" dirty="0" err="1" smtClean="0"/>
              <a:t>Recorrection</a:t>
            </a:r>
            <a:r>
              <a:rPr lang="en-US" dirty="0" smtClean="0"/>
              <a:t>”)</a:t>
            </a:r>
          </a:p>
          <a:p>
            <a:pPr>
              <a:lnSpc>
                <a:spcPct val="80000"/>
              </a:lnSpc>
            </a:pPr>
            <a:r>
              <a:rPr lang="en-US" dirty="0" smtClean="0"/>
              <a:t>Shor’s Factoring Circuit Layout and Design</a:t>
            </a:r>
          </a:p>
          <a:p>
            <a:pPr>
              <a:lnSpc>
                <a:spcPct val="80000"/>
              </a:lnSpc>
            </a:pPr>
            <a:endParaRPr lang="en-US" dirty="0" smtClean="0"/>
          </a:p>
        </p:txBody>
      </p:sp>
    </p:spTree>
    <p:extLst>
      <p:ext uri="{BB962C8B-B14F-4D97-AF65-F5344CB8AC3E}">
        <p14:creationId xmlns:p14="http://schemas.microsoft.com/office/powerpoint/2010/main" val="391418970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76200"/>
            <a:ext cx="8077200" cy="838200"/>
          </a:xfrm>
        </p:spPr>
        <p:txBody>
          <a:bodyPr/>
          <a:lstStyle/>
          <a:p>
            <a:pPr>
              <a:tabLst>
                <a:tab pos="514350" algn="l"/>
              </a:tabLst>
            </a:pPr>
            <a:r>
              <a:rPr lang="en-US" smtClean="0"/>
              <a:t>MEMs-Based Ion Trap Devices</a:t>
            </a:r>
          </a:p>
        </p:txBody>
      </p:sp>
      <p:sp>
        <p:nvSpPr>
          <p:cNvPr id="32771" name="Rectangle 3"/>
          <p:cNvSpPr>
            <a:spLocks noGrp="1" noChangeArrowheads="1"/>
          </p:cNvSpPr>
          <p:nvPr>
            <p:ph type="body" idx="1"/>
          </p:nvPr>
        </p:nvSpPr>
        <p:spPr>
          <a:xfrm>
            <a:off x="76200" y="762000"/>
            <a:ext cx="8915400" cy="5181600"/>
          </a:xfrm>
        </p:spPr>
        <p:txBody>
          <a:bodyPr>
            <a:normAutofit lnSpcReduction="10000"/>
          </a:bodyPr>
          <a:lstStyle/>
          <a:p>
            <a:r>
              <a:rPr lang="en-US" sz="2400" dirty="0" smtClean="0"/>
              <a:t>Ion Traps: One of the more promising quantum computer implementation technologies </a:t>
            </a:r>
          </a:p>
          <a:p>
            <a:pPr lvl="1"/>
            <a:r>
              <a:rPr lang="en-US" sz="2000" dirty="0" smtClean="0"/>
              <a:t>Built on Silicon</a:t>
            </a:r>
          </a:p>
          <a:p>
            <a:pPr lvl="2"/>
            <a:r>
              <a:rPr lang="en-US" sz="2000" dirty="0" smtClean="0"/>
              <a:t>Can bootstrap the vast infrastructure that currently exists in the microchip industry</a:t>
            </a:r>
          </a:p>
          <a:p>
            <a:pPr lvl="1"/>
            <a:r>
              <a:rPr lang="en-US" sz="2000" dirty="0" smtClean="0"/>
              <a:t>Seems to be on a “Moore’s Law” like scaling curve</a:t>
            </a:r>
          </a:p>
          <a:p>
            <a:pPr lvl="2"/>
            <a:r>
              <a:rPr lang="en-US" sz="2000" dirty="0" smtClean="0"/>
              <a:t>12 bits exist, 30 promised soon, …</a:t>
            </a:r>
          </a:p>
          <a:p>
            <a:pPr lvl="2"/>
            <a:r>
              <a:rPr lang="en-US" sz="2000" dirty="0" smtClean="0"/>
              <a:t>Many researchers working on this problem</a:t>
            </a:r>
          </a:p>
          <a:p>
            <a:pPr lvl="1"/>
            <a:r>
              <a:rPr lang="en-US" sz="2000" dirty="0" smtClean="0"/>
              <a:t>Some optimistic researchers speculate about room temperature</a:t>
            </a:r>
          </a:p>
          <a:p>
            <a:r>
              <a:rPr lang="en-US" sz="2400" dirty="0" smtClean="0"/>
              <a:t>Properties:</a:t>
            </a:r>
          </a:p>
          <a:p>
            <a:pPr lvl="1"/>
            <a:r>
              <a:rPr lang="en-US" sz="2000" dirty="0" smtClean="0"/>
              <a:t>Has a long-distance Wire</a:t>
            </a:r>
          </a:p>
          <a:p>
            <a:pPr lvl="2"/>
            <a:r>
              <a:rPr lang="en-US" sz="2000" dirty="0" smtClean="0"/>
              <a:t>So-called “ballistic movement”</a:t>
            </a:r>
          </a:p>
          <a:p>
            <a:pPr lvl="1"/>
            <a:r>
              <a:rPr lang="en-US" sz="2000" dirty="0" smtClean="0"/>
              <a:t>Seems to have relatively long </a:t>
            </a:r>
            <a:r>
              <a:rPr lang="en-US" sz="2000" dirty="0" err="1" smtClean="0"/>
              <a:t>decoherence</a:t>
            </a:r>
            <a:r>
              <a:rPr lang="en-US" sz="2000" dirty="0" smtClean="0"/>
              <a:t> times</a:t>
            </a:r>
          </a:p>
          <a:p>
            <a:pPr lvl="1"/>
            <a:r>
              <a:rPr lang="en-US" sz="2000" dirty="0" smtClean="0"/>
              <a:t>Seems to have relatively low error rates for:</a:t>
            </a:r>
          </a:p>
          <a:p>
            <a:pPr lvl="2"/>
            <a:r>
              <a:rPr lang="en-US" sz="2000" dirty="0" smtClean="0"/>
              <a:t>Memory, Gates, Movement</a:t>
            </a:r>
          </a:p>
          <a:p>
            <a:pPr>
              <a:buFontTx/>
              <a:buNone/>
            </a:pPr>
            <a:endParaRPr lang="en-US" sz="2400" dirty="0" smtClean="0"/>
          </a:p>
        </p:txBody>
      </p:sp>
    </p:spTree>
    <p:extLst>
      <p:ext uri="{BB962C8B-B14F-4D97-AF65-F5344CB8AC3E}">
        <p14:creationId xmlns:p14="http://schemas.microsoft.com/office/powerpoint/2010/main" val="312404035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95875" y="1262063"/>
            <a:ext cx="2703513" cy="1166812"/>
            <a:chOff x="3367" y="941"/>
            <a:chExt cx="1877" cy="810"/>
          </a:xfrm>
        </p:grpSpPr>
        <p:sp>
          <p:nvSpPr>
            <p:cNvPr id="33854" name="Line 3"/>
            <p:cNvSpPr>
              <a:spLocks noChangeShapeType="1"/>
            </p:cNvSpPr>
            <p:nvPr/>
          </p:nvSpPr>
          <p:spPr bwMode="auto">
            <a:xfrm>
              <a:off x="4663" y="1346"/>
              <a:ext cx="358"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3855" name="Group 4"/>
            <p:cNvGrpSpPr>
              <a:grpSpLocks/>
            </p:cNvGrpSpPr>
            <p:nvPr/>
          </p:nvGrpSpPr>
          <p:grpSpPr bwMode="auto">
            <a:xfrm>
              <a:off x="3367" y="941"/>
              <a:ext cx="1877" cy="810"/>
              <a:chOff x="3367" y="941"/>
              <a:chExt cx="1877" cy="810"/>
            </a:xfrm>
          </p:grpSpPr>
          <p:sp>
            <p:nvSpPr>
              <p:cNvPr id="33856" name="Rectangle 5"/>
              <p:cNvSpPr>
                <a:spLocks noChangeArrowheads="1"/>
              </p:cNvSpPr>
              <p:nvPr/>
            </p:nvSpPr>
            <p:spPr bwMode="auto">
              <a:xfrm>
                <a:off x="3367" y="941"/>
                <a:ext cx="1296" cy="40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945" tIns="41473" rIns="82945" bIns="41473" anchor="ctr"/>
              <a:lstStyle/>
              <a:p>
                <a:pPr algn="ctr" defTabSz="828675"/>
                <a:r>
                  <a:rPr lang="en-US" sz="1600">
                    <a:solidFill>
                      <a:srgbClr val="000000"/>
                    </a:solidFill>
                  </a:rPr>
                  <a:t>Electrode Control</a:t>
                </a:r>
              </a:p>
            </p:txBody>
          </p:sp>
          <p:sp>
            <p:nvSpPr>
              <p:cNvPr id="33857" name="Line 6"/>
              <p:cNvSpPr>
                <a:spLocks noChangeShapeType="1"/>
              </p:cNvSpPr>
              <p:nvPr/>
            </p:nvSpPr>
            <p:spPr bwMode="auto">
              <a:xfrm>
                <a:off x="3948" y="1346"/>
                <a:ext cx="0"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58" name="Line 7"/>
              <p:cNvSpPr>
                <a:spLocks noChangeShapeType="1"/>
              </p:cNvSpPr>
              <p:nvPr/>
            </p:nvSpPr>
            <p:spPr bwMode="auto">
              <a:xfrm>
                <a:off x="4216" y="1346"/>
                <a:ext cx="0"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59" name="Line 8"/>
              <p:cNvSpPr>
                <a:spLocks noChangeShapeType="1"/>
              </p:cNvSpPr>
              <p:nvPr/>
            </p:nvSpPr>
            <p:spPr bwMode="auto">
              <a:xfrm>
                <a:off x="4484" y="1346"/>
                <a:ext cx="0"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60" name="Line 9"/>
              <p:cNvSpPr>
                <a:spLocks noChangeShapeType="1"/>
              </p:cNvSpPr>
              <p:nvPr/>
            </p:nvSpPr>
            <p:spPr bwMode="auto">
              <a:xfrm>
                <a:off x="4529" y="1346"/>
                <a:ext cx="223"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61" name="Line 10"/>
              <p:cNvSpPr>
                <a:spLocks noChangeShapeType="1"/>
              </p:cNvSpPr>
              <p:nvPr/>
            </p:nvSpPr>
            <p:spPr bwMode="auto">
              <a:xfrm>
                <a:off x="4663" y="1256"/>
                <a:ext cx="581" cy="3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62" name="Line 11"/>
              <p:cNvSpPr>
                <a:spLocks noChangeShapeType="1"/>
              </p:cNvSpPr>
              <p:nvPr/>
            </p:nvSpPr>
            <p:spPr bwMode="auto">
              <a:xfrm>
                <a:off x="4663" y="1166"/>
                <a:ext cx="581" cy="13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63" name="Line 12"/>
              <p:cNvSpPr>
                <a:spLocks noChangeShapeType="1"/>
              </p:cNvSpPr>
              <p:nvPr/>
            </p:nvSpPr>
            <p:spPr bwMode="auto">
              <a:xfrm flipH="1">
                <a:off x="3725" y="1346"/>
                <a:ext cx="44"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64" name="Line 13"/>
              <p:cNvSpPr>
                <a:spLocks noChangeShapeType="1"/>
              </p:cNvSpPr>
              <p:nvPr/>
            </p:nvSpPr>
            <p:spPr bwMode="auto">
              <a:xfrm flipH="1">
                <a:off x="3456" y="1346"/>
                <a:ext cx="90" cy="40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458766" name="Rectangle 14"/>
          <p:cNvSpPr>
            <a:spLocks noGrp="1" noChangeArrowheads="1"/>
          </p:cNvSpPr>
          <p:nvPr>
            <p:ph type="body"/>
          </p:nvPr>
        </p:nvSpPr>
        <p:spPr>
          <a:xfrm>
            <a:off x="73255" y="806815"/>
            <a:ext cx="4843234" cy="5652723"/>
          </a:xfrm>
        </p:spPr>
        <p:txBody>
          <a:bodyPr lIns="0" tIns="0" rIns="0" bIns="0" anchor="t"/>
          <a:lstStyle/>
          <a:p>
            <a:pPr marL="377825" indent="-377825"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dirty="0" err="1" smtClean="0">
                <a:solidFill>
                  <a:schemeClr val="tx1"/>
                </a:solidFill>
              </a:rPr>
              <a:t>Qubits</a:t>
            </a:r>
            <a:r>
              <a:rPr lang="en-GB" sz="2000" dirty="0" smtClean="0">
                <a:solidFill>
                  <a:schemeClr val="tx1"/>
                </a:solidFill>
              </a:rPr>
              <a:t> are atomic ions (e.g. Be</a:t>
            </a:r>
            <a:r>
              <a:rPr lang="en-GB" sz="2000" baseline="30000" dirty="0" smtClean="0">
                <a:solidFill>
                  <a:schemeClr val="tx1"/>
                </a:solidFill>
              </a:rPr>
              <a:t>+</a:t>
            </a:r>
            <a:r>
              <a:rPr lang="en-GB" sz="2000" dirty="0" smtClean="0">
                <a:solidFill>
                  <a:schemeClr val="tx1"/>
                </a:solidFill>
              </a:rPr>
              <a:t>)</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State is stored in hyperfine levels</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Ions suspended in channels between electrodes</a:t>
            </a:r>
          </a:p>
          <a:p>
            <a:pPr marL="377825" indent="-377825"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dirty="0" smtClean="0">
                <a:solidFill>
                  <a:schemeClr val="tx1"/>
                </a:solidFill>
              </a:rPr>
              <a:t>Quantum gates performed by lasers (either one or two bit ops)</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Only at certain trap locations</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Ions move between laser sites to perform gates</a:t>
            </a:r>
          </a:p>
          <a:p>
            <a:pPr marL="377825" indent="-377825"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dirty="0" smtClean="0">
                <a:solidFill>
                  <a:schemeClr val="tx1"/>
                </a:solidFill>
              </a:rPr>
              <a:t>Classical control</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Gate (laser) ops</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Movement (electrode) ops</a:t>
            </a:r>
          </a:p>
          <a:p>
            <a:pPr marL="1260475" lvl="2" indent="-2524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700" dirty="0" smtClean="0">
                <a:solidFill>
                  <a:schemeClr val="tx1"/>
                </a:solidFill>
              </a:rPr>
              <a:t>Complex pulse sequences to cause Ions to migrate</a:t>
            </a:r>
          </a:p>
          <a:p>
            <a:pPr marL="1260475" lvl="2" indent="-2524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700" dirty="0" smtClean="0">
                <a:solidFill>
                  <a:schemeClr val="tx1"/>
                </a:solidFill>
              </a:rPr>
              <a:t>Care must be taken to avoid disturbing state</a:t>
            </a:r>
          </a:p>
          <a:p>
            <a:pPr marL="377825" indent="-377825"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dirty="0" smtClean="0">
                <a:solidFill>
                  <a:schemeClr val="tx1"/>
                </a:solidFill>
              </a:rPr>
              <a:t>Demonstrations in the Lab</a:t>
            </a:r>
          </a:p>
          <a:p>
            <a:pPr marL="819150" lvl="1" indent="-315913" algn="l" defTabSz="1008063">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smtClean="0">
                <a:solidFill>
                  <a:schemeClr val="tx1"/>
                </a:solidFill>
              </a:rPr>
              <a:t>NIST, MIT, Michigan, many others</a:t>
            </a:r>
          </a:p>
        </p:txBody>
      </p:sp>
      <p:sp>
        <p:nvSpPr>
          <p:cNvPr id="458767" name="Rectangle 15"/>
          <p:cNvSpPr>
            <a:spLocks noGrp="1" noChangeArrowheads="1"/>
          </p:cNvSpPr>
          <p:nvPr>
            <p:ph type="title" idx="1"/>
          </p:nvPr>
        </p:nvSpPr>
        <p:spPr>
          <a:xfrm>
            <a:off x="606425" y="82550"/>
            <a:ext cx="7848600" cy="795338"/>
          </a:xfrm>
        </p:spPr>
        <p:txBody>
          <a:bodyPr lIns="0" tIns="0" rIns="0" bIns="0" anchor="ctr">
            <a:normAutofit/>
          </a:bodyPr>
          <a:lstStyle/>
          <a:p>
            <a:pPr marL="0" indent="0" algn="ctr" defTabSz="1008063">
              <a:lnSpc>
                <a:spcPct val="124000"/>
              </a:lnSpc>
              <a:spcBef>
                <a:spcPct val="0"/>
              </a:spcBef>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b="1" dirty="0" smtClean="0">
                <a:solidFill>
                  <a:srgbClr val="0332B7"/>
                </a:solidFill>
              </a:rPr>
              <a:t>Quantum Computing with Ion Traps</a:t>
            </a:r>
          </a:p>
        </p:txBody>
      </p:sp>
      <p:sp>
        <p:nvSpPr>
          <p:cNvPr id="33797" name="Rectangle 16"/>
          <p:cNvSpPr>
            <a:spLocks noChangeArrowheads="1"/>
          </p:cNvSpPr>
          <p:nvPr/>
        </p:nvSpPr>
        <p:spPr bwMode="auto">
          <a:xfrm>
            <a:off x="6640513" y="3205163"/>
            <a:ext cx="257175"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798" name="Rectangle 17"/>
          <p:cNvSpPr>
            <a:spLocks noChangeArrowheads="1"/>
          </p:cNvSpPr>
          <p:nvPr/>
        </p:nvSpPr>
        <p:spPr bwMode="auto">
          <a:xfrm>
            <a:off x="7027863" y="3205163"/>
            <a:ext cx="255587"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799" name="Rectangle 18"/>
          <p:cNvSpPr>
            <a:spLocks noChangeArrowheads="1"/>
          </p:cNvSpPr>
          <p:nvPr/>
        </p:nvSpPr>
        <p:spPr bwMode="auto">
          <a:xfrm>
            <a:off x="7413625" y="3205163"/>
            <a:ext cx="257175"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0" name="Rectangle 19"/>
          <p:cNvSpPr>
            <a:spLocks noChangeArrowheads="1"/>
          </p:cNvSpPr>
          <p:nvPr/>
        </p:nvSpPr>
        <p:spPr bwMode="auto">
          <a:xfrm>
            <a:off x="7799388" y="1651000"/>
            <a:ext cx="257175"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1" name="Rectangle 20"/>
          <p:cNvSpPr>
            <a:spLocks noChangeArrowheads="1"/>
          </p:cNvSpPr>
          <p:nvPr/>
        </p:nvSpPr>
        <p:spPr bwMode="auto">
          <a:xfrm>
            <a:off x="7799388" y="2039938"/>
            <a:ext cx="257175" cy="258762"/>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2" name="Rectangle 21"/>
          <p:cNvSpPr>
            <a:spLocks noChangeArrowheads="1"/>
          </p:cNvSpPr>
          <p:nvPr/>
        </p:nvSpPr>
        <p:spPr bwMode="auto">
          <a:xfrm>
            <a:off x="7799388" y="3205163"/>
            <a:ext cx="257175"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3" name="Rectangle 22"/>
          <p:cNvSpPr>
            <a:spLocks noChangeArrowheads="1"/>
          </p:cNvSpPr>
          <p:nvPr/>
        </p:nvSpPr>
        <p:spPr bwMode="auto">
          <a:xfrm>
            <a:off x="8570913" y="2428875"/>
            <a:ext cx="257175"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4" name="Rectangle 23"/>
          <p:cNvSpPr>
            <a:spLocks noChangeArrowheads="1"/>
          </p:cNvSpPr>
          <p:nvPr/>
        </p:nvSpPr>
        <p:spPr bwMode="auto">
          <a:xfrm>
            <a:off x="8185150" y="3205163"/>
            <a:ext cx="257175"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5" name="Rectangle 24"/>
          <p:cNvSpPr>
            <a:spLocks noChangeArrowheads="1"/>
          </p:cNvSpPr>
          <p:nvPr/>
        </p:nvSpPr>
        <p:spPr bwMode="auto">
          <a:xfrm>
            <a:off x="8570913" y="3205163"/>
            <a:ext cx="257175"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6" name="Rectangle 25"/>
          <p:cNvSpPr>
            <a:spLocks noChangeArrowheads="1"/>
          </p:cNvSpPr>
          <p:nvPr/>
        </p:nvSpPr>
        <p:spPr bwMode="auto">
          <a:xfrm>
            <a:off x="5481638" y="3205163"/>
            <a:ext cx="258762"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7" name="Rectangle 26"/>
          <p:cNvSpPr>
            <a:spLocks noChangeArrowheads="1"/>
          </p:cNvSpPr>
          <p:nvPr/>
        </p:nvSpPr>
        <p:spPr bwMode="auto">
          <a:xfrm>
            <a:off x="5867400" y="3205163"/>
            <a:ext cx="258763"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8" name="Rectangle 27"/>
          <p:cNvSpPr>
            <a:spLocks noChangeArrowheads="1"/>
          </p:cNvSpPr>
          <p:nvPr/>
        </p:nvSpPr>
        <p:spPr bwMode="auto">
          <a:xfrm>
            <a:off x="6253163" y="3205163"/>
            <a:ext cx="258762"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09" name="Rectangle 28"/>
          <p:cNvSpPr>
            <a:spLocks noChangeArrowheads="1"/>
          </p:cNvSpPr>
          <p:nvPr/>
        </p:nvSpPr>
        <p:spPr bwMode="auto">
          <a:xfrm>
            <a:off x="8570913" y="1651000"/>
            <a:ext cx="257175"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0" name="Rectangle 29"/>
          <p:cNvSpPr>
            <a:spLocks noChangeArrowheads="1"/>
          </p:cNvSpPr>
          <p:nvPr/>
        </p:nvSpPr>
        <p:spPr bwMode="auto">
          <a:xfrm>
            <a:off x="8570913" y="2039938"/>
            <a:ext cx="257175" cy="258762"/>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1" name="Rectangle 30"/>
          <p:cNvSpPr>
            <a:spLocks noChangeArrowheads="1"/>
          </p:cNvSpPr>
          <p:nvPr/>
        </p:nvSpPr>
        <p:spPr bwMode="auto">
          <a:xfrm>
            <a:off x="8570913" y="2817813"/>
            <a:ext cx="257175" cy="258762"/>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2" name="Oval 31"/>
          <p:cNvSpPr>
            <a:spLocks noChangeArrowheads="1"/>
          </p:cNvSpPr>
          <p:nvPr/>
        </p:nvSpPr>
        <p:spPr bwMode="auto">
          <a:xfrm>
            <a:off x="5867400" y="2817813"/>
            <a:ext cx="193675" cy="193675"/>
          </a:xfrm>
          <a:prstGeom prst="ellipse">
            <a:avLst/>
          </a:prstGeom>
          <a:solidFill>
            <a:srgbClr val="FFFF00"/>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33813" name="Rectangle 32"/>
          <p:cNvSpPr>
            <a:spLocks noChangeArrowheads="1"/>
          </p:cNvSpPr>
          <p:nvPr/>
        </p:nvSpPr>
        <p:spPr bwMode="auto">
          <a:xfrm>
            <a:off x="5095875" y="3205163"/>
            <a:ext cx="258763" cy="260350"/>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4" name="Oval 33"/>
          <p:cNvSpPr>
            <a:spLocks noChangeArrowheads="1"/>
          </p:cNvSpPr>
          <p:nvPr/>
        </p:nvSpPr>
        <p:spPr bwMode="auto">
          <a:xfrm>
            <a:off x="8250238" y="2103438"/>
            <a:ext cx="192087" cy="195262"/>
          </a:xfrm>
          <a:prstGeom prst="ellipse">
            <a:avLst/>
          </a:prstGeom>
          <a:solidFill>
            <a:srgbClr val="FFFF00"/>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33815" name="Rectangle 34"/>
          <p:cNvSpPr>
            <a:spLocks noChangeArrowheads="1"/>
          </p:cNvSpPr>
          <p:nvPr/>
        </p:nvSpPr>
        <p:spPr bwMode="auto">
          <a:xfrm>
            <a:off x="6640513" y="2428875"/>
            <a:ext cx="257175"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6" name="Rectangle 35"/>
          <p:cNvSpPr>
            <a:spLocks noChangeArrowheads="1"/>
          </p:cNvSpPr>
          <p:nvPr/>
        </p:nvSpPr>
        <p:spPr bwMode="auto">
          <a:xfrm>
            <a:off x="7027863" y="2428875"/>
            <a:ext cx="255587"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7" name="Rectangle 36"/>
          <p:cNvSpPr>
            <a:spLocks noChangeArrowheads="1"/>
          </p:cNvSpPr>
          <p:nvPr/>
        </p:nvSpPr>
        <p:spPr bwMode="auto">
          <a:xfrm>
            <a:off x="7413625" y="2428875"/>
            <a:ext cx="257175"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8" name="Rectangle 37"/>
          <p:cNvSpPr>
            <a:spLocks noChangeArrowheads="1"/>
          </p:cNvSpPr>
          <p:nvPr/>
        </p:nvSpPr>
        <p:spPr bwMode="auto">
          <a:xfrm>
            <a:off x="7799388" y="2428875"/>
            <a:ext cx="257175"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19" name="Rectangle 38"/>
          <p:cNvSpPr>
            <a:spLocks noChangeArrowheads="1"/>
          </p:cNvSpPr>
          <p:nvPr/>
        </p:nvSpPr>
        <p:spPr bwMode="auto">
          <a:xfrm>
            <a:off x="5481638" y="2428875"/>
            <a:ext cx="258762"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20" name="Rectangle 39"/>
          <p:cNvSpPr>
            <a:spLocks noChangeArrowheads="1"/>
          </p:cNvSpPr>
          <p:nvPr/>
        </p:nvSpPr>
        <p:spPr bwMode="auto">
          <a:xfrm>
            <a:off x="5867400" y="2428875"/>
            <a:ext cx="258763"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21" name="Rectangle 40"/>
          <p:cNvSpPr>
            <a:spLocks noChangeArrowheads="1"/>
          </p:cNvSpPr>
          <p:nvPr/>
        </p:nvSpPr>
        <p:spPr bwMode="auto">
          <a:xfrm>
            <a:off x="6253163" y="2428875"/>
            <a:ext cx="258762"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22" name="Rectangle 41"/>
          <p:cNvSpPr>
            <a:spLocks noChangeArrowheads="1"/>
          </p:cNvSpPr>
          <p:nvPr/>
        </p:nvSpPr>
        <p:spPr bwMode="auto">
          <a:xfrm>
            <a:off x="5095875" y="2428875"/>
            <a:ext cx="258763" cy="258763"/>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nvGrpSpPr>
          <p:cNvPr id="4" name="Group 42"/>
          <p:cNvGrpSpPr>
            <a:grpSpLocks/>
          </p:cNvGrpSpPr>
          <p:nvPr/>
        </p:nvGrpSpPr>
        <p:grpSpPr bwMode="auto">
          <a:xfrm>
            <a:off x="6061075" y="2330450"/>
            <a:ext cx="2316163" cy="1849438"/>
            <a:chOff x="4037" y="1683"/>
            <a:chExt cx="1609" cy="1285"/>
          </a:xfrm>
        </p:grpSpPr>
        <p:sp>
          <p:nvSpPr>
            <p:cNvPr id="33849" name="Line 43"/>
            <p:cNvSpPr>
              <a:spLocks noChangeShapeType="1"/>
            </p:cNvSpPr>
            <p:nvPr/>
          </p:nvSpPr>
          <p:spPr bwMode="auto">
            <a:xfrm>
              <a:off x="4037" y="2111"/>
              <a:ext cx="894"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50" name="Freeform 44"/>
            <p:cNvSpPr>
              <a:spLocks/>
            </p:cNvSpPr>
            <p:nvPr/>
          </p:nvSpPr>
          <p:spPr bwMode="auto">
            <a:xfrm>
              <a:off x="5155" y="1683"/>
              <a:ext cx="491" cy="428"/>
            </a:xfrm>
            <a:custGeom>
              <a:avLst/>
              <a:gdLst>
                <a:gd name="T0" fmla="*/ 480 w 688"/>
                <a:gd name="T1" fmla="*/ 0 h 456"/>
                <a:gd name="T2" fmla="*/ 411 w 688"/>
                <a:gd name="T3" fmla="*/ 360 h 456"/>
                <a:gd name="T4" fmla="*/ 0 w 688"/>
                <a:gd name="T5" fmla="*/ 405 h 456"/>
                <a:gd name="T6" fmla="*/ 0 60000 65536"/>
                <a:gd name="T7" fmla="*/ 0 60000 65536"/>
                <a:gd name="T8" fmla="*/ 0 60000 65536"/>
                <a:gd name="T9" fmla="*/ 0 w 688"/>
                <a:gd name="T10" fmla="*/ 0 h 456"/>
                <a:gd name="T11" fmla="*/ 688 w 688"/>
                <a:gd name="T12" fmla="*/ 456 h 456"/>
              </a:gdLst>
              <a:ahLst/>
              <a:cxnLst>
                <a:cxn ang="T6">
                  <a:pos x="T0" y="T1"/>
                </a:cxn>
                <a:cxn ang="T7">
                  <a:pos x="T2" y="T3"/>
                </a:cxn>
                <a:cxn ang="T8">
                  <a:pos x="T4" y="T5"/>
                </a:cxn>
              </a:cxnLst>
              <a:rect l="T9" t="T10" r="T11" b="T12"/>
              <a:pathLst>
                <a:path w="688" h="456">
                  <a:moveTo>
                    <a:pt x="672" y="0"/>
                  </a:moveTo>
                  <a:cubicBezTo>
                    <a:pt x="680" y="156"/>
                    <a:pt x="688" y="312"/>
                    <a:pt x="576" y="384"/>
                  </a:cubicBezTo>
                  <a:cubicBezTo>
                    <a:pt x="464" y="456"/>
                    <a:pt x="232" y="444"/>
                    <a:pt x="0" y="432"/>
                  </a:cubicBezTo>
                </a:path>
              </a:pathLst>
            </a:custGeom>
            <a:noFill/>
            <a:ln w="1905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1" name="Rectangle 45"/>
            <p:cNvSpPr>
              <a:spLocks noChangeArrowheads="1"/>
            </p:cNvSpPr>
            <p:nvPr/>
          </p:nvSpPr>
          <p:spPr bwMode="auto">
            <a:xfrm>
              <a:off x="4976" y="2021"/>
              <a:ext cx="179" cy="180"/>
            </a:xfrm>
            <a:prstGeom prst="rect">
              <a:avLst/>
            </a:prstGeom>
            <a:solidFill>
              <a:srgbClr val="000000"/>
            </a:solidFill>
            <a:ln w="19050">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3852" name="Text Box 46"/>
            <p:cNvSpPr txBox="1">
              <a:spLocks noChangeArrowheads="1"/>
            </p:cNvSpPr>
            <p:nvPr/>
          </p:nvSpPr>
          <p:spPr bwMode="auto">
            <a:xfrm>
              <a:off x="4574" y="2741"/>
              <a:ext cx="99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r>
                <a:rPr lang="en-US" sz="1600">
                  <a:solidFill>
                    <a:srgbClr val="000000"/>
                  </a:solidFill>
                </a:rPr>
                <a:t>Gate Location</a:t>
              </a:r>
            </a:p>
          </p:txBody>
        </p:sp>
        <p:sp>
          <p:nvSpPr>
            <p:cNvPr id="33853" name="Line 47"/>
            <p:cNvSpPr>
              <a:spLocks noChangeShapeType="1"/>
            </p:cNvSpPr>
            <p:nvPr/>
          </p:nvSpPr>
          <p:spPr bwMode="auto">
            <a:xfrm flipV="1">
              <a:off x="5065" y="2201"/>
              <a:ext cx="0" cy="5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48"/>
          <p:cNvGrpSpPr>
            <a:grpSpLocks/>
          </p:cNvGrpSpPr>
          <p:nvPr/>
        </p:nvGrpSpPr>
        <p:grpSpPr bwMode="auto">
          <a:xfrm>
            <a:off x="6019800" y="1592263"/>
            <a:ext cx="2195513" cy="1220787"/>
            <a:chOff x="4010" y="1170"/>
            <a:chExt cx="1524" cy="848"/>
          </a:xfrm>
        </p:grpSpPr>
        <p:sp>
          <p:nvSpPr>
            <p:cNvPr id="33846" name="Line 49"/>
            <p:cNvSpPr>
              <a:spLocks noChangeShapeType="1"/>
            </p:cNvSpPr>
            <p:nvPr/>
          </p:nvSpPr>
          <p:spPr bwMode="auto">
            <a:xfrm flipH="1">
              <a:off x="4010" y="1438"/>
              <a:ext cx="435" cy="58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3847" name="Line 50"/>
            <p:cNvSpPr>
              <a:spLocks noChangeShapeType="1"/>
            </p:cNvSpPr>
            <p:nvPr/>
          </p:nvSpPr>
          <p:spPr bwMode="auto">
            <a:xfrm>
              <a:off x="4481" y="1401"/>
              <a:ext cx="1053" cy="18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3848" name="Text Box 51"/>
            <p:cNvSpPr txBox="1">
              <a:spLocks noChangeArrowheads="1"/>
            </p:cNvSpPr>
            <p:nvPr/>
          </p:nvSpPr>
          <p:spPr bwMode="auto">
            <a:xfrm>
              <a:off x="4043" y="1170"/>
              <a:ext cx="75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600">
                  <a:solidFill>
                    <a:srgbClr val="000000"/>
                  </a:solidFill>
                </a:rPr>
                <a:t>Qubit Ions</a:t>
              </a:r>
            </a:p>
          </p:txBody>
        </p:sp>
      </p:grpSp>
      <p:grpSp>
        <p:nvGrpSpPr>
          <p:cNvPr id="6" name="Group 52"/>
          <p:cNvGrpSpPr>
            <a:grpSpLocks/>
          </p:cNvGrpSpPr>
          <p:nvPr/>
        </p:nvGrpSpPr>
        <p:grpSpPr bwMode="auto">
          <a:xfrm>
            <a:off x="5040313" y="2655888"/>
            <a:ext cx="1123950" cy="1389062"/>
            <a:chOff x="3329" y="1909"/>
            <a:chExt cx="780" cy="965"/>
          </a:xfrm>
        </p:grpSpPr>
        <p:sp>
          <p:nvSpPr>
            <p:cNvPr id="33840" name="Line 53"/>
            <p:cNvSpPr>
              <a:spLocks noChangeShapeType="1"/>
            </p:cNvSpPr>
            <p:nvPr/>
          </p:nvSpPr>
          <p:spPr bwMode="auto">
            <a:xfrm flipH="1" flipV="1">
              <a:off x="3465" y="1909"/>
              <a:ext cx="254" cy="69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3841" name="Line 54"/>
            <p:cNvSpPr>
              <a:spLocks noChangeShapeType="1"/>
            </p:cNvSpPr>
            <p:nvPr/>
          </p:nvSpPr>
          <p:spPr bwMode="auto">
            <a:xfrm flipV="1">
              <a:off x="3719" y="1909"/>
              <a:ext cx="0" cy="69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3842" name="Line 55"/>
            <p:cNvSpPr>
              <a:spLocks noChangeShapeType="1"/>
            </p:cNvSpPr>
            <p:nvPr/>
          </p:nvSpPr>
          <p:spPr bwMode="auto">
            <a:xfrm flipV="1">
              <a:off x="3719" y="1909"/>
              <a:ext cx="254" cy="69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3843" name="Line 56"/>
            <p:cNvSpPr>
              <a:spLocks noChangeShapeType="1"/>
            </p:cNvSpPr>
            <p:nvPr/>
          </p:nvSpPr>
          <p:spPr bwMode="auto">
            <a:xfrm flipV="1">
              <a:off x="3719" y="2490"/>
              <a:ext cx="254" cy="10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3844" name="Line 57"/>
            <p:cNvSpPr>
              <a:spLocks noChangeShapeType="1"/>
            </p:cNvSpPr>
            <p:nvPr/>
          </p:nvSpPr>
          <p:spPr bwMode="auto">
            <a:xfrm flipH="1" flipV="1">
              <a:off x="3502" y="2454"/>
              <a:ext cx="217" cy="14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3845" name="Text Box 58"/>
            <p:cNvSpPr txBox="1">
              <a:spLocks noChangeArrowheads="1"/>
            </p:cNvSpPr>
            <p:nvPr/>
          </p:nvSpPr>
          <p:spPr bwMode="auto">
            <a:xfrm>
              <a:off x="3329" y="2646"/>
              <a:ext cx="78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600">
                  <a:solidFill>
                    <a:srgbClr val="000000"/>
                  </a:solidFill>
                </a:rPr>
                <a:t>Electrodes</a:t>
              </a:r>
            </a:p>
          </p:txBody>
        </p:sp>
      </p:grpSp>
      <p:pic>
        <p:nvPicPr>
          <p:cNvPr id="458811" name="Picture 59" descr="ike_inter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4219575"/>
            <a:ext cx="27828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812" name="Text Box 60"/>
          <p:cNvSpPr txBox="1">
            <a:spLocks noChangeArrowheads="1"/>
          </p:cNvSpPr>
          <p:nvPr/>
        </p:nvSpPr>
        <p:spPr bwMode="auto">
          <a:xfrm>
            <a:off x="5922963" y="6459538"/>
            <a:ext cx="24320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1pPr>
            <a:lvl2pPr marL="742950" indent="-2857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2pPr>
            <a:lvl3pPr marL="1143000" indent="-22860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3pPr>
            <a:lvl4pPr marL="1600200" indent="-22860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4pPr>
            <a:lvl5pPr marL="2057400" indent="-22860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5pPr>
            <a:lvl6pPr marL="2514600" indent="-228600"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6pPr>
            <a:lvl7pPr marL="2971800" indent="-228600"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7pPr>
            <a:lvl8pPr marL="3429000" indent="-228600"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8pPr>
            <a:lvl9pPr marL="3886200" indent="-228600"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1400">
                <a:solidFill>
                  <a:schemeClr val="tx1"/>
                </a:solidFill>
                <a:latin typeface="Arial" charset="0"/>
              </a:defRPr>
            </a:lvl9pPr>
          </a:lstStyle>
          <a:p>
            <a:pPr eaLnBrk="1">
              <a:lnSpc>
                <a:spcPct val="124000"/>
              </a:lnSpc>
              <a:buClr>
                <a:srgbClr val="000000"/>
              </a:buClr>
              <a:buSzPct val="45000"/>
              <a:buFont typeface="Wingdings" pitchFamily="2" charset="2"/>
              <a:buNone/>
            </a:pPr>
            <a:r>
              <a:rPr lang="en-GB" sz="1300">
                <a:solidFill>
                  <a:srgbClr val="000000"/>
                </a:solidFill>
              </a:rPr>
              <a:t>Courtesy of Chuang group, MIT</a:t>
            </a:r>
          </a:p>
        </p:txBody>
      </p:sp>
      <p:sp>
        <p:nvSpPr>
          <p:cNvPr id="458813" name="Oval 61"/>
          <p:cNvSpPr>
            <a:spLocks noChangeArrowheads="1"/>
          </p:cNvSpPr>
          <p:nvPr/>
        </p:nvSpPr>
        <p:spPr bwMode="auto">
          <a:xfrm>
            <a:off x="5916613" y="5024438"/>
            <a:ext cx="157162" cy="26193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58814" name="Line 62"/>
          <p:cNvSpPr>
            <a:spLocks noChangeShapeType="1"/>
          </p:cNvSpPr>
          <p:nvPr/>
        </p:nvSpPr>
        <p:spPr bwMode="auto">
          <a:xfrm>
            <a:off x="5184775" y="3509963"/>
            <a:ext cx="731838" cy="1514475"/>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8815" name="Oval 63"/>
          <p:cNvSpPr>
            <a:spLocks noChangeArrowheads="1"/>
          </p:cNvSpPr>
          <p:nvPr/>
        </p:nvSpPr>
        <p:spPr bwMode="auto">
          <a:xfrm>
            <a:off x="5029200" y="3143250"/>
            <a:ext cx="417513" cy="36671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33831" name="Line 64"/>
          <p:cNvSpPr>
            <a:spLocks noChangeShapeType="1"/>
          </p:cNvSpPr>
          <p:nvPr/>
        </p:nvSpPr>
        <p:spPr bwMode="auto">
          <a:xfrm flipH="1">
            <a:off x="7315200" y="838200"/>
            <a:ext cx="381000" cy="381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3832" name="Group 74"/>
          <p:cNvGrpSpPr>
            <a:grpSpLocks/>
          </p:cNvGrpSpPr>
          <p:nvPr/>
        </p:nvGrpSpPr>
        <p:grpSpPr bwMode="auto">
          <a:xfrm>
            <a:off x="8229600" y="914400"/>
            <a:ext cx="685800" cy="304800"/>
            <a:chOff x="4800" y="528"/>
            <a:chExt cx="432" cy="192"/>
          </a:xfrm>
        </p:grpSpPr>
        <p:sp>
          <p:nvSpPr>
            <p:cNvPr id="33835" name="Oval 65"/>
            <p:cNvSpPr>
              <a:spLocks noChangeArrowheads="1"/>
            </p:cNvSpPr>
            <p:nvPr/>
          </p:nvSpPr>
          <p:spPr bwMode="auto">
            <a:xfrm>
              <a:off x="4800" y="528"/>
              <a:ext cx="48" cy="192"/>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33836" name="Oval 66"/>
            <p:cNvSpPr>
              <a:spLocks noChangeArrowheads="1"/>
            </p:cNvSpPr>
            <p:nvPr/>
          </p:nvSpPr>
          <p:spPr bwMode="auto">
            <a:xfrm>
              <a:off x="5184" y="528"/>
              <a:ext cx="48" cy="192"/>
            </a:xfrm>
            <a:prstGeom prst="ellipse">
              <a:avLst/>
            </a:prstGeom>
            <a:solidFill>
              <a:schemeClr val="tx1"/>
            </a:solidFill>
            <a:ln w="2857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33837" name="Line 67"/>
            <p:cNvSpPr>
              <a:spLocks noChangeShapeType="1"/>
            </p:cNvSpPr>
            <p:nvPr/>
          </p:nvSpPr>
          <p:spPr bwMode="auto">
            <a:xfrm>
              <a:off x="4826" y="528"/>
              <a:ext cx="3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8" name="Line 68"/>
            <p:cNvSpPr>
              <a:spLocks noChangeShapeType="1"/>
            </p:cNvSpPr>
            <p:nvPr/>
          </p:nvSpPr>
          <p:spPr bwMode="auto">
            <a:xfrm>
              <a:off x="4833" y="713"/>
              <a:ext cx="3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9" name="Line 69"/>
            <p:cNvSpPr>
              <a:spLocks noChangeShapeType="1"/>
            </p:cNvSpPr>
            <p:nvPr/>
          </p:nvSpPr>
          <p:spPr bwMode="auto">
            <a:xfrm>
              <a:off x="4800" y="624"/>
              <a:ext cx="3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58824" name="Line 72"/>
          <p:cNvSpPr>
            <a:spLocks noChangeShapeType="1"/>
          </p:cNvSpPr>
          <p:nvPr/>
        </p:nvSpPr>
        <p:spPr bwMode="auto">
          <a:xfrm flipH="1">
            <a:off x="7543800" y="1066800"/>
            <a:ext cx="1295400" cy="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8825" name="Line 73"/>
          <p:cNvSpPr>
            <a:spLocks noChangeShapeType="1"/>
          </p:cNvSpPr>
          <p:nvPr/>
        </p:nvSpPr>
        <p:spPr bwMode="auto">
          <a:xfrm>
            <a:off x="7543800" y="1066800"/>
            <a:ext cx="0" cy="17526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2600435035"/>
      </p:ext>
    </p:extLst>
  </p:cSld>
  <p:clrMapOvr>
    <a:masterClrMapping/>
  </p:clrMapOvr>
  <p:transition spd="med" advTm="980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876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876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876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458824"/>
                                        </p:tgtEl>
                                        <p:attrNameLst>
                                          <p:attrName>style.visibility</p:attrName>
                                        </p:attrNameLst>
                                      </p:cBhvr>
                                      <p:to>
                                        <p:strVal val="visible"/>
                                      </p:to>
                                    </p:set>
                                    <p:animEffect transition="in" filter="wipe(right)">
                                      <p:cBhvr>
                                        <p:cTn id="18" dur="500"/>
                                        <p:tgtEl>
                                          <p:spTgt spid="458824"/>
                                        </p:tgtEl>
                                      </p:cBhvr>
                                    </p:animEffect>
                                  </p:childTnLst>
                                </p:cTn>
                              </p:par>
                            </p:childTnLst>
                          </p:cTn>
                        </p:par>
                        <p:par>
                          <p:cTn id="19" fill="hold" nodeType="afterGroup">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458825"/>
                                        </p:tgtEl>
                                        <p:attrNameLst>
                                          <p:attrName>style.visibility</p:attrName>
                                        </p:attrNameLst>
                                      </p:cBhvr>
                                      <p:to>
                                        <p:strVal val="visible"/>
                                      </p:to>
                                    </p:set>
                                    <p:animEffect transition="in" filter="wipe(up)">
                                      <p:cBhvr>
                                        <p:cTn id="22" dur="500"/>
                                        <p:tgtEl>
                                          <p:spTgt spid="4588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876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876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876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876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8766">
                                            <p:txEl>
                                              <p:pRg st="10" end="10"/>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58766">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8766">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88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88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88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88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8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813" grpId="0" animBg="1"/>
      <p:bldP spid="458814" grpId="0" animBg="1"/>
      <p:bldP spid="458815" grpId="0" animBg="1"/>
      <p:bldP spid="458824" grpId="0" animBg="1"/>
      <p:bldP spid="45882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66800" y="152400"/>
            <a:ext cx="7086600" cy="609600"/>
          </a:xfrm>
        </p:spPr>
        <p:txBody>
          <a:bodyPr/>
          <a:lstStyle/>
          <a:p>
            <a:r>
              <a:rPr lang="en-US" sz="2400" dirty="0" smtClean="0"/>
              <a:t>An Abstraction of Ion Traps</a:t>
            </a:r>
          </a:p>
        </p:txBody>
      </p:sp>
      <p:sp>
        <p:nvSpPr>
          <p:cNvPr id="461827" name="Rectangle 3"/>
          <p:cNvSpPr>
            <a:spLocks noGrp="1" noChangeArrowheads="1"/>
          </p:cNvSpPr>
          <p:nvPr>
            <p:ph type="body" sz="half" idx="1"/>
          </p:nvPr>
        </p:nvSpPr>
        <p:spPr>
          <a:xfrm>
            <a:off x="304800" y="746124"/>
            <a:ext cx="8763000" cy="5959476"/>
          </a:xfrm>
        </p:spPr>
        <p:txBody>
          <a:bodyPr>
            <a:normAutofit lnSpcReduction="10000"/>
          </a:bodyPr>
          <a:lstStyle/>
          <a:p>
            <a:pPr marL="457200" indent="-457200">
              <a:lnSpc>
                <a:spcPct val="80000"/>
              </a:lnSpc>
            </a:pPr>
            <a:r>
              <a:rPr lang="en-US" sz="2600" i="1" dirty="0" smtClean="0"/>
              <a:t>Basic block</a:t>
            </a:r>
            <a:r>
              <a:rPr lang="en-US" sz="2600" dirty="0" smtClean="0"/>
              <a:t> abstraction: Simplify </a:t>
            </a:r>
            <a:r>
              <a:rPr lang="en-US" sz="2600" dirty="0" smtClean="0"/>
              <a:t>Layout</a:t>
            </a:r>
          </a:p>
          <a:p>
            <a:pPr marL="457200" indent="-457200">
              <a:lnSpc>
                <a:spcPct val="80000"/>
              </a:lnSpc>
            </a:pPr>
            <a:endParaRPr lang="en-US" sz="2600" dirty="0" smtClean="0"/>
          </a:p>
          <a:p>
            <a:pPr marL="457200" indent="-457200">
              <a:lnSpc>
                <a:spcPct val="80000"/>
              </a:lnSpc>
            </a:pPr>
            <a:endParaRPr lang="en-US" sz="2400" dirty="0" smtClean="0"/>
          </a:p>
          <a:p>
            <a:pPr marL="457200" indent="-457200">
              <a:lnSpc>
                <a:spcPct val="80000"/>
              </a:lnSpc>
            </a:pPr>
            <a:endParaRPr lang="en-US" sz="2400" dirty="0" smtClean="0"/>
          </a:p>
          <a:p>
            <a:pPr marL="457200" indent="-457200">
              <a:lnSpc>
                <a:spcPct val="80000"/>
              </a:lnSpc>
            </a:pPr>
            <a:endParaRPr lang="en-US" dirty="0" smtClean="0"/>
          </a:p>
          <a:p>
            <a:pPr marL="457200" indent="-457200">
              <a:lnSpc>
                <a:spcPct val="80000"/>
              </a:lnSpc>
            </a:pPr>
            <a:endParaRPr lang="en-US" sz="2600" dirty="0" smtClean="0"/>
          </a:p>
          <a:p>
            <a:pPr marL="457200" indent="-457200">
              <a:lnSpc>
                <a:spcPct val="80000"/>
              </a:lnSpc>
            </a:pPr>
            <a:endParaRPr lang="en-US" dirty="0" smtClean="0"/>
          </a:p>
          <a:p>
            <a:pPr marL="457200" indent="-457200">
              <a:lnSpc>
                <a:spcPct val="80000"/>
              </a:lnSpc>
            </a:pPr>
            <a:endParaRPr lang="en-US" dirty="0" smtClean="0"/>
          </a:p>
          <a:p>
            <a:pPr marL="457200" indent="-457200">
              <a:lnSpc>
                <a:spcPct val="80000"/>
              </a:lnSpc>
            </a:pPr>
            <a:endParaRPr lang="en-US" sz="2600" dirty="0" smtClean="0"/>
          </a:p>
          <a:p>
            <a:pPr marL="457200" indent="-457200">
              <a:lnSpc>
                <a:spcPct val="80000"/>
              </a:lnSpc>
            </a:pPr>
            <a:r>
              <a:rPr lang="en-US" sz="2600" dirty="0" smtClean="0"/>
              <a:t>Evaluation </a:t>
            </a:r>
            <a:r>
              <a:rPr lang="en-US" sz="2600" dirty="0" smtClean="0"/>
              <a:t>of layout through simulation</a:t>
            </a:r>
          </a:p>
          <a:p>
            <a:pPr marL="838200" lvl="1" indent="-381000">
              <a:lnSpc>
                <a:spcPct val="80000"/>
              </a:lnSpc>
            </a:pPr>
            <a:r>
              <a:rPr lang="en-US" dirty="0" smtClean="0"/>
              <a:t>Yields Computation Time and Probability of Success</a:t>
            </a:r>
          </a:p>
          <a:p>
            <a:pPr marL="457200" indent="-457200">
              <a:lnSpc>
                <a:spcPct val="80000"/>
              </a:lnSpc>
            </a:pPr>
            <a:r>
              <a:rPr lang="en-US" sz="2600" dirty="0" smtClean="0"/>
              <a:t>Simple Error Model: Depolarizing Errors</a:t>
            </a:r>
          </a:p>
          <a:p>
            <a:pPr marL="838200" lvl="1" indent="-381000">
              <a:lnSpc>
                <a:spcPct val="80000"/>
              </a:lnSpc>
            </a:pPr>
            <a:r>
              <a:rPr lang="en-US" dirty="0" smtClean="0"/>
              <a:t>Errors for every Gate Operation and Unit of Waiting</a:t>
            </a:r>
          </a:p>
          <a:p>
            <a:pPr marL="838200" lvl="1" indent="-381000">
              <a:lnSpc>
                <a:spcPct val="80000"/>
              </a:lnSpc>
            </a:pPr>
            <a:r>
              <a:rPr lang="en-US" dirty="0" smtClean="0"/>
              <a:t>Ballistic Movement Error: Two error Models</a:t>
            </a:r>
          </a:p>
          <a:p>
            <a:pPr marL="1295400" lvl="2" indent="-381000">
              <a:lnSpc>
                <a:spcPct val="80000"/>
              </a:lnSpc>
              <a:buFontTx/>
              <a:buAutoNum type="arabicPeriod"/>
            </a:pPr>
            <a:r>
              <a:rPr lang="en-US" dirty="0" smtClean="0"/>
              <a:t>Every Hop/Turn has probability of error</a:t>
            </a:r>
          </a:p>
          <a:p>
            <a:pPr marL="1295400" lvl="2" indent="-381000">
              <a:lnSpc>
                <a:spcPct val="80000"/>
              </a:lnSpc>
              <a:buFontTx/>
              <a:buAutoNum type="arabicPeriod"/>
            </a:pPr>
            <a:r>
              <a:rPr lang="en-US" dirty="0" smtClean="0"/>
              <a:t>Only Accelerations cause error</a:t>
            </a:r>
            <a:endParaRPr lang="en-US" sz="2400" dirty="0" smtClean="0"/>
          </a:p>
        </p:txBody>
      </p:sp>
      <p:graphicFrame>
        <p:nvGraphicFramePr>
          <p:cNvPr id="461828" name="Object 2"/>
          <p:cNvGraphicFramePr>
            <a:graphicFrameLocks noGrp="1" noChangeAspect="1"/>
          </p:cNvGraphicFramePr>
          <p:nvPr>
            <p:ph sz="quarter" idx="2"/>
            <p:extLst>
              <p:ext uri="{D42A27DB-BD31-4B8C-83A1-F6EECF244321}">
                <p14:modId xmlns:p14="http://schemas.microsoft.com/office/powerpoint/2010/main" val="3400526809"/>
              </p:ext>
            </p:extLst>
          </p:nvPr>
        </p:nvGraphicFramePr>
        <p:xfrm>
          <a:off x="1781175" y="1162050"/>
          <a:ext cx="1428750" cy="1127125"/>
        </p:xfrm>
        <a:graphic>
          <a:graphicData uri="http://schemas.openxmlformats.org/presentationml/2006/ole">
            <mc:AlternateContent xmlns:mc="http://schemas.openxmlformats.org/markup-compatibility/2006">
              <mc:Choice xmlns:v="urn:schemas-microsoft-com:vml" Requires="v">
                <p:oleObj spid="_x0000_s4112" name="Visio" r:id="rId3" imgW="2043341" imgH="1631683" progId="Visio.Drawing.11">
                  <p:embed/>
                </p:oleObj>
              </mc:Choice>
              <mc:Fallback>
                <p:oleObj name="Visio" r:id="rId3" imgW="2043341" imgH="163168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175" y="1162050"/>
                        <a:ext cx="1428750" cy="112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6"/>
          <p:cNvGrpSpPr>
            <a:grpSpLocks/>
          </p:cNvGrpSpPr>
          <p:nvPr/>
        </p:nvGrpSpPr>
        <p:grpSpPr bwMode="auto">
          <a:xfrm>
            <a:off x="3590925" y="1146175"/>
            <a:ext cx="2590800" cy="838200"/>
            <a:chOff x="2208" y="1632"/>
            <a:chExt cx="1632" cy="528"/>
          </a:xfrm>
        </p:grpSpPr>
        <p:sp>
          <p:nvSpPr>
            <p:cNvPr id="34873" name="Rectangle 7"/>
            <p:cNvSpPr>
              <a:spLocks noChangeArrowheads="1"/>
            </p:cNvSpPr>
            <p:nvPr/>
          </p:nvSpPr>
          <p:spPr bwMode="auto">
            <a:xfrm>
              <a:off x="3312" y="163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4" name="Rectangle 8"/>
            <p:cNvSpPr>
              <a:spLocks noChangeArrowheads="1"/>
            </p:cNvSpPr>
            <p:nvPr/>
          </p:nvSpPr>
          <p:spPr bwMode="auto">
            <a:xfrm>
              <a:off x="3504" y="163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5" name="Rectangle 9"/>
            <p:cNvSpPr>
              <a:spLocks noChangeArrowheads="1"/>
            </p:cNvSpPr>
            <p:nvPr/>
          </p:nvSpPr>
          <p:spPr bwMode="auto">
            <a:xfrm>
              <a:off x="3696" y="163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6" name="Rectangle 10"/>
            <p:cNvSpPr>
              <a:spLocks noChangeArrowheads="1"/>
            </p:cNvSpPr>
            <p:nvPr/>
          </p:nvSpPr>
          <p:spPr bwMode="auto">
            <a:xfrm>
              <a:off x="3312" y="2016"/>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7" name="Rectangle 11"/>
            <p:cNvSpPr>
              <a:spLocks noChangeArrowheads="1"/>
            </p:cNvSpPr>
            <p:nvPr/>
          </p:nvSpPr>
          <p:spPr bwMode="auto">
            <a:xfrm>
              <a:off x="3696" y="2016"/>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8" name="AutoShape 12"/>
            <p:cNvSpPr>
              <a:spLocks noChangeArrowheads="1"/>
            </p:cNvSpPr>
            <p:nvPr/>
          </p:nvSpPr>
          <p:spPr bwMode="auto">
            <a:xfrm>
              <a:off x="2208" y="1758"/>
              <a:ext cx="765" cy="306"/>
            </a:xfrm>
            <a:prstGeom prst="leftRightArrow">
              <a:avLst>
                <a:gd name="adj1" fmla="val 50000"/>
                <a:gd name="adj2" fmla="val 50000"/>
              </a:avLst>
            </a:prstGeom>
            <a:solidFill>
              <a:srgbClr val="FFFFFF"/>
            </a:solidFill>
            <a:ln w="9525" algn="ctr">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grpSp>
        <p:nvGrpSpPr>
          <p:cNvPr id="3" name="Group 13"/>
          <p:cNvGrpSpPr>
            <a:grpSpLocks/>
          </p:cNvGrpSpPr>
          <p:nvPr/>
        </p:nvGrpSpPr>
        <p:grpSpPr bwMode="auto">
          <a:xfrm>
            <a:off x="5143500" y="1465263"/>
            <a:ext cx="3495675" cy="685800"/>
            <a:chOff x="3168" y="1872"/>
            <a:chExt cx="2202" cy="432"/>
          </a:xfrm>
        </p:grpSpPr>
        <p:sp>
          <p:nvSpPr>
            <p:cNvPr id="34868" name="Text Box 14"/>
            <p:cNvSpPr txBox="1">
              <a:spLocks noChangeArrowheads="1"/>
            </p:cNvSpPr>
            <p:nvPr/>
          </p:nvSpPr>
          <p:spPr bwMode="auto">
            <a:xfrm>
              <a:off x="4464" y="1920"/>
              <a:ext cx="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in/out ports</a:t>
              </a:r>
            </a:p>
          </p:txBody>
        </p:sp>
        <p:sp>
          <p:nvSpPr>
            <p:cNvPr id="34869" name="AutoShape 15"/>
            <p:cNvSpPr>
              <a:spLocks noChangeArrowheads="1"/>
            </p:cNvSpPr>
            <p:nvPr/>
          </p:nvSpPr>
          <p:spPr bwMode="auto">
            <a:xfrm>
              <a:off x="3168" y="1872"/>
              <a:ext cx="240" cy="96"/>
            </a:xfrm>
            <a:prstGeom prst="leftRightArrow">
              <a:avLst>
                <a:gd name="adj1" fmla="val 50000"/>
                <a:gd name="adj2" fmla="val 50000"/>
              </a:avLst>
            </a:prstGeom>
            <a:solidFill>
              <a:srgbClr val="00FF00"/>
            </a:solidFill>
            <a:ln w="9525" algn="ctr">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0" name="AutoShape 16"/>
            <p:cNvSpPr>
              <a:spLocks noChangeArrowheads="1"/>
            </p:cNvSpPr>
            <p:nvPr/>
          </p:nvSpPr>
          <p:spPr bwMode="auto">
            <a:xfrm>
              <a:off x="3744" y="1872"/>
              <a:ext cx="240" cy="96"/>
            </a:xfrm>
            <a:prstGeom prst="leftRightArrow">
              <a:avLst>
                <a:gd name="adj1" fmla="val 50000"/>
                <a:gd name="adj2" fmla="val 50000"/>
              </a:avLst>
            </a:prstGeom>
            <a:solidFill>
              <a:srgbClr val="00FF00"/>
            </a:solidFill>
            <a:ln w="9525" algn="ctr">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1" name="AutoShape 17"/>
            <p:cNvSpPr>
              <a:spLocks noChangeArrowheads="1"/>
            </p:cNvSpPr>
            <p:nvPr/>
          </p:nvSpPr>
          <p:spPr bwMode="auto">
            <a:xfrm rot="5400000">
              <a:off x="3432" y="2136"/>
              <a:ext cx="240" cy="96"/>
            </a:xfrm>
            <a:prstGeom prst="leftRightArrow">
              <a:avLst>
                <a:gd name="adj1" fmla="val 50000"/>
                <a:gd name="adj2" fmla="val 50000"/>
              </a:avLst>
            </a:prstGeom>
            <a:solidFill>
              <a:srgbClr val="00FF00"/>
            </a:solidFill>
            <a:ln w="9525" algn="ctr">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72" name="Line 18"/>
            <p:cNvSpPr>
              <a:spLocks noChangeShapeType="1"/>
            </p:cNvSpPr>
            <p:nvPr/>
          </p:nvSpPr>
          <p:spPr bwMode="auto">
            <a:xfrm flipH="1" flipV="1">
              <a:off x="4032" y="1968"/>
              <a:ext cx="432" cy="96"/>
            </a:xfrm>
            <a:prstGeom prst="line">
              <a:avLst/>
            </a:prstGeom>
            <a:noFill/>
            <a:ln w="254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grpSp>
      <p:grpSp>
        <p:nvGrpSpPr>
          <p:cNvPr id="4" name="Group 19"/>
          <p:cNvGrpSpPr>
            <a:grpSpLocks/>
          </p:cNvGrpSpPr>
          <p:nvPr/>
        </p:nvGrpSpPr>
        <p:grpSpPr bwMode="auto">
          <a:xfrm>
            <a:off x="584200" y="2438400"/>
            <a:ext cx="5283200" cy="1311275"/>
            <a:chOff x="368" y="3408"/>
            <a:chExt cx="3328" cy="826"/>
          </a:xfrm>
        </p:grpSpPr>
        <p:sp>
          <p:nvSpPr>
            <p:cNvPr id="34843" name="Rectangle 20"/>
            <p:cNvSpPr>
              <a:spLocks noChangeArrowheads="1"/>
            </p:cNvSpPr>
            <p:nvPr/>
          </p:nvSpPr>
          <p:spPr bwMode="auto">
            <a:xfrm>
              <a:off x="432"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4" name="Rectangle 21"/>
            <p:cNvSpPr>
              <a:spLocks noChangeArrowheads="1"/>
            </p:cNvSpPr>
            <p:nvPr/>
          </p:nvSpPr>
          <p:spPr bwMode="auto">
            <a:xfrm>
              <a:off x="624"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5" name="Rectangle 22"/>
            <p:cNvSpPr>
              <a:spLocks noChangeArrowheads="1"/>
            </p:cNvSpPr>
            <p:nvPr/>
          </p:nvSpPr>
          <p:spPr bwMode="auto">
            <a:xfrm>
              <a:off x="816"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6" name="Rectangle 23"/>
            <p:cNvSpPr>
              <a:spLocks noChangeArrowheads="1"/>
            </p:cNvSpPr>
            <p:nvPr/>
          </p:nvSpPr>
          <p:spPr bwMode="auto">
            <a:xfrm>
              <a:off x="432"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7" name="Rectangle 24"/>
            <p:cNvSpPr>
              <a:spLocks noChangeArrowheads="1"/>
            </p:cNvSpPr>
            <p:nvPr/>
          </p:nvSpPr>
          <p:spPr bwMode="auto">
            <a:xfrm>
              <a:off x="624"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8" name="Rectangle 25"/>
            <p:cNvSpPr>
              <a:spLocks noChangeArrowheads="1"/>
            </p:cNvSpPr>
            <p:nvPr/>
          </p:nvSpPr>
          <p:spPr bwMode="auto">
            <a:xfrm>
              <a:off x="816"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9" name="Rectangle 26"/>
            <p:cNvSpPr>
              <a:spLocks noChangeArrowheads="1"/>
            </p:cNvSpPr>
            <p:nvPr/>
          </p:nvSpPr>
          <p:spPr bwMode="auto">
            <a:xfrm>
              <a:off x="1344"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0" name="Rectangle 27"/>
            <p:cNvSpPr>
              <a:spLocks noChangeArrowheads="1"/>
            </p:cNvSpPr>
            <p:nvPr/>
          </p:nvSpPr>
          <p:spPr bwMode="auto">
            <a:xfrm>
              <a:off x="1536"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1" name="Rectangle 28"/>
            <p:cNvSpPr>
              <a:spLocks noChangeArrowheads="1"/>
            </p:cNvSpPr>
            <p:nvPr/>
          </p:nvSpPr>
          <p:spPr bwMode="auto">
            <a:xfrm>
              <a:off x="1728"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2" name="Rectangle 29"/>
            <p:cNvSpPr>
              <a:spLocks noChangeArrowheads="1"/>
            </p:cNvSpPr>
            <p:nvPr/>
          </p:nvSpPr>
          <p:spPr bwMode="auto">
            <a:xfrm>
              <a:off x="1344"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3" name="Rectangle 30"/>
            <p:cNvSpPr>
              <a:spLocks noChangeArrowheads="1"/>
            </p:cNvSpPr>
            <p:nvPr/>
          </p:nvSpPr>
          <p:spPr bwMode="auto">
            <a:xfrm>
              <a:off x="1728"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4" name="Rectangle 31"/>
            <p:cNvSpPr>
              <a:spLocks noChangeArrowheads="1"/>
            </p:cNvSpPr>
            <p:nvPr/>
          </p:nvSpPr>
          <p:spPr bwMode="auto">
            <a:xfrm>
              <a:off x="2256"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5" name="Rectangle 32"/>
            <p:cNvSpPr>
              <a:spLocks noChangeArrowheads="1"/>
            </p:cNvSpPr>
            <p:nvPr/>
          </p:nvSpPr>
          <p:spPr bwMode="auto">
            <a:xfrm>
              <a:off x="2640"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6" name="Rectangle 33"/>
            <p:cNvSpPr>
              <a:spLocks noChangeArrowheads="1"/>
            </p:cNvSpPr>
            <p:nvPr/>
          </p:nvSpPr>
          <p:spPr bwMode="auto">
            <a:xfrm>
              <a:off x="2256"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7" name="Rectangle 34"/>
            <p:cNvSpPr>
              <a:spLocks noChangeArrowheads="1"/>
            </p:cNvSpPr>
            <p:nvPr/>
          </p:nvSpPr>
          <p:spPr bwMode="auto">
            <a:xfrm>
              <a:off x="2640"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8" name="Rectangle 35"/>
            <p:cNvSpPr>
              <a:spLocks noChangeArrowheads="1"/>
            </p:cNvSpPr>
            <p:nvPr/>
          </p:nvSpPr>
          <p:spPr bwMode="auto">
            <a:xfrm>
              <a:off x="3168"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59" name="Rectangle 36"/>
            <p:cNvSpPr>
              <a:spLocks noChangeArrowheads="1"/>
            </p:cNvSpPr>
            <p:nvPr/>
          </p:nvSpPr>
          <p:spPr bwMode="auto">
            <a:xfrm>
              <a:off x="3360"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60" name="Rectangle 37"/>
            <p:cNvSpPr>
              <a:spLocks noChangeArrowheads="1"/>
            </p:cNvSpPr>
            <p:nvPr/>
          </p:nvSpPr>
          <p:spPr bwMode="auto">
            <a:xfrm>
              <a:off x="3552"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61" name="Rectangle 38"/>
            <p:cNvSpPr>
              <a:spLocks noChangeArrowheads="1"/>
            </p:cNvSpPr>
            <p:nvPr/>
          </p:nvSpPr>
          <p:spPr bwMode="auto">
            <a:xfrm>
              <a:off x="3552" y="3600"/>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62" name="Rectangle 39"/>
            <p:cNvSpPr>
              <a:spLocks noChangeArrowheads="1"/>
            </p:cNvSpPr>
            <p:nvPr/>
          </p:nvSpPr>
          <p:spPr bwMode="auto">
            <a:xfrm>
              <a:off x="3168"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63" name="Rectangle 40"/>
            <p:cNvSpPr>
              <a:spLocks noChangeArrowheads="1"/>
            </p:cNvSpPr>
            <p:nvPr/>
          </p:nvSpPr>
          <p:spPr bwMode="auto">
            <a:xfrm>
              <a:off x="3552"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64" name="Text Box 41"/>
            <p:cNvSpPr txBox="1">
              <a:spLocks noChangeArrowheads="1"/>
            </p:cNvSpPr>
            <p:nvPr/>
          </p:nvSpPr>
          <p:spPr bwMode="auto">
            <a:xfrm>
              <a:off x="368" y="3984"/>
              <a:ext cx="6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straight</a:t>
              </a:r>
            </a:p>
          </p:txBody>
        </p:sp>
        <p:sp>
          <p:nvSpPr>
            <p:cNvPr id="34865" name="Text Box 42"/>
            <p:cNvSpPr txBox="1">
              <a:spLocks noChangeArrowheads="1"/>
            </p:cNvSpPr>
            <p:nvPr/>
          </p:nvSpPr>
          <p:spPr bwMode="auto">
            <a:xfrm>
              <a:off x="1344" y="3984"/>
              <a:ext cx="5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3-way</a:t>
              </a:r>
            </a:p>
          </p:txBody>
        </p:sp>
        <p:sp>
          <p:nvSpPr>
            <p:cNvPr id="34866" name="Text Box 43"/>
            <p:cNvSpPr txBox="1">
              <a:spLocks noChangeArrowheads="1"/>
            </p:cNvSpPr>
            <p:nvPr/>
          </p:nvSpPr>
          <p:spPr bwMode="auto">
            <a:xfrm>
              <a:off x="2256" y="3984"/>
              <a:ext cx="5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4-way</a:t>
              </a:r>
            </a:p>
          </p:txBody>
        </p:sp>
        <p:sp>
          <p:nvSpPr>
            <p:cNvPr id="34867" name="Text Box 44"/>
            <p:cNvSpPr txBox="1">
              <a:spLocks noChangeArrowheads="1"/>
            </p:cNvSpPr>
            <p:nvPr/>
          </p:nvSpPr>
          <p:spPr bwMode="auto">
            <a:xfrm>
              <a:off x="3257" y="3984"/>
              <a:ext cx="39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turn</a:t>
              </a:r>
            </a:p>
          </p:txBody>
        </p:sp>
      </p:grpSp>
      <p:grpSp>
        <p:nvGrpSpPr>
          <p:cNvPr id="5" name="Group 45"/>
          <p:cNvGrpSpPr>
            <a:grpSpLocks/>
          </p:cNvGrpSpPr>
          <p:nvPr/>
        </p:nvGrpSpPr>
        <p:grpSpPr bwMode="auto">
          <a:xfrm>
            <a:off x="6096000" y="2209800"/>
            <a:ext cx="2590800" cy="1539875"/>
            <a:chOff x="3840" y="3264"/>
            <a:chExt cx="1632" cy="970"/>
          </a:xfrm>
        </p:grpSpPr>
        <p:sp>
          <p:nvSpPr>
            <p:cNvPr id="34826" name="Rectangle 46"/>
            <p:cNvSpPr>
              <a:spLocks noChangeArrowheads="1"/>
            </p:cNvSpPr>
            <p:nvPr/>
          </p:nvSpPr>
          <p:spPr bwMode="auto">
            <a:xfrm>
              <a:off x="4032"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27" name="Rectangle 47"/>
            <p:cNvSpPr>
              <a:spLocks noChangeArrowheads="1"/>
            </p:cNvSpPr>
            <p:nvPr/>
          </p:nvSpPr>
          <p:spPr bwMode="auto">
            <a:xfrm>
              <a:off x="4224"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28" name="Rectangle 48"/>
            <p:cNvSpPr>
              <a:spLocks noChangeArrowheads="1"/>
            </p:cNvSpPr>
            <p:nvPr/>
          </p:nvSpPr>
          <p:spPr bwMode="auto">
            <a:xfrm>
              <a:off x="4416"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29" name="Rectangle 49"/>
            <p:cNvSpPr>
              <a:spLocks noChangeArrowheads="1"/>
            </p:cNvSpPr>
            <p:nvPr/>
          </p:nvSpPr>
          <p:spPr bwMode="auto">
            <a:xfrm>
              <a:off x="4032"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0" name="Rectangle 50"/>
            <p:cNvSpPr>
              <a:spLocks noChangeArrowheads="1"/>
            </p:cNvSpPr>
            <p:nvPr/>
          </p:nvSpPr>
          <p:spPr bwMode="auto">
            <a:xfrm>
              <a:off x="4224"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1" name="Rectangle 51"/>
            <p:cNvSpPr>
              <a:spLocks noChangeArrowheads="1"/>
            </p:cNvSpPr>
            <p:nvPr/>
          </p:nvSpPr>
          <p:spPr bwMode="auto">
            <a:xfrm>
              <a:off x="4416"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2" name="Rectangle 52"/>
            <p:cNvSpPr>
              <a:spLocks noChangeArrowheads="1"/>
            </p:cNvSpPr>
            <p:nvPr/>
          </p:nvSpPr>
          <p:spPr bwMode="auto">
            <a:xfrm>
              <a:off x="4944"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3" name="Rectangle 53"/>
            <p:cNvSpPr>
              <a:spLocks noChangeArrowheads="1"/>
            </p:cNvSpPr>
            <p:nvPr/>
          </p:nvSpPr>
          <p:spPr bwMode="auto">
            <a:xfrm>
              <a:off x="5136"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4" name="Rectangle 54"/>
            <p:cNvSpPr>
              <a:spLocks noChangeArrowheads="1"/>
            </p:cNvSpPr>
            <p:nvPr/>
          </p:nvSpPr>
          <p:spPr bwMode="auto">
            <a:xfrm>
              <a:off x="5328" y="3408"/>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5" name="Rectangle 55"/>
            <p:cNvSpPr>
              <a:spLocks noChangeArrowheads="1"/>
            </p:cNvSpPr>
            <p:nvPr/>
          </p:nvSpPr>
          <p:spPr bwMode="auto">
            <a:xfrm>
              <a:off x="5328" y="3600"/>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6" name="Rectangle 56"/>
            <p:cNvSpPr>
              <a:spLocks noChangeArrowheads="1"/>
            </p:cNvSpPr>
            <p:nvPr/>
          </p:nvSpPr>
          <p:spPr bwMode="auto">
            <a:xfrm>
              <a:off x="4944"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7" name="Rectangle 57"/>
            <p:cNvSpPr>
              <a:spLocks noChangeArrowheads="1"/>
            </p:cNvSpPr>
            <p:nvPr/>
          </p:nvSpPr>
          <p:spPr bwMode="auto">
            <a:xfrm>
              <a:off x="5136"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8" name="Rectangle 58"/>
            <p:cNvSpPr>
              <a:spLocks noChangeArrowheads="1"/>
            </p:cNvSpPr>
            <p:nvPr/>
          </p:nvSpPr>
          <p:spPr bwMode="auto">
            <a:xfrm>
              <a:off x="5328" y="3792"/>
              <a:ext cx="144" cy="144"/>
            </a:xfrm>
            <a:prstGeom prst="rect">
              <a:avLst/>
            </a:prstGeom>
            <a:solidFill>
              <a:schemeClr val="accent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39" name="Text Box 59"/>
            <p:cNvSpPr txBox="1">
              <a:spLocks noChangeArrowheads="1"/>
            </p:cNvSpPr>
            <p:nvPr/>
          </p:nvSpPr>
          <p:spPr bwMode="auto">
            <a:xfrm>
              <a:off x="4160" y="3984"/>
              <a:ext cx="11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gate locations</a:t>
              </a:r>
            </a:p>
          </p:txBody>
        </p:sp>
        <p:sp>
          <p:nvSpPr>
            <p:cNvPr id="34840" name="Line 60"/>
            <p:cNvSpPr>
              <a:spLocks noChangeShapeType="1"/>
            </p:cNvSpPr>
            <p:nvPr/>
          </p:nvSpPr>
          <p:spPr bwMode="auto">
            <a:xfrm>
              <a:off x="3840" y="3264"/>
              <a:ext cx="0" cy="96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4841" name="Rectangle 61"/>
            <p:cNvSpPr>
              <a:spLocks noChangeArrowheads="1"/>
            </p:cNvSpPr>
            <p:nvPr/>
          </p:nvSpPr>
          <p:spPr bwMode="auto">
            <a:xfrm>
              <a:off x="4224" y="3600"/>
              <a:ext cx="144" cy="144"/>
            </a:xfrm>
            <a:prstGeom prst="rect">
              <a:avLst/>
            </a:prstGeom>
            <a:solidFill>
              <a:schemeClr val="tx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4842" name="Rectangle 62"/>
            <p:cNvSpPr>
              <a:spLocks noChangeArrowheads="1"/>
            </p:cNvSpPr>
            <p:nvPr/>
          </p:nvSpPr>
          <p:spPr bwMode="auto">
            <a:xfrm>
              <a:off x="5136" y="3600"/>
              <a:ext cx="144" cy="144"/>
            </a:xfrm>
            <a:prstGeom prst="rect">
              <a:avLst/>
            </a:prstGeom>
            <a:solidFill>
              <a:schemeClr val="tx1"/>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graphicFrame>
        <p:nvGraphicFramePr>
          <p:cNvPr id="461887" name="Object 3"/>
          <p:cNvGraphicFramePr>
            <a:graphicFrameLocks noGrp="1" noChangeAspect="1"/>
          </p:cNvGraphicFramePr>
          <p:nvPr>
            <p:ph sz="quarter" idx="3"/>
            <p:extLst>
              <p:ext uri="{D42A27DB-BD31-4B8C-83A1-F6EECF244321}">
                <p14:modId xmlns:p14="http://schemas.microsoft.com/office/powerpoint/2010/main" val="445271196"/>
              </p:ext>
            </p:extLst>
          </p:nvPr>
        </p:nvGraphicFramePr>
        <p:xfrm>
          <a:off x="2036763" y="1143000"/>
          <a:ext cx="904875" cy="893763"/>
        </p:xfrm>
        <a:graphic>
          <a:graphicData uri="http://schemas.openxmlformats.org/presentationml/2006/ole">
            <mc:AlternateContent xmlns:mc="http://schemas.openxmlformats.org/markup-compatibility/2006">
              <mc:Choice xmlns:v="urn:schemas-microsoft-com:vml" Requires="v">
                <p:oleObj spid="_x0000_s4113" name="Visio" r:id="rId5" imgW="1348366" imgH="1348514" progId="Visio.Drawing.11">
                  <p:embed/>
                </p:oleObj>
              </mc:Choice>
              <mc:Fallback>
                <p:oleObj name="Visio" r:id="rId5" imgW="1348366" imgH="134851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763" y="1143000"/>
                        <a:ext cx="904875"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87517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1827">
                                            <p:txEl>
                                              <p:pRg st="0" end="0"/>
                                            </p:txEl>
                                          </p:spTgt>
                                        </p:tgtEl>
                                        <p:attrNameLst>
                                          <p:attrName>style.visibility</p:attrName>
                                        </p:attrNameLst>
                                      </p:cBhvr>
                                      <p:to>
                                        <p:strVal val="visible"/>
                                      </p:to>
                                    </p:set>
                                    <p:anim calcmode="lin" valueType="num">
                                      <p:cBhvr additive="base">
                                        <p:cTn id="7" dur="500" fill="hold"/>
                                        <p:tgtEl>
                                          <p:spTgt spid="4618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18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61828">
                                            <p:bg/>
                                          </p:spTgt>
                                        </p:tgtEl>
                                        <p:attrNameLst>
                                          <p:attrName>style.visibility</p:attrName>
                                        </p:attrNameLst>
                                      </p:cBhvr>
                                      <p:to>
                                        <p:strVal val="visible"/>
                                      </p:to>
                                    </p:set>
                                    <p:anim calcmode="lin" valueType="num">
                                      <p:cBhvr additive="base">
                                        <p:cTn id="11" dur="500" fill="hold"/>
                                        <p:tgtEl>
                                          <p:spTgt spid="461828">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461828">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1887"/>
                                        </p:tgtEl>
                                        <p:attrNameLst>
                                          <p:attrName>style.visibility</p:attrName>
                                        </p:attrNameLst>
                                      </p:cBhvr>
                                      <p:to>
                                        <p:strVal val="visible"/>
                                      </p:to>
                                    </p:set>
                                  </p:childTnLst>
                                </p:cTn>
                              </p:par>
                            </p:childTnLst>
                          </p:cTn>
                        </p:par>
                        <p:par>
                          <p:cTn id="17" fill="hold" nodeType="afterGroup">
                            <p:stCondLst>
                              <p:cond delay="0"/>
                            </p:stCondLst>
                            <p:childTnLst>
                              <p:par>
                                <p:cTn id="18" presetID="35" presetClass="emph" presetSubtype="0" repeatCount="5000" fill="hold" nodeType="afterEffect">
                                  <p:stCondLst>
                                    <p:cond delay="0"/>
                                  </p:stCondLst>
                                  <p:childTnLst>
                                    <p:anim calcmode="discrete" valueType="str">
                                      <p:cBhvr>
                                        <p:cTn id="19" dur="500" fill="hold"/>
                                        <p:tgtEl>
                                          <p:spTgt spid="461887"/>
                                        </p:tgtEl>
                                        <p:attrNameLst>
                                          <p:attrName>style.visibility</p:attrName>
                                        </p:attrNameLst>
                                      </p:cBhvr>
                                      <p:tavLst>
                                        <p:tav tm="0">
                                          <p:val>
                                            <p:strVal val="hidden"/>
                                          </p:val>
                                        </p:tav>
                                        <p:tav tm="50000">
                                          <p:val>
                                            <p:strVal val="visible"/>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par>
                                <p:cTn id="30" presetID="9"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461827">
                                            <p:txEl>
                                              <p:pRg st="9" end="9"/>
                                            </p:txEl>
                                          </p:spTgt>
                                        </p:tgtEl>
                                        <p:attrNameLst>
                                          <p:attrName>style.visibility</p:attrName>
                                        </p:attrNameLst>
                                      </p:cBhvr>
                                      <p:to>
                                        <p:strVal val="visible"/>
                                      </p:to>
                                    </p:set>
                                    <p:anim calcmode="lin" valueType="num">
                                      <p:cBhvr additive="base">
                                        <p:cTn id="42" dur="500" fill="hold"/>
                                        <p:tgtEl>
                                          <p:spTgt spid="461827">
                                            <p:txEl>
                                              <p:pRg st="9" end="9"/>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61827">
                                            <p:txEl>
                                              <p:pRg st="9" end="9"/>
                                            </p:txEl>
                                          </p:spTgt>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61827">
                                            <p:txEl>
                                              <p:pRg st="10" end="10"/>
                                            </p:txEl>
                                          </p:spTgt>
                                        </p:tgtEl>
                                        <p:attrNameLst>
                                          <p:attrName>style.visibility</p:attrName>
                                        </p:attrNameLst>
                                      </p:cBhvr>
                                      <p:to>
                                        <p:strVal val="visible"/>
                                      </p:to>
                                    </p:set>
                                    <p:anim calcmode="lin" valueType="num">
                                      <p:cBhvr additive="base">
                                        <p:cTn id="46" dur="500" fill="hold"/>
                                        <p:tgtEl>
                                          <p:spTgt spid="461827">
                                            <p:txEl>
                                              <p:pRg st="10" end="1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46182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461827">
                                            <p:txEl>
                                              <p:pRg st="11" end="11"/>
                                            </p:txEl>
                                          </p:spTgt>
                                        </p:tgtEl>
                                        <p:attrNameLst>
                                          <p:attrName>style.visibility</p:attrName>
                                        </p:attrNameLst>
                                      </p:cBhvr>
                                      <p:to>
                                        <p:strVal val="visible"/>
                                      </p:to>
                                    </p:set>
                                    <p:anim calcmode="lin" valueType="num">
                                      <p:cBhvr additive="base">
                                        <p:cTn id="52" dur="500" fill="hold"/>
                                        <p:tgtEl>
                                          <p:spTgt spid="461827">
                                            <p:txEl>
                                              <p:pRg st="11" end="11"/>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61827">
                                            <p:txEl>
                                              <p:pRg st="11" end="11"/>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61827">
                                            <p:txEl>
                                              <p:pRg st="12" end="12"/>
                                            </p:txEl>
                                          </p:spTgt>
                                        </p:tgtEl>
                                        <p:attrNameLst>
                                          <p:attrName>style.visibility</p:attrName>
                                        </p:attrNameLst>
                                      </p:cBhvr>
                                      <p:to>
                                        <p:strVal val="visible"/>
                                      </p:to>
                                    </p:set>
                                    <p:anim calcmode="lin" valueType="num">
                                      <p:cBhvr additive="base">
                                        <p:cTn id="56" dur="500" fill="hold"/>
                                        <p:tgtEl>
                                          <p:spTgt spid="461827">
                                            <p:txEl>
                                              <p:pRg st="12" end="12"/>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61827">
                                            <p:txEl>
                                              <p:pRg st="12" end="12"/>
                                            </p:txEl>
                                          </p:spTgt>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461827">
                                            <p:txEl>
                                              <p:pRg st="13" end="13"/>
                                            </p:txEl>
                                          </p:spTgt>
                                        </p:tgtEl>
                                        <p:attrNameLst>
                                          <p:attrName>style.visibility</p:attrName>
                                        </p:attrNameLst>
                                      </p:cBhvr>
                                      <p:to>
                                        <p:strVal val="visible"/>
                                      </p:to>
                                    </p:set>
                                    <p:anim calcmode="lin" valueType="num">
                                      <p:cBhvr additive="base">
                                        <p:cTn id="60" dur="500" fill="hold"/>
                                        <p:tgtEl>
                                          <p:spTgt spid="461827">
                                            <p:txEl>
                                              <p:pRg st="13" end="13"/>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461827">
                                            <p:txEl>
                                              <p:pRg st="13" end="13"/>
                                            </p:txEl>
                                          </p:spTgt>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461827">
                                            <p:txEl>
                                              <p:pRg st="14" end="14"/>
                                            </p:txEl>
                                          </p:spTgt>
                                        </p:tgtEl>
                                        <p:attrNameLst>
                                          <p:attrName>style.visibility</p:attrName>
                                        </p:attrNameLst>
                                      </p:cBhvr>
                                      <p:to>
                                        <p:strVal val="visible"/>
                                      </p:to>
                                    </p:set>
                                    <p:anim calcmode="lin" valueType="num">
                                      <p:cBhvr additive="base">
                                        <p:cTn id="64" dur="500" fill="hold"/>
                                        <p:tgtEl>
                                          <p:spTgt spid="461827">
                                            <p:txEl>
                                              <p:pRg st="14" end="14"/>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461827">
                                            <p:txEl>
                                              <p:pRg st="14" end="14"/>
                                            </p:txEl>
                                          </p:spTgt>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461827">
                                            <p:txEl>
                                              <p:pRg st="15" end="15"/>
                                            </p:txEl>
                                          </p:spTgt>
                                        </p:tgtEl>
                                        <p:attrNameLst>
                                          <p:attrName>style.visibility</p:attrName>
                                        </p:attrNameLst>
                                      </p:cBhvr>
                                      <p:to>
                                        <p:strVal val="visible"/>
                                      </p:to>
                                    </p:set>
                                    <p:anim calcmode="lin" valueType="num">
                                      <p:cBhvr additive="base">
                                        <p:cTn id="68" dur="500" fill="hold"/>
                                        <p:tgtEl>
                                          <p:spTgt spid="461827">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461827">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7" grpId="0" build="p"/>
      <p:bldP spid="461828"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5043488" y="990600"/>
            <a:ext cx="3708400" cy="2185988"/>
            <a:chOff x="3177" y="816"/>
            <a:chExt cx="2336" cy="1377"/>
          </a:xfrm>
        </p:grpSpPr>
        <p:graphicFrame>
          <p:nvGraphicFramePr>
            <p:cNvPr id="35882" name="Object 7"/>
            <p:cNvGraphicFramePr>
              <a:graphicFrameLocks noChangeAspect="1"/>
            </p:cNvGraphicFramePr>
            <p:nvPr/>
          </p:nvGraphicFramePr>
          <p:xfrm>
            <a:off x="3568" y="974"/>
            <a:ext cx="1945" cy="1181"/>
          </p:xfrm>
          <a:graphic>
            <a:graphicData uri="http://schemas.openxmlformats.org/presentationml/2006/ole">
              <mc:AlternateContent xmlns:mc="http://schemas.openxmlformats.org/markup-compatibility/2006">
                <mc:Choice xmlns:v="urn:schemas-microsoft-com:vml" Requires="v">
                  <p:oleObj spid="_x0000_s5164" name="Visio" r:id="rId5" imgW="4183685" imgH="2538984" progId="Visio.Drawing.11">
                    <p:embed/>
                  </p:oleObj>
                </mc:Choice>
                <mc:Fallback>
                  <p:oleObj name="Visio" r:id="rId5" imgW="4183685" imgH="253898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974"/>
                          <a:ext cx="1945" cy="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83" name="Text Box 35"/>
            <p:cNvSpPr txBox="1">
              <a:spLocks noChangeArrowheads="1"/>
            </p:cNvSpPr>
            <p:nvPr/>
          </p:nvSpPr>
          <p:spPr bwMode="auto">
            <a:xfrm>
              <a:off x="3344" y="999"/>
              <a:ext cx="2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q0</a:t>
              </a:r>
            </a:p>
          </p:txBody>
        </p:sp>
        <p:sp>
          <p:nvSpPr>
            <p:cNvPr id="35884" name="Text Box 36"/>
            <p:cNvSpPr txBox="1">
              <a:spLocks noChangeArrowheads="1"/>
            </p:cNvSpPr>
            <p:nvPr/>
          </p:nvSpPr>
          <p:spPr bwMode="auto">
            <a:xfrm>
              <a:off x="3347" y="1162"/>
              <a:ext cx="2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q1</a:t>
              </a:r>
            </a:p>
          </p:txBody>
        </p:sp>
        <p:sp>
          <p:nvSpPr>
            <p:cNvPr id="35885" name="Text Box 37"/>
            <p:cNvSpPr txBox="1">
              <a:spLocks noChangeArrowheads="1"/>
            </p:cNvSpPr>
            <p:nvPr/>
          </p:nvSpPr>
          <p:spPr bwMode="auto">
            <a:xfrm>
              <a:off x="3351" y="1325"/>
              <a:ext cx="23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q2</a:t>
              </a:r>
            </a:p>
          </p:txBody>
        </p:sp>
        <p:sp>
          <p:nvSpPr>
            <p:cNvPr id="35886" name="Text Box 38"/>
            <p:cNvSpPr txBox="1">
              <a:spLocks noChangeArrowheads="1"/>
            </p:cNvSpPr>
            <p:nvPr/>
          </p:nvSpPr>
          <p:spPr bwMode="auto">
            <a:xfrm>
              <a:off x="3354" y="1491"/>
              <a:ext cx="23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q3</a:t>
              </a:r>
            </a:p>
          </p:txBody>
        </p:sp>
        <p:sp>
          <p:nvSpPr>
            <p:cNvPr id="35887" name="Text Box 39"/>
            <p:cNvSpPr txBox="1">
              <a:spLocks noChangeArrowheads="1"/>
            </p:cNvSpPr>
            <p:nvPr/>
          </p:nvSpPr>
          <p:spPr bwMode="auto">
            <a:xfrm>
              <a:off x="3358" y="1661"/>
              <a:ext cx="2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q4</a:t>
              </a:r>
            </a:p>
          </p:txBody>
        </p:sp>
        <p:sp>
          <p:nvSpPr>
            <p:cNvPr id="35888" name="Text Box 40"/>
            <p:cNvSpPr txBox="1">
              <a:spLocks noChangeArrowheads="1"/>
            </p:cNvSpPr>
            <p:nvPr/>
          </p:nvSpPr>
          <p:spPr bwMode="auto">
            <a:xfrm>
              <a:off x="3362" y="1831"/>
              <a:ext cx="2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q5</a:t>
              </a:r>
            </a:p>
          </p:txBody>
        </p:sp>
        <p:sp>
          <p:nvSpPr>
            <p:cNvPr id="35889" name="Text Box 41"/>
            <p:cNvSpPr txBox="1">
              <a:spLocks noChangeArrowheads="1"/>
            </p:cNvSpPr>
            <p:nvPr/>
          </p:nvSpPr>
          <p:spPr bwMode="auto">
            <a:xfrm>
              <a:off x="3365" y="2000"/>
              <a:ext cx="23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q6</a:t>
              </a:r>
            </a:p>
          </p:txBody>
        </p:sp>
        <p:sp>
          <p:nvSpPr>
            <p:cNvPr id="35890" name="Text Box 49"/>
            <p:cNvSpPr txBox="1">
              <a:spLocks noChangeArrowheads="1"/>
            </p:cNvSpPr>
            <p:nvPr/>
          </p:nvSpPr>
          <p:spPr bwMode="auto">
            <a:xfrm rot="-5400000">
              <a:off x="3052" y="1481"/>
              <a:ext cx="4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Qubits</a:t>
              </a:r>
            </a:p>
          </p:txBody>
        </p:sp>
        <p:sp>
          <p:nvSpPr>
            <p:cNvPr id="35891" name="Text Box 50"/>
            <p:cNvSpPr txBox="1">
              <a:spLocks noChangeArrowheads="1"/>
            </p:cNvSpPr>
            <p:nvPr/>
          </p:nvSpPr>
          <p:spPr bwMode="auto">
            <a:xfrm>
              <a:off x="3670" y="816"/>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Time</a:t>
              </a:r>
            </a:p>
          </p:txBody>
        </p:sp>
        <p:sp>
          <p:nvSpPr>
            <p:cNvPr id="35892" name="Line 51"/>
            <p:cNvSpPr>
              <a:spLocks noChangeShapeType="1"/>
            </p:cNvSpPr>
            <p:nvPr/>
          </p:nvSpPr>
          <p:spPr bwMode="auto">
            <a:xfrm>
              <a:off x="4033" y="904"/>
              <a:ext cx="559" cy="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graphicFrame>
        <p:nvGraphicFramePr>
          <p:cNvPr id="455682" name="Object 2"/>
          <p:cNvGraphicFramePr>
            <a:graphicFrameLocks noChangeAspect="1"/>
          </p:cNvGraphicFramePr>
          <p:nvPr>
            <p:extLst>
              <p:ext uri="{D42A27DB-BD31-4B8C-83A1-F6EECF244321}">
                <p14:modId xmlns:p14="http://schemas.microsoft.com/office/powerpoint/2010/main" val="4282859682"/>
              </p:ext>
            </p:extLst>
          </p:nvPr>
        </p:nvGraphicFramePr>
        <p:xfrm>
          <a:off x="5199063" y="3479800"/>
          <a:ext cx="3265487" cy="2797175"/>
        </p:xfrm>
        <a:graphic>
          <a:graphicData uri="http://schemas.openxmlformats.org/presentationml/2006/ole">
            <mc:AlternateContent xmlns:mc="http://schemas.openxmlformats.org/markup-compatibility/2006">
              <mc:Choice xmlns:v="urn:schemas-microsoft-com:vml" Requires="v">
                <p:oleObj spid="_x0000_s5165" name="Visio" r:id="rId7" imgW="5700979" imgH="4878019" progId="Visio.Drawing.11">
                  <p:embed/>
                </p:oleObj>
              </mc:Choice>
              <mc:Fallback>
                <p:oleObj name="Visio" r:id="rId7" imgW="5700979" imgH="4878019"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9063" y="3479800"/>
                        <a:ext cx="3265487"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4" name="Rectangle 3"/>
          <p:cNvSpPr>
            <a:spLocks noGrp="1" noChangeArrowheads="1"/>
          </p:cNvSpPr>
          <p:nvPr>
            <p:ph type="title"/>
          </p:nvPr>
        </p:nvSpPr>
        <p:spPr>
          <a:xfrm>
            <a:off x="685800" y="215900"/>
            <a:ext cx="8077200" cy="393700"/>
          </a:xfrm>
        </p:spPr>
        <p:txBody>
          <a:bodyPr lIns="0" tIns="0" rIns="0" bIns="0"/>
          <a:lstStyle/>
          <a:p>
            <a:pPr defTabSz="1008063">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t>Ion Trap Physical Layout</a:t>
            </a:r>
          </a:p>
        </p:txBody>
      </p:sp>
      <p:sp>
        <p:nvSpPr>
          <p:cNvPr id="455684" name="Rectangle 4"/>
          <p:cNvSpPr>
            <a:spLocks noGrp="1" noChangeArrowheads="1"/>
          </p:cNvSpPr>
          <p:nvPr>
            <p:ph type="body" sz="half" idx="1"/>
          </p:nvPr>
        </p:nvSpPr>
        <p:spPr>
          <a:xfrm>
            <a:off x="228600" y="990600"/>
            <a:ext cx="4800600" cy="4965700"/>
          </a:xfrm>
        </p:spPr>
        <p:txBody>
          <a:bodyPr lIns="0" tIns="0" rIns="0" bIns="0"/>
          <a:lstStyle/>
          <a:p>
            <a:pPr marL="377825" indent="-377825"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Input: Gate level quantum circuit</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Bit lines</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1-qubit gates</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2-qubit gates</a:t>
            </a:r>
          </a:p>
          <a:p>
            <a:pPr marL="377825" indent="-377825"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Output:</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Layout of channels</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Gate locations</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Initial locations of ions</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Movement/gate schedule</a:t>
            </a:r>
          </a:p>
          <a:p>
            <a:pPr marL="819150" lvl="1" indent="-315913" defTabSz="100806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Control for schedule</a:t>
            </a:r>
          </a:p>
        </p:txBody>
      </p:sp>
      <p:graphicFrame>
        <p:nvGraphicFramePr>
          <p:cNvPr id="455686" name="Object 3"/>
          <p:cNvGraphicFramePr>
            <a:graphicFrameLocks noGrp="1" noChangeAspect="1"/>
          </p:cNvGraphicFramePr>
          <p:nvPr>
            <p:ph sz="quarter" idx="3"/>
            <p:extLst>
              <p:ext uri="{D42A27DB-BD31-4B8C-83A1-F6EECF244321}">
                <p14:modId xmlns:p14="http://schemas.microsoft.com/office/powerpoint/2010/main" val="4269636846"/>
              </p:ext>
            </p:extLst>
          </p:nvPr>
        </p:nvGraphicFramePr>
        <p:xfrm>
          <a:off x="5199063" y="3486150"/>
          <a:ext cx="3240087" cy="2773363"/>
        </p:xfrm>
        <a:graphic>
          <a:graphicData uri="http://schemas.openxmlformats.org/presentationml/2006/ole">
            <mc:AlternateContent xmlns:mc="http://schemas.openxmlformats.org/markup-compatibility/2006">
              <mc:Choice xmlns:v="urn:schemas-microsoft-com:vml" Requires="v">
                <p:oleObj spid="_x0000_s5166" name="Visio" r:id="rId9" imgW="5700979" imgH="4878019" progId="Visio.Drawing.11">
                  <p:embed/>
                </p:oleObj>
              </mc:Choice>
              <mc:Fallback>
                <p:oleObj name="Visio" r:id="rId9" imgW="5700979" imgH="4878019"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9063" y="3486150"/>
                        <a:ext cx="324008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5687" name="Line 7"/>
          <p:cNvSpPr>
            <a:spLocks noChangeShapeType="1"/>
          </p:cNvSpPr>
          <p:nvPr/>
        </p:nvSpPr>
        <p:spPr bwMode="auto">
          <a:xfrm>
            <a:off x="6715125" y="3178175"/>
            <a:ext cx="0" cy="417513"/>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nchor="ctr">
            <a:spAutoFit/>
          </a:bodyPr>
          <a:lstStyle/>
          <a:p>
            <a:endParaRPr lang="en-US"/>
          </a:p>
        </p:txBody>
      </p:sp>
      <p:graphicFrame>
        <p:nvGraphicFramePr>
          <p:cNvPr id="455688" name="Object 4"/>
          <p:cNvGraphicFramePr>
            <a:graphicFrameLocks noChangeAspect="1"/>
          </p:cNvGraphicFramePr>
          <p:nvPr>
            <p:extLst>
              <p:ext uri="{D42A27DB-BD31-4B8C-83A1-F6EECF244321}">
                <p14:modId xmlns:p14="http://schemas.microsoft.com/office/powerpoint/2010/main" val="3942187196"/>
              </p:ext>
            </p:extLst>
          </p:nvPr>
        </p:nvGraphicFramePr>
        <p:xfrm>
          <a:off x="5199063" y="3489325"/>
          <a:ext cx="3240087" cy="2774950"/>
        </p:xfrm>
        <a:graphic>
          <a:graphicData uri="http://schemas.openxmlformats.org/presentationml/2006/ole">
            <mc:AlternateContent xmlns:mc="http://schemas.openxmlformats.org/markup-compatibility/2006">
              <mc:Choice xmlns:v="urn:schemas-microsoft-com:vml" Requires="v">
                <p:oleObj spid="_x0000_s5167" name="Visio" r:id="rId11" imgW="5704027" imgH="4881067" progId="Visio.Drawing.11">
                  <p:embed/>
                </p:oleObj>
              </mc:Choice>
              <mc:Fallback>
                <p:oleObj name="Visio" r:id="rId11" imgW="5704027" imgH="488106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99063" y="3489325"/>
                        <a:ext cx="3240087"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5689" name="Object 5"/>
          <p:cNvGraphicFramePr>
            <a:graphicFrameLocks noChangeAspect="1"/>
          </p:cNvGraphicFramePr>
          <p:nvPr>
            <p:extLst>
              <p:ext uri="{D42A27DB-BD31-4B8C-83A1-F6EECF244321}">
                <p14:modId xmlns:p14="http://schemas.microsoft.com/office/powerpoint/2010/main" val="1695878143"/>
              </p:ext>
            </p:extLst>
          </p:nvPr>
        </p:nvGraphicFramePr>
        <p:xfrm>
          <a:off x="5199063" y="3489325"/>
          <a:ext cx="3240087" cy="2774950"/>
        </p:xfrm>
        <a:graphic>
          <a:graphicData uri="http://schemas.openxmlformats.org/presentationml/2006/ole">
            <mc:AlternateContent xmlns:mc="http://schemas.openxmlformats.org/markup-compatibility/2006">
              <mc:Choice xmlns:v="urn:schemas-microsoft-com:vml" Requires="v">
                <p:oleObj spid="_x0000_s5168" name="Visio" r:id="rId13" imgW="5700979" imgH="4878019" progId="Visio.Drawing.11">
                  <p:embed/>
                </p:oleObj>
              </mc:Choice>
              <mc:Fallback>
                <p:oleObj name="Visio" r:id="rId13" imgW="5700979" imgH="4878019"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99063" y="3489325"/>
                        <a:ext cx="3240087"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5690" name="Object 6"/>
          <p:cNvGraphicFramePr>
            <a:graphicFrameLocks noChangeAspect="1"/>
          </p:cNvGraphicFramePr>
          <p:nvPr>
            <p:extLst>
              <p:ext uri="{D42A27DB-BD31-4B8C-83A1-F6EECF244321}">
                <p14:modId xmlns:p14="http://schemas.microsoft.com/office/powerpoint/2010/main" val="4250466133"/>
              </p:ext>
            </p:extLst>
          </p:nvPr>
        </p:nvGraphicFramePr>
        <p:xfrm>
          <a:off x="5199063" y="3481388"/>
          <a:ext cx="3240087" cy="2768600"/>
        </p:xfrm>
        <a:graphic>
          <a:graphicData uri="http://schemas.openxmlformats.org/presentationml/2006/ole">
            <mc:AlternateContent xmlns:mc="http://schemas.openxmlformats.org/markup-compatibility/2006">
              <mc:Choice xmlns:v="urn:schemas-microsoft-com:vml" Requires="v">
                <p:oleObj spid="_x0000_s5169" name="Visio" r:id="rId15" imgW="5704027" imgH="4881067" progId="Visio.Drawing.11">
                  <p:embed/>
                </p:oleObj>
              </mc:Choice>
              <mc:Fallback>
                <p:oleObj name="Visio" r:id="rId15" imgW="5704027" imgH="4881067"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99063" y="3481388"/>
                        <a:ext cx="3240087"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1"/>
          <p:cNvGrpSpPr>
            <a:grpSpLocks/>
          </p:cNvGrpSpPr>
          <p:nvPr/>
        </p:nvGrpSpPr>
        <p:grpSpPr bwMode="auto">
          <a:xfrm>
            <a:off x="5795963" y="1293813"/>
            <a:ext cx="312737" cy="784225"/>
            <a:chOff x="3647" y="1038"/>
            <a:chExt cx="217" cy="545"/>
          </a:xfrm>
        </p:grpSpPr>
        <p:sp>
          <p:nvSpPr>
            <p:cNvPr id="35879" name="Rectangle 12"/>
            <p:cNvSpPr>
              <a:spLocks noChangeArrowheads="1"/>
            </p:cNvSpPr>
            <p:nvPr/>
          </p:nvSpPr>
          <p:spPr bwMode="auto">
            <a:xfrm>
              <a:off x="3647" y="1038"/>
              <a:ext cx="217" cy="18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35880" name="Rectangle 13"/>
            <p:cNvSpPr>
              <a:spLocks noChangeArrowheads="1"/>
            </p:cNvSpPr>
            <p:nvPr/>
          </p:nvSpPr>
          <p:spPr bwMode="auto">
            <a:xfrm>
              <a:off x="3647" y="1220"/>
              <a:ext cx="217" cy="18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35881" name="Rectangle 14"/>
            <p:cNvSpPr>
              <a:spLocks noChangeArrowheads="1"/>
            </p:cNvSpPr>
            <p:nvPr/>
          </p:nvSpPr>
          <p:spPr bwMode="auto">
            <a:xfrm>
              <a:off x="3647" y="1401"/>
              <a:ext cx="217" cy="18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grpSp>
      <p:grpSp>
        <p:nvGrpSpPr>
          <p:cNvPr id="4" name="Group 23"/>
          <p:cNvGrpSpPr>
            <a:grpSpLocks/>
          </p:cNvGrpSpPr>
          <p:nvPr/>
        </p:nvGrpSpPr>
        <p:grpSpPr bwMode="auto">
          <a:xfrm>
            <a:off x="5848350" y="1347788"/>
            <a:ext cx="2855913" cy="1776412"/>
            <a:chOff x="3683" y="1075"/>
            <a:chExt cx="1984" cy="1234"/>
          </a:xfrm>
        </p:grpSpPr>
        <p:sp>
          <p:nvSpPr>
            <p:cNvPr id="35868" name="Rectangle 24"/>
            <p:cNvSpPr>
              <a:spLocks noChangeArrowheads="1"/>
            </p:cNvSpPr>
            <p:nvPr/>
          </p:nvSpPr>
          <p:spPr bwMode="auto">
            <a:xfrm>
              <a:off x="3683" y="1619"/>
              <a:ext cx="145" cy="327"/>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35869" name="Rectangle 25"/>
            <p:cNvSpPr>
              <a:spLocks noChangeArrowheads="1"/>
            </p:cNvSpPr>
            <p:nvPr/>
          </p:nvSpPr>
          <p:spPr bwMode="auto">
            <a:xfrm>
              <a:off x="3864" y="1619"/>
              <a:ext cx="145" cy="50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0" name="Rectangle 26"/>
            <p:cNvSpPr>
              <a:spLocks noChangeArrowheads="1"/>
            </p:cNvSpPr>
            <p:nvPr/>
          </p:nvSpPr>
          <p:spPr bwMode="auto">
            <a:xfrm>
              <a:off x="4046" y="1075"/>
              <a:ext cx="145" cy="689"/>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1" name="Rectangle 27"/>
            <p:cNvSpPr>
              <a:spLocks noChangeArrowheads="1"/>
            </p:cNvSpPr>
            <p:nvPr/>
          </p:nvSpPr>
          <p:spPr bwMode="auto">
            <a:xfrm>
              <a:off x="4227" y="1075"/>
              <a:ext cx="145" cy="871"/>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2" name="Rectangle 28"/>
            <p:cNvSpPr>
              <a:spLocks noChangeArrowheads="1"/>
            </p:cNvSpPr>
            <p:nvPr/>
          </p:nvSpPr>
          <p:spPr bwMode="auto">
            <a:xfrm>
              <a:off x="4408" y="1075"/>
              <a:ext cx="145" cy="1233"/>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3" name="Rectangle 29"/>
            <p:cNvSpPr>
              <a:spLocks noChangeArrowheads="1"/>
            </p:cNvSpPr>
            <p:nvPr/>
          </p:nvSpPr>
          <p:spPr bwMode="auto">
            <a:xfrm>
              <a:off x="4590" y="1256"/>
              <a:ext cx="145" cy="50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4" name="Rectangle 30"/>
            <p:cNvSpPr>
              <a:spLocks noChangeArrowheads="1"/>
            </p:cNvSpPr>
            <p:nvPr/>
          </p:nvSpPr>
          <p:spPr bwMode="auto">
            <a:xfrm>
              <a:off x="4772" y="1256"/>
              <a:ext cx="145" cy="871"/>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5" name="Rectangle 31"/>
            <p:cNvSpPr>
              <a:spLocks noChangeArrowheads="1"/>
            </p:cNvSpPr>
            <p:nvPr/>
          </p:nvSpPr>
          <p:spPr bwMode="auto">
            <a:xfrm>
              <a:off x="4973" y="1256"/>
              <a:ext cx="145" cy="105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6" name="Rectangle 32"/>
            <p:cNvSpPr>
              <a:spLocks noChangeArrowheads="1"/>
            </p:cNvSpPr>
            <p:nvPr/>
          </p:nvSpPr>
          <p:spPr bwMode="auto">
            <a:xfrm>
              <a:off x="5159" y="1438"/>
              <a:ext cx="145" cy="50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7" name="Rectangle 33"/>
            <p:cNvSpPr>
              <a:spLocks noChangeArrowheads="1"/>
            </p:cNvSpPr>
            <p:nvPr/>
          </p:nvSpPr>
          <p:spPr bwMode="auto">
            <a:xfrm>
              <a:off x="5344" y="1438"/>
              <a:ext cx="145" cy="689"/>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35878" name="Rectangle 34"/>
            <p:cNvSpPr>
              <a:spLocks noChangeArrowheads="1"/>
            </p:cNvSpPr>
            <p:nvPr/>
          </p:nvSpPr>
          <p:spPr bwMode="auto">
            <a:xfrm>
              <a:off x="5522" y="1438"/>
              <a:ext cx="145" cy="871"/>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grpSp>
      <p:sp>
        <p:nvSpPr>
          <p:cNvPr id="455722" name="Text Box 42"/>
          <p:cNvSpPr txBox="1">
            <a:spLocks noChangeArrowheads="1"/>
          </p:cNvSpPr>
          <p:nvPr/>
        </p:nvSpPr>
        <p:spPr bwMode="auto">
          <a:xfrm>
            <a:off x="5715000" y="369887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q0</a:t>
            </a:r>
          </a:p>
        </p:txBody>
      </p:sp>
      <p:sp>
        <p:nvSpPr>
          <p:cNvPr id="455723" name="Text Box 43"/>
          <p:cNvSpPr txBox="1">
            <a:spLocks noChangeArrowheads="1"/>
          </p:cNvSpPr>
          <p:nvPr/>
        </p:nvSpPr>
        <p:spPr bwMode="auto">
          <a:xfrm>
            <a:off x="5715000" y="4805363"/>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q3</a:t>
            </a:r>
          </a:p>
        </p:txBody>
      </p:sp>
      <p:sp>
        <p:nvSpPr>
          <p:cNvPr id="455724" name="Text Box 44"/>
          <p:cNvSpPr txBox="1">
            <a:spLocks noChangeArrowheads="1"/>
          </p:cNvSpPr>
          <p:nvPr/>
        </p:nvSpPr>
        <p:spPr bwMode="auto">
          <a:xfrm>
            <a:off x="5715000" y="5692775"/>
            <a:ext cx="3714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q4</a:t>
            </a:r>
          </a:p>
        </p:txBody>
      </p:sp>
      <p:sp>
        <p:nvSpPr>
          <p:cNvPr id="455725" name="Text Box 45"/>
          <p:cNvSpPr txBox="1">
            <a:spLocks noChangeArrowheads="1"/>
          </p:cNvSpPr>
          <p:nvPr/>
        </p:nvSpPr>
        <p:spPr bwMode="auto">
          <a:xfrm>
            <a:off x="6818313" y="40132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q5</a:t>
            </a:r>
          </a:p>
        </p:txBody>
      </p:sp>
      <p:sp>
        <p:nvSpPr>
          <p:cNvPr id="455726" name="Text Box 46"/>
          <p:cNvSpPr txBox="1">
            <a:spLocks noChangeArrowheads="1"/>
          </p:cNvSpPr>
          <p:nvPr/>
        </p:nvSpPr>
        <p:spPr bwMode="auto">
          <a:xfrm>
            <a:off x="7126288" y="369887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q6</a:t>
            </a:r>
          </a:p>
        </p:txBody>
      </p:sp>
      <p:sp>
        <p:nvSpPr>
          <p:cNvPr id="455727" name="Text Box 47"/>
          <p:cNvSpPr txBox="1">
            <a:spLocks noChangeArrowheads="1"/>
          </p:cNvSpPr>
          <p:nvPr/>
        </p:nvSpPr>
        <p:spPr bwMode="auto">
          <a:xfrm>
            <a:off x="4937125" y="4481513"/>
            <a:ext cx="3714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q1</a:t>
            </a:r>
          </a:p>
        </p:txBody>
      </p:sp>
      <p:sp>
        <p:nvSpPr>
          <p:cNvPr id="455728" name="Text Box 48"/>
          <p:cNvSpPr txBox="1">
            <a:spLocks noChangeArrowheads="1"/>
          </p:cNvSpPr>
          <p:nvPr/>
        </p:nvSpPr>
        <p:spPr bwMode="auto">
          <a:xfrm>
            <a:off x="8380413" y="40132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1500">
                <a:solidFill>
                  <a:srgbClr val="000000"/>
                </a:solidFill>
              </a:rPr>
              <a:t>q2</a:t>
            </a:r>
          </a:p>
        </p:txBody>
      </p:sp>
      <p:grpSp>
        <p:nvGrpSpPr>
          <p:cNvPr id="5" name="Group 15"/>
          <p:cNvGrpSpPr>
            <a:grpSpLocks/>
          </p:cNvGrpSpPr>
          <p:nvPr/>
        </p:nvGrpSpPr>
        <p:grpSpPr bwMode="auto">
          <a:xfrm>
            <a:off x="5691188" y="1427163"/>
            <a:ext cx="3030537" cy="1595437"/>
            <a:chOff x="3574" y="1131"/>
            <a:chExt cx="2105" cy="1108"/>
          </a:xfrm>
        </p:grpSpPr>
        <p:sp>
          <p:nvSpPr>
            <p:cNvPr id="35861" name="Line 16"/>
            <p:cNvSpPr>
              <a:spLocks noChangeShapeType="1"/>
            </p:cNvSpPr>
            <p:nvPr/>
          </p:nvSpPr>
          <p:spPr bwMode="auto">
            <a:xfrm>
              <a:off x="3574" y="1131"/>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62" name="Line 17"/>
            <p:cNvSpPr>
              <a:spLocks noChangeShapeType="1"/>
            </p:cNvSpPr>
            <p:nvPr/>
          </p:nvSpPr>
          <p:spPr bwMode="auto">
            <a:xfrm>
              <a:off x="3574" y="1317"/>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63" name="Line 18"/>
            <p:cNvSpPr>
              <a:spLocks noChangeShapeType="1"/>
            </p:cNvSpPr>
            <p:nvPr/>
          </p:nvSpPr>
          <p:spPr bwMode="auto">
            <a:xfrm>
              <a:off x="3574" y="1498"/>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64" name="Line 19"/>
            <p:cNvSpPr>
              <a:spLocks noChangeShapeType="1"/>
            </p:cNvSpPr>
            <p:nvPr/>
          </p:nvSpPr>
          <p:spPr bwMode="auto">
            <a:xfrm>
              <a:off x="3574" y="1679"/>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65" name="Line 20"/>
            <p:cNvSpPr>
              <a:spLocks noChangeShapeType="1"/>
            </p:cNvSpPr>
            <p:nvPr/>
          </p:nvSpPr>
          <p:spPr bwMode="auto">
            <a:xfrm>
              <a:off x="3574" y="1869"/>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66" name="Line 21"/>
            <p:cNvSpPr>
              <a:spLocks noChangeShapeType="1"/>
            </p:cNvSpPr>
            <p:nvPr/>
          </p:nvSpPr>
          <p:spPr bwMode="auto">
            <a:xfrm>
              <a:off x="3574" y="2054"/>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67" name="Line 22"/>
            <p:cNvSpPr>
              <a:spLocks noChangeShapeType="1"/>
            </p:cNvSpPr>
            <p:nvPr/>
          </p:nvSpPr>
          <p:spPr bwMode="auto">
            <a:xfrm>
              <a:off x="3574" y="2239"/>
              <a:ext cx="210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custDataLst>
      <p:tags r:id="rId2"/>
    </p:custDataLst>
    <p:extLst>
      <p:ext uri="{BB962C8B-B14F-4D97-AF65-F5344CB8AC3E}">
        <p14:creationId xmlns:p14="http://schemas.microsoft.com/office/powerpoint/2010/main" val="3855356828"/>
      </p:ext>
    </p:extLst>
  </p:cSld>
  <p:clrMapOvr>
    <a:masterClrMapping/>
  </p:clrMapOvr>
  <p:transition spd="med" advTm="1145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55684">
                                            <p:txEl>
                                              <p:pRg st="0" end="0"/>
                                            </p:txEl>
                                          </p:spTgt>
                                        </p:tgtEl>
                                        <p:attrNameLst>
                                          <p:attrName>style.visibility</p:attrName>
                                        </p:attrNameLst>
                                      </p:cBhvr>
                                      <p:to>
                                        <p:strVal val="visible"/>
                                      </p:to>
                                    </p:set>
                                    <p:anim calcmode="lin" valueType="num">
                                      <p:cBhvr additive="base">
                                        <p:cTn id="7" dur="500" fill="hold"/>
                                        <p:tgtEl>
                                          <p:spTgt spid="45568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568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5684">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5568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568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455684">
                                            <p:txEl>
                                              <p:pRg st="4" end="4"/>
                                            </p:txEl>
                                          </p:spTgt>
                                        </p:tgtEl>
                                        <p:attrNameLst>
                                          <p:attrName>style.visibility</p:attrName>
                                        </p:attrNameLst>
                                      </p:cBhvr>
                                      <p:to>
                                        <p:strVal val="visible"/>
                                      </p:to>
                                    </p:set>
                                    <p:anim calcmode="lin" valueType="num">
                                      <p:cBhvr additive="base">
                                        <p:cTn id="39" dur="500" fill="hold"/>
                                        <p:tgtEl>
                                          <p:spTgt spid="455684">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55684">
                                            <p:txEl>
                                              <p:pRg st="4" end="4"/>
                                            </p:txEl>
                                          </p:spTgt>
                                        </p:tgtEl>
                                        <p:attrNameLst>
                                          <p:attrName>ppt_y</p:attrName>
                                        </p:attrNameLst>
                                      </p:cBhvr>
                                      <p:tavLst>
                                        <p:tav tm="0">
                                          <p:val>
                                            <p:strVal val="#ppt_y"/>
                                          </p:val>
                                        </p:tav>
                                        <p:tav tm="100000">
                                          <p:val>
                                            <p:strVal val="#ppt_y"/>
                                          </p:val>
                                        </p:tav>
                                      </p:tavLst>
                                    </p:anim>
                                  </p:childTnLst>
                                </p:cTn>
                              </p:par>
                              <p:par>
                                <p:cTn id="41" presetID="22" presetClass="entr" presetSubtype="1" fill="hold" grpId="0" nodeType="withEffect">
                                  <p:stCondLst>
                                    <p:cond delay="0"/>
                                  </p:stCondLst>
                                  <p:childTnLst>
                                    <p:set>
                                      <p:cBhvr>
                                        <p:cTn id="42" dur="1" fill="hold">
                                          <p:stCondLst>
                                            <p:cond delay="0"/>
                                          </p:stCondLst>
                                        </p:cTn>
                                        <p:tgtEl>
                                          <p:spTgt spid="455687"/>
                                        </p:tgtEl>
                                        <p:attrNameLst>
                                          <p:attrName>style.visibility</p:attrName>
                                        </p:attrNameLst>
                                      </p:cBhvr>
                                      <p:to>
                                        <p:strVal val="visible"/>
                                      </p:to>
                                    </p:set>
                                    <p:animEffect transition="in" filter="wipe(up)">
                                      <p:cBhvr>
                                        <p:cTn id="43" dur="500"/>
                                        <p:tgtEl>
                                          <p:spTgt spid="45568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455686"/>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4"/>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55684">
                                            <p:txEl>
                                              <p:pRg st="5" end="5"/>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455686"/>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455684">
                                            <p:txEl>
                                              <p:pRg st="6" end="6"/>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55682"/>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xit" presetSubtype="0" fill="hold" nodeType="clickEffect">
                                  <p:stCondLst>
                                    <p:cond delay="0"/>
                                  </p:stCondLst>
                                  <p:childTnLst>
                                    <p:set>
                                      <p:cBhvr>
                                        <p:cTn id="63" dur="1" fill="hold">
                                          <p:stCondLst>
                                            <p:cond delay="0"/>
                                          </p:stCondLst>
                                        </p:cTn>
                                        <p:tgtEl>
                                          <p:spTgt spid="455682"/>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45572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5722"/>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5572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5572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55723"/>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5572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55728"/>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455684">
                                            <p:txEl>
                                              <p:pRg st="7" end="7"/>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55688"/>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xit" presetSubtype="0" fill="hold" nodeType="clickEffect">
                                  <p:stCondLst>
                                    <p:cond delay="0"/>
                                  </p:stCondLst>
                                  <p:childTnLst>
                                    <p:set>
                                      <p:cBhvr>
                                        <p:cTn id="85" dur="1" fill="hold">
                                          <p:stCondLst>
                                            <p:cond delay="0"/>
                                          </p:stCondLst>
                                        </p:cTn>
                                        <p:tgtEl>
                                          <p:spTgt spid="455688"/>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455689"/>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55684">
                                            <p:txEl>
                                              <p:pRg st="8" end="8"/>
                                            </p:txEl>
                                          </p:spTgt>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xit" presetSubtype="0" fill="hold" nodeType="clickEffect">
                                  <p:stCondLst>
                                    <p:cond delay="0"/>
                                  </p:stCondLst>
                                  <p:childTnLst>
                                    <p:set>
                                      <p:cBhvr>
                                        <p:cTn id="93" dur="1" fill="hold">
                                          <p:stCondLst>
                                            <p:cond delay="0"/>
                                          </p:stCondLst>
                                        </p:cTn>
                                        <p:tgtEl>
                                          <p:spTgt spid="455689"/>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455684">
                                            <p:txEl>
                                              <p:pRg st="9" end="9"/>
                                            </p:txEl>
                                          </p:spTgt>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55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Outline</a:t>
            </a:r>
          </a:p>
        </p:txBody>
      </p:sp>
      <p:sp>
        <p:nvSpPr>
          <p:cNvPr id="36867" name="Rectangle 3"/>
          <p:cNvSpPr>
            <a:spLocks noGrp="1" noChangeArrowheads="1"/>
          </p:cNvSpPr>
          <p:nvPr>
            <p:ph type="body" idx="1"/>
          </p:nvPr>
        </p:nvSpPr>
        <p:spPr>
          <a:xfrm>
            <a:off x="152400" y="838200"/>
            <a:ext cx="8610600" cy="4800600"/>
          </a:xfrm>
        </p:spPr>
        <p:txBody>
          <a:bodyPr/>
          <a:lstStyle/>
          <a:p>
            <a:pPr>
              <a:lnSpc>
                <a:spcPct val="80000"/>
              </a:lnSpc>
            </a:pPr>
            <a:r>
              <a:rPr lang="en-US" dirty="0" smtClean="0"/>
              <a:t>Quantum </a:t>
            </a:r>
            <a:r>
              <a:rPr lang="en-US" dirty="0" err="1" smtClean="0"/>
              <a:t>Computering</a:t>
            </a:r>
            <a:endParaRPr lang="en-US" dirty="0" smtClean="0"/>
          </a:p>
          <a:p>
            <a:pPr>
              <a:lnSpc>
                <a:spcPct val="80000"/>
              </a:lnSpc>
            </a:pPr>
            <a:r>
              <a:rPr lang="en-US" dirty="0" smtClean="0"/>
              <a:t>Ion Trap Quantum Computing</a:t>
            </a:r>
          </a:p>
          <a:p>
            <a:pPr>
              <a:lnSpc>
                <a:spcPct val="80000"/>
              </a:lnSpc>
            </a:pPr>
            <a:r>
              <a:rPr lang="en-US" dirty="0" smtClean="0">
                <a:solidFill>
                  <a:srgbClr val="FF3300"/>
                </a:solidFill>
              </a:rPr>
              <a:t>Quantum Computer Aided Design</a:t>
            </a:r>
          </a:p>
          <a:p>
            <a:pPr lvl="1">
              <a:lnSpc>
                <a:spcPct val="80000"/>
              </a:lnSpc>
            </a:pPr>
            <a:r>
              <a:rPr lang="en-US" dirty="0" smtClean="0">
                <a:solidFill>
                  <a:srgbClr val="FF3300"/>
                </a:solidFill>
              </a:rPr>
              <a:t>Area-Delay to Correct Result (ADCR) metric</a:t>
            </a:r>
          </a:p>
          <a:p>
            <a:pPr lvl="1">
              <a:lnSpc>
                <a:spcPct val="80000"/>
              </a:lnSpc>
            </a:pPr>
            <a:r>
              <a:rPr lang="en-US" dirty="0" smtClean="0">
                <a:solidFill>
                  <a:srgbClr val="FF3300"/>
                </a:solidFill>
              </a:rPr>
              <a:t>Comparison of error correction codes</a:t>
            </a:r>
          </a:p>
          <a:p>
            <a:pPr>
              <a:lnSpc>
                <a:spcPct val="80000"/>
              </a:lnSpc>
            </a:pPr>
            <a:r>
              <a:rPr lang="en-US" dirty="0" smtClean="0"/>
              <a:t>Quantum Data Paths</a:t>
            </a:r>
          </a:p>
          <a:p>
            <a:pPr lvl="1">
              <a:lnSpc>
                <a:spcPct val="80000"/>
              </a:lnSpc>
            </a:pPr>
            <a:r>
              <a:rPr lang="en-US" dirty="0" smtClean="0"/>
              <a:t>QLA, CQLA, </a:t>
            </a:r>
            <a:r>
              <a:rPr lang="en-US" dirty="0" err="1" smtClean="0"/>
              <a:t>Qalypso</a:t>
            </a:r>
            <a:endParaRPr lang="en-US" dirty="0" smtClean="0"/>
          </a:p>
          <a:p>
            <a:pPr lvl="1">
              <a:lnSpc>
                <a:spcPct val="80000"/>
              </a:lnSpc>
            </a:pPr>
            <a:r>
              <a:rPr lang="en-US" dirty="0" err="1" smtClean="0"/>
              <a:t>Ancilla</a:t>
            </a:r>
            <a:r>
              <a:rPr lang="en-US" dirty="0" smtClean="0"/>
              <a:t> factory and Teleportation Network Design</a:t>
            </a:r>
          </a:p>
          <a:p>
            <a:pPr>
              <a:lnSpc>
                <a:spcPct val="80000"/>
              </a:lnSpc>
            </a:pPr>
            <a:r>
              <a:rPr lang="en-US" dirty="0" smtClean="0"/>
              <a:t>Error Correction Optimization (“</a:t>
            </a:r>
            <a:r>
              <a:rPr lang="en-US" dirty="0" err="1" smtClean="0"/>
              <a:t>Recorrection</a:t>
            </a:r>
            <a:r>
              <a:rPr lang="en-US" dirty="0" smtClean="0"/>
              <a:t>”)</a:t>
            </a:r>
          </a:p>
          <a:p>
            <a:pPr>
              <a:lnSpc>
                <a:spcPct val="80000"/>
              </a:lnSpc>
            </a:pPr>
            <a:r>
              <a:rPr lang="en-US" dirty="0" smtClean="0"/>
              <a:t>Shor’s Factoring Circuit Layout and Design</a:t>
            </a:r>
          </a:p>
          <a:p>
            <a:pPr>
              <a:lnSpc>
                <a:spcPct val="80000"/>
              </a:lnSpc>
            </a:pPr>
            <a:endParaRPr lang="en-US" dirty="0" smtClean="0"/>
          </a:p>
        </p:txBody>
      </p:sp>
    </p:spTree>
    <p:extLst>
      <p:ext uri="{BB962C8B-B14F-4D97-AF65-F5344CB8AC3E}">
        <p14:creationId xmlns:p14="http://schemas.microsoft.com/office/powerpoint/2010/main" val="123286065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5"/>
          <p:cNvGrpSpPr>
            <a:grpSpLocks/>
          </p:cNvGrpSpPr>
          <p:nvPr/>
        </p:nvGrpSpPr>
        <p:grpSpPr bwMode="auto">
          <a:xfrm>
            <a:off x="5638800" y="1143000"/>
            <a:ext cx="3505200" cy="2089150"/>
            <a:chOff x="3552" y="720"/>
            <a:chExt cx="2208" cy="1316"/>
          </a:xfrm>
        </p:grpSpPr>
        <p:grpSp>
          <p:nvGrpSpPr>
            <p:cNvPr id="37915" name="Group 458"/>
            <p:cNvGrpSpPr>
              <a:grpSpLocks/>
            </p:cNvGrpSpPr>
            <p:nvPr/>
          </p:nvGrpSpPr>
          <p:grpSpPr bwMode="auto">
            <a:xfrm>
              <a:off x="3552" y="720"/>
              <a:ext cx="2208" cy="864"/>
              <a:chOff x="2544" y="672"/>
              <a:chExt cx="3216" cy="1104"/>
            </a:xfrm>
          </p:grpSpPr>
          <p:grpSp>
            <p:nvGrpSpPr>
              <p:cNvPr id="37917" name="Group 24"/>
              <p:cNvGrpSpPr>
                <a:grpSpLocks/>
              </p:cNvGrpSpPr>
              <p:nvPr/>
            </p:nvGrpSpPr>
            <p:grpSpPr bwMode="auto">
              <a:xfrm>
                <a:off x="2544" y="1058"/>
                <a:ext cx="3216" cy="718"/>
                <a:chOff x="528" y="4512"/>
                <a:chExt cx="4992" cy="1248"/>
              </a:xfrm>
            </p:grpSpPr>
            <p:sp>
              <p:nvSpPr>
                <p:cNvPr id="38100" name="AutoShape 25"/>
                <p:cNvSpPr>
                  <a:spLocks noChangeArrowheads="1"/>
                </p:cNvSpPr>
                <p:nvPr/>
              </p:nvSpPr>
              <p:spPr bwMode="auto">
                <a:xfrm>
                  <a:off x="1296" y="4896"/>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1" name="AutoShape 26"/>
                <p:cNvSpPr>
                  <a:spLocks noChangeArrowheads="1"/>
                </p:cNvSpPr>
                <p:nvPr/>
              </p:nvSpPr>
              <p:spPr bwMode="auto">
                <a:xfrm>
                  <a:off x="1488" y="470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2" name="AutoShape 27"/>
                <p:cNvSpPr>
                  <a:spLocks noChangeArrowheads="1"/>
                </p:cNvSpPr>
                <p:nvPr/>
              </p:nvSpPr>
              <p:spPr bwMode="auto">
                <a:xfrm>
                  <a:off x="1680" y="4512"/>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3" name="AutoShape 28"/>
                <p:cNvSpPr>
                  <a:spLocks noChangeArrowheads="1"/>
                </p:cNvSpPr>
                <p:nvPr/>
              </p:nvSpPr>
              <p:spPr bwMode="auto">
                <a:xfrm>
                  <a:off x="1872" y="4896"/>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4" name="AutoShape 29"/>
                <p:cNvSpPr>
                  <a:spLocks noChangeArrowheads="1"/>
                </p:cNvSpPr>
                <p:nvPr/>
              </p:nvSpPr>
              <p:spPr bwMode="auto">
                <a:xfrm>
                  <a:off x="2256" y="451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5" name="AutoShape 30"/>
                <p:cNvSpPr>
                  <a:spLocks noChangeArrowheads="1"/>
                </p:cNvSpPr>
                <p:nvPr/>
              </p:nvSpPr>
              <p:spPr bwMode="auto">
                <a:xfrm>
                  <a:off x="2448" y="4896"/>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6" name="AutoShape 31"/>
                <p:cNvSpPr>
                  <a:spLocks noChangeArrowheads="1"/>
                </p:cNvSpPr>
                <p:nvPr/>
              </p:nvSpPr>
              <p:spPr bwMode="auto">
                <a:xfrm>
                  <a:off x="2640" y="470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7" name="AutoShape 32"/>
                <p:cNvSpPr>
                  <a:spLocks noChangeArrowheads="1"/>
                </p:cNvSpPr>
                <p:nvPr/>
              </p:nvSpPr>
              <p:spPr bwMode="auto">
                <a:xfrm>
                  <a:off x="2832" y="4512"/>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8" name="AutoShape 33"/>
                <p:cNvSpPr>
                  <a:spLocks noChangeArrowheads="1"/>
                </p:cNvSpPr>
                <p:nvPr/>
              </p:nvSpPr>
              <p:spPr bwMode="auto">
                <a:xfrm>
                  <a:off x="3024" y="4896"/>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09" name="AutoShape 34"/>
                <p:cNvSpPr>
                  <a:spLocks noChangeArrowheads="1"/>
                </p:cNvSpPr>
                <p:nvPr/>
              </p:nvSpPr>
              <p:spPr bwMode="auto">
                <a:xfrm>
                  <a:off x="3408" y="451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0" name="AutoShape 35"/>
                <p:cNvSpPr>
                  <a:spLocks noChangeArrowheads="1"/>
                </p:cNvSpPr>
                <p:nvPr/>
              </p:nvSpPr>
              <p:spPr bwMode="auto">
                <a:xfrm>
                  <a:off x="3600" y="4896"/>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1" name="AutoShape 36"/>
                <p:cNvSpPr>
                  <a:spLocks noChangeArrowheads="1"/>
                </p:cNvSpPr>
                <p:nvPr/>
              </p:nvSpPr>
              <p:spPr bwMode="auto">
                <a:xfrm>
                  <a:off x="3792" y="470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2" name="AutoShape 37"/>
                <p:cNvSpPr>
                  <a:spLocks noChangeArrowheads="1"/>
                </p:cNvSpPr>
                <p:nvPr/>
              </p:nvSpPr>
              <p:spPr bwMode="auto">
                <a:xfrm>
                  <a:off x="3984" y="4512"/>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3" name="AutoShape 38"/>
                <p:cNvSpPr>
                  <a:spLocks noChangeArrowheads="1"/>
                </p:cNvSpPr>
                <p:nvPr/>
              </p:nvSpPr>
              <p:spPr bwMode="auto">
                <a:xfrm>
                  <a:off x="4176" y="4896"/>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4" name="AutoShape 39"/>
                <p:cNvSpPr>
                  <a:spLocks noChangeArrowheads="1"/>
                </p:cNvSpPr>
                <p:nvPr/>
              </p:nvSpPr>
              <p:spPr bwMode="auto">
                <a:xfrm>
                  <a:off x="4560" y="451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5" name="AutoShape 40"/>
                <p:cNvSpPr>
                  <a:spLocks noChangeArrowheads="1"/>
                </p:cNvSpPr>
                <p:nvPr/>
              </p:nvSpPr>
              <p:spPr bwMode="auto">
                <a:xfrm>
                  <a:off x="912" y="5280"/>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6" name="AutoShape 41"/>
                <p:cNvSpPr>
                  <a:spLocks noChangeArrowheads="1"/>
                </p:cNvSpPr>
                <p:nvPr/>
              </p:nvSpPr>
              <p:spPr bwMode="auto">
                <a:xfrm>
                  <a:off x="1104" y="5088"/>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7" name="AutoShape 42"/>
                <p:cNvSpPr>
                  <a:spLocks noChangeArrowheads="1"/>
                </p:cNvSpPr>
                <p:nvPr/>
              </p:nvSpPr>
              <p:spPr bwMode="auto">
                <a:xfrm>
                  <a:off x="1488" y="5280"/>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8" name="AutoShape 43"/>
                <p:cNvSpPr>
                  <a:spLocks noChangeArrowheads="1"/>
                </p:cNvSpPr>
                <p:nvPr/>
              </p:nvSpPr>
              <p:spPr bwMode="auto">
                <a:xfrm>
                  <a:off x="2064" y="5280"/>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19" name="AutoShape 44"/>
                <p:cNvSpPr>
                  <a:spLocks noChangeArrowheads="1"/>
                </p:cNvSpPr>
                <p:nvPr/>
              </p:nvSpPr>
              <p:spPr bwMode="auto">
                <a:xfrm>
                  <a:off x="2256" y="5088"/>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0" name="AutoShape 45"/>
                <p:cNvSpPr>
                  <a:spLocks noChangeArrowheads="1"/>
                </p:cNvSpPr>
                <p:nvPr/>
              </p:nvSpPr>
              <p:spPr bwMode="auto">
                <a:xfrm>
                  <a:off x="2640" y="5280"/>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1" name="AutoShape 46"/>
                <p:cNvSpPr>
                  <a:spLocks noChangeArrowheads="1"/>
                </p:cNvSpPr>
                <p:nvPr/>
              </p:nvSpPr>
              <p:spPr bwMode="auto">
                <a:xfrm>
                  <a:off x="3216" y="5280"/>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2" name="AutoShape 47"/>
                <p:cNvSpPr>
                  <a:spLocks noChangeArrowheads="1"/>
                </p:cNvSpPr>
                <p:nvPr/>
              </p:nvSpPr>
              <p:spPr bwMode="auto">
                <a:xfrm>
                  <a:off x="3408" y="5088"/>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3" name="AutoShape 48"/>
                <p:cNvSpPr>
                  <a:spLocks noChangeArrowheads="1"/>
                </p:cNvSpPr>
                <p:nvPr/>
              </p:nvSpPr>
              <p:spPr bwMode="auto">
                <a:xfrm>
                  <a:off x="3792" y="5280"/>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4" name="AutoShape 49"/>
                <p:cNvSpPr>
                  <a:spLocks noChangeArrowheads="1"/>
                </p:cNvSpPr>
                <p:nvPr/>
              </p:nvSpPr>
              <p:spPr bwMode="auto">
                <a:xfrm>
                  <a:off x="528" y="5664"/>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5" name="AutoShape 50"/>
                <p:cNvSpPr>
                  <a:spLocks noChangeArrowheads="1"/>
                </p:cNvSpPr>
                <p:nvPr/>
              </p:nvSpPr>
              <p:spPr bwMode="auto">
                <a:xfrm>
                  <a:off x="720" y="547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6" name="AutoShape 51"/>
                <p:cNvSpPr>
                  <a:spLocks noChangeArrowheads="1"/>
                </p:cNvSpPr>
                <p:nvPr/>
              </p:nvSpPr>
              <p:spPr bwMode="auto">
                <a:xfrm>
                  <a:off x="1104" y="566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7" name="AutoShape 52"/>
                <p:cNvSpPr>
                  <a:spLocks noChangeArrowheads="1"/>
                </p:cNvSpPr>
                <p:nvPr/>
              </p:nvSpPr>
              <p:spPr bwMode="auto">
                <a:xfrm>
                  <a:off x="1680" y="5664"/>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8" name="AutoShape 53"/>
                <p:cNvSpPr>
                  <a:spLocks noChangeArrowheads="1"/>
                </p:cNvSpPr>
                <p:nvPr/>
              </p:nvSpPr>
              <p:spPr bwMode="auto">
                <a:xfrm>
                  <a:off x="1872" y="547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29" name="AutoShape 54"/>
                <p:cNvSpPr>
                  <a:spLocks noChangeArrowheads="1"/>
                </p:cNvSpPr>
                <p:nvPr/>
              </p:nvSpPr>
              <p:spPr bwMode="auto">
                <a:xfrm>
                  <a:off x="2256" y="566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30" name="AutoShape 55"/>
                <p:cNvSpPr>
                  <a:spLocks noChangeArrowheads="1"/>
                </p:cNvSpPr>
                <p:nvPr/>
              </p:nvSpPr>
              <p:spPr bwMode="auto">
                <a:xfrm>
                  <a:off x="2832" y="5664"/>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31" name="AutoShape 56"/>
                <p:cNvSpPr>
                  <a:spLocks noChangeArrowheads="1"/>
                </p:cNvSpPr>
                <p:nvPr/>
              </p:nvSpPr>
              <p:spPr bwMode="auto">
                <a:xfrm>
                  <a:off x="3024" y="547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32" name="AutoShape 57"/>
                <p:cNvSpPr>
                  <a:spLocks noChangeArrowheads="1"/>
                </p:cNvSpPr>
                <p:nvPr/>
              </p:nvSpPr>
              <p:spPr bwMode="auto">
                <a:xfrm>
                  <a:off x="3408" y="566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33" name="Line 58"/>
                <p:cNvSpPr>
                  <a:spLocks noChangeShapeType="1"/>
                </p:cNvSpPr>
                <p:nvPr/>
              </p:nvSpPr>
              <p:spPr bwMode="auto">
                <a:xfrm flipV="1">
                  <a:off x="1728" y="46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34" name="Line 59"/>
                <p:cNvSpPr>
                  <a:spLocks noChangeShapeType="1"/>
                </p:cNvSpPr>
                <p:nvPr/>
              </p:nvSpPr>
              <p:spPr bwMode="auto">
                <a:xfrm flipV="1">
                  <a:off x="1536" y="480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35" name="Line 60"/>
                <p:cNvSpPr>
                  <a:spLocks noChangeShapeType="1"/>
                </p:cNvSpPr>
                <p:nvPr/>
              </p:nvSpPr>
              <p:spPr bwMode="auto">
                <a:xfrm flipV="1">
                  <a:off x="1344" y="49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36" name="Line 61"/>
                <p:cNvSpPr>
                  <a:spLocks noChangeShapeType="1"/>
                </p:cNvSpPr>
                <p:nvPr/>
              </p:nvSpPr>
              <p:spPr bwMode="auto">
                <a:xfrm flipV="1">
                  <a:off x="1152" y="51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37" name="Line 62"/>
                <p:cNvSpPr>
                  <a:spLocks noChangeShapeType="1"/>
                </p:cNvSpPr>
                <p:nvPr/>
              </p:nvSpPr>
              <p:spPr bwMode="auto">
                <a:xfrm flipV="1">
                  <a:off x="960" y="53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38" name="Line 63"/>
                <p:cNvSpPr>
                  <a:spLocks noChangeShapeType="1"/>
                </p:cNvSpPr>
                <p:nvPr/>
              </p:nvSpPr>
              <p:spPr bwMode="auto">
                <a:xfrm flipV="1">
                  <a:off x="768" y="55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39" name="Line 64"/>
                <p:cNvSpPr>
                  <a:spLocks noChangeShapeType="1"/>
                </p:cNvSpPr>
                <p:nvPr/>
              </p:nvSpPr>
              <p:spPr bwMode="auto">
                <a:xfrm>
                  <a:off x="864" y="57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0" name="Line 65"/>
                <p:cNvSpPr>
                  <a:spLocks noChangeShapeType="1"/>
                </p:cNvSpPr>
                <p:nvPr/>
              </p:nvSpPr>
              <p:spPr bwMode="auto">
                <a:xfrm>
                  <a:off x="1248" y="53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1" name="Line 66"/>
                <p:cNvSpPr>
                  <a:spLocks noChangeShapeType="1"/>
                </p:cNvSpPr>
                <p:nvPr/>
              </p:nvSpPr>
              <p:spPr bwMode="auto">
                <a:xfrm>
                  <a:off x="1632" y="49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2" name="Line 67"/>
                <p:cNvSpPr>
                  <a:spLocks noChangeShapeType="1"/>
                </p:cNvSpPr>
                <p:nvPr/>
              </p:nvSpPr>
              <p:spPr bwMode="auto">
                <a:xfrm>
                  <a:off x="2016" y="4560"/>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3" name="Line 68"/>
                <p:cNvSpPr>
                  <a:spLocks noChangeShapeType="1"/>
                </p:cNvSpPr>
                <p:nvPr/>
              </p:nvSpPr>
              <p:spPr bwMode="auto">
                <a:xfrm>
                  <a:off x="1440" y="57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4" name="Line 69"/>
                <p:cNvSpPr>
                  <a:spLocks noChangeShapeType="1"/>
                </p:cNvSpPr>
                <p:nvPr/>
              </p:nvSpPr>
              <p:spPr bwMode="auto">
                <a:xfrm>
                  <a:off x="1824" y="53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5" name="Line 70"/>
                <p:cNvSpPr>
                  <a:spLocks noChangeShapeType="1"/>
                </p:cNvSpPr>
                <p:nvPr/>
              </p:nvSpPr>
              <p:spPr bwMode="auto">
                <a:xfrm>
                  <a:off x="2208" y="49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6" name="Line 71"/>
                <p:cNvSpPr>
                  <a:spLocks noChangeShapeType="1"/>
                </p:cNvSpPr>
                <p:nvPr/>
              </p:nvSpPr>
              <p:spPr bwMode="auto">
                <a:xfrm>
                  <a:off x="2592" y="4560"/>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7" name="Line 72"/>
                <p:cNvSpPr>
                  <a:spLocks noChangeShapeType="1"/>
                </p:cNvSpPr>
                <p:nvPr/>
              </p:nvSpPr>
              <p:spPr bwMode="auto">
                <a:xfrm flipV="1">
                  <a:off x="2880" y="46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8" name="Line 73"/>
                <p:cNvSpPr>
                  <a:spLocks noChangeShapeType="1"/>
                </p:cNvSpPr>
                <p:nvPr/>
              </p:nvSpPr>
              <p:spPr bwMode="auto">
                <a:xfrm flipV="1">
                  <a:off x="2688" y="480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49" name="Line 74"/>
                <p:cNvSpPr>
                  <a:spLocks noChangeShapeType="1"/>
                </p:cNvSpPr>
                <p:nvPr/>
              </p:nvSpPr>
              <p:spPr bwMode="auto">
                <a:xfrm flipV="1">
                  <a:off x="2496" y="49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0" name="Line 75"/>
                <p:cNvSpPr>
                  <a:spLocks noChangeShapeType="1"/>
                </p:cNvSpPr>
                <p:nvPr/>
              </p:nvSpPr>
              <p:spPr bwMode="auto">
                <a:xfrm flipV="1">
                  <a:off x="2304" y="51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1" name="Line 76"/>
                <p:cNvSpPr>
                  <a:spLocks noChangeShapeType="1"/>
                </p:cNvSpPr>
                <p:nvPr/>
              </p:nvSpPr>
              <p:spPr bwMode="auto">
                <a:xfrm flipV="1">
                  <a:off x="2112" y="53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2" name="Line 77"/>
                <p:cNvSpPr>
                  <a:spLocks noChangeShapeType="1"/>
                </p:cNvSpPr>
                <p:nvPr/>
              </p:nvSpPr>
              <p:spPr bwMode="auto">
                <a:xfrm flipV="1">
                  <a:off x="1920" y="55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3" name="Line 78"/>
                <p:cNvSpPr>
                  <a:spLocks noChangeShapeType="1"/>
                </p:cNvSpPr>
                <p:nvPr/>
              </p:nvSpPr>
              <p:spPr bwMode="auto">
                <a:xfrm>
                  <a:off x="2016" y="57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4" name="Line 79"/>
                <p:cNvSpPr>
                  <a:spLocks noChangeShapeType="1"/>
                </p:cNvSpPr>
                <p:nvPr/>
              </p:nvSpPr>
              <p:spPr bwMode="auto">
                <a:xfrm>
                  <a:off x="2400" y="53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5" name="Line 80"/>
                <p:cNvSpPr>
                  <a:spLocks noChangeShapeType="1"/>
                </p:cNvSpPr>
                <p:nvPr/>
              </p:nvSpPr>
              <p:spPr bwMode="auto">
                <a:xfrm>
                  <a:off x="2784" y="49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6" name="Line 81"/>
                <p:cNvSpPr>
                  <a:spLocks noChangeShapeType="1"/>
                </p:cNvSpPr>
                <p:nvPr/>
              </p:nvSpPr>
              <p:spPr bwMode="auto">
                <a:xfrm>
                  <a:off x="3168" y="4560"/>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7" name="Line 82"/>
                <p:cNvSpPr>
                  <a:spLocks noChangeShapeType="1"/>
                </p:cNvSpPr>
                <p:nvPr/>
              </p:nvSpPr>
              <p:spPr bwMode="auto">
                <a:xfrm>
                  <a:off x="2592" y="57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8" name="Line 83"/>
                <p:cNvSpPr>
                  <a:spLocks noChangeShapeType="1"/>
                </p:cNvSpPr>
                <p:nvPr/>
              </p:nvSpPr>
              <p:spPr bwMode="auto">
                <a:xfrm>
                  <a:off x="2976" y="53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9" name="Line 84"/>
                <p:cNvSpPr>
                  <a:spLocks noChangeShapeType="1"/>
                </p:cNvSpPr>
                <p:nvPr/>
              </p:nvSpPr>
              <p:spPr bwMode="auto">
                <a:xfrm>
                  <a:off x="3360" y="49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0" name="Line 85"/>
                <p:cNvSpPr>
                  <a:spLocks noChangeShapeType="1"/>
                </p:cNvSpPr>
                <p:nvPr/>
              </p:nvSpPr>
              <p:spPr bwMode="auto">
                <a:xfrm>
                  <a:off x="3744" y="4560"/>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1" name="Line 86"/>
                <p:cNvSpPr>
                  <a:spLocks noChangeShapeType="1"/>
                </p:cNvSpPr>
                <p:nvPr/>
              </p:nvSpPr>
              <p:spPr bwMode="auto">
                <a:xfrm flipV="1">
                  <a:off x="4032" y="46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2" name="Line 87"/>
                <p:cNvSpPr>
                  <a:spLocks noChangeShapeType="1"/>
                </p:cNvSpPr>
                <p:nvPr/>
              </p:nvSpPr>
              <p:spPr bwMode="auto">
                <a:xfrm flipV="1">
                  <a:off x="3840" y="480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3" name="Line 88"/>
                <p:cNvSpPr>
                  <a:spLocks noChangeShapeType="1"/>
                </p:cNvSpPr>
                <p:nvPr/>
              </p:nvSpPr>
              <p:spPr bwMode="auto">
                <a:xfrm flipV="1">
                  <a:off x="3648" y="49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4" name="Line 89"/>
                <p:cNvSpPr>
                  <a:spLocks noChangeShapeType="1"/>
                </p:cNvSpPr>
                <p:nvPr/>
              </p:nvSpPr>
              <p:spPr bwMode="auto">
                <a:xfrm flipV="1">
                  <a:off x="3456" y="51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5" name="Line 90"/>
                <p:cNvSpPr>
                  <a:spLocks noChangeShapeType="1"/>
                </p:cNvSpPr>
                <p:nvPr/>
              </p:nvSpPr>
              <p:spPr bwMode="auto">
                <a:xfrm flipV="1">
                  <a:off x="3264" y="53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6" name="Line 91"/>
                <p:cNvSpPr>
                  <a:spLocks noChangeShapeType="1"/>
                </p:cNvSpPr>
                <p:nvPr/>
              </p:nvSpPr>
              <p:spPr bwMode="auto">
                <a:xfrm flipV="1">
                  <a:off x="3072" y="55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7" name="Line 92"/>
                <p:cNvSpPr>
                  <a:spLocks noChangeShapeType="1"/>
                </p:cNvSpPr>
                <p:nvPr/>
              </p:nvSpPr>
              <p:spPr bwMode="auto">
                <a:xfrm>
                  <a:off x="3168" y="57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8" name="Line 93"/>
                <p:cNvSpPr>
                  <a:spLocks noChangeShapeType="1"/>
                </p:cNvSpPr>
                <p:nvPr/>
              </p:nvSpPr>
              <p:spPr bwMode="auto">
                <a:xfrm>
                  <a:off x="3552" y="53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9" name="Line 94"/>
                <p:cNvSpPr>
                  <a:spLocks noChangeShapeType="1"/>
                </p:cNvSpPr>
                <p:nvPr/>
              </p:nvSpPr>
              <p:spPr bwMode="auto">
                <a:xfrm>
                  <a:off x="4320" y="4560"/>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70" name="AutoShape 95"/>
                <p:cNvSpPr>
                  <a:spLocks noChangeArrowheads="1"/>
                </p:cNvSpPr>
                <p:nvPr/>
              </p:nvSpPr>
              <p:spPr bwMode="auto">
                <a:xfrm>
                  <a:off x="4752" y="4896"/>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1" name="AutoShape 96"/>
                <p:cNvSpPr>
                  <a:spLocks noChangeArrowheads="1"/>
                </p:cNvSpPr>
                <p:nvPr/>
              </p:nvSpPr>
              <p:spPr bwMode="auto">
                <a:xfrm>
                  <a:off x="4944" y="4704"/>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2" name="AutoShape 97"/>
                <p:cNvSpPr>
                  <a:spLocks noChangeArrowheads="1"/>
                </p:cNvSpPr>
                <p:nvPr/>
              </p:nvSpPr>
              <p:spPr bwMode="auto">
                <a:xfrm>
                  <a:off x="5136" y="4512"/>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3" name="AutoShape 98"/>
                <p:cNvSpPr>
                  <a:spLocks noChangeArrowheads="1"/>
                </p:cNvSpPr>
                <p:nvPr/>
              </p:nvSpPr>
              <p:spPr bwMode="auto">
                <a:xfrm>
                  <a:off x="4368" y="5280"/>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4" name="AutoShape 99"/>
                <p:cNvSpPr>
                  <a:spLocks noChangeArrowheads="1"/>
                </p:cNvSpPr>
                <p:nvPr/>
              </p:nvSpPr>
              <p:spPr bwMode="auto">
                <a:xfrm>
                  <a:off x="4560" y="5088"/>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5" name="AutoShape 100"/>
                <p:cNvSpPr>
                  <a:spLocks noChangeArrowheads="1"/>
                </p:cNvSpPr>
                <p:nvPr/>
              </p:nvSpPr>
              <p:spPr bwMode="auto">
                <a:xfrm>
                  <a:off x="3984" y="5664"/>
                  <a:ext cx="384" cy="96"/>
                </a:xfrm>
                <a:prstGeom prst="parallelogram">
                  <a:avLst>
                    <a:gd name="adj" fmla="val 100000"/>
                  </a:avLst>
                </a:prstGeom>
                <a:solidFill>
                  <a:srgbClr val="FF99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6" name="AutoShape 101"/>
                <p:cNvSpPr>
                  <a:spLocks noChangeArrowheads="1"/>
                </p:cNvSpPr>
                <p:nvPr/>
              </p:nvSpPr>
              <p:spPr bwMode="auto">
                <a:xfrm>
                  <a:off x="4176" y="5472"/>
                  <a:ext cx="384" cy="96"/>
                </a:xfrm>
                <a:prstGeom prst="parallelogram">
                  <a:avLst>
                    <a:gd name="adj" fmla="val 100000"/>
                  </a:avLst>
                </a:prstGeom>
                <a:solidFill>
                  <a:srgbClr val="FFFF99"/>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177" name="Line 102"/>
                <p:cNvSpPr>
                  <a:spLocks noChangeShapeType="1"/>
                </p:cNvSpPr>
                <p:nvPr/>
              </p:nvSpPr>
              <p:spPr bwMode="auto">
                <a:xfrm>
                  <a:off x="3744" y="57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78" name="Line 103"/>
                <p:cNvSpPr>
                  <a:spLocks noChangeShapeType="1"/>
                </p:cNvSpPr>
                <p:nvPr/>
              </p:nvSpPr>
              <p:spPr bwMode="auto">
                <a:xfrm>
                  <a:off x="4896" y="4560"/>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79" name="Line 104"/>
                <p:cNvSpPr>
                  <a:spLocks noChangeShapeType="1"/>
                </p:cNvSpPr>
                <p:nvPr/>
              </p:nvSpPr>
              <p:spPr bwMode="auto">
                <a:xfrm flipV="1">
                  <a:off x="5184" y="46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0" name="Line 105"/>
                <p:cNvSpPr>
                  <a:spLocks noChangeShapeType="1"/>
                </p:cNvSpPr>
                <p:nvPr/>
              </p:nvSpPr>
              <p:spPr bwMode="auto">
                <a:xfrm flipV="1">
                  <a:off x="4992" y="480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1" name="Line 106"/>
                <p:cNvSpPr>
                  <a:spLocks noChangeShapeType="1"/>
                </p:cNvSpPr>
                <p:nvPr/>
              </p:nvSpPr>
              <p:spPr bwMode="auto">
                <a:xfrm flipV="1">
                  <a:off x="4800" y="49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2" name="Line 107"/>
                <p:cNvSpPr>
                  <a:spLocks noChangeShapeType="1"/>
                </p:cNvSpPr>
                <p:nvPr/>
              </p:nvSpPr>
              <p:spPr bwMode="auto">
                <a:xfrm flipV="1">
                  <a:off x="4608" y="51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3" name="Line 108"/>
                <p:cNvSpPr>
                  <a:spLocks noChangeShapeType="1"/>
                </p:cNvSpPr>
                <p:nvPr/>
              </p:nvSpPr>
              <p:spPr bwMode="auto">
                <a:xfrm flipV="1">
                  <a:off x="4416" y="53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4" name="Line 109"/>
                <p:cNvSpPr>
                  <a:spLocks noChangeShapeType="1"/>
                </p:cNvSpPr>
                <p:nvPr/>
              </p:nvSpPr>
              <p:spPr bwMode="auto">
                <a:xfrm flipV="1">
                  <a:off x="4224" y="55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5" name="Line 110"/>
                <p:cNvSpPr>
                  <a:spLocks noChangeShapeType="1"/>
                </p:cNvSpPr>
                <p:nvPr/>
              </p:nvSpPr>
              <p:spPr bwMode="auto">
                <a:xfrm>
                  <a:off x="4128" y="53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6" name="Line 111"/>
                <p:cNvSpPr>
                  <a:spLocks noChangeShapeType="1"/>
                </p:cNvSpPr>
                <p:nvPr/>
              </p:nvSpPr>
              <p:spPr bwMode="auto">
                <a:xfrm>
                  <a:off x="3936" y="49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7" name="Line 112"/>
                <p:cNvSpPr>
                  <a:spLocks noChangeShapeType="1"/>
                </p:cNvSpPr>
                <p:nvPr/>
              </p:nvSpPr>
              <p:spPr bwMode="auto">
                <a:xfrm>
                  <a:off x="4512" y="49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7918" name="Group 113"/>
              <p:cNvGrpSpPr>
                <a:grpSpLocks/>
              </p:cNvGrpSpPr>
              <p:nvPr/>
            </p:nvGrpSpPr>
            <p:grpSpPr bwMode="auto">
              <a:xfrm>
                <a:off x="2544" y="865"/>
                <a:ext cx="3216" cy="891"/>
                <a:chOff x="384" y="2496"/>
                <a:chExt cx="4992" cy="1550"/>
              </a:xfrm>
            </p:grpSpPr>
            <p:grpSp>
              <p:nvGrpSpPr>
                <p:cNvPr id="38009" name="Group 114"/>
                <p:cNvGrpSpPr>
                  <a:grpSpLocks/>
                </p:cNvGrpSpPr>
                <p:nvPr/>
              </p:nvGrpSpPr>
              <p:grpSpPr bwMode="auto">
                <a:xfrm>
                  <a:off x="384" y="2496"/>
                  <a:ext cx="4992" cy="1550"/>
                  <a:chOff x="384" y="1824"/>
                  <a:chExt cx="4992" cy="1550"/>
                </a:xfrm>
              </p:grpSpPr>
              <p:sp>
                <p:nvSpPr>
                  <p:cNvPr id="38098" name="AutoShape 115"/>
                  <p:cNvSpPr>
                    <a:spLocks noChangeArrowheads="1"/>
                  </p:cNvSpPr>
                  <p:nvPr/>
                </p:nvSpPr>
                <p:spPr bwMode="auto">
                  <a:xfrm>
                    <a:off x="384" y="1824"/>
                    <a:ext cx="4992" cy="1248"/>
                  </a:xfrm>
                  <a:prstGeom prst="parallelogram">
                    <a:avLst>
                      <a:gd name="adj" fmla="val 100000"/>
                    </a:avLst>
                  </a:prstGeom>
                  <a:solidFill>
                    <a:srgbClr val="00CC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99" name="Text Box 116"/>
                  <p:cNvSpPr txBox="1">
                    <a:spLocks noChangeArrowheads="1"/>
                  </p:cNvSpPr>
                  <p:nvPr/>
                </p:nvSpPr>
                <p:spPr bwMode="auto">
                  <a:xfrm>
                    <a:off x="656" y="2734"/>
                    <a:ext cx="242"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sz="2400">
                      <a:solidFill>
                        <a:srgbClr val="000000"/>
                      </a:solidFill>
                      <a:cs typeface="Arial" charset="0"/>
                    </a:endParaRPr>
                  </a:p>
                </p:txBody>
              </p:sp>
            </p:grpSp>
            <p:sp>
              <p:nvSpPr>
                <p:cNvPr id="38010" name="AutoShape 117"/>
                <p:cNvSpPr>
                  <a:spLocks noChangeArrowheads="1"/>
                </p:cNvSpPr>
                <p:nvPr/>
              </p:nvSpPr>
              <p:spPr bwMode="auto">
                <a:xfrm>
                  <a:off x="1152"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1" name="AutoShape 118"/>
                <p:cNvSpPr>
                  <a:spLocks noChangeArrowheads="1"/>
                </p:cNvSpPr>
                <p:nvPr/>
              </p:nvSpPr>
              <p:spPr bwMode="auto">
                <a:xfrm>
                  <a:off x="1344" y="268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2" name="AutoShape 119"/>
                <p:cNvSpPr>
                  <a:spLocks noChangeArrowheads="1"/>
                </p:cNvSpPr>
                <p:nvPr/>
              </p:nvSpPr>
              <p:spPr bwMode="auto">
                <a:xfrm>
                  <a:off x="1536"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3" name="AutoShape 120"/>
                <p:cNvSpPr>
                  <a:spLocks noChangeArrowheads="1"/>
                </p:cNvSpPr>
                <p:nvPr/>
              </p:nvSpPr>
              <p:spPr bwMode="auto">
                <a:xfrm>
                  <a:off x="1728"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4" name="AutoShape 121"/>
                <p:cNvSpPr>
                  <a:spLocks noChangeArrowheads="1"/>
                </p:cNvSpPr>
                <p:nvPr/>
              </p:nvSpPr>
              <p:spPr bwMode="auto">
                <a:xfrm>
                  <a:off x="2112"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5" name="AutoShape 122"/>
                <p:cNvSpPr>
                  <a:spLocks noChangeArrowheads="1"/>
                </p:cNvSpPr>
                <p:nvPr/>
              </p:nvSpPr>
              <p:spPr bwMode="auto">
                <a:xfrm>
                  <a:off x="2304"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6" name="AutoShape 123"/>
                <p:cNvSpPr>
                  <a:spLocks noChangeArrowheads="1"/>
                </p:cNvSpPr>
                <p:nvPr/>
              </p:nvSpPr>
              <p:spPr bwMode="auto">
                <a:xfrm>
                  <a:off x="2496" y="268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7" name="AutoShape 124"/>
                <p:cNvSpPr>
                  <a:spLocks noChangeArrowheads="1"/>
                </p:cNvSpPr>
                <p:nvPr/>
              </p:nvSpPr>
              <p:spPr bwMode="auto">
                <a:xfrm>
                  <a:off x="2688"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8" name="AutoShape 125"/>
                <p:cNvSpPr>
                  <a:spLocks noChangeArrowheads="1"/>
                </p:cNvSpPr>
                <p:nvPr/>
              </p:nvSpPr>
              <p:spPr bwMode="auto">
                <a:xfrm>
                  <a:off x="2880"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19" name="AutoShape 126"/>
                <p:cNvSpPr>
                  <a:spLocks noChangeArrowheads="1"/>
                </p:cNvSpPr>
                <p:nvPr/>
              </p:nvSpPr>
              <p:spPr bwMode="auto">
                <a:xfrm>
                  <a:off x="3264"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0" name="AutoShape 127"/>
                <p:cNvSpPr>
                  <a:spLocks noChangeArrowheads="1"/>
                </p:cNvSpPr>
                <p:nvPr/>
              </p:nvSpPr>
              <p:spPr bwMode="auto">
                <a:xfrm>
                  <a:off x="3456"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1" name="AutoShape 128"/>
                <p:cNvSpPr>
                  <a:spLocks noChangeArrowheads="1"/>
                </p:cNvSpPr>
                <p:nvPr/>
              </p:nvSpPr>
              <p:spPr bwMode="auto">
                <a:xfrm>
                  <a:off x="3648" y="268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2" name="AutoShape 129"/>
                <p:cNvSpPr>
                  <a:spLocks noChangeArrowheads="1"/>
                </p:cNvSpPr>
                <p:nvPr/>
              </p:nvSpPr>
              <p:spPr bwMode="auto">
                <a:xfrm>
                  <a:off x="3840"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3" name="AutoShape 130"/>
                <p:cNvSpPr>
                  <a:spLocks noChangeArrowheads="1"/>
                </p:cNvSpPr>
                <p:nvPr/>
              </p:nvSpPr>
              <p:spPr bwMode="auto">
                <a:xfrm>
                  <a:off x="4032"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4" name="AutoShape 131"/>
                <p:cNvSpPr>
                  <a:spLocks noChangeArrowheads="1"/>
                </p:cNvSpPr>
                <p:nvPr/>
              </p:nvSpPr>
              <p:spPr bwMode="auto">
                <a:xfrm>
                  <a:off x="4416"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5" name="AutoShape 132"/>
                <p:cNvSpPr>
                  <a:spLocks noChangeArrowheads="1"/>
                </p:cNvSpPr>
                <p:nvPr/>
              </p:nvSpPr>
              <p:spPr bwMode="auto">
                <a:xfrm>
                  <a:off x="768"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6" name="AutoShape 133"/>
                <p:cNvSpPr>
                  <a:spLocks noChangeArrowheads="1"/>
                </p:cNvSpPr>
                <p:nvPr/>
              </p:nvSpPr>
              <p:spPr bwMode="auto">
                <a:xfrm>
                  <a:off x="960" y="3072"/>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7" name="AutoShape 134"/>
                <p:cNvSpPr>
                  <a:spLocks noChangeArrowheads="1"/>
                </p:cNvSpPr>
                <p:nvPr/>
              </p:nvSpPr>
              <p:spPr bwMode="auto">
                <a:xfrm>
                  <a:off x="1344"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8" name="AutoShape 135"/>
                <p:cNvSpPr>
                  <a:spLocks noChangeArrowheads="1"/>
                </p:cNvSpPr>
                <p:nvPr/>
              </p:nvSpPr>
              <p:spPr bwMode="auto">
                <a:xfrm>
                  <a:off x="1920"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29" name="AutoShape 136"/>
                <p:cNvSpPr>
                  <a:spLocks noChangeArrowheads="1"/>
                </p:cNvSpPr>
                <p:nvPr/>
              </p:nvSpPr>
              <p:spPr bwMode="auto">
                <a:xfrm>
                  <a:off x="2112" y="3072"/>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0" name="AutoShape 137"/>
                <p:cNvSpPr>
                  <a:spLocks noChangeArrowheads="1"/>
                </p:cNvSpPr>
                <p:nvPr/>
              </p:nvSpPr>
              <p:spPr bwMode="auto">
                <a:xfrm>
                  <a:off x="2496"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1" name="AutoShape 138"/>
                <p:cNvSpPr>
                  <a:spLocks noChangeArrowheads="1"/>
                </p:cNvSpPr>
                <p:nvPr/>
              </p:nvSpPr>
              <p:spPr bwMode="auto">
                <a:xfrm>
                  <a:off x="3072"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2" name="AutoShape 139"/>
                <p:cNvSpPr>
                  <a:spLocks noChangeArrowheads="1"/>
                </p:cNvSpPr>
                <p:nvPr/>
              </p:nvSpPr>
              <p:spPr bwMode="auto">
                <a:xfrm>
                  <a:off x="3264" y="3072"/>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3" name="AutoShape 140"/>
                <p:cNvSpPr>
                  <a:spLocks noChangeArrowheads="1"/>
                </p:cNvSpPr>
                <p:nvPr/>
              </p:nvSpPr>
              <p:spPr bwMode="auto">
                <a:xfrm>
                  <a:off x="3648"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4" name="AutoShape 141"/>
                <p:cNvSpPr>
                  <a:spLocks noChangeArrowheads="1"/>
                </p:cNvSpPr>
                <p:nvPr/>
              </p:nvSpPr>
              <p:spPr bwMode="auto">
                <a:xfrm>
                  <a:off x="384"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5" name="AutoShape 142"/>
                <p:cNvSpPr>
                  <a:spLocks noChangeArrowheads="1"/>
                </p:cNvSpPr>
                <p:nvPr/>
              </p:nvSpPr>
              <p:spPr bwMode="auto">
                <a:xfrm>
                  <a:off x="576" y="345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6" name="AutoShape 143"/>
                <p:cNvSpPr>
                  <a:spLocks noChangeArrowheads="1"/>
                </p:cNvSpPr>
                <p:nvPr/>
              </p:nvSpPr>
              <p:spPr bwMode="auto">
                <a:xfrm>
                  <a:off x="960"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7" name="AutoShape 144"/>
                <p:cNvSpPr>
                  <a:spLocks noChangeArrowheads="1"/>
                </p:cNvSpPr>
                <p:nvPr/>
              </p:nvSpPr>
              <p:spPr bwMode="auto">
                <a:xfrm>
                  <a:off x="1536"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8" name="AutoShape 145"/>
                <p:cNvSpPr>
                  <a:spLocks noChangeArrowheads="1"/>
                </p:cNvSpPr>
                <p:nvPr/>
              </p:nvSpPr>
              <p:spPr bwMode="auto">
                <a:xfrm>
                  <a:off x="1728" y="345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39" name="AutoShape 146"/>
                <p:cNvSpPr>
                  <a:spLocks noChangeArrowheads="1"/>
                </p:cNvSpPr>
                <p:nvPr/>
              </p:nvSpPr>
              <p:spPr bwMode="auto">
                <a:xfrm>
                  <a:off x="2112"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40" name="AutoShape 147"/>
                <p:cNvSpPr>
                  <a:spLocks noChangeArrowheads="1"/>
                </p:cNvSpPr>
                <p:nvPr/>
              </p:nvSpPr>
              <p:spPr bwMode="auto">
                <a:xfrm>
                  <a:off x="2688"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41" name="AutoShape 148"/>
                <p:cNvSpPr>
                  <a:spLocks noChangeArrowheads="1"/>
                </p:cNvSpPr>
                <p:nvPr/>
              </p:nvSpPr>
              <p:spPr bwMode="auto">
                <a:xfrm>
                  <a:off x="2880" y="345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42" name="AutoShape 149"/>
                <p:cNvSpPr>
                  <a:spLocks noChangeArrowheads="1"/>
                </p:cNvSpPr>
                <p:nvPr/>
              </p:nvSpPr>
              <p:spPr bwMode="auto">
                <a:xfrm>
                  <a:off x="3264"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43" name="Line 150"/>
                <p:cNvSpPr>
                  <a:spLocks noChangeShapeType="1"/>
                </p:cNvSpPr>
                <p:nvPr/>
              </p:nvSpPr>
              <p:spPr bwMode="auto">
                <a:xfrm flipV="1">
                  <a:off x="1584" y="25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4" name="Line 151"/>
                <p:cNvSpPr>
                  <a:spLocks noChangeShapeType="1"/>
                </p:cNvSpPr>
                <p:nvPr/>
              </p:nvSpPr>
              <p:spPr bwMode="auto">
                <a:xfrm flipV="1">
                  <a:off x="1392" y="27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5" name="Line 152"/>
                <p:cNvSpPr>
                  <a:spLocks noChangeShapeType="1"/>
                </p:cNvSpPr>
                <p:nvPr/>
              </p:nvSpPr>
              <p:spPr bwMode="auto">
                <a:xfrm flipV="1">
                  <a:off x="1200" y="29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6" name="Line 153"/>
                <p:cNvSpPr>
                  <a:spLocks noChangeShapeType="1"/>
                </p:cNvSpPr>
                <p:nvPr/>
              </p:nvSpPr>
              <p:spPr bwMode="auto">
                <a:xfrm flipV="1">
                  <a:off x="1008" y="31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7" name="Line 154"/>
                <p:cNvSpPr>
                  <a:spLocks noChangeShapeType="1"/>
                </p:cNvSpPr>
                <p:nvPr/>
              </p:nvSpPr>
              <p:spPr bwMode="auto">
                <a:xfrm flipV="1">
                  <a:off x="816" y="336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8" name="Line 155"/>
                <p:cNvSpPr>
                  <a:spLocks noChangeShapeType="1"/>
                </p:cNvSpPr>
                <p:nvPr/>
              </p:nvSpPr>
              <p:spPr bwMode="auto">
                <a:xfrm flipV="1">
                  <a:off x="624" y="355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9" name="Line 156"/>
                <p:cNvSpPr>
                  <a:spLocks noChangeShapeType="1"/>
                </p:cNvSpPr>
                <p:nvPr/>
              </p:nvSpPr>
              <p:spPr bwMode="auto">
                <a:xfrm>
                  <a:off x="720" y="3696"/>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0" name="Line 157"/>
                <p:cNvSpPr>
                  <a:spLocks noChangeShapeType="1"/>
                </p:cNvSpPr>
                <p:nvPr/>
              </p:nvSpPr>
              <p:spPr bwMode="auto">
                <a:xfrm>
                  <a:off x="1104" y="33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1" name="Line 158"/>
                <p:cNvSpPr>
                  <a:spLocks noChangeShapeType="1"/>
                </p:cNvSpPr>
                <p:nvPr/>
              </p:nvSpPr>
              <p:spPr bwMode="auto">
                <a:xfrm>
                  <a:off x="1488" y="29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2" name="Line 159"/>
                <p:cNvSpPr>
                  <a:spLocks noChangeShapeType="1"/>
                </p:cNvSpPr>
                <p:nvPr/>
              </p:nvSpPr>
              <p:spPr bwMode="auto">
                <a:xfrm>
                  <a:off x="1872" y="25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3" name="Line 160"/>
                <p:cNvSpPr>
                  <a:spLocks noChangeShapeType="1"/>
                </p:cNvSpPr>
                <p:nvPr/>
              </p:nvSpPr>
              <p:spPr bwMode="auto">
                <a:xfrm>
                  <a:off x="1296" y="3696"/>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4" name="Line 161"/>
                <p:cNvSpPr>
                  <a:spLocks noChangeShapeType="1"/>
                </p:cNvSpPr>
                <p:nvPr/>
              </p:nvSpPr>
              <p:spPr bwMode="auto">
                <a:xfrm>
                  <a:off x="1680" y="33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5" name="Line 162"/>
                <p:cNvSpPr>
                  <a:spLocks noChangeShapeType="1"/>
                </p:cNvSpPr>
                <p:nvPr/>
              </p:nvSpPr>
              <p:spPr bwMode="auto">
                <a:xfrm>
                  <a:off x="2064" y="29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6" name="Line 163"/>
                <p:cNvSpPr>
                  <a:spLocks noChangeShapeType="1"/>
                </p:cNvSpPr>
                <p:nvPr/>
              </p:nvSpPr>
              <p:spPr bwMode="auto">
                <a:xfrm>
                  <a:off x="2448" y="25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7" name="Line 164"/>
                <p:cNvSpPr>
                  <a:spLocks noChangeShapeType="1"/>
                </p:cNvSpPr>
                <p:nvPr/>
              </p:nvSpPr>
              <p:spPr bwMode="auto">
                <a:xfrm flipV="1">
                  <a:off x="2736" y="25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8" name="Line 165"/>
                <p:cNvSpPr>
                  <a:spLocks noChangeShapeType="1"/>
                </p:cNvSpPr>
                <p:nvPr/>
              </p:nvSpPr>
              <p:spPr bwMode="auto">
                <a:xfrm flipV="1">
                  <a:off x="2544" y="27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9" name="Line 166"/>
                <p:cNvSpPr>
                  <a:spLocks noChangeShapeType="1"/>
                </p:cNvSpPr>
                <p:nvPr/>
              </p:nvSpPr>
              <p:spPr bwMode="auto">
                <a:xfrm flipV="1">
                  <a:off x="2352" y="29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0" name="Line 167"/>
                <p:cNvSpPr>
                  <a:spLocks noChangeShapeType="1"/>
                </p:cNvSpPr>
                <p:nvPr/>
              </p:nvSpPr>
              <p:spPr bwMode="auto">
                <a:xfrm flipV="1">
                  <a:off x="2160" y="31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1" name="Line 168"/>
                <p:cNvSpPr>
                  <a:spLocks noChangeShapeType="1"/>
                </p:cNvSpPr>
                <p:nvPr/>
              </p:nvSpPr>
              <p:spPr bwMode="auto">
                <a:xfrm flipV="1">
                  <a:off x="1968" y="336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2" name="Line 169"/>
                <p:cNvSpPr>
                  <a:spLocks noChangeShapeType="1"/>
                </p:cNvSpPr>
                <p:nvPr/>
              </p:nvSpPr>
              <p:spPr bwMode="auto">
                <a:xfrm flipV="1">
                  <a:off x="1776" y="355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3" name="Line 170"/>
                <p:cNvSpPr>
                  <a:spLocks noChangeShapeType="1"/>
                </p:cNvSpPr>
                <p:nvPr/>
              </p:nvSpPr>
              <p:spPr bwMode="auto">
                <a:xfrm>
                  <a:off x="1872" y="3696"/>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4" name="Line 171"/>
                <p:cNvSpPr>
                  <a:spLocks noChangeShapeType="1"/>
                </p:cNvSpPr>
                <p:nvPr/>
              </p:nvSpPr>
              <p:spPr bwMode="auto">
                <a:xfrm>
                  <a:off x="2256" y="33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5" name="Line 172"/>
                <p:cNvSpPr>
                  <a:spLocks noChangeShapeType="1"/>
                </p:cNvSpPr>
                <p:nvPr/>
              </p:nvSpPr>
              <p:spPr bwMode="auto">
                <a:xfrm>
                  <a:off x="2640" y="29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6" name="Line 173"/>
                <p:cNvSpPr>
                  <a:spLocks noChangeShapeType="1"/>
                </p:cNvSpPr>
                <p:nvPr/>
              </p:nvSpPr>
              <p:spPr bwMode="auto">
                <a:xfrm>
                  <a:off x="3024" y="25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7" name="Line 174"/>
                <p:cNvSpPr>
                  <a:spLocks noChangeShapeType="1"/>
                </p:cNvSpPr>
                <p:nvPr/>
              </p:nvSpPr>
              <p:spPr bwMode="auto">
                <a:xfrm>
                  <a:off x="2448" y="3696"/>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8" name="Line 175"/>
                <p:cNvSpPr>
                  <a:spLocks noChangeShapeType="1"/>
                </p:cNvSpPr>
                <p:nvPr/>
              </p:nvSpPr>
              <p:spPr bwMode="auto">
                <a:xfrm>
                  <a:off x="2832" y="33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9" name="Line 176"/>
                <p:cNvSpPr>
                  <a:spLocks noChangeShapeType="1"/>
                </p:cNvSpPr>
                <p:nvPr/>
              </p:nvSpPr>
              <p:spPr bwMode="auto">
                <a:xfrm>
                  <a:off x="3216" y="29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0" name="Line 177"/>
                <p:cNvSpPr>
                  <a:spLocks noChangeShapeType="1"/>
                </p:cNvSpPr>
                <p:nvPr/>
              </p:nvSpPr>
              <p:spPr bwMode="auto">
                <a:xfrm>
                  <a:off x="3600" y="25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1" name="Line 178"/>
                <p:cNvSpPr>
                  <a:spLocks noChangeShapeType="1"/>
                </p:cNvSpPr>
                <p:nvPr/>
              </p:nvSpPr>
              <p:spPr bwMode="auto">
                <a:xfrm flipV="1">
                  <a:off x="3888" y="25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2" name="Line 179"/>
                <p:cNvSpPr>
                  <a:spLocks noChangeShapeType="1"/>
                </p:cNvSpPr>
                <p:nvPr/>
              </p:nvSpPr>
              <p:spPr bwMode="auto">
                <a:xfrm flipV="1">
                  <a:off x="3696" y="27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3" name="Line 180"/>
                <p:cNvSpPr>
                  <a:spLocks noChangeShapeType="1"/>
                </p:cNvSpPr>
                <p:nvPr/>
              </p:nvSpPr>
              <p:spPr bwMode="auto">
                <a:xfrm flipV="1">
                  <a:off x="3504" y="29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4" name="Line 181"/>
                <p:cNvSpPr>
                  <a:spLocks noChangeShapeType="1"/>
                </p:cNvSpPr>
                <p:nvPr/>
              </p:nvSpPr>
              <p:spPr bwMode="auto">
                <a:xfrm flipV="1">
                  <a:off x="3312" y="31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5" name="Line 182"/>
                <p:cNvSpPr>
                  <a:spLocks noChangeShapeType="1"/>
                </p:cNvSpPr>
                <p:nvPr/>
              </p:nvSpPr>
              <p:spPr bwMode="auto">
                <a:xfrm flipV="1">
                  <a:off x="3120" y="336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6" name="Line 183"/>
                <p:cNvSpPr>
                  <a:spLocks noChangeShapeType="1"/>
                </p:cNvSpPr>
                <p:nvPr/>
              </p:nvSpPr>
              <p:spPr bwMode="auto">
                <a:xfrm flipV="1">
                  <a:off x="2928" y="355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7" name="Line 184"/>
                <p:cNvSpPr>
                  <a:spLocks noChangeShapeType="1"/>
                </p:cNvSpPr>
                <p:nvPr/>
              </p:nvSpPr>
              <p:spPr bwMode="auto">
                <a:xfrm>
                  <a:off x="3024" y="3696"/>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8" name="Line 185"/>
                <p:cNvSpPr>
                  <a:spLocks noChangeShapeType="1"/>
                </p:cNvSpPr>
                <p:nvPr/>
              </p:nvSpPr>
              <p:spPr bwMode="auto">
                <a:xfrm>
                  <a:off x="3408" y="33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79" name="Line 186"/>
                <p:cNvSpPr>
                  <a:spLocks noChangeShapeType="1"/>
                </p:cNvSpPr>
                <p:nvPr/>
              </p:nvSpPr>
              <p:spPr bwMode="auto">
                <a:xfrm>
                  <a:off x="3792" y="29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80" name="Line 187"/>
                <p:cNvSpPr>
                  <a:spLocks noChangeShapeType="1"/>
                </p:cNvSpPr>
                <p:nvPr/>
              </p:nvSpPr>
              <p:spPr bwMode="auto">
                <a:xfrm>
                  <a:off x="4176" y="25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81" name="AutoShape 188"/>
                <p:cNvSpPr>
                  <a:spLocks noChangeArrowheads="1"/>
                </p:cNvSpPr>
                <p:nvPr/>
              </p:nvSpPr>
              <p:spPr bwMode="auto">
                <a:xfrm>
                  <a:off x="4608" y="2880"/>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2" name="AutoShape 189"/>
                <p:cNvSpPr>
                  <a:spLocks noChangeArrowheads="1"/>
                </p:cNvSpPr>
                <p:nvPr/>
              </p:nvSpPr>
              <p:spPr bwMode="auto">
                <a:xfrm>
                  <a:off x="4800" y="268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3" name="AutoShape 190"/>
                <p:cNvSpPr>
                  <a:spLocks noChangeArrowheads="1"/>
                </p:cNvSpPr>
                <p:nvPr/>
              </p:nvSpPr>
              <p:spPr bwMode="auto">
                <a:xfrm>
                  <a:off x="4992" y="249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4" name="AutoShape 191"/>
                <p:cNvSpPr>
                  <a:spLocks noChangeArrowheads="1"/>
                </p:cNvSpPr>
                <p:nvPr/>
              </p:nvSpPr>
              <p:spPr bwMode="auto">
                <a:xfrm>
                  <a:off x="4224" y="3264"/>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5" name="AutoShape 192"/>
                <p:cNvSpPr>
                  <a:spLocks noChangeArrowheads="1"/>
                </p:cNvSpPr>
                <p:nvPr/>
              </p:nvSpPr>
              <p:spPr bwMode="auto">
                <a:xfrm>
                  <a:off x="4416" y="3072"/>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6" name="AutoShape 193"/>
                <p:cNvSpPr>
                  <a:spLocks noChangeArrowheads="1"/>
                </p:cNvSpPr>
                <p:nvPr/>
              </p:nvSpPr>
              <p:spPr bwMode="auto">
                <a:xfrm>
                  <a:off x="3840" y="3648"/>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7" name="AutoShape 194"/>
                <p:cNvSpPr>
                  <a:spLocks noChangeArrowheads="1"/>
                </p:cNvSpPr>
                <p:nvPr/>
              </p:nvSpPr>
              <p:spPr bwMode="auto">
                <a:xfrm>
                  <a:off x="4032" y="3456"/>
                  <a:ext cx="384" cy="96"/>
                </a:xfrm>
                <a:prstGeom prst="parallelogram">
                  <a:avLst>
                    <a:gd name="adj" fmla="val 100000"/>
                  </a:avLst>
                </a:prstGeom>
                <a:solidFill>
                  <a:srgbClr val="80808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8088" name="Line 195"/>
                <p:cNvSpPr>
                  <a:spLocks noChangeShapeType="1"/>
                </p:cNvSpPr>
                <p:nvPr/>
              </p:nvSpPr>
              <p:spPr bwMode="auto">
                <a:xfrm>
                  <a:off x="3600" y="3696"/>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89" name="Line 196"/>
                <p:cNvSpPr>
                  <a:spLocks noChangeShapeType="1"/>
                </p:cNvSpPr>
                <p:nvPr/>
              </p:nvSpPr>
              <p:spPr bwMode="auto">
                <a:xfrm>
                  <a:off x="3984" y="331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0" name="Line 197"/>
                <p:cNvSpPr>
                  <a:spLocks noChangeShapeType="1"/>
                </p:cNvSpPr>
                <p:nvPr/>
              </p:nvSpPr>
              <p:spPr bwMode="auto">
                <a:xfrm>
                  <a:off x="4368" y="2928"/>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1" name="Line 198"/>
                <p:cNvSpPr>
                  <a:spLocks noChangeShapeType="1"/>
                </p:cNvSpPr>
                <p:nvPr/>
              </p:nvSpPr>
              <p:spPr bwMode="auto">
                <a:xfrm>
                  <a:off x="4752" y="254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2" name="Line 199"/>
                <p:cNvSpPr>
                  <a:spLocks noChangeShapeType="1"/>
                </p:cNvSpPr>
                <p:nvPr/>
              </p:nvSpPr>
              <p:spPr bwMode="auto">
                <a:xfrm flipV="1">
                  <a:off x="5040" y="259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3" name="Line 200"/>
                <p:cNvSpPr>
                  <a:spLocks noChangeShapeType="1"/>
                </p:cNvSpPr>
                <p:nvPr/>
              </p:nvSpPr>
              <p:spPr bwMode="auto">
                <a:xfrm flipV="1">
                  <a:off x="4848" y="27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4" name="Line 201"/>
                <p:cNvSpPr>
                  <a:spLocks noChangeShapeType="1"/>
                </p:cNvSpPr>
                <p:nvPr/>
              </p:nvSpPr>
              <p:spPr bwMode="auto">
                <a:xfrm flipV="1">
                  <a:off x="4656" y="29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5" name="Line 202"/>
                <p:cNvSpPr>
                  <a:spLocks noChangeShapeType="1"/>
                </p:cNvSpPr>
                <p:nvPr/>
              </p:nvSpPr>
              <p:spPr bwMode="auto">
                <a:xfrm flipV="1">
                  <a:off x="4464" y="31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6" name="Line 203"/>
                <p:cNvSpPr>
                  <a:spLocks noChangeShapeType="1"/>
                </p:cNvSpPr>
                <p:nvPr/>
              </p:nvSpPr>
              <p:spPr bwMode="auto">
                <a:xfrm flipV="1">
                  <a:off x="4272" y="336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97" name="Line 204"/>
                <p:cNvSpPr>
                  <a:spLocks noChangeShapeType="1"/>
                </p:cNvSpPr>
                <p:nvPr/>
              </p:nvSpPr>
              <p:spPr bwMode="auto">
                <a:xfrm flipV="1">
                  <a:off x="4080" y="355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7919" name="Group 300"/>
              <p:cNvGrpSpPr>
                <a:grpSpLocks/>
              </p:cNvGrpSpPr>
              <p:nvPr/>
            </p:nvGrpSpPr>
            <p:grpSpPr bwMode="auto">
              <a:xfrm>
                <a:off x="2544" y="672"/>
                <a:ext cx="3216" cy="717"/>
                <a:chOff x="2544" y="672"/>
                <a:chExt cx="3216" cy="717"/>
              </a:xfrm>
            </p:grpSpPr>
            <p:sp>
              <p:nvSpPr>
                <p:cNvPr id="37920" name="AutoShape 207"/>
                <p:cNvSpPr>
                  <a:spLocks noChangeArrowheads="1"/>
                </p:cNvSpPr>
                <p:nvPr/>
              </p:nvSpPr>
              <p:spPr bwMode="auto">
                <a:xfrm>
                  <a:off x="2544" y="672"/>
                  <a:ext cx="3216" cy="717"/>
                </a:xfrm>
                <a:prstGeom prst="parallelogram">
                  <a:avLst>
                    <a:gd name="adj" fmla="val 112134"/>
                  </a:avLst>
                </a:prstGeom>
                <a:solidFill>
                  <a:srgbClr val="CCFFCC"/>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1" name="AutoShape 209"/>
                <p:cNvSpPr>
                  <a:spLocks noChangeArrowheads="1"/>
                </p:cNvSpPr>
                <p:nvPr/>
              </p:nvSpPr>
              <p:spPr bwMode="auto">
                <a:xfrm>
                  <a:off x="3039" y="89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2" name="AutoShape 210"/>
                <p:cNvSpPr>
                  <a:spLocks noChangeArrowheads="1"/>
                </p:cNvSpPr>
                <p:nvPr/>
              </p:nvSpPr>
              <p:spPr bwMode="auto">
                <a:xfrm>
                  <a:off x="3162" y="782"/>
                  <a:ext cx="248" cy="56"/>
                </a:xfrm>
                <a:prstGeom prst="parallelogram">
                  <a:avLst>
                    <a:gd name="adj" fmla="val 110714"/>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3" name="AutoShape 211"/>
                <p:cNvSpPr>
                  <a:spLocks noChangeArrowheads="1"/>
                </p:cNvSpPr>
                <p:nvPr/>
              </p:nvSpPr>
              <p:spPr bwMode="auto">
                <a:xfrm>
                  <a:off x="3286" y="672"/>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4" name="AutoShape 212"/>
                <p:cNvSpPr>
                  <a:spLocks noChangeArrowheads="1"/>
                </p:cNvSpPr>
                <p:nvPr/>
              </p:nvSpPr>
              <p:spPr bwMode="auto">
                <a:xfrm>
                  <a:off x="3410" y="89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5" name="AutoShape 213"/>
                <p:cNvSpPr>
                  <a:spLocks noChangeArrowheads="1"/>
                </p:cNvSpPr>
                <p:nvPr/>
              </p:nvSpPr>
              <p:spPr bwMode="auto">
                <a:xfrm>
                  <a:off x="3657" y="672"/>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6" name="AutoShape 214"/>
                <p:cNvSpPr>
                  <a:spLocks noChangeArrowheads="1"/>
                </p:cNvSpPr>
                <p:nvPr/>
              </p:nvSpPr>
              <p:spPr bwMode="auto">
                <a:xfrm>
                  <a:off x="3781" y="89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7" name="AutoShape 215"/>
                <p:cNvSpPr>
                  <a:spLocks noChangeArrowheads="1"/>
                </p:cNvSpPr>
                <p:nvPr/>
              </p:nvSpPr>
              <p:spPr bwMode="auto">
                <a:xfrm>
                  <a:off x="3905" y="782"/>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8" name="AutoShape 216"/>
                <p:cNvSpPr>
                  <a:spLocks noChangeArrowheads="1"/>
                </p:cNvSpPr>
                <p:nvPr/>
              </p:nvSpPr>
              <p:spPr bwMode="auto">
                <a:xfrm>
                  <a:off x="4028" y="672"/>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29" name="AutoShape 217"/>
                <p:cNvSpPr>
                  <a:spLocks noChangeArrowheads="1"/>
                </p:cNvSpPr>
                <p:nvPr/>
              </p:nvSpPr>
              <p:spPr bwMode="auto">
                <a:xfrm>
                  <a:off x="4152" y="89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0" name="AutoShape 218"/>
                <p:cNvSpPr>
                  <a:spLocks noChangeArrowheads="1"/>
                </p:cNvSpPr>
                <p:nvPr/>
              </p:nvSpPr>
              <p:spPr bwMode="auto">
                <a:xfrm>
                  <a:off x="4399" y="672"/>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1" name="AutoShape 219"/>
                <p:cNvSpPr>
                  <a:spLocks noChangeArrowheads="1"/>
                </p:cNvSpPr>
                <p:nvPr/>
              </p:nvSpPr>
              <p:spPr bwMode="auto">
                <a:xfrm>
                  <a:off x="4523" y="89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2" name="AutoShape 220"/>
                <p:cNvSpPr>
                  <a:spLocks noChangeArrowheads="1"/>
                </p:cNvSpPr>
                <p:nvPr/>
              </p:nvSpPr>
              <p:spPr bwMode="auto">
                <a:xfrm>
                  <a:off x="4647" y="782"/>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3" name="AutoShape 221"/>
                <p:cNvSpPr>
                  <a:spLocks noChangeArrowheads="1"/>
                </p:cNvSpPr>
                <p:nvPr/>
              </p:nvSpPr>
              <p:spPr bwMode="auto">
                <a:xfrm>
                  <a:off x="4770" y="672"/>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4" name="AutoShape 222"/>
                <p:cNvSpPr>
                  <a:spLocks noChangeArrowheads="1"/>
                </p:cNvSpPr>
                <p:nvPr/>
              </p:nvSpPr>
              <p:spPr bwMode="auto">
                <a:xfrm>
                  <a:off x="4894" y="893"/>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5" name="AutoShape 223"/>
                <p:cNvSpPr>
                  <a:spLocks noChangeArrowheads="1"/>
                </p:cNvSpPr>
                <p:nvPr/>
              </p:nvSpPr>
              <p:spPr bwMode="auto">
                <a:xfrm>
                  <a:off x="5142" y="672"/>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6" name="AutoShape 224"/>
                <p:cNvSpPr>
                  <a:spLocks noChangeArrowheads="1"/>
                </p:cNvSpPr>
                <p:nvPr/>
              </p:nvSpPr>
              <p:spPr bwMode="auto">
                <a:xfrm>
                  <a:off x="2791" y="1113"/>
                  <a:ext cx="248" cy="56"/>
                </a:xfrm>
                <a:prstGeom prst="parallelogram">
                  <a:avLst>
                    <a:gd name="adj" fmla="val 110714"/>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7" name="AutoShape 225"/>
                <p:cNvSpPr>
                  <a:spLocks noChangeArrowheads="1"/>
                </p:cNvSpPr>
                <p:nvPr/>
              </p:nvSpPr>
              <p:spPr bwMode="auto">
                <a:xfrm>
                  <a:off x="2915" y="100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8" name="AutoShape 226"/>
                <p:cNvSpPr>
                  <a:spLocks noChangeArrowheads="1"/>
                </p:cNvSpPr>
                <p:nvPr/>
              </p:nvSpPr>
              <p:spPr bwMode="auto">
                <a:xfrm>
                  <a:off x="3162" y="1113"/>
                  <a:ext cx="248" cy="56"/>
                </a:xfrm>
                <a:prstGeom prst="parallelogram">
                  <a:avLst>
                    <a:gd name="adj" fmla="val 110714"/>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39" name="AutoShape 227"/>
                <p:cNvSpPr>
                  <a:spLocks noChangeArrowheads="1"/>
                </p:cNvSpPr>
                <p:nvPr/>
              </p:nvSpPr>
              <p:spPr bwMode="auto">
                <a:xfrm>
                  <a:off x="3534" y="1113"/>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0" name="AutoShape 228"/>
                <p:cNvSpPr>
                  <a:spLocks noChangeArrowheads="1"/>
                </p:cNvSpPr>
                <p:nvPr/>
              </p:nvSpPr>
              <p:spPr bwMode="auto">
                <a:xfrm>
                  <a:off x="3657" y="1003"/>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1" name="AutoShape 229"/>
                <p:cNvSpPr>
                  <a:spLocks noChangeArrowheads="1"/>
                </p:cNvSpPr>
                <p:nvPr/>
              </p:nvSpPr>
              <p:spPr bwMode="auto">
                <a:xfrm>
                  <a:off x="3905" y="1113"/>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2" name="AutoShape 230"/>
                <p:cNvSpPr>
                  <a:spLocks noChangeArrowheads="1"/>
                </p:cNvSpPr>
                <p:nvPr/>
              </p:nvSpPr>
              <p:spPr bwMode="auto">
                <a:xfrm>
                  <a:off x="4276" y="1113"/>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3" name="AutoShape 231"/>
                <p:cNvSpPr>
                  <a:spLocks noChangeArrowheads="1"/>
                </p:cNvSpPr>
                <p:nvPr/>
              </p:nvSpPr>
              <p:spPr bwMode="auto">
                <a:xfrm>
                  <a:off x="4399" y="1003"/>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4" name="AutoShape 232"/>
                <p:cNvSpPr>
                  <a:spLocks noChangeArrowheads="1"/>
                </p:cNvSpPr>
                <p:nvPr/>
              </p:nvSpPr>
              <p:spPr bwMode="auto">
                <a:xfrm>
                  <a:off x="4647" y="1113"/>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5" name="AutoShape 233"/>
                <p:cNvSpPr>
                  <a:spLocks noChangeArrowheads="1"/>
                </p:cNvSpPr>
                <p:nvPr/>
              </p:nvSpPr>
              <p:spPr bwMode="auto">
                <a:xfrm>
                  <a:off x="2544" y="1334"/>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6" name="AutoShape 234"/>
                <p:cNvSpPr>
                  <a:spLocks noChangeArrowheads="1"/>
                </p:cNvSpPr>
                <p:nvPr/>
              </p:nvSpPr>
              <p:spPr bwMode="auto">
                <a:xfrm>
                  <a:off x="2668" y="1224"/>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7" name="AutoShape 235"/>
                <p:cNvSpPr>
                  <a:spLocks noChangeArrowheads="1"/>
                </p:cNvSpPr>
                <p:nvPr/>
              </p:nvSpPr>
              <p:spPr bwMode="auto">
                <a:xfrm>
                  <a:off x="2915" y="1334"/>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8" name="AutoShape 236"/>
                <p:cNvSpPr>
                  <a:spLocks noChangeArrowheads="1"/>
                </p:cNvSpPr>
                <p:nvPr/>
              </p:nvSpPr>
              <p:spPr bwMode="auto">
                <a:xfrm>
                  <a:off x="3286" y="1334"/>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49" name="AutoShape 237"/>
                <p:cNvSpPr>
                  <a:spLocks noChangeArrowheads="1"/>
                </p:cNvSpPr>
                <p:nvPr/>
              </p:nvSpPr>
              <p:spPr bwMode="auto">
                <a:xfrm>
                  <a:off x="3410" y="1224"/>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50" name="AutoShape 238"/>
                <p:cNvSpPr>
                  <a:spLocks noChangeArrowheads="1"/>
                </p:cNvSpPr>
                <p:nvPr/>
              </p:nvSpPr>
              <p:spPr bwMode="auto">
                <a:xfrm>
                  <a:off x="3657" y="1334"/>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51" name="AutoShape 239"/>
                <p:cNvSpPr>
                  <a:spLocks noChangeArrowheads="1"/>
                </p:cNvSpPr>
                <p:nvPr/>
              </p:nvSpPr>
              <p:spPr bwMode="auto">
                <a:xfrm>
                  <a:off x="4028" y="1334"/>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52" name="AutoShape 240"/>
                <p:cNvSpPr>
                  <a:spLocks noChangeArrowheads="1"/>
                </p:cNvSpPr>
                <p:nvPr/>
              </p:nvSpPr>
              <p:spPr bwMode="auto">
                <a:xfrm>
                  <a:off x="4152" y="1224"/>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53" name="AutoShape 241"/>
                <p:cNvSpPr>
                  <a:spLocks noChangeArrowheads="1"/>
                </p:cNvSpPr>
                <p:nvPr/>
              </p:nvSpPr>
              <p:spPr bwMode="auto">
                <a:xfrm>
                  <a:off x="4399" y="1334"/>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54" name="Line 242"/>
                <p:cNvSpPr>
                  <a:spLocks noChangeShapeType="1"/>
                </p:cNvSpPr>
                <p:nvPr/>
              </p:nvSpPr>
              <p:spPr bwMode="auto">
                <a:xfrm flipV="1">
                  <a:off x="3317" y="727"/>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5" name="Line 243"/>
                <p:cNvSpPr>
                  <a:spLocks noChangeShapeType="1"/>
                </p:cNvSpPr>
                <p:nvPr/>
              </p:nvSpPr>
              <p:spPr bwMode="auto">
                <a:xfrm flipV="1">
                  <a:off x="3193" y="83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6" name="Line 244"/>
                <p:cNvSpPr>
                  <a:spLocks noChangeShapeType="1"/>
                </p:cNvSpPr>
                <p:nvPr/>
              </p:nvSpPr>
              <p:spPr bwMode="auto">
                <a:xfrm flipV="1">
                  <a:off x="3070" y="94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7" name="Line 245"/>
                <p:cNvSpPr>
                  <a:spLocks noChangeShapeType="1"/>
                </p:cNvSpPr>
                <p:nvPr/>
              </p:nvSpPr>
              <p:spPr bwMode="auto">
                <a:xfrm flipV="1">
                  <a:off x="2946" y="105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8" name="Line 246"/>
                <p:cNvSpPr>
                  <a:spLocks noChangeShapeType="1"/>
                </p:cNvSpPr>
                <p:nvPr/>
              </p:nvSpPr>
              <p:spPr bwMode="auto">
                <a:xfrm flipV="1">
                  <a:off x="2822" y="1169"/>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9" name="Line 247"/>
                <p:cNvSpPr>
                  <a:spLocks noChangeShapeType="1"/>
                </p:cNvSpPr>
                <p:nvPr/>
              </p:nvSpPr>
              <p:spPr bwMode="auto">
                <a:xfrm flipV="1">
                  <a:off x="2699" y="1279"/>
                  <a:ext cx="61"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0" name="Line 248"/>
                <p:cNvSpPr>
                  <a:spLocks noChangeShapeType="1"/>
                </p:cNvSpPr>
                <p:nvPr/>
              </p:nvSpPr>
              <p:spPr bwMode="auto">
                <a:xfrm>
                  <a:off x="2760" y="1362"/>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1" name="Line 249"/>
                <p:cNvSpPr>
                  <a:spLocks noChangeShapeType="1"/>
                </p:cNvSpPr>
                <p:nvPr/>
              </p:nvSpPr>
              <p:spPr bwMode="auto">
                <a:xfrm>
                  <a:off x="3008" y="1141"/>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2" name="Line 250"/>
                <p:cNvSpPr>
                  <a:spLocks noChangeShapeType="1"/>
                </p:cNvSpPr>
                <p:nvPr/>
              </p:nvSpPr>
              <p:spPr bwMode="auto">
                <a:xfrm>
                  <a:off x="3255" y="920"/>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3" name="Line 251"/>
                <p:cNvSpPr>
                  <a:spLocks noChangeShapeType="1"/>
                </p:cNvSpPr>
                <p:nvPr/>
              </p:nvSpPr>
              <p:spPr bwMode="auto">
                <a:xfrm>
                  <a:off x="3503" y="70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4" name="Line 252"/>
                <p:cNvSpPr>
                  <a:spLocks noChangeShapeType="1"/>
                </p:cNvSpPr>
                <p:nvPr/>
              </p:nvSpPr>
              <p:spPr bwMode="auto">
                <a:xfrm>
                  <a:off x="3132" y="1362"/>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5" name="Line 253"/>
                <p:cNvSpPr>
                  <a:spLocks noChangeShapeType="1"/>
                </p:cNvSpPr>
                <p:nvPr/>
              </p:nvSpPr>
              <p:spPr bwMode="auto">
                <a:xfrm>
                  <a:off x="3379" y="1141"/>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6" name="Line 254"/>
                <p:cNvSpPr>
                  <a:spLocks noChangeShapeType="1"/>
                </p:cNvSpPr>
                <p:nvPr/>
              </p:nvSpPr>
              <p:spPr bwMode="auto">
                <a:xfrm>
                  <a:off x="3626" y="920"/>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7" name="Line 255"/>
                <p:cNvSpPr>
                  <a:spLocks noChangeShapeType="1"/>
                </p:cNvSpPr>
                <p:nvPr/>
              </p:nvSpPr>
              <p:spPr bwMode="auto">
                <a:xfrm>
                  <a:off x="3874" y="70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8" name="Line 256"/>
                <p:cNvSpPr>
                  <a:spLocks noChangeShapeType="1"/>
                </p:cNvSpPr>
                <p:nvPr/>
              </p:nvSpPr>
              <p:spPr bwMode="auto">
                <a:xfrm flipV="1">
                  <a:off x="4059" y="727"/>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9" name="Line 257"/>
                <p:cNvSpPr>
                  <a:spLocks noChangeShapeType="1"/>
                </p:cNvSpPr>
                <p:nvPr/>
              </p:nvSpPr>
              <p:spPr bwMode="auto">
                <a:xfrm flipV="1">
                  <a:off x="3936" y="838"/>
                  <a:ext cx="61"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0" name="Line 258"/>
                <p:cNvSpPr>
                  <a:spLocks noChangeShapeType="1"/>
                </p:cNvSpPr>
                <p:nvPr/>
              </p:nvSpPr>
              <p:spPr bwMode="auto">
                <a:xfrm flipV="1">
                  <a:off x="3812" y="94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1" name="Line 259"/>
                <p:cNvSpPr>
                  <a:spLocks noChangeShapeType="1"/>
                </p:cNvSpPr>
                <p:nvPr/>
              </p:nvSpPr>
              <p:spPr bwMode="auto">
                <a:xfrm flipV="1">
                  <a:off x="3688" y="105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2" name="Line 260"/>
                <p:cNvSpPr>
                  <a:spLocks noChangeShapeType="1"/>
                </p:cNvSpPr>
                <p:nvPr/>
              </p:nvSpPr>
              <p:spPr bwMode="auto">
                <a:xfrm flipV="1">
                  <a:off x="3564" y="1169"/>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3" name="Line 261"/>
                <p:cNvSpPr>
                  <a:spLocks noChangeShapeType="1"/>
                </p:cNvSpPr>
                <p:nvPr/>
              </p:nvSpPr>
              <p:spPr bwMode="auto">
                <a:xfrm flipV="1">
                  <a:off x="3441" y="1279"/>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4" name="Line 262"/>
                <p:cNvSpPr>
                  <a:spLocks noChangeShapeType="1"/>
                </p:cNvSpPr>
                <p:nvPr/>
              </p:nvSpPr>
              <p:spPr bwMode="auto">
                <a:xfrm>
                  <a:off x="3503" y="1362"/>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5" name="Line 263"/>
                <p:cNvSpPr>
                  <a:spLocks noChangeShapeType="1"/>
                </p:cNvSpPr>
                <p:nvPr/>
              </p:nvSpPr>
              <p:spPr bwMode="auto">
                <a:xfrm>
                  <a:off x="3750" y="1141"/>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6" name="Line 264"/>
                <p:cNvSpPr>
                  <a:spLocks noChangeShapeType="1"/>
                </p:cNvSpPr>
                <p:nvPr/>
              </p:nvSpPr>
              <p:spPr bwMode="auto">
                <a:xfrm>
                  <a:off x="3997" y="920"/>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7" name="Line 265"/>
                <p:cNvSpPr>
                  <a:spLocks noChangeShapeType="1"/>
                </p:cNvSpPr>
                <p:nvPr/>
              </p:nvSpPr>
              <p:spPr bwMode="auto">
                <a:xfrm>
                  <a:off x="4245" y="70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8" name="Line 266"/>
                <p:cNvSpPr>
                  <a:spLocks noChangeShapeType="1"/>
                </p:cNvSpPr>
                <p:nvPr/>
              </p:nvSpPr>
              <p:spPr bwMode="auto">
                <a:xfrm>
                  <a:off x="3874" y="1362"/>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9" name="Line 267"/>
                <p:cNvSpPr>
                  <a:spLocks noChangeShapeType="1"/>
                </p:cNvSpPr>
                <p:nvPr/>
              </p:nvSpPr>
              <p:spPr bwMode="auto">
                <a:xfrm>
                  <a:off x="4121" y="1141"/>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0" name="Line 268"/>
                <p:cNvSpPr>
                  <a:spLocks noChangeShapeType="1"/>
                </p:cNvSpPr>
                <p:nvPr/>
              </p:nvSpPr>
              <p:spPr bwMode="auto">
                <a:xfrm>
                  <a:off x="4368" y="920"/>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1" name="Line 269"/>
                <p:cNvSpPr>
                  <a:spLocks noChangeShapeType="1"/>
                </p:cNvSpPr>
                <p:nvPr/>
              </p:nvSpPr>
              <p:spPr bwMode="auto">
                <a:xfrm>
                  <a:off x="4616" y="70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2" name="Line 270"/>
                <p:cNvSpPr>
                  <a:spLocks noChangeShapeType="1"/>
                </p:cNvSpPr>
                <p:nvPr/>
              </p:nvSpPr>
              <p:spPr bwMode="auto">
                <a:xfrm flipV="1">
                  <a:off x="4801" y="727"/>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3" name="Line 271"/>
                <p:cNvSpPr>
                  <a:spLocks noChangeShapeType="1"/>
                </p:cNvSpPr>
                <p:nvPr/>
              </p:nvSpPr>
              <p:spPr bwMode="auto">
                <a:xfrm flipV="1">
                  <a:off x="4678" y="83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4" name="Line 272"/>
                <p:cNvSpPr>
                  <a:spLocks noChangeShapeType="1"/>
                </p:cNvSpPr>
                <p:nvPr/>
              </p:nvSpPr>
              <p:spPr bwMode="auto">
                <a:xfrm flipV="1">
                  <a:off x="4554" y="94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5" name="Line 273"/>
                <p:cNvSpPr>
                  <a:spLocks noChangeShapeType="1"/>
                </p:cNvSpPr>
                <p:nvPr/>
              </p:nvSpPr>
              <p:spPr bwMode="auto">
                <a:xfrm flipV="1">
                  <a:off x="4430" y="105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6" name="Line 274"/>
                <p:cNvSpPr>
                  <a:spLocks noChangeShapeType="1"/>
                </p:cNvSpPr>
                <p:nvPr/>
              </p:nvSpPr>
              <p:spPr bwMode="auto">
                <a:xfrm flipV="1">
                  <a:off x="4307" y="1169"/>
                  <a:ext cx="61"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7" name="Line 275"/>
                <p:cNvSpPr>
                  <a:spLocks noChangeShapeType="1"/>
                </p:cNvSpPr>
                <p:nvPr/>
              </p:nvSpPr>
              <p:spPr bwMode="auto">
                <a:xfrm flipV="1">
                  <a:off x="4183" y="1279"/>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8" name="Line 276"/>
                <p:cNvSpPr>
                  <a:spLocks noChangeShapeType="1"/>
                </p:cNvSpPr>
                <p:nvPr/>
              </p:nvSpPr>
              <p:spPr bwMode="auto">
                <a:xfrm>
                  <a:off x="4245" y="1362"/>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9" name="Line 277"/>
                <p:cNvSpPr>
                  <a:spLocks noChangeShapeType="1"/>
                </p:cNvSpPr>
                <p:nvPr/>
              </p:nvSpPr>
              <p:spPr bwMode="auto">
                <a:xfrm>
                  <a:off x="4492" y="1141"/>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0" name="Line 278"/>
                <p:cNvSpPr>
                  <a:spLocks noChangeShapeType="1"/>
                </p:cNvSpPr>
                <p:nvPr/>
              </p:nvSpPr>
              <p:spPr bwMode="auto">
                <a:xfrm>
                  <a:off x="4740" y="92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1" name="Line 279"/>
                <p:cNvSpPr>
                  <a:spLocks noChangeShapeType="1"/>
                </p:cNvSpPr>
                <p:nvPr/>
              </p:nvSpPr>
              <p:spPr bwMode="auto">
                <a:xfrm>
                  <a:off x="4987" y="70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2" name="AutoShape 280"/>
                <p:cNvSpPr>
                  <a:spLocks noChangeArrowheads="1"/>
                </p:cNvSpPr>
                <p:nvPr/>
              </p:nvSpPr>
              <p:spPr bwMode="auto">
                <a:xfrm>
                  <a:off x="5265" y="893"/>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3" name="AutoShape 281"/>
                <p:cNvSpPr>
                  <a:spLocks noChangeArrowheads="1"/>
                </p:cNvSpPr>
                <p:nvPr/>
              </p:nvSpPr>
              <p:spPr bwMode="auto">
                <a:xfrm>
                  <a:off x="5389" y="782"/>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4" name="AutoShape 282"/>
                <p:cNvSpPr>
                  <a:spLocks noChangeArrowheads="1"/>
                </p:cNvSpPr>
                <p:nvPr/>
              </p:nvSpPr>
              <p:spPr bwMode="auto">
                <a:xfrm>
                  <a:off x="5513" y="672"/>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5" name="AutoShape 283"/>
                <p:cNvSpPr>
                  <a:spLocks noChangeArrowheads="1"/>
                </p:cNvSpPr>
                <p:nvPr/>
              </p:nvSpPr>
              <p:spPr bwMode="auto">
                <a:xfrm>
                  <a:off x="5018" y="1113"/>
                  <a:ext cx="247" cy="56"/>
                </a:xfrm>
                <a:prstGeom prst="parallelogram">
                  <a:avLst>
                    <a:gd name="adj" fmla="val 110268"/>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6" name="AutoShape 284"/>
                <p:cNvSpPr>
                  <a:spLocks noChangeArrowheads="1"/>
                </p:cNvSpPr>
                <p:nvPr/>
              </p:nvSpPr>
              <p:spPr bwMode="auto">
                <a:xfrm>
                  <a:off x="5142" y="1003"/>
                  <a:ext cx="247" cy="55"/>
                </a:xfrm>
                <a:prstGeom prst="parallelogram">
                  <a:avLst>
                    <a:gd name="adj" fmla="val 112273"/>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7" name="AutoShape 285"/>
                <p:cNvSpPr>
                  <a:spLocks noChangeArrowheads="1"/>
                </p:cNvSpPr>
                <p:nvPr/>
              </p:nvSpPr>
              <p:spPr bwMode="auto">
                <a:xfrm>
                  <a:off x="4770" y="1334"/>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8" name="AutoShape 286"/>
                <p:cNvSpPr>
                  <a:spLocks noChangeArrowheads="1"/>
                </p:cNvSpPr>
                <p:nvPr/>
              </p:nvSpPr>
              <p:spPr bwMode="auto">
                <a:xfrm>
                  <a:off x="4894" y="1224"/>
                  <a:ext cx="248" cy="55"/>
                </a:xfrm>
                <a:prstGeom prst="parallelogram">
                  <a:avLst>
                    <a:gd name="adj" fmla="val 112727"/>
                  </a:avLst>
                </a:prstGeom>
                <a:solidFill>
                  <a:srgbClr val="C0C0C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37999" name="Line 287"/>
                <p:cNvSpPr>
                  <a:spLocks noChangeShapeType="1"/>
                </p:cNvSpPr>
                <p:nvPr/>
              </p:nvSpPr>
              <p:spPr bwMode="auto">
                <a:xfrm>
                  <a:off x="4616" y="1362"/>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0" name="Line 288"/>
                <p:cNvSpPr>
                  <a:spLocks noChangeShapeType="1"/>
                </p:cNvSpPr>
                <p:nvPr/>
              </p:nvSpPr>
              <p:spPr bwMode="auto">
                <a:xfrm>
                  <a:off x="4863" y="1141"/>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1" name="Line 289"/>
                <p:cNvSpPr>
                  <a:spLocks noChangeShapeType="1"/>
                </p:cNvSpPr>
                <p:nvPr/>
              </p:nvSpPr>
              <p:spPr bwMode="auto">
                <a:xfrm>
                  <a:off x="5111" y="920"/>
                  <a:ext cx="1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2" name="Line 290"/>
                <p:cNvSpPr>
                  <a:spLocks noChangeShapeType="1"/>
                </p:cNvSpPr>
                <p:nvPr/>
              </p:nvSpPr>
              <p:spPr bwMode="auto">
                <a:xfrm>
                  <a:off x="5358" y="700"/>
                  <a:ext cx="1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Line 291"/>
                <p:cNvSpPr>
                  <a:spLocks noChangeShapeType="1"/>
                </p:cNvSpPr>
                <p:nvPr/>
              </p:nvSpPr>
              <p:spPr bwMode="auto">
                <a:xfrm flipV="1">
                  <a:off x="5544" y="727"/>
                  <a:ext cx="61"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4" name="Line 292"/>
                <p:cNvSpPr>
                  <a:spLocks noChangeShapeType="1"/>
                </p:cNvSpPr>
                <p:nvPr/>
              </p:nvSpPr>
              <p:spPr bwMode="auto">
                <a:xfrm flipV="1">
                  <a:off x="5420" y="83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Line 293"/>
                <p:cNvSpPr>
                  <a:spLocks noChangeShapeType="1"/>
                </p:cNvSpPr>
                <p:nvPr/>
              </p:nvSpPr>
              <p:spPr bwMode="auto">
                <a:xfrm flipV="1">
                  <a:off x="5296" y="94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6" name="Line 294"/>
                <p:cNvSpPr>
                  <a:spLocks noChangeShapeType="1"/>
                </p:cNvSpPr>
                <p:nvPr/>
              </p:nvSpPr>
              <p:spPr bwMode="auto">
                <a:xfrm flipV="1">
                  <a:off x="5172" y="1058"/>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7" name="Line 295"/>
                <p:cNvSpPr>
                  <a:spLocks noChangeShapeType="1"/>
                </p:cNvSpPr>
                <p:nvPr/>
              </p:nvSpPr>
              <p:spPr bwMode="auto">
                <a:xfrm flipV="1">
                  <a:off x="5049" y="1169"/>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8" name="Line 296"/>
                <p:cNvSpPr>
                  <a:spLocks noChangeShapeType="1"/>
                </p:cNvSpPr>
                <p:nvPr/>
              </p:nvSpPr>
              <p:spPr bwMode="auto">
                <a:xfrm flipV="1">
                  <a:off x="4925" y="1279"/>
                  <a:ext cx="62" cy="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7916" name="Text Box 460"/>
            <p:cNvSpPr txBox="1">
              <a:spLocks noChangeArrowheads="1"/>
            </p:cNvSpPr>
            <p:nvPr/>
          </p:nvSpPr>
          <p:spPr bwMode="auto">
            <a:xfrm>
              <a:off x="3744" y="1632"/>
              <a:ext cx="16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Classical Control</a:t>
              </a:r>
            </a:p>
            <a:p>
              <a:pPr algn="ctr"/>
              <a:r>
                <a:rPr lang="en-US" sz="1800" b="1">
                  <a:solidFill>
                    <a:srgbClr val="000000"/>
                  </a:solidFill>
                  <a:latin typeface="Comic Sans MS" pitchFamily="66" charset="0"/>
                </a:rPr>
                <a:t>Teleportation Network</a:t>
              </a:r>
            </a:p>
          </p:txBody>
        </p:sp>
      </p:grpSp>
      <p:sp>
        <p:nvSpPr>
          <p:cNvPr id="37891" name="Rectangle 2"/>
          <p:cNvSpPr>
            <a:spLocks noGrp="1" noChangeArrowheads="1"/>
          </p:cNvSpPr>
          <p:nvPr>
            <p:ph type="title"/>
          </p:nvPr>
        </p:nvSpPr>
        <p:spPr>
          <a:xfrm>
            <a:off x="685800" y="152400"/>
            <a:ext cx="7772400" cy="685800"/>
          </a:xfrm>
        </p:spPr>
        <p:txBody>
          <a:bodyPr/>
          <a:lstStyle/>
          <a:p>
            <a:r>
              <a:rPr lang="en-US" dirty="0" smtClean="0"/>
              <a:t>Vision of Quantum Circuit Design</a:t>
            </a:r>
          </a:p>
        </p:txBody>
      </p:sp>
      <p:grpSp>
        <p:nvGrpSpPr>
          <p:cNvPr id="8" name="Group 14"/>
          <p:cNvGrpSpPr>
            <a:grpSpLocks/>
          </p:cNvGrpSpPr>
          <p:nvPr/>
        </p:nvGrpSpPr>
        <p:grpSpPr bwMode="auto">
          <a:xfrm>
            <a:off x="76200" y="914400"/>
            <a:ext cx="3200400" cy="2393950"/>
            <a:chOff x="816" y="672"/>
            <a:chExt cx="2064" cy="1508"/>
          </a:xfrm>
        </p:grpSpPr>
        <p:grpSp>
          <p:nvGrpSpPr>
            <p:cNvPr id="37911" name="Group 6"/>
            <p:cNvGrpSpPr>
              <a:grpSpLocks/>
            </p:cNvGrpSpPr>
            <p:nvPr/>
          </p:nvGrpSpPr>
          <p:grpSpPr bwMode="auto">
            <a:xfrm>
              <a:off x="816" y="672"/>
              <a:ext cx="2064" cy="1104"/>
              <a:chOff x="1584" y="768"/>
              <a:chExt cx="2064" cy="1104"/>
            </a:xfrm>
          </p:grpSpPr>
          <p:sp>
            <p:nvSpPr>
              <p:cNvPr id="37913" name="Rectangle 4"/>
              <p:cNvSpPr>
                <a:spLocks noChangeArrowheads="1"/>
              </p:cNvSpPr>
              <p:nvPr/>
            </p:nvSpPr>
            <p:spPr bwMode="auto">
              <a:xfrm>
                <a:off x="1584" y="768"/>
                <a:ext cx="2064" cy="1104"/>
              </a:xfrm>
              <a:prstGeom prst="rect">
                <a:avLst/>
              </a:prstGeom>
              <a:solidFill>
                <a:srgbClr val="00FFFF"/>
              </a:solidFill>
              <a:ln w="28575" algn="ctr">
                <a:solidFill>
                  <a:schemeClr val="tx1"/>
                </a:solidFill>
                <a:miter lim="800000"/>
                <a:headEnd type="none" w="lg" len="lg"/>
                <a:tailEnd type="none" w="lg" len="lg"/>
              </a:ln>
            </p:spPr>
            <p:txBody>
              <a:bodyPr wrap="none" anchor="ctr"/>
              <a:lstStyle/>
              <a:p>
                <a:pPr algn="ctr"/>
                <a:endParaRPr lang="en-US" sz="1200" b="1">
                  <a:solidFill>
                    <a:srgbClr val="000000"/>
                  </a:solidFill>
                  <a:latin typeface="Times New Roman" pitchFamily="18" charset="0"/>
                </a:endParaRPr>
              </a:p>
            </p:txBody>
          </p:sp>
          <p:pic>
            <p:nvPicPr>
              <p:cNvPr id="379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 y="816"/>
                <a:ext cx="1872" cy="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pic>
        </p:grpSp>
        <p:sp>
          <p:nvSpPr>
            <p:cNvPr id="37912" name="Text Box 11"/>
            <p:cNvSpPr txBox="1">
              <a:spLocks noChangeArrowheads="1"/>
            </p:cNvSpPr>
            <p:nvPr/>
          </p:nvSpPr>
          <p:spPr bwMode="auto">
            <a:xfrm>
              <a:off x="1135" y="1776"/>
              <a:ext cx="146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Schematic Capture</a:t>
              </a:r>
              <a:br>
                <a:rPr lang="en-US" sz="1800" b="1">
                  <a:solidFill>
                    <a:srgbClr val="000000"/>
                  </a:solidFill>
                  <a:latin typeface="Comic Sans MS" pitchFamily="66" charset="0"/>
                </a:rPr>
              </a:br>
              <a:r>
                <a:rPr lang="en-US" sz="1800" b="1">
                  <a:solidFill>
                    <a:srgbClr val="000000"/>
                  </a:solidFill>
                  <a:latin typeface="Comic Sans MS" pitchFamily="66" charset="0"/>
                </a:rPr>
                <a:t>(Graphical Entry)</a:t>
              </a:r>
            </a:p>
          </p:txBody>
        </p:sp>
      </p:grpSp>
      <p:grpSp>
        <p:nvGrpSpPr>
          <p:cNvPr id="10" name="Group 463"/>
          <p:cNvGrpSpPr>
            <a:grpSpLocks/>
          </p:cNvGrpSpPr>
          <p:nvPr/>
        </p:nvGrpSpPr>
        <p:grpSpPr bwMode="auto">
          <a:xfrm>
            <a:off x="471488" y="4114800"/>
            <a:ext cx="2271712" cy="2470150"/>
            <a:chOff x="336" y="2620"/>
            <a:chExt cx="1431" cy="1556"/>
          </a:xfrm>
        </p:grpSpPr>
        <p:sp>
          <p:nvSpPr>
            <p:cNvPr id="37908" name="Rectangle 8"/>
            <p:cNvSpPr>
              <a:spLocks noChangeArrowheads="1"/>
            </p:cNvSpPr>
            <p:nvPr/>
          </p:nvSpPr>
          <p:spPr bwMode="auto">
            <a:xfrm>
              <a:off x="570" y="2620"/>
              <a:ext cx="960" cy="1152"/>
            </a:xfrm>
            <a:prstGeom prst="rect">
              <a:avLst/>
            </a:prstGeom>
            <a:solidFill>
              <a:srgbClr val="00FFFF"/>
            </a:solidFill>
            <a:ln w="28575" algn="ctr">
              <a:solidFill>
                <a:schemeClr val="tx1"/>
              </a:solidFill>
              <a:miter lim="800000"/>
              <a:headEnd type="none" w="lg" len="lg"/>
              <a:tailEnd type="none" w="lg" len="lg"/>
            </a:ln>
          </p:spPr>
          <p:txBody>
            <a:bodyPr wrap="none" anchor="ctr"/>
            <a:lstStyle/>
            <a:p>
              <a:pPr algn="ctr"/>
              <a:endParaRPr lang="en-US" sz="1800">
                <a:solidFill>
                  <a:srgbClr val="000000"/>
                </a:solidFill>
                <a:latin typeface="Comic Sans MS" pitchFamily="66" charset="0"/>
              </a:endParaRPr>
            </a:p>
          </p:txBody>
        </p:sp>
        <p:pic>
          <p:nvPicPr>
            <p:cNvPr id="37909" name="Picture 9"/>
            <p:cNvPicPr>
              <a:picLocks noChangeAspect="1" noChangeArrowheads="1"/>
            </p:cNvPicPr>
            <p:nvPr/>
          </p:nvPicPr>
          <p:blipFill>
            <a:blip r:embed="rId3">
              <a:extLst>
                <a:ext uri="{28A0092B-C50C-407E-A947-70E740481C1C}">
                  <a14:useLocalDpi xmlns:a14="http://schemas.microsoft.com/office/drawing/2010/main" val="0"/>
                </a:ext>
              </a:extLst>
            </a:blip>
            <a:srcRect b="3467"/>
            <a:stretch>
              <a:fillRect/>
            </a:stretch>
          </p:blipFill>
          <p:spPr bwMode="auto">
            <a:xfrm>
              <a:off x="612" y="2660"/>
              <a:ext cx="856" cy="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pic>
        <p:sp>
          <p:nvSpPr>
            <p:cNvPr id="37910" name="Text Box 12"/>
            <p:cNvSpPr txBox="1">
              <a:spLocks noChangeArrowheads="1"/>
            </p:cNvSpPr>
            <p:nvPr/>
          </p:nvSpPr>
          <p:spPr bwMode="auto">
            <a:xfrm>
              <a:off x="336" y="3772"/>
              <a:ext cx="143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Quantum Assembly</a:t>
              </a:r>
            </a:p>
            <a:p>
              <a:pPr algn="ctr"/>
              <a:r>
                <a:rPr lang="en-US" sz="1800" b="1">
                  <a:solidFill>
                    <a:srgbClr val="000000"/>
                  </a:solidFill>
                  <a:latin typeface="Comic Sans MS" pitchFamily="66" charset="0"/>
                </a:rPr>
                <a:t>(QASM)</a:t>
              </a:r>
            </a:p>
          </p:txBody>
        </p:sp>
      </p:grpSp>
      <p:sp>
        <p:nvSpPr>
          <p:cNvPr id="452625" name="Text Box 17"/>
          <p:cNvSpPr txBox="1">
            <a:spLocks noChangeArrowheads="1"/>
          </p:cNvSpPr>
          <p:nvPr/>
        </p:nvSpPr>
        <p:spPr bwMode="auto">
          <a:xfrm>
            <a:off x="1301750" y="3384550"/>
            <a:ext cx="695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2800" b="1">
                <a:solidFill>
                  <a:srgbClr val="000000"/>
                </a:solidFill>
                <a:latin typeface="Comic Sans MS" pitchFamily="66" charset="0"/>
              </a:rPr>
              <a:t>OR</a:t>
            </a:r>
          </a:p>
        </p:txBody>
      </p:sp>
      <p:grpSp>
        <p:nvGrpSpPr>
          <p:cNvPr id="11" name="Group 21"/>
          <p:cNvGrpSpPr>
            <a:grpSpLocks/>
          </p:cNvGrpSpPr>
          <p:nvPr/>
        </p:nvGrpSpPr>
        <p:grpSpPr bwMode="auto">
          <a:xfrm>
            <a:off x="3429000" y="2667000"/>
            <a:ext cx="2057400" cy="2657475"/>
            <a:chOff x="2496" y="1680"/>
            <a:chExt cx="1296" cy="1645"/>
          </a:xfrm>
        </p:grpSpPr>
        <p:sp>
          <p:nvSpPr>
            <p:cNvPr id="37906" name="Rectangle 18"/>
            <p:cNvSpPr>
              <a:spLocks noChangeArrowheads="1"/>
            </p:cNvSpPr>
            <p:nvPr/>
          </p:nvSpPr>
          <p:spPr bwMode="auto">
            <a:xfrm>
              <a:off x="2496" y="1680"/>
              <a:ext cx="1296" cy="1248"/>
            </a:xfrm>
            <a:prstGeom prst="rect">
              <a:avLst/>
            </a:prstGeom>
            <a:solidFill>
              <a:schemeClr val="accent2"/>
            </a:solidFill>
            <a:ln w="28575" algn="ctr">
              <a:solidFill>
                <a:schemeClr val="tx1"/>
              </a:solidFill>
              <a:miter lim="800000"/>
              <a:headEnd/>
              <a:tailEnd/>
            </a:ln>
          </p:spPr>
          <p:txBody>
            <a:bodyPr anchor="ctr"/>
            <a:lstStyle/>
            <a:p>
              <a:pPr algn="ctr"/>
              <a:r>
                <a:rPr lang="en-US" sz="1600" b="1">
                  <a:solidFill>
                    <a:srgbClr val="000000"/>
                  </a:solidFill>
                  <a:latin typeface="Comic Sans MS" pitchFamily="66" charset="0"/>
                </a:rPr>
                <a:t>QEC Insertion</a:t>
              </a:r>
            </a:p>
            <a:p>
              <a:pPr algn="ctr"/>
              <a:r>
                <a:rPr lang="en-US" sz="1600" b="1">
                  <a:solidFill>
                    <a:srgbClr val="000000"/>
                  </a:solidFill>
                  <a:latin typeface="Comic Sans MS" pitchFamily="66" charset="0"/>
                </a:rPr>
                <a:t>Partitioning</a:t>
              </a:r>
            </a:p>
            <a:p>
              <a:pPr algn="ctr"/>
              <a:r>
                <a:rPr lang="en-US" sz="1600" b="1">
                  <a:solidFill>
                    <a:srgbClr val="000000"/>
                  </a:solidFill>
                  <a:latin typeface="Comic Sans MS" pitchFamily="66" charset="0"/>
                </a:rPr>
                <a:t>Layout</a:t>
              </a:r>
            </a:p>
            <a:p>
              <a:pPr algn="ctr"/>
              <a:r>
                <a:rPr lang="en-US" sz="1600" b="1">
                  <a:solidFill>
                    <a:srgbClr val="000000"/>
                  </a:solidFill>
                  <a:latin typeface="Comic Sans MS" pitchFamily="66" charset="0"/>
                </a:rPr>
                <a:t>Network Insertion</a:t>
              </a:r>
            </a:p>
            <a:p>
              <a:pPr algn="ctr"/>
              <a:r>
                <a:rPr lang="en-US" sz="1600" b="1">
                  <a:solidFill>
                    <a:srgbClr val="000000"/>
                  </a:solidFill>
                  <a:latin typeface="Comic Sans MS" pitchFamily="66" charset="0"/>
                </a:rPr>
                <a:t>Error Analysis</a:t>
              </a:r>
            </a:p>
            <a:p>
              <a:pPr algn="ctr"/>
              <a:r>
                <a:rPr lang="en-US" sz="1600" b="1">
                  <a:solidFill>
                    <a:srgbClr val="000000"/>
                  </a:solidFill>
                  <a:latin typeface="Comic Sans MS" pitchFamily="66" charset="0"/>
                </a:rPr>
                <a:t>…</a:t>
              </a:r>
            </a:p>
            <a:p>
              <a:pPr algn="ctr"/>
              <a:r>
                <a:rPr lang="en-US" sz="1600" b="1">
                  <a:solidFill>
                    <a:srgbClr val="000000"/>
                  </a:solidFill>
                  <a:latin typeface="Comic Sans MS" pitchFamily="66" charset="0"/>
                </a:rPr>
                <a:t>Optimization</a:t>
              </a:r>
            </a:p>
          </p:txBody>
        </p:sp>
        <p:sp>
          <p:nvSpPr>
            <p:cNvPr id="37907" name="Text Box 20"/>
            <p:cNvSpPr txBox="1">
              <a:spLocks noChangeArrowheads="1"/>
            </p:cNvSpPr>
            <p:nvPr/>
          </p:nvSpPr>
          <p:spPr bwMode="auto">
            <a:xfrm>
              <a:off x="2554" y="2928"/>
              <a:ext cx="1179"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CAD Tool</a:t>
              </a:r>
              <a:br>
                <a:rPr lang="en-US" sz="1800" b="1">
                  <a:solidFill>
                    <a:srgbClr val="000000"/>
                  </a:solidFill>
                  <a:latin typeface="Comic Sans MS" pitchFamily="66" charset="0"/>
                </a:rPr>
              </a:br>
              <a:r>
                <a:rPr lang="en-US" sz="1800" b="1">
                  <a:solidFill>
                    <a:srgbClr val="000000"/>
                  </a:solidFill>
                  <a:latin typeface="Comic Sans MS" pitchFamily="66" charset="0"/>
                </a:rPr>
                <a:t>Implementation</a:t>
              </a:r>
            </a:p>
          </p:txBody>
        </p:sp>
      </p:grpSp>
      <p:sp>
        <p:nvSpPr>
          <p:cNvPr id="453067" name="AutoShape 459"/>
          <p:cNvSpPr>
            <a:spLocks noChangeArrowheads="1"/>
          </p:cNvSpPr>
          <p:nvPr/>
        </p:nvSpPr>
        <p:spPr bwMode="auto">
          <a:xfrm rot="18760095">
            <a:off x="5181600" y="1981200"/>
            <a:ext cx="1143000" cy="838200"/>
          </a:xfrm>
          <a:prstGeom prst="rightArrow">
            <a:avLst>
              <a:gd name="adj1" fmla="val 50000"/>
              <a:gd name="adj2" fmla="val 34091"/>
            </a:avLst>
          </a:prstGeom>
          <a:solidFill>
            <a:srgbClr val="FF6699"/>
          </a:solidFill>
          <a:ln w="28575" algn="ctr">
            <a:solidFill>
              <a:schemeClr val="tx1"/>
            </a:solidFill>
            <a:miter lim="800000"/>
            <a:headEnd/>
            <a:tailEnd/>
          </a:ln>
        </p:spPr>
        <p:txBody>
          <a:bodyPr wrap="none" anchor="ctr">
            <a:spAutoFit/>
          </a:bodyPr>
          <a:lstStyle/>
          <a:p>
            <a:pPr algn="ctr"/>
            <a:endParaRPr lang="en-US" sz="1800">
              <a:solidFill>
                <a:srgbClr val="000000"/>
              </a:solidFill>
              <a:latin typeface="Comic Sans MS" pitchFamily="66" charset="0"/>
            </a:endParaRPr>
          </a:p>
        </p:txBody>
      </p:sp>
      <p:grpSp>
        <p:nvGrpSpPr>
          <p:cNvPr id="12" name="Group 464"/>
          <p:cNvGrpSpPr>
            <a:grpSpLocks/>
          </p:cNvGrpSpPr>
          <p:nvPr/>
        </p:nvGrpSpPr>
        <p:grpSpPr bwMode="auto">
          <a:xfrm>
            <a:off x="6096000" y="4038600"/>
            <a:ext cx="2438400" cy="2582863"/>
            <a:chOff x="3840" y="2544"/>
            <a:chExt cx="1536" cy="1627"/>
          </a:xfrm>
        </p:grpSpPr>
        <p:sp>
          <p:nvSpPr>
            <p:cNvPr id="37904" name="Text Box 461"/>
            <p:cNvSpPr txBox="1">
              <a:spLocks noChangeArrowheads="1"/>
            </p:cNvSpPr>
            <p:nvPr/>
          </p:nvSpPr>
          <p:spPr bwMode="auto">
            <a:xfrm>
              <a:off x="3888" y="2544"/>
              <a:ext cx="142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Custom Layout and</a:t>
              </a:r>
            </a:p>
            <a:p>
              <a:pPr algn="ctr"/>
              <a:r>
                <a:rPr lang="en-US" sz="1800" b="1">
                  <a:solidFill>
                    <a:srgbClr val="000000"/>
                  </a:solidFill>
                  <a:latin typeface="Comic Sans MS" pitchFamily="66" charset="0"/>
                </a:rPr>
                <a:t>Scheduling</a:t>
              </a:r>
            </a:p>
          </p:txBody>
        </p:sp>
        <p:pic>
          <p:nvPicPr>
            <p:cNvPr id="37905" name="Picture 46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0" y="2976"/>
              <a:ext cx="1536"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452630" name="AutoShape 22"/>
          <p:cNvSpPr>
            <a:spLocks noChangeArrowheads="1"/>
          </p:cNvSpPr>
          <p:nvPr/>
        </p:nvSpPr>
        <p:spPr bwMode="auto">
          <a:xfrm rot="2367685">
            <a:off x="5222875" y="4471988"/>
            <a:ext cx="1143000" cy="838200"/>
          </a:xfrm>
          <a:prstGeom prst="rightArrow">
            <a:avLst>
              <a:gd name="adj1" fmla="val 50000"/>
              <a:gd name="adj2" fmla="val 34091"/>
            </a:avLst>
          </a:prstGeom>
          <a:solidFill>
            <a:srgbClr val="FF6699"/>
          </a:solidFill>
          <a:ln w="28575" algn="ctr">
            <a:solidFill>
              <a:schemeClr val="tx1"/>
            </a:solidFill>
            <a:miter lim="800000"/>
            <a:headEnd/>
            <a:tailEnd/>
          </a:ln>
        </p:spPr>
        <p:txBody>
          <a:bodyPr wrap="none" anchor="ctr">
            <a:spAutoFit/>
          </a:bodyPr>
          <a:lstStyle/>
          <a:p>
            <a:pPr algn="ctr"/>
            <a:endParaRPr lang="en-US" sz="1800">
              <a:solidFill>
                <a:srgbClr val="000000"/>
              </a:solidFill>
              <a:latin typeface="Comic Sans MS" pitchFamily="66" charset="0"/>
            </a:endParaRPr>
          </a:p>
        </p:txBody>
      </p:sp>
      <p:sp>
        <p:nvSpPr>
          <p:cNvPr id="452624" name="AutoShape 16"/>
          <p:cNvSpPr>
            <a:spLocks noChangeArrowheads="1"/>
          </p:cNvSpPr>
          <p:nvPr/>
        </p:nvSpPr>
        <p:spPr bwMode="auto">
          <a:xfrm>
            <a:off x="2438400" y="3276600"/>
            <a:ext cx="1066800" cy="838200"/>
          </a:xfrm>
          <a:prstGeom prst="rightArrow">
            <a:avLst>
              <a:gd name="adj1" fmla="val 50000"/>
              <a:gd name="adj2" fmla="val 31818"/>
            </a:avLst>
          </a:prstGeom>
          <a:solidFill>
            <a:srgbClr val="FF6699"/>
          </a:solidFill>
          <a:ln w="28575" algn="ctr">
            <a:solidFill>
              <a:schemeClr val="tx1"/>
            </a:solidFill>
            <a:miter lim="800000"/>
            <a:headEnd/>
            <a:tailEnd/>
          </a:ln>
        </p:spPr>
        <p:txBody>
          <a:bodyPr anchor="ctr">
            <a:spAutoFit/>
          </a:bodyPr>
          <a:lstStyle/>
          <a:p>
            <a:pPr algn="ctr"/>
            <a:endParaRPr lang="en-US" sz="1800">
              <a:solidFill>
                <a:srgbClr val="000000"/>
              </a:solidFill>
              <a:latin typeface="Comic Sans MS" pitchFamily="66" charset="0"/>
            </a:endParaRPr>
          </a:p>
        </p:txBody>
      </p:sp>
      <p:sp>
        <p:nvSpPr>
          <p:cNvPr id="453074" name="AutoShape 466"/>
          <p:cNvSpPr>
            <a:spLocks noChangeArrowheads="1"/>
          </p:cNvSpPr>
          <p:nvPr/>
        </p:nvSpPr>
        <p:spPr bwMode="auto">
          <a:xfrm>
            <a:off x="7007225" y="3236913"/>
            <a:ext cx="520700" cy="838200"/>
          </a:xfrm>
          <a:prstGeom prst="upDownArrow">
            <a:avLst>
              <a:gd name="adj1" fmla="val 50000"/>
              <a:gd name="adj2" fmla="val 32195"/>
            </a:avLst>
          </a:prstGeom>
          <a:solidFill>
            <a:schemeClr val="accent1"/>
          </a:solidFill>
          <a:ln w="28575" algn="ctr">
            <a:solidFill>
              <a:schemeClr val="tx1"/>
            </a:solidFill>
            <a:miter lim="800000"/>
            <a:headEnd/>
            <a:tailEnd/>
          </a:ln>
        </p:spPr>
        <p:txBody>
          <a:bodyPr anchor="ctr">
            <a:spAutoFit/>
          </a:bodyPr>
          <a:lstStyle/>
          <a:p>
            <a:pPr algn="ctr"/>
            <a:endParaRPr lang="en-US" sz="1800">
              <a:solidFill>
                <a:srgbClr val="000000"/>
              </a:solidFill>
              <a:latin typeface="Comic Sans MS" pitchFamily="66" charset="0"/>
            </a:endParaRPr>
          </a:p>
        </p:txBody>
      </p:sp>
    </p:spTree>
    <p:extLst>
      <p:ext uri="{BB962C8B-B14F-4D97-AF65-F5344CB8AC3E}">
        <p14:creationId xmlns:p14="http://schemas.microsoft.com/office/powerpoint/2010/main" val="202437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26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2624"/>
                                        </p:tgtEl>
                                        <p:attrNameLst>
                                          <p:attrName>style.visibility</p:attrName>
                                        </p:attrNameLst>
                                      </p:cBhvr>
                                      <p:to>
                                        <p:strVal val="visible"/>
                                      </p:to>
                                    </p:set>
                                    <p:animEffect transition="in" filter="wipe(left)">
                                      <p:cBhvr>
                                        <p:cTn id="19" dur="500"/>
                                        <p:tgtEl>
                                          <p:spTgt spid="452624"/>
                                        </p:tgtEl>
                                      </p:cBhvr>
                                    </p:animEffec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3067"/>
                                        </p:tgtEl>
                                        <p:attrNameLst>
                                          <p:attrName>style.visibility</p:attrName>
                                        </p:attrNameLst>
                                      </p:cBhvr>
                                      <p:to>
                                        <p:strVal val="visible"/>
                                      </p:to>
                                    </p:set>
                                    <p:animEffect transition="in" filter="wipe(down)">
                                      <p:cBhvr>
                                        <p:cTn id="27" dur="500"/>
                                        <p:tgtEl>
                                          <p:spTgt spid="453067"/>
                                        </p:tgtEl>
                                      </p:cBhvr>
                                    </p:animEffec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52630"/>
                                        </p:tgtEl>
                                        <p:attrNameLst>
                                          <p:attrName>style.visibility</p:attrName>
                                        </p:attrNameLst>
                                      </p:cBhvr>
                                      <p:to>
                                        <p:strVal val="visible"/>
                                      </p:to>
                                    </p:set>
                                    <p:animEffect transition="in" filter="wipe(up)">
                                      <p:cBhvr>
                                        <p:cTn id="35" dur="500"/>
                                        <p:tgtEl>
                                          <p:spTgt spid="452630"/>
                                        </p:tgtEl>
                                      </p:cBhvr>
                                    </p:animEffect>
                                  </p:childTnLst>
                                </p:cTn>
                              </p:par>
                            </p:childTnLst>
                          </p:cTn>
                        </p:par>
                        <p:par>
                          <p:cTn id="36" fill="hold" nodeType="afterGroup">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45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25" grpId="0"/>
      <p:bldP spid="453067" grpId="0" animBg="1"/>
      <p:bldP spid="452630" grpId="0" animBg="1"/>
      <p:bldP spid="452624" grpId="0" animBg="1"/>
      <p:bldP spid="4530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620000" cy="783335"/>
          </a:xfrm>
        </p:spPr>
        <p:txBody>
          <a:bodyPr>
            <a:normAutofit/>
          </a:bodyPr>
          <a:lstStyle/>
          <a:p>
            <a:r>
              <a:rPr lang="en-US" dirty="0" smtClean="0"/>
              <a:t>Resources in a Smart </a:t>
            </a:r>
            <a:r>
              <a:rPr lang="en-US" dirty="0" smtClean="0"/>
              <a:t>Space (2011)</a:t>
            </a:r>
            <a:endParaRPr lang="en-US" dirty="0"/>
          </a:p>
        </p:txBody>
      </p:sp>
      <p:sp>
        <p:nvSpPr>
          <p:cNvPr id="3" name="Content Placeholder 2"/>
          <p:cNvSpPr>
            <a:spLocks noGrp="1"/>
          </p:cNvSpPr>
          <p:nvPr>
            <p:ph idx="1"/>
          </p:nvPr>
        </p:nvSpPr>
        <p:spPr>
          <a:xfrm>
            <a:off x="0" y="1066800"/>
            <a:ext cx="8839200" cy="5943600"/>
          </a:xfrm>
        </p:spPr>
        <p:txBody>
          <a:bodyPr>
            <a:normAutofit/>
          </a:bodyPr>
          <a:lstStyle/>
          <a:p>
            <a:r>
              <a:rPr lang="en-US" dirty="0" smtClean="0"/>
              <a:t>Potential Displays Everywhere</a:t>
            </a:r>
          </a:p>
          <a:p>
            <a:pPr lvl="1"/>
            <a:r>
              <a:rPr lang="en-US" dirty="0" smtClean="0"/>
              <a:t>Walls, Tables, Appliances, Smart Phones, Google Glasses….</a:t>
            </a:r>
          </a:p>
          <a:p>
            <a:r>
              <a:rPr lang="en-US" dirty="0" smtClean="0"/>
              <a:t>Audio Output Everywhere</a:t>
            </a:r>
          </a:p>
          <a:p>
            <a:r>
              <a:rPr lang="en-US" dirty="0" smtClean="0"/>
              <a:t>Inputs Everywhere</a:t>
            </a:r>
          </a:p>
          <a:p>
            <a:pPr lvl="1"/>
            <a:r>
              <a:rPr lang="en-US" dirty="0" smtClean="0"/>
              <a:t>Touch Surfaces </a:t>
            </a:r>
            <a:endParaRPr lang="en-US" dirty="0"/>
          </a:p>
          <a:p>
            <a:pPr lvl="1"/>
            <a:r>
              <a:rPr lang="en-US" dirty="0" smtClean="0"/>
              <a:t>Cameras/</a:t>
            </a:r>
            <a:br>
              <a:rPr lang="en-US" dirty="0" smtClean="0"/>
            </a:br>
            <a:r>
              <a:rPr lang="en-US" dirty="0" smtClean="0"/>
              <a:t>Gesture Tracking</a:t>
            </a:r>
          </a:p>
          <a:p>
            <a:pPr lvl="1"/>
            <a:r>
              <a:rPr lang="en-US" dirty="0" smtClean="0"/>
              <a:t>Voice</a:t>
            </a:r>
          </a:p>
          <a:p>
            <a:r>
              <a:rPr lang="en-US" dirty="0" smtClean="0"/>
              <a:t>Context Tracking</a:t>
            </a:r>
          </a:p>
          <a:p>
            <a:pPr lvl="1"/>
            <a:r>
              <a:rPr lang="en-US" dirty="0" smtClean="0"/>
              <a:t>Who is Where</a:t>
            </a:r>
          </a:p>
          <a:p>
            <a:pPr lvl="1"/>
            <a:r>
              <a:rPr lang="en-US" dirty="0" smtClean="0"/>
              <a:t>What do they want</a:t>
            </a:r>
          </a:p>
          <a:p>
            <a:pPr lvl="1"/>
            <a:r>
              <a:rPr lang="en-US" dirty="0" smtClean="0"/>
              <a:t>Which Inputs map to which applications</a:t>
            </a:r>
            <a:endParaRPr lang="en-US" dirty="0"/>
          </a:p>
        </p:txBody>
      </p:sp>
      <p:pic>
        <p:nvPicPr>
          <p:cNvPr id="4" name="Picture 3">
            <a:hlinkClick r:id="rId2"/>
          </p:cNvPr>
          <p:cNvPicPr>
            <a:picLocks noChangeAspect="1"/>
          </p:cNvPicPr>
          <p:nvPr/>
        </p:nvPicPr>
        <p:blipFill rotWithShape="1">
          <a:blip r:embed="rId3"/>
          <a:srcRect l="925" t="14588" r="772" b="1412"/>
          <a:stretch/>
        </p:blipFill>
        <p:spPr>
          <a:xfrm>
            <a:off x="3733800" y="2667000"/>
            <a:ext cx="5098677"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74806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76200"/>
            <a:ext cx="8229600" cy="685800"/>
          </a:xfrm>
        </p:spPr>
        <p:txBody>
          <a:bodyPr/>
          <a:lstStyle/>
          <a:p>
            <a:r>
              <a:rPr lang="en-US" dirty="0" smtClean="0"/>
              <a:t>Important Measurement Metrics</a:t>
            </a:r>
          </a:p>
        </p:txBody>
      </p:sp>
      <p:sp>
        <p:nvSpPr>
          <p:cNvPr id="462851" name="Rectangle 3"/>
          <p:cNvSpPr>
            <a:spLocks noGrp="1" noChangeArrowheads="1"/>
          </p:cNvSpPr>
          <p:nvPr>
            <p:ph type="body" sz="half" idx="1"/>
          </p:nvPr>
        </p:nvSpPr>
        <p:spPr>
          <a:xfrm>
            <a:off x="228600" y="838200"/>
            <a:ext cx="8763000" cy="5715000"/>
          </a:xfrm>
        </p:spPr>
        <p:txBody>
          <a:bodyPr>
            <a:normAutofit fontScale="92500" lnSpcReduction="10000"/>
          </a:bodyPr>
          <a:lstStyle/>
          <a:p>
            <a:pPr>
              <a:lnSpc>
                <a:spcPct val="80000"/>
              </a:lnSpc>
            </a:pPr>
            <a:r>
              <a:rPr lang="en-US" sz="2400" dirty="0" smtClean="0"/>
              <a:t>Traditional CAD Metrics:</a:t>
            </a:r>
          </a:p>
          <a:p>
            <a:pPr lvl="1">
              <a:lnSpc>
                <a:spcPct val="80000"/>
              </a:lnSpc>
            </a:pPr>
            <a:r>
              <a:rPr lang="en-US" sz="2000" dirty="0" smtClean="0"/>
              <a:t>Area</a:t>
            </a:r>
          </a:p>
          <a:p>
            <a:pPr lvl="2">
              <a:lnSpc>
                <a:spcPct val="80000"/>
              </a:lnSpc>
            </a:pPr>
            <a:r>
              <a:rPr lang="en-US" sz="2000" dirty="0" smtClean="0"/>
              <a:t>What is the total area of a circuit?</a:t>
            </a:r>
          </a:p>
          <a:p>
            <a:pPr lvl="2">
              <a:lnSpc>
                <a:spcPct val="80000"/>
              </a:lnSpc>
            </a:pPr>
            <a:r>
              <a:rPr lang="en-US" sz="2000" dirty="0" smtClean="0"/>
              <a:t>Measured in </a:t>
            </a:r>
            <a:r>
              <a:rPr lang="en-US" sz="2000" dirty="0" err="1" smtClean="0"/>
              <a:t>macroblocks</a:t>
            </a:r>
            <a:r>
              <a:rPr lang="en-US" sz="2000" dirty="0" smtClean="0"/>
              <a:t> (ultimately </a:t>
            </a:r>
            <a:r>
              <a:rPr lang="en-US" sz="2000" dirty="0" smtClean="0">
                <a:sym typeface="Symbol" pitchFamily="18" charset="2"/>
              </a:rPr>
              <a:t>m</a:t>
            </a:r>
            <a:r>
              <a:rPr lang="en-US" sz="2000" baseline="30000" dirty="0" smtClean="0">
                <a:sym typeface="Symbol" pitchFamily="18" charset="2"/>
              </a:rPr>
              <a:t>2</a:t>
            </a:r>
            <a:r>
              <a:rPr lang="en-US" sz="2000" dirty="0" smtClean="0">
                <a:sym typeface="Symbol" pitchFamily="18" charset="2"/>
              </a:rPr>
              <a:t> or similar)</a:t>
            </a:r>
          </a:p>
          <a:p>
            <a:pPr lvl="1">
              <a:lnSpc>
                <a:spcPct val="80000"/>
              </a:lnSpc>
            </a:pPr>
            <a:r>
              <a:rPr lang="en-US" sz="2000" dirty="0" smtClean="0"/>
              <a:t>Latency (</a:t>
            </a:r>
            <a:r>
              <a:rPr lang="en-US" sz="2000" dirty="0" err="1" smtClean="0"/>
              <a:t>Latency</a:t>
            </a:r>
            <a:r>
              <a:rPr lang="en-US" sz="2000" baseline="-25000" dirty="0" err="1" smtClean="0"/>
              <a:t>single</a:t>
            </a:r>
            <a:r>
              <a:rPr lang="en-US" sz="2000" dirty="0" smtClean="0"/>
              <a:t>)</a:t>
            </a:r>
          </a:p>
          <a:p>
            <a:pPr lvl="2">
              <a:lnSpc>
                <a:spcPct val="80000"/>
              </a:lnSpc>
            </a:pPr>
            <a:r>
              <a:rPr lang="en-US" sz="2000" dirty="0" smtClean="0"/>
              <a:t>What is the total latency to compute circuit </a:t>
            </a:r>
            <a:r>
              <a:rPr lang="en-US" sz="2000" i="1" dirty="0" smtClean="0"/>
              <a:t>once</a:t>
            </a:r>
            <a:endParaRPr lang="en-US" sz="2000" dirty="0" smtClean="0"/>
          </a:p>
          <a:p>
            <a:pPr lvl="2">
              <a:lnSpc>
                <a:spcPct val="80000"/>
              </a:lnSpc>
            </a:pPr>
            <a:r>
              <a:rPr lang="en-US" sz="2000" dirty="0" smtClean="0"/>
              <a:t>Measured in seconds (or </a:t>
            </a:r>
            <a:r>
              <a:rPr lang="en-US" sz="2000" dirty="0" smtClean="0">
                <a:sym typeface="Symbol" pitchFamily="18" charset="2"/>
              </a:rPr>
              <a:t>s)</a:t>
            </a:r>
          </a:p>
          <a:p>
            <a:pPr lvl="1">
              <a:lnSpc>
                <a:spcPct val="80000"/>
              </a:lnSpc>
            </a:pPr>
            <a:r>
              <a:rPr lang="en-US" sz="2000" dirty="0" smtClean="0">
                <a:sym typeface="Symbol" pitchFamily="18" charset="2"/>
              </a:rPr>
              <a:t>Probability of Success (</a:t>
            </a:r>
            <a:r>
              <a:rPr lang="en-US" sz="2000" dirty="0" err="1" smtClean="0">
                <a:sym typeface="Symbol" pitchFamily="18" charset="2"/>
              </a:rPr>
              <a:t>P</a:t>
            </a:r>
            <a:r>
              <a:rPr lang="en-US" sz="2000" baseline="-25000" dirty="0" err="1" smtClean="0">
                <a:sym typeface="Symbol" pitchFamily="18" charset="2"/>
              </a:rPr>
              <a:t>success</a:t>
            </a:r>
            <a:r>
              <a:rPr lang="en-US" sz="2000" dirty="0" smtClean="0">
                <a:sym typeface="Symbol" pitchFamily="18" charset="2"/>
              </a:rPr>
              <a:t>)</a:t>
            </a:r>
          </a:p>
          <a:p>
            <a:pPr lvl="2">
              <a:lnSpc>
                <a:spcPct val="80000"/>
              </a:lnSpc>
            </a:pPr>
            <a:r>
              <a:rPr lang="en-US" sz="2000" dirty="0" smtClean="0">
                <a:sym typeface="Symbol" pitchFamily="18" charset="2"/>
              </a:rPr>
              <a:t>Not common metric for classical circuits</a:t>
            </a:r>
          </a:p>
          <a:p>
            <a:pPr lvl="2">
              <a:lnSpc>
                <a:spcPct val="80000"/>
              </a:lnSpc>
            </a:pPr>
            <a:r>
              <a:rPr lang="en-US" sz="2000" dirty="0" smtClean="0">
                <a:sym typeface="Symbol" pitchFamily="18" charset="2"/>
              </a:rPr>
              <a:t>Account for occurrence of errors and error correction</a:t>
            </a:r>
          </a:p>
          <a:p>
            <a:pPr>
              <a:lnSpc>
                <a:spcPct val="80000"/>
              </a:lnSpc>
            </a:pPr>
            <a:r>
              <a:rPr lang="en-US" sz="2400" dirty="0" smtClean="0">
                <a:sym typeface="Symbol" pitchFamily="18" charset="2"/>
              </a:rPr>
              <a:t>Quantum Circuit Metric: ADCR </a:t>
            </a:r>
          </a:p>
          <a:p>
            <a:pPr lvl="1">
              <a:lnSpc>
                <a:spcPct val="80000"/>
              </a:lnSpc>
            </a:pPr>
            <a:r>
              <a:rPr lang="en-US" sz="2000" dirty="0" smtClean="0">
                <a:sym typeface="Symbol" pitchFamily="18" charset="2"/>
              </a:rPr>
              <a:t>Area-Delay to Correct Result: Probabilistic Area-Delay metric</a:t>
            </a:r>
            <a:br>
              <a:rPr lang="en-US" sz="2000" dirty="0" smtClean="0">
                <a:sym typeface="Symbol" pitchFamily="18" charset="2"/>
              </a:rPr>
            </a:br>
            <a:endParaRPr lang="en-US" sz="2000" dirty="0" smtClean="0">
              <a:sym typeface="Symbol" pitchFamily="18" charset="2"/>
            </a:endParaRPr>
          </a:p>
          <a:p>
            <a:pPr lvl="1">
              <a:lnSpc>
                <a:spcPct val="80000"/>
              </a:lnSpc>
            </a:pPr>
            <a:r>
              <a:rPr lang="en-US" sz="2000" dirty="0" smtClean="0">
                <a:sym typeface="Symbol" pitchFamily="18" charset="2"/>
              </a:rPr>
              <a:t>ADCR = Area  E(Latency) =</a:t>
            </a:r>
          </a:p>
          <a:p>
            <a:pPr lvl="1">
              <a:lnSpc>
                <a:spcPct val="80000"/>
              </a:lnSpc>
            </a:pPr>
            <a:endParaRPr lang="en-US" sz="2000" dirty="0" smtClean="0">
              <a:sym typeface="Symbol" pitchFamily="18" charset="2"/>
            </a:endParaRPr>
          </a:p>
          <a:p>
            <a:pPr lvl="1">
              <a:lnSpc>
                <a:spcPct val="80000"/>
              </a:lnSpc>
            </a:pPr>
            <a:r>
              <a:rPr lang="en-US" sz="2000" dirty="0" err="1" smtClean="0">
                <a:sym typeface="Symbol" pitchFamily="18" charset="2"/>
              </a:rPr>
              <a:t>ADCR</a:t>
            </a:r>
            <a:r>
              <a:rPr lang="en-US" sz="2000" baseline="-25000" dirty="0" err="1" smtClean="0">
                <a:sym typeface="Symbol" pitchFamily="18" charset="2"/>
              </a:rPr>
              <a:t>optimal</a:t>
            </a:r>
            <a:r>
              <a:rPr lang="en-US" sz="2000" dirty="0" smtClean="0">
                <a:sym typeface="Symbol" pitchFamily="18" charset="2"/>
              </a:rPr>
              <a:t>: Best ADCR over all configurations</a:t>
            </a:r>
          </a:p>
          <a:p>
            <a:pPr>
              <a:lnSpc>
                <a:spcPct val="80000"/>
              </a:lnSpc>
            </a:pPr>
            <a:r>
              <a:rPr lang="en-US" sz="2400" dirty="0" smtClean="0">
                <a:sym typeface="Symbol" pitchFamily="18" charset="2"/>
              </a:rPr>
              <a:t>Optimization potential: Equipotential designs</a:t>
            </a:r>
          </a:p>
          <a:p>
            <a:pPr lvl="1">
              <a:lnSpc>
                <a:spcPct val="80000"/>
              </a:lnSpc>
            </a:pPr>
            <a:r>
              <a:rPr lang="en-US" sz="2000" dirty="0" smtClean="0">
                <a:sym typeface="Symbol" pitchFamily="18" charset="2"/>
              </a:rPr>
              <a:t>Trade Area for lower latency</a:t>
            </a:r>
          </a:p>
          <a:p>
            <a:pPr lvl="1">
              <a:lnSpc>
                <a:spcPct val="80000"/>
              </a:lnSpc>
            </a:pPr>
            <a:r>
              <a:rPr lang="en-US" sz="2000" dirty="0" smtClean="0">
                <a:sym typeface="Symbol" pitchFamily="18" charset="2"/>
              </a:rPr>
              <a:t>Trade lower probability of success for lower latency</a:t>
            </a:r>
          </a:p>
        </p:txBody>
      </p:sp>
      <p:graphicFrame>
        <p:nvGraphicFramePr>
          <p:cNvPr id="462852" name="Object 2"/>
          <p:cNvGraphicFramePr>
            <a:graphicFrameLocks noGrp="1" noChangeAspect="1"/>
          </p:cNvGraphicFramePr>
          <p:nvPr>
            <p:ph sz="half" idx="2"/>
            <p:extLst>
              <p:ext uri="{D42A27DB-BD31-4B8C-83A1-F6EECF244321}">
                <p14:modId xmlns:p14="http://schemas.microsoft.com/office/powerpoint/2010/main" val="3399666889"/>
              </p:ext>
            </p:extLst>
          </p:nvPr>
        </p:nvGraphicFramePr>
        <p:xfrm>
          <a:off x="4419600" y="4343400"/>
          <a:ext cx="2209800" cy="750888"/>
        </p:xfrm>
        <a:graphic>
          <a:graphicData uri="http://schemas.openxmlformats.org/presentationml/2006/ole">
            <mc:AlternateContent xmlns:mc="http://schemas.openxmlformats.org/markup-compatibility/2006">
              <mc:Choice xmlns:v="urn:schemas-microsoft-com:vml" Requires="v">
                <p:oleObj spid="_x0000_s6154" name="Equation" r:id="rId3" imgW="1346200" imgH="457200" progId="Equation.3">
                  <p:embed/>
                </p:oleObj>
              </mc:Choice>
              <mc:Fallback>
                <p:oleObj name="Equation" r:id="rId3" imgW="13462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343400"/>
                        <a:ext cx="2209800" cy="75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437268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2851">
                                            <p:txEl>
                                              <p:pRg st="0" end="0"/>
                                            </p:txEl>
                                          </p:spTgt>
                                        </p:tgtEl>
                                        <p:attrNameLst>
                                          <p:attrName>style.visibility</p:attrName>
                                        </p:attrNameLst>
                                      </p:cBhvr>
                                      <p:to>
                                        <p:strVal val="visible"/>
                                      </p:to>
                                    </p:set>
                                    <p:anim calcmode="lin" valueType="num">
                                      <p:cBhvr additive="base">
                                        <p:cTn id="7" dur="500" fill="hold"/>
                                        <p:tgtEl>
                                          <p:spTgt spid="4628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2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2851">
                                            <p:txEl>
                                              <p:pRg st="1" end="1"/>
                                            </p:txEl>
                                          </p:spTgt>
                                        </p:tgtEl>
                                        <p:attrNameLst>
                                          <p:attrName>style.visibility</p:attrName>
                                        </p:attrNameLst>
                                      </p:cBhvr>
                                      <p:to>
                                        <p:strVal val="visible"/>
                                      </p:to>
                                    </p:set>
                                    <p:anim calcmode="lin" valueType="num">
                                      <p:cBhvr additive="base">
                                        <p:cTn id="13" dur="500" fill="hold"/>
                                        <p:tgtEl>
                                          <p:spTgt spid="4628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2851">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462851">
                                            <p:txEl>
                                              <p:pRg st="2" end="2"/>
                                            </p:txEl>
                                          </p:spTgt>
                                        </p:tgtEl>
                                        <p:attrNameLst>
                                          <p:attrName>style.visibility</p:attrName>
                                        </p:attrNameLst>
                                      </p:cBhvr>
                                      <p:to>
                                        <p:strVal val="visible"/>
                                      </p:to>
                                    </p:set>
                                    <p:anim calcmode="lin" valueType="num">
                                      <p:cBhvr additive="base">
                                        <p:cTn id="17" dur="500" fill="hold"/>
                                        <p:tgtEl>
                                          <p:spTgt spid="462851">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6285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62851">
                                            <p:txEl>
                                              <p:pRg st="3" end="3"/>
                                            </p:txEl>
                                          </p:spTgt>
                                        </p:tgtEl>
                                        <p:attrNameLst>
                                          <p:attrName>style.visibility</p:attrName>
                                        </p:attrNameLst>
                                      </p:cBhvr>
                                      <p:to>
                                        <p:strVal val="visible"/>
                                      </p:to>
                                    </p:set>
                                    <p:anim calcmode="lin" valueType="num">
                                      <p:cBhvr additive="base">
                                        <p:cTn id="21" dur="500" fill="hold"/>
                                        <p:tgtEl>
                                          <p:spTgt spid="462851">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62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62851">
                                            <p:txEl>
                                              <p:pRg st="4" end="4"/>
                                            </p:txEl>
                                          </p:spTgt>
                                        </p:tgtEl>
                                        <p:attrNameLst>
                                          <p:attrName>style.visibility</p:attrName>
                                        </p:attrNameLst>
                                      </p:cBhvr>
                                      <p:to>
                                        <p:strVal val="visible"/>
                                      </p:to>
                                    </p:set>
                                    <p:anim calcmode="lin" valueType="num">
                                      <p:cBhvr additive="base">
                                        <p:cTn id="27" dur="500" fill="hold"/>
                                        <p:tgtEl>
                                          <p:spTgt spid="46285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62851">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62851">
                                            <p:txEl>
                                              <p:pRg st="5" end="5"/>
                                            </p:txEl>
                                          </p:spTgt>
                                        </p:tgtEl>
                                        <p:attrNameLst>
                                          <p:attrName>style.visibility</p:attrName>
                                        </p:attrNameLst>
                                      </p:cBhvr>
                                      <p:to>
                                        <p:strVal val="visible"/>
                                      </p:to>
                                    </p:set>
                                    <p:anim calcmode="lin" valueType="num">
                                      <p:cBhvr additive="base">
                                        <p:cTn id="31" dur="500" fill="hold"/>
                                        <p:tgtEl>
                                          <p:spTgt spid="462851">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62851">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62851">
                                            <p:txEl>
                                              <p:pRg st="6" end="6"/>
                                            </p:txEl>
                                          </p:spTgt>
                                        </p:tgtEl>
                                        <p:attrNameLst>
                                          <p:attrName>style.visibility</p:attrName>
                                        </p:attrNameLst>
                                      </p:cBhvr>
                                      <p:to>
                                        <p:strVal val="visible"/>
                                      </p:to>
                                    </p:set>
                                    <p:anim calcmode="lin" valueType="num">
                                      <p:cBhvr additive="base">
                                        <p:cTn id="35" dur="500" fill="hold"/>
                                        <p:tgtEl>
                                          <p:spTgt spid="462851">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628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462851">
                                            <p:txEl>
                                              <p:pRg st="7" end="7"/>
                                            </p:txEl>
                                          </p:spTgt>
                                        </p:tgtEl>
                                        <p:attrNameLst>
                                          <p:attrName>style.visibility</p:attrName>
                                        </p:attrNameLst>
                                      </p:cBhvr>
                                      <p:to>
                                        <p:strVal val="visible"/>
                                      </p:to>
                                    </p:set>
                                    <p:anim calcmode="lin" valueType="num">
                                      <p:cBhvr additive="base">
                                        <p:cTn id="41" dur="500" fill="hold"/>
                                        <p:tgtEl>
                                          <p:spTgt spid="46285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6285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62851">
                                            <p:txEl>
                                              <p:pRg st="8" end="8"/>
                                            </p:txEl>
                                          </p:spTgt>
                                        </p:tgtEl>
                                        <p:attrNameLst>
                                          <p:attrName>style.visibility</p:attrName>
                                        </p:attrNameLst>
                                      </p:cBhvr>
                                      <p:to>
                                        <p:strVal val="visible"/>
                                      </p:to>
                                    </p:set>
                                    <p:anim calcmode="lin" valueType="num">
                                      <p:cBhvr additive="base">
                                        <p:cTn id="45" dur="500" fill="hold"/>
                                        <p:tgtEl>
                                          <p:spTgt spid="46285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62851">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462851">
                                            <p:txEl>
                                              <p:pRg st="9" end="9"/>
                                            </p:txEl>
                                          </p:spTgt>
                                        </p:tgtEl>
                                        <p:attrNameLst>
                                          <p:attrName>style.visibility</p:attrName>
                                        </p:attrNameLst>
                                      </p:cBhvr>
                                      <p:to>
                                        <p:strVal val="visible"/>
                                      </p:to>
                                    </p:set>
                                    <p:anim calcmode="lin" valueType="num">
                                      <p:cBhvr additive="base">
                                        <p:cTn id="49" dur="500" fill="hold"/>
                                        <p:tgtEl>
                                          <p:spTgt spid="462851">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6285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62851">
                                            <p:txEl>
                                              <p:pRg st="10" end="10"/>
                                            </p:txEl>
                                          </p:spTgt>
                                        </p:tgtEl>
                                        <p:attrNameLst>
                                          <p:attrName>style.visibility</p:attrName>
                                        </p:attrNameLst>
                                      </p:cBhvr>
                                      <p:to>
                                        <p:strVal val="visible"/>
                                      </p:to>
                                    </p:set>
                                    <p:anim calcmode="lin" valueType="num">
                                      <p:cBhvr additive="base">
                                        <p:cTn id="55" dur="500" fill="hold"/>
                                        <p:tgtEl>
                                          <p:spTgt spid="462851">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62851">
                                            <p:txEl>
                                              <p:pRg st="10" end="1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462851">
                                            <p:txEl>
                                              <p:pRg st="11" end="11"/>
                                            </p:txEl>
                                          </p:spTgt>
                                        </p:tgtEl>
                                        <p:attrNameLst>
                                          <p:attrName>style.visibility</p:attrName>
                                        </p:attrNameLst>
                                      </p:cBhvr>
                                      <p:to>
                                        <p:strVal val="visible"/>
                                      </p:to>
                                    </p:set>
                                    <p:anim calcmode="lin" valueType="num">
                                      <p:cBhvr additive="base">
                                        <p:cTn id="59" dur="500" fill="hold"/>
                                        <p:tgtEl>
                                          <p:spTgt spid="462851">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62851">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462851">
                                            <p:txEl>
                                              <p:pRg st="12" end="12"/>
                                            </p:txEl>
                                          </p:spTgt>
                                        </p:tgtEl>
                                        <p:attrNameLst>
                                          <p:attrName>style.visibility</p:attrName>
                                        </p:attrNameLst>
                                      </p:cBhvr>
                                      <p:to>
                                        <p:strVal val="visible"/>
                                      </p:to>
                                    </p:set>
                                    <p:anim calcmode="lin" valueType="num">
                                      <p:cBhvr additive="base">
                                        <p:cTn id="65" dur="500" fill="hold"/>
                                        <p:tgtEl>
                                          <p:spTgt spid="462851">
                                            <p:txEl>
                                              <p:pRg st="12" end="12"/>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62851">
                                            <p:txEl>
                                              <p:pRg st="12" end="12"/>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462852">
                                            <p:bg/>
                                          </p:spTgt>
                                        </p:tgtEl>
                                        <p:attrNameLst>
                                          <p:attrName>style.visibility</p:attrName>
                                        </p:attrNameLst>
                                      </p:cBhvr>
                                      <p:to>
                                        <p:strVal val="visible"/>
                                      </p:to>
                                    </p:set>
                                    <p:anim calcmode="lin" valueType="num">
                                      <p:cBhvr additive="base">
                                        <p:cTn id="69" dur="500" fill="hold"/>
                                        <p:tgtEl>
                                          <p:spTgt spid="462852">
                                            <p:bg/>
                                          </p:spTgt>
                                        </p:tgtEl>
                                        <p:attrNameLst>
                                          <p:attrName>ppt_x</p:attrName>
                                        </p:attrNameLst>
                                      </p:cBhvr>
                                      <p:tavLst>
                                        <p:tav tm="0">
                                          <p:val>
                                            <p:strVal val="1+#ppt_w/2"/>
                                          </p:val>
                                        </p:tav>
                                        <p:tav tm="100000">
                                          <p:val>
                                            <p:strVal val="#ppt_x"/>
                                          </p:val>
                                        </p:tav>
                                      </p:tavLst>
                                    </p:anim>
                                    <p:anim calcmode="lin" valueType="num">
                                      <p:cBhvr additive="base">
                                        <p:cTn id="70" dur="500" fill="hold"/>
                                        <p:tgtEl>
                                          <p:spTgt spid="462852">
                                            <p:bg/>
                                          </p:spTgt>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462851">
                                            <p:txEl>
                                              <p:pRg st="14" end="14"/>
                                            </p:txEl>
                                          </p:spTgt>
                                        </p:tgtEl>
                                        <p:attrNameLst>
                                          <p:attrName>style.visibility</p:attrName>
                                        </p:attrNameLst>
                                      </p:cBhvr>
                                      <p:to>
                                        <p:strVal val="visible"/>
                                      </p:to>
                                    </p:set>
                                    <p:anim calcmode="lin" valueType="num">
                                      <p:cBhvr additive="base">
                                        <p:cTn id="75" dur="500" fill="hold"/>
                                        <p:tgtEl>
                                          <p:spTgt spid="462851">
                                            <p:txEl>
                                              <p:pRg st="14" end="14"/>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462851">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462851">
                                            <p:txEl>
                                              <p:pRg st="15" end="15"/>
                                            </p:txEl>
                                          </p:spTgt>
                                        </p:tgtEl>
                                        <p:attrNameLst>
                                          <p:attrName>style.visibility</p:attrName>
                                        </p:attrNameLst>
                                      </p:cBhvr>
                                      <p:to>
                                        <p:strVal val="visible"/>
                                      </p:to>
                                    </p:set>
                                    <p:anim calcmode="lin" valueType="num">
                                      <p:cBhvr additive="base">
                                        <p:cTn id="81" dur="500" fill="hold"/>
                                        <p:tgtEl>
                                          <p:spTgt spid="462851">
                                            <p:txEl>
                                              <p:pRg st="15" end="15"/>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462851">
                                            <p:txEl>
                                              <p:pRg st="15" end="15"/>
                                            </p:txEl>
                                          </p:spTgt>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462851">
                                            <p:txEl>
                                              <p:pRg st="16" end="16"/>
                                            </p:txEl>
                                          </p:spTgt>
                                        </p:tgtEl>
                                        <p:attrNameLst>
                                          <p:attrName>style.visibility</p:attrName>
                                        </p:attrNameLst>
                                      </p:cBhvr>
                                      <p:to>
                                        <p:strVal val="visible"/>
                                      </p:to>
                                    </p:set>
                                    <p:anim calcmode="lin" valueType="num">
                                      <p:cBhvr additive="base">
                                        <p:cTn id="85" dur="500" fill="hold"/>
                                        <p:tgtEl>
                                          <p:spTgt spid="462851">
                                            <p:txEl>
                                              <p:pRg st="16" end="16"/>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462851">
                                            <p:txEl>
                                              <p:pRg st="16" end="16"/>
                                            </p:txEl>
                                          </p:spTgt>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462851">
                                            <p:txEl>
                                              <p:pRg st="17" end="17"/>
                                            </p:txEl>
                                          </p:spTgt>
                                        </p:tgtEl>
                                        <p:attrNameLst>
                                          <p:attrName>style.visibility</p:attrName>
                                        </p:attrNameLst>
                                      </p:cBhvr>
                                      <p:to>
                                        <p:strVal val="visible"/>
                                      </p:to>
                                    </p:set>
                                    <p:anim calcmode="lin" valueType="num">
                                      <p:cBhvr additive="base">
                                        <p:cTn id="89" dur="500" fill="hold"/>
                                        <p:tgtEl>
                                          <p:spTgt spid="462851">
                                            <p:txEl>
                                              <p:pRg st="17" end="17"/>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462851">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1" grpId="0" build="p" autoUpdateAnimBg="0"/>
      <p:bldP spid="462852"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0019" name="Rectangle 3"/>
          <p:cNvSpPr>
            <a:spLocks noGrp="1" noChangeArrowheads="1"/>
          </p:cNvSpPr>
          <p:nvPr>
            <p:ph type="body" idx="1"/>
          </p:nvPr>
        </p:nvSpPr>
        <p:spPr>
          <a:xfrm>
            <a:off x="76200" y="762000"/>
            <a:ext cx="8991600" cy="5867400"/>
          </a:xfrm>
        </p:spPr>
        <p:txBody>
          <a:bodyPr>
            <a:normAutofit lnSpcReduction="10000"/>
          </a:bodyPr>
          <a:lstStyle/>
          <a:p>
            <a:pPr>
              <a:lnSpc>
                <a:spcPct val="75000"/>
              </a:lnSpc>
              <a:spcBef>
                <a:spcPct val="15000"/>
              </a:spcBef>
            </a:pPr>
            <a:r>
              <a:rPr lang="en-US" sz="2400" dirty="0" smtClean="0"/>
              <a:t>First, generate a physical instance of circuit</a:t>
            </a:r>
          </a:p>
          <a:p>
            <a:pPr lvl="1">
              <a:lnSpc>
                <a:spcPct val="75000"/>
              </a:lnSpc>
              <a:spcBef>
                <a:spcPct val="15000"/>
              </a:spcBef>
            </a:pPr>
            <a:r>
              <a:rPr lang="en-US" sz="2000" dirty="0" smtClean="0"/>
              <a:t>Encode the circuit in one or more QEC codes</a:t>
            </a:r>
          </a:p>
          <a:p>
            <a:pPr lvl="1">
              <a:lnSpc>
                <a:spcPct val="75000"/>
              </a:lnSpc>
              <a:spcBef>
                <a:spcPct val="15000"/>
              </a:spcBef>
            </a:pPr>
            <a:r>
              <a:rPr lang="en-US" sz="2000" dirty="0" smtClean="0"/>
              <a:t>Partition and layout circuit: Highly </a:t>
            </a:r>
            <a:r>
              <a:rPr lang="en-US" sz="2000" dirty="0" err="1" smtClean="0"/>
              <a:t>dependant</a:t>
            </a:r>
            <a:r>
              <a:rPr lang="en-US" sz="2000" dirty="0" smtClean="0"/>
              <a:t> of layout heuristics!</a:t>
            </a:r>
          </a:p>
          <a:p>
            <a:pPr lvl="2">
              <a:lnSpc>
                <a:spcPct val="75000"/>
              </a:lnSpc>
              <a:spcBef>
                <a:spcPct val="15000"/>
              </a:spcBef>
            </a:pPr>
            <a:r>
              <a:rPr lang="en-US" sz="2000" dirty="0" smtClean="0"/>
              <a:t>Create a physical layout and scheduling of bits</a:t>
            </a:r>
          </a:p>
          <a:p>
            <a:pPr lvl="2">
              <a:lnSpc>
                <a:spcPct val="75000"/>
              </a:lnSpc>
              <a:spcBef>
                <a:spcPct val="15000"/>
              </a:spcBef>
            </a:pPr>
            <a:r>
              <a:rPr lang="en-US" sz="2000" dirty="0" smtClean="0"/>
              <a:t>Yields area and communication </a:t>
            </a:r>
            <a:r>
              <a:rPr lang="en-US" sz="2000" dirty="0" smtClean="0"/>
              <a:t>cost</a:t>
            </a:r>
          </a:p>
          <a:p>
            <a:pPr lvl="2">
              <a:lnSpc>
                <a:spcPct val="75000"/>
              </a:lnSpc>
              <a:spcBef>
                <a:spcPct val="15000"/>
              </a:spcBef>
            </a:pPr>
            <a:endParaRPr lang="en-US" sz="2000" dirty="0" smtClean="0"/>
          </a:p>
          <a:p>
            <a:pPr>
              <a:lnSpc>
                <a:spcPct val="75000"/>
              </a:lnSpc>
              <a:spcBef>
                <a:spcPct val="15000"/>
              </a:spcBef>
            </a:pPr>
            <a:endParaRPr lang="en-US" sz="2400" dirty="0" smtClean="0"/>
          </a:p>
          <a:p>
            <a:pPr>
              <a:lnSpc>
                <a:spcPct val="75000"/>
              </a:lnSpc>
              <a:spcBef>
                <a:spcPct val="15000"/>
              </a:spcBef>
            </a:pPr>
            <a:endParaRPr lang="en-US" sz="2400" dirty="0" smtClean="0"/>
          </a:p>
          <a:p>
            <a:pPr>
              <a:lnSpc>
                <a:spcPct val="75000"/>
              </a:lnSpc>
              <a:spcBef>
                <a:spcPct val="15000"/>
              </a:spcBef>
            </a:pPr>
            <a:endParaRPr lang="en-US" sz="2400" dirty="0" smtClean="0"/>
          </a:p>
          <a:p>
            <a:pPr>
              <a:lnSpc>
                <a:spcPct val="75000"/>
              </a:lnSpc>
              <a:spcBef>
                <a:spcPct val="15000"/>
              </a:spcBef>
            </a:pPr>
            <a:endParaRPr lang="en-US" sz="2400" dirty="0" smtClean="0"/>
          </a:p>
          <a:p>
            <a:pPr>
              <a:lnSpc>
                <a:spcPct val="75000"/>
              </a:lnSpc>
              <a:spcBef>
                <a:spcPct val="15000"/>
              </a:spcBef>
            </a:pPr>
            <a:endParaRPr lang="en-US" sz="2400" dirty="0" smtClean="0"/>
          </a:p>
          <a:p>
            <a:pPr>
              <a:lnSpc>
                <a:spcPct val="75000"/>
              </a:lnSpc>
              <a:spcBef>
                <a:spcPct val="15000"/>
              </a:spcBef>
            </a:pPr>
            <a:endParaRPr lang="en-US" sz="2400" dirty="0" smtClean="0"/>
          </a:p>
          <a:p>
            <a:pPr>
              <a:lnSpc>
                <a:spcPct val="75000"/>
              </a:lnSpc>
              <a:spcBef>
                <a:spcPct val="15000"/>
              </a:spcBef>
            </a:pPr>
            <a:r>
              <a:rPr lang="en-US" sz="2400" dirty="0" smtClean="0"/>
              <a:t>Then, evaluate probability of success</a:t>
            </a:r>
          </a:p>
          <a:p>
            <a:pPr lvl="1">
              <a:lnSpc>
                <a:spcPct val="75000"/>
              </a:lnSpc>
              <a:spcBef>
                <a:spcPct val="15000"/>
              </a:spcBef>
            </a:pPr>
            <a:r>
              <a:rPr lang="en-US" sz="2000" dirty="0" smtClean="0"/>
              <a:t>Technique that works well for depolarizing errors: Monte Carlo</a:t>
            </a:r>
          </a:p>
          <a:p>
            <a:pPr lvl="2">
              <a:lnSpc>
                <a:spcPct val="75000"/>
              </a:lnSpc>
              <a:spcBef>
                <a:spcPct val="15000"/>
              </a:spcBef>
            </a:pPr>
            <a:r>
              <a:rPr lang="en-US" sz="2000" dirty="0" smtClean="0"/>
              <a:t>Possible error points: Operations, Idle Bits, Communications</a:t>
            </a:r>
          </a:p>
          <a:p>
            <a:pPr lvl="1">
              <a:lnSpc>
                <a:spcPct val="75000"/>
              </a:lnSpc>
              <a:spcBef>
                <a:spcPct val="15000"/>
              </a:spcBef>
            </a:pPr>
            <a:r>
              <a:rPr lang="en-US" sz="2000" dirty="0" err="1" smtClean="0"/>
              <a:t>Vectorized</a:t>
            </a:r>
            <a:r>
              <a:rPr lang="en-US" sz="2000" dirty="0" smtClean="0"/>
              <a:t> Monte Carlo: n experiments with one pass</a:t>
            </a:r>
          </a:p>
          <a:p>
            <a:pPr lvl="1">
              <a:lnSpc>
                <a:spcPct val="75000"/>
              </a:lnSpc>
              <a:spcBef>
                <a:spcPct val="15000"/>
              </a:spcBef>
            </a:pPr>
            <a:r>
              <a:rPr lang="en-US" sz="2000" dirty="0" smtClean="0"/>
              <a:t>Need to perform hybrid error analysis for larger circuits</a:t>
            </a:r>
          </a:p>
          <a:p>
            <a:pPr lvl="2">
              <a:lnSpc>
                <a:spcPct val="75000"/>
              </a:lnSpc>
              <a:spcBef>
                <a:spcPct val="15000"/>
              </a:spcBef>
            </a:pPr>
            <a:r>
              <a:rPr lang="en-US" sz="2000" dirty="0" smtClean="0"/>
              <a:t>Smaller modules evaluated via vector Monte Carlo</a:t>
            </a:r>
          </a:p>
          <a:p>
            <a:pPr lvl="2">
              <a:lnSpc>
                <a:spcPct val="75000"/>
              </a:lnSpc>
              <a:spcBef>
                <a:spcPct val="15000"/>
              </a:spcBef>
            </a:pPr>
            <a:r>
              <a:rPr lang="en-US" sz="2000" dirty="0" smtClean="0"/>
              <a:t>Teleportation infrastructure evaluated via fidelity of EPR bits</a:t>
            </a:r>
          </a:p>
          <a:p>
            <a:pPr>
              <a:lnSpc>
                <a:spcPct val="75000"/>
              </a:lnSpc>
              <a:spcBef>
                <a:spcPct val="15000"/>
              </a:spcBef>
            </a:pPr>
            <a:r>
              <a:rPr lang="en-US" sz="2400" dirty="0" smtClean="0"/>
              <a:t>Finally – Compute ADCR for particular result</a:t>
            </a:r>
          </a:p>
        </p:txBody>
      </p:sp>
      <p:sp>
        <p:nvSpPr>
          <p:cNvPr id="39939" name="Rectangle 2"/>
          <p:cNvSpPr>
            <a:spLocks noGrp="1" noChangeArrowheads="1"/>
          </p:cNvSpPr>
          <p:nvPr>
            <p:ph type="title"/>
          </p:nvPr>
        </p:nvSpPr>
        <p:spPr>
          <a:xfrm>
            <a:off x="990600" y="152400"/>
            <a:ext cx="7086600" cy="609600"/>
          </a:xfrm>
        </p:spPr>
        <p:txBody>
          <a:bodyPr/>
          <a:lstStyle/>
          <a:p>
            <a:r>
              <a:rPr lang="en-US" dirty="0" smtClean="0"/>
              <a:t>How to evaluate a circuit?</a:t>
            </a:r>
          </a:p>
        </p:txBody>
      </p:sp>
      <p:grpSp>
        <p:nvGrpSpPr>
          <p:cNvPr id="2" name="Group 14"/>
          <p:cNvGrpSpPr>
            <a:grpSpLocks/>
          </p:cNvGrpSpPr>
          <p:nvPr/>
        </p:nvGrpSpPr>
        <p:grpSpPr bwMode="auto">
          <a:xfrm>
            <a:off x="285750" y="2209800"/>
            <a:ext cx="4438650" cy="1909763"/>
            <a:chOff x="132" y="1332"/>
            <a:chExt cx="2796" cy="1203"/>
          </a:xfrm>
        </p:grpSpPr>
        <p:sp>
          <p:nvSpPr>
            <p:cNvPr id="39947" name="Text Box 6"/>
            <p:cNvSpPr txBox="1">
              <a:spLocks noChangeArrowheads="1"/>
            </p:cNvSpPr>
            <p:nvPr/>
          </p:nvSpPr>
          <p:spPr bwMode="auto">
            <a:xfrm>
              <a:off x="132" y="1645"/>
              <a:ext cx="102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Normal </a:t>
              </a:r>
            </a:p>
            <a:p>
              <a:pPr algn="ctr"/>
              <a:r>
                <a:rPr lang="en-US" sz="1800" b="1">
                  <a:solidFill>
                    <a:srgbClr val="000000"/>
                  </a:solidFill>
                  <a:latin typeface="Comic Sans MS" pitchFamily="66" charset="0"/>
                </a:rPr>
                <a:t>Monte Carlo:</a:t>
              </a:r>
            </a:p>
            <a:p>
              <a:pPr algn="ctr"/>
              <a:r>
                <a:rPr lang="en-US" sz="1800" b="1">
                  <a:solidFill>
                    <a:srgbClr val="000000"/>
                  </a:solidFill>
                  <a:latin typeface="Comic Sans MS" pitchFamily="66" charset="0"/>
                </a:rPr>
                <a:t>n times</a:t>
              </a:r>
            </a:p>
          </p:txBody>
        </p:sp>
        <p:pic>
          <p:nvPicPr>
            <p:cNvPr id="3994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 y="1332"/>
              <a:ext cx="1824"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grpSp>
        <p:nvGrpSpPr>
          <p:cNvPr id="3" name="Group 15"/>
          <p:cNvGrpSpPr>
            <a:grpSpLocks/>
          </p:cNvGrpSpPr>
          <p:nvPr/>
        </p:nvGrpSpPr>
        <p:grpSpPr bwMode="auto">
          <a:xfrm>
            <a:off x="4876800" y="2228850"/>
            <a:ext cx="3873500" cy="1873250"/>
            <a:chOff x="3128" y="1344"/>
            <a:chExt cx="2440" cy="1180"/>
          </a:xfrm>
        </p:grpSpPr>
        <p:sp>
          <p:nvSpPr>
            <p:cNvPr id="39945" name="Text Box 9"/>
            <p:cNvSpPr txBox="1">
              <a:spLocks noChangeArrowheads="1"/>
            </p:cNvSpPr>
            <p:nvPr/>
          </p:nvSpPr>
          <p:spPr bwMode="auto">
            <a:xfrm>
              <a:off x="3128" y="1645"/>
              <a:ext cx="102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Vector</a:t>
              </a:r>
            </a:p>
            <a:p>
              <a:pPr algn="ctr"/>
              <a:r>
                <a:rPr lang="en-US" sz="1800" b="1">
                  <a:solidFill>
                    <a:srgbClr val="000000"/>
                  </a:solidFill>
                  <a:latin typeface="Comic Sans MS" pitchFamily="66" charset="0"/>
                </a:rPr>
                <a:t>Monte Carlo:</a:t>
              </a:r>
            </a:p>
            <a:p>
              <a:pPr algn="ctr"/>
              <a:r>
                <a:rPr lang="en-US" sz="1800" b="1">
                  <a:solidFill>
                    <a:srgbClr val="000000"/>
                  </a:solidFill>
                  <a:latin typeface="Comic Sans MS" pitchFamily="66" charset="0"/>
                </a:rPr>
                <a:t>single pass</a:t>
              </a:r>
            </a:p>
          </p:txBody>
        </p:sp>
        <p:pic>
          <p:nvPicPr>
            <p:cNvPr id="3994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 y="1344"/>
              <a:ext cx="1488"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spTree>
    <p:extLst>
      <p:ext uri="{BB962C8B-B14F-4D97-AF65-F5344CB8AC3E}">
        <p14:creationId xmlns:p14="http://schemas.microsoft.com/office/powerpoint/2010/main" val="6351072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0019">
                                            <p:txEl>
                                              <p:pRg st="0" end="0"/>
                                            </p:txEl>
                                          </p:spTgt>
                                        </p:tgtEl>
                                        <p:attrNameLst>
                                          <p:attrName>style.visibility</p:attrName>
                                        </p:attrNameLst>
                                      </p:cBhvr>
                                      <p:to>
                                        <p:strVal val="visible"/>
                                      </p:to>
                                    </p:set>
                                    <p:anim calcmode="lin" valueType="num">
                                      <p:cBhvr additive="base">
                                        <p:cTn id="7" dur="500" fill="hold"/>
                                        <p:tgtEl>
                                          <p:spTgt spid="4700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700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70019">
                                            <p:txEl>
                                              <p:pRg st="1" end="1"/>
                                            </p:txEl>
                                          </p:spTgt>
                                        </p:tgtEl>
                                        <p:attrNameLst>
                                          <p:attrName>style.visibility</p:attrName>
                                        </p:attrNameLst>
                                      </p:cBhvr>
                                      <p:to>
                                        <p:strVal val="visible"/>
                                      </p:to>
                                    </p:set>
                                    <p:anim calcmode="lin" valueType="num">
                                      <p:cBhvr additive="base">
                                        <p:cTn id="11" dur="500" fill="hold"/>
                                        <p:tgtEl>
                                          <p:spTgt spid="47001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7001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70019">
                                            <p:txEl>
                                              <p:pRg st="2" end="2"/>
                                            </p:txEl>
                                          </p:spTgt>
                                        </p:tgtEl>
                                        <p:attrNameLst>
                                          <p:attrName>style.visibility</p:attrName>
                                        </p:attrNameLst>
                                      </p:cBhvr>
                                      <p:to>
                                        <p:strVal val="visible"/>
                                      </p:to>
                                    </p:set>
                                    <p:anim calcmode="lin" valueType="num">
                                      <p:cBhvr additive="base">
                                        <p:cTn id="15" dur="500" fill="hold"/>
                                        <p:tgtEl>
                                          <p:spTgt spid="47001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7001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70019">
                                            <p:txEl>
                                              <p:pRg st="3" end="3"/>
                                            </p:txEl>
                                          </p:spTgt>
                                        </p:tgtEl>
                                        <p:attrNameLst>
                                          <p:attrName>style.visibility</p:attrName>
                                        </p:attrNameLst>
                                      </p:cBhvr>
                                      <p:to>
                                        <p:strVal val="visible"/>
                                      </p:to>
                                    </p:set>
                                    <p:anim calcmode="lin" valueType="num">
                                      <p:cBhvr additive="base">
                                        <p:cTn id="19" dur="500" fill="hold"/>
                                        <p:tgtEl>
                                          <p:spTgt spid="47001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7001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70019">
                                            <p:txEl>
                                              <p:pRg st="4" end="4"/>
                                            </p:txEl>
                                          </p:spTgt>
                                        </p:tgtEl>
                                        <p:attrNameLst>
                                          <p:attrName>style.visibility</p:attrName>
                                        </p:attrNameLst>
                                      </p:cBhvr>
                                      <p:to>
                                        <p:strVal val="visible"/>
                                      </p:to>
                                    </p:set>
                                    <p:anim calcmode="lin" valueType="num">
                                      <p:cBhvr additive="base">
                                        <p:cTn id="23" dur="500" fill="hold"/>
                                        <p:tgtEl>
                                          <p:spTgt spid="47001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70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70019">
                                            <p:txEl>
                                              <p:pRg st="12" end="12"/>
                                            </p:txEl>
                                          </p:spTgt>
                                        </p:tgtEl>
                                        <p:attrNameLst>
                                          <p:attrName>style.visibility</p:attrName>
                                        </p:attrNameLst>
                                      </p:cBhvr>
                                      <p:to>
                                        <p:strVal val="visible"/>
                                      </p:to>
                                    </p:set>
                                    <p:anim calcmode="lin" valueType="num">
                                      <p:cBhvr additive="base">
                                        <p:cTn id="29" dur="500" fill="hold"/>
                                        <p:tgtEl>
                                          <p:spTgt spid="470019">
                                            <p:txEl>
                                              <p:pRg st="12" end="1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70019">
                                            <p:txEl>
                                              <p:pRg st="12" end="12"/>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70019">
                                            <p:txEl>
                                              <p:pRg st="13" end="13"/>
                                            </p:txEl>
                                          </p:spTgt>
                                        </p:tgtEl>
                                        <p:attrNameLst>
                                          <p:attrName>style.visibility</p:attrName>
                                        </p:attrNameLst>
                                      </p:cBhvr>
                                      <p:to>
                                        <p:strVal val="visible"/>
                                      </p:to>
                                    </p:set>
                                    <p:anim calcmode="lin" valueType="num">
                                      <p:cBhvr additive="base">
                                        <p:cTn id="33" dur="500" fill="hold"/>
                                        <p:tgtEl>
                                          <p:spTgt spid="470019">
                                            <p:txEl>
                                              <p:pRg st="13" end="1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70019">
                                            <p:txEl>
                                              <p:pRg st="13" end="13"/>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70019">
                                            <p:txEl>
                                              <p:pRg st="14" end="14"/>
                                            </p:txEl>
                                          </p:spTgt>
                                        </p:tgtEl>
                                        <p:attrNameLst>
                                          <p:attrName>style.visibility</p:attrName>
                                        </p:attrNameLst>
                                      </p:cBhvr>
                                      <p:to>
                                        <p:strVal val="visible"/>
                                      </p:to>
                                    </p:set>
                                    <p:anim calcmode="lin" valueType="num">
                                      <p:cBhvr additive="base">
                                        <p:cTn id="37" dur="500" fill="hold"/>
                                        <p:tgtEl>
                                          <p:spTgt spid="470019">
                                            <p:txEl>
                                              <p:pRg st="14" end="1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70019">
                                            <p:txEl>
                                              <p:pRg st="14" end="14"/>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1+#ppt_w/2"/>
                                          </p:val>
                                        </p:tav>
                                        <p:tav tm="100000">
                                          <p:val>
                                            <p:strVal val="#ppt_x"/>
                                          </p:val>
                                        </p:tav>
                                      </p:tavLst>
                                    </p:anim>
                                    <p:anim calcmode="lin" valueType="num">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70019">
                                            <p:txEl>
                                              <p:pRg st="15" end="15"/>
                                            </p:txEl>
                                          </p:spTgt>
                                        </p:tgtEl>
                                        <p:attrNameLst>
                                          <p:attrName>style.visibility</p:attrName>
                                        </p:attrNameLst>
                                      </p:cBhvr>
                                      <p:to>
                                        <p:strVal val="visible"/>
                                      </p:to>
                                    </p:set>
                                    <p:anim calcmode="lin" valueType="num">
                                      <p:cBhvr additive="base">
                                        <p:cTn id="47" dur="500" fill="hold"/>
                                        <p:tgtEl>
                                          <p:spTgt spid="470019">
                                            <p:txEl>
                                              <p:pRg st="15" end="1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70019">
                                            <p:txEl>
                                              <p:pRg st="15" end="15"/>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1+#ppt_w/2"/>
                                          </p:val>
                                        </p:tav>
                                        <p:tav tm="100000">
                                          <p:val>
                                            <p:strVal val="#ppt_x"/>
                                          </p:val>
                                        </p:tav>
                                      </p:tavLst>
                                    </p:anim>
                                    <p:anim calcmode="lin" valueType="num">
                                      <p:cBhvr additive="base">
                                        <p:cTn id="5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470019">
                                            <p:txEl>
                                              <p:pRg st="16" end="16"/>
                                            </p:txEl>
                                          </p:spTgt>
                                        </p:tgtEl>
                                        <p:attrNameLst>
                                          <p:attrName>style.visibility</p:attrName>
                                        </p:attrNameLst>
                                      </p:cBhvr>
                                      <p:to>
                                        <p:strVal val="visible"/>
                                      </p:to>
                                    </p:set>
                                    <p:anim calcmode="lin" valueType="num">
                                      <p:cBhvr additive="base">
                                        <p:cTn id="57" dur="500" fill="hold"/>
                                        <p:tgtEl>
                                          <p:spTgt spid="470019">
                                            <p:txEl>
                                              <p:pRg st="16" end="16"/>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70019">
                                            <p:txEl>
                                              <p:pRg st="16" end="16"/>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470019">
                                            <p:txEl>
                                              <p:pRg st="17" end="17"/>
                                            </p:txEl>
                                          </p:spTgt>
                                        </p:tgtEl>
                                        <p:attrNameLst>
                                          <p:attrName>style.visibility</p:attrName>
                                        </p:attrNameLst>
                                      </p:cBhvr>
                                      <p:to>
                                        <p:strVal val="visible"/>
                                      </p:to>
                                    </p:set>
                                    <p:anim calcmode="lin" valueType="num">
                                      <p:cBhvr additive="base">
                                        <p:cTn id="61" dur="500" fill="hold"/>
                                        <p:tgtEl>
                                          <p:spTgt spid="470019">
                                            <p:txEl>
                                              <p:pRg st="17" end="17"/>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70019">
                                            <p:txEl>
                                              <p:pRg st="17" end="17"/>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470019">
                                            <p:txEl>
                                              <p:pRg st="18" end="18"/>
                                            </p:txEl>
                                          </p:spTgt>
                                        </p:tgtEl>
                                        <p:attrNameLst>
                                          <p:attrName>style.visibility</p:attrName>
                                        </p:attrNameLst>
                                      </p:cBhvr>
                                      <p:to>
                                        <p:strVal val="visible"/>
                                      </p:to>
                                    </p:set>
                                    <p:anim calcmode="lin" valueType="num">
                                      <p:cBhvr additive="base">
                                        <p:cTn id="65" dur="500" fill="hold"/>
                                        <p:tgtEl>
                                          <p:spTgt spid="470019">
                                            <p:txEl>
                                              <p:pRg st="18" end="1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70019">
                                            <p:txEl>
                                              <p:pRg st="18" end="1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470019">
                                            <p:txEl>
                                              <p:pRg st="19" end="19"/>
                                            </p:txEl>
                                          </p:spTgt>
                                        </p:tgtEl>
                                        <p:attrNameLst>
                                          <p:attrName>style.visibility</p:attrName>
                                        </p:attrNameLst>
                                      </p:cBhvr>
                                      <p:to>
                                        <p:strVal val="visible"/>
                                      </p:to>
                                    </p:set>
                                    <p:anim calcmode="lin" valueType="num">
                                      <p:cBhvr additive="base">
                                        <p:cTn id="71" dur="500" fill="hold"/>
                                        <p:tgtEl>
                                          <p:spTgt spid="470019">
                                            <p:txEl>
                                              <p:pRg st="19" end="19"/>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70019">
                                            <p:txEl>
                                              <p:pRg st="19" end="1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66800" y="228600"/>
            <a:ext cx="7086600" cy="499270"/>
          </a:xfrm>
        </p:spPr>
        <p:txBody>
          <a:bodyPr/>
          <a:lstStyle/>
          <a:p>
            <a:r>
              <a:rPr lang="en-US" dirty="0" smtClean="0"/>
              <a:t>Quantum CAD flow</a:t>
            </a:r>
          </a:p>
        </p:txBody>
      </p:sp>
      <p:sp>
        <p:nvSpPr>
          <p:cNvPr id="432143" name="Rectangle 15"/>
          <p:cNvSpPr>
            <a:spLocks noChangeArrowheads="1"/>
          </p:cNvSpPr>
          <p:nvPr/>
        </p:nvSpPr>
        <p:spPr bwMode="auto">
          <a:xfrm>
            <a:off x="2743200" y="990600"/>
            <a:ext cx="1447800" cy="838200"/>
          </a:xfrm>
          <a:prstGeom prst="rect">
            <a:avLst/>
          </a:prstGeom>
          <a:solidFill>
            <a:srgbClr val="99CCFF"/>
          </a:solidFill>
          <a:ln w="28575" algn="ctr">
            <a:solidFill>
              <a:schemeClr val="tx1"/>
            </a:solidFill>
            <a:miter lim="800000"/>
            <a:headEnd/>
            <a:tailEnd/>
          </a:ln>
        </p:spPr>
        <p:txBody>
          <a:bodyPr wrap="none" anchor="ctr"/>
          <a:lstStyle/>
          <a:p>
            <a:pPr algn="ctr"/>
            <a:r>
              <a:rPr lang="en-US" sz="1800">
                <a:solidFill>
                  <a:srgbClr val="000000"/>
                </a:solidFill>
                <a:latin typeface="Comic Sans MS" pitchFamily="66" charset="0"/>
              </a:rPr>
              <a:t>QEC Insert</a:t>
            </a:r>
          </a:p>
          <a:p>
            <a:pPr algn="ctr"/>
            <a:r>
              <a:rPr lang="en-US" sz="1800">
                <a:solidFill>
                  <a:srgbClr val="000000"/>
                </a:solidFill>
                <a:latin typeface="Comic Sans MS" pitchFamily="66" charset="0"/>
              </a:rPr>
              <a:t>Circuit</a:t>
            </a:r>
            <a:br>
              <a:rPr lang="en-US" sz="1800">
                <a:solidFill>
                  <a:srgbClr val="000000"/>
                </a:solidFill>
                <a:latin typeface="Comic Sans MS" pitchFamily="66" charset="0"/>
              </a:rPr>
            </a:br>
            <a:r>
              <a:rPr lang="en-US" sz="1800">
                <a:solidFill>
                  <a:srgbClr val="000000"/>
                </a:solidFill>
                <a:latin typeface="Comic Sans MS" pitchFamily="66" charset="0"/>
              </a:rPr>
              <a:t>Synthesis</a:t>
            </a:r>
            <a:endParaRPr lang="en-US" sz="1800" b="1">
              <a:solidFill>
                <a:srgbClr val="000000"/>
              </a:solidFill>
              <a:latin typeface="Comic Sans MS" pitchFamily="66" charset="0"/>
            </a:endParaRPr>
          </a:p>
        </p:txBody>
      </p:sp>
      <p:sp>
        <p:nvSpPr>
          <p:cNvPr id="432155" name="Rectangle 27"/>
          <p:cNvSpPr>
            <a:spLocks noChangeArrowheads="1"/>
          </p:cNvSpPr>
          <p:nvPr/>
        </p:nvSpPr>
        <p:spPr bwMode="auto">
          <a:xfrm>
            <a:off x="3962400" y="4876800"/>
            <a:ext cx="1447800" cy="838200"/>
          </a:xfrm>
          <a:prstGeom prst="rect">
            <a:avLst/>
          </a:prstGeom>
          <a:solidFill>
            <a:srgbClr val="99CCFF"/>
          </a:solidFill>
          <a:ln w="28575" algn="ctr">
            <a:solidFill>
              <a:schemeClr val="tx1"/>
            </a:solidFill>
            <a:miter lim="800000"/>
            <a:headEnd/>
            <a:tailEnd/>
          </a:ln>
        </p:spPr>
        <p:txBody>
          <a:bodyPr wrap="none" anchor="ctr"/>
          <a:lstStyle/>
          <a:p>
            <a:pPr algn="ctr"/>
            <a:r>
              <a:rPr lang="en-US" sz="1800">
                <a:solidFill>
                  <a:srgbClr val="000000"/>
                </a:solidFill>
                <a:latin typeface="Comic Sans MS" pitchFamily="66" charset="0"/>
              </a:rPr>
              <a:t>Hybrid Fault</a:t>
            </a:r>
          </a:p>
          <a:p>
            <a:pPr algn="ctr"/>
            <a:r>
              <a:rPr lang="en-US" sz="1800">
                <a:solidFill>
                  <a:srgbClr val="000000"/>
                </a:solidFill>
                <a:latin typeface="Comic Sans MS" pitchFamily="66" charset="0"/>
              </a:rPr>
              <a:t>Analysis</a:t>
            </a:r>
            <a:endParaRPr lang="en-US" sz="1800" b="1">
              <a:solidFill>
                <a:srgbClr val="000000"/>
              </a:solidFill>
              <a:latin typeface="Comic Sans MS" pitchFamily="66" charset="0"/>
            </a:endParaRPr>
          </a:p>
        </p:txBody>
      </p:sp>
      <p:sp>
        <p:nvSpPr>
          <p:cNvPr id="432135" name="Rectangle 7" descr="Wide downward diagonal"/>
          <p:cNvSpPr>
            <a:spLocks noChangeArrowheads="1"/>
          </p:cNvSpPr>
          <p:nvPr/>
        </p:nvSpPr>
        <p:spPr bwMode="auto">
          <a:xfrm>
            <a:off x="1219200" y="3276600"/>
            <a:ext cx="1447800" cy="838200"/>
          </a:xfrm>
          <a:prstGeom prst="rect">
            <a:avLst/>
          </a:prstGeom>
          <a:pattFill prst="wdDnDiag">
            <a:fgClr>
              <a:srgbClr val="99CCFF"/>
            </a:fgClr>
            <a:bgClr>
              <a:schemeClr val="bg1"/>
            </a:bgClr>
          </a:pattFill>
          <a:ln w="28575" algn="ctr">
            <a:solidFill>
              <a:schemeClr val="tx1"/>
            </a:solidFill>
            <a:miter lim="800000"/>
            <a:headEnd/>
            <a:tailEnd/>
          </a:ln>
        </p:spPr>
        <p:txBody>
          <a:bodyPr wrap="none" anchor="ctr"/>
          <a:lstStyle/>
          <a:p>
            <a:pPr algn="ctr"/>
            <a:r>
              <a:rPr lang="en-US" sz="1600">
                <a:solidFill>
                  <a:srgbClr val="000000"/>
                </a:solidFill>
                <a:latin typeface="Comic Sans MS" pitchFamily="66" charset="0"/>
              </a:rPr>
              <a:t>Circuit</a:t>
            </a:r>
          </a:p>
          <a:p>
            <a:pPr algn="ctr"/>
            <a:r>
              <a:rPr lang="en-US" sz="1600">
                <a:solidFill>
                  <a:srgbClr val="000000"/>
                </a:solidFill>
                <a:latin typeface="Comic Sans MS" pitchFamily="66" charset="0"/>
              </a:rPr>
              <a:t>Partitioning</a:t>
            </a:r>
            <a:endParaRPr lang="en-US" sz="1600" b="1">
              <a:solidFill>
                <a:srgbClr val="000000"/>
              </a:solidFill>
              <a:latin typeface="Comic Sans MS" pitchFamily="66" charset="0"/>
            </a:endParaRPr>
          </a:p>
        </p:txBody>
      </p:sp>
      <p:sp>
        <p:nvSpPr>
          <p:cNvPr id="432141" name="Rectangle 13"/>
          <p:cNvSpPr>
            <a:spLocks noChangeArrowheads="1"/>
          </p:cNvSpPr>
          <p:nvPr/>
        </p:nvSpPr>
        <p:spPr bwMode="auto">
          <a:xfrm>
            <a:off x="7391400" y="3276600"/>
            <a:ext cx="1600200" cy="838200"/>
          </a:xfrm>
          <a:prstGeom prst="rect">
            <a:avLst/>
          </a:prstGeom>
          <a:solidFill>
            <a:srgbClr val="99CCFF"/>
          </a:solidFill>
          <a:ln w="28575" algn="ctr">
            <a:solidFill>
              <a:schemeClr val="tx1"/>
            </a:solidFill>
            <a:miter lim="800000"/>
            <a:headEnd/>
            <a:tailEnd/>
          </a:ln>
        </p:spPr>
        <p:txBody>
          <a:bodyPr wrap="none" anchor="ctr"/>
          <a:lstStyle/>
          <a:p>
            <a:pPr algn="ctr"/>
            <a:r>
              <a:rPr lang="en-US" sz="1600">
                <a:solidFill>
                  <a:srgbClr val="000000"/>
                </a:solidFill>
                <a:latin typeface="Comic Sans MS" pitchFamily="66" charset="0"/>
              </a:rPr>
              <a:t>Mapping,</a:t>
            </a:r>
            <a:br>
              <a:rPr lang="en-US" sz="1600">
                <a:solidFill>
                  <a:srgbClr val="000000"/>
                </a:solidFill>
                <a:latin typeface="Comic Sans MS" pitchFamily="66" charset="0"/>
              </a:rPr>
            </a:br>
            <a:r>
              <a:rPr lang="en-US" sz="1600">
                <a:solidFill>
                  <a:srgbClr val="000000"/>
                </a:solidFill>
                <a:latin typeface="Comic Sans MS" pitchFamily="66" charset="0"/>
              </a:rPr>
              <a:t>Scheduling,</a:t>
            </a:r>
          </a:p>
          <a:p>
            <a:pPr algn="ctr"/>
            <a:r>
              <a:rPr lang="en-US" sz="1600">
                <a:solidFill>
                  <a:srgbClr val="000000"/>
                </a:solidFill>
                <a:latin typeface="Comic Sans MS" pitchFamily="66" charset="0"/>
              </a:rPr>
              <a:t>Classical control</a:t>
            </a:r>
            <a:endParaRPr lang="en-US" sz="1600" b="1">
              <a:solidFill>
                <a:srgbClr val="000000"/>
              </a:solidFill>
              <a:latin typeface="Comic Sans MS" pitchFamily="66" charset="0"/>
            </a:endParaRPr>
          </a:p>
        </p:txBody>
      </p:sp>
      <p:grpSp>
        <p:nvGrpSpPr>
          <p:cNvPr id="2" name="Group 67"/>
          <p:cNvGrpSpPr>
            <a:grpSpLocks/>
          </p:cNvGrpSpPr>
          <p:nvPr/>
        </p:nvGrpSpPr>
        <p:grpSpPr bwMode="auto">
          <a:xfrm>
            <a:off x="3276600" y="3276600"/>
            <a:ext cx="3505200" cy="838200"/>
            <a:chOff x="2064" y="2064"/>
            <a:chExt cx="2208" cy="528"/>
          </a:xfrm>
        </p:grpSpPr>
        <p:sp>
          <p:nvSpPr>
            <p:cNvPr id="40999" name="Rectangle 8"/>
            <p:cNvSpPr>
              <a:spLocks noChangeArrowheads="1"/>
            </p:cNvSpPr>
            <p:nvPr/>
          </p:nvSpPr>
          <p:spPr bwMode="auto">
            <a:xfrm>
              <a:off x="2064" y="2064"/>
              <a:ext cx="912" cy="528"/>
            </a:xfrm>
            <a:prstGeom prst="rect">
              <a:avLst/>
            </a:prstGeom>
            <a:solidFill>
              <a:srgbClr val="99CCFF"/>
            </a:solidFill>
            <a:ln w="28575" algn="ctr">
              <a:solidFill>
                <a:schemeClr val="tx1"/>
              </a:solidFill>
              <a:miter lim="800000"/>
              <a:headEnd/>
              <a:tailEnd/>
            </a:ln>
          </p:spPr>
          <p:txBody>
            <a:bodyPr wrap="none" anchor="ctr"/>
            <a:lstStyle/>
            <a:p>
              <a:pPr algn="ctr"/>
              <a:r>
                <a:rPr lang="en-US" sz="1600">
                  <a:solidFill>
                    <a:srgbClr val="000000"/>
                  </a:solidFill>
                  <a:latin typeface="Comic Sans MS" pitchFamily="66" charset="0"/>
                </a:rPr>
                <a:t>Communication</a:t>
              </a:r>
            </a:p>
            <a:p>
              <a:pPr algn="ctr"/>
              <a:r>
                <a:rPr lang="en-US" sz="1600">
                  <a:solidFill>
                    <a:srgbClr val="000000"/>
                  </a:solidFill>
                  <a:latin typeface="Comic Sans MS" pitchFamily="66" charset="0"/>
                </a:rPr>
                <a:t>Estimation</a:t>
              </a:r>
              <a:endParaRPr lang="en-US" sz="1600" b="1">
                <a:solidFill>
                  <a:srgbClr val="000000"/>
                </a:solidFill>
                <a:latin typeface="Comic Sans MS" pitchFamily="66" charset="0"/>
              </a:endParaRPr>
            </a:p>
          </p:txBody>
        </p:sp>
        <p:sp>
          <p:nvSpPr>
            <p:cNvPr id="41000" name="Rectangle 9" descr="Wide downward diagonal"/>
            <p:cNvSpPr>
              <a:spLocks noChangeArrowheads="1"/>
            </p:cNvSpPr>
            <p:nvPr/>
          </p:nvSpPr>
          <p:spPr bwMode="auto">
            <a:xfrm>
              <a:off x="3360" y="2064"/>
              <a:ext cx="912" cy="528"/>
            </a:xfrm>
            <a:prstGeom prst="rect">
              <a:avLst/>
            </a:prstGeom>
            <a:pattFill prst="wdDnDiag">
              <a:fgClr>
                <a:srgbClr val="99CCFF"/>
              </a:fgClr>
              <a:bgClr>
                <a:schemeClr val="bg1"/>
              </a:bgClr>
            </a:pattFill>
            <a:ln w="28575" algn="ctr">
              <a:solidFill>
                <a:schemeClr val="tx1"/>
              </a:solidFill>
              <a:miter lim="800000"/>
              <a:headEnd/>
              <a:tailEnd/>
            </a:ln>
          </p:spPr>
          <p:txBody>
            <a:bodyPr wrap="none" anchor="ctr"/>
            <a:lstStyle/>
            <a:p>
              <a:pPr algn="ctr"/>
              <a:r>
                <a:rPr lang="en-US" sz="1600">
                  <a:solidFill>
                    <a:srgbClr val="000000"/>
                  </a:solidFill>
                  <a:latin typeface="Comic Sans MS" pitchFamily="66" charset="0"/>
                </a:rPr>
                <a:t>Teleportation</a:t>
              </a:r>
            </a:p>
            <a:p>
              <a:pPr algn="ctr"/>
              <a:r>
                <a:rPr lang="en-US" sz="1600">
                  <a:solidFill>
                    <a:srgbClr val="000000"/>
                  </a:solidFill>
                  <a:latin typeface="Comic Sans MS" pitchFamily="66" charset="0"/>
                </a:rPr>
                <a:t>Network</a:t>
              </a:r>
              <a:br>
                <a:rPr lang="en-US" sz="1600">
                  <a:solidFill>
                    <a:srgbClr val="000000"/>
                  </a:solidFill>
                  <a:latin typeface="Comic Sans MS" pitchFamily="66" charset="0"/>
                </a:rPr>
              </a:br>
              <a:r>
                <a:rPr lang="en-US" sz="1600">
                  <a:solidFill>
                    <a:srgbClr val="000000"/>
                  </a:solidFill>
                  <a:latin typeface="Comic Sans MS" pitchFamily="66" charset="0"/>
                </a:rPr>
                <a:t>Insertion</a:t>
              </a:r>
              <a:endParaRPr lang="en-US" sz="1600" b="1">
                <a:solidFill>
                  <a:srgbClr val="000000"/>
                </a:solidFill>
                <a:latin typeface="Comic Sans MS" pitchFamily="66" charset="0"/>
              </a:endParaRPr>
            </a:p>
          </p:txBody>
        </p:sp>
        <p:sp>
          <p:nvSpPr>
            <p:cNvPr id="41001" name="Line 39"/>
            <p:cNvSpPr>
              <a:spLocks noChangeShapeType="1"/>
            </p:cNvSpPr>
            <p:nvPr/>
          </p:nvSpPr>
          <p:spPr bwMode="auto">
            <a:xfrm>
              <a:off x="2976" y="2328"/>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32170" name="AutoShape 42"/>
          <p:cNvSpPr>
            <a:spLocks noChangeArrowheads="1"/>
          </p:cNvSpPr>
          <p:nvPr/>
        </p:nvSpPr>
        <p:spPr bwMode="auto">
          <a:xfrm>
            <a:off x="609600" y="1066800"/>
            <a:ext cx="2057400" cy="609600"/>
          </a:xfrm>
          <a:prstGeom prst="rightArrow">
            <a:avLst>
              <a:gd name="adj1" fmla="val 50000"/>
              <a:gd name="adj2" fmla="val 84375"/>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800" b="1">
                <a:solidFill>
                  <a:srgbClr val="000000"/>
                </a:solidFill>
                <a:latin typeface="Comic Sans MS" pitchFamily="66" charset="0"/>
              </a:rPr>
              <a:t>Input Circuit</a:t>
            </a:r>
          </a:p>
        </p:txBody>
      </p:sp>
      <p:sp>
        <p:nvSpPr>
          <p:cNvPr id="432171" name="AutoShape 43"/>
          <p:cNvSpPr>
            <a:spLocks noChangeArrowheads="1"/>
          </p:cNvSpPr>
          <p:nvPr/>
        </p:nvSpPr>
        <p:spPr bwMode="auto">
          <a:xfrm rot="5400000">
            <a:off x="7086600" y="4953000"/>
            <a:ext cx="2286000" cy="609600"/>
          </a:xfrm>
          <a:prstGeom prst="rightArrow">
            <a:avLst>
              <a:gd name="adj1" fmla="val 50000"/>
              <a:gd name="adj2" fmla="val 93750"/>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800" b="1">
                <a:solidFill>
                  <a:srgbClr val="000000"/>
                </a:solidFill>
                <a:latin typeface="Comic Sans MS" pitchFamily="66" charset="0"/>
              </a:rPr>
              <a:t>Output Layout</a:t>
            </a:r>
          </a:p>
        </p:txBody>
      </p:sp>
      <p:grpSp>
        <p:nvGrpSpPr>
          <p:cNvPr id="3" name="Group 72"/>
          <p:cNvGrpSpPr>
            <a:grpSpLocks/>
          </p:cNvGrpSpPr>
          <p:nvPr/>
        </p:nvGrpSpPr>
        <p:grpSpPr bwMode="auto">
          <a:xfrm>
            <a:off x="381000" y="1828800"/>
            <a:ext cx="3057525" cy="1981200"/>
            <a:chOff x="240" y="1152"/>
            <a:chExt cx="1926" cy="1248"/>
          </a:xfrm>
        </p:grpSpPr>
        <p:sp>
          <p:nvSpPr>
            <p:cNvPr id="40997" name="Freeform 50"/>
            <p:cNvSpPr>
              <a:spLocks/>
            </p:cNvSpPr>
            <p:nvPr/>
          </p:nvSpPr>
          <p:spPr bwMode="auto">
            <a:xfrm>
              <a:off x="240" y="1152"/>
              <a:ext cx="1926" cy="1248"/>
            </a:xfrm>
            <a:custGeom>
              <a:avLst/>
              <a:gdLst>
                <a:gd name="T0" fmla="*/ 0 w 1920"/>
                <a:gd name="T1" fmla="*/ 1248 h 912"/>
                <a:gd name="T2" fmla="*/ 0 w 1920"/>
                <a:gd name="T3" fmla="*/ 328 h 912"/>
                <a:gd name="T4" fmla="*/ 1926 w 1920"/>
                <a:gd name="T5" fmla="*/ 328 h 912"/>
                <a:gd name="T6" fmla="*/ 1926 w 1920"/>
                <a:gd name="T7" fmla="*/ 0 h 912"/>
                <a:gd name="T8" fmla="*/ 0 60000 65536"/>
                <a:gd name="T9" fmla="*/ 0 60000 65536"/>
                <a:gd name="T10" fmla="*/ 0 60000 65536"/>
                <a:gd name="T11" fmla="*/ 0 60000 65536"/>
                <a:gd name="T12" fmla="*/ 0 w 1920"/>
                <a:gd name="T13" fmla="*/ 0 h 912"/>
                <a:gd name="T14" fmla="*/ 1920 w 1920"/>
                <a:gd name="T15" fmla="*/ 912 h 912"/>
              </a:gdLst>
              <a:ahLst/>
              <a:cxnLst>
                <a:cxn ang="T8">
                  <a:pos x="T0" y="T1"/>
                </a:cxn>
                <a:cxn ang="T9">
                  <a:pos x="T2" y="T3"/>
                </a:cxn>
                <a:cxn ang="T10">
                  <a:pos x="T4" y="T5"/>
                </a:cxn>
                <a:cxn ang="T11">
                  <a:pos x="T6" y="T7"/>
                </a:cxn>
              </a:cxnLst>
              <a:rect l="T12" t="T13" r="T14" b="T15"/>
              <a:pathLst>
                <a:path w="1920" h="912">
                  <a:moveTo>
                    <a:pt x="0" y="912"/>
                  </a:moveTo>
                  <a:lnTo>
                    <a:pt x="0" y="240"/>
                  </a:lnTo>
                  <a:lnTo>
                    <a:pt x="1920" y="240"/>
                  </a:lnTo>
                  <a:lnTo>
                    <a:pt x="1920" y="0"/>
                  </a:lnTo>
                </a:path>
              </a:pathLst>
            </a:custGeom>
            <a:noFill/>
            <a:ln w="76200" cap="flat"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98" name="Text Box 52"/>
            <p:cNvSpPr txBox="1">
              <a:spLocks noChangeArrowheads="1"/>
            </p:cNvSpPr>
            <p:nvPr/>
          </p:nvSpPr>
          <p:spPr bwMode="auto">
            <a:xfrm>
              <a:off x="319" y="1209"/>
              <a:ext cx="184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ReSynthesis (ADCR</a:t>
              </a:r>
              <a:r>
                <a:rPr lang="en-US" sz="1800" b="1" baseline="-25000">
                  <a:solidFill>
                    <a:srgbClr val="000000"/>
                  </a:solidFill>
                  <a:latin typeface="Comic Sans MS" pitchFamily="66" charset="0"/>
                </a:rPr>
                <a:t>optimal</a:t>
              </a:r>
              <a:r>
                <a:rPr lang="en-US" sz="1800" b="1">
                  <a:solidFill>
                    <a:srgbClr val="000000"/>
                  </a:solidFill>
                  <a:latin typeface="Comic Sans MS" pitchFamily="66" charset="0"/>
                </a:rPr>
                <a:t>)</a:t>
              </a:r>
            </a:p>
          </p:txBody>
        </p:sp>
      </p:grpSp>
      <p:sp>
        <p:nvSpPr>
          <p:cNvPr id="432182" name="AutoShape 54"/>
          <p:cNvSpPr>
            <a:spLocks noChangeArrowheads="1"/>
          </p:cNvSpPr>
          <p:nvPr/>
        </p:nvSpPr>
        <p:spPr bwMode="auto">
          <a:xfrm>
            <a:off x="4305300" y="5715000"/>
            <a:ext cx="723900" cy="838200"/>
          </a:xfrm>
          <a:prstGeom prst="downArrow">
            <a:avLst>
              <a:gd name="adj1" fmla="val 50000"/>
              <a:gd name="adj2" fmla="val 28947"/>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r>
              <a:rPr lang="en-US" sz="1800" b="1">
                <a:solidFill>
                  <a:srgbClr val="000000"/>
                </a:solidFill>
                <a:latin typeface="Comic Sans MS" pitchFamily="66" charset="0"/>
              </a:rPr>
              <a:t>P</a:t>
            </a:r>
            <a:r>
              <a:rPr lang="en-US" sz="1800" b="1" baseline="-25000">
                <a:solidFill>
                  <a:srgbClr val="000000"/>
                </a:solidFill>
                <a:latin typeface="Comic Sans MS" pitchFamily="66" charset="0"/>
              </a:rPr>
              <a:t>success</a:t>
            </a:r>
            <a:endParaRPr lang="en-US" sz="1800" b="1">
              <a:solidFill>
                <a:srgbClr val="000000"/>
              </a:solidFill>
              <a:latin typeface="Comic Sans MS" pitchFamily="66" charset="0"/>
            </a:endParaRPr>
          </a:p>
        </p:txBody>
      </p:sp>
      <p:grpSp>
        <p:nvGrpSpPr>
          <p:cNvPr id="4" name="Group 69"/>
          <p:cNvGrpSpPr>
            <a:grpSpLocks/>
          </p:cNvGrpSpPr>
          <p:nvPr/>
        </p:nvGrpSpPr>
        <p:grpSpPr bwMode="auto">
          <a:xfrm>
            <a:off x="5410200" y="4114800"/>
            <a:ext cx="2362200" cy="1585913"/>
            <a:chOff x="3408" y="2592"/>
            <a:chExt cx="1488" cy="999"/>
          </a:xfrm>
        </p:grpSpPr>
        <p:sp>
          <p:nvSpPr>
            <p:cNvPr id="40995" name="Freeform 47"/>
            <p:cNvSpPr>
              <a:spLocks/>
            </p:cNvSpPr>
            <p:nvPr/>
          </p:nvSpPr>
          <p:spPr bwMode="auto">
            <a:xfrm>
              <a:off x="3408" y="2592"/>
              <a:ext cx="1488" cy="768"/>
            </a:xfrm>
            <a:custGeom>
              <a:avLst/>
              <a:gdLst>
                <a:gd name="T0" fmla="*/ 1488 w 1392"/>
                <a:gd name="T1" fmla="*/ 0 h 912"/>
                <a:gd name="T2" fmla="*/ 1488 w 1392"/>
                <a:gd name="T3" fmla="*/ 768 h 912"/>
                <a:gd name="T4" fmla="*/ 0 w 1392"/>
                <a:gd name="T5" fmla="*/ 768 h 912"/>
                <a:gd name="T6" fmla="*/ 0 60000 65536"/>
                <a:gd name="T7" fmla="*/ 0 60000 65536"/>
                <a:gd name="T8" fmla="*/ 0 60000 65536"/>
                <a:gd name="T9" fmla="*/ 0 w 1392"/>
                <a:gd name="T10" fmla="*/ 0 h 912"/>
                <a:gd name="T11" fmla="*/ 1392 w 1392"/>
                <a:gd name="T12" fmla="*/ 912 h 912"/>
              </a:gdLst>
              <a:ahLst/>
              <a:cxnLst>
                <a:cxn ang="T6">
                  <a:pos x="T0" y="T1"/>
                </a:cxn>
                <a:cxn ang="T7">
                  <a:pos x="T2" y="T3"/>
                </a:cxn>
                <a:cxn ang="T8">
                  <a:pos x="T4" y="T5"/>
                </a:cxn>
              </a:cxnLst>
              <a:rect l="T9" t="T10" r="T11" b="T12"/>
              <a:pathLst>
                <a:path w="1392" h="912">
                  <a:moveTo>
                    <a:pt x="1392" y="0"/>
                  </a:moveTo>
                  <a:lnTo>
                    <a:pt x="1392" y="912"/>
                  </a:lnTo>
                  <a:lnTo>
                    <a:pt x="0" y="912"/>
                  </a:ln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96" name="Text Box 55"/>
            <p:cNvSpPr txBox="1">
              <a:spLocks noChangeArrowheads="1"/>
            </p:cNvSpPr>
            <p:nvPr/>
          </p:nvSpPr>
          <p:spPr bwMode="auto">
            <a:xfrm>
              <a:off x="3552" y="3360"/>
              <a:ext cx="12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Complete Layout</a:t>
              </a:r>
            </a:p>
          </p:txBody>
        </p:sp>
      </p:grpSp>
      <p:grpSp>
        <p:nvGrpSpPr>
          <p:cNvPr id="5" name="Group 71"/>
          <p:cNvGrpSpPr>
            <a:grpSpLocks/>
          </p:cNvGrpSpPr>
          <p:nvPr/>
        </p:nvGrpSpPr>
        <p:grpSpPr bwMode="auto">
          <a:xfrm>
            <a:off x="381000" y="3810000"/>
            <a:ext cx="3505200" cy="2165350"/>
            <a:chOff x="240" y="2400"/>
            <a:chExt cx="2208" cy="1364"/>
          </a:xfrm>
        </p:grpSpPr>
        <p:sp>
          <p:nvSpPr>
            <p:cNvPr id="40991" name="Text Box 51"/>
            <p:cNvSpPr txBox="1">
              <a:spLocks noChangeArrowheads="1"/>
            </p:cNvSpPr>
            <p:nvPr/>
          </p:nvSpPr>
          <p:spPr bwMode="auto">
            <a:xfrm rot="-5400000">
              <a:off x="-65" y="2705"/>
              <a:ext cx="84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ReMapping</a:t>
              </a:r>
            </a:p>
          </p:txBody>
        </p:sp>
        <p:grpSp>
          <p:nvGrpSpPr>
            <p:cNvPr id="40992" name="Group 70"/>
            <p:cNvGrpSpPr>
              <a:grpSpLocks/>
            </p:cNvGrpSpPr>
            <p:nvPr/>
          </p:nvGrpSpPr>
          <p:grpSpPr bwMode="auto">
            <a:xfrm>
              <a:off x="240" y="2400"/>
              <a:ext cx="2208" cy="1364"/>
              <a:chOff x="240" y="2400"/>
              <a:chExt cx="2208" cy="1364"/>
            </a:xfrm>
          </p:grpSpPr>
          <p:sp>
            <p:nvSpPr>
              <p:cNvPr id="40993" name="Freeform 48"/>
              <p:cNvSpPr>
                <a:spLocks/>
              </p:cNvSpPr>
              <p:nvPr/>
            </p:nvSpPr>
            <p:spPr bwMode="auto">
              <a:xfrm>
                <a:off x="240" y="2400"/>
                <a:ext cx="2208" cy="960"/>
              </a:xfrm>
              <a:custGeom>
                <a:avLst/>
                <a:gdLst>
                  <a:gd name="T0" fmla="*/ 2208 w 2256"/>
                  <a:gd name="T1" fmla="*/ 960 h 1200"/>
                  <a:gd name="T2" fmla="*/ 0 w 2256"/>
                  <a:gd name="T3" fmla="*/ 960 h 1200"/>
                  <a:gd name="T4" fmla="*/ 0 w 2256"/>
                  <a:gd name="T5" fmla="*/ 0 h 1200"/>
                  <a:gd name="T6" fmla="*/ 512 w 2256"/>
                  <a:gd name="T7" fmla="*/ 2 h 1200"/>
                  <a:gd name="T8" fmla="*/ 0 60000 65536"/>
                  <a:gd name="T9" fmla="*/ 0 60000 65536"/>
                  <a:gd name="T10" fmla="*/ 0 60000 65536"/>
                  <a:gd name="T11" fmla="*/ 0 60000 65536"/>
                  <a:gd name="T12" fmla="*/ 0 w 2256"/>
                  <a:gd name="T13" fmla="*/ 0 h 1200"/>
                  <a:gd name="T14" fmla="*/ 2256 w 2256"/>
                  <a:gd name="T15" fmla="*/ 1200 h 1200"/>
                </a:gdLst>
                <a:ahLst/>
                <a:cxnLst>
                  <a:cxn ang="T8">
                    <a:pos x="T0" y="T1"/>
                  </a:cxn>
                  <a:cxn ang="T9">
                    <a:pos x="T2" y="T3"/>
                  </a:cxn>
                  <a:cxn ang="T10">
                    <a:pos x="T4" y="T5"/>
                  </a:cxn>
                  <a:cxn ang="T11">
                    <a:pos x="T6" y="T7"/>
                  </a:cxn>
                </a:cxnLst>
                <a:rect l="T12" t="T13" r="T14" b="T15"/>
                <a:pathLst>
                  <a:path w="2256" h="1200">
                    <a:moveTo>
                      <a:pt x="2256" y="1200"/>
                    </a:moveTo>
                    <a:lnTo>
                      <a:pt x="0" y="1200"/>
                    </a:lnTo>
                    <a:lnTo>
                      <a:pt x="0" y="0"/>
                    </a:lnTo>
                    <a:lnTo>
                      <a:pt x="523" y="2"/>
                    </a:lnTo>
                  </a:path>
                </a:pathLst>
              </a:custGeom>
              <a:noFill/>
              <a:ln w="76200" cap="flat"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94" name="Text Box 56"/>
              <p:cNvSpPr txBox="1">
                <a:spLocks noChangeArrowheads="1"/>
              </p:cNvSpPr>
              <p:nvPr/>
            </p:nvSpPr>
            <p:spPr bwMode="auto">
              <a:xfrm>
                <a:off x="432" y="3360"/>
                <a:ext cx="182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Error Analysis</a:t>
                </a:r>
              </a:p>
              <a:p>
                <a:pPr algn="ctr"/>
                <a:r>
                  <a:rPr lang="en-US" sz="1800" b="1">
                    <a:solidFill>
                      <a:srgbClr val="000000"/>
                    </a:solidFill>
                    <a:latin typeface="Comic Sans MS" pitchFamily="66" charset="0"/>
                  </a:rPr>
                  <a:t>Most Vulnerable Circuits</a:t>
                </a:r>
              </a:p>
            </p:txBody>
          </p:sp>
        </p:grpSp>
      </p:grpSp>
      <p:grpSp>
        <p:nvGrpSpPr>
          <p:cNvPr id="7" name="Group 65"/>
          <p:cNvGrpSpPr>
            <a:grpSpLocks/>
          </p:cNvGrpSpPr>
          <p:nvPr/>
        </p:nvGrpSpPr>
        <p:grpSpPr bwMode="auto">
          <a:xfrm>
            <a:off x="1905000" y="1371600"/>
            <a:ext cx="6938963" cy="1905000"/>
            <a:chOff x="1200" y="864"/>
            <a:chExt cx="4371" cy="1200"/>
          </a:xfrm>
        </p:grpSpPr>
        <p:sp>
          <p:nvSpPr>
            <p:cNvPr id="40989" name="Freeform 49"/>
            <p:cNvSpPr>
              <a:spLocks/>
            </p:cNvSpPr>
            <p:nvPr/>
          </p:nvSpPr>
          <p:spPr bwMode="auto">
            <a:xfrm>
              <a:off x="1200" y="864"/>
              <a:ext cx="3120" cy="1200"/>
            </a:xfrm>
            <a:custGeom>
              <a:avLst/>
              <a:gdLst>
                <a:gd name="T0" fmla="*/ 2758 w 3312"/>
                <a:gd name="T1" fmla="*/ 0 h 960"/>
                <a:gd name="T2" fmla="*/ 3120 w 3312"/>
                <a:gd name="T3" fmla="*/ 0 h 960"/>
                <a:gd name="T4" fmla="*/ 3120 w 3312"/>
                <a:gd name="T5" fmla="*/ 900 h 960"/>
                <a:gd name="T6" fmla="*/ 0 w 3312"/>
                <a:gd name="T7" fmla="*/ 900 h 960"/>
                <a:gd name="T8" fmla="*/ 0 w 3312"/>
                <a:gd name="T9" fmla="*/ 1200 h 960"/>
                <a:gd name="T10" fmla="*/ 0 60000 65536"/>
                <a:gd name="T11" fmla="*/ 0 60000 65536"/>
                <a:gd name="T12" fmla="*/ 0 60000 65536"/>
                <a:gd name="T13" fmla="*/ 0 60000 65536"/>
                <a:gd name="T14" fmla="*/ 0 60000 65536"/>
                <a:gd name="T15" fmla="*/ 0 w 3312"/>
                <a:gd name="T16" fmla="*/ 0 h 960"/>
                <a:gd name="T17" fmla="*/ 3312 w 3312"/>
                <a:gd name="T18" fmla="*/ 960 h 960"/>
              </a:gdLst>
              <a:ahLst/>
              <a:cxnLst>
                <a:cxn ang="T10">
                  <a:pos x="T0" y="T1"/>
                </a:cxn>
                <a:cxn ang="T11">
                  <a:pos x="T2" y="T3"/>
                </a:cxn>
                <a:cxn ang="T12">
                  <a:pos x="T4" y="T5"/>
                </a:cxn>
                <a:cxn ang="T13">
                  <a:pos x="T6" y="T7"/>
                </a:cxn>
                <a:cxn ang="T14">
                  <a:pos x="T8" y="T9"/>
                </a:cxn>
              </a:cxnLst>
              <a:rect l="T15" t="T16" r="T17" b="T18"/>
              <a:pathLst>
                <a:path w="3312" h="960">
                  <a:moveTo>
                    <a:pt x="2928" y="0"/>
                  </a:moveTo>
                  <a:lnTo>
                    <a:pt x="3312" y="0"/>
                  </a:lnTo>
                  <a:lnTo>
                    <a:pt x="3312" y="720"/>
                  </a:lnTo>
                  <a:lnTo>
                    <a:pt x="0" y="720"/>
                  </a:lnTo>
                  <a:lnTo>
                    <a:pt x="0" y="960"/>
                  </a:ln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90" name="Text Box 57"/>
            <p:cNvSpPr txBox="1">
              <a:spLocks noChangeArrowheads="1"/>
            </p:cNvSpPr>
            <p:nvPr/>
          </p:nvSpPr>
          <p:spPr bwMode="auto">
            <a:xfrm>
              <a:off x="4368" y="960"/>
              <a:ext cx="1203"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Fault-Tolerant </a:t>
              </a:r>
            </a:p>
            <a:p>
              <a:pPr algn="ctr"/>
              <a:r>
                <a:rPr lang="en-US" sz="1800" b="1">
                  <a:solidFill>
                    <a:srgbClr val="000000"/>
                  </a:solidFill>
                  <a:latin typeface="Comic Sans MS" pitchFamily="66" charset="0"/>
                </a:rPr>
                <a:t>Circuit</a:t>
              </a:r>
            </a:p>
            <a:p>
              <a:pPr algn="ctr"/>
              <a:r>
                <a:rPr lang="en-US" sz="1800" b="1">
                  <a:solidFill>
                    <a:srgbClr val="000000"/>
                  </a:solidFill>
                  <a:latin typeface="Comic Sans MS" pitchFamily="66" charset="0"/>
                </a:rPr>
                <a:t>(No layout)</a:t>
              </a:r>
            </a:p>
          </p:txBody>
        </p:sp>
      </p:grpSp>
      <p:grpSp>
        <p:nvGrpSpPr>
          <p:cNvPr id="8" name="Group 66"/>
          <p:cNvGrpSpPr>
            <a:grpSpLocks/>
          </p:cNvGrpSpPr>
          <p:nvPr/>
        </p:nvGrpSpPr>
        <p:grpSpPr bwMode="auto">
          <a:xfrm>
            <a:off x="2616200" y="3695700"/>
            <a:ext cx="660400" cy="1485900"/>
            <a:chOff x="1648" y="2328"/>
            <a:chExt cx="416" cy="936"/>
          </a:xfrm>
        </p:grpSpPr>
        <p:sp>
          <p:nvSpPr>
            <p:cNvPr id="40987" name="Line 41"/>
            <p:cNvSpPr>
              <a:spLocks noChangeShapeType="1"/>
            </p:cNvSpPr>
            <p:nvPr/>
          </p:nvSpPr>
          <p:spPr bwMode="auto">
            <a:xfrm>
              <a:off x="1680" y="2328"/>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8" name="Text Box 58"/>
            <p:cNvSpPr txBox="1">
              <a:spLocks noChangeArrowheads="1"/>
            </p:cNvSpPr>
            <p:nvPr/>
          </p:nvSpPr>
          <p:spPr bwMode="auto">
            <a:xfrm rot="5400000">
              <a:off x="1395" y="2642"/>
              <a:ext cx="87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lnSpc>
                  <a:spcPct val="90000"/>
                </a:lnSpc>
              </a:pPr>
              <a:r>
                <a:rPr lang="en-US" sz="1800" b="1">
                  <a:solidFill>
                    <a:srgbClr val="000000"/>
                  </a:solidFill>
                  <a:latin typeface="Comic Sans MS" pitchFamily="66" charset="0"/>
                </a:rPr>
                <a:t>Partitioned</a:t>
              </a:r>
            </a:p>
            <a:p>
              <a:pPr algn="ctr">
                <a:lnSpc>
                  <a:spcPct val="90000"/>
                </a:lnSpc>
              </a:pPr>
              <a:r>
                <a:rPr lang="en-US" sz="1800" b="1">
                  <a:solidFill>
                    <a:srgbClr val="000000"/>
                  </a:solidFill>
                  <a:latin typeface="Comic Sans MS" pitchFamily="66" charset="0"/>
                </a:rPr>
                <a:t>Circuit</a:t>
              </a:r>
            </a:p>
          </p:txBody>
        </p:sp>
      </p:grpSp>
      <p:grpSp>
        <p:nvGrpSpPr>
          <p:cNvPr id="9" name="Group 68"/>
          <p:cNvGrpSpPr>
            <a:grpSpLocks/>
          </p:cNvGrpSpPr>
          <p:nvPr/>
        </p:nvGrpSpPr>
        <p:grpSpPr bwMode="auto">
          <a:xfrm>
            <a:off x="6770688" y="3695700"/>
            <a:ext cx="620712" cy="1374775"/>
            <a:chOff x="4265" y="2328"/>
            <a:chExt cx="391" cy="866"/>
          </a:xfrm>
        </p:grpSpPr>
        <p:sp>
          <p:nvSpPr>
            <p:cNvPr id="40985" name="Line 40"/>
            <p:cNvSpPr>
              <a:spLocks noChangeShapeType="1"/>
            </p:cNvSpPr>
            <p:nvPr/>
          </p:nvSpPr>
          <p:spPr bwMode="auto">
            <a:xfrm>
              <a:off x="4272" y="2328"/>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6" name="Text Box 59"/>
            <p:cNvSpPr txBox="1">
              <a:spLocks noChangeArrowheads="1"/>
            </p:cNvSpPr>
            <p:nvPr/>
          </p:nvSpPr>
          <p:spPr bwMode="auto">
            <a:xfrm rot="5400000">
              <a:off x="4047" y="2607"/>
              <a:ext cx="80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lnSpc>
                  <a:spcPct val="90000"/>
                </a:lnSpc>
              </a:pPr>
              <a:r>
                <a:rPr lang="en-US" sz="1800" b="1">
                  <a:solidFill>
                    <a:srgbClr val="000000"/>
                  </a:solidFill>
                  <a:latin typeface="Comic Sans MS" pitchFamily="66" charset="0"/>
                </a:rPr>
                <a:t>Functional</a:t>
              </a:r>
              <a:br>
                <a:rPr lang="en-US" sz="1800" b="1">
                  <a:solidFill>
                    <a:srgbClr val="000000"/>
                  </a:solidFill>
                  <a:latin typeface="Comic Sans MS" pitchFamily="66" charset="0"/>
                </a:rPr>
              </a:br>
              <a:r>
                <a:rPr lang="en-US" sz="1800" b="1">
                  <a:solidFill>
                    <a:srgbClr val="000000"/>
                  </a:solidFill>
                  <a:latin typeface="Comic Sans MS" pitchFamily="66" charset="0"/>
                </a:rPr>
                <a:t>System</a:t>
              </a:r>
            </a:p>
          </p:txBody>
        </p:sp>
      </p:grpSp>
      <p:sp>
        <p:nvSpPr>
          <p:cNvPr id="432144" name="Rectangle 16" descr="Wide downward diagonal"/>
          <p:cNvSpPr>
            <a:spLocks noChangeArrowheads="1"/>
          </p:cNvSpPr>
          <p:nvPr/>
        </p:nvSpPr>
        <p:spPr bwMode="auto">
          <a:xfrm>
            <a:off x="4800600" y="990600"/>
            <a:ext cx="1447800" cy="838200"/>
          </a:xfrm>
          <a:prstGeom prst="rect">
            <a:avLst/>
          </a:prstGeom>
          <a:pattFill prst="wdDnDiag">
            <a:fgClr>
              <a:srgbClr val="99CCFF"/>
            </a:fgClr>
            <a:bgClr>
              <a:schemeClr val="bg1"/>
            </a:bgClr>
          </a:pattFill>
          <a:ln w="28575" algn="ctr">
            <a:solidFill>
              <a:schemeClr val="tx1"/>
            </a:solidFill>
            <a:miter lim="800000"/>
            <a:headEnd/>
            <a:tailEnd/>
          </a:ln>
        </p:spPr>
        <p:txBody>
          <a:bodyPr wrap="none" anchor="ctr"/>
          <a:lstStyle/>
          <a:p>
            <a:pPr algn="ctr"/>
            <a:r>
              <a:rPr lang="en-US" sz="1800">
                <a:solidFill>
                  <a:srgbClr val="000000"/>
                </a:solidFill>
                <a:latin typeface="Comic Sans MS" pitchFamily="66" charset="0"/>
              </a:rPr>
              <a:t>QEC </a:t>
            </a:r>
            <a:br>
              <a:rPr lang="en-US" sz="1800">
                <a:solidFill>
                  <a:srgbClr val="000000"/>
                </a:solidFill>
                <a:latin typeface="Comic Sans MS" pitchFamily="66" charset="0"/>
              </a:rPr>
            </a:br>
            <a:r>
              <a:rPr lang="en-US" sz="1800">
                <a:solidFill>
                  <a:srgbClr val="000000"/>
                </a:solidFill>
                <a:latin typeface="Comic Sans MS" pitchFamily="66" charset="0"/>
              </a:rPr>
              <a:t>Optimization</a:t>
            </a:r>
            <a:endParaRPr lang="en-US" sz="1800" b="1">
              <a:solidFill>
                <a:srgbClr val="000000"/>
              </a:solidFill>
              <a:latin typeface="Comic Sans MS" pitchFamily="66" charset="0"/>
            </a:endParaRPr>
          </a:p>
        </p:txBody>
      </p:sp>
      <p:grpSp>
        <p:nvGrpSpPr>
          <p:cNvPr id="10" name="Group 63"/>
          <p:cNvGrpSpPr>
            <a:grpSpLocks/>
          </p:cNvGrpSpPr>
          <p:nvPr/>
        </p:nvGrpSpPr>
        <p:grpSpPr bwMode="auto">
          <a:xfrm>
            <a:off x="4191000" y="1371600"/>
            <a:ext cx="609600" cy="1193800"/>
            <a:chOff x="2640" y="864"/>
            <a:chExt cx="384" cy="752"/>
          </a:xfrm>
        </p:grpSpPr>
        <p:sp>
          <p:nvSpPr>
            <p:cNvPr id="40983" name="Line 38"/>
            <p:cNvSpPr>
              <a:spLocks noChangeShapeType="1"/>
            </p:cNvSpPr>
            <p:nvPr/>
          </p:nvSpPr>
          <p:spPr bwMode="auto">
            <a:xfrm>
              <a:off x="2640" y="864"/>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4" name="Text Box 60"/>
            <p:cNvSpPr txBox="1">
              <a:spLocks noChangeArrowheads="1"/>
            </p:cNvSpPr>
            <p:nvPr/>
          </p:nvSpPr>
          <p:spPr bwMode="auto">
            <a:xfrm rot="5400000">
              <a:off x="2473" y="1079"/>
              <a:ext cx="70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lnSpc>
                  <a:spcPct val="90000"/>
                </a:lnSpc>
              </a:pPr>
              <a:r>
                <a:rPr lang="en-US" sz="1800" b="1">
                  <a:solidFill>
                    <a:srgbClr val="000000"/>
                  </a:solidFill>
                  <a:latin typeface="Comic Sans MS" pitchFamily="66" charset="0"/>
                </a:rPr>
                <a:t>Fault</a:t>
              </a:r>
              <a:br>
                <a:rPr lang="en-US" sz="1800" b="1">
                  <a:solidFill>
                    <a:srgbClr val="000000"/>
                  </a:solidFill>
                  <a:latin typeface="Comic Sans MS" pitchFamily="66" charset="0"/>
                </a:rPr>
              </a:br>
              <a:r>
                <a:rPr lang="en-US" sz="1800" b="1">
                  <a:solidFill>
                    <a:srgbClr val="000000"/>
                  </a:solidFill>
                  <a:latin typeface="Comic Sans MS" pitchFamily="66" charset="0"/>
                </a:rPr>
                <a:t>Tolerant</a:t>
              </a:r>
            </a:p>
          </p:txBody>
        </p:sp>
      </p:grpSp>
      <p:sp>
        <p:nvSpPr>
          <p:cNvPr id="432189" name="Text Box 61"/>
          <p:cNvSpPr txBox="1">
            <a:spLocks noChangeArrowheads="1"/>
          </p:cNvSpPr>
          <p:nvPr/>
        </p:nvSpPr>
        <p:spPr bwMode="auto">
          <a:xfrm>
            <a:off x="5486400" y="6096000"/>
            <a:ext cx="220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ADCR computation</a:t>
            </a:r>
          </a:p>
        </p:txBody>
      </p:sp>
    </p:spTree>
    <p:extLst>
      <p:ext uri="{BB962C8B-B14F-4D97-AF65-F5344CB8AC3E}">
        <p14:creationId xmlns:p14="http://schemas.microsoft.com/office/powerpoint/2010/main" val="3650388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2170"/>
                                        </p:tgtEl>
                                        <p:attrNameLst>
                                          <p:attrName>style.visibility</p:attrName>
                                        </p:attrNameLst>
                                      </p:cBhvr>
                                      <p:to>
                                        <p:strVal val="visible"/>
                                      </p:to>
                                    </p:set>
                                    <p:animEffect transition="in" filter="wipe(left)">
                                      <p:cBhvr>
                                        <p:cTn id="7" dur="500"/>
                                        <p:tgtEl>
                                          <p:spTgt spid="43217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321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321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4321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4321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32171"/>
                                        </p:tgtEl>
                                        <p:attrNameLst>
                                          <p:attrName>style.visibility</p:attrName>
                                        </p:attrNameLst>
                                      </p:cBhvr>
                                      <p:to>
                                        <p:strVal val="visible"/>
                                      </p:to>
                                    </p:set>
                                    <p:animEffect transition="in" filter="wipe(up)">
                                      <p:cBhvr>
                                        <p:cTn id="47" dur="500"/>
                                        <p:tgtEl>
                                          <p:spTgt spid="4321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right)">
                                      <p:cBhvr>
                                        <p:cTn id="52" dur="500"/>
                                        <p:tgtEl>
                                          <p:spTgt spid="4"/>
                                        </p:tgtEl>
                                      </p:cBhvr>
                                    </p:animEffec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43215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32182"/>
                                        </p:tgtEl>
                                        <p:attrNameLst>
                                          <p:attrName>style.visibility</p:attrName>
                                        </p:attrNameLst>
                                      </p:cBhvr>
                                      <p:to>
                                        <p:strVal val="visible"/>
                                      </p:to>
                                    </p:set>
                                    <p:animEffect transition="in" filter="wipe(up)">
                                      <p:cBhvr>
                                        <p:cTn id="60" dur="500"/>
                                        <p:tgtEl>
                                          <p:spTgt spid="432182"/>
                                        </p:tgtEl>
                                      </p:cBhvr>
                                    </p:animEffect>
                                  </p:childTnLst>
                                </p:cTn>
                              </p:par>
                            </p:childTnLst>
                          </p:cTn>
                        </p:par>
                        <p:par>
                          <p:cTn id="61" fill="hold" nodeType="afterGroup">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32189"/>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right)">
                                      <p:cBhvr>
                                        <p:cTn id="68" dur="500"/>
                                        <p:tgtEl>
                                          <p:spTgt spid="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43" grpId="0" animBg="1"/>
      <p:bldP spid="432155" grpId="0" animBg="1"/>
      <p:bldP spid="432135" grpId="0" animBg="1"/>
      <p:bldP spid="432141" grpId="0" animBg="1"/>
      <p:bldP spid="432170" grpId="0" animBg="1"/>
      <p:bldP spid="432171" grpId="0" animBg="1"/>
      <p:bldP spid="432182" grpId="0" animBg="1"/>
      <p:bldP spid="432144" grpId="0" animBg="1"/>
      <p:bldP spid="432189"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95618" name="Object 2"/>
          <p:cNvGraphicFramePr>
            <a:graphicFrameLocks noChangeAspect="1"/>
          </p:cNvGraphicFramePr>
          <p:nvPr>
            <p:extLst>
              <p:ext uri="{D42A27DB-BD31-4B8C-83A1-F6EECF244321}">
                <p14:modId xmlns:p14="http://schemas.microsoft.com/office/powerpoint/2010/main" val="1403179024"/>
              </p:ext>
            </p:extLst>
          </p:nvPr>
        </p:nvGraphicFramePr>
        <p:xfrm>
          <a:off x="5826125" y="4108450"/>
          <a:ext cx="2719388" cy="1938338"/>
        </p:xfrm>
        <a:graphic>
          <a:graphicData uri="http://schemas.openxmlformats.org/presentationml/2006/ole">
            <mc:AlternateContent xmlns:mc="http://schemas.openxmlformats.org/markup-compatibility/2006">
              <mc:Choice xmlns:v="urn:schemas-microsoft-com:vml" Requires="v">
                <p:oleObj spid="_x0000_s7378" name="Visio" r:id="rId5" imgW="5754929" imgH="4098950" progId="Visio.Drawing.11">
                  <p:embed/>
                </p:oleObj>
              </mc:Choice>
              <mc:Fallback>
                <p:oleObj name="Visio" r:id="rId5" imgW="5754929" imgH="409895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25" y="4108450"/>
                        <a:ext cx="271938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19" name="Object 3"/>
          <p:cNvGraphicFramePr>
            <a:graphicFrameLocks noChangeAspect="1"/>
          </p:cNvGraphicFramePr>
          <p:nvPr>
            <p:extLst>
              <p:ext uri="{D42A27DB-BD31-4B8C-83A1-F6EECF244321}">
                <p14:modId xmlns:p14="http://schemas.microsoft.com/office/powerpoint/2010/main" val="2453343593"/>
              </p:ext>
            </p:extLst>
          </p:nvPr>
        </p:nvGraphicFramePr>
        <p:xfrm>
          <a:off x="5826125" y="4103688"/>
          <a:ext cx="2717800" cy="1935162"/>
        </p:xfrm>
        <a:graphic>
          <a:graphicData uri="http://schemas.openxmlformats.org/presentationml/2006/ole">
            <mc:AlternateContent xmlns:mc="http://schemas.openxmlformats.org/markup-compatibility/2006">
              <mc:Choice xmlns:v="urn:schemas-microsoft-com:vml" Requires="v">
                <p:oleObj spid="_x0000_s7379" name="Visio" r:id="rId7" imgW="5754929" imgH="4098950" progId="Visio.Drawing.11">
                  <p:embed/>
                </p:oleObj>
              </mc:Choice>
              <mc:Fallback>
                <p:oleObj name="Visio" r:id="rId7" imgW="5754929" imgH="4098950"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6125" y="4103688"/>
                        <a:ext cx="2717800"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56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4737100"/>
            <a:ext cx="35020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989" name="Rectangle 5"/>
          <p:cNvSpPr>
            <a:spLocks noGrp="1" noChangeArrowheads="1"/>
          </p:cNvSpPr>
          <p:nvPr>
            <p:ph type="title"/>
          </p:nvPr>
        </p:nvSpPr>
        <p:spPr>
          <a:xfrm>
            <a:off x="457200" y="-29620"/>
            <a:ext cx="8229600" cy="791620"/>
          </a:xfrm>
          <a:noFill/>
        </p:spPr>
        <p:txBody>
          <a:bodyPr lIns="0" tIns="0" rIns="0" bIns="0"/>
          <a:lstStyle/>
          <a:p>
            <a:pPr defTabSz="1008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Example Place and Route Heuristic:</a:t>
            </a:r>
            <a:br>
              <a:rPr lang="en-GB" dirty="0" smtClean="0"/>
            </a:br>
            <a:r>
              <a:rPr lang="en-GB" dirty="0" smtClean="0"/>
              <a:t>Collapsed Dataflow</a:t>
            </a:r>
          </a:p>
        </p:txBody>
      </p:sp>
      <p:sp>
        <p:nvSpPr>
          <p:cNvPr id="495622" name="Rectangle 6"/>
          <p:cNvSpPr>
            <a:spLocks noGrp="1" noChangeArrowheads="1"/>
          </p:cNvSpPr>
          <p:nvPr>
            <p:ph type="body" sz="half" idx="1"/>
          </p:nvPr>
        </p:nvSpPr>
        <p:spPr>
          <a:xfrm>
            <a:off x="381000" y="930275"/>
            <a:ext cx="8534400" cy="3124200"/>
          </a:xfrm>
        </p:spPr>
        <p:txBody>
          <a:bodyPr lIns="0" tIns="0" rIns="0" bIns="0"/>
          <a:lstStyle/>
          <a:p>
            <a:pPr marL="377825" indent="-377825"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Gate locations placed in dataflow order</a:t>
            </a:r>
          </a:p>
          <a:p>
            <a:pPr marL="819150" lvl="1" indent="-315913"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Qubits flow left to right</a:t>
            </a:r>
          </a:p>
          <a:p>
            <a:pPr marL="819150" lvl="1" indent="-315913"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Initial dataflow geometry folded and sorted</a:t>
            </a:r>
          </a:p>
          <a:p>
            <a:pPr marL="819150" lvl="1" indent="-315913"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Channels routed to reflect dataflow edges</a:t>
            </a:r>
          </a:p>
          <a:p>
            <a:pPr marL="377825" indent="-377825"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Too many gate locations, collapse dataflow</a:t>
            </a:r>
          </a:p>
          <a:p>
            <a:pPr marL="819150" lvl="1" indent="-315913"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Using scheduler feedback, identify latency critical edges</a:t>
            </a:r>
          </a:p>
          <a:p>
            <a:pPr marL="819150" lvl="1" indent="-315913"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Merge critical node pairs</a:t>
            </a:r>
          </a:p>
          <a:p>
            <a:pPr marL="819150" lvl="1" indent="-315913"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Reroute channels</a:t>
            </a:r>
          </a:p>
          <a:p>
            <a:pPr marL="377825" indent="-377825" defTabSz="1008063">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solidFill>
                  <a:srgbClr val="FF0000"/>
                </a:solidFill>
              </a:rPr>
              <a:t>Dataflow mapping allows pipelining of computation!</a:t>
            </a:r>
            <a:endParaRPr lang="en-GB" sz="2400" smtClean="0"/>
          </a:p>
        </p:txBody>
      </p:sp>
      <p:sp>
        <p:nvSpPr>
          <p:cNvPr id="495623" name="Line 7"/>
          <p:cNvSpPr>
            <a:spLocks noChangeShapeType="1"/>
          </p:cNvSpPr>
          <p:nvPr/>
        </p:nvSpPr>
        <p:spPr bwMode="auto">
          <a:xfrm>
            <a:off x="4414838" y="5543550"/>
            <a:ext cx="628650" cy="0"/>
          </a:xfrm>
          <a:prstGeom prst="line">
            <a:avLst/>
          </a:prstGeom>
          <a:noFill/>
          <a:ln w="571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24" name="Rectangle 8"/>
          <p:cNvSpPr>
            <a:spLocks noChangeArrowheads="1"/>
          </p:cNvSpPr>
          <p:nvPr/>
        </p:nvSpPr>
        <p:spPr bwMode="auto">
          <a:xfrm>
            <a:off x="1960563" y="4633913"/>
            <a:ext cx="365125" cy="1778000"/>
          </a:xfrm>
          <a:prstGeom prst="rect">
            <a:avLst/>
          </a:prstGeom>
          <a:noFill/>
          <a:ln w="635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495625" name="Rectangle 9"/>
          <p:cNvSpPr>
            <a:spLocks noChangeArrowheads="1"/>
          </p:cNvSpPr>
          <p:nvPr/>
        </p:nvSpPr>
        <p:spPr bwMode="auto">
          <a:xfrm>
            <a:off x="2743200" y="4897438"/>
            <a:ext cx="365125" cy="1254125"/>
          </a:xfrm>
          <a:prstGeom prst="rect">
            <a:avLst/>
          </a:prstGeom>
          <a:noFill/>
          <a:ln w="635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graphicFrame>
        <p:nvGraphicFramePr>
          <p:cNvPr id="495626" name="Object 4"/>
          <p:cNvGraphicFramePr>
            <a:graphicFrameLocks noChangeAspect="1"/>
          </p:cNvGraphicFramePr>
          <p:nvPr>
            <p:extLst>
              <p:ext uri="{D42A27DB-BD31-4B8C-83A1-F6EECF244321}">
                <p14:modId xmlns:p14="http://schemas.microsoft.com/office/powerpoint/2010/main" val="1311526927"/>
              </p:ext>
            </p:extLst>
          </p:nvPr>
        </p:nvGraphicFramePr>
        <p:xfrm>
          <a:off x="7467600" y="5291138"/>
          <a:ext cx="344488" cy="344487"/>
        </p:xfrm>
        <a:graphic>
          <a:graphicData uri="http://schemas.openxmlformats.org/presentationml/2006/ole">
            <mc:AlternateContent xmlns:mc="http://schemas.openxmlformats.org/markup-compatibility/2006">
              <mc:Choice xmlns:v="urn:schemas-microsoft-com:vml" Requires="v">
                <p:oleObj spid="_x0000_s7380" name="Visio" r:id="rId10" imgW="783336" imgH="783336" progId="Visio.Drawing.11">
                  <p:embed/>
                </p:oleObj>
              </mc:Choice>
              <mc:Fallback>
                <p:oleObj name="Visio" r:id="rId10" imgW="783336" imgH="78333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5291138"/>
                        <a:ext cx="344488"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27" name="Object 5"/>
          <p:cNvGraphicFramePr>
            <a:graphicFrameLocks noChangeAspect="1"/>
          </p:cNvGraphicFramePr>
          <p:nvPr>
            <p:extLst>
              <p:ext uri="{D42A27DB-BD31-4B8C-83A1-F6EECF244321}">
                <p14:modId xmlns:p14="http://schemas.microsoft.com/office/powerpoint/2010/main" val="1291639452"/>
              </p:ext>
            </p:extLst>
          </p:nvPr>
        </p:nvGraphicFramePr>
        <p:xfrm>
          <a:off x="8137525" y="5953125"/>
          <a:ext cx="354013" cy="355600"/>
        </p:xfrm>
        <a:graphic>
          <a:graphicData uri="http://schemas.openxmlformats.org/presentationml/2006/ole">
            <mc:AlternateContent xmlns:mc="http://schemas.openxmlformats.org/markup-compatibility/2006">
              <mc:Choice xmlns:v="urn:schemas-microsoft-com:vml" Requires="v">
                <p:oleObj spid="_x0000_s7381" name="Visio" r:id="rId12" imgW="783336" imgH="783336" progId="Visio.Drawing.11">
                  <p:embed/>
                </p:oleObj>
              </mc:Choice>
              <mc:Fallback>
                <p:oleObj name="Visio" r:id="rId12" imgW="783336" imgH="78333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7525" y="5953125"/>
                        <a:ext cx="354013"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28" name="Object 6"/>
          <p:cNvGraphicFramePr>
            <a:graphicFrameLocks noChangeAspect="1"/>
          </p:cNvGraphicFramePr>
          <p:nvPr>
            <p:extLst>
              <p:ext uri="{D42A27DB-BD31-4B8C-83A1-F6EECF244321}">
                <p14:modId xmlns:p14="http://schemas.microsoft.com/office/powerpoint/2010/main" val="3467697041"/>
              </p:ext>
            </p:extLst>
          </p:nvPr>
        </p:nvGraphicFramePr>
        <p:xfrm>
          <a:off x="8726488" y="4897438"/>
          <a:ext cx="339725" cy="339725"/>
        </p:xfrm>
        <a:graphic>
          <a:graphicData uri="http://schemas.openxmlformats.org/presentationml/2006/ole">
            <mc:AlternateContent xmlns:mc="http://schemas.openxmlformats.org/markup-compatibility/2006">
              <mc:Choice xmlns:v="urn:schemas-microsoft-com:vml" Requires="v">
                <p:oleObj spid="_x0000_s7382" name="Visio" r:id="rId13" imgW="783336" imgH="783336" progId="Visio.Drawing.11">
                  <p:embed/>
                </p:oleObj>
              </mc:Choice>
              <mc:Fallback>
                <p:oleObj name="Visio" r:id="rId13" imgW="783336" imgH="783336"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26488" y="4897438"/>
                        <a:ext cx="3397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5629" name="Rectangle 13"/>
          <p:cNvSpPr>
            <a:spLocks noChangeArrowheads="1"/>
          </p:cNvSpPr>
          <p:nvPr/>
        </p:nvSpPr>
        <p:spPr bwMode="auto">
          <a:xfrm>
            <a:off x="3370263" y="5157788"/>
            <a:ext cx="365125" cy="574675"/>
          </a:xfrm>
          <a:prstGeom prst="rect">
            <a:avLst/>
          </a:prstGeom>
          <a:noFill/>
          <a:ln w="635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495630" name="Rectangle 14"/>
          <p:cNvSpPr>
            <a:spLocks noChangeArrowheads="1"/>
          </p:cNvSpPr>
          <p:nvPr/>
        </p:nvSpPr>
        <p:spPr bwMode="auto">
          <a:xfrm>
            <a:off x="3892550" y="5734050"/>
            <a:ext cx="365125" cy="574675"/>
          </a:xfrm>
          <a:prstGeom prst="rect">
            <a:avLst/>
          </a:prstGeom>
          <a:noFill/>
          <a:ln w="635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sp>
        <p:nvSpPr>
          <p:cNvPr id="495631" name="Rectangle 15"/>
          <p:cNvSpPr>
            <a:spLocks noChangeArrowheads="1"/>
          </p:cNvSpPr>
          <p:nvPr/>
        </p:nvSpPr>
        <p:spPr bwMode="auto">
          <a:xfrm>
            <a:off x="4362450" y="4948238"/>
            <a:ext cx="366713" cy="574675"/>
          </a:xfrm>
          <a:prstGeom prst="rect">
            <a:avLst/>
          </a:prstGeom>
          <a:noFill/>
          <a:ln w="635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sz="1800">
              <a:solidFill>
                <a:srgbClr val="000000"/>
              </a:solidFill>
              <a:latin typeface="Comic Sans MS" pitchFamily="66" charset="0"/>
            </a:endParaRPr>
          </a:p>
        </p:txBody>
      </p:sp>
      <p:graphicFrame>
        <p:nvGraphicFramePr>
          <p:cNvPr id="495632" name="Object 7"/>
          <p:cNvGraphicFramePr>
            <a:graphicFrameLocks noChangeAspect="1"/>
          </p:cNvGraphicFramePr>
          <p:nvPr>
            <p:extLst>
              <p:ext uri="{D42A27DB-BD31-4B8C-83A1-F6EECF244321}">
                <p14:modId xmlns:p14="http://schemas.microsoft.com/office/powerpoint/2010/main" val="3576467283"/>
              </p:ext>
            </p:extLst>
          </p:nvPr>
        </p:nvGraphicFramePr>
        <p:xfrm>
          <a:off x="5826125" y="4113213"/>
          <a:ext cx="365125" cy="365125"/>
        </p:xfrm>
        <a:graphic>
          <a:graphicData uri="http://schemas.openxmlformats.org/presentationml/2006/ole">
            <mc:AlternateContent xmlns:mc="http://schemas.openxmlformats.org/markup-compatibility/2006">
              <mc:Choice xmlns:v="urn:schemas-microsoft-com:vml" Requires="v">
                <p:oleObj spid="_x0000_s7383" name="Visio" r:id="rId15" imgW="783336" imgH="783336" progId="Visio.Drawing.11">
                  <p:embed/>
                </p:oleObj>
              </mc:Choice>
              <mc:Fallback>
                <p:oleObj name="Visio" r:id="rId15" imgW="783336" imgH="783336"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6125" y="4113213"/>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33" name="Object 8"/>
          <p:cNvGraphicFramePr>
            <a:graphicFrameLocks noChangeAspect="1"/>
          </p:cNvGraphicFramePr>
          <p:nvPr>
            <p:extLst>
              <p:ext uri="{D42A27DB-BD31-4B8C-83A1-F6EECF244321}">
                <p14:modId xmlns:p14="http://schemas.microsoft.com/office/powerpoint/2010/main" val="590331438"/>
              </p:ext>
            </p:extLst>
          </p:nvPr>
        </p:nvGraphicFramePr>
        <p:xfrm>
          <a:off x="5826125" y="4897438"/>
          <a:ext cx="365125" cy="365125"/>
        </p:xfrm>
        <a:graphic>
          <a:graphicData uri="http://schemas.openxmlformats.org/presentationml/2006/ole">
            <mc:AlternateContent xmlns:mc="http://schemas.openxmlformats.org/markup-compatibility/2006">
              <mc:Choice xmlns:v="urn:schemas-microsoft-com:vml" Requires="v">
                <p:oleObj spid="_x0000_s7384" name="Visio" r:id="rId17" imgW="783336" imgH="783336" progId="Visio.Drawing.11">
                  <p:embed/>
                </p:oleObj>
              </mc:Choice>
              <mc:Fallback>
                <p:oleObj name="Visio" r:id="rId17" imgW="783336" imgH="783336"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6125" y="4897438"/>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34" name="Object 9"/>
          <p:cNvGraphicFramePr>
            <a:graphicFrameLocks noChangeAspect="1"/>
          </p:cNvGraphicFramePr>
          <p:nvPr>
            <p:extLst>
              <p:ext uri="{D42A27DB-BD31-4B8C-83A1-F6EECF244321}">
                <p14:modId xmlns:p14="http://schemas.microsoft.com/office/powerpoint/2010/main" val="94838553"/>
              </p:ext>
            </p:extLst>
          </p:nvPr>
        </p:nvGraphicFramePr>
        <p:xfrm>
          <a:off x="5826125" y="5680075"/>
          <a:ext cx="365125" cy="366713"/>
        </p:xfrm>
        <a:graphic>
          <a:graphicData uri="http://schemas.openxmlformats.org/presentationml/2006/ole">
            <mc:AlternateContent xmlns:mc="http://schemas.openxmlformats.org/markup-compatibility/2006">
              <mc:Choice xmlns:v="urn:schemas-microsoft-com:vml" Requires="v">
                <p:oleObj spid="_x0000_s7385" name="Visio" r:id="rId19" imgW="783336" imgH="783336" progId="Visio.Drawing.11">
                  <p:embed/>
                </p:oleObj>
              </mc:Choice>
              <mc:Fallback>
                <p:oleObj name="Visio" r:id="rId19" imgW="783336" imgH="783336"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26125" y="5680075"/>
                        <a:ext cx="365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35" name="Object 10"/>
          <p:cNvGraphicFramePr>
            <a:graphicFrameLocks noChangeAspect="1"/>
          </p:cNvGraphicFramePr>
          <p:nvPr>
            <p:extLst>
              <p:ext uri="{D42A27DB-BD31-4B8C-83A1-F6EECF244321}">
                <p14:modId xmlns:p14="http://schemas.microsoft.com/office/powerpoint/2010/main" val="1667081561"/>
              </p:ext>
            </p:extLst>
          </p:nvPr>
        </p:nvGraphicFramePr>
        <p:xfrm>
          <a:off x="5826125" y="6308725"/>
          <a:ext cx="365125" cy="365125"/>
        </p:xfrm>
        <a:graphic>
          <a:graphicData uri="http://schemas.openxmlformats.org/presentationml/2006/ole">
            <mc:AlternateContent xmlns:mc="http://schemas.openxmlformats.org/markup-compatibility/2006">
              <mc:Choice xmlns:v="urn:schemas-microsoft-com:vml" Requires="v">
                <p:oleObj spid="_x0000_s7386" name="Visio" r:id="rId21" imgW="783336" imgH="783336" progId="Visio.Drawing.11">
                  <p:embed/>
                </p:oleObj>
              </mc:Choice>
              <mc:Fallback>
                <p:oleObj name="Visio" r:id="rId21" imgW="783336" imgH="783336"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26125" y="6308725"/>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36" name="Object 11"/>
          <p:cNvGraphicFramePr>
            <a:graphicFrameLocks noChangeAspect="1"/>
          </p:cNvGraphicFramePr>
          <p:nvPr>
            <p:extLst>
              <p:ext uri="{D42A27DB-BD31-4B8C-83A1-F6EECF244321}">
                <p14:modId xmlns:p14="http://schemas.microsoft.com/office/powerpoint/2010/main" val="3086852455"/>
              </p:ext>
            </p:extLst>
          </p:nvPr>
        </p:nvGraphicFramePr>
        <p:xfrm>
          <a:off x="6662738" y="4505325"/>
          <a:ext cx="365125" cy="365125"/>
        </p:xfrm>
        <a:graphic>
          <a:graphicData uri="http://schemas.openxmlformats.org/presentationml/2006/ole">
            <mc:AlternateContent xmlns:mc="http://schemas.openxmlformats.org/markup-compatibility/2006">
              <mc:Choice xmlns:v="urn:schemas-microsoft-com:vml" Requires="v">
                <p:oleObj spid="_x0000_s7387" name="Visio" r:id="rId22" imgW="783336" imgH="783336" progId="Visio.Drawing.11">
                  <p:embed/>
                </p:oleObj>
              </mc:Choice>
              <mc:Fallback>
                <p:oleObj name="Visio" r:id="rId22" imgW="783336" imgH="78333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2738" y="4505325"/>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37" name="Object 12"/>
          <p:cNvGraphicFramePr>
            <a:graphicFrameLocks noChangeAspect="1"/>
          </p:cNvGraphicFramePr>
          <p:nvPr>
            <p:extLst>
              <p:ext uri="{D42A27DB-BD31-4B8C-83A1-F6EECF244321}">
                <p14:modId xmlns:p14="http://schemas.microsoft.com/office/powerpoint/2010/main" val="2948601329"/>
              </p:ext>
            </p:extLst>
          </p:nvPr>
        </p:nvGraphicFramePr>
        <p:xfrm>
          <a:off x="6662738" y="5969000"/>
          <a:ext cx="365125" cy="365125"/>
        </p:xfrm>
        <a:graphic>
          <a:graphicData uri="http://schemas.openxmlformats.org/presentationml/2006/ole">
            <mc:AlternateContent xmlns:mc="http://schemas.openxmlformats.org/markup-compatibility/2006">
              <mc:Choice xmlns:v="urn:schemas-microsoft-com:vml" Requires="v">
                <p:oleObj spid="_x0000_s7388" name="Visio" r:id="rId23" imgW="783336" imgH="783336" progId="Visio.Drawing.11">
                  <p:embed/>
                </p:oleObj>
              </mc:Choice>
              <mc:Fallback>
                <p:oleObj name="Visio" r:id="rId23" imgW="783336" imgH="78333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2738" y="5969000"/>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38" name="Object 13"/>
          <p:cNvGraphicFramePr>
            <a:graphicFrameLocks noChangeAspect="1"/>
          </p:cNvGraphicFramePr>
          <p:nvPr>
            <p:extLst>
              <p:ext uri="{D42A27DB-BD31-4B8C-83A1-F6EECF244321}">
                <p14:modId xmlns:p14="http://schemas.microsoft.com/office/powerpoint/2010/main" val="2032306600"/>
              </p:ext>
            </p:extLst>
          </p:nvPr>
        </p:nvGraphicFramePr>
        <p:xfrm>
          <a:off x="6940550" y="4922838"/>
          <a:ext cx="366713" cy="365125"/>
        </p:xfrm>
        <a:graphic>
          <a:graphicData uri="http://schemas.openxmlformats.org/presentationml/2006/ole">
            <mc:AlternateContent xmlns:mc="http://schemas.openxmlformats.org/markup-compatibility/2006">
              <mc:Choice xmlns:v="urn:schemas-microsoft-com:vml" Requires="v">
                <p:oleObj spid="_x0000_s7389" name="Visio" r:id="rId24" imgW="783336" imgH="783336" progId="Visio.Drawing.11">
                  <p:embed/>
                </p:oleObj>
              </mc:Choice>
              <mc:Fallback>
                <p:oleObj name="Visio" r:id="rId24" imgW="783336" imgH="783336" progId="Visio.Drawing.11">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40550" y="4922838"/>
                        <a:ext cx="3667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23"/>
          <p:cNvGrpSpPr>
            <a:grpSpLocks/>
          </p:cNvGrpSpPr>
          <p:nvPr/>
        </p:nvGrpSpPr>
        <p:grpSpPr bwMode="auto">
          <a:xfrm>
            <a:off x="5251450" y="4530725"/>
            <a:ext cx="3684588" cy="1965325"/>
            <a:chOff x="506" y="1764"/>
            <a:chExt cx="2814" cy="1574"/>
          </a:xfrm>
        </p:grpSpPr>
        <p:sp>
          <p:nvSpPr>
            <p:cNvPr id="42101" name="Oval 24"/>
            <p:cNvSpPr>
              <a:spLocks noChangeArrowheads="1"/>
            </p:cNvSpPr>
            <p:nvPr/>
          </p:nvSpPr>
          <p:spPr bwMode="auto">
            <a:xfrm>
              <a:off x="1024" y="1837"/>
              <a:ext cx="229" cy="215"/>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2" name="Oval 25"/>
            <p:cNvSpPr>
              <a:spLocks noChangeArrowheads="1"/>
            </p:cNvSpPr>
            <p:nvPr/>
          </p:nvSpPr>
          <p:spPr bwMode="auto">
            <a:xfrm>
              <a:off x="1024" y="2236"/>
              <a:ext cx="229" cy="21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3" name="Oval 26"/>
            <p:cNvSpPr>
              <a:spLocks noChangeArrowheads="1"/>
            </p:cNvSpPr>
            <p:nvPr/>
          </p:nvSpPr>
          <p:spPr bwMode="auto">
            <a:xfrm>
              <a:off x="1024" y="2636"/>
              <a:ext cx="229" cy="21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4" name="Oval 27"/>
            <p:cNvSpPr>
              <a:spLocks noChangeArrowheads="1"/>
            </p:cNvSpPr>
            <p:nvPr/>
          </p:nvSpPr>
          <p:spPr bwMode="auto">
            <a:xfrm>
              <a:off x="1024" y="3037"/>
              <a:ext cx="229" cy="215"/>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5" name="Oval 28"/>
            <p:cNvSpPr>
              <a:spLocks noChangeArrowheads="1"/>
            </p:cNvSpPr>
            <p:nvPr/>
          </p:nvSpPr>
          <p:spPr bwMode="auto">
            <a:xfrm>
              <a:off x="1614" y="2821"/>
              <a:ext cx="230" cy="21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6" name="Oval 29"/>
            <p:cNvSpPr>
              <a:spLocks noChangeArrowheads="1"/>
            </p:cNvSpPr>
            <p:nvPr/>
          </p:nvSpPr>
          <p:spPr bwMode="auto">
            <a:xfrm>
              <a:off x="1614" y="2021"/>
              <a:ext cx="230" cy="215"/>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7" name="Oval 30"/>
            <p:cNvSpPr>
              <a:spLocks noChangeArrowheads="1"/>
            </p:cNvSpPr>
            <p:nvPr/>
          </p:nvSpPr>
          <p:spPr bwMode="auto">
            <a:xfrm>
              <a:off x="2073" y="2391"/>
              <a:ext cx="230" cy="215"/>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8" name="Oval 31"/>
            <p:cNvSpPr>
              <a:spLocks noChangeArrowheads="1"/>
            </p:cNvSpPr>
            <p:nvPr/>
          </p:nvSpPr>
          <p:spPr bwMode="auto">
            <a:xfrm>
              <a:off x="2467" y="2821"/>
              <a:ext cx="230" cy="21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09" name="Oval 32"/>
            <p:cNvSpPr>
              <a:spLocks noChangeArrowheads="1"/>
            </p:cNvSpPr>
            <p:nvPr/>
          </p:nvSpPr>
          <p:spPr bwMode="auto">
            <a:xfrm>
              <a:off x="2861" y="2236"/>
              <a:ext cx="229" cy="21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110" name="Line 33"/>
            <p:cNvSpPr>
              <a:spLocks noChangeShapeType="1"/>
            </p:cNvSpPr>
            <p:nvPr/>
          </p:nvSpPr>
          <p:spPr bwMode="auto">
            <a:xfrm>
              <a:off x="1253" y="1929"/>
              <a:ext cx="361" cy="123"/>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1" name="Line 34"/>
            <p:cNvSpPr>
              <a:spLocks noChangeShapeType="1"/>
            </p:cNvSpPr>
            <p:nvPr/>
          </p:nvSpPr>
          <p:spPr bwMode="auto">
            <a:xfrm>
              <a:off x="1844" y="2113"/>
              <a:ext cx="1017" cy="185"/>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2" name="Line 35"/>
            <p:cNvSpPr>
              <a:spLocks noChangeShapeType="1"/>
            </p:cNvSpPr>
            <p:nvPr/>
          </p:nvSpPr>
          <p:spPr bwMode="auto">
            <a:xfrm flipV="1">
              <a:off x="3090" y="1990"/>
              <a:ext cx="230" cy="308"/>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3" name="Line 36"/>
            <p:cNvSpPr>
              <a:spLocks noChangeShapeType="1"/>
            </p:cNvSpPr>
            <p:nvPr/>
          </p:nvSpPr>
          <p:spPr bwMode="auto">
            <a:xfrm>
              <a:off x="925" y="1929"/>
              <a:ext cx="99" cy="0"/>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4" name="Line 37"/>
            <p:cNvSpPr>
              <a:spLocks noChangeShapeType="1"/>
            </p:cNvSpPr>
            <p:nvPr/>
          </p:nvSpPr>
          <p:spPr bwMode="auto">
            <a:xfrm>
              <a:off x="925" y="2339"/>
              <a:ext cx="99" cy="0"/>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5" name="Line 38"/>
            <p:cNvSpPr>
              <a:spLocks noChangeShapeType="1"/>
            </p:cNvSpPr>
            <p:nvPr/>
          </p:nvSpPr>
          <p:spPr bwMode="auto">
            <a:xfrm flipV="1">
              <a:off x="1253" y="2145"/>
              <a:ext cx="361" cy="215"/>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6" name="Line 39"/>
            <p:cNvSpPr>
              <a:spLocks noChangeShapeType="1"/>
            </p:cNvSpPr>
            <p:nvPr/>
          </p:nvSpPr>
          <p:spPr bwMode="auto">
            <a:xfrm>
              <a:off x="1844" y="2175"/>
              <a:ext cx="229" cy="246"/>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7" name="Line 40"/>
            <p:cNvSpPr>
              <a:spLocks noChangeShapeType="1"/>
            </p:cNvSpPr>
            <p:nvPr/>
          </p:nvSpPr>
          <p:spPr bwMode="auto">
            <a:xfrm flipV="1">
              <a:off x="2303" y="2483"/>
              <a:ext cx="1017" cy="31"/>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118" name="Line 41"/>
            <p:cNvSpPr>
              <a:spLocks noChangeShapeType="1"/>
            </p:cNvSpPr>
            <p:nvPr/>
          </p:nvSpPr>
          <p:spPr bwMode="auto">
            <a:xfrm>
              <a:off x="925" y="2739"/>
              <a:ext cx="99" cy="0"/>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19" name="Line 42"/>
            <p:cNvSpPr>
              <a:spLocks noChangeShapeType="1"/>
            </p:cNvSpPr>
            <p:nvPr/>
          </p:nvSpPr>
          <p:spPr bwMode="auto">
            <a:xfrm>
              <a:off x="1253" y="2729"/>
              <a:ext cx="361" cy="153"/>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0" name="Line 43"/>
            <p:cNvSpPr>
              <a:spLocks noChangeShapeType="1"/>
            </p:cNvSpPr>
            <p:nvPr/>
          </p:nvSpPr>
          <p:spPr bwMode="auto">
            <a:xfrm flipV="1">
              <a:off x="1844" y="2544"/>
              <a:ext cx="229" cy="338"/>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1" name="Line 44"/>
            <p:cNvSpPr>
              <a:spLocks noChangeShapeType="1"/>
            </p:cNvSpPr>
            <p:nvPr/>
          </p:nvSpPr>
          <p:spPr bwMode="auto">
            <a:xfrm>
              <a:off x="2270" y="2544"/>
              <a:ext cx="197" cy="338"/>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2" name="Line 45"/>
            <p:cNvSpPr>
              <a:spLocks noChangeShapeType="1"/>
            </p:cNvSpPr>
            <p:nvPr/>
          </p:nvSpPr>
          <p:spPr bwMode="auto">
            <a:xfrm flipV="1">
              <a:off x="2697" y="2391"/>
              <a:ext cx="164" cy="491"/>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123" name="Line 46"/>
            <p:cNvSpPr>
              <a:spLocks noChangeShapeType="1"/>
            </p:cNvSpPr>
            <p:nvPr/>
          </p:nvSpPr>
          <p:spPr bwMode="auto">
            <a:xfrm>
              <a:off x="925" y="3139"/>
              <a:ext cx="99" cy="0"/>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4" name="Line 47"/>
            <p:cNvSpPr>
              <a:spLocks noChangeShapeType="1"/>
            </p:cNvSpPr>
            <p:nvPr/>
          </p:nvSpPr>
          <p:spPr bwMode="auto">
            <a:xfrm flipV="1">
              <a:off x="1253" y="2975"/>
              <a:ext cx="361" cy="185"/>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5" name="Line 48"/>
            <p:cNvSpPr>
              <a:spLocks noChangeShapeType="1"/>
            </p:cNvSpPr>
            <p:nvPr/>
          </p:nvSpPr>
          <p:spPr bwMode="auto">
            <a:xfrm>
              <a:off x="1844" y="2975"/>
              <a:ext cx="623" cy="0"/>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6" name="Line 49"/>
            <p:cNvSpPr>
              <a:spLocks noChangeShapeType="1"/>
            </p:cNvSpPr>
            <p:nvPr/>
          </p:nvSpPr>
          <p:spPr bwMode="auto">
            <a:xfrm>
              <a:off x="2697" y="2975"/>
              <a:ext cx="558" cy="123"/>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27" name="Line 50"/>
            <p:cNvSpPr>
              <a:spLocks noChangeShapeType="1"/>
            </p:cNvSpPr>
            <p:nvPr/>
          </p:nvSpPr>
          <p:spPr bwMode="auto">
            <a:xfrm>
              <a:off x="3058" y="2391"/>
              <a:ext cx="197" cy="400"/>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128" name="Text Box 51"/>
            <p:cNvSpPr txBox="1">
              <a:spLocks noChangeArrowheads="1"/>
            </p:cNvSpPr>
            <p:nvPr/>
          </p:nvSpPr>
          <p:spPr bwMode="auto">
            <a:xfrm>
              <a:off x="506" y="1764"/>
              <a:ext cx="402"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q0</a:t>
              </a:r>
            </a:p>
          </p:txBody>
        </p:sp>
        <p:sp>
          <p:nvSpPr>
            <p:cNvPr id="42129" name="Text Box 52"/>
            <p:cNvSpPr txBox="1">
              <a:spLocks noChangeArrowheads="1"/>
            </p:cNvSpPr>
            <p:nvPr/>
          </p:nvSpPr>
          <p:spPr bwMode="auto">
            <a:xfrm>
              <a:off x="506" y="2163"/>
              <a:ext cx="402"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q1</a:t>
              </a:r>
            </a:p>
          </p:txBody>
        </p:sp>
        <p:sp>
          <p:nvSpPr>
            <p:cNvPr id="42130" name="Text Box 53"/>
            <p:cNvSpPr txBox="1">
              <a:spLocks noChangeArrowheads="1"/>
            </p:cNvSpPr>
            <p:nvPr/>
          </p:nvSpPr>
          <p:spPr bwMode="auto">
            <a:xfrm>
              <a:off x="506" y="2562"/>
              <a:ext cx="402"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q2</a:t>
              </a:r>
            </a:p>
          </p:txBody>
        </p:sp>
        <p:sp>
          <p:nvSpPr>
            <p:cNvPr id="42131" name="Text Box 54"/>
            <p:cNvSpPr txBox="1">
              <a:spLocks noChangeArrowheads="1"/>
            </p:cNvSpPr>
            <p:nvPr/>
          </p:nvSpPr>
          <p:spPr bwMode="auto">
            <a:xfrm>
              <a:off x="506" y="2961"/>
              <a:ext cx="403"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q3</a:t>
              </a:r>
            </a:p>
          </p:txBody>
        </p:sp>
      </p:grpSp>
      <p:sp>
        <p:nvSpPr>
          <p:cNvPr id="495671" name="Line 55"/>
          <p:cNvSpPr>
            <a:spLocks noChangeShapeType="1"/>
          </p:cNvSpPr>
          <p:nvPr/>
        </p:nvSpPr>
        <p:spPr bwMode="auto">
          <a:xfrm>
            <a:off x="2300288" y="4757738"/>
            <a:ext cx="473075" cy="153987"/>
          </a:xfrm>
          <a:prstGeom prst="line">
            <a:avLst/>
          </a:prstGeom>
          <a:noFill/>
          <a:ln w="508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2" name="Line 56"/>
          <p:cNvSpPr>
            <a:spLocks noChangeShapeType="1"/>
          </p:cNvSpPr>
          <p:nvPr/>
        </p:nvSpPr>
        <p:spPr bwMode="auto">
          <a:xfrm>
            <a:off x="3074988" y="4987925"/>
            <a:ext cx="1331912" cy="230188"/>
          </a:xfrm>
          <a:prstGeom prst="line">
            <a:avLst/>
          </a:prstGeom>
          <a:noFill/>
          <a:ln w="762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3" name="Line 57"/>
          <p:cNvSpPr>
            <a:spLocks noChangeShapeType="1"/>
          </p:cNvSpPr>
          <p:nvPr/>
        </p:nvSpPr>
        <p:spPr bwMode="auto">
          <a:xfrm flipV="1">
            <a:off x="2300288" y="5026025"/>
            <a:ext cx="473075" cy="269875"/>
          </a:xfrm>
          <a:prstGeom prst="line">
            <a:avLst/>
          </a:prstGeom>
          <a:noFill/>
          <a:ln w="762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4" name="Line 58"/>
          <p:cNvSpPr>
            <a:spLocks noChangeShapeType="1"/>
          </p:cNvSpPr>
          <p:nvPr/>
        </p:nvSpPr>
        <p:spPr bwMode="auto">
          <a:xfrm>
            <a:off x="3074988" y="5064125"/>
            <a:ext cx="298450" cy="307975"/>
          </a:xfrm>
          <a:prstGeom prst="line">
            <a:avLst/>
          </a:prstGeom>
          <a:noFill/>
          <a:ln w="762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5" name="Line 59"/>
          <p:cNvSpPr>
            <a:spLocks noChangeShapeType="1"/>
          </p:cNvSpPr>
          <p:nvPr/>
        </p:nvSpPr>
        <p:spPr bwMode="auto">
          <a:xfrm>
            <a:off x="2300288" y="5756275"/>
            <a:ext cx="473075" cy="192088"/>
          </a:xfrm>
          <a:prstGeom prst="line">
            <a:avLst/>
          </a:prstGeom>
          <a:noFill/>
          <a:ln w="762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6" name="Line 60"/>
          <p:cNvSpPr>
            <a:spLocks noChangeShapeType="1"/>
          </p:cNvSpPr>
          <p:nvPr/>
        </p:nvSpPr>
        <p:spPr bwMode="auto">
          <a:xfrm flipV="1">
            <a:off x="3074988" y="5524500"/>
            <a:ext cx="298450" cy="423863"/>
          </a:xfrm>
          <a:prstGeom prst="line">
            <a:avLst/>
          </a:prstGeom>
          <a:noFill/>
          <a:ln w="762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7" name="Line 61"/>
          <p:cNvSpPr>
            <a:spLocks noChangeShapeType="1"/>
          </p:cNvSpPr>
          <p:nvPr/>
        </p:nvSpPr>
        <p:spPr bwMode="auto">
          <a:xfrm>
            <a:off x="3632200" y="5524500"/>
            <a:ext cx="257175" cy="423863"/>
          </a:xfrm>
          <a:prstGeom prst="line">
            <a:avLst/>
          </a:prstGeom>
          <a:noFill/>
          <a:ln w="762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78" name="Line 62"/>
          <p:cNvSpPr>
            <a:spLocks noChangeShapeType="1"/>
          </p:cNvSpPr>
          <p:nvPr/>
        </p:nvSpPr>
        <p:spPr bwMode="auto">
          <a:xfrm flipV="1">
            <a:off x="4191000" y="5334000"/>
            <a:ext cx="215900" cy="614363"/>
          </a:xfrm>
          <a:prstGeom prst="line">
            <a:avLst/>
          </a:prstGeom>
          <a:noFill/>
          <a:ln w="762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5679" name="Line 63"/>
          <p:cNvSpPr>
            <a:spLocks noChangeShapeType="1"/>
          </p:cNvSpPr>
          <p:nvPr/>
        </p:nvSpPr>
        <p:spPr bwMode="auto">
          <a:xfrm flipV="1">
            <a:off x="2300288" y="6062663"/>
            <a:ext cx="473075" cy="231775"/>
          </a:xfrm>
          <a:prstGeom prst="line">
            <a:avLst/>
          </a:prstGeom>
          <a:noFill/>
          <a:ln w="762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95680" name="Line 64"/>
          <p:cNvSpPr>
            <a:spLocks noChangeShapeType="1"/>
          </p:cNvSpPr>
          <p:nvPr/>
        </p:nvSpPr>
        <p:spPr bwMode="auto">
          <a:xfrm>
            <a:off x="3074988" y="6062663"/>
            <a:ext cx="814387" cy="0"/>
          </a:xfrm>
          <a:prstGeom prst="line">
            <a:avLst/>
          </a:prstGeom>
          <a:noFill/>
          <a:ln w="762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graphicFrame>
        <p:nvGraphicFramePr>
          <p:cNvPr id="495681" name="Object 14"/>
          <p:cNvGraphicFramePr>
            <a:graphicFrameLocks noChangeAspect="1"/>
          </p:cNvGraphicFramePr>
          <p:nvPr>
            <p:extLst>
              <p:ext uri="{D42A27DB-BD31-4B8C-83A1-F6EECF244321}">
                <p14:modId xmlns:p14="http://schemas.microsoft.com/office/powerpoint/2010/main" val="3000424829"/>
              </p:ext>
            </p:extLst>
          </p:nvPr>
        </p:nvGraphicFramePr>
        <p:xfrm>
          <a:off x="5826125" y="4113213"/>
          <a:ext cx="2713038" cy="1933575"/>
        </p:xfrm>
        <a:graphic>
          <a:graphicData uri="http://schemas.openxmlformats.org/presentationml/2006/ole">
            <mc:AlternateContent xmlns:mc="http://schemas.openxmlformats.org/markup-compatibility/2006">
              <mc:Choice xmlns:v="urn:schemas-microsoft-com:vml" Requires="v">
                <p:oleObj spid="_x0000_s7390" name="Visio" r:id="rId26" imgW="5754929" imgH="4098950" progId="Visio.Drawing.11">
                  <p:embed/>
                </p:oleObj>
              </mc:Choice>
              <mc:Fallback>
                <p:oleObj name="Visio" r:id="rId26" imgW="5754929" imgH="4098950" progId="Visio.Drawing.11">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26125" y="4113213"/>
                        <a:ext cx="2713038"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2" name="Object 15"/>
          <p:cNvGraphicFramePr>
            <a:graphicFrameLocks noChangeAspect="1"/>
          </p:cNvGraphicFramePr>
          <p:nvPr>
            <p:extLst>
              <p:ext uri="{D42A27DB-BD31-4B8C-83A1-F6EECF244321}">
                <p14:modId xmlns:p14="http://schemas.microsoft.com/office/powerpoint/2010/main" val="1525942087"/>
              </p:ext>
            </p:extLst>
          </p:nvPr>
        </p:nvGraphicFramePr>
        <p:xfrm>
          <a:off x="5826125" y="4113213"/>
          <a:ext cx="2717800" cy="1939925"/>
        </p:xfrm>
        <a:graphic>
          <a:graphicData uri="http://schemas.openxmlformats.org/presentationml/2006/ole">
            <mc:AlternateContent xmlns:mc="http://schemas.openxmlformats.org/markup-compatibility/2006">
              <mc:Choice xmlns:v="urn:schemas-microsoft-com:vml" Requires="v">
                <p:oleObj spid="_x0000_s7391" name="Visio" r:id="rId28" imgW="5754929" imgH="4105351" progId="Visio.Drawing.11">
                  <p:embed/>
                </p:oleObj>
              </mc:Choice>
              <mc:Fallback>
                <p:oleObj name="Visio" r:id="rId28" imgW="5754929" imgH="4105351" progId="Visio.Drawing.11">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26125" y="4113213"/>
                        <a:ext cx="27178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3" name="Object 16"/>
          <p:cNvGraphicFramePr>
            <a:graphicFrameLocks noChangeAspect="1"/>
          </p:cNvGraphicFramePr>
          <p:nvPr>
            <p:extLst>
              <p:ext uri="{D42A27DB-BD31-4B8C-83A1-F6EECF244321}">
                <p14:modId xmlns:p14="http://schemas.microsoft.com/office/powerpoint/2010/main" val="478022913"/>
              </p:ext>
            </p:extLst>
          </p:nvPr>
        </p:nvGraphicFramePr>
        <p:xfrm>
          <a:off x="5826125" y="4113213"/>
          <a:ext cx="2711450" cy="1935162"/>
        </p:xfrm>
        <a:graphic>
          <a:graphicData uri="http://schemas.openxmlformats.org/presentationml/2006/ole">
            <mc:AlternateContent xmlns:mc="http://schemas.openxmlformats.org/markup-compatibility/2006">
              <mc:Choice xmlns:v="urn:schemas-microsoft-com:vml" Requires="v">
                <p:oleObj spid="_x0000_s7392" name="Visio" r:id="rId30" imgW="5754929" imgH="4105351" progId="Visio.Drawing.11">
                  <p:embed/>
                </p:oleObj>
              </mc:Choice>
              <mc:Fallback>
                <p:oleObj name="Visio" r:id="rId30" imgW="5754929" imgH="4105351" progId="Visio.Drawing.11">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26125" y="4113213"/>
                        <a:ext cx="2711450"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4" name="Object 17"/>
          <p:cNvGraphicFramePr>
            <a:graphicFrameLocks noChangeAspect="1"/>
          </p:cNvGraphicFramePr>
          <p:nvPr>
            <p:extLst>
              <p:ext uri="{D42A27DB-BD31-4B8C-83A1-F6EECF244321}">
                <p14:modId xmlns:p14="http://schemas.microsoft.com/office/powerpoint/2010/main" val="2507699596"/>
              </p:ext>
            </p:extLst>
          </p:nvPr>
        </p:nvGraphicFramePr>
        <p:xfrm>
          <a:off x="5826125" y="4113213"/>
          <a:ext cx="2711450" cy="1935162"/>
        </p:xfrm>
        <a:graphic>
          <a:graphicData uri="http://schemas.openxmlformats.org/presentationml/2006/ole">
            <mc:AlternateContent xmlns:mc="http://schemas.openxmlformats.org/markup-compatibility/2006">
              <mc:Choice xmlns:v="urn:schemas-microsoft-com:vml" Requires="v">
                <p:oleObj spid="_x0000_s7393" name="Visio" r:id="rId32" imgW="5754929" imgH="4105351" progId="Visio.Drawing.11">
                  <p:embed/>
                </p:oleObj>
              </mc:Choice>
              <mc:Fallback>
                <p:oleObj name="Visio" r:id="rId32" imgW="5754929" imgH="4105351" progId="Visio.Drawing.11">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826125" y="4113213"/>
                        <a:ext cx="2711450"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5" name="Object 18"/>
          <p:cNvGraphicFramePr>
            <a:graphicFrameLocks noChangeAspect="1"/>
          </p:cNvGraphicFramePr>
          <p:nvPr>
            <p:extLst>
              <p:ext uri="{D42A27DB-BD31-4B8C-83A1-F6EECF244321}">
                <p14:modId xmlns:p14="http://schemas.microsoft.com/office/powerpoint/2010/main" val="1165728752"/>
              </p:ext>
            </p:extLst>
          </p:nvPr>
        </p:nvGraphicFramePr>
        <p:xfrm>
          <a:off x="5826125" y="4111625"/>
          <a:ext cx="2711450" cy="1935163"/>
        </p:xfrm>
        <a:graphic>
          <a:graphicData uri="http://schemas.openxmlformats.org/presentationml/2006/ole">
            <mc:AlternateContent xmlns:mc="http://schemas.openxmlformats.org/markup-compatibility/2006">
              <mc:Choice xmlns:v="urn:schemas-microsoft-com:vml" Requires="v">
                <p:oleObj spid="_x0000_s7394" name="Visio" r:id="rId34" imgW="5754929" imgH="4105351" progId="Visio.Drawing.11">
                  <p:embed/>
                </p:oleObj>
              </mc:Choice>
              <mc:Fallback>
                <p:oleObj name="Visio" r:id="rId34" imgW="5754929" imgH="4105351" progId="Visio.Drawing.11">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826125" y="4111625"/>
                        <a:ext cx="2711450"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6" name="Object 19"/>
          <p:cNvGraphicFramePr>
            <a:graphicFrameLocks noChangeAspect="1"/>
          </p:cNvGraphicFramePr>
          <p:nvPr>
            <p:extLst>
              <p:ext uri="{D42A27DB-BD31-4B8C-83A1-F6EECF244321}">
                <p14:modId xmlns:p14="http://schemas.microsoft.com/office/powerpoint/2010/main" val="1309256212"/>
              </p:ext>
            </p:extLst>
          </p:nvPr>
        </p:nvGraphicFramePr>
        <p:xfrm>
          <a:off x="5826125" y="4106863"/>
          <a:ext cx="2717800" cy="1939925"/>
        </p:xfrm>
        <a:graphic>
          <a:graphicData uri="http://schemas.openxmlformats.org/presentationml/2006/ole">
            <mc:AlternateContent xmlns:mc="http://schemas.openxmlformats.org/markup-compatibility/2006">
              <mc:Choice xmlns:v="urn:schemas-microsoft-com:vml" Requires="v">
                <p:oleObj spid="_x0000_s7395" name="Visio" r:id="rId36" imgW="5754929" imgH="4105351" progId="Visio.Drawing.11">
                  <p:embed/>
                </p:oleObj>
              </mc:Choice>
              <mc:Fallback>
                <p:oleObj name="Visio" r:id="rId36" imgW="5754929" imgH="4105351" progId="Visio.Drawing.11">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826125" y="4106863"/>
                        <a:ext cx="27178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7" name="Object 20"/>
          <p:cNvGraphicFramePr>
            <a:graphicFrameLocks noChangeAspect="1"/>
          </p:cNvGraphicFramePr>
          <p:nvPr>
            <p:extLst>
              <p:ext uri="{D42A27DB-BD31-4B8C-83A1-F6EECF244321}">
                <p14:modId xmlns:p14="http://schemas.microsoft.com/office/powerpoint/2010/main" val="3104190178"/>
              </p:ext>
            </p:extLst>
          </p:nvPr>
        </p:nvGraphicFramePr>
        <p:xfrm>
          <a:off x="5826125" y="4121150"/>
          <a:ext cx="2736850" cy="1952625"/>
        </p:xfrm>
        <a:graphic>
          <a:graphicData uri="http://schemas.openxmlformats.org/presentationml/2006/ole">
            <mc:AlternateContent xmlns:mc="http://schemas.openxmlformats.org/markup-compatibility/2006">
              <mc:Choice xmlns:v="urn:schemas-microsoft-com:vml" Requires="v">
                <p:oleObj spid="_x0000_s7396" name="Visio" r:id="rId38" imgW="5754929" imgH="4105351" progId="Visio.Drawing.11">
                  <p:embed/>
                </p:oleObj>
              </mc:Choice>
              <mc:Fallback>
                <p:oleObj name="Visio" r:id="rId38" imgW="5754929" imgH="4105351" progId="Visio.Drawing.11">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826125" y="4121150"/>
                        <a:ext cx="27368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688" name="Object 21"/>
          <p:cNvGraphicFramePr>
            <a:graphicFrameLocks noChangeAspect="1"/>
          </p:cNvGraphicFramePr>
          <p:nvPr>
            <p:extLst>
              <p:ext uri="{D42A27DB-BD31-4B8C-83A1-F6EECF244321}">
                <p14:modId xmlns:p14="http://schemas.microsoft.com/office/powerpoint/2010/main" val="1385757807"/>
              </p:ext>
            </p:extLst>
          </p:nvPr>
        </p:nvGraphicFramePr>
        <p:xfrm>
          <a:off x="5826125" y="4121150"/>
          <a:ext cx="2736850" cy="1952625"/>
        </p:xfrm>
        <a:graphic>
          <a:graphicData uri="http://schemas.openxmlformats.org/presentationml/2006/ole">
            <mc:AlternateContent xmlns:mc="http://schemas.openxmlformats.org/markup-compatibility/2006">
              <mc:Choice xmlns:v="urn:schemas-microsoft-com:vml" Requires="v">
                <p:oleObj spid="_x0000_s7397" name="Visio" r:id="rId40" imgW="5754929" imgH="4105351" progId="Visio.Drawing.11">
                  <p:embed/>
                </p:oleObj>
              </mc:Choice>
              <mc:Fallback>
                <p:oleObj name="Visio" r:id="rId40" imgW="5754929" imgH="4105351" progId="Visio.Drawing.11">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826125" y="4121150"/>
                        <a:ext cx="27368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73"/>
          <p:cNvGrpSpPr>
            <a:grpSpLocks/>
          </p:cNvGrpSpPr>
          <p:nvPr/>
        </p:nvGrpSpPr>
        <p:grpSpPr bwMode="auto">
          <a:xfrm>
            <a:off x="2690813" y="5053013"/>
            <a:ext cx="1098550" cy="1255712"/>
            <a:chOff x="1869" y="3615"/>
            <a:chExt cx="762" cy="871"/>
          </a:xfrm>
        </p:grpSpPr>
        <p:sp>
          <p:nvSpPr>
            <p:cNvPr id="42097" name="Line 74"/>
            <p:cNvSpPr>
              <a:spLocks noChangeShapeType="1"/>
            </p:cNvSpPr>
            <p:nvPr/>
          </p:nvSpPr>
          <p:spPr bwMode="auto">
            <a:xfrm>
              <a:off x="2449" y="3615"/>
              <a:ext cx="182" cy="145"/>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98" name="Line 75"/>
            <p:cNvSpPr>
              <a:spLocks noChangeShapeType="1"/>
            </p:cNvSpPr>
            <p:nvPr/>
          </p:nvSpPr>
          <p:spPr bwMode="auto">
            <a:xfrm flipH="1">
              <a:off x="2086" y="3760"/>
              <a:ext cx="545" cy="72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99" name="Line 76"/>
            <p:cNvSpPr>
              <a:spLocks noChangeShapeType="1"/>
            </p:cNvSpPr>
            <p:nvPr/>
          </p:nvSpPr>
          <p:spPr bwMode="auto">
            <a:xfrm flipH="1" flipV="1">
              <a:off x="1869" y="4304"/>
              <a:ext cx="217" cy="18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100" name="Line 77"/>
            <p:cNvSpPr>
              <a:spLocks noChangeShapeType="1"/>
            </p:cNvSpPr>
            <p:nvPr/>
          </p:nvSpPr>
          <p:spPr bwMode="auto">
            <a:xfrm flipV="1">
              <a:off x="1869" y="3615"/>
              <a:ext cx="580" cy="689"/>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 name="Group 78"/>
          <p:cNvGrpSpPr>
            <a:grpSpLocks/>
          </p:cNvGrpSpPr>
          <p:nvPr/>
        </p:nvGrpSpPr>
        <p:grpSpPr bwMode="auto">
          <a:xfrm>
            <a:off x="3789363" y="4897438"/>
            <a:ext cx="1096962" cy="1462087"/>
            <a:chOff x="2631" y="3506"/>
            <a:chExt cx="762" cy="1016"/>
          </a:xfrm>
        </p:grpSpPr>
        <p:sp>
          <p:nvSpPr>
            <p:cNvPr id="42093" name="Line 79"/>
            <p:cNvSpPr>
              <a:spLocks noChangeShapeType="1"/>
            </p:cNvSpPr>
            <p:nvPr/>
          </p:nvSpPr>
          <p:spPr bwMode="auto">
            <a:xfrm flipH="1">
              <a:off x="2631" y="3506"/>
              <a:ext cx="508" cy="907"/>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94" name="Line 80"/>
            <p:cNvSpPr>
              <a:spLocks noChangeShapeType="1"/>
            </p:cNvSpPr>
            <p:nvPr/>
          </p:nvSpPr>
          <p:spPr bwMode="auto">
            <a:xfrm>
              <a:off x="2631" y="4413"/>
              <a:ext cx="326" cy="109"/>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95" name="Line 81"/>
            <p:cNvSpPr>
              <a:spLocks noChangeShapeType="1"/>
            </p:cNvSpPr>
            <p:nvPr/>
          </p:nvSpPr>
          <p:spPr bwMode="auto">
            <a:xfrm flipV="1">
              <a:off x="2957" y="3651"/>
              <a:ext cx="436" cy="87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96" name="Line 82"/>
            <p:cNvSpPr>
              <a:spLocks noChangeShapeType="1"/>
            </p:cNvSpPr>
            <p:nvPr/>
          </p:nvSpPr>
          <p:spPr bwMode="auto">
            <a:xfrm flipH="1" flipV="1">
              <a:off x="3139" y="3506"/>
              <a:ext cx="254" cy="145"/>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aphicFrame>
        <p:nvGraphicFramePr>
          <p:cNvPr id="495699" name="Object 22"/>
          <p:cNvGraphicFramePr>
            <a:graphicFrameLocks noChangeAspect="1"/>
          </p:cNvGraphicFramePr>
          <p:nvPr>
            <p:extLst>
              <p:ext uri="{D42A27DB-BD31-4B8C-83A1-F6EECF244321}">
                <p14:modId xmlns:p14="http://schemas.microsoft.com/office/powerpoint/2010/main" val="1983479738"/>
              </p:ext>
            </p:extLst>
          </p:nvPr>
        </p:nvGraphicFramePr>
        <p:xfrm>
          <a:off x="5826125" y="4122738"/>
          <a:ext cx="2717800" cy="1938337"/>
        </p:xfrm>
        <a:graphic>
          <a:graphicData uri="http://schemas.openxmlformats.org/presentationml/2006/ole">
            <mc:AlternateContent xmlns:mc="http://schemas.openxmlformats.org/markup-compatibility/2006">
              <mc:Choice xmlns:v="urn:schemas-microsoft-com:vml" Requires="v">
                <p:oleObj spid="_x0000_s7398" name="Visio" r:id="rId42" imgW="5754929" imgH="4105351" progId="Visio.Drawing.11">
                  <p:embed/>
                </p:oleObj>
              </mc:Choice>
              <mc:Fallback>
                <p:oleObj name="Visio" r:id="rId42" imgW="5754929" imgH="4105351" progId="Visio.Drawing.11">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826125" y="4122738"/>
                        <a:ext cx="27178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700" name="Object 23"/>
          <p:cNvGraphicFramePr>
            <a:graphicFrameLocks noChangeAspect="1"/>
          </p:cNvGraphicFramePr>
          <p:nvPr>
            <p:extLst>
              <p:ext uri="{D42A27DB-BD31-4B8C-83A1-F6EECF244321}">
                <p14:modId xmlns:p14="http://schemas.microsoft.com/office/powerpoint/2010/main" val="3107065904"/>
              </p:ext>
            </p:extLst>
          </p:nvPr>
        </p:nvGraphicFramePr>
        <p:xfrm>
          <a:off x="8177213" y="4897438"/>
          <a:ext cx="392112" cy="390525"/>
        </p:xfrm>
        <a:graphic>
          <a:graphicData uri="http://schemas.openxmlformats.org/presentationml/2006/ole">
            <mc:AlternateContent xmlns:mc="http://schemas.openxmlformats.org/markup-compatibility/2006">
              <mc:Choice xmlns:v="urn:schemas-microsoft-com:vml" Requires="v">
                <p:oleObj spid="_x0000_s7399" name="Visio" r:id="rId44" imgW="783336" imgH="783336" progId="Visio.Drawing.11">
                  <p:embed/>
                </p:oleObj>
              </mc:Choice>
              <mc:Fallback>
                <p:oleObj name="Visio" r:id="rId44" imgW="783336" imgH="783336"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77213" y="4897438"/>
                        <a:ext cx="392112"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701" name="Object 24"/>
          <p:cNvGraphicFramePr>
            <a:graphicFrameLocks noChangeAspect="1"/>
          </p:cNvGraphicFramePr>
          <p:nvPr>
            <p:extLst>
              <p:ext uri="{D42A27DB-BD31-4B8C-83A1-F6EECF244321}">
                <p14:modId xmlns:p14="http://schemas.microsoft.com/office/powerpoint/2010/main" val="1347002694"/>
              </p:ext>
            </p:extLst>
          </p:nvPr>
        </p:nvGraphicFramePr>
        <p:xfrm>
          <a:off x="5826125" y="4116388"/>
          <a:ext cx="2724150" cy="1944687"/>
        </p:xfrm>
        <a:graphic>
          <a:graphicData uri="http://schemas.openxmlformats.org/presentationml/2006/ole">
            <mc:AlternateContent xmlns:mc="http://schemas.openxmlformats.org/markup-compatibility/2006">
              <mc:Choice xmlns:v="urn:schemas-microsoft-com:vml" Requires="v">
                <p:oleObj spid="_x0000_s7400" name="Visio" r:id="rId45" imgW="5754929" imgH="4105351" progId="Visio.Drawing.11">
                  <p:embed/>
                </p:oleObj>
              </mc:Choice>
              <mc:Fallback>
                <p:oleObj name="Visio" r:id="rId45" imgW="5754929" imgH="4105351" progId="Visio.Drawing.11">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826125" y="4116388"/>
                        <a:ext cx="272415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86"/>
          <p:cNvGrpSpPr>
            <a:grpSpLocks/>
          </p:cNvGrpSpPr>
          <p:nvPr/>
        </p:nvGrpSpPr>
        <p:grpSpPr bwMode="auto">
          <a:xfrm>
            <a:off x="1304925" y="4530725"/>
            <a:ext cx="3684588" cy="1965325"/>
            <a:chOff x="2517" y="3242"/>
            <a:chExt cx="2559" cy="1365"/>
          </a:xfrm>
        </p:grpSpPr>
        <p:sp>
          <p:nvSpPr>
            <p:cNvPr id="42064" name="Oval 87"/>
            <p:cNvSpPr>
              <a:spLocks noChangeArrowheads="1"/>
            </p:cNvSpPr>
            <p:nvPr/>
          </p:nvSpPr>
          <p:spPr bwMode="auto">
            <a:xfrm>
              <a:off x="2988" y="3305"/>
              <a:ext cx="208" cy="18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65" name="Oval 88"/>
            <p:cNvSpPr>
              <a:spLocks noChangeArrowheads="1"/>
            </p:cNvSpPr>
            <p:nvPr/>
          </p:nvSpPr>
          <p:spPr bwMode="auto">
            <a:xfrm>
              <a:off x="2988" y="3651"/>
              <a:ext cx="208" cy="18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66" name="Oval 89"/>
            <p:cNvSpPr>
              <a:spLocks noChangeArrowheads="1"/>
            </p:cNvSpPr>
            <p:nvPr/>
          </p:nvSpPr>
          <p:spPr bwMode="auto">
            <a:xfrm>
              <a:off x="2988" y="3998"/>
              <a:ext cx="208" cy="18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67" name="Oval 90"/>
            <p:cNvSpPr>
              <a:spLocks noChangeArrowheads="1"/>
            </p:cNvSpPr>
            <p:nvPr/>
          </p:nvSpPr>
          <p:spPr bwMode="auto">
            <a:xfrm>
              <a:off x="2988" y="4346"/>
              <a:ext cx="208" cy="18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68" name="Oval 91"/>
            <p:cNvSpPr>
              <a:spLocks noChangeArrowheads="1"/>
            </p:cNvSpPr>
            <p:nvPr/>
          </p:nvSpPr>
          <p:spPr bwMode="auto">
            <a:xfrm>
              <a:off x="3525" y="4159"/>
              <a:ext cx="209" cy="18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69" name="Oval 92"/>
            <p:cNvSpPr>
              <a:spLocks noChangeArrowheads="1"/>
            </p:cNvSpPr>
            <p:nvPr/>
          </p:nvSpPr>
          <p:spPr bwMode="auto">
            <a:xfrm>
              <a:off x="3525" y="3465"/>
              <a:ext cx="209" cy="18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70" name="Oval 93"/>
            <p:cNvSpPr>
              <a:spLocks noChangeArrowheads="1"/>
            </p:cNvSpPr>
            <p:nvPr/>
          </p:nvSpPr>
          <p:spPr bwMode="auto">
            <a:xfrm>
              <a:off x="4300" y="4159"/>
              <a:ext cx="209" cy="18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71" name="Oval 94"/>
            <p:cNvSpPr>
              <a:spLocks noChangeArrowheads="1"/>
            </p:cNvSpPr>
            <p:nvPr/>
          </p:nvSpPr>
          <p:spPr bwMode="auto">
            <a:xfrm>
              <a:off x="4659" y="3651"/>
              <a:ext cx="208" cy="18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72" name="Line 95"/>
            <p:cNvSpPr>
              <a:spLocks noChangeShapeType="1"/>
            </p:cNvSpPr>
            <p:nvPr/>
          </p:nvSpPr>
          <p:spPr bwMode="auto">
            <a:xfrm>
              <a:off x="3196" y="3385"/>
              <a:ext cx="329" cy="107"/>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73" name="Line 96"/>
            <p:cNvSpPr>
              <a:spLocks noChangeShapeType="1"/>
            </p:cNvSpPr>
            <p:nvPr/>
          </p:nvSpPr>
          <p:spPr bwMode="auto">
            <a:xfrm>
              <a:off x="3734" y="3545"/>
              <a:ext cx="925" cy="160"/>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74" name="Line 97"/>
            <p:cNvSpPr>
              <a:spLocks noChangeShapeType="1"/>
            </p:cNvSpPr>
            <p:nvPr/>
          </p:nvSpPr>
          <p:spPr bwMode="auto">
            <a:xfrm flipV="1">
              <a:off x="4867" y="3438"/>
              <a:ext cx="209" cy="267"/>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75" name="Line 98"/>
            <p:cNvSpPr>
              <a:spLocks noChangeShapeType="1"/>
            </p:cNvSpPr>
            <p:nvPr/>
          </p:nvSpPr>
          <p:spPr bwMode="auto">
            <a:xfrm>
              <a:off x="2898" y="3385"/>
              <a:ext cx="90" cy="0"/>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76" name="Line 99"/>
            <p:cNvSpPr>
              <a:spLocks noChangeShapeType="1"/>
            </p:cNvSpPr>
            <p:nvPr/>
          </p:nvSpPr>
          <p:spPr bwMode="auto">
            <a:xfrm>
              <a:off x="2898" y="3741"/>
              <a:ext cx="90" cy="0"/>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77" name="Line 100"/>
            <p:cNvSpPr>
              <a:spLocks noChangeShapeType="1"/>
            </p:cNvSpPr>
            <p:nvPr/>
          </p:nvSpPr>
          <p:spPr bwMode="auto">
            <a:xfrm flipV="1">
              <a:off x="3196" y="3572"/>
              <a:ext cx="329" cy="187"/>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78" name="Line 101"/>
            <p:cNvSpPr>
              <a:spLocks noChangeShapeType="1"/>
            </p:cNvSpPr>
            <p:nvPr/>
          </p:nvSpPr>
          <p:spPr bwMode="auto">
            <a:xfrm flipH="1">
              <a:off x="3647" y="3598"/>
              <a:ext cx="87" cy="561"/>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79" name="Line 102"/>
            <p:cNvSpPr>
              <a:spLocks noChangeShapeType="1"/>
            </p:cNvSpPr>
            <p:nvPr/>
          </p:nvSpPr>
          <p:spPr bwMode="auto">
            <a:xfrm flipV="1">
              <a:off x="3719" y="3866"/>
              <a:ext cx="1357" cy="329"/>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80" name="Line 103"/>
            <p:cNvSpPr>
              <a:spLocks noChangeShapeType="1"/>
            </p:cNvSpPr>
            <p:nvPr/>
          </p:nvSpPr>
          <p:spPr bwMode="auto">
            <a:xfrm>
              <a:off x="2898" y="4088"/>
              <a:ext cx="90" cy="0"/>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81" name="Line 104"/>
            <p:cNvSpPr>
              <a:spLocks noChangeShapeType="1"/>
            </p:cNvSpPr>
            <p:nvPr/>
          </p:nvSpPr>
          <p:spPr bwMode="auto">
            <a:xfrm>
              <a:off x="3196" y="4079"/>
              <a:ext cx="329" cy="133"/>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82" name="Line 105"/>
            <p:cNvSpPr>
              <a:spLocks noChangeShapeType="1"/>
            </p:cNvSpPr>
            <p:nvPr/>
          </p:nvSpPr>
          <p:spPr bwMode="auto">
            <a:xfrm>
              <a:off x="3734" y="4212"/>
              <a:ext cx="566" cy="20"/>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83" name="Line 106"/>
            <p:cNvSpPr>
              <a:spLocks noChangeShapeType="1"/>
            </p:cNvSpPr>
            <p:nvPr/>
          </p:nvSpPr>
          <p:spPr bwMode="auto">
            <a:xfrm flipV="1">
              <a:off x="4509" y="3786"/>
              <a:ext cx="150" cy="426"/>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84" name="Line 107"/>
            <p:cNvSpPr>
              <a:spLocks noChangeShapeType="1"/>
            </p:cNvSpPr>
            <p:nvPr/>
          </p:nvSpPr>
          <p:spPr bwMode="auto">
            <a:xfrm>
              <a:off x="2898" y="4434"/>
              <a:ext cx="90" cy="0"/>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85" name="Line 108"/>
            <p:cNvSpPr>
              <a:spLocks noChangeShapeType="1"/>
            </p:cNvSpPr>
            <p:nvPr/>
          </p:nvSpPr>
          <p:spPr bwMode="auto">
            <a:xfrm flipV="1">
              <a:off x="3196" y="4292"/>
              <a:ext cx="329" cy="161"/>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86" name="Line 109"/>
            <p:cNvSpPr>
              <a:spLocks noChangeShapeType="1"/>
            </p:cNvSpPr>
            <p:nvPr/>
          </p:nvSpPr>
          <p:spPr bwMode="auto">
            <a:xfrm>
              <a:off x="3734" y="4292"/>
              <a:ext cx="566" cy="0"/>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87" name="Line 110"/>
            <p:cNvSpPr>
              <a:spLocks noChangeShapeType="1"/>
            </p:cNvSpPr>
            <p:nvPr/>
          </p:nvSpPr>
          <p:spPr bwMode="auto">
            <a:xfrm>
              <a:off x="4509" y="4292"/>
              <a:ext cx="508" cy="107"/>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88" name="Line 111"/>
            <p:cNvSpPr>
              <a:spLocks noChangeShapeType="1"/>
            </p:cNvSpPr>
            <p:nvPr/>
          </p:nvSpPr>
          <p:spPr bwMode="auto">
            <a:xfrm>
              <a:off x="4838" y="3786"/>
              <a:ext cx="179" cy="347"/>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89" name="Text Box 112"/>
            <p:cNvSpPr txBox="1">
              <a:spLocks noChangeArrowheads="1"/>
            </p:cNvSpPr>
            <p:nvPr/>
          </p:nvSpPr>
          <p:spPr bwMode="auto">
            <a:xfrm>
              <a:off x="2517" y="3242"/>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q0</a:t>
              </a:r>
            </a:p>
          </p:txBody>
        </p:sp>
        <p:sp>
          <p:nvSpPr>
            <p:cNvPr id="42090" name="Text Box 113"/>
            <p:cNvSpPr txBox="1">
              <a:spLocks noChangeArrowheads="1"/>
            </p:cNvSpPr>
            <p:nvPr/>
          </p:nvSpPr>
          <p:spPr bwMode="auto">
            <a:xfrm>
              <a:off x="2517" y="3588"/>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q1</a:t>
              </a:r>
            </a:p>
          </p:txBody>
        </p:sp>
        <p:sp>
          <p:nvSpPr>
            <p:cNvPr id="42091" name="Text Box 114"/>
            <p:cNvSpPr txBox="1">
              <a:spLocks noChangeArrowheads="1"/>
            </p:cNvSpPr>
            <p:nvPr/>
          </p:nvSpPr>
          <p:spPr bwMode="auto">
            <a:xfrm>
              <a:off x="2517" y="3934"/>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q2</a:t>
              </a:r>
            </a:p>
          </p:txBody>
        </p:sp>
        <p:sp>
          <p:nvSpPr>
            <p:cNvPr id="42092" name="Text Box 115"/>
            <p:cNvSpPr txBox="1">
              <a:spLocks noChangeArrowheads="1"/>
            </p:cNvSpPr>
            <p:nvPr/>
          </p:nvSpPr>
          <p:spPr bwMode="auto">
            <a:xfrm>
              <a:off x="2517" y="4280"/>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q3</a:t>
              </a:r>
            </a:p>
          </p:txBody>
        </p:sp>
      </p:grpSp>
      <p:sp>
        <p:nvSpPr>
          <p:cNvPr id="495732" name="Rectangle 116"/>
          <p:cNvSpPr>
            <a:spLocks noChangeArrowheads="1"/>
          </p:cNvSpPr>
          <p:nvPr/>
        </p:nvSpPr>
        <p:spPr bwMode="auto">
          <a:xfrm>
            <a:off x="2638425" y="5784850"/>
            <a:ext cx="522288" cy="4699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graphicFrame>
        <p:nvGraphicFramePr>
          <p:cNvPr id="495733" name="Object 25"/>
          <p:cNvGraphicFramePr>
            <a:graphicFrameLocks noChangeAspect="1"/>
          </p:cNvGraphicFramePr>
          <p:nvPr>
            <p:extLst>
              <p:ext uri="{D42A27DB-BD31-4B8C-83A1-F6EECF244321}">
                <p14:modId xmlns:p14="http://schemas.microsoft.com/office/powerpoint/2010/main" val="1471841260"/>
              </p:ext>
            </p:extLst>
          </p:nvPr>
        </p:nvGraphicFramePr>
        <p:xfrm>
          <a:off x="5826125" y="4110038"/>
          <a:ext cx="2751138" cy="1963737"/>
        </p:xfrm>
        <a:graphic>
          <a:graphicData uri="http://schemas.openxmlformats.org/presentationml/2006/ole">
            <mc:AlternateContent xmlns:mc="http://schemas.openxmlformats.org/markup-compatibility/2006">
              <mc:Choice xmlns:v="urn:schemas-microsoft-com:vml" Requires="v">
                <p:oleObj spid="_x0000_s7401" name="Visio" r:id="rId47" imgW="5754929" imgH="4105351" progId="Visio.Drawing.11">
                  <p:embed/>
                </p:oleObj>
              </mc:Choice>
              <mc:Fallback>
                <p:oleObj name="Visio" r:id="rId47" imgW="5754929" imgH="4105351" progId="Visio.Drawing.11">
                  <p:embed/>
                  <p:pic>
                    <p:nvPicPr>
                      <p:cNvPr id="0" na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826125" y="4110038"/>
                        <a:ext cx="2751138"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734" name="Object 26"/>
          <p:cNvGraphicFramePr>
            <a:graphicFrameLocks noChangeAspect="1"/>
          </p:cNvGraphicFramePr>
          <p:nvPr>
            <p:extLst>
              <p:ext uri="{D42A27DB-BD31-4B8C-83A1-F6EECF244321}">
                <p14:modId xmlns:p14="http://schemas.microsoft.com/office/powerpoint/2010/main" val="3109020658"/>
              </p:ext>
            </p:extLst>
          </p:nvPr>
        </p:nvGraphicFramePr>
        <p:xfrm>
          <a:off x="8166100" y="4113213"/>
          <a:ext cx="382588" cy="382587"/>
        </p:xfrm>
        <a:graphic>
          <a:graphicData uri="http://schemas.openxmlformats.org/presentationml/2006/ole">
            <mc:AlternateContent xmlns:mc="http://schemas.openxmlformats.org/markup-compatibility/2006">
              <mc:Choice xmlns:v="urn:schemas-microsoft-com:vml" Requires="v">
                <p:oleObj spid="_x0000_s7402" name="Visio" r:id="rId49" imgW="783336" imgH="783336" progId="Visio.Drawing.11">
                  <p:embed/>
                </p:oleObj>
              </mc:Choice>
              <mc:Fallback>
                <p:oleObj name="Visio" r:id="rId49" imgW="783336" imgH="783336"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6100" y="4113213"/>
                        <a:ext cx="382588"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5735" name="Object 27"/>
          <p:cNvGraphicFramePr>
            <a:graphicFrameLocks noChangeAspect="1"/>
          </p:cNvGraphicFramePr>
          <p:nvPr>
            <p:extLst>
              <p:ext uri="{D42A27DB-BD31-4B8C-83A1-F6EECF244321}">
                <p14:modId xmlns:p14="http://schemas.microsoft.com/office/powerpoint/2010/main" val="1184358583"/>
              </p:ext>
            </p:extLst>
          </p:nvPr>
        </p:nvGraphicFramePr>
        <p:xfrm>
          <a:off x="5826125" y="4110038"/>
          <a:ext cx="2751138" cy="1963737"/>
        </p:xfrm>
        <a:graphic>
          <a:graphicData uri="http://schemas.openxmlformats.org/presentationml/2006/ole">
            <mc:AlternateContent xmlns:mc="http://schemas.openxmlformats.org/markup-compatibility/2006">
              <mc:Choice xmlns:v="urn:schemas-microsoft-com:vml" Requires="v">
                <p:oleObj spid="_x0000_s7403" name="Visio" r:id="rId50" imgW="5754929" imgH="4105351" progId="Visio.Drawing.11">
                  <p:embed/>
                </p:oleObj>
              </mc:Choice>
              <mc:Fallback>
                <p:oleObj name="Visio" r:id="rId50" imgW="5754929" imgH="4105351" progId="Visio.Drawing.11">
                  <p:embed/>
                  <p:pic>
                    <p:nvPicPr>
                      <p:cNvPr id="0" name=""/>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826125" y="4110038"/>
                        <a:ext cx="2751138"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120"/>
          <p:cNvGrpSpPr>
            <a:grpSpLocks/>
          </p:cNvGrpSpPr>
          <p:nvPr/>
        </p:nvGrpSpPr>
        <p:grpSpPr bwMode="auto">
          <a:xfrm>
            <a:off x="1293813" y="4551363"/>
            <a:ext cx="3684587" cy="1965325"/>
            <a:chOff x="2517" y="3242"/>
            <a:chExt cx="2559" cy="1365"/>
          </a:xfrm>
        </p:grpSpPr>
        <p:sp>
          <p:nvSpPr>
            <p:cNvPr id="42037" name="Oval 121"/>
            <p:cNvSpPr>
              <a:spLocks noChangeArrowheads="1"/>
            </p:cNvSpPr>
            <p:nvPr/>
          </p:nvSpPr>
          <p:spPr bwMode="auto">
            <a:xfrm>
              <a:off x="2988" y="3305"/>
              <a:ext cx="208" cy="18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38" name="Oval 122"/>
            <p:cNvSpPr>
              <a:spLocks noChangeArrowheads="1"/>
            </p:cNvSpPr>
            <p:nvPr/>
          </p:nvSpPr>
          <p:spPr bwMode="auto">
            <a:xfrm>
              <a:off x="2988" y="3651"/>
              <a:ext cx="208" cy="18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39" name="Oval 123"/>
            <p:cNvSpPr>
              <a:spLocks noChangeArrowheads="1"/>
            </p:cNvSpPr>
            <p:nvPr/>
          </p:nvSpPr>
          <p:spPr bwMode="auto">
            <a:xfrm>
              <a:off x="2988" y="3998"/>
              <a:ext cx="208" cy="18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40" name="Oval 124"/>
            <p:cNvSpPr>
              <a:spLocks noChangeArrowheads="1"/>
            </p:cNvSpPr>
            <p:nvPr/>
          </p:nvSpPr>
          <p:spPr bwMode="auto">
            <a:xfrm>
              <a:off x="2988" y="4346"/>
              <a:ext cx="208" cy="18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41" name="Oval 125"/>
            <p:cNvSpPr>
              <a:spLocks noChangeArrowheads="1"/>
            </p:cNvSpPr>
            <p:nvPr/>
          </p:nvSpPr>
          <p:spPr bwMode="auto">
            <a:xfrm>
              <a:off x="3525" y="4159"/>
              <a:ext cx="209" cy="18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42" name="Oval 126"/>
            <p:cNvSpPr>
              <a:spLocks noChangeArrowheads="1"/>
            </p:cNvSpPr>
            <p:nvPr/>
          </p:nvSpPr>
          <p:spPr bwMode="auto">
            <a:xfrm>
              <a:off x="3525" y="3465"/>
              <a:ext cx="209" cy="186"/>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43" name="Oval 127"/>
            <p:cNvSpPr>
              <a:spLocks noChangeArrowheads="1"/>
            </p:cNvSpPr>
            <p:nvPr/>
          </p:nvSpPr>
          <p:spPr bwMode="auto">
            <a:xfrm>
              <a:off x="4300" y="4159"/>
              <a:ext cx="209" cy="18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800">
                <a:solidFill>
                  <a:srgbClr val="000000"/>
                </a:solidFill>
                <a:latin typeface="Comic Sans MS" pitchFamily="66" charset="0"/>
              </a:endParaRPr>
            </a:p>
          </p:txBody>
        </p:sp>
        <p:sp>
          <p:nvSpPr>
            <p:cNvPr id="42044" name="Line 128"/>
            <p:cNvSpPr>
              <a:spLocks noChangeShapeType="1"/>
            </p:cNvSpPr>
            <p:nvPr/>
          </p:nvSpPr>
          <p:spPr bwMode="auto">
            <a:xfrm>
              <a:off x="3196" y="3385"/>
              <a:ext cx="329" cy="107"/>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45" name="Line 129"/>
            <p:cNvSpPr>
              <a:spLocks noChangeShapeType="1"/>
            </p:cNvSpPr>
            <p:nvPr/>
          </p:nvSpPr>
          <p:spPr bwMode="auto">
            <a:xfrm>
              <a:off x="3734" y="3545"/>
              <a:ext cx="602" cy="650"/>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46" name="Line 130"/>
            <p:cNvSpPr>
              <a:spLocks noChangeShapeType="1"/>
            </p:cNvSpPr>
            <p:nvPr/>
          </p:nvSpPr>
          <p:spPr bwMode="auto">
            <a:xfrm flipV="1">
              <a:off x="4518" y="3438"/>
              <a:ext cx="558" cy="794"/>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47" name="Line 131"/>
            <p:cNvSpPr>
              <a:spLocks noChangeShapeType="1"/>
            </p:cNvSpPr>
            <p:nvPr/>
          </p:nvSpPr>
          <p:spPr bwMode="auto">
            <a:xfrm>
              <a:off x="2898" y="3385"/>
              <a:ext cx="90" cy="0"/>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48" name="Line 132"/>
            <p:cNvSpPr>
              <a:spLocks noChangeShapeType="1"/>
            </p:cNvSpPr>
            <p:nvPr/>
          </p:nvSpPr>
          <p:spPr bwMode="auto">
            <a:xfrm>
              <a:off x="2898" y="3741"/>
              <a:ext cx="90" cy="0"/>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49" name="Line 133"/>
            <p:cNvSpPr>
              <a:spLocks noChangeShapeType="1"/>
            </p:cNvSpPr>
            <p:nvPr/>
          </p:nvSpPr>
          <p:spPr bwMode="auto">
            <a:xfrm flipV="1">
              <a:off x="3196" y="3572"/>
              <a:ext cx="329" cy="187"/>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50" name="Line 134"/>
            <p:cNvSpPr>
              <a:spLocks noChangeShapeType="1"/>
            </p:cNvSpPr>
            <p:nvPr/>
          </p:nvSpPr>
          <p:spPr bwMode="auto">
            <a:xfrm flipH="1">
              <a:off x="3647" y="3598"/>
              <a:ext cx="87" cy="561"/>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51" name="Line 135"/>
            <p:cNvSpPr>
              <a:spLocks noChangeShapeType="1"/>
            </p:cNvSpPr>
            <p:nvPr/>
          </p:nvSpPr>
          <p:spPr bwMode="auto">
            <a:xfrm flipV="1">
              <a:off x="3719" y="3760"/>
              <a:ext cx="1343" cy="435"/>
            </a:xfrm>
            <a:prstGeom prst="line">
              <a:avLst/>
            </a:prstGeom>
            <a:noFill/>
            <a:ln w="25400">
              <a:solidFill>
                <a:srgbClr val="00FF00"/>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52" name="Line 136"/>
            <p:cNvSpPr>
              <a:spLocks noChangeShapeType="1"/>
            </p:cNvSpPr>
            <p:nvPr/>
          </p:nvSpPr>
          <p:spPr bwMode="auto">
            <a:xfrm>
              <a:off x="2898" y="4088"/>
              <a:ext cx="90" cy="0"/>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53" name="Line 137"/>
            <p:cNvSpPr>
              <a:spLocks noChangeShapeType="1"/>
            </p:cNvSpPr>
            <p:nvPr/>
          </p:nvSpPr>
          <p:spPr bwMode="auto">
            <a:xfrm>
              <a:off x="3196" y="4079"/>
              <a:ext cx="329" cy="133"/>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54" name="Line 138"/>
            <p:cNvSpPr>
              <a:spLocks noChangeShapeType="1"/>
            </p:cNvSpPr>
            <p:nvPr/>
          </p:nvSpPr>
          <p:spPr bwMode="auto">
            <a:xfrm>
              <a:off x="3734" y="4212"/>
              <a:ext cx="566" cy="20"/>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55" name="Line 139"/>
            <p:cNvSpPr>
              <a:spLocks noChangeShapeType="1"/>
            </p:cNvSpPr>
            <p:nvPr/>
          </p:nvSpPr>
          <p:spPr bwMode="auto">
            <a:xfrm flipV="1">
              <a:off x="4509" y="4159"/>
              <a:ext cx="480" cy="53"/>
            </a:xfrm>
            <a:prstGeom prst="line">
              <a:avLst/>
            </a:prstGeom>
            <a:noFill/>
            <a:ln w="25400">
              <a:solidFill>
                <a:srgbClr val="0000FF"/>
              </a:solidFill>
              <a:round/>
              <a:headEnd/>
              <a:tailEnd type="triangle"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56" name="Line 140"/>
            <p:cNvSpPr>
              <a:spLocks noChangeShapeType="1"/>
            </p:cNvSpPr>
            <p:nvPr/>
          </p:nvSpPr>
          <p:spPr bwMode="auto">
            <a:xfrm>
              <a:off x="2898" y="4434"/>
              <a:ext cx="90" cy="0"/>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57" name="Line 141"/>
            <p:cNvSpPr>
              <a:spLocks noChangeShapeType="1"/>
            </p:cNvSpPr>
            <p:nvPr/>
          </p:nvSpPr>
          <p:spPr bwMode="auto">
            <a:xfrm flipV="1">
              <a:off x="3196" y="4292"/>
              <a:ext cx="329" cy="161"/>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58" name="Line 142"/>
            <p:cNvSpPr>
              <a:spLocks noChangeShapeType="1"/>
            </p:cNvSpPr>
            <p:nvPr/>
          </p:nvSpPr>
          <p:spPr bwMode="auto">
            <a:xfrm>
              <a:off x="3734" y="4292"/>
              <a:ext cx="566" cy="0"/>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59" name="Line 143"/>
            <p:cNvSpPr>
              <a:spLocks noChangeShapeType="1"/>
            </p:cNvSpPr>
            <p:nvPr/>
          </p:nvSpPr>
          <p:spPr bwMode="auto">
            <a:xfrm>
              <a:off x="4509" y="4292"/>
              <a:ext cx="508" cy="107"/>
            </a:xfrm>
            <a:prstGeom prst="line">
              <a:avLst/>
            </a:prstGeom>
            <a:noFill/>
            <a:ln w="25400">
              <a:solidFill>
                <a:srgbClr val="FFCC00"/>
              </a:solidFill>
              <a:round/>
              <a:headEnd/>
              <a:tailEnd type="triangle" w="lg"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2060" name="Text Box 144"/>
            <p:cNvSpPr txBox="1">
              <a:spLocks noChangeArrowheads="1"/>
            </p:cNvSpPr>
            <p:nvPr/>
          </p:nvSpPr>
          <p:spPr bwMode="auto">
            <a:xfrm>
              <a:off x="2517" y="3242"/>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q0</a:t>
              </a:r>
            </a:p>
          </p:txBody>
        </p:sp>
        <p:sp>
          <p:nvSpPr>
            <p:cNvPr id="42061" name="Text Box 145"/>
            <p:cNvSpPr txBox="1">
              <a:spLocks noChangeArrowheads="1"/>
            </p:cNvSpPr>
            <p:nvPr/>
          </p:nvSpPr>
          <p:spPr bwMode="auto">
            <a:xfrm>
              <a:off x="2517" y="3588"/>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q1</a:t>
              </a:r>
            </a:p>
          </p:txBody>
        </p:sp>
        <p:sp>
          <p:nvSpPr>
            <p:cNvPr id="42062" name="Text Box 146"/>
            <p:cNvSpPr txBox="1">
              <a:spLocks noChangeArrowheads="1"/>
            </p:cNvSpPr>
            <p:nvPr/>
          </p:nvSpPr>
          <p:spPr bwMode="auto">
            <a:xfrm>
              <a:off x="2517" y="3934"/>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q2</a:t>
              </a:r>
            </a:p>
          </p:txBody>
        </p:sp>
        <p:sp>
          <p:nvSpPr>
            <p:cNvPr id="42063" name="Text Box 147"/>
            <p:cNvSpPr txBox="1">
              <a:spLocks noChangeArrowheads="1"/>
            </p:cNvSpPr>
            <p:nvPr/>
          </p:nvSpPr>
          <p:spPr bwMode="auto">
            <a:xfrm>
              <a:off x="2517" y="4280"/>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945" tIns="41473" rIns="82945" bIns="41473">
              <a:spAutoFit/>
            </a:bodyPr>
            <a:lstStyle>
              <a:lvl1pPr defTabSz="828675">
                <a:defRPr sz="1400">
                  <a:solidFill>
                    <a:schemeClr val="tx1"/>
                  </a:solidFill>
                  <a:latin typeface="Arial" charset="0"/>
                </a:defRPr>
              </a:lvl1pPr>
              <a:lvl2pPr marL="742950" indent="-285750" defTabSz="828675">
                <a:defRPr sz="1400">
                  <a:solidFill>
                    <a:schemeClr val="tx1"/>
                  </a:solidFill>
                  <a:latin typeface="Arial" charset="0"/>
                </a:defRPr>
              </a:lvl2pPr>
              <a:lvl3pPr marL="1143000" indent="-228600" defTabSz="828675">
                <a:defRPr sz="1400">
                  <a:solidFill>
                    <a:schemeClr val="tx1"/>
                  </a:solidFill>
                  <a:latin typeface="Arial" charset="0"/>
                </a:defRPr>
              </a:lvl3pPr>
              <a:lvl4pPr marL="1600200" indent="-228600" defTabSz="828675">
                <a:defRPr sz="1400">
                  <a:solidFill>
                    <a:schemeClr val="tx1"/>
                  </a:solidFill>
                  <a:latin typeface="Arial" charset="0"/>
                </a:defRPr>
              </a:lvl4pPr>
              <a:lvl5pPr marL="2057400" indent="-228600" defTabSz="828675">
                <a:defRPr sz="1400">
                  <a:solidFill>
                    <a:schemeClr val="tx1"/>
                  </a:solidFill>
                  <a:latin typeface="Arial" charset="0"/>
                </a:defRPr>
              </a:lvl5pPr>
              <a:lvl6pPr marL="2514600" indent="-228600" defTabSz="828675" eaLnBrk="0" fontAlgn="base" hangingPunct="0">
                <a:spcBef>
                  <a:spcPct val="0"/>
                </a:spcBef>
                <a:spcAft>
                  <a:spcPct val="0"/>
                </a:spcAft>
                <a:defRPr sz="1400">
                  <a:solidFill>
                    <a:schemeClr val="tx1"/>
                  </a:solidFill>
                  <a:latin typeface="Arial" charset="0"/>
                </a:defRPr>
              </a:lvl6pPr>
              <a:lvl7pPr marL="2971800" indent="-228600" defTabSz="828675" eaLnBrk="0" fontAlgn="base" hangingPunct="0">
                <a:spcBef>
                  <a:spcPct val="0"/>
                </a:spcBef>
                <a:spcAft>
                  <a:spcPct val="0"/>
                </a:spcAft>
                <a:defRPr sz="1400">
                  <a:solidFill>
                    <a:schemeClr val="tx1"/>
                  </a:solidFill>
                  <a:latin typeface="Arial" charset="0"/>
                </a:defRPr>
              </a:lvl7pPr>
              <a:lvl8pPr marL="3429000" indent="-228600" defTabSz="828675" eaLnBrk="0" fontAlgn="base" hangingPunct="0">
                <a:spcBef>
                  <a:spcPct val="0"/>
                </a:spcBef>
                <a:spcAft>
                  <a:spcPct val="0"/>
                </a:spcAft>
                <a:defRPr sz="1400">
                  <a:solidFill>
                    <a:schemeClr val="tx1"/>
                  </a:solidFill>
                  <a:latin typeface="Arial" charset="0"/>
                </a:defRPr>
              </a:lvl8pPr>
              <a:lvl9pPr marL="3886200" indent="-228600" defTabSz="828675" eaLnBrk="0" fontAlgn="base" hangingPunct="0">
                <a:spcBef>
                  <a:spcPct val="0"/>
                </a:spcBef>
                <a:spcAft>
                  <a:spcPct val="0"/>
                </a:spcAft>
                <a:defRPr sz="1400">
                  <a:solidFill>
                    <a:schemeClr val="tx1"/>
                  </a:solidFill>
                  <a:latin typeface="Arial" charset="0"/>
                </a:defRPr>
              </a:lvl9pPr>
            </a:lstStyle>
            <a:p>
              <a:pPr algn="ctr"/>
              <a:r>
                <a:rPr lang="en-US" sz="2500">
                  <a:solidFill>
                    <a:srgbClr val="000000"/>
                  </a:solidFill>
                </a:rPr>
                <a:t>q3</a:t>
              </a:r>
            </a:p>
          </p:txBody>
        </p:sp>
      </p:grpSp>
    </p:spTree>
    <p:custDataLst>
      <p:tags r:id="rId2"/>
    </p:custDataLst>
    <p:extLst>
      <p:ext uri="{BB962C8B-B14F-4D97-AF65-F5344CB8AC3E}">
        <p14:creationId xmlns:p14="http://schemas.microsoft.com/office/powerpoint/2010/main" val="402870013"/>
      </p:ext>
    </p:extLst>
  </p:cSld>
  <p:clrMapOvr>
    <a:masterClrMapping/>
  </p:clrMapOvr>
  <p:transition spd="med" advTm="2317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95620"/>
                                        </p:tgtEl>
                                      </p:cBhvr>
                                      <p:by x="50000" y="50000"/>
                                    </p:animScale>
                                  </p:childTnLst>
                                </p:cTn>
                              </p:par>
                              <p:par>
                                <p:cTn id="7" presetID="35" presetClass="path" presetSubtype="0" accel="50000" decel="50000" fill="hold" nodeType="withEffect">
                                  <p:stCondLst>
                                    <p:cond delay="0"/>
                                  </p:stCondLst>
                                  <p:childTnLst>
                                    <p:animMotion origin="layout" path="M 1.46818E-6 -2.77918E-6 L -0.15722 -0.19017 " pathEditMode="relative" rAng="0" ptsTypes="AA">
                                      <p:cBhvr>
                                        <p:cTn id="8" dur="2000" fill="hold"/>
                                        <p:tgtEl>
                                          <p:spTgt spid="495620"/>
                                        </p:tgtEl>
                                        <p:attrNameLst>
                                          <p:attrName>ppt_x</p:attrName>
                                          <p:attrName>ppt_y</p:attrName>
                                        </p:attrNameLst>
                                      </p:cBhvr>
                                      <p:rCtr x="-7861" y="-9509"/>
                                    </p:animMotion>
                                  </p:childTnLst>
                                </p:cTn>
                              </p:par>
                              <p:par>
                                <p:cTn id="9" presetID="35" presetClass="path" presetSubtype="0" accel="50000" decel="50000" fill="hold" nodeType="withEffect">
                                  <p:stCondLst>
                                    <p:cond delay="0"/>
                                  </p:stCondLst>
                                  <p:childTnLst>
                                    <p:animMotion origin="layout" path="M -2.43856E-6 3.34173E-6 L -0.43021 0.00147 " pathEditMode="relative" rAng="0" ptsTypes="AA">
                                      <p:cBhvr>
                                        <p:cTn id="10" dur="2000" fill="hold"/>
                                        <p:tgtEl>
                                          <p:spTgt spid="2"/>
                                        </p:tgtEl>
                                        <p:attrNameLst>
                                          <p:attrName>ppt_x</p:attrName>
                                          <p:attrName>ppt_y</p:attrName>
                                        </p:attrNameLst>
                                      </p:cBhvr>
                                      <p:rCtr x="-21519" y="63"/>
                                    </p:animMotion>
                                  </p:childTnLst>
                                </p:cTn>
                              </p:par>
                              <p:par>
                                <p:cTn id="11" presetID="1" presetClass="exit" presetSubtype="0" fill="hold" grpId="0" nodeType="withEffect">
                                  <p:stCondLst>
                                    <p:cond delay="0"/>
                                  </p:stCondLst>
                                  <p:childTnLst>
                                    <p:set>
                                      <p:cBhvr>
                                        <p:cTn id="12" dur="1" fill="hold">
                                          <p:stCondLst>
                                            <p:cond delay="0"/>
                                          </p:stCondLst>
                                        </p:cTn>
                                        <p:tgtEl>
                                          <p:spTgt spid="4956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56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56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56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56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56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56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956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563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49562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9562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9562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49562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9562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95627"/>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495629"/>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9563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956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5631"/>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9563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95622">
                                            <p:txEl>
                                              <p:pRg st="1" end="1"/>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64" presetClass="path" presetSubtype="0" accel="50000" decel="50000" fill="hold" nodeType="clickEffect">
                                  <p:stCondLst>
                                    <p:cond delay="0"/>
                                  </p:stCondLst>
                                  <p:childTnLst>
                                    <p:animMotion origin="layout" path="M -1.75173E-6 4.19815E-7 L 0.03419 -0.06108 " pathEditMode="relative" rAng="0" ptsTypes="AA">
                                      <p:cBhvr>
                                        <p:cTn id="66" dur="2000" fill="hold"/>
                                        <p:tgtEl>
                                          <p:spTgt spid="495636"/>
                                        </p:tgtEl>
                                        <p:attrNameLst>
                                          <p:attrName>ppt_x</p:attrName>
                                          <p:attrName>ppt_y</p:attrName>
                                        </p:attrNameLst>
                                      </p:cBhvr>
                                      <p:rCtr x="1701" y="-3065"/>
                                    </p:animMotion>
                                  </p:childTnLst>
                                </p:cTn>
                              </p:par>
                              <p:par>
                                <p:cTn id="67" presetID="1" presetClass="entr" presetSubtype="0" fill="hold" nodeType="withEffect">
                                  <p:stCondLst>
                                    <p:cond delay="0"/>
                                  </p:stCondLst>
                                  <p:childTnLst>
                                    <p:set>
                                      <p:cBhvr>
                                        <p:cTn id="68" dur="1" fill="hold">
                                          <p:stCondLst>
                                            <p:cond delay="0"/>
                                          </p:stCondLst>
                                        </p:cTn>
                                        <p:tgtEl>
                                          <p:spTgt spid="495622">
                                            <p:txEl>
                                              <p:pRg st="2" end="2"/>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495631"/>
                                        </p:tgtEl>
                                        <p:attrNameLst>
                                          <p:attrName>style.visibility</p:attrName>
                                        </p:attrNameLst>
                                      </p:cBhvr>
                                      <p:to>
                                        <p:strVal val="hidden"/>
                                      </p:to>
                                    </p:set>
                                  </p:childTnLst>
                                </p:cTn>
                              </p:par>
                              <p:par>
                                <p:cTn id="71" presetID="0" presetClass="path" presetSubtype="0" accel="50000" decel="50000" fill="hold" nodeType="withEffect">
                                  <p:stCondLst>
                                    <p:cond delay="0"/>
                                  </p:stCondLst>
                                  <p:childTnLst>
                                    <p:animMotion origin="layout" path="M 6.93132E-8 2.45172E-6 C 0.02379 0.00944 0.04757 0.01889 0.06128 -0.01239 C 0.07483 -0.04324 0.07136 -0.15386 0.0816 -0.18535 C 0.09184 -0.21663 0.10712 -0.20886 0.12272 -0.20067 " pathEditMode="relative" rAng="0" ptsTypes="aaaA">
                                      <p:cBhvr>
                                        <p:cTn id="72" dur="2000" fill="hold"/>
                                        <p:tgtEl>
                                          <p:spTgt spid="495635"/>
                                        </p:tgtEl>
                                        <p:attrNameLst>
                                          <p:attrName>ppt_x</p:attrName>
                                          <p:attrName>ppt_y</p:attrName>
                                        </p:attrNameLst>
                                      </p:cBhvr>
                                      <p:rCtr x="6128" y="-9887"/>
                                    </p:animMotion>
                                  </p:childTnLst>
                                </p:cTn>
                              </p:par>
                            </p:childTnLst>
                          </p:cTn>
                        </p:par>
                        <p:par>
                          <p:cTn id="73" fill="hold" nodeType="afterGroup">
                            <p:stCondLst>
                              <p:cond delay="2000"/>
                            </p:stCondLst>
                            <p:childTnLst>
                              <p:par>
                                <p:cTn id="74" presetID="1" presetClass="exit" presetSubtype="0" fill="hold" nodeType="afterEffect">
                                  <p:stCondLst>
                                    <p:cond delay="0"/>
                                  </p:stCondLst>
                                  <p:childTnLst>
                                    <p:set>
                                      <p:cBhvr>
                                        <p:cTn id="75" dur="1" fill="hold">
                                          <p:stCondLst>
                                            <p:cond delay="0"/>
                                          </p:stCondLst>
                                        </p:cTn>
                                        <p:tgtEl>
                                          <p:spTgt spid="495635"/>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495638"/>
                                        </p:tgtEl>
                                        <p:attrNameLst>
                                          <p:attrName>style.visibility</p:attrName>
                                        </p:attrNameLst>
                                      </p:cBhvr>
                                      <p:to>
                                        <p:strVal val="visible"/>
                                      </p:to>
                                    </p:set>
                                  </p:childTnLst>
                                </p:cTn>
                              </p:par>
                              <p:par>
                                <p:cTn id="78" presetID="64" presetClass="path" presetSubtype="0" accel="50000" decel="50000" fill="hold" nodeType="withEffect">
                                  <p:stCondLst>
                                    <p:cond delay="0"/>
                                  </p:stCondLst>
                                  <p:childTnLst>
                                    <p:animMotion origin="layout" path="M -2.82924E-6 2.68682E-6 L 0.03419 -0.04219 " pathEditMode="relative" rAng="0" ptsTypes="AA">
                                      <p:cBhvr>
                                        <p:cTn id="79" dur="2000" fill="hold"/>
                                        <p:tgtEl>
                                          <p:spTgt spid="495637"/>
                                        </p:tgtEl>
                                        <p:attrNameLst>
                                          <p:attrName>ppt_x</p:attrName>
                                          <p:attrName>ppt_y</p:attrName>
                                        </p:attrNameLst>
                                      </p:cBhvr>
                                      <p:rCtr x="1701" y="-2120"/>
                                    </p:animMotion>
                                  </p:childTnLst>
                                </p:cTn>
                              </p:par>
                              <p:par>
                                <p:cTn id="80" presetID="0" presetClass="path" presetSubtype="0" accel="50000" decel="50000" fill="hold" nodeType="withEffect">
                                  <p:stCondLst>
                                    <p:cond delay="0"/>
                                  </p:stCondLst>
                                  <p:childTnLst>
                                    <p:animMotion origin="layout" path="M 2.18021E-6 2.9639E-6 L 0.0022 -0.04282 " pathEditMode="relative" rAng="0" ptsTypes="AA">
                                      <p:cBhvr>
                                        <p:cTn id="81" dur="2000" fill="hold"/>
                                        <p:tgtEl>
                                          <p:spTgt spid="495627"/>
                                        </p:tgtEl>
                                        <p:attrNameLst>
                                          <p:attrName>ppt_x</p:attrName>
                                          <p:attrName>ppt_y</p:attrName>
                                        </p:attrNameLst>
                                      </p:cBhvr>
                                      <p:rCtr x="110" y="-2141"/>
                                    </p:animMotion>
                                  </p:childTnLst>
                                </p:cTn>
                              </p:par>
                              <p:par>
                                <p:cTn id="82" presetID="0" presetClass="path" presetSubtype="0" accel="50000" decel="50000" fill="hold" nodeType="withEffect">
                                  <p:stCondLst>
                                    <p:cond delay="0"/>
                                  </p:stCondLst>
                                  <p:childTnLst>
                                    <p:animMotion origin="layout" path="M 8.82168E-8 4.71033E-6 L -0.06144 -0.10853 " pathEditMode="relative" rAng="0" ptsTypes="AA">
                                      <p:cBhvr>
                                        <p:cTn id="83" dur="2000" fill="hold"/>
                                        <p:tgtEl>
                                          <p:spTgt spid="495628"/>
                                        </p:tgtEl>
                                        <p:attrNameLst>
                                          <p:attrName>ppt_x</p:attrName>
                                          <p:attrName>ppt_y</p:attrName>
                                        </p:attrNameLst>
                                      </p:cBhvr>
                                      <p:rCtr x="-3072" y="-5437"/>
                                    </p:animMotion>
                                  </p:childTnLst>
                                </p:cTn>
                              </p:par>
                              <p:par>
                                <p:cTn id="84" presetID="0" presetClass="path" presetSubtype="0" accel="50000" decel="50000" fill="hold" nodeType="withEffect">
                                  <p:stCondLst>
                                    <p:cond delay="0"/>
                                  </p:stCondLst>
                                  <p:childTnLst>
                                    <p:animMotion origin="layout" path="M 3.71771E-6 1.09152E-7 L 0.07608 -0.05961 " pathEditMode="relative" rAng="0" ptsTypes="AA">
                                      <p:cBhvr>
                                        <p:cTn id="85" dur="2000" fill="hold"/>
                                        <p:tgtEl>
                                          <p:spTgt spid="495626"/>
                                        </p:tgtEl>
                                        <p:attrNameLst>
                                          <p:attrName>ppt_x</p:attrName>
                                          <p:attrName>ppt_y</p:attrName>
                                        </p:attrNameLst>
                                      </p:cBhvr>
                                      <p:rCtr x="3796" y="-2981"/>
                                    </p:animMotion>
                                  </p:childTnLst>
                                </p:cTn>
                              </p:par>
                            </p:childTnLst>
                          </p:cTn>
                        </p:par>
                        <p:par>
                          <p:cTn id="86" fill="hold" nodeType="afterGroup">
                            <p:stCondLst>
                              <p:cond delay="4000"/>
                            </p:stCondLst>
                            <p:childTnLst>
                              <p:par>
                                <p:cTn id="87" presetID="1" presetClass="exit" presetSubtype="0" fill="hold" nodeType="afterEffect">
                                  <p:stCondLst>
                                    <p:cond delay="0"/>
                                  </p:stCondLst>
                                  <p:childTnLst>
                                    <p:set>
                                      <p:cBhvr>
                                        <p:cTn id="88" dur="1" fill="hold">
                                          <p:stCondLst>
                                            <p:cond delay="0"/>
                                          </p:stCondLst>
                                        </p:cTn>
                                        <p:tgtEl>
                                          <p:spTgt spid="495635"/>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49563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95633"/>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9563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95636"/>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9563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95637"/>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9562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495627"/>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495628"/>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495618"/>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495618"/>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495622">
                                            <p:txEl>
                                              <p:pRg st="3" end="3"/>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9561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95671"/>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495619"/>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495681"/>
                                        </p:tgtEl>
                                        <p:attrNameLst>
                                          <p:attrName>style.visibility</p:attrName>
                                        </p:attrNameLst>
                                      </p:cBhvr>
                                      <p:to>
                                        <p:strVal val="visible"/>
                                      </p:to>
                                    </p:set>
                                  </p:childTnLst>
                                </p:cTn>
                              </p:par>
                              <p:par>
                                <p:cTn id="125" presetID="1" presetClass="exit" presetSubtype="0" fill="hold" grpId="1" nodeType="withEffect">
                                  <p:stCondLst>
                                    <p:cond delay="0"/>
                                  </p:stCondLst>
                                  <p:childTnLst>
                                    <p:set>
                                      <p:cBhvr>
                                        <p:cTn id="126" dur="1" fill="hold">
                                          <p:stCondLst>
                                            <p:cond delay="0"/>
                                          </p:stCondLst>
                                        </p:cTn>
                                        <p:tgtEl>
                                          <p:spTgt spid="495671"/>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49567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49568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95673"/>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49568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95675"/>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495682"/>
                                        </p:tgtEl>
                                        <p:attrNameLst>
                                          <p:attrName>style.visibility</p:attrName>
                                        </p:attrNameLst>
                                      </p:cBhvr>
                                      <p:to>
                                        <p:strVal val="hidden"/>
                                      </p:to>
                                    </p:set>
                                  </p:childTnLst>
                                </p:cTn>
                              </p:par>
                              <p:par>
                                <p:cTn id="143" presetID="1" presetClass="entr" presetSubtype="0" fill="hold" nodeType="withEffect">
                                  <p:stCondLst>
                                    <p:cond delay="0"/>
                                  </p:stCondLst>
                                  <p:childTnLst>
                                    <p:set>
                                      <p:cBhvr>
                                        <p:cTn id="144" dur="1" fill="hold">
                                          <p:stCondLst>
                                            <p:cond delay="0"/>
                                          </p:stCondLst>
                                        </p:cTn>
                                        <p:tgtEl>
                                          <p:spTgt spid="495683"/>
                                        </p:tgtEl>
                                        <p:attrNameLst>
                                          <p:attrName>style.visibility</p:attrName>
                                        </p:attrNameLst>
                                      </p:cBhvr>
                                      <p:to>
                                        <p:strVal val="visible"/>
                                      </p:to>
                                    </p:set>
                                  </p:childTnLst>
                                </p:cTn>
                              </p:par>
                              <p:par>
                                <p:cTn id="145" presetID="1" presetClass="exit" presetSubtype="0" fill="hold" grpId="1" nodeType="withEffect">
                                  <p:stCondLst>
                                    <p:cond delay="0"/>
                                  </p:stCondLst>
                                  <p:childTnLst>
                                    <p:set>
                                      <p:cBhvr>
                                        <p:cTn id="146" dur="1" fill="hold">
                                          <p:stCondLst>
                                            <p:cond delay="0"/>
                                          </p:stCondLst>
                                        </p:cTn>
                                        <p:tgtEl>
                                          <p:spTgt spid="495675"/>
                                        </p:tgtEl>
                                        <p:attrNameLst>
                                          <p:attrName>style.visibility</p:attrName>
                                        </p:attrNameLst>
                                      </p:cBhvr>
                                      <p:to>
                                        <p:strVal val="hidden"/>
                                      </p:to>
                                    </p:set>
                                  </p:childTnLst>
                                </p:cTn>
                              </p:par>
                              <p:par>
                                <p:cTn id="147" presetID="1" presetClass="entr" presetSubtype="0" fill="hold" grpId="0" nodeType="withEffect">
                                  <p:stCondLst>
                                    <p:cond delay="0"/>
                                  </p:stCondLst>
                                  <p:childTnLst>
                                    <p:set>
                                      <p:cBhvr>
                                        <p:cTn id="148" dur="1" fill="hold">
                                          <p:stCondLst>
                                            <p:cond delay="0"/>
                                          </p:stCondLst>
                                        </p:cTn>
                                        <p:tgtEl>
                                          <p:spTgt spid="495679"/>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495683"/>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495684"/>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95672"/>
                                        </p:tgtEl>
                                        <p:attrNameLst>
                                          <p:attrName>style.visibility</p:attrName>
                                        </p:attrNameLst>
                                      </p:cBhvr>
                                      <p:to>
                                        <p:strVal val="visible"/>
                                      </p:to>
                                    </p:set>
                                  </p:childTnLst>
                                </p:cTn>
                              </p:par>
                              <p:par>
                                <p:cTn id="157" presetID="1" presetClass="exit" presetSubtype="0" fill="hold" grpId="1" nodeType="withEffect">
                                  <p:stCondLst>
                                    <p:cond delay="0"/>
                                  </p:stCondLst>
                                  <p:childTnLst>
                                    <p:set>
                                      <p:cBhvr>
                                        <p:cTn id="158" dur="1" fill="hold">
                                          <p:stCondLst>
                                            <p:cond delay="0"/>
                                          </p:stCondLst>
                                        </p:cTn>
                                        <p:tgtEl>
                                          <p:spTgt spid="495679"/>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xit" presetSubtype="0" fill="hold" nodeType="clickEffect">
                                  <p:stCondLst>
                                    <p:cond delay="0"/>
                                  </p:stCondLst>
                                  <p:childTnLst>
                                    <p:set>
                                      <p:cBhvr>
                                        <p:cTn id="162" dur="1" fill="hold">
                                          <p:stCondLst>
                                            <p:cond delay="0"/>
                                          </p:stCondLst>
                                        </p:cTn>
                                        <p:tgtEl>
                                          <p:spTgt spid="495684"/>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495685"/>
                                        </p:tgtEl>
                                        <p:attrNameLst>
                                          <p:attrName>style.visibility</p:attrName>
                                        </p:attrNameLst>
                                      </p:cBhvr>
                                      <p:to>
                                        <p:strVal val="visible"/>
                                      </p:to>
                                    </p:set>
                                  </p:childTnLst>
                                </p:cTn>
                              </p:par>
                              <p:par>
                                <p:cTn id="165" presetID="1" presetClass="exit" presetSubtype="0" fill="hold" grpId="1" nodeType="withEffect">
                                  <p:stCondLst>
                                    <p:cond delay="0"/>
                                  </p:stCondLst>
                                  <p:childTnLst>
                                    <p:set>
                                      <p:cBhvr>
                                        <p:cTn id="166" dur="1" fill="hold">
                                          <p:stCondLst>
                                            <p:cond delay="0"/>
                                          </p:stCondLst>
                                        </p:cTn>
                                        <p:tgtEl>
                                          <p:spTgt spid="495672"/>
                                        </p:tgtEl>
                                        <p:attrNameLst>
                                          <p:attrName>style.visibility</p:attrName>
                                        </p:attrNameLst>
                                      </p:cBhvr>
                                      <p:to>
                                        <p:strVal val="hidden"/>
                                      </p:to>
                                    </p:set>
                                  </p:childTnLst>
                                </p:cTn>
                              </p:par>
                              <p:par>
                                <p:cTn id="167" presetID="1" presetClass="entr" presetSubtype="0" fill="hold" grpId="0" nodeType="withEffect">
                                  <p:stCondLst>
                                    <p:cond delay="0"/>
                                  </p:stCondLst>
                                  <p:childTnLst>
                                    <p:set>
                                      <p:cBhvr>
                                        <p:cTn id="168" dur="1" fill="hold">
                                          <p:stCondLst>
                                            <p:cond delay="0"/>
                                          </p:stCondLst>
                                        </p:cTn>
                                        <p:tgtEl>
                                          <p:spTgt spid="495674"/>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495685"/>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495674"/>
                                        </p:tgtEl>
                                        <p:attrNameLst>
                                          <p:attrName>style.visibility</p:attrName>
                                        </p:attrNameLst>
                                      </p:cBhvr>
                                      <p:to>
                                        <p:strVal val="hidden"/>
                                      </p:to>
                                    </p:set>
                                  </p:childTnLst>
                                </p:cTn>
                              </p:par>
                              <p:par>
                                <p:cTn id="175" presetID="1" presetClass="entr" presetSubtype="0" fill="hold" nodeType="withEffect">
                                  <p:stCondLst>
                                    <p:cond delay="0"/>
                                  </p:stCondLst>
                                  <p:childTnLst>
                                    <p:set>
                                      <p:cBhvr>
                                        <p:cTn id="176" dur="1" fill="hold">
                                          <p:stCondLst>
                                            <p:cond delay="0"/>
                                          </p:stCondLst>
                                        </p:cTn>
                                        <p:tgtEl>
                                          <p:spTgt spid="495686"/>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495676"/>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xit" presetSubtype="0" fill="hold" nodeType="clickEffect">
                                  <p:stCondLst>
                                    <p:cond delay="0"/>
                                  </p:stCondLst>
                                  <p:childTnLst>
                                    <p:set>
                                      <p:cBhvr>
                                        <p:cTn id="182" dur="1" fill="hold">
                                          <p:stCondLst>
                                            <p:cond delay="0"/>
                                          </p:stCondLst>
                                        </p:cTn>
                                        <p:tgtEl>
                                          <p:spTgt spid="495686"/>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49567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495687"/>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495680"/>
                                        </p:tgtEl>
                                        <p:attrNameLst>
                                          <p:attrName>style.visibility</p:attrName>
                                        </p:attrNameLst>
                                      </p:cBhvr>
                                      <p:to>
                                        <p:strVal val="visible"/>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1" presetClass="exit" presetSubtype="0" fill="hold" nodeType="clickEffect">
                                  <p:stCondLst>
                                    <p:cond delay="0"/>
                                  </p:stCondLst>
                                  <p:childTnLst>
                                    <p:set>
                                      <p:cBhvr>
                                        <p:cTn id="192" dur="1" fill="hold">
                                          <p:stCondLst>
                                            <p:cond delay="0"/>
                                          </p:stCondLst>
                                        </p:cTn>
                                        <p:tgtEl>
                                          <p:spTgt spid="495687"/>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495680"/>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495688"/>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495677"/>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495678"/>
                                        </p:tgtEl>
                                        <p:attrNameLst>
                                          <p:attrName>style.visibility</p:attrName>
                                        </p:attrNameLst>
                                      </p:cBhvr>
                                      <p:to>
                                        <p:strVal val="visible"/>
                                      </p:to>
                                    </p:se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 presetClass="entr" presetSubtype="0" fill="hold" nodeType="clickEffect">
                                  <p:stCondLst>
                                    <p:cond delay="0"/>
                                  </p:stCondLst>
                                  <p:childTnLst>
                                    <p:set>
                                      <p:cBhvr>
                                        <p:cTn id="204" dur="1" fill="hold">
                                          <p:stCondLst>
                                            <p:cond delay="0"/>
                                          </p:stCondLst>
                                        </p:cTn>
                                        <p:tgtEl>
                                          <p:spTgt spid="495622">
                                            <p:txEl>
                                              <p:pRg st="4" end="4"/>
                                            </p:txEl>
                                          </p:spTgt>
                                        </p:tgtEl>
                                        <p:attrNameLst>
                                          <p:attrName>style.visibility</p:attrName>
                                        </p:attrNameLst>
                                      </p:cBhvr>
                                      <p:to>
                                        <p:strVal val="visible"/>
                                      </p:to>
                                    </p:set>
                                  </p:childTnLst>
                                </p:cTn>
                              </p:par>
                              <p:par>
                                <p:cTn id="205" presetID="1" presetClass="exit" presetSubtype="0" fill="hold" grpId="1" nodeType="withEffect">
                                  <p:stCondLst>
                                    <p:cond delay="0"/>
                                  </p:stCondLst>
                                  <p:childTnLst>
                                    <p:set>
                                      <p:cBhvr>
                                        <p:cTn id="206" dur="1" fill="hold">
                                          <p:stCondLst>
                                            <p:cond delay="0"/>
                                          </p:stCondLst>
                                        </p:cTn>
                                        <p:tgtEl>
                                          <p:spTgt spid="495678"/>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495677"/>
                                        </p:tgtEl>
                                        <p:attrNameLst>
                                          <p:attrName>style.visibility</p:attrName>
                                        </p:attrNameLst>
                                      </p:cBhvr>
                                      <p:to>
                                        <p:strVal val="hidden"/>
                                      </p:to>
                                    </p:se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1" presetClass="entr" presetSubtype="0" fill="hold" nodeType="clickEffect">
                                  <p:stCondLst>
                                    <p:cond delay="0"/>
                                  </p:stCondLst>
                                  <p:childTnLst>
                                    <p:set>
                                      <p:cBhvr>
                                        <p:cTn id="212" dur="1" fill="hold">
                                          <p:stCondLst>
                                            <p:cond delay="0"/>
                                          </p:stCondLst>
                                        </p:cTn>
                                        <p:tgtEl>
                                          <p:spTgt spid="3"/>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495622">
                                            <p:txEl>
                                              <p:pRg st="5" end="5"/>
                                            </p:txEl>
                                          </p:spTgt>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xit" presetSubtype="0" fill="hold" nodeType="clickEffect">
                                  <p:stCondLst>
                                    <p:cond delay="0"/>
                                  </p:stCondLst>
                                  <p:childTnLst>
                                    <p:set>
                                      <p:cBhvr>
                                        <p:cTn id="218" dur="1" fill="hold">
                                          <p:stCondLst>
                                            <p:cond delay="0"/>
                                          </p:stCondLst>
                                        </p:cTn>
                                        <p:tgtEl>
                                          <p:spTgt spid="495688"/>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495622">
                                            <p:txEl>
                                              <p:pRg st="6" end="6"/>
                                            </p:txEl>
                                          </p:spTgt>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495699"/>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495700"/>
                                        </p:tgtEl>
                                        <p:attrNameLst>
                                          <p:attrName>style.visibility</p:attrName>
                                        </p:attrNameLst>
                                      </p:cBhvr>
                                      <p:to>
                                        <p:strVal val="visible"/>
                                      </p:to>
                                    </p:set>
                                  </p:childTnLst>
                                </p:cTn>
                              </p:par>
                              <p:par>
                                <p:cTn id="225" presetID="0" presetClass="path" presetSubtype="0" accel="50000" decel="50000" fill="hold" nodeType="withEffect">
                                  <p:stCondLst>
                                    <p:cond delay="0"/>
                                  </p:stCondLst>
                                  <p:childTnLst>
                                    <p:animMotion origin="layout" path="M 3.56941E-6 4.346E-7 L -0.13142 0.10666 " pathEditMode="relative" ptsTypes="AA">
                                      <p:cBhvr>
                                        <p:cTn id="226" dur="2000" fill="hold"/>
                                        <p:tgtEl>
                                          <p:spTgt spid="495700"/>
                                        </p:tgtEl>
                                        <p:attrNameLst>
                                          <p:attrName>ppt_x</p:attrName>
                                          <p:attrName>ppt_y</p:attrName>
                                        </p:attrNameLst>
                                      </p:cBhvr>
                                    </p:animMotion>
                                  </p:childTnLst>
                                </p:cTn>
                              </p:par>
                            </p:childTnLst>
                          </p:cTn>
                        </p:par>
                        <p:par>
                          <p:cTn id="227" fill="hold" nodeType="afterGroup">
                            <p:stCondLst>
                              <p:cond delay="2000"/>
                            </p:stCondLst>
                            <p:childTnLst>
                              <p:par>
                                <p:cTn id="228" presetID="1" presetClass="exit" presetSubtype="0" fill="hold" nodeType="afterEffect">
                                  <p:stCondLst>
                                    <p:cond delay="0"/>
                                  </p:stCondLst>
                                  <p:childTnLst>
                                    <p:set>
                                      <p:cBhvr>
                                        <p:cTn id="229" dur="1" fill="hold">
                                          <p:stCondLst>
                                            <p:cond delay="0"/>
                                          </p:stCondLst>
                                        </p:cTn>
                                        <p:tgtEl>
                                          <p:spTgt spid="495700"/>
                                        </p:tgtEl>
                                        <p:attrNameLst>
                                          <p:attrName>style.visibility</p:attrName>
                                        </p:attrNameLst>
                                      </p:cBhvr>
                                      <p:to>
                                        <p:strVal val="hidden"/>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1" presetClass="entr" presetSubtype="0" fill="hold" nodeType="clickEffect">
                                  <p:stCondLst>
                                    <p:cond delay="0"/>
                                  </p:stCondLst>
                                  <p:childTnLst>
                                    <p:set>
                                      <p:cBhvr>
                                        <p:cTn id="233" dur="1" fill="hold">
                                          <p:stCondLst>
                                            <p:cond delay="0"/>
                                          </p:stCondLst>
                                        </p:cTn>
                                        <p:tgtEl>
                                          <p:spTgt spid="495701"/>
                                        </p:tgtEl>
                                        <p:attrNameLst>
                                          <p:attrName>style.visibility</p:attrName>
                                        </p:attrNameLst>
                                      </p:cBhvr>
                                      <p:to>
                                        <p:strVal val="visible"/>
                                      </p:to>
                                    </p:set>
                                  </p:childTnLst>
                                </p:cTn>
                              </p:par>
                              <p:par>
                                <p:cTn id="234" presetID="1" presetClass="entr" presetSubtype="0" fill="hold" nodeType="withEffect">
                                  <p:stCondLst>
                                    <p:cond delay="0"/>
                                  </p:stCondLst>
                                  <p:childTnLst>
                                    <p:set>
                                      <p:cBhvr>
                                        <p:cTn id="235" dur="1" fill="hold">
                                          <p:stCondLst>
                                            <p:cond delay="0"/>
                                          </p:stCondLst>
                                        </p:cTn>
                                        <p:tgtEl>
                                          <p:spTgt spid="495622">
                                            <p:txEl>
                                              <p:pRg st="7" end="7"/>
                                            </p:txEl>
                                          </p:spTgt>
                                        </p:tgtEl>
                                        <p:attrNameLst>
                                          <p:attrName>style.visibility</p:attrName>
                                        </p:attrNameLst>
                                      </p:cBhvr>
                                      <p:to>
                                        <p:strVal val="visible"/>
                                      </p:to>
                                    </p:set>
                                  </p:childTnLst>
                                </p:cTn>
                              </p:par>
                              <p:par>
                                <p:cTn id="236" presetID="1" presetClass="exit" presetSubtype="0" fill="hold" nodeType="withEffect">
                                  <p:stCondLst>
                                    <p:cond delay="0"/>
                                  </p:stCondLst>
                                  <p:childTnLst>
                                    <p:set>
                                      <p:cBhvr>
                                        <p:cTn id="237" dur="1" fill="hold">
                                          <p:stCondLst>
                                            <p:cond delay="0"/>
                                          </p:stCondLst>
                                        </p:cTn>
                                        <p:tgtEl>
                                          <p:spTgt spid="495699"/>
                                        </p:tgtEl>
                                        <p:attrNameLst>
                                          <p:attrName>style.visibility</p:attrName>
                                        </p:attrNameLst>
                                      </p:cBhvr>
                                      <p:to>
                                        <p:strVal val="hidden"/>
                                      </p:to>
                                    </p:se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1" presetClass="exit" presetSubtype="0" fill="hold" nodeType="clickEffect">
                                  <p:stCondLst>
                                    <p:cond delay="0"/>
                                  </p:stCondLst>
                                  <p:childTnLst>
                                    <p:set>
                                      <p:cBhvr>
                                        <p:cTn id="241" dur="1" fill="hold">
                                          <p:stCondLst>
                                            <p:cond delay="0"/>
                                          </p:stCondLst>
                                        </p:cTn>
                                        <p:tgtEl>
                                          <p:spTgt spid="3"/>
                                        </p:tgtEl>
                                        <p:attrNameLst>
                                          <p:attrName>style.visibility</p:attrName>
                                        </p:attrNameLst>
                                      </p:cBhvr>
                                      <p:to>
                                        <p:strVal val="hidden"/>
                                      </p:to>
                                    </p:set>
                                  </p:childTnLst>
                                </p:cTn>
                              </p:par>
                              <p:par>
                                <p:cTn id="242" presetID="1" presetClass="exit" presetSubtype="0" fill="hold" nodeType="withEffect">
                                  <p:stCondLst>
                                    <p:cond delay="0"/>
                                  </p:stCondLst>
                                  <p:childTnLst>
                                    <p:set>
                                      <p:cBhvr>
                                        <p:cTn id="243" dur="1" fill="hold">
                                          <p:stCondLst>
                                            <p:cond delay="0"/>
                                          </p:stCondLst>
                                        </p:cTn>
                                        <p:tgtEl>
                                          <p:spTgt spid="2"/>
                                        </p:tgtEl>
                                        <p:attrNameLst>
                                          <p:attrName>style.visibility</p:attrName>
                                        </p:attrNameLst>
                                      </p:cBhvr>
                                      <p:to>
                                        <p:strVal val="hidden"/>
                                      </p:to>
                                    </p:set>
                                  </p:childTnLst>
                                </p:cTn>
                              </p:par>
                              <p:par>
                                <p:cTn id="244" presetID="1" presetClass="entr" presetSubtype="0" fill="hold" nodeType="withEffect">
                                  <p:stCondLst>
                                    <p:cond delay="0"/>
                                  </p:stCondLst>
                                  <p:childTnLst>
                                    <p:set>
                                      <p:cBhvr>
                                        <p:cTn id="245" dur="1" fill="hold">
                                          <p:stCondLst>
                                            <p:cond delay="0"/>
                                          </p:stCondLst>
                                        </p:cTn>
                                        <p:tgtEl>
                                          <p:spTgt spid="5"/>
                                        </p:tgtEl>
                                        <p:attrNameLst>
                                          <p:attrName>style.visibility</p:attrName>
                                        </p:attrNameLst>
                                      </p:cBhvr>
                                      <p:to>
                                        <p:strVal val="visible"/>
                                      </p:to>
                                    </p:set>
                                  </p:childTnLst>
                                </p:cTn>
                              </p:par>
                              <p:par>
                                <p:cTn id="246" presetID="1" presetClass="entr" presetSubtype="0" fill="hold" grpId="0" nodeType="withEffect">
                                  <p:stCondLst>
                                    <p:cond delay="0"/>
                                  </p:stCondLst>
                                  <p:childTnLst>
                                    <p:set>
                                      <p:cBhvr>
                                        <p:cTn id="247" dur="1" fill="hold">
                                          <p:stCondLst>
                                            <p:cond delay="0"/>
                                          </p:stCondLst>
                                        </p:cTn>
                                        <p:tgtEl>
                                          <p:spTgt spid="495732"/>
                                        </p:tgtEl>
                                        <p:attrNameLst>
                                          <p:attrName>style.visibility</p:attrName>
                                        </p:attrNameLst>
                                      </p:cBhvr>
                                      <p:to>
                                        <p:strVal val="visible"/>
                                      </p:to>
                                    </p:se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1" presetClass="exit" presetSubtype="0" fill="hold" grpId="1" nodeType="clickEffect">
                                  <p:stCondLst>
                                    <p:cond delay="0"/>
                                  </p:stCondLst>
                                  <p:childTnLst>
                                    <p:set>
                                      <p:cBhvr>
                                        <p:cTn id="251" dur="1" fill="hold">
                                          <p:stCondLst>
                                            <p:cond delay="0"/>
                                          </p:stCondLst>
                                        </p:cTn>
                                        <p:tgtEl>
                                          <p:spTgt spid="495732"/>
                                        </p:tgtEl>
                                        <p:attrNameLst>
                                          <p:attrName>style.visibility</p:attrName>
                                        </p:attrNameLst>
                                      </p:cBhvr>
                                      <p:to>
                                        <p:strVal val="hidden"/>
                                      </p:to>
                                    </p:set>
                                  </p:childTnLst>
                                </p:cTn>
                              </p:par>
                              <p:par>
                                <p:cTn id="252" presetID="1" presetClass="entr" presetSubtype="0" fill="hold" nodeType="withEffect">
                                  <p:stCondLst>
                                    <p:cond delay="0"/>
                                  </p:stCondLst>
                                  <p:childTnLst>
                                    <p:set>
                                      <p:cBhvr>
                                        <p:cTn id="253" dur="1" fill="hold">
                                          <p:stCondLst>
                                            <p:cond delay="0"/>
                                          </p:stCondLst>
                                        </p:cTn>
                                        <p:tgtEl>
                                          <p:spTgt spid="4"/>
                                        </p:tgtEl>
                                        <p:attrNameLst>
                                          <p:attrName>style.visibility</p:attrName>
                                        </p:attrNameLst>
                                      </p:cBhvr>
                                      <p:to>
                                        <p:strVal val="visible"/>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 presetClass="entr" presetSubtype="0" fill="hold" nodeType="clickEffect">
                                  <p:stCondLst>
                                    <p:cond delay="0"/>
                                  </p:stCondLst>
                                  <p:childTnLst>
                                    <p:set>
                                      <p:cBhvr>
                                        <p:cTn id="257" dur="1" fill="hold">
                                          <p:stCondLst>
                                            <p:cond delay="0"/>
                                          </p:stCondLst>
                                        </p:cTn>
                                        <p:tgtEl>
                                          <p:spTgt spid="495733"/>
                                        </p:tgtEl>
                                        <p:attrNameLst>
                                          <p:attrName>style.visibility</p:attrName>
                                        </p:attrNameLst>
                                      </p:cBhvr>
                                      <p:to>
                                        <p:strVal val="visible"/>
                                      </p:to>
                                    </p:set>
                                  </p:childTnLst>
                                </p:cTn>
                              </p:par>
                              <p:par>
                                <p:cTn id="258" presetID="1" presetClass="exit" presetSubtype="0" fill="hold" nodeType="withEffect">
                                  <p:stCondLst>
                                    <p:cond delay="0"/>
                                  </p:stCondLst>
                                  <p:childTnLst>
                                    <p:set>
                                      <p:cBhvr>
                                        <p:cTn id="259" dur="1" fill="hold">
                                          <p:stCondLst>
                                            <p:cond delay="0"/>
                                          </p:stCondLst>
                                        </p:cTn>
                                        <p:tgtEl>
                                          <p:spTgt spid="495701"/>
                                        </p:tgtEl>
                                        <p:attrNameLst>
                                          <p:attrName>style.visibility</p:attrName>
                                        </p:attrNameLst>
                                      </p:cBhvr>
                                      <p:to>
                                        <p:strVal val="hidden"/>
                                      </p:to>
                                    </p:set>
                                  </p:childTnLst>
                                </p:cTn>
                              </p:par>
                              <p:par>
                                <p:cTn id="260" presetID="1" presetClass="entr" presetSubtype="0" fill="hold" nodeType="withEffect">
                                  <p:stCondLst>
                                    <p:cond delay="0"/>
                                  </p:stCondLst>
                                  <p:childTnLst>
                                    <p:set>
                                      <p:cBhvr>
                                        <p:cTn id="261" dur="1" fill="hold">
                                          <p:stCondLst>
                                            <p:cond delay="0"/>
                                          </p:stCondLst>
                                        </p:cTn>
                                        <p:tgtEl>
                                          <p:spTgt spid="495734"/>
                                        </p:tgtEl>
                                        <p:attrNameLst>
                                          <p:attrName>style.visibility</p:attrName>
                                        </p:attrNameLst>
                                      </p:cBhvr>
                                      <p:to>
                                        <p:strVal val="visible"/>
                                      </p:to>
                                    </p:set>
                                  </p:childTnLst>
                                </p:cTn>
                              </p:par>
                              <p:par>
                                <p:cTn id="262" presetID="0" presetClass="path" presetSubtype="0" accel="50000" decel="50000" fill="hold" nodeType="withEffect">
                                  <p:stCondLst>
                                    <p:cond delay="0"/>
                                  </p:stCondLst>
                                  <p:childTnLst>
                                    <p:animMotion origin="layout" path="M -0.00252 0.00251 L 0.00063 0.22586 " pathEditMode="relative" rAng="0" ptsTypes="AA">
                                      <p:cBhvr>
                                        <p:cTn id="263" dur="2000" fill="hold"/>
                                        <p:tgtEl>
                                          <p:spTgt spid="495734"/>
                                        </p:tgtEl>
                                        <p:attrNameLst>
                                          <p:attrName>ppt_x</p:attrName>
                                          <p:attrName>ppt_y</p:attrName>
                                        </p:attrNameLst>
                                      </p:cBhvr>
                                      <p:rCtr x="157" y="11167"/>
                                    </p:animMotion>
                                  </p:childTnLst>
                                </p:cTn>
                              </p:par>
                            </p:childTnLst>
                          </p:cTn>
                        </p:par>
                        <p:par>
                          <p:cTn id="264" fill="hold" nodeType="afterGroup">
                            <p:stCondLst>
                              <p:cond delay="2000"/>
                            </p:stCondLst>
                            <p:childTnLst>
                              <p:par>
                                <p:cTn id="265" presetID="1" presetClass="exit" presetSubtype="0" fill="hold" nodeType="afterEffect">
                                  <p:stCondLst>
                                    <p:cond delay="0"/>
                                  </p:stCondLst>
                                  <p:childTnLst>
                                    <p:set>
                                      <p:cBhvr>
                                        <p:cTn id="266" dur="1" fill="hold">
                                          <p:stCondLst>
                                            <p:cond delay="0"/>
                                          </p:stCondLst>
                                        </p:cTn>
                                        <p:tgtEl>
                                          <p:spTgt spid="495734"/>
                                        </p:tgtEl>
                                        <p:attrNameLst>
                                          <p:attrName>style.visibility</p:attrName>
                                        </p:attrNameLst>
                                      </p:cBhvr>
                                      <p:to>
                                        <p:strVal val="hidden"/>
                                      </p:to>
                                    </p:set>
                                  </p:childTnLst>
                                </p:cTn>
                              </p:par>
                            </p:childTnLst>
                          </p:cTn>
                        </p:par>
                      </p:childTnLst>
                    </p:cTn>
                  </p:par>
                  <p:par>
                    <p:cTn id="267" fill="hold" nodeType="clickPar">
                      <p:stCondLst>
                        <p:cond delay="indefinite"/>
                      </p:stCondLst>
                      <p:childTnLst>
                        <p:par>
                          <p:cTn id="268" fill="hold" nodeType="withGroup">
                            <p:stCondLst>
                              <p:cond delay="0"/>
                            </p:stCondLst>
                            <p:childTnLst>
                              <p:par>
                                <p:cTn id="269" presetID="1" presetClass="entr" presetSubtype="0" fill="hold" nodeType="clickEffect">
                                  <p:stCondLst>
                                    <p:cond delay="0"/>
                                  </p:stCondLst>
                                  <p:childTnLst>
                                    <p:set>
                                      <p:cBhvr>
                                        <p:cTn id="270" dur="1" fill="hold">
                                          <p:stCondLst>
                                            <p:cond delay="0"/>
                                          </p:stCondLst>
                                        </p:cTn>
                                        <p:tgtEl>
                                          <p:spTgt spid="495735"/>
                                        </p:tgtEl>
                                        <p:attrNameLst>
                                          <p:attrName>style.visibility</p:attrName>
                                        </p:attrNameLst>
                                      </p:cBhvr>
                                      <p:to>
                                        <p:strVal val="visible"/>
                                      </p:to>
                                    </p:set>
                                  </p:childTnLst>
                                </p:cTn>
                              </p:par>
                              <p:par>
                                <p:cTn id="271" presetID="1" presetClass="exit" presetSubtype="0" fill="hold" nodeType="withEffect">
                                  <p:stCondLst>
                                    <p:cond delay="0"/>
                                  </p:stCondLst>
                                  <p:childTnLst>
                                    <p:set>
                                      <p:cBhvr>
                                        <p:cTn id="272" dur="1" fill="hold">
                                          <p:stCondLst>
                                            <p:cond delay="0"/>
                                          </p:stCondLst>
                                        </p:cTn>
                                        <p:tgtEl>
                                          <p:spTgt spid="495733"/>
                                        </p:tgtEl>
                                        <p:attrNameLst>
                                          <p:attrName>style.visibility</p:attrName>
                                        </p:attrNameLst>
                                      </p:cBhvr>
                                      <p:to>
                                        <p:strVal val="hidden"/>
                                      </p:to>
                                    </p:se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1" presetClass="exit" presetSubtype="0" fill="hold" nodeType="clickEffect">
                                  <p:stCondLst>
                                    <p:cond delay="0"/>
                                  </p:stCondLst>
                                  <p:childTnLst>
                                    <p:set>
                                      <p:cBhvr>
                                        <p:cTn id="276" dur="1" fill="hold">
                                          <p:stCondLst>
                                            <p:cond delay="0"/>
                                          </p:stCondLst>
                                        </p:cTn>
                                        <p:tgtEl>
                                          <p:spTgt spid="4"/>
                                        </p:tgtEl>
                                        <p:attrNameLst>
                                          <p:attrName>style.visibility</p:attrName>
                                        </p:attrNameLst>
                                      </p:cBhvr>
                                      <p:to>
                                        <p:strVal val="hidden"/>
                                      </p:to>
                                    </p:set>
                                  </p:childTnLst>
                                </p:cTn>
                              </p:par>
                            </p:childTnLst>
                          </p:cTn>
                        </p:par>
                      </p:childTnLst>
                    </p:cTn>
                  </p:par>
                  <p:par>
                    <p:cTn id="277" fill="hold" nodeType="clickPar">
                      <p:stCondLst>
                        <p:cond delay="indefinite"/>
                      </p:stCondLst>
                      <p:childTnLst>
                        <p:par>
                          <p:cTn id="278" fill="hold" nodeType="withGroup">
                            <p:stCondLst>
                              <p:cond delay="0"/>
                            </p:stCondLst>
                            <p:childTnLst>
                              <p:par>
                                <p:cTn id="279" presetID="1" presetClass="entr" presetSubtype="0" fill="hold" nodeType="clickEffect">
                                  <p:stCondLst>
                                    <p:cond delay="0"/>
                                  </p:stCondLst>
                                  <p:childTnLst>
                                    <p:set>
                                      <p:cBhvr>
                                        <p:cTn id="280" dur="1" fill="hold">
                                          <p:stCondLst>
                                            <p:cond delay="0"/>
                                          </p:stCondLst>
                                        </p:cTn>
                                        <p:tgtEl>
                                          <p:spTgt spid="6"/>
                                        </p:tgtEl>
                                        <p:attrNameLst>
                                          <p:attrName>style.visibility</p:attrName>
                                        </p:attrNameLst>
                                      </p:cBhvr>
                                      <p:to>
                                        <p:strVal val="visible"/>
                                      </p:to>
                                    </p:set>
                                  </p:childTnLst>
                                </p:cTn>
                              </p:par>
                              <p:par>
                                <p:cTn id="281" presetID="1" presetClass="exit" presetSubtype="0" fill="hold" nodeType="withEffect">
                                  <p:stCondLst>
                                    <p:cond delay="0"/>
                                  </p:stCondLst>
                                  <p:childTnLst>
                                    <p:set>
                                      <p:cBhvr>
                                        <p:cTn id="282" dur="1" fill="hold">
                                          <p:stCondLst>
                                            <p:cond delay="0"/>
                                          </p:stCondLst>
                                        </p:cTn>
                                        <p:tgtEl>
                                          <p:spTgt spid="5"/>
                                        </p:tgtEl>
                                        <p:attrNameLst>
                                          <p:attrName>style.visibility</p:attrName>
                                        </p:attrNameLst>
                                      </p:cBhvr>
                                      <p:to>
                                        <p:strVal val="hidden"/>
                                      </p:to>
                                    </p:set>
                                  </p:childTnLst>
                                </p:cTn>
                              </p:par>
                            </p:childTnLst>
                          </p:cTn>
                        </p:par>
                      </p:childTnLst>
                    </p:cTn>
                  </p:par>
                  <p:par>
                    <p:cTn id="283" fill="hold" nodeType="clickPar">
                      <p:stCondLst>
                        <p:cond delay="indefinite"/>
                      </p:stCondLst>
                      <p:childTnLst>
                        <p:par>
                          <p:cTn id="284" fill="hold" nodeType="withGroup">
                            <p:stCondLst>
                              <p:cond delay="0"/>
                            </p:stCondLst>
                            <p:childTnLst>
                              <p:par>
                                <p:cTn id="285" presetID="1" presetClass="entr" presetSubtype="0" fill="hold" nodeType="clickEffect">
                                  <p:stCondLst>
                                    <p:cond delay="0"/>
                                  </p:stCondLst>
                                  <p:childTnLst>
                                    <p:set>
                                      <p:cBhvr>
                                        <p:cTn id="286" dur="1" fill="hold">
                                          <p:stCondLst>
                                            <p:cond delay="0"/>
                                          </p:stCondLst>
                                        </p:cTn>
                                        <p:tgtEl>
                                          <p:spTgt spid="4956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3" grpId="0" animBg="1"/>
      <p:bldP spid="495624" grpId="0" animBg="1"/>
      <p:bldP spid="495624" grpId="1" animBg="1"/>
      <p:bldP spid="495625" grpId="0" animBg="1"/>
      <p:bldP spid="495625" grpId="1" animBg="1"/>
      <p:bldP spid="495629" grpId="0" animBg="1"/>
      <p:bldP spid="495629" grpId="1" animBg="1"/>
      <p:bldP spid="495630" grpId="0" animBg="1"/>
      <p:bldP spid="495630" grpId="1" animBg="1"/>
      <p:bldP spid="495631" grpId="0" animBg="1"/>
      <p:bldP spid="495631" grpId="1" animBg="1"/>
      <p:bldP spid="495671" grpId="0" animBg="1"/>
      <p:bldP spid="495671" grpId="1" animBg="1"/>
      <p:bldP spid="495672" grpId="0" animBg="1"/>
      <p:bldP spid="495672" grpId="1" animBg="1"/>
      <p:bldP spid="495673" grpId="0" animBg="1"/>
      <p:bldP spid="495673" grpId="1" animBg="1"/>
      <p:bldP spid="495674" grpId="0" animBg="1"/>
      <p:bldP spid="495674" grpId="1" animBg="1"/>
      <p:bldP spid="495675" grpId="0" animBg="1"/>
      <p:bldP spid="495675" grpId="1" animBg="1"/>
      <p:bldP spid="495676" grpId="0" animBg="1"/>
      <p:bldP spid="495676" grpId="1" animBg="1"/>
      <p:bldP spid="495677" grpId="0" animBg="1"/>
      <p:bldP spid="495677" grpId="1" animBg="1"/>
      <p:bldP spid="495678" grpId="0" animBg="1"/>
      <p:bldP spid="495678" grpId="1" animBg="1"/>
      <p:bldP spid="495679" grpId="0" animBg="1"/>
      <p:bldP spid="495679" grpId="1" animBg="1"/>
      <p:bldP spid="495680" grpId="0" animBg="1"/>
      <p:bldP spid="495680" grpId="1" animBg="1"/>
      <p:bldP spid="495732" grpId="0" animBg="1"/>
      <p:bldP spid="495732" grpId="1"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Outline</a:t>
            </a:r>
          </a:p>
        </p:txBody>
      </p:sp>
      <p:sp>
        <p:nvSpPr>
          <p:cNvPr id="44035" name="Rectangle 3"/>
          <p:cNvSpPr>
            <a:spLocks noGrp="1" noChangeArrowheads="1"/>
          </p:cNvSpPr>
          <p:nvPr>
            <p:ph type="body" idx="1"/>
          </p:nvPr>
        </p:nvSpPr>
        <p:spPr>
          <a:xfrm>
            <a:off x="228600" y="914400"/>
            <a:ext cx="8610600" cy="4800600"/>
          </a:xfrm>
        </p:spPr>
        <p:txBody>
          <a:bodyPr/>
          <a:lstStyle/>
          <a:p>
            <a:pPr>
              <a:lnSpc>
                <a:spcPct val="80000"/>
              </a:lnSpc>
            </a:pPr>
            <a:r>
              <a:rPr lang="en-US" smtClean="0"/>
              <a:t>Quantum Computing</a:t>
            </a:r>
          </a:p>
          <a:p>
            <a:pPr>
              <a:lnSpc>
                <a:spcPct val="80000"/>
              </a:lnSpc>
            </a:pPr>
            <a:r>
              <a:rPr lang="en-US" smtClean="0"/>
              <a:t>Ion Trap Quantum Computing</a:t>
            </a:r>
          </a:p>
          <a:p>
            <a:pPr>
              <a:lnSpc>
                <a:spcPct val="80000"/>
              </a:lnSpc>
            </a:pPr>
            <a:r>
              <a:rPr lang="en-US" smtClean="0"/>
              <a:t>Quantum Computer Aided Design</a:t>
            </a:r>
          </a:p>
          <a:p>
            <a:pPr lvl="1">
              <a:lnSpc>
                <a:spcPct val="80000"/>
              </a:lnSpc>
            </a:pPr>
            <a:r>
              <a:rPr lang="en-US" smtClean="0"/>
              <a:t>Area-Delay to Correct Result (ADCR) metric</a:t>
            </a:r>
          </a:p>
          <a:p>
            <a:pPr lvl="1">
              <a:lnSpc>
                <a:spcPct val="80000"/>
              </a:lnSpc>
            </a:pPr>
            <a:r>
              <a:rPr lang="en-US" smtClean="0"/>
              <a:t>Comparison of error correction codes</a:t>
            </a:r>
          </a:p>
          <a:p>
            <a:pPr>
              <a:lnSpc>
                <a:spcPct val="80000"/>
              </a:lnSpc>
            </a:pPr>
            <a:r>
              <a:rPr lang="en-US" smtClean="0">
                <a:solidFill>
                  <a:srgbClr val="FF3300"/>
                </a:solidFill>
              </a:rPr>
              <a:t>Quantum Data Paths</a:t>
            </a:r>
          </a:p>
          <a:p>
            <a:pPr lvl="1">
              <a:lnSpc>
                <a:spcPct val="80000"/>
              </a:lnSpc>
            </a:pPr>
            <a:r>
              <a:rPr lang="en-US" smtClean="0">
                <a:solidFill>
                  <a:srgbClr val="FF3300"/>
                </a:solidFill>
              </a:rPr>
              <a:t>QLA, CQLA, Qalypso</a:t>
            </a:r>
          </a:p>
          <a:p>
            <a:pPr lvl="1">
              <a:lnSpc>
                <a:spcPct val="80000"/>
              </a:lnSpc>
            </a:pPr>
            <a:r>
              <a:rPr lang="en-US" smtClean="0">
                <a:solidFill>
                  <a:srgbClr val="FF3300"/>
                </a:solidFill>
              </a:rPr>
              <a:t>Ancilla factory and Teleportation Network Design</a:t>
            </a:r>
          </a:p>
          <a:p>
            <a:pPr>
              <a:lnSpc>
                <a:spcPct val="80000"/>
              </a:lnSpc>
            </a:pPr>
            <a:r>
              <a:rPr lang="en-US" smtClean="0"/>
              <a:t>Error Correction Optimization (“Recorrection”)</a:t>
            </a:r>
          </a:p>
          <a:p>
            <a:pPr>
              <a:lnSpc>
                <a:spcPct val="80000"/>
              </a:lnSpc>
            </a:pPr>
            <a:r>
              <a:rPr lang="en-US" smtClean="0"/>
              <a:t>Shor’s Factoring Circuit Layout and Design</a:t>
            </a:r>
          </a:p>
          <a:p>
            <a:pPr>
              <a:lnSpc>
                <a:spcPct val="80000"/>
              </a:lnSpc>
            </a:pPr>
            <a:endParaRPr lang="en-US" smtClean="0"/>
          </a:p>
        </p:txBody>
      </p:sp>
    </p:spTree>
    <p:extLst>
      <p:ext uri="{BB962C8B-B14F-4D97-AF65-F5344CB8AC3E}">
        <p14:creationId xmlns:p14="http://schemas.microsoft.com/office/powerpoint/2010/main" val="376200309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177080"/>
            <a:ext cx="8147813" cy="598413"/>
          </a:xfrm>
        </p:spPr>
        <p:txBody>
          <a:bodyPr/>
          <a:lstStyle/>
          <a:p>
            <a:r>
              <a:rPr lang="en-US" dirty="0" smtClean="0"/>
              <a:t>Quantum Logic Array (QLA)</a:t>
            </a:r>
          </a:p>
        </p:txBody>
      </p:sp>
      <p:grpSp>
        <p:nvGrpSpPr>
          <p:cNvPr id="2" name="Group 112"/>
          <p:cNvGrpSpPr>
            <a:grpSpLocks/>
          </p:cNvGrpSpPr>
          <p:nvPr/>
        </p:nvGrpSpPr>
        <p:grpSpPr bwMode="auto">
          <a:xfrm>
            <a:off x="381000" y="936625"/>
            <a:ext cx="733425" cy="731838"/>
            <a:chOff x="528" y="898"/>
            <a:chExt cx="480" cy="508"/>
          </a:xfrm>
        </p:grpSpPr>
        <p:sp>
          <p:nvSpPr>
            <p:cNvPr id="45228" name="Rectangle 113"/>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29" name="Rectangle 114"/>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3" name="Group 204"/>
          <p:cNvGrpSpPr>
            <a:grpSpLocks/>
          </p:cNvGrpSpPr>
          <p:nvPr/>
        </p:nvGrpSpPr>
        <p:grpSpPr bwMode="auto">
          <a:xfrm>
            <a:off x="381000" y="923925"/>
            <a:ext cx="2849563" cy="2851150"/>
            <a:chOff x="384" y="1065"/>
            <a:chExt cx="2054" cy="2055"/>
          </a:xfrm>
        </p:grpSpPr>
        <p:grpSp>
          <p:nvGrpSpPr>
            <p:cNvPr id="45204" name="Group 17"/>
            <p:cNvGrpSpPr>
              <a:grpSpLocks/>
            </p:cNvGrpSpPr>
            <p:nvPr/>
          </p:nvGrpSpPr>
          <p:grpSpPr bwMode="auto">
            <a:xfrm>
              <a:off x="1910" y="1065"/>
              <a:ext cx="528" cy="528"/>
              <a:chOff x="528" y="898"/>
              <a:chExt cx="480" cy="508"/>
            </a:xfrm>
          </p:grpSpPr>
          <p:sp>
            <p:nvSpPr>
              <p:cNvPr id="45226" name="Rectangle 18"/>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27" name="Rectangle 19"/>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05" name="Group 106"/>
            <p:cNvGrpSpPr>
              <a:grpSpLocks/>
            </p:cNvGrpSpPr>
            <p:nvPr/>
          </p:nvGrpSpPr>
          <p:grpSpPr bwMode="auto">
            <a:xfrm>
              <a:off x="1910" y="2592"/>
              <a:ext cx="528" cy="528"/>
              <a:chOff x="528" y="898"/>
              <a:chExt cx="480" cy="508"/>
            </a:xfrm>
          </p:grpSpPr>
          <p:sp>
            <p:nvSpPr>
              <p:cNvPr id="45224" name="Rectangle 107"/>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25" name="Rectangle 108"/>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06" name="Group 109"/>
            <p:cNvGrpSpPr>
              <a:grpSpLocks/>
            </p:cNvGrpSpPr>
            <p:nvPr/>
          </p:nvGrpSpPr>
          <p:grpSpPr bwMode="auto">
            <a:xfrm>
              <a:off x="1147" y="1065"/>
              <a:ext cx="528" cy="528"/>
              <a:chOff x="528" y="898"/>
              <a:chExt cx="480" cy="508"/>
            </a:xfrm>
          </p:grpSpPr>
          <p:sp>
            <p:nvSpPr>
              <p:cNvPr id="45222" name="Rectangle 110"/>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23" name="Rectangle 111"/>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07" name="Group 115"/>
            <p:cNvGrpSpPr>
              <a:grpSpLocks/>
            </p:cNvGrpSpPr>
            <p:nvPr/>
          </p:nvGrpSpPr>
          <p:grpSpPr bwMode="auto">
            <a:xfrm>
              <a:off x="1910" y="1828"/>
              <a:ext cx="528" cy="529"/>
              <a:chOff x="528" y="898"/>
              <a:chExt cx="480" cy="508"/>
            </a:xfrm>
          </p:grpSpPr>
          <p:sp>
            <p:nvSpPr>
              <p:cNvPr id="45220" name="Rectangle 116"/>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21" name="Rectangle 117"/>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08" name="Group 118"/>
            <p:cNvGrpSpPr>
              <a:grpSpLocks/>
            </p:cNvGrpSpPr>
            <p:nvPr/>
          </p:nvGrpSpPr>
          <p:grpSpPr bwMode="auto">
            <a:xfrm>
              <a:off x="1147" y="1828"/>
              <a:ext cx="528" cy="529"/>
              <a:chOff x="528" y="898"/>
              <a:chExt cx="480" cy="508"/>
            </a:xfrm>
          </p:grpSpPr>
          <p:sp>
            <p:nvSpPr>
              <p:cNvPr id="45218" name="Rectangle 119"/>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19" name="Rectangle 120"/>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09" name="Group 121"/>
            <p:cNvGrpSpPr>
              <a:grpSpLocks/>
            </p:cNvGrpSpPr>
            <p:nvPr/>
          </p:nvGrpSpPr>
          <p:grpSpPr bwMode="auto">
            <a:xfrm>
              <a:off x="384" y="1828"/>
              <a:ext cx="528" cy="529"/>
              <a:chOff x="528" y="898"/>
              <a:chExt cx="480" cy="508"/>
            </a:xfrm>
          </p:grpSpPr>
          <p:sp>
            <p:nvSpPr>
              <p:cNvPr id="45216" name="Rectangle 122"/>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17" name="Rectangle 123"/>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10" name="Group 124"/>
            <p:cNvGrpSpPr>
              <a:grpSpLocks/>
            </p:cNvGrpSpPr>
            <p:nvPr/>
          </p:nvGrpSpPr>
          <p:grpSpPr bwMode="auto">
            <a:xfrm>
              <a:off x="1147" y="2592"/>
              <a:ext cx="528" cy="528"/>
              <a:chOff x="528" y="898"/>
              <a:chExt cx="480" cy="508"/>
            </a:xfrm>
          </p:grpSpPr>
          <p:sp>
            <p:nvSpPr>
              <p:cNvPr id="45214" name="Rectangle 125"/>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15" name="Rectangle 126"/>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45211" name="Group 127"/>
            <p:cNvGrpSpPr>
              <a:grpSpLocks/>
            </p:cNvGrpSpPr>
            <p:nvPr/>
          </p:nvGrpSpPr>
          <p:grpSpPr bwMode="auto">
            <a:xfrm>
              <a:off x="384" y="2592"/>
              <a:ext cx="528" cy="528"/>
              <a:chOff x="528" y="898"/>
              <a:chExt cx="480" cy="508"/>
            </a:xfrm>
          </p:grpSpPr>
          <p:sp>
            <p:nvSpPr>
              <p:cNvPr id="45212" name="Rectangle 128"/>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45213" name="Rectangle 129"/>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grpSp>
        <p:nvGrpSpPr>
          <p:cNvPr id="12" name="Group 340"/>
          <p:cNvGrpSpPr>
            <a:grpSpLocks/>
          </p:cNvGrpSpPr>
          <p:nvPr/>
        </p:nvGrpSpPr>
        <p:grpSpPr bwMode="auto">
          <a:xfrm>
            <a:off x="992188" y="1547813"/>
            <a:ext cx="447675" cy="447675"/>
            <a:chOff x="625" y="975"/>
            <a:chExt cx="282" cy="282"/>
          </a:xfrm>
        </p:grpSpPr>
        <p:sp>
          <p:nvSpPr>
            <p:cNvPr id="45202" name="Rectangle 42"/>
            <p:cNvSpPr>
              <a:spLocks noChangeArrowheads="1"/>
            </p:cNvSpPr>
            <p:nvPr/>
          </p:nvSpPr>
          <p:spPr bwMode="auto">
            <a:xfrm>
              <a:off x="701" y="1051"/>
              <a:ext cx="206" cy="206"/>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45203" name="Line 196"/>
            <p:cNvSpPr>
              <a:spLocks noChangeShapeType="1"/>
            </p:cNvSpPr>
            <p:nvPr/>
          </p:nvSpPr>
          <p:spPr bwMode="auto">
            <a:xfrm>
              <a:off x="625" y="975"/>
              <a:ext cx="136" cy="14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13" name="Group 341"/>
          <p:cNvGrpSpPr>
            <a:grpSpLocks/>
          </p:cNvGrpSpPr>
          <p:nvPr/>
        </p:nvGrpSpPr>
        <p:grpSpPr bwMode="auto">
          <a:xfrm>
            <a:off x="381000" y="914400"/>
            <a:ext cx="3175000" cy="2873375"/>
            <a:chOff x="240" y="576"/>
            <a:chExt cx="2000" cy="1810"/>
          </a:xfrm>
        </p:grpSpPr>
        <p:grpSp>
          <p:nvGrpSpPr>
            <p:cNvPr id="45102" name="Group 54"/>
            <p:cNvGrpSpPr>
              <a:grpSpLocks/>
            </p:cNvGrpSpPr>
            <p:nvPr/>
          </p:nvGrpSpPr>
          <p:grpSpPr bwMode="auto">
            <a:xfrm>
              <a:off x="1395" y="1261"/>
              <a:ext cx="154" cy="463"/>
              <a:chOff x="888" y="1584"/>
              <a:chExt cx="144" cy="412"/>
            </a:xfrm>
          </p:grpSpPr>
          <p:sp>
            <p:nvSpPr>
              <p:cNvPr id="45197" name="Oval 55"/>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98" name="Line 56"/>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99" name="Line 57"/>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200" name="Line 58"/>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201" name="Line 59"/>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3" name="Group 130"/>
            <p:cNvGrpSpPr>
              <a:grpSpLocks/>
            </p:cNvGrpSpPr>
            <p:nvPr/>
          </p:nvGrpSpPr>
          <p:grpSpPr bwMode="auto">
            <a:xfrm>
              <a:off x="728" y="1261"/>
              <a:ext cx="154" cy="463"/>
              <a:chOff x="888" y="1584"/>
              <a:chExt cx="144" cy="412"/>
            </a:xfrm>
          </p:grpSpPr>
          <p:sp>
            <p:nvSpPr>
              <p:cNvPr id="45192" name="Oval 131"/>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93" name="Line 132"/>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94" name="Line 133"/>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95" name="Line 134"/>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96" name="Line 135"/>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4" name="Group 136"/>
            <p:cNvGrpSpPr>
              <a:grpSpLocks/>
            </p:cNvGrpSpPr>
            <p:nvPr/>
          </p:nvGrpSpPr>
          <p:grpSpPr bwMode="auto">
            <a:xfrm rot="-5400000">
              <a:off x="1070" y="1591"/>
              <a:ext cx="153" cy="461"/>
              <a:chOff x="888" y="1584"/>
              <a:chExt cx="144" cy="412"/>
            </a:xfrm>
          </p:grpSpPr>
          <p:sp>
            <p:nvSpPr>
              <p:cNvPr id="45187" name="Oval 137"/>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45188" name="Line 138"/>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89" name="Line 139"/>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90" name="Line 140"/>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91" name="Line 141"/>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5" name="Group 142"/>
            <p:cNvGrpSpPr>
              <a:grpSpLocks/>
            </p:cNvGrpSpPr>
            <p:nvPr/>
          </p:nvGrpSpPr>
          <p:grpSpPr bwMode="auto">
            <a:xfrm rot="-5400000">
              <a:off x="1070" y="924"/>
              <a:ext cx="153" cy="461"/>
              <a:chOff x="888" y="1584"/>
              <a:chExt cx="144" cy="412"/>
            </a:xfrm>
          </p:grpSpPr>
          <p:sp>
            <p:nvSpPr>
              <p:cNvPr id="45182" name="Oval 143"/>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45183" name="Line 144"/>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84" name="Line 145"/>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85" name="Line 146"/>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86" name="Line 147"/>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6" name="Group 148"/>
            <p:cNvGrpSpPr>
              <a:grpSpLocks/>
            </p:cNvGrpSpPr>
            <p:nvPr/>
          </p:nvGrpSpPr>
          <p:grpSpPr bwMode="auto">
            <a:xfrm rot="-5400000">
              <a:off x="1728" y="1591"/>
              <a:ext cx="153" cy="461"/>
              <a:chOff x="888" y="1584"/>
              <a:chExt cx="144" cy="412"/>
            </a:xfrm>
          </p:grpSpPr>
          <p:sp>
            <p:nvSpPr>
              <p:cNvPr id="45177" name="Oval 149"/>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45178" name="Line 150"/>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79" name="Line 151"/>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80" name="Line 152"/>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81" name="Line 153"/>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7" name="Group 154"/>
            <p:cNvGrpSpPr>
              <a:grpSpLocks/>
            </p:cNvGrpSpPr>
            <p:nvPr/>
          </p:nvGrpSpPr>
          <p:grpSpPr bwMode="auto">
            <a:xfrm rot="-5400000">
              <a:off x="394" y="1591"/>
              <a:ext cx="153" cy="462"/>
              <a:chOff x="888" y="1584"/>
              <a:chExt cx="144" cy="412"/>
            </a:xfrm>
          </p:grpSpPr>
          <p:sp>
            <p:nvSpPr>
              <p:cNvPr id="45172" name="Oval 155"/>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45173" name="Line 156"/>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74" name="Line 157"/>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75" name="Line 158"/>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76" name="Line 159"/>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8" name="Group 160"/>
            <p:cNvGrpSpPr>
              <a:grpSpLocks/>
            </p:cNvGrpSpPr>
            <p:nvPr/>
          </p:nvGrpSpPr>
          <p:grpSpPr bwMode="auto">
            <a:xfrm rot="-5400000">
              <a:off x="1737" y="924"/>
              <a:ext cx="153" cy="461"/>
              <a:chOff x="888" y="1584"/>
              <a:chExt cx="144" cy="412"/>
            </a:xfrm>
          </p:grpSpPr>
          <p:sp>
            <p:nvSpPr>
              <p:cNvPr id="45167" name="Oval 161"/>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45168" name="Line 162"/>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69" name="Line 163"/>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70" name="Line 164"/>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71" name="Line 165"/>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09" name="Group 166"/>
            <p:cNvGrpSpPr>
              <a:grpSpLocks/>
            </p:cNvGrpSpPr>
            <p:nvPr/>
          </p:nvGrpSpPr>
          <p:grpSpPr bwMode="auto">
            <a:xfrm rot="-5400000">
              <a:off x="394" y="924"/>
              <a:ext cx="153" cy="462"/>
              <a:chOff x="888" y="1584"/>
              <a:chExt cx="144" cy="412"/>
            </a:xfrm>
          </p:grpSpPr>
          <p:sp>
            <p:nvSpPr>
              <p:cNvPr id="45162" name="Oval 167"/>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45163" name="Line 168"/>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64" name="Line 169"/>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65" name="Line 170"/>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66" name="Line 171"/>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10" name="Group 172"/>
            <p:cNvGrpSpPr>
              <a:grpSpLocks/>
            </p:cNvGrpSpPr>
            <p:nvPr/>
          </p:nvGrpSpPr>
          <p:grpSpPr bwMode="auto">
            <a:xfrm>
              <a:off x="728" y="586"/>
              <a:ext cx="154" cy="461"/>
              <a:chOff x="888" y="1584"/>
              <a:chExt cx="144" cy="412"/>
            </a:xfrm>
          </p:grpSpPr>
          <p:sp>
            <p:nvSpPr>
              <p:cNvPr id="45157" name="Oval 173"/>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58" name="Line 174"/>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59" name="Line 175"/>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60" name="Line 176"/>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61" name="Line 177"/>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11" name="Group 178"/>
            <p:cNvGrpSpPr>
              <a:grpSpLocks/>
            </p:cNvGrpSpPr>
            <p:nvPr/>
          </p:nvGrpSpPr>
          <p:grpSpPr bwMode="auto">
            <a:xfrm>
              <a:off x="1395" y="586"/>
              <a:ext cx="154" cy="461"/>
              <a:chOff x="888" y="1584"/>
              <a:chExt cx="144" cy="412"/>
            </a:xfrm>
          </p:grpSpPr>
          <p:sp>
            <p:nvSpPr>
              <p:cNvPr id="45152" name="Oval 179"/>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53" name="Line 180"/>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54" name="Line 181"/>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55" name="Line 182"/>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56" name="Line 183"/>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12" name="Group 184"/>
            <p:cNvGrpSpPr>
              <a:grpSpLocks/>
            </p:cNvGrpSpPr>
            <p:nvPr/>
          </p:nvGrpSpPr>
          <p:grpSpPr bwMode="auto">
            <a:xfrm>
              <a:off x="1395" y="1925"/>
              <a:ext cx="154" cy="461"/>
              <a:chOff x="888" y="1584"/>
              <a:chExt cx="144" cy="412"/>
            </a:xfrm>
          </p:grpSpPr>
          <p:sp>
            <p:nvSpPr>
              <p:cNvPr id="45147" name="Oval 185"/>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48" name="Line 186"/>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49" name="Line 187"/>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50" name="Line 188"/>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51" name="Line 189"/>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13" name="Group 190"/>
            <p:cNvGrpSpPr>
              <a:grpSpLocks/>
            </p:cNvGrpSpPr>
            <p:nvPr/>
          </p:nvGrpSpPr>
          <p:grpSpPr bwMode="auto">
            <a:xfrm>
              <a:off x="728" y="1925"/>
              <a:ext cx="154" cy="461"/>
              <a:chOff x="888" y="1584"/>
              <a:chExt cx="144" cy="412"/>
            </a:xfrm>
          </p:grpSpPr>
          <p:sp>
            <p:nvSpPr>
              <p:cNvPr id="45142" name="Oval 191"/>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43" name="Line 192"/>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44" name="Line 193"/>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45" name="Line 194"/>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46" name="Line 195"/>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sp>
          <p:nvSpPr>
            <p:cNvPr id="45114" name="Rectangle 43"/>
            <p:cNvSpPr>
              <a:spLocks noChangeArrowheads="1"/>
            </p:cNvSpPr>
            <p:nvPr/>
          </p:nvSpPr>
          <p:spPr bwMode="auto">
            <a:xfrm>
              <a:off x="1368" y="1719"/>
              <a:ext cx="206" cy="206"/>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45115" name="Rectangle 44"/>
            <p:cNvSpPr>
              <a:spLocks noChangeArrowheads="1"/>
            </p:cNvSpPr>
            <p:nvPr/>
          </p:nvSpPr>
          <p:spPr bwMode="auto">
            <a:xfrm>
              <a:off x="1368" y="1051"/>
              <a:ext cx="206" cy="206"/>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45116" name="Rectangle 45"/>
            <p:cNvSpPr>
              <a:spLocks noChangeArrowheads="1"/>
            </p:cNvSpPr>
            <p:nvPr/>
          </p:nvSpPr>
          <p:spPr bwMode="auto">
            <a:xfrm>
              <a:off x="701" y="1719"/>
              <a:ext cx="206" cy="206"/>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45117" name="Line 197"/>
            <p:cNvSpPr>
              <a:spLocks noChangeShapeType="1"/>
            </p:cNvSpPr>
            <p:nvPr/>
          </p:nvSpPr>
          <p:spPr bwMode="auto">
            <a:xfrm>
              <a:off x="1300" y="978"/>
              <a:ext cx="136" cy="14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18" name="Line 200"/>
            <p:cNvSpPr>
              <a:spLocks noChangeShapeType="1"/>
            </p:cNvSpPr>
            <p:nvPr/>
          </p:nvSpPr>
          <p:spPr bwMode="auto">
            <a:xfrm>
              <a:off x="633" y="1650"/>
              <a:ext cx="135" cy="14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19" name="Line 201"/>
            <p:cNvSpPr>
              <a:spLocks noChangeShapeType="1"/>
            </p:cNvSpPr>
            <p:nvPr/>
          </p:nvSpPr>
          <p:spPr bwMode="auto">
            <a:xfrm>
              <a:off x="1300" y="1642"/>
              <a:ext cx="136" cy="141"/>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20" name="Rectangle 207"/>
            <p:cNvSpPr>
              <a:spLocks noChangeArrowheads="1"/>
            </p:cNvSpPr>
            <p:nvPr/>
          </p:nvSpPr>
          <p:spPr bwMode="auto">
            <a:xfrm>
              <a:off x="2035" y="1050"/>
              <a:ext cx="205" cy="20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45121" name="Rectangle 210"/>
            <p:cNvSpPr>
              <a:spLocks noChangeArrowheads="1"/>
            </p:cNvSpPr>
            <p:nvPr/>
          </p:nvSpPr>
          <p:spPr bwMode="auto">
            <a:xfrm>
              <a:off x="2035" y="1717"/>
              <a:ext cx="205" cy="206"/>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45122" name="Line 211"/>
            <p:cNvSpPr>
              <a:spLocks noChangeShapeType="1"/>
            </p:cNvSpPr>
            <p:nvPr/>
          </p:nvSpPr>
          <p:spPr bwMode="auto">
            <a:xfrm>
              <a:off x="1951" y="960"/>
              <a:ext cx="136" cy="141"/>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23" name="Line 213"/>
            <p:cNvSpPr>
              <a:spLocks noChangeShapeType="1"/>
            </p:cNvSpPr>
            <p:nvPr/>
          </p:nvSpPr>
          <p:spPr bwMode="auto">
            <a:xfrm>
              <a:off x="1951" y="1631"/>
              <a:ext cx="135" cy="141"/>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nvGrpSpPr>
            <p:cNvPr id="45124" name="Group 233"/>
            <p:cNvGrpSpPr>
              <a:grpSpLocks/>
            </p:cNvGrpSpPr>
            <p:nvPr/>
          </p:nvGrpSpPr>
          <p:grpSpPr bwMode="auto">
            <a:xfrm>
              <a:off x="2060" y="1252"/>
              <a:ext cx="154" cy="462"/>
              <a:chOff x="888" y="1584"/>
              <a:chExt cx="144" cy="412"/>
            </a:xfrm>
          </p:grpSpPr>
          <p:sp>
            <p:nvSpPr>
              <p:cNvPr id="45137" name="Oval 234"/>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38" name="Line 235"/>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39" name="Line 236"/>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40" name="Line 237"/>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41" name="Line 238"/>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25" name="Group 239"/>
            <p:cNvGrpSpPr>
              <a:grpSpLocks/>
            </p:cNvGrpSpPr>
            <p:nvPr/>
          </p:nvGrpSpPr>
          <p:grpSpPr bwMode="auto">
            <a:xfrm>
              <a:off x="2060" y="576"/>
              <a:ext cx="154" cy="461"/>
              <a:chOff x="888" y="1584"/>
              <a:chExt cx="144" cy="412"/>
            </a:xfrm>
          </p:grpSpPr>
          <p:sp>
            <p:nvSpPr>
              <p:cNvPr id="45132" name="Oval 240"/>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33" name="Line 241"/>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34" name="Line 242"/>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35" name="Line 243"/>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36" name="Line 244"/>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45126" name="Group 245"/>
            <p:cNvGrpSpPr>
              <a:grpSpLocks/>
            </p:cNvGrpSpPr>
            <p:nvPr/>
          </p:nvGrpSpPr>
          <p:grpSpPr bwMode="auto">
            <a:xfrm>
              <a:off x="2060" y="1915"/>
              <a:ext cx="154" cy="461"/>
              <a:chOff x="888" y="1584"/>
              <a:chExt cx="144" cy="412"/>
            </a:xfrm>
          </p:grpSpPr>
          <p:sp>
            <p:nvSpPr>
              <p:cNvPr id="45127" name="Oval 246"/>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45128" name="Line 247"/>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29" name="Line 248"/>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30" name="Line 249"/>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45131" name="Line 250"/>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grpSp>
        <p:nvGrpSpPr>
          <p:cNvPr id="29" name="Group 287"/>
          <p:cNvGrpSpPr>
            <a:grpSpLocks/>
          </p:cNvGrpSpPr>
          <p:nvPr/>
        </p:nvGrpSpPr>
        <p:grpSpPr bwMode="auto">
          <a:xfrm>
            <a:off x="3886200" y="1295400"/>
            <a:ext cx="2225675" cy="2697163"/>
            <a:chOff x="2832" y="1104"/>
            <a:chExt cx="1402" cy="1699"/>
          </a:xfrm>
        </p:grpSpPr>
        <p:sp>
          <p:nvSpPr>
            <p:cNvPr id="45086" name="Rectangle 264"/>
            <p:cNvSpPr>
              <a:spLocks noChangeArrowheads="1"/>
            </p:cNvSpPr>
            <p:nvPr/>
          </p:nvSpPr>
          <p:spPr bwMode="auto">
            <a:xfrm>
              <a:off x="3372" y="1392"/>
              <a:ext cx="268" cy="624"/>
            </a:xfrm>
            <a:prstGeom prst="rect">
              <a:avLst/>
            </a:prstGeom>
            <a:solidFill>
              <a:srgbClr val="FFFF66"/>
            </a:solidFill>
            <a:ln w="28575" cap="rnd" algn="ctr">
              <a:solidFill>
                <a:schemeClr val="tx1"/>
              </a:solidFill>
              <a:prstDash val="sysDot"/>
              <a:miter lim="800000"/>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nvGrpSpPr>
            <p:cNvPr id="45087" name="Group 262"/>
            <p:cNvGrpSpPr>
              <a:grpSpLocks/>
            </p:cNvGrpSpPr>
            <p:nvPr/>
          </p:nvGrpSpPr>
          <p:grpSpPr bwMode="auto">
            <a:xfrm>
              <a:off x="3168" y="1536"/>
              <a:ext cx="960" cy="336"/>
              <a:chOff x="3216" y="1632"/>
              <a:chExt cx="912" cy="336"/>
            </a:xfrm>
          </p:grpSpPr>
          <p:sp>
            <p:nvSpPr>
              <p:cNvPr id="45100" name="Line 252"/>
              <p:cNvSpPr>
                <a:spLocks noChangeShapeType="1"/>
              </p:cNvSpPr>
              <p:nvPr/>
            </p:nvSpPr>
            <p:spPr bwMode="auto">
              <a:xfrm>
                <a:off x="3216" y="1632"/>
                <a:ext cx="912"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101" name="Line 253"/>
              <p:cNvSpPr>
                <a:spLocks noChangeShapeType="1"/>
              </p:cNvSpPr>
              <p:nvPr/>
            </p:nvSpPr>
            <p:spPr bwMode="auto">
              <a:xfrm>
                <a:off x="3216" y="1968"/>
                <a:ext cx="912"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grpSp>
        <p:sp>
          <p:nvSpPr>
            <p:cNvPr id="45088" name="Line 256"/>
            <p:cNvSpPr>
              <a:spLocks noChangeShapeType="1"/>
            </p:cNvSpPr>
            <p:nvPr/>
          </p:nvSpPr>
          <p:spPr bwMode="auto">
            <a:xfrm flipH="1">
              <a:off x="3500" y="1536"/>
              <a:ext cx="4" cy="412"/>
            </a:xfrm>
            <a:prstGeom prst="line">
              <a:avLst/>
            </a:prstGeom>
            <a:noFill/>
            <a:ln w="28575">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89" name="Oval 257"/>
            <p:cNvSpPr>
              <a:spLocks noChangeArrowheads="1"/>
            </p:cNvSpPr>
            <p:nvPr/>
          </p:nvSpPr>
          <p:spPr bwMode="auto">
            <a:xfrm>
              <a:off x="3440" y="1804"/>
              <a:ext cx="132" cy="132"/>
            </a:xfrm>
            <a:prstGeom prst="ellipse">
              <a:avLst/>
            </a:prstGeom>
            <a:noFill/>
            <a:ln w="28575"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45090" name="Rectangle 258" descr="Wide downward diagonal"/>
            <p:cNvSpPr>
              <a:spLocks noChangeArrowheads="1"/>
            </p:cNvSpPr>
            <p:nvPr/>
          </p:nvSpPr>
          <p:spPr bwMode="auto">
            <a:xfrm>
              <a:off x="3744" y="1392"/>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45091" name="Oval 260"/>
            <p:cNvSpPr>
              <a:spLocks noChangeArrowheads="1"/>
            </p:cNvSpPr>
            <p:nvPr/>
          </p:nvSpPr>
          <p:spPr bwMode="auto">
            <a:xfrm>
              <a:off x="3456" y="1488"/>
              <a:ext cx="96" cy="96"/>
            </a:xfrm>
            <a:prstGeom prst="ellipse">
              <a:avLst/>
            </a:prstGeom>
            <a:solidFill>
              <a:schemeClr val="tx1"/>
            </a:solidFill>
            <a:ln w="28575"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sp>
          <p:nvSpPr>
            <p:cNvPr id="45092" name="Rectangle 261" descr="Wide downward diagonal"/>
            <p:cNvSpPr>
              <a:spLocks noChangeArrowheads="1"/>
            </p:cNvSpPr>
            <p:nvPr/>
          </p:nvSpPr>
          <p:spPr bwMode="auto">
            <a:xfrm>
              <a:off x="3744" y="1728"/>
              <a:ext cx="240" cy="288"/>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000" b="1">
                  <a:solidFill>
                    <a:srgbClr val="000000"/>
                  </a:solidFill>
                  <a:latin typeface="Times New Roman" pitchFamily="18" charset="0"/>
                </a:rPr>
                <a:t>Correct</a:t>
              </a:r>
            </a:p>
          </p:txBody>
        </p:sp>
        <p:sp>
          <p:nvSpPr>
            <p:cNvPr id="45093" name="Text Box 265"/>
            <p:cNvSpPr txBox="1">
              <a:spLocks noChangeArrowheads="1"/>
            </p:cNvSpPr>
            <p:nvPr/>
          </p:nvSpPr>
          <p:spPr bwMode="auto">
            <a:xfrm>
              <a:off x="3146" y="2016"/>
              <a:ext cx="6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200" b="1">
                  <a:solidFill>
                    <a:srgbClr val="000000"/>
                  </a:solidFill>
                  <a:latin typeface="Times New Roman" pitchFamily="18" charset="0"/>
                </a:rPr>
                <a:t>1 or 2-Qubit</a:t>
              </a:r>
            </a:p>
            <a:p>
              <a:pPr algn="ctr"/>
              <a:r>
                <a:rPr lang="en-US" sz="1200" b="1">
                  <a:solidFill>
                    <a:srgbClr val="000000"/>
                  </a:solidFill>
                  <a:latin typeface="Times New Roman" pitchFamily="18" charset="0"/>
                </a:rPr>
                <a:t>Gate (logical)</a:t>
              </a:r>
            </a:p>
          </p:txBody>
        </p:sp>
        <p:sp>
          <p:nvSpPr>
            <p:cNvPr id="45094" name="Text Box 266"/>
            <p:cNvSpPr txBox="1">
              <a:spLocks noChangeArrowheads="1"/>
            </p:cNvSpPr>
            <p:nvPr/>
          </p:nvSpPr>
          <p:spPr bwMode="auto">
            <a:xfrm>
              <a:off x="3168" y="2400"/>
              <a:ext cx="79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200" b="1">
                  <a:solidFill>
                    <a:srgbClr val="000000"/>
                  </a:solidFill>
                  <a:latin typeface="Times New Roman" pitchFamily="18" charset="0"/>
                </a:rPr>
                <a:t>Storage for</a:t>
              </a:r>
            </a:p>
            <a:p>
              <a:pPr algn="ctr"/>
              <a:r>
                <a:rPr lang="en-US" sz="1200" b="1">
                  <a:solidFill>
                    <a:srgbClr val="000000"/>
                  </a:solidFill>
                  <a:latin typeface="Times New Roman" pitchFamily="18" charset="0"/>
                </a:rPr>
                <a:t>2 Logical Qubits</a:t>
              </a:r>
            </a:p>
            <a:p>
              <a:pPr algn="ctr"/>
              <a:r>
                <a:rPr lang="en-US" sz="1200" b="1">
                  <a:solidFill>
                    <a:srgbClr val="000000"/>
                  </a:solidFill>
                  <a:latin typeface="Times New Roman" pitchFamily="18" charset="0"/>
                </a:rPr>
                <a:t>(In-Place)</a:t>
              </a:r>
            </a:p>
          </p:txBody>
        </p:sp>
        <p:sp>
          <p:nvSpPr>
            <p:cNvPr id="45095" name="Freeform 267"/>
            <p:cNvSpPr>
              <a:spLocks/>
            </p:cNvSpPr>
            <p:nvPr/>
          </p:nvSpPr>
          <p:spPr bwMode="auto">
            <a:xfrm flipV="1">
              <a:off x="3024" y="1728"/>
              <a:ext cx="1210" cy="720"/>
            </a:xfrm>
            <a:custGeom>
              <a:avLst/>
              <a:gdLst>
                <a:gd name="T0" fmla="*/ 1112 w 1210"/>
                <a:gd name="T1" fmla="*/ 710 h 368"/>
                <a:gd name="T2" fmla="*/ 1208 w 1210"/>
                <a:gd name="T3" fmla="*/ 522 h 368"/>
                <a:gd name="T4" fmla="*/ 1125 w 1210"/>
                <a:gd name="T5" fmla="*/ 241 h 368"/>
                <a:gd name="T6" fmla="*/ 968 w 1210"/>
                <a:gd name="T7" fmla="*/ 63 h 368"/>
                <a:gd name="T8" fmla="*/ 200 w 1210"/>
                <a:gd name="T9" fmla="*/ 63 h 368"/>
                <a:gd name="T10" fmla="*/ 8 w 1210"/>
                <a:gd name="T11" fmla="*/ 438 h 368"/>
                <a:gd name="T12" fmla="*/ 152 w 1210"/>
                <a:gd name="T13" fmla="*/ 720 h 368"/>
                <a:gd name="T14" fmla="*/ 0 60000 65536"/>
                <a:gd name="T15" fmla="*/ 0 60000 65536"/>
                <a:gd name="T16" fmla="*/ 0 60000 65536"/>
                <a:gd name="T17" fmla="*/ 0 60000 65536"/>
                <a:gd name="T18" fmla="*/ 0 60000 65536"/>
                <a:gd name="T19" fmla="*/ 0 60000 65536"/>
                <a:gd name="T20" fmla="*/ 0 60000 65536"/>
                <a:gd name="T21" fmla="*/ 0 w 1210"/>
                <a:gd name="T22" fmla="*/ 0 h 368"/>
                <a:gd name="T23" fmla="*/ 1210 w 1210"/>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0" h="368">
                  <a:moveTo>
                    <a:pt x="1112" y="363"/>
                  </a:moveTo>
                  <a:cubicBezTo>
                    <a:pt x="1159" y="335"/>
                    <a:pt x="1206" y="307"/>
                    <a:pt x="1208" y="267"/>
                  </a:cubicBezTo>
                  <a:cubicBezTo>
                    <a:pt x="1210" y="227"/>
                    <a:pt x="1165" y="162"/>
                    <a:pt x="1125" y="123"/>
                  </a:cubicBezTo>
                  <a:cubicBezTo>
                    <a:pt x="1085" y="84"/>
                    <a:pt x="1122" y="47"/>
                    <a:pt x="968" y="32"/>
                  </a:cubicBezTo>
                  <a:cubicBezTo>
                    <a:pt x="814" y="17"/>
                    <a:pt x="360" y="0"/>
                    <a:pt x="200" y="32"/>
                  </a:cubicBezTo>
                  <a:cubicBezTo>
                    <a:pt x="40" y="64"/>
                    <a:pt x="16" y="168"/>
                    <a:pt x="8" y="224"/>
                  </a:cubicBezTo>
                  <a:cubicBezTo>
                    <a:pt x="0" y="280"/>
                    <a:pt x="128" y="345"/>
                    <a:pt x="152" y="368"/>
                  </a:cubicBezTo>
                </a:path>
              </a:pathLst>
            </a:custGeom>
            <a:noFill/>
            <a:ln w="28575" cap="flat" cmpd="sng">
              <a:solidFill>
                <a:schemeClr val="tx1"/>
              </a:solidFill>
              <a:prstDash val="solid"/>
              <a:round/>
              <a:headEnd type="none" w="lg" len="lg"/>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5096" name="Line 271"/>
            <p:cNvSpPr>
              <a:spLocks noChangeShapeType="1"/>
            </p:cNvSpPr>
            <p:nvPr/>
          </p:nvSpPr>
          <p:spPr bwMode="auto">
            <a:xfrm flipH="1">
              <a:off x="3216" y="1488"/>
              <a:ext cx="96" cy="96"/>
            </a:xfrm>
            <a:prstGeom prst="line">
              <a:avLst/>
            </a:prstGeom>
            <a:noFill/>
            <a:ln w="28575">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97" name="Line 272"/>
            <p:cNvSpPr>
              <a:spLocks noChangeShapeType="1"/>
            </p:cNvSpPr>
            <p:nvPr/>
          </p:nvSpPr>
          <p:spPr bwMode="auto">
            <a:xfrm flipH="1">
              <a:off x="3216" y="1824"/>
              <a:ext cx="96" cy="96"/>
            </a:xfrm>
            <a:prstGeom prst="line">
              <a:avLst/>
            </a:prstGeom>
            <a:noFill/>
            <a:ln w="28575">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98" name="Text Box 273"/>
            <p:cNvSpPr txBox="1">
              <a:spLocks noChangeArrowheads="1"/>
            </p:cNvSpPr>
            <p:nvPr/>
          </p:nvSpPr>
          <p:spPr bwMode="auto">
            <a:xfrm>
              <a:off x="2832" y="1104"/>
              <a:ext cx="5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200" b="1">
                  <a:solidFill>
                    <a:srgbClr val="000000"/>
                  </a:solidFill>
                  <a:latin typeface="Times New Roman" pitchFamily="18" charset="0"/>
                </a:rPr>
                <a:t>n-physical</a:t>
              </a:r>
            </a:p>
            <a:p>
              <a:pPr algn="ctr"/>
              <a:r>
                <a:rPr lang="en-US" sz="1200" b="1">
                  <a:solidFill>
                    <a:srgbClr val="000000"/>
                  </a:solidFill>
                  <a:latin typeface="Times New Roman" pitchFamily="18" charset="0"/>
                </a:rPr>
                <a:t>Qubits</a:t>
              </a:r>
            </a:p>
          </p:txBody>
        </p:sp>
        <p:sp>
          <p:nvSpPr>
            <p:cNvPr id="45099" name="Line 274"/>
            <p:cNvSpPr>
              <a:spLocks noChangeShapeType="1"/>
            </p:cNvSpPr>
            <p:nvPr/>
          </p:nvSpPr>
          <p:spPr bwMode="auto">
            <a:xfrm>
              <a:off x="3120" y="1392"/>
              <a:ext cx="48" cy="96"/>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31" name="Group 339"/>
          <p:cNvGrpSpPr>
            <a:grpSpLocks/>
          </p:cNvGrpSpPr>
          <p:nvPr/>
        </p:nvGrpSpPr>
        <p:grpSpPr bwMode="auto">
          <a:xfrm>
            <a:off x="5943600" y="838200"/>
            <a:ext cx="2819400" cy="1219200"/>
            <a:chOff x="3744" y="528"/>
            <a:chExt cx="1776" cy="768"/>
          </a:xfrm>
        </p:grpSpPr>
        <p:sp>
          <p:nvSpPr>
            <p:cNvPr id="45076" name="AutoShape 291"/>
            <p:cNvSpPr>
              <a:spLocks noChangeArrowheads="1"/>
            </p:cNvSpPr>
            <p:nvPr/>
          </p:nvSpPr>
          <p:spPr bwMode="auto">
            <a:xfrm>
              <a:off x="3744" y="528"/>
              <a:ext cx="1776" cy="768"/>
            </a:xfrm>
            <a:prstGeom prst="wedgeEllipseCallout">
              <a:avLst>
                <a:gd name="adj1" fmla="val -57319"/>
                <a:gd name="adj2" fmla="val 24088"/>
              </a:avLst>
            </a:prstGeom>
            <a:solidFill>
              <a:srgbClr val="99CCFF"/>
            </a:solidFill>
            <a:ln w="28575" algn="ctr">
              <a:solidFill>
                <a:schemeClr val="tx1"/>
              </a:solidFill>
              <a:miter lim="800000"/>
              <a:headEnd type="none" w="lg" len="lg"/>
              <a:tailEnd type="none" w="lg" len="lg"/>
            </a:ln>
          </p:spPr>
          <p:txBody>
            <a:bodyPr anchor="ctr"/>
            <a:lstStyle/>
            <a:p>
              <a:pPr algn="ctr"/>
              <a:endParaRPr lang="en-US" sz="1200" b="1">
                <a:solidFill>
                  <a:srgbClr val="000000"/>
                </a:solidFill>
                <a:latin typeface="Times New Roman" pitchFamily="18" charset="0"/>
              </a:endParaRPr>
            </a:p>
          </p:txBody>
        </p:sp>
        <p:grpSp>
          <p:nvGrpSpPr>
            <p:cNvPr id="45077" name="Group 289"/>
            <p:cNvGrpSpPr>
              <a:grpSpLocks/>
            </p:cNvGrpSpPr>
            <p:nvPr/>
          </p:nvGrpSpPr>
          <p:grpSpPr bwMode="auto">
            <a:xfrm>
              <a:off x="3984" y="624"/>
              <a:ext cx="1440" cy="576"/>
              <a:chOff x="3312" y="3120"/>
              <a:chExt cx="1488" cy="624"/>
            </a:xfrm>
          </p:grpSpPr>
          <p:sp>
            <p:nvSpPr>
              <p:cNvPr id="45078" name="Line 278"/>
              <p:cNvSpPr>
                <a:spLocks noChangeShapeType="1"/>
              </p:cNvSpPr>
              <p:nvPr/>
            </p:nvSpPr>
            <p:spPr bwMode="auto">
              <a:xfrm>
                <a:off x="3312" y="3312"/>
                <a:ext cx="1488"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79" name="Line 279"/>
              <p:cNvSpPr>
                <a:spLocks noChangeShapeType="1"/>
              </p:cNvSpPr>
              <p:nvPr/>
            </p:nvSpPr>
            <p:spPr bwMode="auto">
              <a:xfrm>
                <a:off x="3744" y="3552"/>
                <a:ext cx="384" cy="0"/>
              </a:xfrm>
              <a:prstGeom prst="line">
                <a:avLst/>
              </a:prstGeom>
              <a:noFill/>
              <a:ln w="571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80" name="Rectangle 280" descr="Wide downward diagonal"/>
              <p:cNvSpPr>
                <a:spLocks noChangeArrowheads="1"/>
              </p:cNvSpPr>
              <p:nvPr/>
            </p:nvSpPr>
            <p:spPr bwMode="auto">
              <a:xfrm>
                <a:off x="3984" y="3120"/>
                <a:ext cx="144" cy="624"/>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200" b="1">
                    <a:solidFill>
                      <a:srgbClr val="000000"/>
                    </a:solidFill>
                    <a:latin typeface="Times New Roman" pitchFamily="18" charset="0"/>
                  </a:rPr>
                  <a:t>Syndrome </a:t>
                </a:r>
              </a:p>
            </p:txBody>
          </p:sp>
          <p:sp>
            <p:nvSpPr>
              <p:cNvPr id="45081" name="Line 281"/>
              <p:cNvSpPr>
                <a:spLocks noChangeShapeType="1"/>
              </p:cNvSpPr>
              <p:nvPr/>
            </p:nvSpPr>
            <p:spPr bwMode="auto">
              <a:xfrm flipH="1">
                <a:off x="3840" y="3264"/>
                <a:ext cx="96" cy="96"/>
              </a:xfrm>
              <a:prstGeom prst="line">
                <a:avLst/>
              </a:prstGeom>
              <a:noFill/>
              <a:ln w="28575">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82" name="Rectangle 282"/>
              <p:cNvSpPr>
                <a:spLocks noChangeArrowheads="1"/>
              </p:cNvSpPr>
              <p:nvPr/>
            </p:nvSpPr>
            <p:spPr bwMode="auto">
              <a:xfrm>
                <a:off x="3312" y="3408"/>
                <a:ext cx="480" cy="288"/>
              </a:xfrm>
              <a:prstGeom prst="rect">
                <a:avLst/>
              </a:prstGeom>
              <a:solidFill>
                <a:schemeClr val="accent2"/>
              </a:solid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Ancilla</a:t>
                </a:r>
              </a:p>
              <a:p>
                <a:pPr algn="ctr"/>
                <a:r>
                  <a:rPr lang="en-US" sz="1200" b="1">
                    <a:solidFill>
                      <a:srgbClr val="000000"/>
                    </a:solidFill>
                    <a:latin typeface="Times New Roman" pitchFamily="18" charset="0"/>
                  </a:rPr>
                  <a:t>Factory</a:t>
                </a:r>
              </a:p>
            </p:txBody>
          </p:sp>
          <p:sp>
            <p:nvSpPr>
              <p:cNvPr id="45083" name="Line 283"/>
              <p:cNvSpPr>
                <a:spLocks noChangeShapeType="1"/>
              </p:cNvSpPr>
              <p:nvPr/>
            </p:nvSpPr>
            <p:spPr bwMode="auto">
              <a:xfrm flipH="1">
                <a:off x="3840" y="3504"/>
                <a:ext cx="96" cy="96"/>
              </a:xfrm>
              <a:prstGeom prst="line">
                <a:avLst/>
              </a:prstGeom>
              <a:noFill/>
              <a:ln w="28575">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45084" name="Rectangle 269" descr="Wide downward diagonal"/>
              <p:cNvSpPr>
                <a:spLocks noChangeArrowheads="1"/>
              </p:cNvSpPr>
              <p:nvPr/>
            </p:nvSpPr>
            <p:spPr bwMode="auto">
              <a:xfrm>
                <a:off x="4224" y="3168"/>
                <a:ext cx="384" cy="240"/>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Correct</a:t>
                </a:r>
              </a:p>
            </p:txBody>
          </p:sp>
          <p:sp>
            <p:nvSpPr>
              <p:cNvPr id="45085" name="Freeform 285"/>
              <p:cNvSpPr>
                <a:spLocks/>
              </p:cNvSpPr>
              <p:nvPr/>
            </p:nvSpPr>
            <p:spPr bwMode="auto">
              <a:xfrm>
                <a:off x="4128" y="3408"/>
                <a:ext cx="288" cy="144"/>
              </a:xfrm>
              <a:custGeom>
                <a:avLst/>
                <a:gdLst>
                  <a:gd name="T0" fmla="*/ 0 w 288"/>
                  <a:gd name="T1" fmla="*/ 144 h 144"/>
                  <a:gd name="T2" fmla="*/ 288 w 288"/>
                  <a:gd name="T3" fmla="*/ 144 h 144"/>
                  <a:gd name="T4" fmla="*/ 288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lnTo>
                      <a:pt x="288" y="144"/>
                    </a:lnTo>
                    <a:lnTo>
                      <a:pt x="288" y="0"/>
                    </a:lnTo>
                  </a:path>
                </a:pathLst>
              </a:custGeom>
              <a:noFill/>
              <a:ln w="28575" cap="flat" cmpd="sng">
                <a:solidFill>
                  <a:schemeClr val="tx1"/>
                </a:solidFill>
                <a:prstDash val="solid"/>
                <a:round/>
                <a:headEnd type="none" w="lg" len="lg"/>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433479" name="Rectangle 327"/>
          <p:cNvSpPr>
            <a:spLocks noGrp="1" noChangeArrowheads="1"/>
          </p:cNvSpPr>
          <p:nvPr>
            <p:ph type="body" idx="1"/>
          </p:nvPr>
        </p:nvSpPr>
        <p:spPr>
          <a:xfrm>
            <a:off x="0" y="3886200"/>
            <a:ext cx="8153400" cy="2971800"/>
          </a:xfrm>
        </p:spPr>
        <p:txBody>
          <a:bodyPr>
            <a:normAutofit lnSpcReduction="10000"/>
          </a:bodyPr>
          <a:lstStyle/>
          <a:p>
            <a:pPr>
              <a:lnSpc>
                <a:spcPct val="80000"/>
              </a:lnSpc>
            </a:pPr>
            <a:r>
              <a:rPr lang="en-US" sz="2400" smtClean="0"/>
              <a:t>Basic Unit: </a:t>
            </a:r>
          </a:p>
          <a:p>
            <a:pPr lvl="1">
              <a:lnSpc>
                <a:spcPct val="80000"/>
              </a:lnSpc>
            </a:pPr>
            <a:r>
              <a:rPr lang="en-US" sz="2000" smtClean="0"/>
              <a:t>Two-Qubit cell (logical)</a:t>
            </a:r>
          </a:p>
          <a:p>
            <a:pPr lvl="1">
              <a:lnSpc>
                <a:spcPct val="80000"/>
              </a:lnSpc>
            </a:pPr>
            <a:r>
              <a:rPr lang="en-US" sz="2000" smtClean="0"/>
              <a:t>Storage, Compute, Correction</a:t>
            </a:r>
          </a:p>
          <a:p>
            <a:pPr>
              <a:lnSpc>
                <a:spcPct val="80000"/>
              </a:lnSpc>
            </a:pPr>
            <a:r>
              <a:rPr lang="en-US" sz="2400" smtClean="0"/>
              <a:t>Connect Units with Teleporters</a:t>
            </a:r>
          </a:p>
          <a:p>
            <a:pPr lvl="1">
              <a:lnSpc>
                <a:spcPct val="80000"/>
              </a:lnSpc>
            </a:pPr>
            <a:r>
              <a:rPr lang="en-US" sz="2000" smtClean="0"/>
              <a:t>Probably in mesh topology, but </a:t>
            </a:r>
            <a:br>
              <a:rPr lang="en-US" sz="2000" smtClean="0"/>
            </a:br>
            <a:r>
              <a:rPr lang="en-US" sz="2000" smtClean="0"/>
              <a:t>details never entirely clear from original papers</a:t>
            </a:r>
          </a:p>
          <a:p>
            <a:pPr>
              <a:lnSpc>
                <a:spcPct val="80000"/>
              </a:lnSpc>
            </a:pPr>
            <a:r>
              <a:rPr lang="en-US" sz="2400" smtClean="0"/>
              <a:t>First Serious (Large-scale) Organization (2005)</a:t>
            </a:r>
          </a:p>
          <a:p>
            <a:pPr lvl="1">
              <a:lnSpc>
                <a:spcPct val="80000"/>
              </a:lnSpc>
            </a:pPr>
            <a:r>
              <a:rPr lang="en-US" sz="2000" smtClean="0"/>
              <a:t>Tzvetan S. Metodi, Darshan Thaker, </a:t>
            </a:r>
            <a:br>
              <a:rPr lang="en-US" sz="2000" smtClean="0"/>
            </a:br>
            <a:r>
              <a:rPr lang="en-US" sz="2000" smtClean="0"/>
              <a:t>Andrew W. Cross, Frederic T. Chong, and Isaac L. Chuang</a:t>
            </a:r>
          </a:p>
        </p:txBody>
      </p:sp>
      <p:grpSp>
        <p:nvGrpSpPr>
          <p:cNvPr id="161" name="Group 338"/>
          <p:cNvGrpSpPr>
            <a:grpSpLocks/>
          </p:cNvGrpSpPr>
          <p:nvPr/>
        </p:nvGrpSpPr>
        <p:grpSpPr bwMode="auto">
          <a:xfrm>
            <a:off x="6248400" y="2209800"/>
            <a:ext cx="2513013" cy="2362200"/>
            <a:chOff x="3937" y="1488"/>
            <a:chExt cx="1583" cy="1488"/>
          </a:xfrm>
        </p:grpSpPr>
        <p:sp>
          <p:nvSpPr>
            <p:cNvPr id="45070" name="AutoShape 331"/>
            <p:cNvSpPr>
              <a:spLocks noChangeArrowheads="1"/>
            </p:cNvSpPr>
            <p:nvPr/>
          </p:nvSpPr>
          <p:spPr bwMode="auto">
            <a:xfrm rot="2180364">
              <a:off x="3937" y="1632"/>
              <a:ext cx="576" cy="249"/>
            </a:xfrm>
            <a:prstGeom prst="leftRightArrow">
              <a:avLst>
                <a:gd name="adj1" fmla="val 50000"/>
                <a:gd name="adj2" fmla="val 46265"/>
              </a:avLst>
            </a:prstGeom>
            <a:solidFill>
              <a:srgbClr val="FFFFFF"/>
            </a:solidFill>
            <a:ln w="28575" algn="ctr">
              <a:solidFill>
                <a:schemeClr val="tx1"/>
              </a:solidFill>
              <a:miter lim="800000"/>
              <a:headEnd type="none" w="lg" len="lg"/>
              <a:tailEnd type="none" w="lg" len="lg"/>
            </a:ln>
          </p:spPr>
          <p:txBody>
            <a:bodyPr wrap="none" anchor="ctr"/>
            <a:lstStyle/>
            <a:p>
              <a:pPr algn="ctr"/>
              <a:endParaRPr lang="en-US" sz="1800">
                <a:solidFill>
                  <a:srgbClr val="000000"/>
                </a:solidFill>
                <a:latin typeface="Comic Sans MS" pitchFamily="66" charset="0"/>
              </a:endParaRPr>
            </a:p>
          </p:txBody>
        </p:sp>
        <p:sp>
          <p:nvSpPr>
            <p:cNvPr id="45071" name="Rectangle 332"/>
            <p:cNvSpPr>
              <a:spLocks noChangeArrowheads="1"/>
            </p:cNvSpPr>
            <p:nvPr/>
          </p:nvSpPr>
          <p:spPr bwMode="auto">
            <a:xfrm>
              <a:off x="4512" y="1968"/>
              <a:ext cx="576" cy="528"/>
            </a:xfrm>
            <a:prstGeom prst="rect">
              <a:avLst/>
            </a:prstGeom>
            <a:solidFill>
              <a:srgbClr val="00FFFF"/>
            </a:solidFill>
            <a:ln w="28575" algn="ctr">
              <a:solidFill>
                <a:schemeClr val="tx1"/>
              </a:solidFill>
              <a:miter lim="800000"/>
              <a:headEnd type="none" w="lg" len="lg"/>
              <a:tailEnd type="none" w="lg" len="lg"/>
            </a:ln>
          </p:spPr>
          <p:txBody>
            <a:bodyPr wrap="none" anchor="ctr"/>
            <a:lstStyle/>
            <a:p>
              <a:pPr algn="ctr"/>
              <a:r>
                <a:rPr lang="en-US" b="1">
                  <a:solidFill>
                    <a:srgbClr val="000000"/>
                  </a:solidFill>
                  <a:latin typeface="Times New Roman" pitchFamily="18" charset="0"/>
                </a:rPr>
                <a:t>Teleporter</a:t>
              </a:r>
            </a:p>
            <a:p>
              <a:pPr algn="ctr"/>
              <a:r>
                <a:rPr lang="en-US" b="1">
                  <a:solidFill>
                    <a:srgbClr val="000000"/>
                  </a:solidFill>
                  <a:latin typeface="Times New Roman" pitchFamily="18" charset="0"/>
                </a:rPr>
                <a:t>NODE</a:t>
              </a:r>
            </a:p>
          </p:txBody>
        </p:sp>
        <p:sp>
          <p:nvSpPr>
            <p:cNvPr id="45072" name="AutoShape 333"/>
            <p:cNvSpPr>
              <a:spLocks noChangeArrowheads="1"/>
            </p:cNvSpPr>
            <p:nvPr/>
          </p:nvSpPr>
          <p:spPr bwMode="auto">
            <a:xfrm>
              <a:off x="4032" y="2064"/>
              <a:ext cx="480" cy="336"/>
            </a:xfrm>
            <a:prstGeom prst="leftRightArrow">
              <a:avLst>
                <a:gd name="adj1" fmla="val 50000"/>
                <a:gd name="adj2" fmla="val 28571"/>
              </a:avLst>
            </a:prstGeom>
            <a:solidFill>
              <a:srgbClr val="3399FF"/>
            </a:solid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EPR</a:t>
              </a:r>
            </a:p>
          </p:txBody>
        </p:sp>
        <p:sp>
          <p:nvSpPr>
            <p:cNvPr id="45073" name="AutoShape 334"/>
            <p:cNvSpPr>
              <a:spLocks noChangeArrowheads="1"/>
            </p:cNvSpPr>
            <p:nvPr/>
          </p:nvSpPr>
          <p:spPr bwMode="auto">
            <a:xfrm>
              <a:off x="5088" y="2064"/>
              <a:ext cx="432" cy="336"/>
            </a:xfrm>
            <a:prstGeom prst="leftRightArrow">
              <a:avLst>
                <a:gd name="adj1" fmla="val 50000"/>
                <a:gd name="adj2" fmla="val 25714"/>
              </a:avLst>
            </a:prstGeom>
            <a:solidFill>
              <a:srgbClr val="3399FF"/>
            </a:solid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EPR</a:t>
              </a:r>
            </a:p>
          </p:txBody>
        </p:sp>
        <p:sp>
          <p:nvSpPr>
            <p:cNvPr id="45074" name="AutoShape 335"/>
            <p:cNvSpPr>
              <a:spLocks noChangeArrowheads="1"/>
            </p:cNvSpPr>
            <p:nvPr/>
          </p:nvSpPr>
          <p:spPr bwMode="auto">
            <a:xfrm rot="5400000">
              <a:off x="4584" y="2568"/>
              <a:ext cx="480" cy="336"/>
            </a:xfrm>
            <a:prstGeom prst="leftRightArrow">
              <a:avLst>
                <a:gd name="adj1" fmla="val 50000"/>
                <a:gd name="adj2" fmla="val 28571"/>
              </a:avLst>
            </a:prstGeom>
            <a:solidFill>
              <a:srgbClr val="3399FF"/>
            </a:solid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EPR</a:t>
              </a:r>
            </a:p>
          </p:txBody>
        </p:sp>
        <p:sp>
          <p:nvSpPr>
            <p:cNvPr id="45075" name="AutoShape 337"/>
            <p:cNvSpPr>
              <a:spLocks noChangeArrowheads="1"/>
            </p:cNvSpPr>
            <p:nvPr/>
          </p:nvSpPr>
          <p:spPr bwMode="auto">
            <a:xfrm rot="5400000">
              <a:off x="4584" y="1560"/>
              <a:ext cx="480" cy="336"/>
            </a:xfrm>
            <a:prstGeom prst="leftRightArrow">
              <a:avLst>
                <a:gd name="adj1" fmla="val 50000"/>
                <a:gd name="adj2" fmla="val 28571"/>
              </a:avLst>
            </a:prstGeom>
            <a:solidFill>
              <a:srgbClr val="3399FF"/>
            </a:solid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EPR</a:t>
              </a:r>
            </a:p>
          </p:txBody>
        </p:sp>
      </p:grpSp>
    </p:spTree>
    <p:extLst>
      <p:ext uri="{BB962C8B-B14F-4D97-AF65-F5344CB8AC3E}">
        <p14:creationId xmlns:p14="http://schemas.microsoft.com/office/powerpoint/2010/main" val="2380688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3479">
                                            <p:txEl>
                                              <p:pRg st="0" end="0"/>
                                            </p:txEl>
                                          </p:spTgt>
                                        </p:tgtEl>
                                        <p:attrNameLst>
                                          <p:attrName>style.visibility</p:attrName>
                                        </p:attrNameLst>
                                      </p:cBhvr>
                                      <p:to>
                                        <p:strVal val="visible"/>
                                      </p:to>
                                    </p:set>
                                    <p:anim calcmode="lin" valueType="num">
                                      <p:cBhvr additive="base">
                                        <p:cTn id="7" dur="500" fill="hold"/>
                                        <p:tgtEl>
                                          <p:spTgt spid="4334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34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33479">
                                            <p:txEl>
                                              <p:pRg st="1" end="1"/>
                                            </p:txEl>
                                          </p:spTgt>
                                        </p:tgtEl>
                                        <p:attrNameLst>
                                          <p:attrName>style.visibility</p:attrName>
                                        </p:attrNameLst>
                                      </p:cBhvr>
                                      <p:to>
                                        <p:strVal val="visible"/>
                                      </p:to>
                                    </p:set>
                                    <p:anim calcmode="lin" valueType="num">
                                      <p:cBhvr additive="base">
                                        <p:cTn id="11" dur="500" fill="hold"/>
                                        <p:tgtEl>
                                          <p:spTgt spid="43347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334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33479">
                                            <p:txEl>
                                              <p:pRg st="2" end="2"/>
                                            </p:txEl>
                                          </p:spTgt>
                                        </p:tgtEl>
                                        <p:attrNameLst>
                                          <p:attrName>style.visibility</p:attrName>
                                        </p:attrNameLst>
                                      </p:cBhvr>
                                      <p:to>
                                        <p:strVal val="visible"/>
                                      </p:to>
                                    </p:set>
                                    <p:anim calcmode="lin" valueType="num">
                                      <p:cBhvr additive="base">
                                        <p:cTn id="15" dur="500" fill="hold"/>
                                        <p:tgtEl>
                                          <p:spTgt spid="43347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33479">
                                            <p:txEl>
                                              <p:pRg st="2" end="2"/>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nodeType="afterGroup">
                            <p:stCondLst>
                              <p:cond delay="1000"/>
                            </p:stCondLst>
                            <p:childTnLst>
                              <p:par>
                                <p:cTn id="22" presetID="55"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strVal val="#ppt_w*0.70"/>
                                          </p:val>
                                        </p:tav>
                                        <p:tav tm="100000">
                                          <p:val>
                                            <p:strVal val="#ppt_w"/>
                                          </p:val>
                                        </p:tav>
                                      </p:tavLst>
                                    </p:anim>
                                    <p:anim calcmode="lin" valueType="num">
                                      <p:cBhvr>
                                        <p:cTn id="25" dur="1000" fill="hold"/>
                                        <p:tgtEl>
                                          <p:spTgt spid="29"/>
                                        </p:tgtEl>
                                        <p:attrNameLst>
                                          <p:attrName>ppt_h</p:attrName>
                                        </p:attrNameLst>
                                      </p:cBhvr>
                                      <p:tavLst>
                                        <p:tav tm="0">
                                          <p:val>
                                            <p:strVal val="#ppt_h"/>
                                          </p:val>
                                        </p:tav>
                                        <p:tav tm="100000">
                                          <p:val>
                                            <p:strVal val="#ppt_h"/>
                                          </p:val>
                                        </p:tav>
                                      </p:tavLst>
                                    </p:anim>
                                    <p:animEffect transition="in" filter="fade">
                                      <p:cBhvr>
                                        <p:cTn id="26" dur="1000"/>
                                        <p:tgtEl>
                                          <p:spTgt spid="29"/>
                                        </p:tgtEl>
                                      </p:cBhvr>
                                    </p:animEffect>
                                  </p:childTnLst>
                                </p:cTn>
                              </p:par>
                            </p:childTnLst>
                          </p:cTn>
                        </p:par>
                        <p:par>
                          <p:cTn id="27" fill="hold" nodeType="afterGroup">
                            <p:stCondLst>
                              <p:cond delay="2000"/>
                            </p:stCondLst>
                            <p:childTnLst>
                              <p:par>
                                <p:cTn id="28" presetID="2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strVal val="#ppt_w*0.70"/>
                                          </p:val>
                                        </p:tav>
                                        <p:tav tm="100000">
                                          <p:val>
                                            <p:strVal val="#ppt_w"/>
                                          </p:val>
                                        </p:tav>
                                      </p:tavLst>
                                    </p:anim>
                                    <p:anim calcmode="lin" valueType="num">
                                      <p:cBhvr>
                                        <p:cTn id="36" dur="1000" fill="hold"/>
                                        <p:tgtEl>
                                          <p:spTgt spid="3"/>
                                        </p:tgtEl>
                                        <p:attrNameLst>
                                          <p:attrName>ppt_h</p:attrName>
                                        </p:attrNameLst>
                                      </p:cBhvr>
                                      <p:tavLst>
                                        <p:tav tm="0">
                                          <p:val>
                                            <p:strVal val="#ppt_h"/>
                                          </p:val>
                                        </p:tav>
                                        <p:tav tm="100000">
                                          <p:val>
                                            <p:strVal val="#ppt_h"/>
                                          </p:val>
                                        </p:tav>
                                      </p:tavLst>
                                    </p:anim>
                                    <p:animEffect transition="in" filter="fade">
                                      <p:cBhvr>
                                        <p:cTn id="37" dur="10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433479">
                                            <p:txEl>
                                              <p:pRg st="3" end="3"/>
                                            </p:txEl>
                                          </p:spTgt>
                                        </p:tgtEl>
                                        <p:attrNameLst>
                                          <p:attrName>style.visibility</p:attrName>
                                        </p:attrNameLst>
                                      </p:cBhvr>
                                      <p:to>
                                        <p:strVal val="visible"/>
                                      </p:to>
                                    </p:set>
                                    <p:anim calcmode="lin" valueType="num">
                                      <p:cBhvr additive="base">
                                        <p:cTn id="42" dur="500" fill="hold"/>
                                        <p:tgtEl>
                                          <p:spTgt spid="433479">
                                            <p:txEl>
                                              <p:pRg st="3" end="3"/>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33479">
                                            <p:txEl>
                                              <p:pRg st="3" end="3"/>
                                            </p:txEl>
                                          </p:spTgt>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33479">
                                            <p:txEl>
                                              <p:pRg st="4" end="4"/>
                                            </p:txEl>
                                          </p:spTgt>
                                        </p:tgtEl>
                                        <p:attrNameLst>
                                          <p:attrName>style.visibility</p:attrName>
                                        </p:attrNameLst>
                                      </p:cBhvr>
                                      <p:to>
                                        <p:strVal val="visible"/>
                                      </p:to>
                                    </p:set>
                                    <p:anim calcmode="lin" valueType="num">
                                      <p:cBhvr additive="base">
                                        <p:cTn id="46" dur="500" fill="hold"/>
                                        <p:tgtEl>
                                          <p:spTgt spid="433479">
                                            <p:txEl>
                                              <p:pRg st="4" end="4"/>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433479">
                                            <p:txEl>
                                              <p:pRg st="4" end="4"/>
                                            </p:txEl>
                                          </p:spTgt>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00"/>
                            </p:stCondLst>
                            <p:childTnLst>
                              <p:par>
                                <p:cTn id="49" presetID="22" presetClass="entr" presetSubtype="1"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par>
                          <p:cTn id="52" fill="hold" nodeType="afterGroup">
                            <p:stCondLst>
                              <p:cond delay="1000"/>
                            </p:stCondLst>
                            <p:childTnLst>
                              <p:par>
                                <p:cTn id="53" presetID="22" presetClass="entr" presetSubtype="1"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wipe(up)">
                                      <p:cBhvr>
                                        <p:cTn id="55" dur="500"/>
                                        <p:tgtEl>
                                          <p:spTgt spid="16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33479">
                                            <p:txEl>
                                              <p:pRg st="5" end="5"/>
                                            </p:txEl>
                                          </p:spTgt>
                                        </p:tgtEl>
                                        <p:attrNameLst>
                                          <p:attrName>style.visibility</p:attrName>
                                        </p:attrNameLst>
                                      </p:cBhvr>
                                      <p:to>
                                        <p:strVal val="visible"/>
                                      </p:to>
                                    </p:set>
                                    <p:anim calcmode="lin" valueType="num">
                                      <p:cBhvr additive="base">
                                        <p:cTn id="64" dur="500" fill="hold"/>
                                        <p:tgtEl>
                                          <p:spTgt spid="433479">
                                            <p:txEl>
                                              <p:pRg st="5" end="5"/>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433479">
                                            <p:txEl>
                                              <p:pRg st="5" end="5"/>
                                            </p:txEl>
                                          </p:spTgt>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433479">
                                            <p:txEl>
                                              <p:pRg st="6" end="6"/>
                                            </p:txEl>
                                          </p:spTgt>
                                        </p:tgtEl>
                                        <p:attrNameLst>
                                          <p:attrName>style.visibility</p:attrName>
                                        </p:attrNameLst>
                                      </p:cBhvr>
                                      <p:to>
                                        <p:strVal val="visible"/>
                                      </p:to>
                                    </p:set>
                                    <p:anim calcmode="lin" valueType="num">
                                      <p:cBhvr additive="base">
                                        <p:cTn id="68" dur="500" fill="hold"/>
                                        <p:tgtEl>
                                          <p:spTgt spid="433479">
                                            <p:txEl>
                                              <p:pRg st="6" end="6"/>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43347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7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2362200" y="5943600"/>
            <a:ext cx="5445125" cy="615950"/>
            <a:chOff x="1488" y="3840"/>
            <a:chExt cx="3430" cy="388"/>
          </a:xfrm>
        </p:grpSpPr>
        <p:sp>
          <p:nvSpPr>
            <p:cNvPr id="47146" name="Text Box 28"/>
            <p:cNvSpPr txBox="1">
              <a:spLocks noChangeArrowheads="1"/>
            </p:cNvSpPr>
            <p:nvPr/>
          </p:nvSpPr>
          <p:spPr bwMode="auto">
            <a:xfrm>
              <a:off x="2732" y="3940"/>
              <a:ext cx="21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400">
                  <a:solidFill>
                    <a:srgbClr val="000000"/>
                  </a:solidFill>
                  <a:latin typeface="Comic Sans MS" pitchFamily="66" charset="0"/>
                </a:rPr>
                <a:t>Parallel Circuit Latency</a:t>
              </a:r>
            </a:p>
          </p:txBody>
        </p:sp>
        <p:sp>
          <p:nvSpPr>
            <p:cNvPr id="47147" name="Line 29"/>
            <p:cNvSpPr>
              <a:spLocks noChangeShapeType="1"/>
            </p:cNvSpPr>
            <p:nvPr/>
          </p:nvSpPr>
          <p:spPr bwMode="auto">
            <a:xfrm>
              <a:off x="1488" y="4080"/>
              <a:ext cx="1152" cy="0"/>
            </a:xfrm>
            <a:prstGeom prst="line">
              <a:avLst/>
            </a:prstGeom>
            <a:noFill/>
            <a:ln w="3810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7148" name="Line 30"/>
            <p:cNvSpPr>
              <a:spLocks noChangeShapeType="1"/>
            </p:cNvSpPr>
            <p:nvPr/>
          </p:nvSpPr>
          <p:spPr bwMode="auto">
            <a:xfrm>
              <a:off x="1488" y="3840"/>
              <a:ext cx="0" cy="24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49" name="Line 31"/>
            <p:cNvSpPr>
              <a:spLocks noChangeShapeType="1"/>
            </p:cNvSpPr>
            <p:nvPr/>
          </p:nvSpPr>
          <p:spPr bwMode="auto">
            <a:xfrm>
              <a:off x="2640" y="3840"/>
              <a:ext cx="0" cy="24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107" name="Rectangle 2"/>
          <p:cNvSpPr>
            <a:spLocks noGrp="1" noChangeArrowheads="1"/>
          </p:cNvSpPr>
          <p:nvPr>
            <p:ph type="title"/>
          </p:nvPr>
        </p:nvSpPr>
        <p:spPr>
          <a:xfrm>
            <a:off x="609600" y="76200"/>
            <a:ext cx="8316912" cy="762000"/>
          </a:xfrm>
        </p:spPr>
        <p:txBody>
          <a:bodyPr/>
          <a:lstStyle/>
          <a:p>
            <a:r>
              <a:rPr lang="en-US" dirty="0" smtClean="0"/>
              <a:t>Running Circuit at “Speed of Data”</a:t>
            </a:r>
          </a:p>
        </p:txBody>
      </p:sp>
      <p:sp>
        <p:nvSpPr>
          <p:cNvPr id="488451" name="Rectangle 3"/>
          <p:cNvSpPr>
            <a:spLocks noGrp="1" noChangeArrowheads="1"/>
          </p:cNvSpPr>
          <p:nvPr>
            <p:ph type="body" idx="1"/>
          </p:nvPr>
        </p:nvSpPr>
        <p:spPr>
          <a:xfrm>
            <a:off x="228600" y="762000"/>
            <a:ext cx="8458200" cy="1524000"/>
          </a:xfrm>
        </p:spPr>
        <p:txBody>
          <a:bodyPr>
            <a:normAutofit lnSpcReduction="10000"/>
          </a:bodyPr>
          <a:lstStyle/>
          <a:p>
            <a:pPr>
              <a:lnSpc>
                <a:spcPct val="80000"/>
              </a:lnSpc>
              <a:spcBef>
                <a:spcPct val="15000"/>
              </a:spcBef>
            </a:pPr>
            <a:r>
              <a:rPr lang="en-US" dirty="0" smtClean="0"/>
              <a:t>Often, </a:t>
            </a:r>
            <a:r>
              <a:rPr lang="en-US" dirty="0" err="1" smtClean="0"/>
              <a:t>Ancilla</a:t>
            </a:r>
            <a:r>
              <a:rPr lang="en-US" dirty="0" smtClean="0"/>
              <a:t> </a:t>
            </a:r>
            <a:r>
              <a:rPr lang="en-US" dirty="0" err="1" smtClean="0"/>
              <a:t>qubits</a:t>
            </a:r>
            <a:r>
              <a:rPr lang="en-US" dirty="0" smtClean="0"/>
              <a:t> are independent of data</a:t>
            </a:r>
          </a:p>
          <a:p>
            <a:pPr lvl="1">
              <a:lnSpc>
                <a:spcPct val="80000"/>
              </a:lnSpc>
              <a:spcBef>
                <a:spcPct val="15000"/>
              </a:spcBef>
            </a:pPr>
            <a:r>
              <a:rPr lang="en-US" dirty="0" smtClean="0"/>
              <a:t>Preparation may be pulled offline</a:t>
            </a:r>
          </a:p>
          <a:p>
            <a:pPr lvl="1">
              <a:lnSpc>
                <a:spcPct val="80000"/>
              </a:lnSpc>
              <a:spcBef>
                <a:spcPct val="15000"/>
              </a:spcBef>
            </a:pPr>
            <a:r>
              <a:rPr lang="en-US" dirty="0" smtClean="0"/>
              <a:t>Very clear Area/Delay tradeoff: </a:t>
            </a:r>
          </a:p>
          <a:p>
            <a:pPr>
              <a:lnSpc>
                <a:spcPct val="80000"/>
              </a:lnSpc>
              <a:spcBef>
                <a:spcPct val="15000"/>
              </a:spcBef>
            </a:pPr>
            <a:r>
              <a:rPr lang="en-US" dirty="0" err="1" smtClean="0"/>
              <a:t>Ancilla</a:t>
            </a:r>
            <a:r>
              <a:rPr lang="en-US" dirty="0" smtClean="0"/>
              <a:t> </a:t>
            </a:r>
            <a:r>
              <a:rPr lang="en-US" dirty="0" err="1" smtClean="0"/>
              <a:t>qubits</a:t>
            </a:r>
            <a:r>
              <a:rPr lang="en-US" dirty="0" smtClean="0"/>
              <a:t> should be ready “just in time” to avoid </a:t>
            </a:r>
            <a:r>
              <a:rPr lang="en-US" dirty="0" err="1" smtClean="0"/>
              <a:t>ancilla</a:t>
            </a:r>
            <a:r>
              <a:rPr lang="en-US" dirty="0" smtClean="0"/>
              <a:t> </a:t>
            </a:r>
            <a:r>
              <a:rPr lang="en-US" dirty="0" err="1" smtClean="0"/>
              <a:t>decoherence</a:t>
            </a:r>
            <a:r>
              <a:rPr lang="en-US" dirty="0" smtClean="0"/>
              <a:t> from idleness</a:t>
            </a:r>
            <a:endParaRPr lang="en-US" dirty="0" smtClean="0">
              <a:solidFill>
                <a:srgbClr val="FF0000"/>
              </a:solidFill>
            </a:endParaRPr>
          </a:p>
        </p:txBody>
      </p:sp>
      <p:sp>
        <p:nvSpPr>
          <p:cNvPr id="47109" name="Line 4"/>
          <p:cNvSpPr>
            <a:spLocks noChangeShapeType="1"/>
          </p:cNvSpPr>
          <p:nvPr/>
        </p:nvSpPr>
        <p:spPr bwMode="auto">
          <a:xfrm>
            <a:off x="762000" y="5257800"/>
            <a:ext cx="800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0" name="Line 5"/>
          <p:cNvSpPr>
            <a:spLocks noChangeShapeType="1"/>
          </p:cNvSpPr>
          <p:nvPr/>
        </p:nvSpPr>
        <p:spPr bwMode="auto">
          <a:xfrm>
            <a:off x="762000" y="5867400"/>
            <a:ext cx="800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1" name="Rectangle 6"/>
          <p:cNvSpPr>
            <a:spLocks noChangeArrowheads="1"/>
          </p:cNvSpPr>
          <p:nvPr/>
        </p:nvSpPr>
        <p:spPr bwMode="auto">
          <a:xfrm>
            <a:off x="2362200" y="5105400"/>
            <a:ext cx="304800" cy="304800"/>
          </a:xfrm>
          <a:prstGeom prst="rect">
            <a:avLst/>
          </a:prstGeom>
          <a:solidFill>
            <a:srgbClr val="00FF00"/>
          </a:solidFill>
          <a:ln w="12700" algn="ctr">
            <a:solidFill>
              <a:schemeClr val="tx1"/>
            </a:solidFill>
            <a:miter lim="800000"/>
            <a:headEnd/>
            <a:tailEnd/>
          </a:ln>
        </p:spPr>
        <p:txBody>
          <a:bodyPr wrap="none" anchor="ctr"/>
          <a:lstStyle/>
          <a:p>
            <a:pPr algn="ctr" eaLnBrk="1" hangingPunct="1"/>
            <a:r>
              <a:rPr lang="en-US" sz="2000">
                <a:solidFill>
                  <a:srgbClr val="000000"/>
                </a:solidFill>
              </a:rPr>
              <a:t>H</a:t>
            </a:r>
          </a:p>
        </p:txBody>
      </p:sp>
      <p:sp>
        <p:nvSpPr>
          <p:cNvPr id="488455" name="Rectangle 7"/>
          <p:cNvSpPr>
            <a:spLocks noChangeArrowheads="1"/>
          </p:cNvSpPr>
          <p:nvPr/>
        </p:nvSpPr>
        <p:spPr bwMode="auto">
          <a:xfrm>
            <a:off x="3962400" y="5105400"/>
            <a:ext cx="304800" cy="914400"/>
          </a:xfrm>
          <a:prstGeom prst="rect">
            <a:avLst/>
          </a:prstGeom>
          <a:solidFill>
            <a:srgbClr val="00FF00"/>
          </a:solidFill>
          <a:ln w="12700" algn="ctr">
            <a:solidFill>
              <a:schemeClr val="tx1"/>
            </a:solidFill>
            <a:miter lim="800000"/>
            <a:headEnd/>
            <a:tailEnd/>
          </a:ln>
        </p:spPr>
        <p:txBody>
          <a:bodyPr wrap="none" anchor="ctr"/>
          <a:lstStyle/>
          <a:p>
            <a:pPr algn="ctr" eaLnBrk="1" hangingPunct="1"/>
            <a:r>
              <a:rPr lang="en-US" sz="2000">
                <a:solidFill>
                  <a:srgbClr val="000000"/>
                </a:solidFill>
              </a:rPr>
              <a:t>C</a:t>
            </a:r>
          </a:p>
          <a:p>
            <a:pPr algn="ctr" eaLnBrk="1" hangingPunct="1"/>
            <a:r>
              <a:rPr lang="en-US" sz="2000">
                <a:solidFill>
                  <a:srgbClr val="000000"/>
                </a:solidFill>
              </a:rPr>
              <a:t>X</a:t>
            </a:r>
          </a:p>
        </p:txBody>
      </p:sp>
      <p:sp>
        <p:nvSpPr>
          <p:cNvPr id="488456" name="Rectangle 8"/>
          <p:cNvSpPr>
            <a:spLocks noChangeArrowheads="1"/>
          </p:cNvSpPr>
          <p:nvPr/>
        </p:nvSpPr>
        <p:spPr bwMode="auto">
          <a:xfrm>
            <a:off x="6858000" y="5715000"/>
            <a:ext cx="304800" cy="304800"/>
          </a:xfrm>
          <a:prstGeom prst="rect">
            <a:avLst/>
          </a:prstGeom>
          <a:solidFill>
            <a:srgbClr val="00FF00"/>
          </a:solidFill>
          <a:ln w="12700" algn="ctr">
            <a:solidFill>
              <a:schemeClr val="tx1"/>
            </a:solidFill>
            <a:miter lim="800000"/>
            <a:headEnd/>
            <a:tailEnd/>
          </a:ln>
        </p:spPr>
        <p:txBody>
          <a:bodyPr wrap="none" anchor="ctr"/>
          <a:lstStyle/>
          <a:p>
            <a:pPr algn="ctr" eaLnBrk="1" hangingPunct="1"/>
            <a:r>
              <a:rPr lang="en-US" sz="2000">
                <a:solidFill>
                  <a:srgbClr val="000000"/>
                </a:solidFill>
              </a:rPr>
              <a:t>H</a:t>
            </a:r>
          </a:p>
        </p:txBody>
      </p:sp>
      <p:sp>
        <p:nvSpPr>
          <p:cNvPr id="488457" name="Rectangle 9"/>
          <p:cNvSpPr>
            <a:spLocks noChangeArrowheads="1"/>
          </p:cNvSpPr>
          <p:nvPr/>
        </p:nvSpPr>
        <p:spPr bwMode="auto">
          <a:xfrm>
            <a:off x="6858000" y="5105400"/>
            <a:ext cx="304800" cy="304800"/>
          </a:xfrm>
          <a:prstGeom prst="rect">
            <a:avLst/>
          </a:prstGeom>
          <a:solidFill>
            <a:srgbClr val="CC99FF"/>
          </a:solidFill>
          <a:ln w="12700" algn="ctr">
            <a:solidFill>
              <a:schemeClr val="tx1"/>
            </a:solidFill>
            <a:miter lim="800000"/>
            <a:headEnd/>
            <a:tailEnd/>
          </a:ln>
        </p:spPr>
        <p:txBody>
          <a:bodyPr wrap="none" anchor="ctr"/>
          <a:lstStyle/>
          <a:p>
            <a:pPr algn="ctr" eaLnBrk="1" hangingPunct="1"/>
            <a:r>
              <a:rPr lang="en-US" sz="2000">
                <a:solidFill>
                  <a:srgbClr val="000000"/>
                </a:solidFill>
              </a:rPr>
              <a:t>T</a:t>
            </a:r>
          </a:p>
        </p:txBody>
      </p:sp>
      <p:sp>
        <p:nvSpPr>
          <p:cNvPr id="47115" name="Rectangle 10"/>
          <p:cNvSpPr>
            <a:spLocks noChangeArrowheads="1"/>
          </p:cNvSpPr>
          <p:nvPr/>
        </p:nvSpPr>
        <p:spPr bwMode="auto">
          <a:xfrm>
            <a:off x="2362200" y="5715000"/>
            <a:ext cx="304800" cy="304800"/>
          </a:xfrm>
          <a:prstGeom prst="rect">
            <a:avLst/>
          </a:prstGeom>
          <a:solidFill>
            <a:srgbClr val="CC99FF"/>
          </a:solidFill>
          <a:ln w="12700" algn="ctr">
            <a:solidFill>
              <a:schemeClr val="tx1"/>
            </a:solidFill>
            <a:miter lim="800000"/>
            <a:headEnd/>
            <a:tailEnd/>
          </a:ln>
        </p:spPr>
        <p:txBody>
          <a:bodyPr wrap="none" anchor="ctr"/>
          <a:lstStyle/>
          <a:p>
            <a:pPr algn="ctr" eaLnBrk="1" hangingPunct="1"/>
            <a:r>
              <a:rPr lang="en-US" sz="2000">
                <a:solidFill>
                  <a:srgbClr val="000000"/>
                </a:solidFill>
              </a:rPr>
              <a:t>T</a:t>
            </a:r>
          </a:p>
        </p:txBody>
      </p:sp>
      <p:sp>
        <p:nvSpPr>
          <p:cNvPr id="488459" name="Rectangle 11"/>
          <p:cNvSpPr>
            <a:spLocks noChangeArrowheads="1"/>
          </p:cNvSpPr>
          <p:nvPr/>
        </p:nvSpPr>
        <p:spPr bwMode="auto">
          <a:xfrm>
            <a:off x="3657600" y="5715000"/>
            <a:ext cx="304800" cy="304800"/>
          </a:xfrm>
          <a:prstGeom prst="rect">
            <a:avLst/>
          </a:prstGeom>
          <a:solidFill>
            <a:srgbClr val="FF0000"/>
          </a:solidFill>
          <a:ln w="12700" algn="ctr">
            <a:solidFill>
              <a:schemeClr val="tx1"/>
            </a:solidFill>
            <a:miter lim="800000"/>
            <a:headEnd/>
            <a:tailEnd/>
          </a:ln>
        </p:spPr>
        <p:txBody>
          <a:bodyPr wrap="none" anchor="ctr"/>
          <a:lstStyle/>
          <a:p>
            <a:pPr algn="ctr" eaLnBrk="1" hangingPunct="1"/>
            <a:r>
              <a:rPr lang="en-US" sz="1000">
                <a:solidFill>
                  <a:srgbClr val="000000"/>
                </a:solidFill>
              </a:rPr>
              <a:t>QEC</a:t>
            </a:r>
          </a:p>
        </p:txBody>
      </p:sp>
      <p:sp>
        <p:nvSpPr>
          <p:cNvPr id="488460" name="Rectangle 12"/>
          <p:cNvSpPr>
            <a:spLocks noChangeArrowheads="1"/>
          </p:cNvSpPr>
          <p:nvPr/>
        </p:nvSpPr>
        <p:spPr bwMode="auto">
          <a:xfrm>
            <a:off x="3657600" y="5105400"/>
            <a:ext cx="304800" cy="304800"/>
          </a:xfrm>
          <a:prstGeom prst="rect">
            <a:avLst/>
          </a:prstGeom>
          <a:solidFill>
            <a:srgbClr val="FF0000"/>
          </a:solidFill>
          <a:ln w="12700" algn="ctr">
            <a:solidFill>
              <a:schemeClr val="tx1"/>
            </a:solidFill>
            <a:miter lim="800000"/>
            <a:headEnd/>
            <a:tailEnd/>
          </a:ln>
        </p:spPr>
        <p:txBody>
          <a:bodyPr wrap="none" anchor="ctr"/>
          <a:lstStyle/>
          <a:p>
            <a:pPr algn="ctr" eaLnBrk="1" hangingPunct="1"/>
            <a:r>
              <a:rPr lang="en-US" sz="1000">
                <a:solidFill>
                  <a:srgbClr val="000000"/>
                </a:solidFill>
              </a:rPr>
              <a:t>QEC</a:t>
            </a:r>
          </a:p>
        </p:txBody>
      </p:sp>
      <p:sp>
        <p:nvSpPr>
          <p:cNvPr id="488461" name="Rectangle 13"/>
          <p:cNvSpPr>
            <a:spLocks noChangeArrowheads="1"/>
          </p:cNvSpPr>
          <p:nvPr/>
        </p:nvSpPr>
        <p:spPr bwMode="auto">
          <a:xfrm>
            <a:off x="5257800" y="5715000"/>
            <a:ext cx="304800" cy="304800"/>
          </a:xfrm>
          <a:prstGeom prst="rect">
            <a:avLst/>
          </a:prstGeom>
          <a:solidFill>
            <a:srgbClr val="FF0000"/>
          </a:solidFill>
          <a:ln w="12700" algn="ctr">
            <a:solidFill>
              <a:schemeClr val="tx1"/>
            </a:solidFill>
            <a:miter lim="800000"/>
            <a:headEnd/>
            <a:tailEnd/>
          </a:ln>
        </p:spPr>
        <p:txBody>
          <a:bodyPr wrap="none" anchor="ctr"/>
          <a:lstStyle/>
          <a:p>
            <a:pPr algn="ctr" eaLnBrk="1" hangingPunct="1"/>
            <a:r>
              <a:rPr lang="en-US" sz="1000">
                <a:solidFill>
                  <a:srgbClr val="000000"/>
                </a:solidFill>
              </a:rPr>
              <a:t>QEC</a:t>
            </a:r>
          </a:p>
        </p:txBody>
      </p:sp>
      <p:sp>
        <p:nvSpPr>
          <p:cNvPr id="488462" name="Rectangle 14"/>
          <p:cNvSpPr>
            <a:spLocks noChangeArrowheads="1"/>
          </p:cNvSpPr>
          <p:nvPr/>
        </p:nvSpPr>
        <p:spPr bwMode="auto">
          <a:xfrm>
            <a:off x="5257800" y="5105400"/>
            <a:ext cx="304800" cy="304800"/>
          </a:xfrm>
          <a:prstGeom prst="rect">
            <a:avLst/>
          </a:prstGeom>
          <a:solidFill>
            <a:srgbClr val="FF0000"/>
          </a:solidFill>
          <a:ln w="12700" algn="ctr">
            <a:solidFill>
              <a:schemeClr val="tx1"/>
            </a:solidFill>
            <a:miter lim="800000"/>
            <a:headEnd/>
            <a:tailEnd/>
          </a:ln>
        </p:spPr>
        <p:txBody>
          <a:bodyPr wrap="none" anchor="ctr"/>
          <a:lstStyle/>
          <a:p>
            <a:pPr algn="ctr" eaLnBrk="1" hangingPunct="1"/>
            <a:r>
              <a:rPr lang="en-US" sz="1000">
                <a:solidFill>
                  <a:srgbClr val="000000"/>
                </a:solidFill>
              </a:rPr>
              <a:t>QEC</a:t>
            </a:r>
          </a:p>
        </p:txBody>
      </p:sp>
      <p:sp>
        <p:nvSpPr>
          <p:cNvPr id="488463" name="Rectangle 15"/>
          <p:cNvSpPr>
            <a:spLocks noChangeArrowheads="1"/>
          </p:cNvSpPr>
          <p:nvPr/>
        </p:nvSpPr>
        <p:spPr bwMode="auto">
          <a:xfrm>
            <a:off x="8153400" y="5715000"/>
            <a:ext cx="304800" cy="304800"/>
          </a:xfrm>
          <a:prstGeom prst="rect">
            <a:avLst/>
          </a:prstGeom>
          <a:solidFill>
            <a:srgbClr val="FF0000"/>
          </a:solidFill>
          <a:ln w="12700" algn="ctr">
            <a:solidFill>
              <a:schemeClr val="tx1"/>
            </a:solidFill>
            <a:miter lim="800000"/>
            <a:headEnd/>
            <a:tailEnd/>
          </a:ln>
        </p:spPr>
        <p:txBody>
          <a:bodyPr wrap="none" anchor="ctr"/>
          <a:lstStyle/>
          <a:p>
            <a:pPr algn="ctr" eaLnBrk="1" hangingPunct="1"/>
            <a:r>
              <a:rPr lang="en-US" sz="1000">
                <a:solidFill>
                  <a:srgbClr val="000000"/>
                </a:solidFill>
              </a:rPr>
              <a:t>QEC</a:t>
            </a:r>
          </a:p>
        </p:txBody>
      </p:sp>
      <p:sp>
        <p:nvSpPr>
          <p:cNvPr id="488464" name="Rectangle 16"/>
          <p:cNvSpPr>
            <a:spLocks noChangeArrowheads="1"/>
          </p:cNvSpPr>
          <p:nvPr/>
        </p:nvSpPr>
        <p:spPr bwMode="auto">
          <a:xfrm>
            <a:off x="8153400" y="5105400"/>
            <a:ext cx="304800" cy="304800"/>
          </a:xfrm>
          <a:prstGeom prst="rect">
            <a:avLst/>
          </a:prstGeom>
          <a:solidFill>
            <a:srgbClr val="FF0000"/>
          </a:solidFill>
          <a:ln w="12700" algn="ctr">
            <a:solidFill>
              <a:schemeClr val="tx1"/>
            </a:solidFill>
            <a:miter lim="800000"/>
            <a:headEnd/>
            <a:tailEnd/>
          </a:ln>
        </p:spPr>
        <p:txBody>
          <a:bodyPr wrap="none" anchor="ctr"/>
          <a:lstStyle/>
          <a:p>
            <a:pPr algn="ctr" eaLnBrk="1" hangingPunct="1"/>
            <a:r>
              <a:rPr lang="en-US" sz="1000">
                <a:solidFill>
                  <a:srgbClr val="000000"/>
                </a:solidFill>
              </a:rPr>
              <a:t>QEC</a:t>
            </a:r>
          </a:p>
        </p:txBody>
      </p:sp>
      <p:sp>
        <p:nvSpPr>
          <p:cNvPr id="488465" name="Rectangle 17" descr="Wide downward diagonal"/>
          <p:cNvSpPr>
            <a:spLocks noChangeArrowheads="1"/>
          </p:cNvSpPr>
          <p:nvPr/>
        </p:nvSpPr>
        <p:spPr bwMode="auto">
          <a:xfrm>
            <a:off x="1066800" y="5715000"/>
            <a:ext cx="12954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r>
              <a:rPr lang="en-US" b="1">
                <a:solidFill>
                  <a:srgbClr val="000000"/>
                </a:solidFill>
                <a:latin typeface="Comic Sans MS" pitchFamily="66" charset="0"/>
              </a:rPr>
              <a:t>T-Ancilla</a:t>
            </a:r>
          </a:p>
        </p:txBody>
      </p:sp>
      <p:sp>
        <p:nvSpPr>
          <p:cNvPr id="488466" name="Rectangle 18" descr="Wide downward diagonal"/>
          <p:cNvSpPr>
            <a:spLocks noChangeArrowheads="1"/>
          </p:cNvSpPr>
          <p:nvPr/>
        </p:nvSpPr>
        <p:spPr bwMode="auto">
          <a:xfrm>
            <a:off x="5562600" y="5105400"/>
            <a:ext cx="12954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r>
              <a:rPr lang="en-US" b="1">
                <a:solidFill>
                  <a:srgbClr val="000000"/>
                </a:solidFill>
                <a:latin typeface="Comic Sans MS" pitchFamily="66" charset="0"/>
              </a:rPr>
              <a:t>T-Ancilla</a:t>
            </a:r>
          </a:p>
        </p:txBody>
      </p:sp>
      <p:sp>
        <p:nvSpPr>
          <p:cNvPr id="47124" name="Text Box 19"/>
          <p:cNvSpPr txBox="1">
            <a:spLocks noChangeArrowheads="1"/>
          </p:cNvSpPr>
          <p:nvPr/>
        </p:nvSpPr>
        <p:spPr bwMode="auto">
          <a:xfrm>
            <a:off x="152400" y="5089525"/>
            <a:ext cx="522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Q0</a:t>
            </a:r>
          </a:p>
        </p:txBody>
      </p:sp>
      <p:sp>
        <p:nvSpPr>
          <p:cNvPr id="47125" name="Text Box 20"/>
          <p:cNvSpPr txBox="1">
            <a:spLocks noChangeArrowheads="1"/>
          </p:cNvSpPr>
          <p:nvPr/>
        </p:nvSpPr>
        <p:spPr bwMode="auto">
          <a:xfrm>
            <a:off x="152400" y="5699125"/>
            <a:ext cx="522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Q1</a:t>
            </a:r>
          </a:p>
        </p:txBody>
      </p:sp>
      <p:sp>
        <p:nvSpPr>
          <p:cNvPr id="488469" name="Rectangle 21" descr="Wide downward diagonal"/>
          <p:cNvSpPr>
            <a:spLocks noChangeArrowheads="1"/>
          </p:cNvSpPr>
          <p:nvPr/>
        </p:nvSpPr>
        <p:spPr bwMode="auto">
          <a:xfrm>
            <a:off x="2667000" y="5715000"/>
            <a:ext cx="9906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lnSpc>
                <a:spcPct val="80000"/>
              </a:lnSpc>
            </a:pPr>
            <a:r>
              <a:rPr lang="en-US" sz="1300" b="1">
                <a:solidFill>
                  <a:srgbClr val="000000"/>
                </a:solidFill>
                <a:latin typeface="Comic Sans MS" pitchFamily="66" charset="0"/>
              </a:rPr>
              <a:t>QEC</a:t>
            </a:r>
            <a:br>
              <a:rPr lang="en-US" sz="1300" b="1">
                <a:solidFill>
                  <a:srgbClr val="000000"/>
                </a:solidFill>
                <a:latin typeface="Comic Sans MS" pitchFamily="66" charset="0"/>
              </a:rPr>
            </a:br>
            <a:r>
              <a:rPr lang="en-US" sz="1300" b="1">
                <a:solidFill>
                  <a:srgbClr val="000000"/>
                </a:solidFill>
                <a:latin typeface="Comic Sans MS" pitchFamily="66" charset="0"/>
              </a:rPr>
              <a:t>Ancilla</a:t>
            </a:r>
          </a:p>
        </p:txBody>
      </p:sp>
      <p:sp>
        <p:nvSpPr>
          <p:cNvPr id="488470" name="Rectangle 22" descr="Wide downward diagonal"/>
          <p:cNvSpPr>
            <a:spLocks noChangeArrowheads="1"/>
          </p:cNvSpPr>
          <p:nvPr/>
        </p:nvSpPr>
        <p:spPr bwMode="auto">
          <a:xfrm>
            <a:off x="2667000" y="5105400"/>
            <a:ext cx="9906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lnSpc>
                <a:spcPct val="80000"/>
              </a:lnSpc>
            </a:pPr>
            <a:r>
              <a:rPr lang="en-US" sz="1300" b="1">
                <a:solidFill>
                  <a:srgbClr val="000000"/>
                </a:solidFill>
                <a:latin typeface="Comic Sans MS" pitchFamily="66" charset="0"/>
              </a:rPr>
              <a:t>QEC</a:t>
            </a:r>
          </a:p>
          <a:p>
            <a:pPr algn="ctr">
              <a:lnSpc>
                <a:spcPct val="80000"/>
              </a:lnSpc>
            </a:pPr>
            <a:r>
              <a:rPr lang="en-US" sz="1300" b="1">
                <a:solidFill>
                  <a:srgbClr val="000000"/>
                </a:solidFill>
                <a:latin typeface="Comic Sans MS" pitchFamily="66" charset="0"/>
              </a:rPr>
              <a:t>Ancilla</a:t>
            </a:r>
          </a:p>
        </p:txBody>
      </p:sp>
      <p:sp>
        <p:nvSpPr>
          <p:cNvPr id="488471" name="Rectangle 23" descr="Wide downward diagonal"/>
          <p:cNvSpPr>
            <a:spLocks noChangeArrowheads="1"/>
          </p:cNvSpPr>
          <p:nvPr/>
        </p:nvSpPr>
        <p:spPr bwMode="auto">
          <a:xfrm>
            <a:off x="4267200" y="5715000"/>
            <a:ext cx="9906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lnSpc>
                <a:spcPct val="80000"/>
              </a:lnSpc>
            </a:pPr>
            <a:r>
              <a:rPr lang="en-US" sz="1300" b="1">
                <a:solidFill>
                  <a:srgbClr val="000000"/>
                </a:solidFill>
                <a:latin typeface="Comic Sans MS" pitchFamily="66" charset="0"/>
              </a:rPr>
              <a:t>QEC</a:t>
            </a:r>
          </a:p>
          <a:p>
            <a:pPr algn="ctr">
              <a:lnSpc>
                <a:spcPct val="80000"/>
              </a:lnSpc>
            </a:pPr>
            <a:r>
              <a:rPr lang="en-US" sz="1300" b="1">
                <a:solidFill>
                  <a:srgbClr val="000000"/>
                </a:solidFill>
                <a:latin typeface="Comic Sans MS" pitchFamily="66" charset="0"/>
              </a:rPr>
              <a:t>Ancilla</a:t>
            </a:r>
          </a:p>
        </p:txBody>
      </p:sp>
      <p:sp>
        <p:nvSpPr>
          <p:cNvPr id="488472" name="Rectangle 24" descr="Wide downward diagonal"/>
          <p:cNvSpPr>
            <a:spLocks noChangeArrowheads="1"/>
          </p:cNvSpPr>
          <p:nvPr/>
        </p:nvSpPr>
        <p:spPr bwMode="auto">
          <a:xfrm>
            <a:off x="4267200" y="5105400"/>
            <a:ext cx="9906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lnSpc>
                <a:spcPct val="80000"/>
              </a:lnSpc>
            </a:pPr>
            <a:r>
              <a:rPr lang="en-US" sz="1300" b="1">
                <a:solidFill>
                  <a:srgbClr val="000000"/>
                </a:solidFill>
                <a:latin typeface="Comic Sans MS" pitchFamily="66" charset="0"/>
              </a:rPr>
              <a:t>QEC</a:t>
            </a:r>
          </a:p>
          <a:p>
            <a:pPr algn="ctr">
              <a:lnSpc>
                <a:spcPct val="80000"/>
              </a:lnSpc>
            </a:pPr>
            <a:r>
              <a:rPr lang="en-US" sz="1300" b="1">
                <a:solidFill>
                  <a:srgbClr val="000000"/>
                </a:solidFill>
                <a:latin typeface="Comic Sans MS" pitchFamily="66" charset="0"/>
              </a:rPr>
              <a:t>Ancilla</a:t>
            </a:r>
          </a:p>
        </p:txBody>
      </p:sp>
      <p:sp>
        <p:nvSpPr>
          <p:cNvPr id="488473" name="Rectangle 25" descr="Wide downward diagonal"/>
          <p:cNvSpPr>
            <a:spLocks noChangeArrowheads="1"/>
          </p:cNvSpPr>
          <p:nvPr/>
        </p:nvSpPr>
        <p:spPr bwMode="auto">
          <a:xfrm>
            <a:off x="7162800" y="5715000"/>
            <a:ext cx="9906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lnSpc>
                <a:spcPct val="80000"/>
              </a:lnSpc>
            </a:pPr>
            <a:r>
              <a:rPr lang="en-US" sz="1300" b="1">
                <a:solidFill>
                  <a:srgbClr val="000000"/>
                </a:solidFill>
                <a:latin typeface="Comic Sans MS" pitchFamily="66" charset="0"/>
              </a:rPr>
              <a:t>QEC</a:t>
            </a:r>
          </a:p>
          <a:p>
            <a:pPr algn="ctr">
              <a:lnSpc>
                <a:spcPct val="80000"/>
              </a:lnSpc>
            </a:pPr>
            <a:r>
              <a:rPr lang="en-US" sz="1300" b="1">
                <a:solidFill>
                  <a:srgbClr val="000000"/>
                </a:solidFill>
                <a:latin typeface="Comic Sans MS" pitchFamily="66" charset="0"/>
              </a:rPr>
              <a:t>Ancilla</a:t>
            </a:r>
          </a:p>
        </p:txBody>
      </p:sp>
      <p:sp>
        <p:nvSpPr>
          <p:cNvPr id="488474" name="Rectangle 26" descr="Wide downward diagonal"/>
          <p:cNvSpPr>
            <a:spLocks noChangeArrowheads="1"/>
          </p:cNvSpPr>
          <p:nvPr/>
        </p:nvSpPr>
        <p:spPr bwMode="auto">
          <a:xfrm>
            <a:off x="7162800" y="5105400"/>
            <a:ext cx="990600" cy="304800"/>
          </a:xfrm>
          <a:prstGeom prst="rect">
            <a:avLst/>
          </a:prstGeom>
          <a:pattFill prst="wdDnDiag">
            <a:fgClr>
              <a:schemeClr val="accent2"/>
            </a:fgClr>
            <a:bgClr>
              <a:schemeClr val="bg1"/>
            </a:bgClr>
          </a:pattFill>
          <a:ln w="12700" algn="ctr">
            <a:solidFill>
              <a:schemeClr val="tx1"/>
            </a:solidFill>
            <a:miter lim="800000"/>
            <a:headEnd/>
            <a:tailEnd/>
          </a:ln>
        </p:spPr>
        <p:txBody>
          <a:bodyPr wrap="none" anchor="ctr"/>
          <a:lstStyle/>
          <a:p>
            <a:pPr algn="ctr">
              <a:lnSpc>
                <a:spcPct val="80000"/>
              </a:lnSpc>
            </a:pPr>
            <a:r>
              <a:rPr lang="en-US" sz="1300" b="1">
                <a:solidFill>
                  <a:srgbClr val="000000"/>
                </a:solidFill>
                <a:latin typeface="Comic Sans MS" pitchFamily="66" charset="0"/>
              </a:rPr>
              <a:t>QEC</a:t>
            </a:r>
          </a:p>
          <a:p>
            <a:pPr algn="ctr">
              <a:lnSpc>
                <a:spcPct val="80000"/>
              </a:lnSpc>
            </a:pPr>
            <a:r>
              <a:rPr lang="en-US" sz="1300" b="1">
                <a:solidFill>
                  <a:srgbClr val="000000"/>
                </a:solidFill>
                <a:latin typeface="Comic Sans MS" pitchFamily="66" charset="0"/>
              </a:rPr>
              <a:t>Ancilla</a:t>
            </a:r>
          </a:p>
        </p:txBody>
      </p:sp>
      <p:grpSp>
        <p:nvGrpSpPr>
          <p:cNvPr id="3" name="Group 42"/>
          <p:cNvGrpSpPr>
            <a:grpSpLocks/>
          </p:cNvGrpSpPr>
          <p:nvPr/>
        </p:nvGrpSpPr>
        <p:grpSpPr bwMode="auto">
          <a:xfrm>
            <a:off x="2133600" y="2667000"/>
            <a:ext cx="3459163" cy="2438400"/>
            <a:chOff x="1344" y="1776"/>
            <a:chExt cx="2179" cy="1536"/>
          </a:xfrm>
        </p:grpSpPr>
        <p:sp>
          <p:nvSpPr>
            <p:cNvPr id="47142" name="Line 33"/>
            <p:cNvSpPr>
              <a:spLocks noChangeShapeType="1"/>
            </p:cNvSpPr>
            <p:nvPr/>
          </p:nvSpPr>
          <p:spPr bwMode="auto">
            <a:xfrm>
              <a:off x="1344" y="1776"/>
              <a:ext cx="384"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3" name="Line 34"/>
            <p:cNvSpPr>
              <a:spLocks noChangeShapeType="1"/>
            </p:cNvSpPr>
            <p:nvPr/>
          </p:nvSpPr>
          <p:spPr bwMode="auto">
            <a:xfrm>
              <a:off x="1344" y="3312"/>
              <a:ext cx="384"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4" name="Line 35"/>
            <p:cNvSpPr>
              <a:spLocks noChangeShapeType="1"/>
            </p:cNvSpPr>
            <p:nvPr/>
          </p:nvSpPr>
          <p:spPr bwMode="auto">
            <a:xfrm>
              <a:off x="1536" y="1776"/>
              <a:ext cx="0" cy="1536"/>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45" name="Text Box 41"/>
            <p:cNvSpPr txBox="1">
              <a:spLocks noChangeArrowheads="1"/>
            </p:cNvSpPr>
            <p:nvPr/>
          </p:nvSpPr>
          <p:spPr bwMode="auto">
            <a:xfrm>
              <a:off x="1584" y="2256"/>
              <a:ext cx="193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Hardware Devoted to </a:t>
              </a:r>
            </a:p>
            <a:p>
              <a:pPr algn="ctr"/>
              <a:r>
                <a:rPr lang="en-US" sz="1800" b="1">
                  <a:solidFill>
                    <a:srgbClr val="000000"/>
                  </a:solidFill>
                  <a:latin typeface="Comic Sans MS" pitchFamily="66" charset="0"/>
                </a:rPr>
                <a:t>Parallel Ancilla Generation</a:t>
              </a:r>
            </a:p>
          </p:txBody>
        </p:sp>
      </p:grpSp>
      <p:grpSp>
        <p:nvGrpSpPr>
          <p:cNvPr id="4" name="Group 43"/>
          <p:cNvGrpSpPr>
            <a:grpSpLocks/>
          </p:cNvGrpSpPr>
          <p:nvPr/>
        </p:nvGrpSpPr>
        <p:grpSpPr bwMode="auto">
          <a:xfrm>
            <a:off x="1066800" y="5937250"/>
            <a:ext cx="7391400" cy="615950"/>
            <a:chOff x="672" y="3840"/>
            <a:chExt cx="4656" cy="388"/>
          </a:xfrm>
        </p:grpSpPr>
        <p:sp>
          <p:nvSpPr>
            <p:cNvPr id="47137" name="Text Box 44"/>
            <p:cNvSpPr txBox="1">
              <a:spLocks noChangeArrowheads="1"/>
            </p:cNvSpPr>
            <p:nvPr/>
          </p:nvSpPr>
          <p:spPr bwMode="auto">
            <a:xfrm>
              <a:off x="1936" y="3940"/>
              <a:ext cx="20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400">
                  <a:solidFill>
                    <a:srgbClr val="000000"/>
                  </a:solidFill>
                  <a:latin typeface="Comic Sans MS" pitchFamily="66" charset="0"/>
                </a:rPr>
                <a:t>Serial Circuit Latency</a:t>
              </a:r>
            </a:p>
          </p:txBody>
        </p:sp>
        <p:sp>
          <p:nvSpPr>
            <p:cNvPr id="47138" name="Line 45"/>
            <p:cNvSpPr>
              <a:spLocks noChangeShapeType="1"/>
            </p:cNvSpPr>
            <p:nvPr/>
          </p:nvSpPr>
          <p:spPr bwMode="auto">
            <a:xfrm>
              <a:off x="4032" y="4080"/>
              <a:ext cx="1296"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7139" name="Line 46"/>
            <p:cNvSpPr>
              <a:spLocks noChangeShapeType="1"/>
            </p:cNvSpPr>
            <p:nvPr/>
          </p:nvSpPr>
          <p:spPr bwMode="auto">
            <a:xfrm>
              <a:off x="672" y="4080"/>
              <a:ext cx="1296" cy="23"/>
            </a:xfrm>
            <a:prstGeom prst="line">
              <a:avLst/>
            </a:prstGeom>
            <a:noFill/>
            <a:ln w="381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US"/>
            </a:p>
          </p:txBody>
        </p:sp>
        <p:sp>
          <p:nvSpPr>
            <p:cNvPr id="47140" name="Line 47"/>
            <p:cNvSpPr>
              <a:spLocks noChangeShapeType="1"/>
            </p:cNvSpPr>
            <p:nvPr/>
          </p:nvSpPr>
          <p:spPr bwMode="auto">
            <a:xfrm>
              <a:off x="672" y="3840"/>
              <a:ext cx="0" cy="24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41" name="Line 48"/>
            <p:cNvSpPr>
              <a:spLocks noChangeShapeType="1"/>
            </p:cNvSpPr>
            <p:nvPr/>
          </p:nvSpPr>
          <p:spPr bwMode="auto">
            <a:xfrm>
              <a:off x="5328" y="3840"/>
              <a:ext cx="0" cy="24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891689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88451">
                                            <p:txEl>
                                              <p:pRg st="0" end="0"/>
                                            </p:txEl>
                                          </p:spTgt>
                                        </p:tgtEl>
                                        <p:attrNameLst>
                                          <p:attrName>style.visibility</p:attrName>
                                        </p:attrNameLst>
                                      </p:cBhvr>
                                      <p:to>
                                        <p:strVal val="visible"/>
                                      </p:to>
                                    </p:set>
                                    <p:anim calcmode="lin" valueType="num">
                                      <p:cBhvr additive="base">
                                        <p:cTn id="7" dur="500" fill="hold"/>
                                        <p:tgtEl>
                                          <p:spTgt spid="4884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845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8451">
                                            <p:txEl>
                                              <p:pRg st="1" end="1"/>
                                            </p:txEl>
                                          </p:spTgt>
                                        </p:tgtEl>
                                        <p:attrNameLst>
                                          <p:attrName>style.visibility</p:attrName>
                                        </p:attrNameLst>
                                      </p:cBhvr>
                                      <p:to>
                                        <p:strVal val="visible"/>
                                      </p:to>
                                    </p:set>
                                    <p:anim calcmode="lin" valueType="num">
                                      <p:cBhvr additive="base">
                                        <p:cTn id="11" dur="500" fill="hold"/>
                                        <p:tgtEl>
                                          <p:spTgt spid="488451">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88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par>
                          <p:cTn id="17" fill="hold" nodeType="afterGroup">
                            <p:stCondLst>
                              <p:cond delay="0"/>
                            </p:stCondLst>
                            <p:childTnLst>
                              <p:par>
                                <p:cTn id="18" presetID="64" presetClass="path" presetSubtype="0" accel="50000" decel="50000" fill="hold" grpId="0" nodeType="afterEffect">
                                  <p:stCondLst>
                                    <p:cond delay="0"/>
                                  </p:stCondLst>
                                  <p:childTnLst>
                                    <p:animMotion origin="layout" path="M 2.77556E-17 4.76752E-6 L -0.00417 -0.13325 " pathEditMode="relative" rAng="0" ptsTypes="AA">
                                      <p:cBhvr>
                                        <p:cTn id="19" dur="500" fill="hold"/>
                                        <p:tgtEl>
                                          <p:spTgt spid="488465"/>
                                        </p:tgtEl>
                                        <p:attrNameLst>
                                          <p:attrName>ppt_x</p:attrName>
                                          <p:attrName>ppt_y</p:attrName>
                                        </p:attrNameLst>
                                      </p:cBhvr>
                                      <p:rCtr x="-208" y="-6662"/>
                                    </p:animMotion>
                                  </p:childTnLst>
                                </p:cTn>
                              </p:par>
                              <p:par>
                                <p:cTn id="20" presetID="64" presetClass="path" presetSubtype="0" accel="50000" decel="50000" fill="hold" grpId="0" nodeType="withEffect">
                                  <p:stCondLst>
                                    <p:cond delay="0"/>
                                  </p:stCondLst>
                                  <p:childTnLst>
                                    <p:animMotion origin="layout" path="M 3.33333E-6 1.97085E-6 L -0.49584 -0.08883 " pathEditMode="relative" rAng="0" ptsTypes="AA">
                                      <p:cBhvr>
                                        <p:cTn id="21" dur="500" fill="hold"/>
                                        <p:tgtEl>
                                          <p:spTgt spid="488466"/>
                                        </p:tgtEl>
                                        <p:attrNameLst>
                                          <p:attrName>ppt_x</p:attrName>
                                          <p:attrName>ppt_y</p:attrName>
                                        </p:attrNameLst>
                                      </p:cBhvr>
                                      <p:rCtr x="-24792" y="-4441"/>
                                    </p:animMotion>
                                  </p:childTnLst>
                                </p:cTn>
                              </p:par>
                            </p:childTnLst>
                          </p:cTn>
                        </p:par>
                        <p:par>
                          <p:cTn id="22" fill="hold" nodeType="afterGroup">
                            <p:stCondLst>
                              <p:cond delay="500"/>
                            </p:stCondLst>
                            <p:childTnLst>
                              <p:par>
                                <p:cTn id="23" presetID="64" presetClass="path" presetSubtype="0" accel="50000" decel="50000" fill="hold" grpId="0" nodeType="afterEffect">
                                  <p:stCondLst>
                                    <p:cond delay="0"/>
                                  </p:stCondLst>
                                  <p:childTnLst>
                                    <p:animMotion origin="layout" path="M -3.33333E-6 4.76752E-6 L -0.17916 -0.22207 " pathEditMode="relative" rAng="0" ptsTypes="AA">
                                      <p:cBhvr>
                                        <p:cTn id="24" dur="500" fill="hold"/>
                                        <p:tgtEl>
                                          <p:spTgt spid="488469"/>
                                        </p:tgtEl>
                                        <p:attrNameLst>
                                          <p:attrName>ppt_x</p:attrName>
                                          <p:attrName>ppt_y</p:attrName>
                                        </p:attrNameLst>
                                      </p:cBhvr>
                                      <p:rCtr x="-8958" y="-11103"/>
                                    </p:animMotion>
                                  </p:childTnLst>
                                </p:cTn>
                              </p:par>
                              <p:par>
                                <p:cTn id="25" presetID="64" presetClass="path" presetSubtype="0" accel="50000" decel="50000" fill="hold" grpId="0" nodeType="withEffect">
                                  <p:stCondLst>
                                    <p:cond delay="0"/>
                                  </p:stCondLst>
                                  <p:childTnLst>
                                    <p:animMotion origin="layout" path="M -3.33333E-6 1.97085E-6 L -0.17916 -0.17766 " pathEditMode="relative" rAng="0" ptsTypes="AA">
                                      <p:cBhvr>
                                        <p:cTn id="26" dur="500" fill="hold"/>
                                        <p:tgtEl>
                                          <p:spTgt spid="488470"/>
                                        </p:tgtEl>
                                        <p:attrNameLst>
                                          <p:attrName>ppt_x</p:attrName>
                                          <p:attrName>ppt_y</p:attrName>
                                        </p:attrNameLst>
                                      </p:cBhvr>
                                      <p:rCtr x="-8958" y="-8883"/>
                                    </p:animMotion>
                                  </p:childTnLst>
                                </p:cTn>
                              </p:par>
                              <p:par>
                                <p:cTn id="27" presetID="64" presetClass="path" presetSubtype="0" accel="50000" decel="50000" fill="hold" grpId="0" nodeType="withEffect">
                                  <p:stCondLst>
                                    <p:cond delay="0"/>
                                  </p:stCondLst>
                                  <p:childTnLst>
                                    <p:animMotion origin="layout" path="M -3.33333E-6 4.76752E-6 L -0.35416 -0.3109 " pathEditMode="relative" rAng="0" ptsTypes="AA">
                                      <p:cBhvr>
                                        <p:cTn id="28" dur="500" fill="hold"/>
                                        <p:tgtEl>
                                          <p:spTgt spid="488471"/>
                                        </p:tgtEl>
                                        <p:attrNameLst>
                                          <p:attrName>ppt_x</p:attrName>
                                          <p:attrName>ppt_y</p:attrName>
                                        </p:attrNameLst>
                                      </p:cBhvr>
                                      <p:rCtr x="-17708" y="-15545"/>
                                    </p:animMotion>
                                  </p:childTnLst>
                                </p:cTn>
                              </p:par>
                              <p:par>
                                <p:cTn id="29" presetID="64" presetClass="path" presetSubtype="0" accel="50000" decel="50000" fill="hold" grpId="0" nodeType="withEffect">
                                  <p:stCondLst>
                                    <p:cond delay="0"/>
                                  </p:stCondLst>
                                  <p:childTnLst>
                                    <p:animMotion origin="layout" path="M -3.33333E-6 1.97085E-6 L -0.35416 -0.26648 " pathEditMode="relative" rAng="0" ptsTypes="AA">
                                      <p:cBhvr>
                                        <p:cTn id="30" dur="500" fill="hold"/>
                                        <p:tgtEl>
                                          <p:spTgt spid="488472"/>
                                        </p:tgtEl>
                                        <p:attrNameLst>
                                          <p:attrName>ppt_x</p:attrName>
                                          <p:attrName>ppt_y</p:attrName>
                                        </p:attrNameLst>
                                      </p:cBhvr>
                                      <p:rCtr x="-17708" y="-13324"/>
                                    </p:animMotion>
                                  </p:childTnLst>
                                </p:cTn>
                              </p:par>
                              <p:par>
                                <p:cTn id="31" presetID="64" presetClass="path" presetSubtype="0" accel="50000" decel="50000" fill="hold" grpId="0" nodeType="withEffect">
                                  <p:stCondLst>
                                    <p:cond delay="0"/>
                                  </p:stCondLst>
                                  <p:childTnLst>
                                    <p:animMotion origin="layout" path="M 0 4.76752E-6 L -0.67083 -0.39973 " pathEditMode="relative" rAng="0" ptsTypes="AA">
                                      <p:cBhvr>
                                        <p:cTn id="32" dur="500" fill="hold"/>
                                        <p:tgtEl>
                                          <p:spTgt spid="488473"/>
                                        </p:tgtEl>
                                        <p:attrNameLst>
                                          <p:attrName>ppt_x</p:attrName>
                                          <p:attrName>ppt_y</p:attrName>
                                        </p:attrNameLst>
                                      </p:cBhvr>
                                      <p:rCtr x="-33542" y="-19986"/>
                                    </p:animMotion>
                                  </p:childTnLst>
                                </p:cTn>
                              </p:par>
                              <p:par>
                                <p:cTn id="33" presetID="64" presetClass="path" presetSubtype="0" accel="50000" decel="50000" fill="hold" grpId="0" nodeType="withEffect">
                                  <p:stCondLst>
                                    <p:cond delay="0"/>
                                  </p:stCondLst>
                                  <p:childTnLst>
                                    <p:animMotion origin="layout" path="M 0 1.97085E-6 L -0.67083 -0.35531 " pathEditMode="relative" rAng="0" ptsTypes="AA">
                                      <p:cBhvr>
                                        <p:cTn id="34" dur="500" fill="hold"/>
                                        <p:tgtEl>
                                          <p:spTgt spid="488474"/>
                                        </p:tgtEl>
                                        <p:attrNameLst>
                                          <p:attrName>ppt_x</p:attrName>
                                          <p:attrName>ppt_y</p:attrName>
                                        </p:attrNameLst>
                                      </p:cBhvr>
                                      <p:rCtr x="-33542" y="-17765"/>
                                    </p:animMotion>
                                  </p:childTnLst>
                                </p:cTn>
                              </p:par>
                            </p:childTnLst>
                          </p:cTn>
                        </p:par>
                        <p:par>
                          <p:cTn id="35" fill="hold" nodeType="afterGroup">
                            <p:stCondLst>
                              <p:cond delay="1000"/>
                            </p:stCondLst>
                            <p:childTnLst>
                              <p:par>
                                <p:cTn id="36" presetID="35" presetClass="path" presetSubtype="0" accel="50000" decel="50000" fill="hold" grpId="0" nodeType="afterEffect">
                                  <p:stCondLst>
                                    <p:cond delay="0"/>
                                  </p:stCondLst>
                                  <p:childTnLst>
                                    <p:animMotion origin="layout" path="M 3.33333E-6 1.97085E-6 L -0.10834 1.97085E-6 " pathEditMode="relative" rAng="0" ptsTypes="AA">
                                      <p:cBhvr>
                                        <p:cTn id="37" dur="500" fill="hold"/>
                                        <p:tgtEl>
                                          <p:spTgt spid="488460"/>
                                        </p:tgtEl>
                                        <p:attrNameLst>
                                          <p:attrName>ppt_x</p:attrName>
                                          <p:attrName>ppt_y</p:attrName>
                                        </p:attrNameLst>
                                      </p:cBhvr>
                                      <p:rCtr x="-5417" y="0"/>
                                    </p:animMotion>
                                  </p:childTnLst>
                                </p:cTn>
                              </p:par>
                              <p:par>
                                <p:cTn id="38" presetID="35" presetClass="path" presetSubtype="0" accel="50000" decel="50000" fill="hold" grpId="0" nodeType="withEffect">
                                  <p:stCondLst>
                                    <p:cond delay="0"/>
                                  </p:stCondLst>
                                  <p:childTnLst>
                                    <p:animMotion origin="layout" path="M 3.33333E-6 3.33333E-6 L -0.10834 3.33333E-6 " pathEditMode="relative" rAng="0" ptsTypes="AA">
                                      <p:cBhvr>
                                        <p:cTn id="39" dur="500" fill="hold"/>
                                        <p:tgtEl>
                                          <p:spTgt spid="488459"/>
                                        </p:tgtEl>
                                        <p:attrNameLst>
                                          <p:attrName>ppt_x</p:attrName>
                                          <p:attrName>ppt_y</p:attrName>
                                        </p:attrNameLst>
                                      </p:cBhvr>
                                      <p:rCtr x="-5417" y="0"/>
                                    </p:animMotion>
                                  </p:childTnLst>
                                </p:cTn>
                              </p:par>
                              <p:par>
                                <p:cTn id="40" presetID="35" presetClass="path" presetSubtype="0" accel="50000" decel="50000" fill="hold" grpId="0" nodeType="withEffect">
                                  <p:stCondLst>
                                    <p:cond delay="0"/>
                                  </p:stCondLst>
                                  <p:childTnLst>
                                    <p:animMotion origin="layout" path="M 0 -2.22222E-6 L -0.10833 -2.22222E-6 " pathEditMode="relative" rAng="0" ptsTypes="AA">
                                      <p:cBhvr>
                                        <p:cTn id="41" dur="500" fill="hold"/>
                                        <p:tgtEl>
                                          <p:spTgt spid="488455"/>
                                        </p:tgtEl>
                                        <p:attrNameLst>
                                          <p:attrName>ppt_x</p:attrName>
                                          <p:attrName>ppt_y</p:attrName>
                                        </p:attrNameLst>
                                      </p:cBhvr>
                                      <p:rCtr x="-5417" y="0"/>
                                    </p:animMotion>
                                  </p:childTnLst>
                                </p:cTn>
                              </p:par>
                              <p:par>
                                <p:cTn id="42" presetID="35" presetClass="path" presetSubtype="0" accel="50000" decel="50000" fill="hold" grpId="0" nodeType="withEffect">
                                  <p:stCondLst>
                                    <p:cond delay="0"/>
                                  </p:stCondLst>
                                  <p:childTnLst>
                                    <p:animMotion origin="layout" path="M 3.33333E-6 2.22222E-6 L -0.21667 2.22222E-6 " pathEditMode="relative" rAng="0" ptsTypes="AA">
                                      <p:cBhvr>
                                        <p:cTn id="43" dur="500" fill="hold"/>
                                        <p:tgtEl>
                                          <p:spTgt spid="488462"/>
                                        </p:tgtEl>
                                        <p:attrNameLst>
                                          <p:attrName>ppt_x</p:attrName>
                                          <p:attrName>ppt_y</p:attrName>
                                        </p:attrNameLst>
                                      </p:cBhvr>
                                      <p:rCtr x="-10833" y="0"/>
                                    </p:animMotion>
                                  </p:childTnLst>
                                </p:cTn>
                              </p:par>
                              <p:par>
                                <p:cTn id="44" presetID="35" presetClass="path" presetSubtype="0" accel="50000" decel="50000" fill="hold" grpId="0" nodeType="withEffect">
                                  <p:stCondLst>
                                    <p:cond delay="0"/>
                                  </p:stCondLst>
                                  <p:childTnLst>
                                    <p:animMotion origin="layout" path="M 3.33333E-6 3.33333E-6 L -0.21667 3.33333E-6 " pathEditMode="relative" rAng="0" ptsTypes="AA">
                                      <p:cBhvr>
                                        <p:cTn id="45" dur="500" fill="hold"/>
                                        <p:tgtEl>
                                          <p:spTgt spid="488461"/>
                                        </p:tgtEl>
                                        <p:attrNameLst>
                                          <p:attrName>ppt_x</p:attrName>
                                          <p:attrName>ppt_y</p:attrName>
                                        </p:attrNameLst>
                                      </p:cBhvr>
                                      <p:rCtr x="-10833" y="0"/>
                                    </p:animMotion>
                                  </p:childTnLst>
                                </p:cTn>
                              </p:par>
                              <p:par>
                                <p:cTn id="46" presetID="35" presetClass="path" presetSubtype="0" accel="50000" decel="50000" fill="hold" grpId="0" nodeType="withEffect">
                                  <p:stCondLst>
                                    <p:cond delay="0"/>
                                  </p:stCondLst>
                                  <p:childTnLst>
                                    <p:animMotion origin="layout" path="M 3.33333E-6 2.22222E-6 L -0.35834 2.22222E-6 " pathEditMode="relative" rAng="0" ptsTypes="AA">
                                      <p:cBhvr>
                                        <p:cTn id="47" dur="500" fill="hold"/>
                                        <p:tgtEl>
                                          <p:spTgt spid="488457"/>
                                        </p:tgtEl>
                                        <p:attrNameLst>
                                          <p:attrName>ppt_x</p:attrName>
                                          <p:attrName>ppt_y</p:attrName>
                                        </p:attrNameLst>
                                      </p:cBhvr>
                                      <p:rCtr x="-17917" y="0"/>
                                    </p:animMotion>
                                  </p:childTnLst>
                                </p:cTn>
                              </p:par>
                              <p:par>
                                <p:cTn id="48" presetID="35" presetClass="path" presetSubtype="0" accel="50000" decel="50000" fill="hold" grpId="0" nodeType="withEffect">
                                  <p:stCondLst>
                                    <p:cond delay="0"/>
                                  </p:stCondLst>
                                  <p:childTnLst>
                                    <p:animMotion origin="layout" path="M 3.33333E-6 3.33333E-6 L -0.35834 3.33333E-6 " pathEditMode="relative" rAng="0" ptsTypes="AA">
                                      <p:cBhvr>
                                        <p:cTn id="49" dur="500" fill="hold"/>
                                        <p:tgtEl>
                                          <p:spTgt spid="488456"/>
                                        </p:tgtEl>
                                        <p:attrNameLst>
                                          <p:attrName>ppt_x</p:attrName>
                                          <p:attrName>ppt_y</p:attrName>
                                        </p:attrNameLst>
                                      </p:cBhvr>
                                      <p:rCtr x="-17917" y="0"/>
                                    </p:animMotion>
                                  </p:childTnLst>
                                </p:cTn>
                              </p:par>
                              <p:par>
                                <p:cTn id="50" presetID="35" presetClass="path" presetSubtype="0" accel="50000" decel="50000" fill="hold" grpId="0" nodeType="withEffect">
                                  <p:stCondLst>
                                    <p:cond delay="0"/>
                                  </p:stCondLst>
                                  <p:childTnLst>
                                    <p:animMotion origin="layout" path="M -3.33333E-6 2.22222E-6 L -0.46666 2.22222E-6 " pathEditMode="relative" rAng="0" ptsTypes="AA">
                                      <p:cBhvr>
                                        <p:cTn id="51" dur="500" fill="hold"/>
                                        <p:tgtEl>
                                          <p:spTgt spid="488464"/>
                                        </p:tgtEl>
                                        <p:attrNameLst>
                                          <p:attrName>ppt_x</p:attrName>
                                          <p:attrName>ppt_y</p:attrName>
                                        </p:attrNameLst>
                                      </p:cBhvr>
                                      <p:rCtr x="-23333" y="0"/>
                                    </p:animMotion>
                                  </p:childTnLst>
                                </p:cTn>
                              </p:par>
                              <p:par>
                                <p:cTn id="52" presetID="35" presetClass="path" presetSubtype="0" accel="50000" decel="50000" fill="hold" grpId="0" nodeType="withEffect">
                                  <p:stCondLst>
                                    <p:cond delay="0"/>
                                  </p:stCondLst>
                                  <p:childTnLst>
                                    <p:animMotion origin="layout" path="M -3.33333E-6 3.33333E-6 L -0.46666 3.33333E-6 " pathEditMode="relative" rAng="0" ptsTypes="AA">
                                      <p:cBhvr>
                                        <p:cTn id="53" dur="500" fill="hold"/>
                                        <p:tgtEl>
                                          <p:spTgt spid="488463"/>
                                        </p:tgtEl>
                                        <p:attrNameLst>
                                          <p:attrName>ppt_x</p:attrName>
                                          <p:attrName>ppt_y</p:attrName>
                                        </p:attrNameLst>
                                      </p:cBhvr>
                                      <p:rCtr x="-23333" y="0"/>
                                    </p:animMotion>
                                  </p:childTnLst>
                                </p:cTn>
                              </p:par>
                            </p:childTnLst>
                          </p:cTn>
                        </p:par>
                        <p:par>
                          <p:cTn id="54" fill="hold" nodeType="afterGroup">
                            <p:stCondLst>
                              <p:cond delay="1500"/>
                            </p:stCondLst>
                            <p:childTnLst>
                              <p:par>
                                <p:cTn id="55" presetID="22" presetClass="entr" presetSubtype="1"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up)">
                                      <p:cBhvr>
                                        <p:cTn id="57" dur="5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488451">
                                            <p:txEl>
                                              <p:pRg st="2" end="2"/>
                                            </p:txEl>
                                          </p:spTgt>
                                        </p:tgtEl>
                                        <p:attrNameLst>
                                          <p:attrName>style.visibility</p:attrName>
                                        </p:attrNameLst>
                                      </p:cBhvr>
                                      <p:to>
                                        <p:strVal val="visible"/>
                                      </p:to>
                                    </p:set>
                                  </p:childTnLst>
                                </p:cTn>
                              </p:par>
                            </p:childTnLst>
                          </p:cTn>
                        </p:par>
                        <p:par>
                          <p:cTn id="62" fill="hold" nodeType="afterGroup">
                            <p:stCondLst>
                              <p:cond delay="0"/>
                            </p:stCondLst>
                            <p:childTnLst>
                              <p:par>
                                <p:cTn id="63" presetID="9" presetClass="entr" presetSubtype="0"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dissolve">
                                      <p:cBhvr>
                                        <p:cTn id="65" dur="500"/>
                                        <p:tgtEl>
                                          <p:spTgt spid="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4884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5" grpId="0" animBg="1"/>
      <p:bldP spid="488456" grpId="0" animBg="1"/>
      <p:bldP spid="488457" grpId="0" animBg="1"/>
      <p:bldP spid="488459" grpId="0" animBg="1"/>
      <p:bldP spid="488460" grpId="0" animBg="1"/>
      <p:bldP spid="488461" grpId="0" animBg="1"/>
      <p:bldP spid="488462" grpId="0" animBg="1"/>
      <p:bldP spid="488463" grpId="0" animBg="1"/>
      <p:bldP spid="488464" grpId="0" animBg="1"/>
      <p:bldP spid="488465" grpId="0" animBg="1"/>
      <p:bldP spid="488466" grpId="0" animBg="1"/>
      <p:bldP spid="488469" grpId="0" animBg="1"/>
      <p:bldP spid="488470" grpId="0" animBg="1"/>
      <p:bldP spid="488471" grpId="0" animBg="1"/>
      <p:bldP spid="488472" grpId="0" animBg="1"/>
      <p:bldP spid="488473" grpId="0" animBg="1"/>
      <p:bldP spid="488474"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588963"/>
            <a:ext cx="4191000"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4813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588963"/>
            <a:ext cx="3903663"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48132" name="Rectangle 12"/>
          <p:cNvSpPr>
            <a:spLocks noGrp="1" noChangeArrowheads="1"/>
          </p:cNvSpPr>
          <p:nvPr>
            <p:ph type="title"/>
          </p:nvPr>
        </p:nvSpPr>
        <p:spPr>
          <a:xfrm>
            <a:off x="76200" y="0"/>
            <a:ext cx="9067800" cy="838200"/>
          </a:xfrm>
        </p:spPr>
        <p:txBody>
          <a:bodyPr/>
          <a:lstStyle/>
          <a:p>
            <a:r>
              <a:rPr lang="en-US" dirty="0" smtClean="0"/>
              <a:t>How much </a:t>
            </a:r>
            <a:r>
              <a:rPr lang="en-US" dirty="0" err="1" smtClean="0"/>
              <a:t>Ancilla</a:t>
            </a:r>
            <a:r>
              <a:rPr lang="en-US" dirty="0" smtClean="0"/>
              <a:t> Bandwidth Needed?</a:t>
            </a:r>
          </a:p>
        </p:txBody>
      </p:sp>
      <p:sp>
        <p:nvSpPr>
          <p:cNvPr id="484365" name="Rectangle 13"/>
          <p:cNvSpPr>
            <a:spLocks noGrp="1" noChangeArrowheads="1"/>
          </p:cNvSpPr>
          <p:nvPr>
            <p:ph type="body" idx="1"/>
          </p:nvPr>
        </p:nvSpPr>
        <p:spPr>
          <a:xfrm>
            <a:off x="228600" y="3733800"/>
            <a:ext cx="8610600" cy="2895600"/>
          </a:xfrm>
        </p:spPr>
        <p:txBody>
          <a:bodyPr>
            <a:normAutofit fontScale="92500"/>
          </a:bodyPr>
          <a:lstStyle/>
          <a:p>
            <a:pPr>
              <a:lnSpc>
                <a:spcPct val="70000"/>
              </a:lnSpc>
            </a:pPr>
            <a:r>
              <a:rPr lang="en-US" sz="2400" dirty="0" smtClean="0"/>
              <a:t>32-bit Quantum Carry-</a:t>
            </a:r>
            <a:r>
              <a:rPr lang="en-US" sz="2400" dirty="0" err="1" smtClean="0"/>
              <a:t>Lookahead</a:t>
            </a:r>
            <a:r>
              <a:rPr lang="en-US" sz="2400" dirty="0" smtClean="0"/>
              <a:t> Adder</a:t>
            </a:r>
          </a:p>
          <a:p>
            <a:pPr lvl="1">
              <a:lnSpc>
                <a:spcPct val="70000"/>
              </a:lnSpc>
            </a:pPr>
            <a:r>
              <a:rPr lang="en-US" sz="2000" dirty="0" err="1" smtClean="0"/>
              <a:t>Ancilla</a:t>
            </a:r>
            <a:r>
              <a:rPr lang="en-US" sz="2000" dirty="0" smtClean="0"/>
              <a:t> use very uneven (zero and T </a:t>
            </a:r>
            <a:r>
              <a:rPr lang="en-US" sz="2000" dirty="0" err="1" smtClean="0"/>
              <a:t>ancilla</a:t>
            </a:r>
            <a:r>
              <a:rPr lang="en-US" sz="2000" dirty="0" smtClean="0"/>
              <a:t>)</a:t>
            </a:r>
          </a:p>
          <a:p>
            <a:pPr lvl="1">
              <a:lnSpc>
                <a:spcPct val="70000"/>
              </a:lnSpc>
            </a:pPr>
            <a:r>
              <a:rPr lang="en-US" sz="2000" dirty="0" smtClean="0"/>
              <a:t>Performance is flat at high end of </a:t>
            </a:r>
            <a:r>
              <a:rPr lang="en-US" sz="2000" dirty="0" err="1" smtClean="0"/>
              <a:t>ancilla</a:t>
            </a:r>
            <a:r>
              <a:rPr lang="en-US" sz="2000" dirty="0" smtClean="0"/>
              <a:t> generation bandwidth</a:t>
            </a:r>
          </a:p>
          <a:p>
            <a:pPr lvl="2">
              <a:lnSpc>
                <a:spcPct val="70000"/>
              </a:lnSpc>
            </a:pPr>
            <a:r>
              <a:rPr lang="en-US" sz="2000" dirty="0" smtClean="0"/>
              <a:t>Can back off 10% in maximum performance an save orders of magnitude in </a:t>
            </a:r>
            <a:r>
              <a:rPr lang="en-US" sz="2000" dirty="0" err="1" smtClean="0"/>
              <a:t>ancilla</a:t>
            </a:r>
            <a:r>
              <a:rPr lang="en-US" sz="2000" dirty="0" smtClean="0"/>
              <a:t> generation area</a:t>
            </a:r>
          </a:p>
          <a:p>
            <a:pPr>
              <a:lnSpc>
                <a:spcPct val="70000"/>
              </a:lnSpc>
            </a:pPr>
            <a:r>
              <a:rPr lang="en-US" sz="2400" dirty="0" smtClean="0"/>
              <a:t>Many bits idle at any one time</a:t>
            </a:r>
          </a:p>
          <a:p>
            <a:pPr lvl="1">
              <a:lnSpc>
                <a:spcPct val="70000"/>
              </a:lnSpc>
            </a:pPr>
            <a:r>
              <a:rPr lang="en-US" sz="2000" dirty="0" smtClean="0">
                <a:sym typeface="Symbol" pitchFamily="18" charset="2"/>
              </a:rPr>
              <a:t>Need only enough </a:t>
            </a:r>
            <a:r>
              <a:rPr lang="en-US" sz="2000" dirty="0" err="1" smtClean="0">
                <a:sym typeface="Symbol" pitchFamily="18" charset="2"/>
              </a:rPr>
              <a:t>ancilla</a:t>
            </a:r>
            <a:r>
              <a:rPr lang="en-US" sz="2000" dirty="0" smtClean="0">
                <a:sym typeface="Symbol" pitchFamily="18" charset="2"/>
              </a:rPr>
              <a:t> to maintain state for these bits</a:t>
            </a:r>
          </a:p>
          <a:p>
            <a:pPr lvl="1">
              <a:lnSpc>
                <a:spcPct val="70000"/>
              </a:lnSpc>
            </a:pPr>
            <a:r>
              <a:rPr lang="en-US" sz="2000" dirty="0" smtClean="0">
                <a:sym typeface="Symbol" pitchFamily="18" charset="2"/>
              </a:rPr>
              <a:t>Many not need to frequently correct idle errors</a:t>
            </a:r>
          </a:p>
          <a:p>
            <a:pPr>
              <a:lnSpc>
                <a:spcPct val="70000"/>
              </a:lnSpc>
            </a:pPr>
            <a:r>
              <a:rPr lang="en-US" sz="2400" dirty="0" smtClean="0">
                <a:solidFill>
                  <a:srgbClr val="FF0000"/>
                </a:solidFill>
              </a:rPr>
              <a:t>Conclusion: makes sense to compute </a:t>
            </a:r>
            <a:r>
              <a:rPr lang="en-US" sz="2400" dirty="0" err="1" smtClean="0">
                <a:solidFill>
                  <a:srgbClr val="FF0000"/>
                </a:solidFill>
              </a:rPr>
              <a:t>ancilla</a:t>
            </a:r>
            <a:r>
              <a:rPr lang="en-US" sz="2400" dirty="0" smtClean="0">
                <a:solidFill>
                  <a:srgbClr val="FF0000"/>
                </a:solidFill>
              </a:rPr>
              <a:t> requirements and share area devoted to </a:t>
            </a:r>
            <a:r>
              <a:rPr lang="en-US" sz="2400" dirty="0" err="1" smtClean="0">
                <a:solidFill>
                  <a:srgbClr val="FF0000"/>
                </a:solidFill>
              </a:rPr>
              <a:t>ancilla</a:t>
            </a:r>
            <a:r>
              <a:rPr lang="en-US" sz="2400" dirty="0" smtClean="0">
                <a:solidFill>
                  <a:srgbClr val="FF0000"/>
                </a:solidFill>
              </a:rPr>
              <a:t> generation</a:t>
            </a:r>
          </a:p>
        </p:txBody>
      </p:sp>
    </p:spTree>
    <p:extLst>
      <p:ext uri="{BB962C8B-B14F-4D97-AF65-F5344CB8AC3E}">
        <p14:creationId xmlns:p14="http://schemas.microsoft.com/office/powerpoint/2010/main" val="2470014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84365">
                                            <p:txEl>
                                              <p:pRg st="0" end="0"/>
                                            </p:txEl>
                                          </p:spTgt>
                                        </p:tgtEl>
                                        <p:attrNameLst>
                                          <p:attrName>style.visibility</p:attrName>
                                        </p:attrNameLst>
                                      </p:cBhvr>
                                      <p:to>
                                        <p:strVal val="visible"/>
                                      </p:to>
                                    </p:set>
                                    <p:anim calcmode="lin" valueType="num">
                                      <p:cBhvr additive="base">
                                        <p:cTn id="7" dur="500" fill="hold"/>
                                        <p:tgtEl>
                                          <p:spTgt spid="48436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436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4365">
                                            <p:txEl>
                                              <p:pRg st="1" end="1"/>
                                            </p:txEl>
                                          </p:spTgt>
                                        </p:tgtEl>
                                        <p:attrNameLst>
                                          <p:attrName>style.visibility</p:attrName>
                                        </p:attrNameLst>
                                      </p:cBhvr>
                                      <p:to>
                                        <p:strVal val="visible"/>
                                      </p:to>
                                    </p:set>
                                    <p:anim calcmode="lin" valueType="num">
                                      <p:cBhvr additive="base">
                                        <p:cTn id="11" dur="500" fill="hold"/>
                                        <p:tgtEl>
                                          <p:spTgt spid="48436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8436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84365">
                                            <p:txEl>
                                              <p:pRg st="2" end="2"/>
                                            </p:txEl>
                                          </p:spTgt>
                                        </p:tgtEl>
                                        <p:attrNameLst>
                                          <p:attrName>style.visibility</p:attrName>
                                        </p:attrNameLst>
                                      </p:cBhvr>
                                      <p:to>
                                        <p:strVal val="visible"/>
                                      </p:to>
                                    </p:set>
                                    <p:anim calcmode="lin" valueType="num">
                                      <p:cBhvr additive="base">
                                        <p:cTn id="15" dur="500" fill="hold"/>
                                        <p:tgtEl>
                                          <p:spTgt spid="48436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8436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84365">
                                            <p:txEl>
                                              <p:pRg st="3" end="3"/>
                                            </p:txEl>
                                          </p:spTgt>
                                        </p:tgtEl>
                                        <p:attrNameLst>
                                          <p:attrName>style.visibility</p:attrName>
                                        </p:attrNameLst>
                                      </p:cBhvr>
                                      <p:to>
                                        <p:strVal val="visible"/>
                                      </p:to>
                                    </p:set>
                                    <p:anim calcmode="lin" valueType="num">
                                      <p:cBhvr additive="base">
                                        <p:cTn id="19" dur="500" fill="hold"/>
                                        <p:tgtEl>
                                          <p:spTgt spid="48436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843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84365">
                                            <p:txEl>
                                              <p:pRg st="4" end="4"/>
                                            </p:txEl>
                                          </p:spTgt>
                                        </p:tgtEl>
                                        <p:attrNameLst>
                                          <p:attrName>style.visibility</p:attrName>
                                        </p:attrNameLst>
                                      </p:cBhvr>
                                      <p:to>
                                        <p:strVal val="visible"/>
                                      </p:to>
                                    </p:set>
                                    <p:anim calcmode="lin" valueType="num">
                                      <p:cBhvr additive="base">
                                        <p:cTn id="25" dur="500" fill="hold"/>
                                        <p:tgtEl>
                                          <p:spTgt spid="48436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8436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84365">
                                            <p:txEl>
                                              <p:pRg st="5" end="5"/>
                                            </p:txEl>
                                          </p:spTgt>
                                        </p:tgtEl>
                                        <p:attrNameLst>
                                          <p:attrName>style.visibility</p:attrName>
                                        </p:attrNameLst>
                                      </p:cBhvr>
                                      <p:to>
                                        <p:strVal val="visible"/>
                                      </p:to>
                                    </p:set>
                                    <p:anim calcmode="lin" valueType="num">
                                      <p:cBhvr additive="base">
                                        <p:cTn id="29" dur="500" fill="hold"/>
                                        <p:tgtEl>
                                          <p:spTgt spid="484365">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84365">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84365">
                                            <p:txEl>
                                              <p:pRg st="6" end="6"/>
                                            </p:txEl>
                                          </p:spTgt>
                                        </p:tgtEl>
                                        <p:attrNameLst>
                                          <p:attrName>style.visibility</p:attrName>
                                        </p:attrNameLst>
                                      </p:cBhvr>
                                      <p:to>
                                        <p:strVal val="visible"/>
                                      </p:to>
                                    </p:set>
                                    <p:anim calcmode="lin" valueType="num">
                                      <p:cBhvr additive="base">
                                        <p:cTn id="33" dur="500" fill="hold"/>
                                        <p:tgtEl>
                                          <p:spTgt spid="484365">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843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84365">
                                            <p:txEl>
                                              <p:pRg st="7" end="7"/>
                                            </p:txEl>
                                          </p:spTgt>
                                        </p:tgtEl>
                                        <p:attrNameLst>
                                          <p:attrName>style.visibility</p:attrName>
                                        </p:attrNameLst>
                                      </p:cBhvr>
                                      <p:to>
                                        <p:strVal val="visible"/>
                                      </p:to>
                                    </p:set>
                                    <p:anim calcmode="lin" valueType="num">
                                      <p:cBhvr additive="base">
                                        <p:cTn id="39" dur="500" fill="hold"/>
                                        <p:tgtEl>
                                          <p:spTgt spid="484365">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8436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65"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90500" name="Object 2"/>
          <p:cNvGraphicFramePr>
            <a:graphicFrameLocks noGrp="1" noChangeAspect="1"/>
          </p:cNvGraphicFramePr>
          <p:nvPr>
            <p:ph sz="quarter" idx="3"/>
            <p:extLst>
              <p:ext uri="{D42A27DB-BD31-4B8C-83A1-F6EECF244321}">
                <p14:modId xmlns:p14="http://schemas.microsoft.com/office/powerpoint/2010/main" val="1464253432"/>
              </p:ext>
            </p:extLst>
          </p:nvPr>
        </p:nvGraphicFramePr>
        <p:xfrm>
          <a:off x="187325" y="1733550"/>
          <a:ext cx="4308475" cy="1085850"/>
        </p:xfrm>
        <a:graphic>
          <a:graphicData uri="http://schemas.openxmlformats.org/presentationml/2006/ole">
            <mc:AlternateContent xmlns:mc="http://schemas.openxmlformats.org/markup-compatibility/2006">
              <mc:Choice xmlns:v="urn:schemas-microsoft-com:vml" Requires="v">
                <p:oleObj spid="_x0000_s8226" name="Visio" r:id="rId3" imgW="4100860" imgH="1220459" progId="Visio.Drawing.11">
                  <p:embed/>
                </p:oleObj>
              </mc:Choice>
              <mc:Fallback>
                <p:oleObj name="Visio" r:id="rId3" imgW="4100860" imgH="12204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1733550"/>
                        <a:ext cx="4308475"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
          <p:cNvGrpSpPr>
            <a:grpSpLocks/>
          </p:cNvGrpSpPr>
          <p:nvPr/>
        </p:nvGrpSpPr>
        <p:grpSpPr bwMode="auto">
          <a:xfrm>
            <a:off x="685800" y="1752600"/>
            <a:ext cx="4876800" cy="1844675"/>
            <a:chOff x="480" y="1200"/>
            <a:chExt cx="3072" cy="1162"/>
          </a:xfrm>
        </p:grpSpPr>
        <p:sp>
          <p:nvSpPr>
            <p:cNvPr id="49310" name="Text Box 6"/>
            <p:cNvSpPr txBox="1">
              <a:spLocks noChangeArrowheads="1"/>
            </p:cNvSpPr>
            <p:nvPr/>
          </p:nvSpPr>
          <p:spPr bwMode="auto">
            <a:xfrm>
              <a:off x="480" y="2112"/>
              <a:ext cx="12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Encoded Ancilla</a:t>
              </a:r>
            </a:p>
          </p:txBody>
        </p:sp>
        <p:sp>
          <p:nvSpPr>
            <p:cNvPr id="49311" name="Text Box 7"/>
            <p:cNvSpPr txBox="1">
              <a:spLocks noChangeArrowheads="1"/>
            </p:cNvSpPr>
            <p:nvPr/>
          </p:nvSpPr>
          <p:spPr bwMode="auto">
            <a:xfrm>
              <a:off x="2138" y="2112"/>
              <a:ext cx="14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2000">
                  <a:solidFill>
                    <a:srgbClr val="000000"/>
                  </a:solidFill>
                </a:rPr>
                <a:t>Verification Qubits</a:t>
              </a:r>
            </a:p>
          </p:txBody>
        </p:sp>
        <p:sp>
          <p:nvSpPr>
            <p:cNvPr id="49312" name="Line 8"/>
            <p:cNvSpPr>
              <a:spLocks noChangeShapeType="1"/>
            </p:cNvSpPr>
            <p:nvPr/>
          </p:nvSpPr>
          <p:spPr bwMode="auto">
            <a:xfrm>
              <a:off x="480" y="1920"/>
              <a:ext cx="81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13" name="Line 9"/>
            <p:cNvSpPr>
              <a:spLocks noChangeShapeType="1"/>
            </p:cNvSpPr>
            <p:nvPr/>
          </p:nvSpPr>
          <p:spPr bwMode="auto">
            <a:xfrm flipV="1">
              <a:off x="1296" y="1920"/>
              <a:ext cx="81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14" name="Line 10"/>
            <p:cNvSpPr>
              <a:spLocks noChangeShapeType="1"/>
            </p:cNvSpPr>
            <p:nvPr/>
          </p:nvSpPr>
          <p:spPr bwMode="auto">
            <a:xfrm>
              <a:off x="2112" y="1920"/>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15" name="Line 11"/>
            <p:cNvSpPr>
              <a:spLocks noChangeShapeType="1"/>
            </p:cNvSpPr>
            <p:nvPr/>
          </p:nvSpPr>
          <p:spPr bwMode="auto">
            <a:xfrm flipV="1">
              <a:off x="2496" y="1920"/>
              <a:ext cx="33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16" name="Line 12"/>
            <p:cNvSpPr>
              <a:spLocks noChangeShapeType="1"/>
            </p:cNvSpPr>
            <p:nvPr/>
          </p:nvSpPr>
          <p:spPr bwMode="auto">
            <a:xfrm flipH="1" flipV="1">
              <a:off x="2880" y="1200"/>
              <a:ext cx="336"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17" name="Line 13"/>
            <p:cNvSpPr>
              <a:spLocks noChangeShapeType="1"/>
            </p:cNvSpPr>
            <p:nvPr/>
          </p:nvSpPr>
          <p:spPr bwMode="auto">
            <a:xfrm flipH="1">
              <a:off x="2880" y="1632"/>
              <a:ext cx="336"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0669" name="Rectangle 173"/>
          <p:cNvSpPr>
            <a:spLocks noChangeArrowheads="1"/>
          </p:cNvSpPr>
          <p:nvPr/>
        </p:nvSpPr>
        <p:spPr bwMode="auto">
          <a:xfrm>
            <a:off x="76200" y="1447800"/>
            <a:ext cx="5715000" cy="2209800"/>
          </a:xfrm>
          <a:prstGeom prst="rect">
            <a:avLst/>
          </a:prstGeom>
          <a:solidFill>
            <a:schemeClr val="bg1"/>
          </a:solidFill>
          <a:ln w="28575" algn="ctr">
            <a:solidFill>
              <a:schemeClr val="bg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49157" name="Rectangle 2"/>
          <p:cNvSpPr>
            <a:spLocks noGrp="1" noChangeArrowheads="1"/>
          </p:cNvSpPr>
          <p:nvPr>
            <p:ph type="title"/>
          </p:nvPr>
        </p:nvSpPr>
        <p:spPr>
          <a:xfrm>
            <a:off x="1051378" y="101865"/>
            <a:ext cx="7086600" cy="762000"/>
          </a:xfrm>
        </p:spPr>
        <p:txBody>
          <a:bodyPr/>
          <a:lstStyle/>
          <a:p>
            <a:r>
              <a:rPr lang="en-US" sz="2400" dirty="0" err="1" smtClean="0"/>
              <a:t>Ancilla</a:t>
            </a:r>
            <a:r>
              <a:rPr lang="en-US" sz="2400" dirty="0" smtClean="0"/>
              <a:t> Factory Design I</a:t>
            </a:r>
          </a:p>
        </p:txBody>
      </p:sp>
      <p:sp>
        <p:nvSpPr>
          <p:cNvPr id="490499" name="Rectangle 3"/>
          <p:cNvSpPr>
            <a:spLocks noGrp="1" noChangeArrowheads="1"/>
          </p:cNvSpPr>
          <p:nvPr>
            <p:ph type="body" sz="half" idx="1"/>
          </p:nvPr>
        </p:nvSpPr>
        <p:spPr>
          <a:xfrm>
            <a:off x="228600" y="762000"/>
            <a:ext cx="8077200" cy="762000"/>
          </a:xfrm>
        </p:spPr>
        <p:txBody>
          <a:bodyPr/>
          <a:lstStyle/>
          <a:p>
            <a:r>
              <a:rPr lang="en-US" smtClean="0"/>
              <a:t>“In-place” ancilla preparation</a:t>
            </a:r>
          </a:p>
        </p:txBody>
      </p:sp>
      <p:sp>
        <p:nvSpPr>
          <p:cNvPr id="490510" name="Rectangle 14"/>
          <p:cNvSpPr>
            <a:spLocks noChangeArrowheads="1"/>
          </p:cNvSpPr>
          <p:nvPr/>
        </p:nvSpPr>
        <p:spPr bwMode="auto">
          <a:xfrm>
            <a:off x="228600" y="3657600"/>
            <a:ext cx="807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lnSpc>
                <a:spcPct val="90000"/>
              </a:lnSpc>
              <a:spcBef>
                <a:spcPct val="20000"/>
              </a:spcBef>
              <a:buFontTx/>
              <a:buChar char="•"/>
            </a:pPr>
            <a:r>
              <a:rPr lang="en-US" sz="2800">
                <a:solidFill>
                  <a:srgbClr val="000000"/>
                </a:solidFill>
                <a:latin typeface="Comic Sans MS" pitchFamily="66" charset="0"/>
              </a:rPr>
              <a:t>Ancilla factory consists of many of these</a:t>
            </a:r>
          </a:p>
          <a:p>
            <a:pPr marL="800100" lvl="1" indent="-342900">
              <a:lnSpc>
                <a:spcPct val="90000"/>
              </a:lnSpc>
              <a:spcBef>
                <a:spcPct val="20000"/>
              </a:spcBef>
              <a:buFontTx/>
              <a:buChar char="–"/>
            </a:pPr>
            <a:r>
              <a:rPr lang="en-US" sz="2400">
                <a:solidFill>
                  <a:srgbClr val="000000"/>
                </a:solidFill>
                <a:latin typeface="Comic Sans MS" pitchFamily="66" charset="0"/>
              </a:rPr>
              <a:t>Encoded ancilla prepared</a:t>
            </a:r>
          </a:p>
          <a:p>
            <a:pPr marL="800100" lvl="1" indent="-342900">
              <a:lnSpc>
                <a:spcPct val="90000"/>
              </a:lnSpc>
              <a:spcBef>
                <a:spcPct val="20000"/>
              </a:spcBef>
            </a:pPr>
            <a:r>
              <a:rPr lang="en-US" sz="2400">
                <a:solidFill>
                  <a:srgbClr val="000000"/>
                </a:solidFill>
                <a:latin typeface="Comic Sans MS" pitchFamily="66" charset="0"/>
              </a:rPr>
              <a:t>	in many places, then</a:t>
            </a:r>
          </a:p>
          <a:p>
            <a:pPr marL="800100" lvl="1" indent="-342900">
              <a:lnSpc>
                <a:spcPct val="90000"/>
              </a:lnSpc>
              <a:spcBef>
                <a:spcPct val="20000"/>
              </a:spcBef>
            </a:pPr>
            <a:r>
              <a:rPr lang="en-US" sz="2400">
                <a:solidFill>
                  <a:srgbClr val="000000"/>
                </a:solidFill>
                <a:latin typeface="Comic Sans MS" pitchFamily="66" charset="0"/>
              </a:rPr>
              <a:t>	moved to output port</a:t>
            </a:r>
          </a:p>
          <a:p>
            <a:pPr marL="800100" lvl="1" indent="-342900">
              <a:lnSpc>
                <a:spcPct val="90000"/>
              </a:lnSpc>
              <a:spcBef>
                <a:spcPct val="20000"/>
              </a:spcBef>
              <a:buFontTx/>
              <a:buChar char="–"/>
            </a:pPr>
            <a:r>
              <a:rPr lang="en-US" sz="2400">
                <a:solidFill>
                  <a:srgbClr val="000000"/>
                </a:solidFill>
                <a:latin typeface="Comic Sans MS" pitchFamily="66" charset="0"/>
              </a:rPr>
              <a:t>Movement is costly!</a:t>
            </a:r>
          </a:p>
        </p:txBody>
      </p:sp>
      <p:grpSp>
        <p:nvGrpSpPr>
          <p:cNvPr id="3" name="Group 15"/>
          <p:cNvGrpSpPr>
            <a:grpSpLocks/>
          </p:cNvGrpSpPr>
          <p:nvPr/>
        </p:nvGrpSpPr>
        <p:grpSpPr bwMode="auto">
          <a:xfrm>
            <a:off x="4114800" y="4267200"/>
            <a:ext cx="4572000" cy="2133600"/>
            <a:chOff x="2736" y="2784"/>
            <a:chExt cx="2880" cy="1344"/>
          </a:xfrm>
        </p:grpSpPr>
        <p:grpSp>
          <p:nvGrpSpPr>
            <p:cNvPr id="49286" name="Group 16"/>
            <p:cNvGrpSpPr>
              <a:grpSpLocks/>
            </p:cNvGrpSpPr>
            <p:nvPr/>
          </p:nvGrpSpPr>
          <p:grpSpPr bwMode="auto">
            <a:xfrm>
              <a:off x="4032" y="2784"/>
              <a:ext cx="1584" cy="1344"/>
              <a:chOff x="3360" y="2496"/>
              <a:chExt cx="2208" cy="1536"/>
            </a:xfrm>
          </p:grpSpPr>
          <p:sp>
            <p:nvSpPr>
              <p:cNvPr id="49289" name="Rectangle 17"/>
              <p:cNvSpPr>
                <a:spLocks noChangeArrowheads="1"/>
              </p:cNvSpPr>
              <p:nvPr/>
            </p:nvSpPr>
            <p:spPr bwMode="auto">
              <a:xfrm>
                <a:off x="3408" y="2544"/>
                <a:ext cx="720" cy="48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In-place</a:t>
                </a:r>
              </a:p>
              <a:p>
                <a:pPr algn="ctr" eaLnBrk="1" hangingPunct="1"/>
                <a:r>
                  <a:rPr lang="en-US" sz="1800">
                    <a:solidFill>
                      <a:srgbClr val="000000"/>
                    </a:solidFill>
                  </a:rPr>
                  <a:t>Prep</a:t>
                </a:r>
              </a:p>
            </p:txBody>
          </p:sp>
          <p:sp>
            <p:nvSpPr>
              <p:cNvPr id="49290" name="Rectangle 18"/>
              <p:cNvSpPr>
                <a:spLocks noChangeArrowheads="1"/>
              </p:cNvSpPr>
              <p:nvPr/>
            </p:nvSpPr>
            <p:spPr bwMode="auto">
              <a:xfrm>
                <a:off x="3408" y="3504"/>
                <a:ext cx="720" cy="48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In-place</a:t>
                </a:r>
              </a:p>
              <a:p>
                <a:pPr algn="ctr" eaLnBrk="1" hangingPunct="1"/>
                <a:r>
                  <a:rPr lang="en-US" sz="1800">
                    <a:solidFill>
                      <a:srgbClr val="000000"/>
                    </a:solidFill>
                  </a:rPr>
                  <a:t>Prep</a:t>
                </a:r>
              </a:p>
            </p:txBody>
          </p:sp>
          <p:grpSp>
            <p:nvGrpSpPr>
              <p:cNvPr id="49291" name="Group 19"/>
              <p:cNvGrpSpPr>
                <a:grpSpLocks/>
              </p:cNvGrpSpPr>
              <p:nvPr/>
            </p:nvGrpSpPr>
            <p:grpSpPr bwMode="auto">
              <a:xfrm>
                <a:off x="3696" y="3072"/>
                <a:ext cx="96" cy="384"/>
                <a:chOff x="3696" y="3072"/>
                <a:chExt cx="96" cy="384"/>
              </a:xfrm>
            </p:grpSpPr>
            <p:sp>
              <p:nvSpPr>
                <p:cNvPr id="49307" name="Oval 20"/>
                <p:cNvSpPr>
                  <a:spLocks noChangeArrowheads="1"/>
                </p:cNvSpPr>
                <p:nvPr/>
              </p:nvSpPr>
              <p:spPr bwMode="auto">
                <a:xfrm>
                  <a:off x="3696" y="3072"/>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8" name="Oval 21"/>
                <p:cNvSpPr>
                  <a:spLocks noChangeArrowheads="1"/>
                </p:cNvSpPr>
                <p:nvPr/>
              </p:nvSpPr>
              <p:spPr bwMode="auto">
                <a:xfrm>
                  <a:off x="3696" y="3216"/>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9" name="Oval 22"/>
                <p:cNvSpPr>
                  <a:spLocks noChangeArrowheads="1"/>
                </p:cNvSpPr>
                <p:nvPr/>
              </p:nvSpPr>
              <p:spPr bwMode="auto">
                <a:xfrm>
                  <a:off x="3696" y="3360"/>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grpSp>
          <p:grpSp>
            <p:nvGrpSpPr>
              <p:cNvPr id="49292" name="Group 23"/>
              <p:cNvGrpSpPr>
                <a:grpSpLocks/>
              </p:cNvGrpSpPr>
              <p:nvPr/>
            </p:nvGrpSpPr>
            <p:grpSpPr bwMode="auto">
              <a:xfrm rot="5400000">
                <a:off x="4416" y="2592"/>
                <a:ext cx="96" cy="384"/>
                <a:chOff x="4704" y="3072"/>
                <a:chExt cx="96" cy="384"/>
              </a:xfrm>
            </p:grpSpPr>
            <p:sp>
              <p:nvSpPr>
                <p:cNvPr id="49304" name="Oval 24"/>
                <p:cNvSpPr>
                  <a:spLocks noChangeArrowheads="1"/>
                </p:cNvSpPr>
                <p:nvPr/>
              </p:nvSpPr>
              <p:spPr bwMode="auto">
                <a:xfrm>
                  <a:off x="4704" y="3072"/>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5" name="Oval 25"/>
                <p:cNvSpPr>
                  <a:spLocks noChangeArrowheads="1"/>
                </p:cNvSpPr>
                <p:nvPr/>
              </p:nvSpPr>
              <p:spPr bwMode="auto">
                <a:xfrm>
                  <a:off x="4704" y="3216"/>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6" name="Oval 26"/>
                <p:cNvSpPr>
                  <a:spLocks noChangeArrowheads="1"/>
                </p:cNvSpPr>
                <p:nvPr/>
              </p:nvSpPr>
              <p:spPr bwMode="auto">
                <a:xfrm>
                  <a:off x="4704" y="3360"/>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grpSp>
          <p:grpSp>
            <p:nvGrpSpPr>
              <p:cNvPr id="49293" name="Group 27"/>
              <p:cNvGrpSpPr>
                <a:grpSpLocks/>
              </p:cNvGrpSpPr>
              <p:nvPr/>
            </p:nvGrpSpPr>
            <p:grpSpPr bwMode="auto">
              <a:xfrm rot="5400000">
                <a:off x="4416" y="3552"/>
                <a:ext cx="96" cy="384"/>
                <a:chOff x="4704" y="3072"/>
                <a:chExt cx="96" cy="384"/>
              </a:xfrm>
            </p:grpSpPr>
            <p:sp>
              <p:nvSpPr>
                <p:cNvPr id="49301" name="Oval 28"/>
                <p:cNvSpPr>
                  <a:spLocks noChangeArrowheads="1"/>
                </p:cNvSpPr>
                <p:nvPr/>
              </p:nvSpPr>
              <p:spPr bwMode="auto">
                <a:xfrm>
                  <a:off x="4704" y="3072"/>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2" name="Oval 29"/>
                <p:cNvSpPr>
                  <a:spLocks noChangeArrowheads="1"/>
                </p:cNvSpPr>
                <p:nvPr/>
              </p:nvSpPr>
              <p:spPr bwMode="auto">
                <a:xfrm>
                  <a:off x="4704" y="3216"/>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3" name="Oval 30"/>
                <p:cNvSpPr>
                  <a:spLocks noChangeArrowheads="1"/>
                </p:cNvSpPr>
                <p:nvPr/>
              </p:nvSpPr>
              <p:spPr bwMode="auto">
                <a:xfrm>
                  <a:off x="4704" y="3360"/>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grpSp>
          <p:sp>
            <p:nvSpPr>
              <p:cNvPr id="49294" name="Rectangle 31"/>
              <p:cNvSpPr>
                <a:spLocks noChangeArrowheads="1"/>
              </p:cNvSpPr>
              <p:nvPr/>
            </p:nvSpPr>
            <p:spPr bwMode="auto">
              <a:xfrm>
                <a:off x="4800" y="2544"/>
                <a:ext cx="720" cy="48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In-place</a:t>
                </a:r>
              </a:p>
              <a:p>
                <a:pPr algn="ctr" eaLnBrk="1" hangingPunct="1"/>
                <a:r>
                  <a:rPr lang="en-US" sz="1800">
                    <a:solidFill>
                      <a:srgbClr val="000000"/>
                    </a:solidFill>
                  </a:rPr>
                  <a:t>Prep</a:t>
                </a:r>
              </a:p>
            </p:txBody>
          </p:sp>
          <p:sp>
            <p:nvSpPr>
              <p:cNvPr id="49295" name="Rectangle 32"/>
              <p:cNvSpPr>
                <a:spLocks noChangeArrowheads="1"/>
              </p:cNvSpPr>
              <p:nvPr/>
            </p:nvSpPr>
            <p:spPr bwMode="auto">
              <a:xfrm>
                <a:off x="4800" y="3504"/>
                <a:ext cx="720" cy="48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In-place</a:t>
                </a:r>
              </a:p>
              <a:p>
                <a:pPr algn="ctr" eaLnBrk="1" hangingPunct="1"/>
                <a:r>
                  <a:rPr lang="en-US" sz="1800">
                    <a:solidFill>
                      <a:srgbClr val="000000"/>
                    </a:solidFill>
                  </a:rPr>
                  <a:t>Prep</a:t>
                </a:r>
              </a:p>
            </p:txBody>
          </p:sp>
          <p:grpSp>
            <p:nvGrpSpPr>
              <p:cNvPr id="49296" name="Group 33"/>
              <p:cNvGrpSpPr>
                <a:grpSpLocks/>
              </p:cNvGrpSpPr>
              <p:nvPr/>
            </p:nvGrpSpPr>
            <p:grpSpPr bwMode="auto">
              <a:xfrm>
                <a:off x="5088" y="3072"/>
                <a:ext cx="96" cy="384"/>
                <a:chOff x="3696" y="3072"/>
                <a:chExt cx="96" cy="384"/>
              </a:xfrm>
            </p:grpSpPr>
            <p:sp>
              <p:nvSpPr>
                <p:cNvPr id="49298" name="Oval 34"/>
                <p:cNvSpPr>
                  <a:spLocks noChangeArrowheads="1"/>
                </p:cNvSpPr>
                <p:nvPr/>
              </p:nvSpPr>
              <p:spPr bwMode="auto">
                <a:xfrm>
                  <a:off x="3696" y="3072"/>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299" name="Oval 35"/>
                <p:cNvSpPr>
                  <a:spLocks noChangeArrowheads="1"/>
                </p:cNvSpPr>
                <p:nvPr/>
              </p:nvSpPr>
              <p:spPr bwMode="auto">
                <a:xfrm>
                  <a:off x="3696" y="3216"/>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49300" name="Oval 36"/>
                <p:cNvSpPr>
                  <a:spLocks noChangeArrowheads="1"/>
                </p:cNvSpPr>
                <p:nvPr/>
              </p:nvSpPr>
              <p:spPr bwMode="auto">
                <a:xfrm>
                  <a:off x="3696" y="3360"/>
                  <a:ext cx="96" cy="96"/>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grpSp>
          <p:sp>
            <p:nvSpPr>
              <p:cNvPr id="49297" name="Rectangle 37"/>
              <p:cNvSpPr>
                <a:spLocks noChangeArrowheads="1"/>
              </p:cNvSpPr>
              <p:nvPr/>
            </p:nvSpPr>
            <p:spPr bwMode="auto">
              <a:xfrm>
                <a:off x="3360" y="2496"/>
                <a:ext cx="2208" cy="1536"/>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grpSp>
        <p:pic>
          <p:nvPicPr>
            <p:cNvPr id="49287" name="Picture 38" descr="MCj029798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6" y="3034"/>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88" name="AutoShape 39"/>
            <p:cNvSpPr>
              <a:spLocks noChangeArrowheads="1"/>
            </p:cNvSpPr>
            <p:nvPr/>
          </p:nvSpPr>
          <p:spPr bwMode="auto">
            <a:xfrm>
              <a:off x="3504" y="3312"/>
              <a:ext cx="432" cy="192"/>
            </a:xfrm>
            <a:prstGeom prst="leftRightArrow">
              <a:avLst>
                <a:gd name="adj1" fmla="val 50000"/>
                <a:gd name="adj2" fmla="val 45000"/>
              </a:avLst>
            </a:prstGeom>
            <a:solidFill>
              <a:schemeClr val="accent1"/>
            </a:solidFill>
            <a:ln w="9525" algn="ctr">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graphicFrame>
        <p:nvGraphicFramePr>
          <p:cNvPr id="490536" name="Object 3"/>
          <p:cNvGraphicFramePr>
            <a:graphicFrameLocks noChangeAspect="1"/>
          </p:cNvGraphicFramePr>
          <p:nvPr>
            <p:extLst>
              <p:ext uri="{D42A27DB-BD31-4B8C-83A1-F6EECF244321}">
                <p14:modId xmlns:p14="http://schemas.microsoft.com/office/powerpoint/2010/main" val="637724868"/>
              </p:ext>
            </p:extLst>
          </p:nvPr>
        </p:nvGraphicFramePr>
        <p:xfrm>
          <a:off x="1581150" y="1747838"/>
          <a:ext cx="1873250" cy="558800"/>
        </p:xfrm>
        <a:graphic>
          <a:graphicData uri="http://schemas.openxmlformats.org/presentationml/2006/ole">
            <mc:AlternateContent xmlns:mc="http://schemas.openxmlformats.org/markup-compatibility/2006">
              <mc:Choice xmlns:v="urn:schemas-microsoft-com:vml" Requires="v">
                <p:oleObj spid="_x0000_s8227" name="Visio" r:id="rId6" imgW="4100860" imgH="1220459" progId="Visio.Drawing.11">
                  <p:embed/>
                </p:oleObj>
              </mc:Choice>
              <mc:Fallback>
                <p:oleObj name="Visio" r:id="rId6" imgW="4100860" imgH="12204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1747838"/>
                        <a:ext cx="18732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0537" name="Object 4"/>
          <p:cNvGraphicFramePr>
            <a:graphicFrameLocks noChangeAspect="1"/>
          </p:cNvGraphicFramePr>
          <p:nvPr>
            <p:extLst>
              <p:ext uri="{D42A27DB-BD31-4B8C-83A1-F6EECF244321}">
                <p14:modId xmlns:p14="http://schemas.microsoft.com/office/powerpoint/2010/main" val="1968233159"/>
              </p:ext>
            </p:extLst>
          </p:nvPr>
        </p:nvGraphicFramePr>
        <p:xfrm>
          <a:off x="1581150" y="2854325"/>
          <a:ext cx="1873250" cy="558800"/>
        </p:xfrm>
        <a:graphic>
          <a:graphicData uri="http://schemas.openxmlformats.org/presentationml/2006/ole">
            <mc:AlternateContent xmlns:mc="http://schemas.openxmlformats.org/markup-compatibility/2006">
              <mc:Choice xmlns:v="urn:schemas-microsoft-com:vml" Requires="v">
                <p:oleObj spid="_x0000_s8228" name="Visio" r:id="rId7" imgW="4100860" imgH="1220459" progId="Visio.Drawing.11">
                  <p:embed/>
                </p:oleObj>
              </mc:Choice>
              <mc:Fallback>
                <p:oleObj name="Visio" r:id="rId7" imgW="4100860" imgH="12204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2854325"/>
                        <a:ext cx="18732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0538" name="Object 5"/>
          <p:cNvGraphicFramePr>
            <a:graphicFrameLocks noChangeAspect="1"/>
          </p:cNvGraphicFramePr>
          <p:nvPr>
            <p:extLst>
              <p:ext uri="{D42A27DB-BD31-4B8C-83A1-F6EECF244321}">
                <p14:modId xmlns:p14="http://schemas.microsoft.com/office/powerpoint/2010/main" val="4015816727"/>
              </p:ext>
            </p:extLst>
          </p:nvPr>
        </p:nvGraphicFramePr>
        <p:xfrm>
          <a:off x="1581150" y="2297113"/>
          <a:ext cx="1873250" cy="558800"/>
        </p:xfrm>
        <a:graphic>
          <a:graphicData uri="http://schemas.openxmlformats.org/presentationml/2006/ole">
            <mc:AlternateContent xmlns:mc="http://schemas.openxmlformats.org/markup-compatibility/2006">
              <mc:Choice xmlns:v="urn:schemas-microsoft-com:vml" Requires="v">
                <p:oleObj spid="_x0000_s8229" name="Visio" r:id="rId8" imgW="4100860" imgH="1220459" progId="Visio.Drawing.11">
                  <p:embed/>
                </p:oleObj>
              </mc:Choice>
              <mc:Fallback>
                <p:oleObj name="Visio" r:id="rId8" imgW="4100860" imgH="12204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2297113"/>
                        <a:ext cx="18732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oup 43"/>
          <p:cNvGrpSpPr>
            <a:grpSpLocks/>
          </p:cNvGrpSpPr>
          <p:nvPr/>
        </p:nvGrpSpPr>
        <p:grpSpPr bwMode="auto">
          <a:xfrm>
            <a:off x="3505200" y="1295400"/>
            <a:ext cx="1524000" cy="2057400"/>
            <a:chOff x="2256" y="912"/>
            <a:chExt cx="960" cy="1296"/>
          </a:xfrm>
        </p:grpSpPr>
        <p:sp>
          <p:nvSpPr>
            <p:cNvPr id="49280" name="Line 44"/>
            <p:cNvSpPr>
              <a:spLocks noChangeShapeType="1"/>
            </p:cNvSpPr>
            <p:nvPr/>
          </p:nvSpPr>
          <p:spPr bwMode="auto">
            <a:xfrm flipH="1">
              <a:off x="2256" y="2016"/>
              <a:ext cx="96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81" name="Line 45"/>
            <p:cNvSpPr>
              <a:spLocks noChangeShapeType="1"/>
            </p:cNvSpPr>
            <p:nvPr/>
          </p:nvSpPr>
          <p:spPr bwMode="auto">
            <a:xfrm flipH="1">
              <a:off x="2256" y="1680"/>
              <a:ext cx="96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82" name="Line 46"/>
            <p:cNvSpPr>
              <a:spLocks noChangeShapeType="1"/>
            </p:cNvSpPr>
            <p:nvPr/>
          </p:nvSpPr>
          <p:spPr bwMode="auto">
            <a:xfrm flipH="1">
              <a:off x="2256" y="1632"/>
              <a:ext cx="96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83" name="Line 47"/>
            <p:cNvSpPr>
              <a:spLocks noChangeShapeType="1"/>
            </p:cNvSpPr>
            <p:nvPr/>
          </p:nvSpPr>
          <p:spPr bwMode="auto">
            <a:xfrm flipH="1">
              <a:off x="2256" y="1296"/>
              <a:ext cx="96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84" name="Line 48"/>
            <p:cNvSpPr>
              <a:spLocks noChangeShapeType="1"/>
            </p:cNvSpPr>
            <p:nvPr/>
          </p:nvSpPr>
          <p:spPr bwMode="auto">
            <a:xfrm flipH="1">
              <a:off x="2256" y="1248"/>
              <a:ext cx="96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85" name="Line 49"/>
            <p:cNvSpPr>
              <a:spLocks noChangeShapeType="1"/>
            </p:cNvSpPr>
            <p:nvPr/>
          </p:nvSpPr>
          <p:spPr bwMode="auto">
            <a:xfrm flipH="1">
              <a:off x="2256" y="912"/>
              <a:ext cx="96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0"/>
          <p:cNvGrpSpPr>
            <a:grpSpLocks/>
          </p:cNvGrpSpPr>
          <p:nvPr/>
        </p:nvGrpSpPr>
        <p:grpSpPr bwMode="auto">
          <a:xfrm>
            <a:off x="4267200" y="4191000"/>
            <a:ext cx="2057400" cy="762000"/>
            <a:chOff x="2832" y="2736"/>
            <a:chExt cx="1296" cy="480"/>
          </a:xfrm>
        </p:grpSpPr>
        <p:sp>
          <p:nvSpPr>
            <p:cNvPr id="49278" name="AutoShape 51"/>
            <p:cNvSpPr>
              <a:spLocks noChangeArrowheads="1"/>
            </p:cNvSpPr>
            <p:nvPr/>
          </p:nvSpPr>
          <p:spPr bwMode="auto">
            <a:xfrm rot="-8518141">
              <a:off x="2832" y="312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49279" name="AutoShape 52"/>
            <p:cNvSpPr>
              <a:spLocks noChangeArrowheads="1"/>
            </p:cNvSpPr>
            <p:nvPr/>
          </p:nvSpPr>
          <p:spPr bwMode="auto">
            <a:xfrm rot="-8518141">
              <a:off x="3984" y="2736"/>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sp>
        <p:nvSpPr>
          <p:cNvPr id="490549" name="Line 53"/>
          <p:cNvSpPr>
            <a:spLocks noChangeShapeType="1"/>
          </p:cNvSpPr>
          <p:nvPr/>
        </p:nvSpPr>
        <p:spPr bwMode="auto">
          <a:xfrm flipH="1" flipV="1">
            <a:off x="6248400" y="4419600"/>
            <a:ext cx="381000" cy="16002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490550" name="Line 54"/>
          <p:cNvSpPr>
            <a:spLocks noChangeShapeType="1"/>
          </p:cNvSpPr>
          <p:nvPr/>
        </p:nvSpPr>
        <p:spPr bwMode="auto">
          <a:xfrm flipH="1" flipV="1">
            <a:off x="6324600" y="4419600"/>
            <a:ext cx="304800" cy="3048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490551" name="Line 55"/>
          <p:cNvSpPr>
            <a:spLocks noChangeShapeType="1"/>
          </p:cNvSpPr>
          <p:nvPr/>
        </p:nvSpPr>
        <p:spPr bwMode="auto">
          <a:xfrm flipH="1" flipV="1">
            <a:off x="6324600" y="4343400"/>
            <a:ext cx="1905000" cy="16764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490552" name="Line 56"/>
          <p:cNvSpPr>
            <a:spLocks noChangeShapeType="1"/>
          </p:cNvSpPr>
          <p:nvPr/>
        </p:nvSpPr>
        <p:spPr bwMode="auto">
          <a:xfrm flipH="1" flipV="1">
            <a:off x="6400800" y="4267200"/>
            <a:ext cx="1828800" cy="3810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grpSp>
        <p:nvGrpSpPr>
          <p:cNvPr id="11" name="Group 57"/>
          <p:cNvGrpSpPr>
            <a:grpSpLocks/>
          </p:cNvGrpSpPr>
          <p:nvPr/>
        </p:nvGrpSpPr>
        <p:grpSpPr bwMode="auto">
          <a:xfrm>
            <a:off x="5029200" y="1295400"/>
            <a:ext cx="3962400" cy="1752600"/>
            <a:chOff x="1728" y="1920"/>
            <a:chExt cx="2688" cy="1104"/>
          </a:xfrm>
        </p:grpSpPr>
        <p:sp>
          <p:nvSpPr>
            <p:cNvPr id="49171" name="Rectangle 58"/>
            <p:cNvSpPr>
              <a:spLocks noChangeArrowheads="1"/>
            </p:cNvSpPr>
            <p:nvPr/>
          </p:nvSpPr>
          <p:spPr bwMode="auto">
            <a:xfrm>
              <a:off x="1728" y="1920"/>
              <a:ext cx="384"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0 Prep</a:t>
              </a:r>
            </a:p>
          </p:txBody>
        </p:sp>
        <p:sp>
          <p:nvSpPr>
            <p:cNvPr id="49172" name="Rectangle 59"/>
            <p:cNvSpPr>
              <a:spLocks noChangeArrowheads="1"/>
            </p:cNvSpPr>
            <p:nvPr/>
          </p:nvSpPr>
          <p:spPr bwMode="auto">
            <a:xfrm>
              <a:off x="1728" y="2112"/>
              <a:ext cx="384"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Cat Prep</a:t>
              </a:r>
            </a:p>
          </p:txBody>
        </p:sp>
        <p:sp>
          <p:nvSpPr>
            <p:cNvPr id="49173" name="Rectangle 60"/>
            <p:cNvSpPr>
              <a:spLocks noChangeArrowheads="1"/>
            </p:cNvSpPr>
            <p:nvPr/>
          </p:nvSpPr>
          <p:spPr bwMode="auto">
            <a:xfrm>
              <a:off x="1728" y="2304"/>
              <a:ext cx="384"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0 Prep</a:t>
              </a:r>
            </a:p>
          </p:txBody>
        </p:sp>
        <p:sp>
          <p:nvSpPr>
            <p:cNvPr id="49174" name="Rectangle 61"/>
            <p:cNvSpPr>
              <a:spLocks noChangeArrowheads="1"/>
            </p:cNvSpPr>
            <p:nvPr/>
          </p:nvSpPr>
          <p:spPr bwMode="auto">
            <a:xfrm>
              <a:off x="1728" y="2496"/>
              <a:ext cx="384"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Cat Prep</a:t>
              </a:r>
            </a:p>
          </p:txBody>
        </p:sp>
        <p:sp>
          <p:nvSpPr>
            <p:cNvPr id="49175" name="Rectangle 62"/>
            <p:cNvSpPr>
              <a:spLocks noChangeArrowheads="1"/>
            </p:cNvSpPr>
            <p:nvPr/>
          </p:nvSpPr>
          <p:spPr bwMode="auto">
            <a:xfrm>
              <a:off x="1728" y="2688"/>
              <a:ext cx="384"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0 Prep</a:t>
              </a:r>
            </a:p>
          </p:txBody>
        </p:sp>
        <p:sp>
          <p:nvSpPr>
            <p:cNvPr id="49176" name="Rectangle 63"/>
            <p:cNvSpPr>
              <a:spLocks noChangeArrowheads="1"/>
            </p:cNvSpPr>
            <p:nvPr/>
          </p:nvSpPr>
          <p:spPr bwMode="auto">
            <a:xfrm>
              <a:off x="1728" y="2880"/>
              <a:ext cx="384"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Cat Prep</a:t>
              </a:r>
            </a:p>
          </p:txBody>
        </p:sp>
        <p:sp>
          <p:nvSpPr>
            <p:cNvPr id="49177" name="Rectangle 64"/>
            <p:cNvSpPr>
              <a:spLocks noChangeArrowheads="1"/>
            </p:cNvSpPr>
            <p:nvPr/>
          </p:nvSpPr>
          <p:spPr bwMode="auto">
            <a:xfrm>
              <a:off x="2352" y="1920"/>
              <a:ext cx="336" cy="336"/>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Verify</a:t>
              </a:r>
            </a:p>
          </p:txBody>
        </p:sp>
        <p:sp>
          <p:nvSpPr>
            <p:cNvPr id="49178" name="Rectangle 65"/>
            <p:cNvSpPr>
              <a:spLocks noChangeArrowheads="1"/>
            </p:cNvSpPr>
            <p:nvPr/>
          </p:nvSpPr>
          <p:spPr bwMode="auto">
            <a:xfrm>
              <a:off x="2352" y="2304"/>
              <a:ext cx="336" cy="336"/>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Verify</a:t>
              </a:r>
            </a:p>
          </p:txBody>
        </p:sp>
        <p:sp>
          <p:nvSpPr>
            <p:cNvPr id="49179" name="Rectangle 66"/>
            <p:cNvSpPr>
              <a:spLocks noChangeArrowheads="1"/>
            </p:cNvSpPr>
            <p:nvPr/>
          </p:nvSpPr>
          <p:spPr bwMode="auto">
            <a:xfrm>
              <a:off x="2352" y="2688"/>
              <a:ext cx="336" cy="336"/>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Verify</a:t>
              </a:r>
            </a:p>
          </p:txBody>
        </p:sp>
        <p:sp>
          <p:nvSpPr>
            <p:cNvPr id="49180" name="Line 67"/>
            <p:cNvSpPr>
              <a:spLocks noChangeShapeType="1"/>
            </p:cNvSpPr>
            <p:nvPr/>
          </p:nvSpPr>
          <p:spPr bwMode="auto">
            <a:xfrm>
              <a:off x="2112" y="2165"/>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1" name="Line 68"/>
            <p:cNvSpPr>
              <a:spLocks noChangeShapeType="1"/>
            </p:cNvSpPr>
            <p:nvPr/>
          </p:nvSpPr>
          <p:spPr bwMode="auto">
            <a:xfrm>
              <a:off x="2112" y="2208"/>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2" name="Line 69"/>
            <p:cNvSpPr>
              <a:spLocks noChangeShapeType="1"/>
            </p:cNvSpPr>
            <p:nvPr/>
          </p:nvSpPr>
          <p:spPr bwMode="auto">
            <a:xfrm>
              <a:off x="2112" y="2188"/>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3" name="Line 70"/>
            <p:cNvSpPr>
              <a:spLocks noChangeShapeType="1"/>
            </p:cNvSpPr>
            <p:nvPr/>
          </p:nvSpPr>
          <p:spPr bwMode="auto">
            <a:xfrm>
              <a:off x="2112" y="254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4" name="Line 71"/>
            <p:cNvSpPr>
              <a:spLocks noChangeShapeType="1"/>
            </p:cNvSpPr>
            <p:nvPr/>
          </p:nvSpPr>
          <p:spPr bwMode="auto">
            <a:xfrm>
              <a:off x="2112" y="2592"/>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5" name="Line 72"/>
            <p:cNvSpPr>
              <a:spLocks noChangeShapeType="1"/>
            </p:cNvSpPr>
            <p:nvPr/>
          </p:nvSpPr>
          <p:spPr bwMode="auto">
            <a:xfrm>
              <a:off x="2112" y="2572"/>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6" name="Line 73"/>
            <p:cNvSpPr>
              <a:spLocks noChangeShapeType="1"/>
            </p:cNvSpPr>
            <p:nvPr/>
          </p:nvSpPr>
          <p:spPr bwMode="auto">
            <a:xfrm>
              <a:off x="2112" y="293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7" name="Line 74"/>
            <p:cNvSpPr>
              <a:spLocks noChangeShapeType="1"/>
            </p:cNvSpPr>
            <p:nvPr/>
          </p:nvSpPr>
          <p:spPr bwMode="auto">
            <a:xfrm>
              <a:off x="2112" y="2976"/>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8" name="Line 75"/>
            <p:cNvSpPr>
              <a:spLocks noChangeShapeType="1"/>
            </p:cNvSpPr>
            <p:nvPr/>
          </p:nvSpPr>
          <p:spPr bwMode="auto">
            <a:xfrm>
              <a:off x="2112" y="2956"/>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9" name="Line 76"/>
            <p:cNvSpPr>
              <a:spLocks noChangeShapeType="1"/>
            </p:cNvSpPr>
            <p:nvPr/>
          </p:nvSpPr>
          <p:spPr bwMode="auto">
            <a:xfrm>
              <a:off x="2112" y="192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0" name="Line 77"/>
            <p:cNvSpPr>
              <a:spLocks noChangeShapeType="1"/>
            </p:cNvSpPr>
            <p:nvPr/>
          </p:nvSpPr>
          <p:spPr bwMode="auto">
            <a:xfrm>
              <a:off x="2112" y="196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1" name="Line 78"/>
            <p:cNvSpPr>
              <a:spLocks noChangeShapeType="1"/>
            </p:cNvSpPr>
            <p:nvPr/>
          </p:nvSpPr>
          <p:spPr bwMode="auto">
            <a:xfrm>
              <a:off x="2112" y="194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2" name="Line 79"/>
            <p:cNvSpPr>
              <a:spLocks noChangeShapeType="1"/>
            </p:cNvSpPr>
            <p:nvPr/>
          </p:nvSpPr>
          <p:spPr bwMode="auto">
            <a:xfrm>
              <a:off x="2112" y="1986"/>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3" name="Line 80"/>
            <p:cNvSpPr>
              <a:spLocks noChangeShapeType="1"/>
            </p:cNvSpPr>
            <p:nvPr/>
          </p:nvSpPr>
          <p:spPr bwMode="auto">
            <a:xfrm>
              <a:off x="2112" y="202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4" name="Line 81"/>
            <p:cNvSpPr>
              <a:spLocks noChangeShapeType="1"/>
            </p:cNvSpPr>
            <p:nvPr/>
          </p:nvSpPr>
          <p:spPr bwMode="auto">
            <a:xfrm>
              <a:off x="2112" y="200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5" name="Line 82"/>
            <p:cNvSpPr>
              <a:spLocks noChangeShapeType="1"/>
            </p:cNvSpPr>
            <p:nvPr/>
          </p:nvSpPr>
          <p:spPr bwMode="auto">
            <a:xfrm>
              <a:off x="2112" y="204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6" name="Line 83"/>
            <p:cNvSpPr>
              <a:spLocks noChangeShapeType="1"/>
            </p:cNvSpPr>
            <p:nvPr/>
          </p:nvSpPr>
          <p:spPr bwMode="auto">
            <a:xfrm>
              <a:off x="2112" y="230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7" name="Line 84"/>
            <p:cNvSpPr>
              <a:spLocks noChangeShapeType="1"/>
            </p:cNvSpPr>
            <p:nvPr/>
          </p:nvSpPr>
          <p:spPr bwMode="auto">
            <a:xfrm>
              <a:off x="2112" y="234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8" name="Line 85"/>
            <p:cNvSpPr>
              <a:spLocks noChangeShapeType="1"/>
            </p:cNvSpPr>
            <p:nvPr/>
          </p:nvSpPr>
          <p:spPr bwMode="auto">
            <a:xfrm>
              <a:off x="2112" y="232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99" name="Line 86"/>
            <p:cNvSpPr>
              <a:spLocks noChangeShapeType="1"/>
            </p:cNvSpPr>
            <p:nvPr/>
          </p:nvSpPr>
          <p:spPr bwMode="auto">
            <a:xfrm>
              <a:off x="2112" y="237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0" name="Line 87"/>
            <p:cNvSpPr>
              <a:spLocks noChangeShapeType="1"/>
            </p:cNvSpPr>
            <p:nvPr/>
          </p:nvSpPr>
          <p:spPr bwMode="auto">
            <a:xfrm>
              <a:off x="2112" y="241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1" name="Line 88"/>
            <p:cNvSpPr>
              <a:spLocks noChangeShapeType="1"/>
            </p:cNvSpPr>
            <p:nvPr/>
          </p:nvSpPr>
          <p:spPr bwMode="auto">
            <a:xfrm>
              <a:off x="2112" y="239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2" name="Line 89"/>
            <p:cNvSpPr>
              <a:spLocks noChangeShapeType="1"/>
            </p:cNvSpPr>
            <p:nvPr/>
          </p:nvSpPr>
          <p:spPr bwMode="auto">
            <a:xfrm>
              <a:off x="2112" y="243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3" name="Line 90"/>
            <p:cNvSpPr>
              <a:spLocks noChangeShapeType="1"/>
            </p:cNvSpPr>
            <p:nvPr/>
          </p:nvSpPr>
          <p:spPr bwMode="auto">
            <a:xfrm>
              <a:off x="2112" y="2688"/>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4" name="Line 91"/>
            <p:cNvSpPr>
              <a:spLocks noChangeShapeType="1"/>
            </p:cNvSpPr>
            <p:nvPr/>
          </p:nvSpPr>
          <p:spPr bwMode="auto">
            <a:xfrm>
              <a:off x="2112" y="2731"/>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5" name="Line 92"/>
            <p:cNvSpPr>
              <a:spLocks noChangeShapeType="1"/>
            </p:cNvSpPr>
            <p:nvPr/>
          </p:nvSpPr>
          <p:spPr bwMode="auto">
            <a:xfrm>
              <a:off x="2112" y="2711"/>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6" name="Line 93"/>
            <p:cNvSpPr>
              <a:spLocks noChangeShapeType="1"/>
            </p:cNvSpPr>
            <p:nvPr/>
          </p:nvSpPr>
          <p:spPr bwMode="auto">
            <a:xfrm>
              <a:off x="2112" y="275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7" name="Line 94"/>
            <p:cNvSpPr>
              <a:spLocks noChangeShapeType="1"/>
            </p:cNvSpPr>
            <p:nvPr/>
          </p:nvSpPr>
          <p:spPr bwMode="auto">
            <a:xfrm>
              <a:off x="2112" y="279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8" name="Line 95"/>
            <p:cNvSpPr>
              <a:spLocks noChangeShapeType="1"/>
            </p:cNvSpPr>
            <p:nvPr/>
          </p:nvSpPr>
          <p:spPr bwMode="auto">
            <a:xfrm>
              <a:off x="2112" y="277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09" name="Line 96"/>
            <p:cNvSpPr>
              <a:spLocks noChangeShapeType="1"/>
            </p:cNvSpPr>
            <p:nvPr/>
          </p:nvSpPr>
          <p:spPr bwMode="auto">
            <a:xfrm>
              <a:off x="2112" y="281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0" name="Line 97"/>
            <p:cNvSpPr>
              <a:spLocks noChangeShapeType="1"/>
            </p:cNvSpPr>
            <p:nvPr/>
          </p:nvSpPr>
          <p:spPr bwMode="auto">
            <a:xfrm>
              <a:off x="2688" y="192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1" name="Line 98"/>
            <p:cNvSpPr>
              <a:spLocks noChangeShapeType="1"/>
            </p:cNvSpPr>
            <p:nvPr/>
          </p:nvSpPr>
          <p:spPr bwMode="auto">
            <a:xfrm>
              <a:off x="2688" y="196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2" name="Line 99"/>
            <p:cNvSpPr>
              <a:spLocks noChangeShapeType="1"/>
            </p:cNvSpPr>
            <p:nvPr/>
          </p:nvSpPr>
          <p:spPr bwMode="auto">
            <a:xfrm>
              <a:off x="2688" y="194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3" name="Line 100"/>
            <p:cNvSpPr>
              <a:spLocks noChangeShapeType="1"/>
            </p:cNvSpPr>
            <p:nvPr/>
          </p:nvSpPr>
          <p:spPr bwMode="auto">
            <a:xfrm>
              <a:off x="2688" y="1986"/>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4" name="Line 101"/>
            <p:cNvSpPr>
              <a:spLocks noChangeShapeType="1"/>
            </p:cNvSpPr>
            <p:nvPr/>
          </p:nvSpPr>
          <p:spPr bwMode="auto">
            <a:xfrm>
              <a:off x="2688" y="202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5" name="Line 102"/>
            <p:cNvSpPr>
              <a:spLocks noChangeShapeType="1"/>
            </p:cNvSpPr>
            <p:nvPr/>
          </p:nvSpPr>
          <p:spPr bwMode="auto">
            <a:xfrm>
              <a:off x="2688" y="200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6" name="Line 103"/>
            <p:cNvSpPr>
              <a:spLocks noChangeShapeType="1"/>
            </p:cNvSpPr>
            <p:nvPr/>
          </p:nvSpPr>
          <p:spPr bwMode="auto">
            <a:xfrm>
              <a:off x="2688" y="204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7" name="Line 104"/>
            <p:cNvSpPr>
              <a:spLocks noChangeShapeType="1"/>
            </p:cNvSpPr>
            <p:nvPr/>
          </p:nvSpPr>
          <p:spPr bwMode="auto">
            <a:xfrm>
              <a:off x="2688" y="230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8" name="Line 105"/>
            <p:cNvSpPr>
              <a:spLocks noChangeShapeType="1"/>
            </p:cNvSpPr>
            <p:nvPr/>
          </p:nvSpPr>
          <p:spPr bwMode="auto">
            <a:xfrm>
              <a:off x="2688" y="234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19" name="Line 106"/>
            <p:cNvSpPr>
              <a:spLocks noChangeShapeType="1"/>
            </p:cNvSpPr>
            <p:nvPr/>
          </p:nvSpPr>
          <p:spPr bwMode="auto">
            <a:xfrm>
              <a:off x="2688" y="232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0" name="Line 107"/>
            <p:cNvSpPr>
              <a:spLocks noChangeShapeType="1"/>
            </p:cNvSpPr>
            <p:nvPr/>
          </p:nvSpPr>
          <p:spPr bwMode="auto">
            <a:xfrm>
              <a:off x="2688" y="237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1" name="Line 108"/>
            <p:cNvSpPr>
              <a:spLocks noChangeShapeType="1"/>
            </p:cNvSpPr>
            <p:nvPr/>
          </p:nvSpPr>
          <p:spPr bwMode="auto">
            <a:xfrm>
              <a:off x="2688" y="241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2" name="Line 109"/>
            <p:cNvSpPr>
              <a:spLocks noChangeShapeType="1"/>
            </p:cNvSpPr>
            <p:nvPr/>
          </p:nvSpPr>
          <p:spPr bwMode="auto">
            <a:xfrm>
              <a:off x="2688" y="239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3" name="Line 110"/>
            <p:cNvSpPr>
              <a:spLocks noChangeShapeType="1"/>
            </p:cNvSpPr>
            <p:nvPr/>
          </p:nvSpPr>
          <p:spPr bwMode="auto">
            <a:xfrm>
              <a:off x="2688" y="243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4" name="Line 111"/>
            <p:cNvSpPr>
              <a:spLocks noChangeShapeType="1"/>
            </p:cNvSpPr>
            <p:nvPr/>
          </p:nvSpPr>
          <p:spPr bwMode="auto">
            <a:xfrm>
              <a:off x="2688" y="2688"/>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5" name="Line 112"/>
            <p:cNvSpPr>
              <a:spLocks noChangeShapeType="1"/>
            </p:cNvSpPr>
            <p:nvPr/>
          </p:nvSpPr>
          <p:spPr bwMode="auto">
            <a:xfrm>
              <a:off x="2688" y="2731"/>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6" name="Line 113"/>
            <p:cNvSpPr>
              <a:spLocks noChangeShapeType="1"/>
            </p:cNvSpPr>
            <p:nvPr/>
          </p:nvSpPr>
          <p:spPr bwMode="auto">
            <a:xfrm>
              <a:off x="2688" y="2711"/>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7" name="Line 114"/>
            <p:cNvSpPr>
              <a:spLocks noChangeShapeType="1"/>
            </p:cNvSpPr>
            <p:nvPr/>
          </p:nvSpPr>
          <p:spPr bwMode="auto">
            <a:xfrm>
              <a:off x="2688" y="275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8" name="Line 115"/>
            <p:cNvSpPr>
              <a:spLocks noChangeShapeType="1"/>
            </p:cNvSpPr>
            <p:nvPr/>
          </p:nvSpPr>
          <p:spPr bwMode="auto">
            <a:xfrm>
              <a:off x="2688" y="279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9" name="Line 116"/>
            <p:cNvSpPr>
              <a:spLocks noChangeShapeType="1"/>
            </p:cNvSpPr>
            <p:nvPr/>
          </p:nvSpPr>
          <p:spPr bwMode="auto">
            <a:xfrm>
              <a:off x="2688" y="277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0" name="Line 117"/>
            <p:cNvSpPr>
              <a:spLocks noChangeShapeType="1"/>
            </p:cNvSpPr>
            <p:nvPr/>
          </p:nvSpPr>
          <p:spPr bwMode="auto">
            <a:xfrm>
              <a:off x="2688" y="281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1" name="Rectangle 118"/>
            <p:cNvSpPr>
              <a:spLocks noChangeArrowheads="1"/>
            </p:cNvSpPr>
            <p:nvPr/>
          </p:nvSpPr>
          <p:spPr bwMode="auto">
            <a:xfrm>
              <a:off x="2928" y="1920"/>
              <a:ext cx="96"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a:t>
              </a:r>
            </a:p>
          </p:txBody>
        </p:sp>
        <p:sp>
          <p:nvSpPr>
            <p:cNvPr id="49232" name="Line 119"/>
            <p:cNvSpPr>
              <a:spLocks noChangeShapeType="1"/>
            </p:cNvSpPr>
            <p:nvPr/>
          </p:nvSpPr>
          <p:spPr bwMode="auto">
            <a:xfrm>
              <a:off x="2688" y="2208"/>
              <a:ext cx="288"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233" name="Line 120"/>
            <p:cNvSpPr>
              <a:spLocks noChangeShapeType="1"/>
            </p:cNvSpPr>
            <p:nvPr/>
          </p:nvSpPr>
          <p:spPr bwMode="auto">
            <a:xfrm flipV="1">
              <a:off x="2976" y="2064"/>
              <a:ext cx="0" cy="144"/>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234" name="Line 121"/>
            <p:cNvSpPr>
              <a:spLocks noChangeShapeType="1"/>
            </p:cNvSpPr>
            <p:nvPr/>
          </p:nvSpPr>
          <p:spPr bwMode="auto">
            <a:xfrm>
              <a:off x="2688" y="2592"/>
              <a:ext cx="288"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235" name="Line 122"/>
            <p:cNvSpPr>
              <a:spLocks noChangeShapeType="1"/>
            </p:cNvSpPr>
            <p:nvPr/>
          </p:nvSpPr>
          <p:spPr bwMode="auto">
            <a:xfrm flipV="1">
              <a:off x="2976" y="2448"/>
              <a:ext cx="0" cy="144"/>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236" name="Line 123"/>
            <p:cNvSpPr>
              <a:spLocks noChangeShapeType="1"/>
            </p:cNvSpPr>
            <p:nvPr/>
          </p:nvSpPr>
          <p:spPr bwMode="auto">
            <a:xfrm>
              <a:off x="2688" y="2976"/>
              <a:ext cx="288"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237" name="Line 124"/>
            <p:cNvSpPr>
              <a:spLocks noChangeShapeType="1"/>
            </p:cNvSpPr>
            <p:nvPr/>
          </p:nvSpPr>
          <p:spPr bwMode="auto">
            <a:xfrm flipV="1">
              <a:off x="2976" y="2832"/>
              <a:ext cx="0" cy="144"/>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238" name="Rectangle 125"/>
            <p:cNvSpPr>
              <a:spLocks noChangeArrowheads="1"/>
            </p:cNvSpPr>
            <p:nvPr/>
          </p:nvSpPr>
          <p:spPr bwMode="auto">
            <a:xfrm>
              <a:off x="2928" y="2304"/>
              <a:ext cx="96"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a:t>
              </a:r>
            </a:p>
          </p:txBody>
        </p:sp>
        <p:sp>
          <p:nvSpPr>
            <p:cNvPr id="49239" name="Rectangle 126"/>
            <p:cNvSpPr>
              <a:spLocks noChangeArrowheads="1"/>
            </p:cNvSpPr>
            <p:nvPr/>
          </p:nvSpPr>
          <p:spPr bwMode="auto">
            <a:xfrm>
              <a:off x="2928" y="2688"/>
              <a:ext cx="96" cy="144"/>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a:t>
              </a:r>
            </a:p>
          </p:txBody>
        </p:sp>
        <p:sp>
          <p:nvSpPr>
            <p:cNvPr id="49240" name="Line 127"/>
            <p:cNvSpPr>
              <a:spLocks noChangeShapeType="1"/>
            </p:cNvSpPr>
            <p:nvPr/>
          </p:nvSpPr>
          <p:spPr bwMode="auto">
            <a:xfrm>
              <a:off x="3024" y="192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1" name="Line 128"/>
            <p:cNvSpPr>
              <a:spLocks noChangeShapeType="1"/>
            </p:cNvSpPr>
            <p:nvPr/>
          </p:nvSpPr>
          <p:spPr bwMode="auto">
            <a:xfrm>
              <a:off x="3024" y="196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2" name="Line 129"/>
            <p:cNvSpPr>
              <a:spLocks noChangeShapeType="1"/>
            </p:cNvSpPr>
            <p:nvPr/>
          </p:nvSpPr>
          <p:spPr bwMode="auto">
            <a:xfrm>
              <a:off x="3024" y="194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3" name="Line 130"/>
            <p:cNvSpPr>
              <a:spLocks noChangeShapeType="1"/>
            </p:cNvSpPr>
            <p:nvPr/>
          </p:nvSpPr>
          <p:spPr bwMode="auto">
            <a:xfrm>
              <a:off x="3024" y="1986"/>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4" name="Line 131"/>
            <p:cNvSpPr>
              <a:spLocks noChangeShapeType="1"/>
            </p:cNvSpPr>
            <p:nvPr/>
          </p:nvSpPr>
          <p:spPr bwMode="auto">
            <a:xfrm>
              <a:off x="3024" y="202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5" name="Line 132"/>
            <p:cNvSpPr>
              <a:spLocks noChangeShapeType="1"/>
            </p:cNvSpPr>
            <p:nvPr/>
          </p:nvSpPr>
          <p:spPr bwMode="auto">
            <a:xfrm>
              <a:off x="3024" y="200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6" name="Line 133"/>
            <p:cNvSpPr>
              <a:spLocks noChangeShapeType="1"/>
            </p:cNvSpPr>
            <p:nvPr/>
          </p:nvSpPr>
          <p:spPr bwMode="auto">
            <a:xfrm>
              <a:off x="3024" y="2049"/>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7" name="Line 134"/>
            <p:cNvSpPr>
              <a:spLocks noChangeShapeType="1"/>
            </p:cNvSpPr>
            <p:nvPr/>
          </p:nvSpPr>
          <p:spPr bwMode="auto">
            <a:xfrm>
              <a:off x="3024" y="230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8" name="Line 135"/>
            <p:cNvSpPr>
              <a:spLocks noChangeShapeType="1"/>
            </p:cNvSpPr>
            <p:nvPr/>
          </p:nvSpPr>
          <p:spPr bwMode="auto">
            <a:xfrm>
              <a:off x="3024" y="234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9" name="Line 136"/>
            <p:cNvSpPr>
              <a:spLocks noChangeShapeType="1"/>
            </p:cNvSpPr>
            <p:nvPr/>
          </p:nvSpPr>
          <p:spPr bwMode="auto">
            <a:xfrm>
              <a:off x="3024" y="232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0" name="Line 137"/>
            <p:cNvSpPr>
              <a:spLocks noChangeShapeType="1"/>
            </p:cNvSpPr>
            <p:nvPr/>
          </p:nvSpPr>
          <p:spPr bwMode="auto">
            <a:xfrm>
              <a:off x="3024" y="237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1" name="Line 138"/>
            <p:cNvSpPr>
              <a:spLocks noChangeShapeType="1"/>
            </p:cNvSpPr>
            <p:nvPr/>
          </p:nvSpPr>
          <p:spPr bwMode="auto">
            <a:xfrm>
              <a:off x="3024" y="241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2" name="Line 139"/>
            <p:cNvSpPr>
              <a:spLocks noChangeShapeType="1"/>
            </p:cNvSpPr>
            <p:nvPr/>
          </p:nvSpPr>
          <p:spPr bwMode="auto">
            <a:xfrm>
              <a:off x="3024" y="239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3" name="Line 140"/>
            <p:cNvSpPr>
              <a:spLocks noChangeShapeType="1"/>
            </p:cNvSpPr>
            <p:nvPr/>
          </p:nvSpPr>
          <p:spPr bwMode="auto">
            <a:xfrm>
              <a:off x="3024" y="243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9254" name="Group 141"/>
            <p:cNvGrpSpPr>
              <a:grpSpLocks/>
            </p:cNvGrpSpPr>
            <p:nvPr/>
          </p:nvGrpSpPr>
          <p:grpSpPr bwMode="auto">
            <a:xfrm>
              <a:off x="3024" y="2688"/>
              <a:ext cx="816" cy="129"/>
              <a:chOff x="3024" y="2688"/>
              <a:chExt cx="768" cy="129"/>
            </a:xfrm>
          </p:grpSpPr>
          <p:sp>
            <p:nvSpPr>
              <p:cNvPr id="49271" name="Line 142"/>
              <p:cNvSpPr>
                <a:spLocks noChangeShapeType="1"/>
              </p:cNvSpPr>
              <p:nvPr/>
            </p:nvSpPr>
            <p:spPr bwMode="auto">
              <a:xfrm>
                <a:off x="3024" y="2688"/>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2" name="Line 143"/>
              <p:cNvSpPr>
                <a:spLocks noChangeShapeType="1"/>
              </p:cNvSpPr>
              <p:nvPr/>
            </p:nvSpPr>
            <p:spPr bwMode="auto">
              <a:xfrm>
                <a:off x="3024" y="2731"/>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3" name="Line 144"/>
              <p:cNvSpPr>
                <a:spLocks noChangeShapeType="1"/>
              </p:cNvSpPr>
              <p:nvPr/>
            </p:nvSpPr>
            <p:spPr bwMode="auto">
              <a:xfrm>
                <a:off x="3024" y="2711"/>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4" name="Line 145"/>
              <p:cNvSpPr>
                <a:spLocks noChangeShapeType="1"/>
              </p:cNvSpPr>
              <p:nvPr/>
            </p:nvSpPr>
            <p:spPr bwMode="auto">
              <a:xfrm>
                <a:off x="3024" y="2754"/>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5" name="Line 146"/>
              <p:cNvSpPr>
                <a:spLocks noChangeShapeType="1"/>
              </p:cNvSpPr>
              <p:nvPr/>
            </p:nvSpPr>
            <p:spPr bwMode="auto">
              <a:xfrm>
                <a:off x="3024" y="2797"/>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6" name="Line 147"/>
              <p:cNvSpPr>
                <a:spLocks noChangeShapeType="1"/>
              </p:cNvSpPr>
              <p:nvPr/>
            </p:nvSpPr>
            <p:spPr bwMode="auto">
              <a:xfrm>
                <a:off x="3024" y="2777"/>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7" name="Line 148"/>
              <p:cNvSpPr>
                <a:spLocks noChangeShapeType="1"/>
              </p:cNvSpPr>
              <p:nvPr/>
            </p:nvSpPr>
            <p:spPr bwMode="auto">
              <a:xfrm>
                <a:off x="3024" y="2817"/>
                <a:ext cx="7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255" name="Rectangle 149"/>
            <p:cNvSpPr>
              <a:spLocks noChangeArrowheads="1"/>
            </p:cNvSpPr>
            <p:nvPr/>
          </p:nvSpPr>
          <p:spPr bwMode="auto">
            <a:xfrm>
              <a:off x="3264" y="1920"/>
              <a:ext cx="336" cy="528"/>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Bit</a:t>
              </a:r>
            </a:p>
            <a:p>
              <a:pPr algn="ctr" eaLnBrk="1" hangingPunct="1"/>
              <a:r>
                <a:rPr lang="en-US" sz="1200">
                  <a:solidFill>
                    <a:srgbClr val="000000"/>
                  </a:solidFill>
                  <a:latin typeface="Times New Roman" pitchFamily="18" charset="0"/>
                </a:rPr>
                <a:t>Correct</a:t>
              </a:r>
            </a:p>
          </p:txBody>
        </p:sp>
        <p:sp>
          <p:nvSpPr>
            <p:cNvPr id="49256" name="Rectangle 150"/>
            <p:cNvSpPr>
              <a:spLocks noChangeArrowheads="1"/>
            </p:cNvSpPr>
            <p:nvPr/>
          </p:nvSpPr>
          <p:spPr bwMode="auto">
            <a:xfrm>
              <a:off x="3840" y="2304"/>
              <a:ext cx="336" cy="528"/>
            </a:xfrm>
            <a:prstGeom prst="rect">
              <a:avLst/>
            </a:prstGeom>
            <a:solidFill>
              <a:schemeClr val="bg1"/>
            </a:solidFill>
            <a:ln w="12700" algn="ctr">
              <a:solidFill>
                <a:schemeClr val="tx1"/>
              </a:solidFill>
              <a:miter lim="800000"/>
              <a:headEnd/>
              <a:tailEnd/>
            </a:ln>
          </p:spPr>
          <p:txBody>
            <a:bodyPr wrap="none" anchor="ctr"/>
            <a:lstStyle/>
            <a:p>
              <a:pPr algn="ctr" eaLnBrk="1" hangingPunct="1"/>
              <a:r>
                <a:rPr lang="en-US" sz="1200">
                  <a:solidFill>
                    <a:srgbClr val="000000"/>
                  </a:solidFill>
                  <a:latin typeface="Times New Roman" pitchFamily="18" charset="0"/>
                </a:rPr>
                <a:t>Phase</a:t>
              </a:r>
            </a:p>
            <a:p>
              <a:pPr algn="ctr" eaLnBrk="1" hangingPunct="1"/>
              <a:r>
                <a:rPr lang="en-US" sz="1200">
                  <a:solidFill>
                    <a:srgbClr val="000000"/>
                  </a:solidFill>
                  <a:latin typeface="Times New Roman" pitchFamily="18" charset="0"/>
                </a:rPr>
                <a:t>Correct</a:t>
              </a:r>
            </a:p>
          </p:txBody>
        </p:sp>
        <p:sp>
          <p:nvSpPr>
            <p:cNvPr id="49257" name="Line 151"/>
            <p:cNvSpPr>
              <a:spLocks noChangeShapeType="1"/>
            </p:cNvSpPr>
            <p:nvPr/>
          </p:nvSpPr>
          <p:spPr bwMode="auto">
            <a:xfrm>
              <a:off x="3600" y="230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 name="Line 152"/>
            <p:cNvSpPr>
              <a:spLocks noChangeShapeType="1"/>
            </p:cNvSpPr>
            <p:nvPr/>
          </p:nvSpPr>
          <p:spPr bwMode="auto">
            <a:xfrm>
              <a:off x="3600" y="234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9" name="Line 153"/>
            <p:cNvSpPr>
              <a:spLocks noChangeShapeType="1"/>
            </p:cNvSpPr>
            <p:nvPr/>
          </p:nvSpPr>
          <p:spPr bwMode="auto">
            <a:xfrm>
              <a:off x="3600" y="232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0" name="Line 154"/>
            <p:cNvSpPr>
              <a:spLocks noChangeShapeType="1"/>
            </p:cNvSpPr>
            <p:nvPr/>
          </p:nvSpPr>
          <p:spPr bwMode="auto">
            <a:xfrm>
              <a:off x="3600" y="237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1" name="Line 155"/>
            <p:cNvSpPr>
              <a:spLocks noChangeShapeType="1"/>
            </p:cNvSpPr>
            <p:nvPr/>
          </p:nvSpPr>
          <p:spPr bwMode="auto">
            <a:xfrm>
              <a:off x="3600" y="241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2" name="Line 156"/>
            <p:cNvSpPr>
              <a:spLocks noChangeShapeType="1"/>
            </p:cNvSpPr>
            <p:nvPr/>
          </p:nvSpPr>
          <p:spPr bwMode="auto">
            <a:xfrm>
              <a:off x="3600" y="239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3" name="Line 157"/>
            <p:cNvSpPr>
              <a:spLocks noChangeShapeType="1"/>
            </p:cNvSpPr>
            <p:nvPr/>
          </p:nvSpPr>
          <p:spPr bwMode="auto">
            <a:xfrm>
              <a:off x="3600" y="243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4" name="Line 158"/>
            <p:cNvSpPr>
              <a:spLocks noChangeShapeType="1"/>
            </p:cNvSpPr>
            <p:nvPr/>
          </p:nvSpPr>
          <p:spPr bwMode="auto">
            <a:xfrm>
              <a:off x="4176" y="2304"/>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5" name="Line 159"/>
            <p:cNvSpPr>
              <a:spLocks noChangeShapeType="1"/>
            </p:cNvSpPr>
            <p:nvPr/>
          </p:nvSpPr>
          <p:spPr bwMode="auto">
            <a:xfrm>
              <a:off x="4176" y="234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6" name="Line 160"/>
            <p:cNvSpPr>
              <a:spLocks noChangeShapeType="1"/>
            </p:cNvSpPr>
            <p:nvPr/>
          </p:nvSpPr>
          <p:spPr bwMode="auto">
            <a:xfrm>
              <a:off x="4176" y="2327"/>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7" name="Line 161"/>
            <p:cNvSpPr>
              <a:spLocks noChangeShapeType="1"/>
            </p:cNvSpPr>
            <p:nvPr/>
          </p:nvSpPr>
          <p:spPr bwMode="auto">
            <a:xfrm>
              <a:off x="4176" y="2370"/>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8" name="Line 162"/>
            <p:cNvSpPr>
              <a:spLocks noChangeShapeType="1"/>
            </p:cNvSpPr>
            <p:nvPr/>
          </p:nvSpPr>
          <p:spPr bwMode="auto">
            <a:xfrm>
              <a:off x="4176" y="241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9" name="Line 163"/>
            <p:cNvSpPr>
              <a:spLocks noChangeShapeType="1"/>
            </p:cNvSpPr>
            <p:nvPr/>
          </p:nvSpPr>
          <p:spPr bwMode="auto">
            <a:xfrm>
              <a:off x="4176" y="239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70" name="Line 164"/>
            <p:cNvSpPr>
              <a:spLocks noChangeShapeType="1"/>
            </p:cNvSpPr>
            <p:nvPr/>
          </p:nvSpPr>
          <p:spPr bwMode="auto">
            <a:xfrm>
              <a:off x="4176" y="2433"/>
              <a:ext cx="2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493151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90499">
                                            <p:txEl>
                                              <p:pRg st="0" end="0"/>
                                            </p:txEl>
                                          </p:spTgt>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90500"/>
                                        </p:tgtEl>
                                        <p:attrNameLst>
                                          <p:attrName>style.visibility</p:attrName>
                                        </p:attrNameLst>
                                      </p:cBhvr>
                                      <p:to>
                                        <p:strVal val="visible"/>
                                      </p:to>
                                    </p:set>
                                    <p:animEffect transition="in" filter="dissolve">
                                      <p:cBhvr>
                                        <p:cTn id="16" dur="500"/>
                                        <p:tgtEl>
                                          <p:spTgt spid="4905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6" presetClass="emph" presetSubtype="0" fill="hold" nodeType="withEffect">
                                  <p:stCondLst>
                                    <p:cond delay="0"/>
                                  </p:stCondLst>
                                  <p:childTnLst>
                                    <p:animScale>
                                      <p:cBhvr>
                                        <p:cTn id="22" dur="1000" fill="hold"/>
                                        <p:tgtEl>
                                          <p:spTgt spid="490500"/>
                                        </p:tgtEl>
                                      </p:cBhvr>
                                      <p:by x="50000" y="50000"/>
                                    </p:animScale>
                                  </p:childTnLst>
                                </p:cTn>
                              </p:par>
                              <p:par>
                                <p:cTn id="23" presetID="42" presetClass="path" presetSubtype="0" accel="50000" decel="50000" fill="hold" nodeType="withEffect">
                                  <p:stCondLst>
                                    <p:cond delay="0"/>
                                  </p:stCondLst>
                                  <p:childTnLst>
                                    <p:animMotion origin="layout" path="M 3.33333E-6 -2.21374E-6 L -0.00417 0.04118 " pathEditMode="relative" rAng="0" ptsTypes="AA">
                                      <p:cBhvr>
                                        <p:cTn id="24" dur="500" fill="hold"/>
                                        <p:tgtEl>
                                          <p:spTgt spid="490500"/>
                                        </p:tgtEl>
                                        <p:attrNameLst>
                                          <p:attrName>ppt_x</p:attrName>
                                          <p:attrName>ppt_y</p:attrName>
                                        </p:attrNameLst>
                                      </p:cBhvr>
                                      <p:rCtr x="-208" y="2059"/>
                                    </p:animMotion>
                                  </p:childTnLst>
                                </p:cTn>
                              </p:par>
                            </p:childTnLst>
                          </p:cTn>
                        </p:par>
                        <p:par>
                          <p:cTn id="25" fill="hold" nodeType="afterGroup">
                            <p:stCondLst>
                              <p:cond delay="1000"/>
                            </p:stCondLst>
                            <p:childTnLst>
                              <p:par>
                                <p:cTn id="26" presetID="1" presetClass="exit" presetSubtype="0" fill="hold" nodeType="afterEffect">
                                  <p:stCondLst>
                                    <p:cond delay="0"/>
                                  </p:stCondLst>
                                  <p:childTnLst>
                                    <p:set>
                                      <p:cBhvr>
                                        <p:cTn id="27" dur="1" fill="hold">
                                          <p:stCondLst>
                                            <p:cond delay="0"/>
                                          </p:stCondLst>
                                        </p:cTn>
                                        <p:tgtEl>
                                          <p:spTgt spid="49050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90538"/>
                                        </p:tgtEl>
                                        <p:attrNameLst>
                                          <p:attrName>style.visibility</p:attrName>
                                        </p:attrNameLst>
                                      </p:cBhvr>
                                      <p:to>
                                        <p:strVal val="visible"/>
                                      </p:to>
                                    </p:set>
                                  </p:childTnLst>
                                </p:cTn>
                              </p:par>
                              <p:par>
                                <p:cTn id="30" presetID="9" presetClass="entr" presetSubtype="0" fill="hold" nodeType="withEffect">
                                  <p:stCondLst>
                                    <p:cond delay="0"/>
                                  </p:stCondLst>
                                  <p:childTnLst>
                                    <p:set>
                                      <p:cBhvr>
                                        <p:cTn id="31" dur="1" fill="hold">
                                          <p:stCondLst>
                                            <p:cond delay="0"/>
                                          </p:stCondLst>
                                        </p:cTn>
                                        <p:tgtEl>
                                          <p:spTgt spid="490536"/>
                                        </p:tgtEl>
                                        <p:attrNameLst>
                                          <p:attrName>style.visibility</p:attrName>
                                        </p:attrNameLst>
                                      </p:cBhvr>
                                      <p:to>
                                        <p:strVal val="visible"/>
                                      </p:to>
                                    </p:set>
                                    <p:animEffect transition="in" filter="dissolve">
                                      <p:cBhvr>
                                        <p:cTn id="32" dur="500"/>
                                        <p:tgtEl>
                                          <p:spTgt spid="490536"/>
                                        </p:tgtEl>
                                      </p:cBhvr>
                                    </p:animEffect>
                                  </p:childTnLst>
                                </p:cTn>
                              </p:par>
                              <p:par>
                                <p:cTn id="33" presetID="9" presetClass="entr" presetSubtype="0" fill="hold" nodeType="withEffect">
                                  <p:stCondLst>
                                    <p:cond delay="0"/>
                                  </p:stCondLst>
                                  <p:childTnLst>
                                    <p:set>
                                      <p:cBhvr>
                                        <p:cTn id="34" dur="1" fill="hold">
                                          <p:stCondLst>
                                            <p:cond delay="0"/>
                                          </p:stCondLst>
                                        </p:cTn>
                                        <p:tgtEl>
                                          <p:spTgt spid="490537"/>
                                        </p:tgtEl>
                                        <p:attrNameLst>
                                          <p:attrName>style.visibility</p:attrName>
                                        </p:attrNameLst>
                                      </p:cBhvr>
                                      <p:to>
                                        <p:strVal val="visible"/>
                                      </p:to>
                                    </p:set>
                                    <p:animEffect transition="in" filter="dissolve">
                                      <p:cBhvr>
                                        <p:cTn id="35" dur="500"/>
                                        <p:tgtEl>
                                          <p:spTgt spid="490537"/>
                                        </p:tgtEl>
                                      </p:cBhvr>
                                    </p:animEffect>
                                  </p:childTnLst>
                                </p:cTn>
                              </p:par>
                            </p:childTnLst>
                          </p:cTn>
                        </p:par>
                        <p:par>
                          <p:cTn id="36" fill="hold" nodeType="afterGroup">
                            <p:stCondLst>
                              <p:cond delay="1500"/>
                            </p:stCondLst>
                            <p:childTnLst>
                              <p:par>
                                <p:cTn id="37" presetID="9"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par>
                          <p:cTn id="40" fill="hold" nodeType="afterGroup">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49066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90510">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0510">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0510">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0510">
                                            <p:txEl>
                                              <p:pRg st="3" end="3"/>
                                            </p:txEl>
                                          </p:spTgt>
                                        </p:tgtEl>
                                        <p:attrNameLst>
                                          <p:attrName>style.visibility</p:attrName>
                                        </p:attrNameLst>
                                      </p:cBhvr>
                                      <p:to>
                                        <p:strVal val="visible"/>
                                      </p:to>
                                    </p:set>
                                  </p:childTnLst>
                                </p:cTn>
                              </p:par>
                              <p:par>
                                <p:cTn id="53" presetID="9"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dissolve">
                                      <p:cBhvr>
                                        <p:cTn id="55" dur="500"/>
                                        <p:tgtEl>
                                          <p:spTgt spid="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par>
                          <p:cTn id="60" fill="hold" nodeType="afterGroup">
                            <p:stCondLst>
                              <p:cond delay="0"/>
                            </p:stCondLst>
                            <p:childTnLst>
                              <p:par>
                                <p:cTn id="61" presetID="35" presetClass="emph" presetSubtype="0" repeatCount="4000" fill="hold" nodeType="afterEffect">
                                  <p:stCondLst>
                                    <p:cond delay="0"/>
                                  </p:stCondLst>
                                  <p:childTnLst>
                                    <p:anim calcmode="discrete" valueType="str">
                                      <p:cBhvr>
                                        <p:cTn id="62" dur="5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90510">
                                            <p:txEl>
                                              <p:pRg st="4" end="4"/>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490550"/>
                                        </p:tgtEl>
                                        <p:attrNameLst>
                                          <p:attrName>style.visibility</p:attrName>
                                        </p:attrNameLst>
                                      </p:cBhvr>
                                      <p:to>
                                        <p:strVal val="visible"/>
                                      </p:to>
                                    </p:set>
                                    <p:animEffect transition="in" filter="wipe(right)">
                                      <p:cBhvr>
                                        <p:cTn id="71" dur="500"/>
                                        <p:tgtEl>
                                          <p:spTgt spid="49055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0549"/>
                                        </p:tgtEl>
                                        <p:attrNameLst>
                                          <p:attrName>style.visibility</p:attrName>
                                        </p:attrNameLst>
                                      </p:cBhvr>
                                      <p:to>
                                        <p:strVal val="visible"/>
                                      </p:to>
                                    </p:set>
                                    <p:animEffect transition="in" filter="wipe(down)">
                                      <p:cBhvr>
                                        <p:cTn id="74" dur="500"/>
                                        <p:tgtEl>
                                          <p:spTgt spid="490549"/>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490552"/>
                                        </p:tgtEl>
                                        <p:attrNameLst>
                                          <p:attrName>style.visibility</p:attrName>
                                        </p:attrNameLst>
                                      </p:cBhvr>
                                      <p:to>
                                        <p:strVal val="visible"/>
                                      </p:to>
                                    </p:set>
                                    <p:animEffect transition="in" filter="wipe(right)">
                                      <p:cBhvr>
                                        <p:cTn id="77" dur="500"/>
                                        <p:tgtEl>
                                          <p:spTgt spid="490552"/>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490551"/>
                                        </p:tgtEl>
                                        <p:attrNameLst>
                                          <p:attrName>style.visibility</p:attrName>
                                        </p:attrNameLst>
                                      </p:cBhvr>
                                      <p:to>
                                        <p:strVal val="visible"/>
                                      </p:to>
                                    </p:set>
                                    <p:animEffect transition="in" filter="wipe(right)">
                                      <p:cBhvr>
                                        <p:cTn id="80" dur="500"/>
                                        <p:tgtEl>
                                          <p:spTgt spid="490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669" grpId="0" animBg="1"/>
      <p:bldP spid="490499" grpId="0" build="p"/>
      <p:bldP spid="490549" grpId="0" animBg="1"/>
      <p:bldP spid="490550" grpId="0" animBg="1"/>
      <p:bldP spid="490551" grpId="0" animBg="1"/>
      <p:bldP spid="490552"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28700" y="136525"/>
            <a:ext cx="7086600" cy="609600"/>
          </a:xfrm>
        </p:spPr>
        <p:txBody>
          <a:bodyPr/>
          <a:lstStyle/>
          <a:p>
            <a:r>
              <a:rPr lang="en-US" dirty="0" err="1" smtClean="0"/>
              <a:t>Ancilla</a:t>
            </a:r>
            <a:r>
              <a:rPr lang="en-US" dirty="0" smtClean="0"/>
              <a:t> Factory Design II</a:t>
            </a:r>
          </a:p>
        </p:txBody>
      </p:sp>
      <p:sp>
        <p:nvSpPr>
          <p:cNvPr id="50179" name="Rectangle 3"/>
          <p:cNvSpPr>
            <a:spLocks noGrp="1" noChangeArrowheads="1"/>
          </p:cNvSpPr>
          <p:nvPr>
            <p:ph type="body" idx="1"/>
          </p:nvPr>
        </p:nvSpPr>
        <p:spPr>
          <a:xfrm>
            <a:off x="304800" y="762000"/>
            <a:ext cx="8534400" cy="4906963"/>
          </a:xfrm>
        </p:spPr>
        <p:txBody>
          <a:bodyPr/>
          <a:lstStyle/>
          <a:p>
            <a:r>
              <a:rPr lang="en-US" smtClean="0"/>
              <a:t>Pipelined ancilla preparation: break into stages</a:t>
            </a:r>
          </a:p>
          <a:p>
            <a:pPr lvl="1"/>
            <a:r>
              <a:rPr lang="en-US" smtClean="0"/>
              <a:t>Steady stream of encoded ancillae at </a:t>
            </a:r>
            <a:r>
              <a:rPr lang="en-US" i="1" u="sng" smtClean="0"/>
              <a:t>output port</a:t>
            </a:r>
          </a:p>
          <a:p>
            <a:pPr lvl="1"/>
            <a:r>
              <a:rPr lang="en-US" smtClean="0"/>
              <a:t>Fully laid out and scheduled to get area and bandwidth estimates</a:t>
            </a:r>
          </a:p>
        </p:txBody>
      </p:sp>
      <p:sp>
        <p:nvSpPr>
          <p:cNvPr id="50180" name="Rectangle 4"/>
          <p:cNvSpPr>
            <a:spLocks noChangeArrowheads="1"/>
          </p:cNvSpPr>
          <p:nvPr/>
        </p:nvSpPr>
        <p:spPr bwMode="auto">
          <a:xfrm>
            <a:off x="1614488" y="2452688"/>
            <a:ext cx="990600" cy="6858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Physical</a:t>
            </a:r>
          </a:p>
          <a:p>
            <a:pPr algn="ctr" eaLnBrk="1" hangingPunct="1"/>
            <a:r>
              <a:rPr lang="en-US" sz="1800">
                <a:solidFill>
                  <a:srgbClr val="000000"/>
                </a:solidFill>
              </a:rPr>
              <a:t>0 Prep</a:t>
            </a:r>
          </a:p>
        </p:txBody>
      </p:sp>
      <p:sp>
        <p:nvSpPr>
          <p:cNvPr id="50181" name="Rectangle 5"/>
          <p:cNvSpPr>
            <a:spLocks noChangeArrowheads="1"/>
          </p:cNvSpPr>
          <p:nvPr/>
        </p:nvSpPr>
        <p:spPr bwMode="auto">
          <a:xfrm>
            <a:off x="3290888" y="2452688"/>
            <a:ext cx="10668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CNOTs</a:t>
            </a:r>
          </a:p>
        </p:txBody>
      </p:sp>
      <p:sp>
        <p:nvSpPr>
          <p:cNvPr id="50182" name="Rectangle 6"/>
          <p:cNvSpPr>
            <a:spLocks noChangeArrowheads="1"/>
          </p:cNvSpPr>
          <p:nvPr/>
        </p:nvSpPr>
        <p:spPr bwMode="auto">
          <a:xfrm>
            <a:off x="3290888" y="2909888"/>
            <a:ext cx="10668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Cat Prep</a:t>
            </a:r>
          </a:p>
        </p:txBody>
      </p:sp>
      <p:sp>
        <p:nvSpPr>
          <p:cNvPr id="50183" name="Rectangle 7"/>
          <p:cNvSpPr>
            <a:spLocks noChangeArrowheads="1"/>
          </p:cNvSpPr>
          <p:nvPr/>
        </p:nvSpPr>
        <p:spPr bwMode="auto">
          <a:xfrm rot="-5400000">
            <a:off x="1576388" y="3633788"/>
            <a:ext cx="27432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Crossbar</a:t>
            </a:r>
          </a:p>
        </p:txBody>
      </p:sp>
      <p:sp>
        <p:nvSpPr>
          <p:cNvPr id="50184" name="Oval 8"/>
          <p:cNvSpPr>
            <a:spLocks noChangeArrowheads="1"/>
          </p:cNvSpPr>
          <p:nvPr/>
        </p:nvSpPr>
        <p:spPr bwMode="auto">
          <a:xfrm>
            <a:off x="3748088" y="34432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85" name="Oval 9"/>
          <p:cNvSpPr>
            <a:spLocks noChangeArrowheads="1"/>
          </p:cNvSpPr>
          <p:nvPr/>
        </p:nvSpPr>
        <p:spPr bwMode="auto">
          <a:xfrm>
            <a:off x="3748088" y="37480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86" name="Oval 10"/>
          <p:cNvSpPr>
            <a:spLocks noChangeArrowheads="1"/>
          </p:cNvSpPr>
          <p:nvPr/>
        </p:nvSpPr>
        <p:spPr bwMode="auto">
          <a:xfrm>
            <a:off x="3748088" y="40528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87" name="Rectangle 11"/>
          <p:cNvSpPr>
            <a:spLocks noChangeArrowheads="1"/>
          </p:cNvSpPr>
          <p:nvPr/>
        </p:nvSpPr>
        <p:spPr bwMode="auto">
          <a:xfrm>
            <a:off x="3290888" y="4357688"/>
            <a:ext cx="10668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CNOTs</a:t>
            </a:r>
          </a:p>
        </p:txBody>
      </p:sp>
      <p:sp>
        <p:nvSpPr>
          <p:cNvPr id="50188" name="Rectangle 12"/>
          <p:cNvSpPr>
            <a:spLocks noChangeArrowheads="1"/>
          </p:cNvSpPr>
          <p:nvPr/>
        </p:nvSpPr>
        <p:spPr bwMode="auto">
          <a:xfrm>
            <a:off x="3290888" y="4814888"/>
            <a:ext cx="10668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Cat Prep</a:t>
            </a:r>
          </a:p>
        </p:txBody>
      </p:sp>
      <p:sp>
        <p:nvSpPr>
          <p:cNvPr id="50189" name="Rectangle 13"/>
          <p:cNvSpPr>
            <a:spLocks noChangeArrowheads="1"/>
          </p:cNvSpPr>
          <p:nvPr/>
        </p:nvSpPr>
        <p:spPr bwMode="auto">
          <a:xfrm rot="-5400000">
            <a:off x="3328988" y="3633788"/>
            <a:ext cx="27432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Crossbar</a:t>
            </a:r>
          </a:p>
        </p:txBody>
      </p:sp>
      <p:sp>
        <p:nvSpPr>
          <p:cNvPr id="50190" name="Rectangle 14"/>
          <p:cNvSpPr>
            <a:spLocks noChangeArrowheads="1"/>
          </p:cNvSpPr>
          <p:nvPr/>
        </p:nvSpPr>
        <p:spPr bwMode="auto">
          <a:xfrm>
            <a:off x="5043488" y="2452688"/>
            <a:ext cx="6858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Verif</a:t>
            </a:r>
          </a:p>
        </p:txBody>
      </p:sp>
      <p:sp>
        <p:nvSpPr>
          <p:cNvPr id="50191" name="Rectangle 15"/>
          <p:cNvSpPr>
            <a:spLocks noChangeArrowheads="1"/>
          </p:cNvSpPr>
          <p:nvPr/>
        </p:nvSpPr>
        <p:spPr bwMode="auto">
          <a:xfrm>
            <a:off x="5043488" y="4814888"/>
            <a:ext cx="6858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Verif</a:t>
            </a:r>
          </a:p>
        </p:txBody>
      </p:sp>
      <p:sp>
        <p:nvSpPr>
          <p:cNvPr id="50192" name="Rectangle 16"/>
          <p:cNvSpPr>
            <a:spLocks noChangeArrowheads="1"/>
          </p:cNvSpPr>
          <p:nvPr/>
        </p:nvSpPr>
        <p:spPr bwMode="auto">
          <a:xfrm>
            <a:off x="1614488" y="4510088"/>
            <a:ext cx="990600" cy="6858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Physical</a:t>
            </a:r>
          </a:p>
          <a:p>
            <a:pPr algn="ctr" eaLnBrk="1" hangingPunct="1"/>
            <a:r>
              <a:rPr lang="en-US" sz="1800">
                <a:solidFill>
                  <a:srgbClr val="000000"/>
                </a:solidFill>
              </a:rPr>
              <a:t>0 Prep</a:t>
            </a:r>
          </a:p>
        </p:txBody>
      </p:sp>
      <p:sp>
        <p:nvSpPr>
          <p:cNvPr id="50193" name="Oval 17"/>
          <p:cNvSpPr>
            <a:spLocks noChangeArrowheads="1"/>
          </p:cNvSpPr>
          <p:nvPr/>
        </p:nvSpPr>
        <p:spPr bwMode="auto">
          <a:xfrm>
            <a:off x="1995488" y="34432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94" name="Oval 18"/>
          <p:cNvSpPr>
            <a:spLocks noChangeArrowheads="1"/>
          </p:cNvSpPr>
          <p:nvPr/>
        </p:nvSpPr>
        <p:spPr bwMode="auto">
          <a:xfrm>
            <a:off x="1995488" y="37480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95" name="Oval 19"/>
          <p:cNvSpPr>
            <a:spLocks noChangeArrowheads="1"/>
          </p:cNvSpPr>
          <p:nvPr/>
        </p:nvSpPr>
        <p:spPr bwMode="auto">
          <a:xfrm>
            <a:off x="1995488" y="40528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96" name="Oval 20"/>
          <p:cNvSpPr>
            <a:spLocks noChangeArrowheads="1"/>
          </p:cNvSpPr>
          <p:nvPr/>
        </p:nvSpPr>
        <p:spPr bwMode="auto">
          <a:xfrm>
            <a:off x="5348288" y="34432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97" name="Oval 21"/>
          <p:cNvSpPr>
            <a:spLocks noChangeArrowheads="1"/>
          </p:cNvSpPr>
          <p:nvPr/>
        </p:nvSpPr>
        <p:spPr bwMode="auto">
          <a:xfrm>
            <a:off x="5348288" y="37480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98" name="Oval 22"/>
          <p:cNvSpPr>
            <a:spLocks noChangeArrowheads="1"/>
          </p:cNvSpPr>
          <p:nvPr/>
        </p:nvSpPr>
        <p:spPr bwMode="auto">
          <a:xfrm>
            <a:off x="5348288" y="40528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199" name="Rectangle 23"/>
          <p:cNvSpPr>
            <a:spLocks noChangeArrowheads="1"/>
          </p:cNvSpPr>
          <p:nvPr/>
        </p:nvSpPr>
        <p:spPr bwMode="auto">
          <a:xfrm>
            <a:off x="6415088" y="2452688"/>
            <a:ext cx="990600" cy="6858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X/Z</a:t>
            </a:r>
          </a:p>
          <a:p>
            <a:pPr algn="ctr" eaLnBrk="1" hangingPunct="1"/>
            <a:r>
              <a:rPr lang="en-US" sz="1800">
                <a:solidFill>
                  <a:srgbClr val="000000"/>
                </a:solidFill>
              </a:rPr>
              <a:t>Correct</a:t>
            </a:r>
          </a:p>
        </p:txBody>
      </p:sp>
      <p:sp>
        <p:nvSpPr>
          <p:cNvPr id="50200" name="Rectangle 24"/>
          <p:cNvSpPr>
            <a:spLocks noChangeArrowheads="1"/>
          </p:cNvSpPr>
          <p:nvPr/>
        </p:nvSpPr>
        <p:spPr bwMode="auto">
          <a:xfrm rot="-5400000">
            <a:off x="4700588" y="3633788"/>
            <a:ext cx="2743200" cy="3810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Crossbar</a:t>
            </a:r>
          </a:p>
        </p:txBody>
      </p:sp>
      <p:sp>
        <p:nvSpPr>
          <p:cNvPr id="50201" name="Rectangle 25"/>
          <p:cNvSpPr>
            <a:spLocks noChangeArrowheads="1"/>
          </p:cNvSpPr>
          <p:nvPr/>
        </p:nvSpPr>
        <p:spPr bwMode="auto">
          <a:xfrm>
            <a:off x="6415088" y="4510088"/>
            <a:ext cx="990600" cy="685800"/>
          </a:xfrm>
          <a:prstGeom prst="rect">
            <a:avLst/>
          </a:prstGeom>
          <a:solidFill>
            <a:srgbClr val="FFFFFF"/>
          </a:solidFill>
          <a:ln w="9525" algn="ctr">
            <a:solidFill>
              <a:schemeClr val="tx1"/>
            </a:solidFill>
            <a:miter lim="800000"/>
            <a:headEnd/>
            <a:tailEnd/>
          </a:ln>
        </p:spPr>
        <p:txBody>
          <a:bodyPr wrap="none" anchor="ctr"/>
          <a:lstStyle/>
          <a:p>
            <a:pPr algn="ctr" eaLnBrk="1" hangingPunct="1"/>
            <a:r>
              <a:rPr lang="en-US" sz="1800">
                <a:solidFill>
                  <a:srgbClr val="000000"/>
                </a:solidFill>
              </a:rPr>
              <a:t>X/Z</a:t>
            </a:r>
          </a:p>
          <a:p>
            <a:pPr algn="ctr" eaLnBrk="1" hangingPunct="1"/>
            <a:r>
              <a:rPr lang="en-US" sz="1800">
                <a:solidFill>
                  <a:srgbClr val="000000"/>
                </a:solidFill>
              </a:rPr>
              <a:t>Correct</a:t>
            </a:r>
          </a:p>
        </p:txBody>
      </p:sp>
      <p:sp>
        <p:nvSpPr>
          <p:cNvPr id="50202" name="Oval 26"/>
          <p:cNvSpPr>
            <a:spLocks noChangeArrowheads="1"/>
          </p:cNvSpPr>
          <p:nvPr/>
        </p:nvSpPr>
        <p:spPr bwMode="auto">
          <a:xfrm>
            <a:off x="6872288" y="34432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203" name="Oval 27"/>
          <p:cNvSpPr>
            <a:spLocks noChangeArrowheads="1"/>
          </p:cNvSpPr>
          <p:nvPr/>
        </p:nvSpPr>
        <p:spPr bwMode="auto">
          <a:xfrm>
            <a:off x="6872288" y="37480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204" name="Oval 28"/>
          <p:cNvSpPr>
            <a:spLocks noChangeArrowheads="1"/>
          </p:cNvSpPr>
          <p:nvPr/>
        </p:nvSpPr>
        <p:spPr bwMode="auto">
          <a:xfrm>
            <a:off x="6872288" y="4052888"/>
            <a:ext cx="152400" cy="152400"/>
          </a:xfrm>
          <a:prstGeom prst="ellipse">
            <a:avLst/>
          </a:prstGeom>
          <a:solidFill>
            <a:schemeClr val="tx1"/>
          </a:solidFill>
          <a:ln w="9525" algn="ctr">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0205" name="Line 29"/>
          <p:cNvSpPr>
            <a:spLocks noChangeShapeType="1"/>
          </p:cNvSpPr>
          <p:nvPr/>
        </p:nvSpPr>
        <p:spPr bwMode="auto">
          <a:xfrm>
            <a:off x="1157288" y="3824288"/>
            <a:ext cx="5334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50206" name="Text Box 30"/>
          <p:cNvSpPr txBox="1">
            <a:spLocks noChangeArrowheads="1"/>
          </p:cNvSpPr>
          <p:nvPr/>
        </p:nvSpPr>
        <p:spPr bwMode="auto">
          <a:xfrm rot="-5400000">
            <a:off x="-343693" y="3574256"/>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800">
                <a:solidFill>
                  <a:srgbClr val="000000"/>
                </a:solidFill>
              </a:rPr>
              <a:t>Junk Physical Qubits</a:t>
            </a:r>
          </a:p>
        </p:txBody>
      </p:sp>
      <p:sp>
        <p:nvSpPr>
          <p:cNvPr id="50207" name="Text Box 31"/>
          <p:cNvSpPr txBox="1">
            <a:spLocks noChangeArrowheads="1"/>
          </p:cNvSpPr>
          <p:nvPr/>
        </p:nvSpPr>
        <p:spPr bwMode="auto">
          <a:xfrm rot="-5400000">
            <a:off x="6988969" y="3631407"/>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800">
                <a:solidFill>
                  <a:srgbClr val="000000"/>
                </a:solidFill>
              </a:rPr>
              <a:t>Good Encoded Ancillae</a:t>
            </a:r>
          </a:p>
        </p:txBody>
      </p:sp>
      <p:sp>
        <p:nvSpPr>
          <p:cNvPr id="50208" name="Line 32"/>
          <p:cNvSpPr>
            <a:spLocks noChangeShapeType="1"/>
          </p:cNvSpPr>
          <p:nvPr/>
        </p:nvSpPr>
        <p:spPr bwMode="auto">
          <a:xfrm>
            <a:off x="7405688" y="3824288"/>
            <a:ext cx="5334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50209" name="Line 33"/>
          <p:cNvSpPr>
            <a:spLocks noChangeShapeType="1"/>
          </p:cNvSpPr>
          <p:nvPr/>
        </p:nvSpPr>
        <p:spPr bwMode="auto">
          <a:xfrm>
            <a:off x="6034088" y="5348288"/>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0" name="Line 34"/>
          <p:cNvSpPr>
            <a:spLocks noChangeShapeType="1"/>
          </p:cNvSpPr>
          <p:nvPr/>
        </p:nvSpPr>
        <p:spPr bwMode="auto">
          <a:xfrm flipH="1">
            <a:off x="928688" y="5576888"/>
            <a:ext cx="510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1" name="Line 35"/>
          <p:cNvSpPr>
            <a:spLocks noChangeShapeType="1"/>
          </p:cNvSpPr>
          <p:nvPr/>
        </p:nvSpPr>
        <p:spPr bwMode="auto">
          <a:xfrm flipV="1">
            <a:off x="928688" y="5195888"/>
            <a:ext cx="0" cy="3810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50212" name="Text Box 36"/>
          <p:cNvSpPr txBox="1">
            <a:spLocks noChangeArrowheads="1"/>
          </p:cNvSpPr>
          <p:nvPr/>
        </p:nvSpPr>
        <p:spPr bwMode="auto">
          <a:xfrm>
            <a:off x="1538288" y="5576888"/>
            <a:ext cx="384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800">
                <a:solidFill>
                  <a:srgbClr val="000000"/>
                </a:solidFill>
              </a:rPr>
              <a:t>Recycle cat state qubits and failures</a:t>
            </a:r>
          </a:p>
        </p:txBody>
      </p:sp>
      <p:sp>
        <p:nvSpPr>
          <p:cNvPr id="50213" name="Line 37"/>
          <p:cNvSpPr>
            <a:spLocks noChangeShapeType="1"/>
          </p:cNvSpPr>
          <p:nvPr/>
        </p:nvSpPr>
        <p:spPr bwMode="auto">
          <a:xfrm>
            <a:off x="6719888" y="5348288"/>
            <a:ext cx="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4" name="Line 38"/>
          <p:cNvSpPr>
            <a:spLocks noChangeShapeType="1"/>
          </p:cNvSpPr>
          <p:nvPr/>
        </p:nvSpPr>
        <p:spPr bwMode="auto">
          <a:xfrm flipH="1">
            <a:off x="623888" y="6186488"/>
            <a:ext cx="609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5" name="Line 39"/>
          <p:cNvSpPr>
            <a:spLocks noChangeShapeType="1"/>
          </p:cNvSpPr>
          <p:nvPr/>
        </p:nvSpPr>
        <p:spPr bwMode="auto">
          <a:xfrm flipV="1">
            <a:off x="623888" y="5195888"/>
            <a:ext cx="0" cy="9906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50216" name="Text Box 40"/>
          <p:cNvSpPr txBox="1">
            <a:spLocks noChangeArrowheads="1"/>
          </p:cNvSpPr>
          <p:nvPr/>
        </p:nvSpPr>
        <p:spPr bwMode="auto">
          <a:xfrm>
            <a:off x="1766888" y="6186488"/>
            <a:ext cx="329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800">
                <a:solidFill>
                  <a:srgbClr val="000000"/>
                </a:solidFill>
              </a:rPr>
              <a:t>Recycle used correction qubits</a:t>
            </a:r>
          </a:p>
        </p:txBody>
      </p:sp>
      <p:sp>
        <p:nvSpPr>
          <p:cNvPr id="50217" name="Oval 41"/>
          <p:cNvSpPr>
            <a:spLocks noChangeArrowheads="1"/>
          </p:cNvSpPr>
          <p:nvPr/>
        </p:nvSpPr>
        <p:spPr bwMode="auto">
          <a:xfrm>
            <a:off x="7162800" y="3443288"/>
            <a:ext cx="990600" cy="762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Tree>
    <p:extLst>
      <p:ext uri="{BB962C8B-B14F-4D97-AF65-F5344CB8AC3E}">
        <p14:creationId xmlns:p14="http://schemas.microsoft.com/office/powerpoint/2010/main" val="97939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sp-ss"/>
          <p:cNvPicPr>
            <a:picLocks noChangeAspect="1" noChangeArrowheads="1"/>
          </p:cNvPicPr>
          <p:nvPr/>
        </p:nvPicPr>
        <p:blipFill>
          <a:blip r:embed="rId2"/>
          <a:srcRect/>
          <a:stretch>
            <a:fillRect/>
          </a:stretch>
        </p:blipFill>
        <p:spPr bwMode="auto">
          <a:xfrm>
            <a:off x="721663" y="809065"/>
            <a:ext cx="7882258" cy="5744135"/>
          </a:xfrm>
          <a:prstGeom prst="rect">
            <a:avLst/>
          </a:prstGeom>
          <a:noFill/>
        </p:spPr>
      </p:pic>
      <p:sp>
        <p:nvSpPr>
          <p:cNvPr id="2" name="Title 1"/>
          <p:cNvSpPr>
            <a:spLocks noGrp="1"/>
          </p:cNvSpPr>
          <p:nvPr>
            <p:ph type="title"/>
          </p:nvPr>
        </p:nvSpPr>
        <p:spPr>
          <a:xfrm>
            <a:off x="706371" y="49534"/>
            <a:ext cx="7927565" cy="914400"/>
          </a:xfrm>
        </p:spPr>
        <p:txBody>
          <a:bodyPr/>
          <a:lstStyle/>
          <a:p>
            <a:r>
              <a:rPr lang="en-US" dirty="0" smtClean="0"/>
              <a:t>2013</a:t>
            </a:r>
            <a:endParaRPr lang="en-US" dirty="0"/>
          </a:p>
        </p:txBody>
      </p:sp>
      <p:pic>
        <p:nvPicPr>
          <p:cNvPr id="8" name="Picture 7" descr="Screen shot 2012-11-05 at 9.01.24 AM.png"/>
          <p:cNvPicPr>
            <a:picLocks noChangeAspect="1"/>
          </p:cNvPicPr>
          <p:nvPr/>
        </p:nvPicPr>
        <p:blipFill>
          <a:blip r:embed="rId3"/>
          <a:stretch>
            <a:fillRect/>
          </a:stretch>
        </p:blipFill>
        <p:spPr>
          <a:xfrm>
            <a:off x="5752547" y="1120796"/>
            <a:ext cx="3094731" cy="2800478"/>
          </a:xfrm>
          <a:prstGeom prst="rect">
            <a:avLst/>
          </a:prstGeom>
        </p:spPr>
      </p:pic>
      <p:pic>
        <p:nvPicPr>
          <p:cNvPr id="9" name="Picture 8" descr="Screen shot 2012-11-05 at 8.58.41 AM.png"/>
          <p:cNvPicPr>
            <a:picLocks noChangeAspect="1"/>
          </p:cNvPicPr>
          <p:nvPr/>
        </p:nvPicPr>
        <p:blipFill>
          <a:blip r:embed="rId4"/>
          <a:stretch>
            <a:fillRect/>
          </a:stretch>
        </p:blipFill>
        <p:spPr>
          <a:xfrm>
            <a:off x="415272" y="2895570"/>
            <a:ext cx="3801018" cy="2811256"/>
          </a:xfrm>
          <a:prstGeom prst="rect">
            <a:avLst/>
          </a:prstGeom>
        </p:spPr>
      </p:pic>
    </p:spTree>
    <p:extLst>
      <p:ext uri="{BB962C8B-B14F-4D97-AF65-F5344CB8AC3E}">
        <p14:creationId xmlns:p14="http://schemas.microsoft.com/office/powerpoint/2010/main" val="3830457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62600" y="881063"/>
            <a:ext cx="3276600" cy="3038475"/>
            <a:chOff x="1872" y="1899"/>
            <a:chExt cx="2064" cy="1914"/>
          </a:xfrm>
        </p:grpSpPr>
        <p:pic>
          <p:nvPicPr>
            <p:cNvPr id="51330" name="Picture 3"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2523"/>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1" name="Picture 4"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3147"/>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2" name="Picture 5"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1899"/>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3" name="Picture 6"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2" y="2544"/>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4" name="Picture 7"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2" y="3168"/>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5" name="Picture 8"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2" y="1920"/>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6" name="Picture 9"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 y="3168"/>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7" name="Picture 10"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 y="1920"/>
              <a:ext cx="72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11"/>
          <p:cNvSpPr>
            <a:spLocks noGrp="1" noChangeArrowheads="1"/>
          </p:cNvSpPr>
          <p:nvPr>
            <p:ph type="title"/>
          </p:nvPr>
        </p:nvSpPr>
        <p:spPr>
          <a:xfrm>
            <a:off x="533400" y="152400"/>
            <a:ext cx="8211904" cy="661627"/>
          </a:xfrm>
        </p:spPr>
        <p:txBody>
          <a:bodyPr/>
          <a:lstStyle/>
          <a:p>
            <a:r>
              <a:rPr lang="en-US" dirty="0" smtClean="0"/>
              <a:t>The </a:t>
            </a:r>
            <a:r>
              <a:rPr lang="en-US" dirty="0" err="1" smtClean="0"/>
              <a:t>Qalypso</a:t>
            </a:r>
            <a:r>
              <a:rPr lang="en-US" dirty="0" smtClean="0"/>
              <a:t> </a:t>
            </a:r>
            <a:r>
              <a:rPr lang="en-US" dirty="0" err="1" smtClean="0"/>
              <a:t>Datapath</a:t>
            </a:r>
            <a:r>
              <a:rPr lang="en-US" dirty="0" smtClean="0"/>
              <a:t> Architecture</a:t>
            </a:r>
          </a:p>
        </p:txBody>
      </p:sp>
      <p:sp>
        <p:nvSpPr>
          <p:cNvPr id="492556" name="Rectangle 12"/>
          <p:cNvSpPr>
            <a:spLocks noGrp="1" noChangeArrowheads="1"/>
          </p:cNvSpPr>
          <p:nvPr>
            <p:ph type="body" idx="1"/>
          </p:nvPr>
        </p:nvSpPr>
        <p:spPr>
          <a:xfrm>
            <a:off x="0" y="685800"/>
            <a:ext cx="8229600" cy="5638800"/>
          </a:xfrm>
        </p:spPr>
        <p:txBody>
          <a:bodyPr/>
          <a:lstStyle/>
          <a:p>
            <a:r>
              <a:rPr lang="en-US" sz="2600" dirty="0" smtClean="0"/>
              <a:t>Dense data region</a:t>
            </a:r>
          </a:p>
          <a:p>
            <a:pPr lvl="1"/>
            <a:r>
              <a:rPr lang="en-US" sz="2200" dirty="0" smtClean="0"/>
              <a:t>Data </a:t>
            </a:r>
            <a:r>
              <a:rPr lang="en-US" sz="2200" dirty="0" err="1" smtClean="0"/>
              <a:t>qubits</a:t>
            </a:r>
            <a:r>
              <a:rPr lang="en-US" sz="2200" dirty="0" smtClean="0"/>
              <a:t> </a:t>
            </a:r>
            <a:r>
              <a:rPr lang="en-US" sz="2200" i="1" dirty="0" smtClean="0"/>
              <a:t>only</a:t>
            </a:r>
          </a:p>
          <a:p>
            <a:pPr lvl="1"/>
            <a:r>
              <a:rPr lang="en-US" sz="2200" dirty="0" smtClean="0"/>
              <a:t>Local communication</a:t>
            </a:r>
          </a:p>
          <a:p>
            <a:r>
              <a:rPr lang="en-US" sz="2600" dirty="0" smtClean="0"/>
              <a:t>Shared </a:t>
            </a:r>
            <a:r>
              <a:rPr lang="en-US" sz="2600" dirty="0" err="1" smtClean="0"/>
              <a:t>Ancilla</a:t>
            </a:r>
            <a:r>
              <a:rPr lang="en-US" sz="2600" dirty="0" smtClean="0"/>
              <a:t> Factories</a:t>
            </a:r>
          </a:p>
          <a:p>
            <a:pPr lvl="1"/>
            <a:r>
              <a:rPr lang="en-US" sz="2200" dirty="0" smtClean="0"/>
              <a:t>Distributed to data as needed</a:t>
            </a:r>
          </a:p>
          <a:p>
            <a:pPr lvl="1"/>
            <a:r>
              <a:rPr lang="en-US" sz="2200" dirty="0" smtClean="0"/>
              <a:t>Fully multiplexed to all data</a:t>
            </a:r>
          </a:p>
          <a:p>
            <a:pPr lvl="1"/>
            <a:r>
              <a:rPr lang="en-US" sz="2200" dirty="0" smtClean="0"/>
              <a:t>Output ports (   ): close to data</a:t>
            </a:r>
          </a:p>
          <a:p>
            <a:pPr lvl="1"/>
            <a:r>
              <a:rPr lang="en-US" sz="2200" dirty="0" smtClean="0"/>
              <a:t>Input ports (    ): may be far from</a:t>
            </a:r>
            <a:br>
              <a:rPr lang="en-US" sz="2200" dirty="0" smtClean="0"/>
            </a:br>
            <a:r>
              <a:rPr lang="en-US" sz="2200" dirty="0" smtClean="0"/>
              <a:t>data (recycled state irrelevant)</a:t>
            </a:r>
          </a:p>
          <a:p>
            <a:r>
              <a:rPr lang="en-US" sz="2600" dirty="0" smtClean="0"/>
              <a:t>Regions connected by teleportation networks</a:t>
            </a:r>
          </a:p>
        </p:txBody>
      </p:sp>
      <p:grpSp>
        <p:nvGrpSpPr>
          <p:cNvPr id="51205" name="Group 13"/>
          <p:cNvGrpSpPr>
            <a:grpSpLocks/>
          </p:cNvGrpSpPr>
          <p:nvPr/>
        </p:nvGrpSpPr>
        <p:grpSpPr bwMode="auto">
          <a:xfrm>
            <a:off x="6705600" y="1981200"/>
            <a:ext cx="990600" cy="990600"/>
            <a:chOff x="3456" y="1392"/>
            <a:chExt cx="624" cy="624"/>
          </a:xfrm>
        </p:grpSpPr>
        <p:grpSp>
          <p:nvGrpSpPr>
            <p:cNvPr id="51312" name="Group 14"/>
            <p:cNvGrpSpPr>
              <a:grpSpLocks/>
            </p:cNvGrpSpPr>
            <p:nvPr/>
          </p:nvGrpSpPr>
          <p:grpSpPr bwMode="auto">
            <a:xfrm>
              <a:off x="3456" y="1392"/>
              <a:ext cx="624" cy="623"/>
              <a:chOff x="3456" y="1100"/>
              <a:chExt cx="912" cy="915"/>
            </a:xfrm>
          </p:grpSpPr>
          <p:pic>
            <p:nvPicPr>
              <p:cNvPr id="51314" name="Picture 15"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822"/>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5" name="Picture 16"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 y="1824"/>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6" name="Picture 17"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584"/>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7" name="Picture 18"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 y="1586"/>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8" name="Picture 19"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6" y="1820"/>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9" name="Picture 20"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 y="1822"/>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0" name="Picture 21"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6" y="1582"/>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1" name="Picture 22"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 y="1584"/>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2" name="Picture 23"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340"/>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3" name="Picture 24"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 y="1342"/>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4" name="Picture 25"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102"/>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5" name="Picture 26"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 y="1104"/>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6" name="Picture 27"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6" y="1338"/>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7" name="Picture 28"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 y="1340"/>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8" name="Picture 29"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6" y="1100"/>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9" name="Picture 30"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 y="1102"/>
                <a:ext cx="19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313" name="Rectangle 31"/>
            <p:cNvSpPr>
              <a:spLocks noChangeArrowheads="1"/>
            </p:cNvSpPr>
            <p:nvPr/>
          </p:nvSpPr>
          <p:spPr bwMode="auto">
            <a:xfrm>
              <a:off x="3456" y="1392"/>
              <a:ext cx="624"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grpSp>
      <p:grpSp>
        <p:nvGrpSpPr>
          <p:cNvPr id="5" name="Group 32"/>
          <p:cNvGrpSpPr>
            <a:grpSpLocks/>
          </p:cNvGrpSpPr>
          <p:nvPr/>
        </p:nvGrpSpPr>
        <p:grpSpPr bwMode="auto">
          <a:xfrm>
            <a:off x="6551613" y="1828800"/>
            <a:ext cx="1296987" cy="1295400"/>
            <a:chOff x="2495" y="2496"/>
            <a:chExt cx="817" cy="816"/>
          </a:xfrm>
        </p:grpSpPr>
        <p:sp>
          <p:nvSpPr>
            <p:cNvPr id="51304" name="AutoShape 33"/>
            <p:cNvSpPr>
              <a:spLocks noChangeArrowheads="1"/>
            </p:cNvSpPr>
            <p:nvPr/>
          </p:nvSpPr>
          <p:spPr bwMode="auto">
            <a:xfrm>
              <a:off x="2496" y="2832"/>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5" name="AutoShape 34"/>
            <p:cNvSpPr>
              <a:spLocks noChangeArrowheads="1"/>
            </p:cNvSpPr>
            <p:nvPr/>
          </p:nvSpPr>
          <p:spPr bwMode="auto">
            <a:xfrm rot="5400000">
              <a:off x="2856" y="252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6" name="AutoShape 35"/>
            <p:cNvSpPr>
              <a:spLocks noChangeArrowheads="1"/>
            </p:cNvSpPr>
            <p:nvPr/>
          </p:nvSpPr>
          <p:spPr bwMode="auto">
            <a:xfrm rot="2700000">
              <a:off x="2520" y="252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7" name="AutoShape 36"/>
            <p:cNvSpPr>
              <a:spLocks noChangeArrowheads="1"/>
            </p:cNvSpPr>
            <p:nvPr/>
          </p:nvSpPr>
          <p:spPr bwMode="auto">
            <a:xfrm rot="8100000">
              <a:off x="3168" y="2544"/>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8" name="AutoShape 37"/>
            <p:cNvSpPr>
              <a:spLocks noChangeArrowheads="1"/>
            </p:cNvSpPr>
            <p:nvPr/>
          </p:nvSpPr>
          <p:spPr bwMode="auto">
            <a:xfrm rot="10800000">
              <a:off x="3167" y="288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9" name="AutoShape 38"/>
            <p:cNvSpPr>
              <a:spLocks noChangeArrowheads="1"/>
            </p:cNvSpPr>
            <p:nvPr/>
          </p:nvSpPr>
          <p:spPr bwMode="auto">
            <a:xfrm rot="-5400000">
              <a:off x="2807" y="3192"/>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10" name="AutoShape 39"/>
            <p:cNvSpPr>
              <a:spLocks noChangeArrowheads="1"/>
            </p:cNvSpPr>
            <p:nvPr/>
          </p:nvSpPr>
          <p:spPr bwMode="auto">
            <a:xfrm rot="-8100000">
              <a:off x="3143" y="3192"/>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11" name="AutoShape 40"/>
            <p:cNvSpPr>
              <a:spLocks noChangeArrowheads="1"/>
            </p:cNvSpPr>
            <p:nvPr/>
          </p:nvSpPr>
          <p:spPr bwMode="auto">
            <a:xfrm rot="-2700000">
              <a:off x="2495" y="3168"/>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grpSp>
        <p:nvGrpSpPr>
          <p:cNvPr id="6" name="Group 41"/>
          <p:cNvGrpSpPr>
            <a:grpSpLocks/>
          </p:cNvGrpSpPr>
          <p:nvPr/>
        </p:nvGrpSpPr>
        <p:grpSpPr bwMode="auto">
          <a:xfrm>
            <a:off x="5562600" y="838200"/>
            <a:ext cx="3352800" cy="3200400"/>
            <a:chOff x="1872" y="1872"/>
            <a:chExt cx="2112" cy="2016"/>
          </a:xfrm>
        </p:grpSpPr>
        <p:sp>
          <p:nvSpPr>
            <p:cNvPr id="51296" name="AutoShape 42"/>
            <p:cNvSpPr>
              <a:spLocks noChangeArrowheads="1"/>
            </p:cNvSpPr>
            <p:nvPr/>
          </p:nvSpPr>
          <p:spPr bwMode="auto">
            <a:xfrm>
              <a:off x="1872" y="2832"/>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297" name="AutoShape 43"/>
            <p:cNvSpPr>
              <a:spLocks noChangeArrowheads="1"/>
            </p:cNvSpPr>
            <p:nvPr/>
          </p:nvSpPr>
          <p:spPr bwMode="auto">
            <a:xfrm rot="2700000">
              <a:off x="1944" y="1992"/>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298" name="AutoShape 44"/>
            <p:cNvSpPr>
              <a:spLocks noChangeArrowheads="1"/>
            </p:cNvSpPr>
            <p:nvPr/>
          </p:nvSpPr>
          <p:spPr bwMode="auto">
            <a:xfrm rot="5400000">
              <a:off x="2856" y="1896"/>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299" name="AutoShape 45"/>
            <p:cNvSpPr>
              <a:spLocks noChangeArrowheads="1"/>
            </p:cNvSpPr>
            <p:nvPr/>
          </p:nvSpPr>
          <p:spPr bwMode="auto">
            <a:xfrm rot="8100000">
              <a:off x="3744" y="1920"/>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0" name="AutoShape 46"/>
            <p:cNvSpPr>
              <a:spLocks noChangeArrowheads="1"/>
            </p:cNvSpPr>
            <p:nvPr/>
          </p:nvSpPr>
          <p:spPr bwMode="auto">
            <a:xfrm rot="10800000">
              <a:off x="3840" y="2880"/>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1" name="AutoShape 47"/>
            <p:cNvSpPr>
              <a:spLocks noChangeArrowheads="1"/>
            </p:cNvSpPr>
            <p:nvPr/>
          </p:nvSpPr>
          <p:spPr bwMode="auto">
            <a:xfrm rot="-8100000">
              <a:off x="3816" y="3720"/>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2" name="AutoShape 48"/>
            <p:cNvSpPr>
              <a:spLocks noChangeArrowheads="1"/>
            </p:cNvSpPr>
            <p:nvPr/>
          </p:nvSpPr>
          <p:spPr bwMode="auto">
            <a:xfrm rot="-5400000">
              <a:off x="2808" y="3768"/>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1303" name="AutoShape 49"/>
            <p:cNvSpPr>
              <a:spLocks noChangeArrowheads="1"/>
            </p:cNvSpPr>
            <p:nvPr/>
          </p:nvSpPr>
          <p:spPr bwMode="auto">
            <a:xfrm rot="-2700000">
              <a:off x="1920" y="3744"/>
              <a:ext cx="144" cy="96"/>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sp>
        <p:nvSpPr>
          <p:cNvPr id="492594" name="AutoShape 50"/>
          <p:cNvSpPr>
            <a:spLocks noChangeArrowheads="1"/>
          </p:cNvSpPr>
          <p:nvPr/>
        </p:nvSpPr>
        <p:spPr bwMode="auto">
          <a:xfrm>
            <a:off x="2833688" y="3352800"/>
            <a:ext cx="228600" cy="1524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492595" name="AutoShape 51"/>
          <p:cNvSpPr>
            <a:spLocks noChangeArrowheads="1"/>
          </p:cNvSpPr>
          <p:nvPr/>
        </p:nvSpPr>
        <p:spPr bwMode="auto">
          <a:xfrm>
            <a:off x="2659063" y="3733800"/>
            <a:ext cx="228600" cy="1524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492596" name="Rectangle 52"/>
          <p:cNvSpPr>
            <a:spLocks noChangeArrowheads="1"/>
          </p:cNvSpPr>
          <p:nvPr/>
        </p:nvSpPr>
        <p:spPr bwMode="auto">
          <a:xfrm>
            <a:off x="6400800" y="2328863"/>
            <a:ext cx="228600" cy="228600"/>
          </a:xfrm>
          <a:prstGeom prst="rect">
            <a:avLst/>
          </a:prstGeom>
          <a:solidFill>
            <a:srgbClr val="00FF00"/>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pic>
        <p:nvPicPr>
          <p:cNvPr id="492597" name="Picture 53"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328863"/>
            <a:ext cx="2079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4"/>
          <p:cNvGrpSpPr>
            <a:grpSpLocks/>
          </p:cNvGrpSpPr>
          <p:nvPr/>
        </p:nvGrpSpPr>
        <p:grpSpPr bwMode="auto">
          <a:xfrm>
            <a:off x="1295400" y="4724400"/>
            <a:ext cx="6248400" cy="1981200"/>
            <a:chOff x="816" y="2930"/>
            <a:chExt cx="3936" cy="1294"/>
          </a:xfrm>
        </p:grpSpPr>
        <p:grpSp>
          <p:nvGrpSpPr>
            <p:cNvPr id="51216" name="Group 4"/>
            <p:cNvGrpSpPr>
              <a:grpSpLocks/>
            </p:cNvGrpSpPr>
            <p:nvPr/>
          </p:nvGrpSpPr>
          <p:grpSpPr bwMode="auto">
            <a:xfrm>
              <a:off x="1344" y="3379"/>
              <a:ext cx="2888" cy="295"/>
              <a:chOff x="1344" y="3377"/>
              <a:chExt cx="2888" cy="295"/>
            </a:xfrm>
          </p:grpSpPr>
          <p:grpSp>
            <p:nvGrpSpPr>
              <p:cNvPr id="51278" name="Group 5"/>
              <p:cNvGrpSpPr>
                <a:grpSpLocks/>
              </p:cNvGrpSpPr>
              <p:nvPr/>
            </p:nvGrpSpPr>
            <p:grpSpPr bwMode="auto">
              <a:xfrm>
                <a:off x="1344" y="3377"/>
                <a:ext cx="296" cy="295"/>
                <a:chOff x="2496" y="1824"/>
                <a:chExt cx="296" cy="295"/>
              </a:xfrm>
            </p:grpSpPr>
            <p:pic>
              <p:nvPicPr>
                <p:cNvPr id="51291" name="Picture 6"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 y="1987"/>
                  <a:ext cx="13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2" name="Picture 7"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 y="1989"/>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3" name="Picture 8"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 y="1825"/>
                  <a:ext cx="13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4" name="Picture 9"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 y="1827"/>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5" name="Rectangle 10"/>
                <p:cNvSpPr>
                  <a:spLocks noChangeArrowheads="1"/>
                </p:cNvSpPr>
                <p:nvPr/>
              </p:nvSpPr>
              <p:spPr bwMode="auto">
                <a:xfrm>
                  <a:off x="2496" y="1824"/>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solidFill>
                      <a:srgbClr val="000000"/>
                    </a:solidFill>
                    <a:cs typeface="Arial" charset="0"/>
                  </a:endParaRPr>
                </a:p>
              </p:txBody>
            </p:sp>
          </p:grpSp>
          <p:grpSp>
            <p:nvGrpSpPr>
              <p:cNvPr id="51279" name="Group 11"/>
              <p:cNvGrpSpPr>
                <a:grpSpLocks/>
              </p:cNvGrpSpPr>
              <p:nvPr/>
            </p:nvGrpSpPr>
            <p:grpSpPr bwMode="auto">
              <a:xfrm>
                <a:off x="2640" y="3377"/>
                <a:ext cx="296" cy="295"/>
                <a:chOff x="2496" y="1824"/>
                <a:chExt cx="296" cy="295"/>
              </a:xfrm>
            </p:grpSpPr>
            <p:pic>
              <p:nvPicPr>
                <p:cNvPr id="51286" name="Picture 12"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 y="1987"/>
                  <a:ext cx="13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7" name="Picture 13"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 y="1989"/>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8" name="Picture 14"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 y="1825"/>
                  <a:ext cx="13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9" name="Picture 15"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 y="1827"/>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0" name="Rectangle 16"/>
                <p:cNvSpPr>
                  <a:spLocks noChangeArrowheads="1"/>
                </p:cNvSpPr>
                <p:nvPr/>
              </p:nvSpPr>
              <p:spPr bwMode="auto">
                <a:xfrm>
                  <a:off x="2496" y="1824"/>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solidFill>
                      <a:srgbClr val="000000"/>
                    </a:solidFill>
                    <a:cs typeface="Arial" charset="0"/>
                  </a:endParaRPr>
                </a:p>
              </p:txBody>
            </p:sp>
          </p:grpSp>
          <p:grpSp>
            <p:nvGrpSpPr>
              <p:cNvPr id="51280" name="Group 17"/>
              <p:cNvGrpSpPr>
                <a:grpSpLocks/>
              </p:cNvGrpSpPr>
              <p:nvPr/>
            </p:nvGrpSpPr>
            <p:grpSpPr bwMode="auto">
              <a:xfrm>
                <a:off x="3936" y="3377"/>
                <a:ext cx="296" cy="295"/>
                <a:chOff x="2496" y="1824"/>
                <a:chExt cx="296" cy="295"/>
              </a:xfrm>
            </p:grpSpPr>
            <p:pic>
              <p:nvPicPr>
                <p:cNvPr id="51281" name="Picture 18"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 y="1987"/>
                  <a:ext cx="13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2" name="Picture 19"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 y="1989"/>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3" name="Picture 20"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 y="1825"/>
                  <a:ext cx="13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4" name="Picture 21" descr="MCj024109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 y="1827"/>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5" name="Rectangle 22"/>
                <p:cNvSpPr>
                  <a:spLocks noChangeArrowheads="1"/>
                </p:cNvSpPr>
                <p:nvPr/>
              </p:nvSpPr>
              <p:spPr bwMode="auto">
                <a:xfrm>
                  <a:off x="2496" y="1824"/>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solidFill>
                      <a:srgbClr val="000000"/>
                    </a:solidFill>
                    <a:cs typeface="Arial" charset="0"/>
                  </a:endParaRPr>
                </a:p>
              </p:txBody>
            </p:sp>
          </p:grpSp>
        </p:grpSp>
        <p:grpSp>
          <p:nvGrpSpPr>
            <p:cNvPr id="51217" name="Group 23"/>
            <p:cNvGrpSpPr>
              <a:grpSpLocks/>
            </p:cNvGrpSpPr>
            <p:nvPr/>
          </p:nvGrpSpPr>
          <p:grpSpPr bwMode="auto">
            <a:xfrm>
              <a:off x="816" y="2930"/>
              <a:ext cx="3936" cy="1198"/>
              <a:chOff x="624" y="2208"/>
              <a:chExt cx="3936" cy="1198"/>
            </a:xfrm>
          </p:grpSpPr>
          <p:pic>
            <p:nvPicPr>
              <p:cNvPr id="51254" name="Picture 24"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5" name="Picture 25"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6" name="Picture 26"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7" name="Picture 27"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2592"/>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8" name="Picture 28"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 y="2592"/>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9" name="Picture 29"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0" name="Picture 30"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1" name="Picture 31"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2" name="Picture 32"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2"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3" name="Picture 33"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4" name="Picture 34"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5" name="Picture 35"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 y="2592"/>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6" name="Picture 36"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 y="2592"/>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7" name="Picture 37"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2"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8" name="Picture 38"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9" name="Picture 39"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0" name="Picture 40"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8"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1" name="Picture 41"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0"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2" name="Picture 42"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2976"/>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3" name="Picture 43"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0" y="2592"/>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4" name="Picture 44"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2592"/>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5" name="Picture 45"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8"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6" name="Picture 46"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0"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7" name="Picture 47" descr="MCj029798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2208"/>
                <a:ext cx="48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18" name="Group 48"/>
            <p:cNvGrpSpPr>
              <a:grpSpLocks/>
            </p:cNvGrpSpPr>
            <p:nvPr/>
          </p:nvGrpSpPr>
          <p:grpSpPr bwMode="auto">
            <a:xfrm>
              <a:off x="1200" y="3264"/>
              <a:ext cx="576" cy="528"/>
              <a:chOff x="1008" y="2448"/>
              <a:chExt cx="576" cy="528"/>
            </a:xfrm>
          </p:grpSpPr>
          <p:sp>
            <p:nvSpPr>
              <p:cNvPr id="51246" name="AutoShape 49"/>
              <p:cNvSpPr>
                <a:spLocks noChangeArrowheads="1"/>
              </p:cNvSpPr>
              <p:nvPr/>
            </p:nvSpPr>
            <p:spPr bwMode="auto">
              <a:xfrm>
                <a:off x="1008" y="264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sp>
            <p:nvSpPr>
              <p:cNvPr id="51247" name="AutoShape 50"/>
              <p:cNvSpPr>
                <a:spLocks noChangeArrowheads="1"/>
              </p:cNvSpPr>
              <p:nvPr/>
            </p:nvSpPr>
            <p:spPr bwMode="auto">
              <a:xfrm rot="2198047">
                <a:off x="1056" y="2496"/>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sp>
            <p:nvSpPr>
              <p:cNvPr id="51248" name="AutoShape 51"/>
              <p:cNvSpPr>
                <a:spLocks noChangeArrowheads="1"/>
              </p:cNvSpPr>
              <p:nvPr/>
            </p:nvSpPr>
            <p:spPr bwMode="auto">
              <a:xfrm rot="5400000">
                <a:off x="1224" y="2472"/>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vert="eaVert" wrap="none" anchor="ctr"/>
              <a:lstStyle/>
              <a:p>
                <a:endParaRPr lang="en-US" sz="1600">
                  <a:solidFill>
                    <a:srgbClr val="000000"/>
                  </a:solidFill>
                  <a:cs typeface="Arial" charset="0"/>
                </a:endParaRPr>
              </a:p>
            </p:txBody>
          </p:sp>
          <p:sp>
            <p:nvSpPr>
              <p:cNvPr id="51249" name="AutoShape 52"/>
              <p:cNvSpPr>
                <a:spLocks noChangeArrowheads="1"/>
              </p:cNvSpPr>
              <p:nvPr/>
            </p:nvSpPr>
            <p:spPr bwMode="auto">
              <a:xfrm rot="8781135">
                <a:off x="1416" y="2496"/>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wrap="none" anchor="ctr"/>
              <a:lstStyle/>
              <a:p>
                <a:endParaRPr lang="en-US" sz="1600">
                  <a:solidFill>
                    <a:srgbClr val="000000"/>
                  </a:solidFill>
                  <a:cs typeface="Arial" charset="0"/>
                </a:endParaRPr>
              </a:p>
            </p:txBody>
          </p:sp>
          <p:sp>
            <p:nvSpPr>
              <p:cNvPr id="51250" name="AutoShape 53"/>
              <p:cNvSpPr>
                <a:spLocks noChangeArrowheads="1"/>
              </p:cNvSpPr>
              <p:nvPr/>
            </p:nvSpPr>
            <p:spPr bwMode="auto">
              <a:xfrm rot="10588024">
                <a:off x="1440" y="2640"/>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wrap="none" anchor="ctr"/>
              <a:lstStyle/>
              <a:p>
                <a:endParaRPr lang="en-US" sz="1600">
                  <a:solidFill>
                    <a:srgbClr val="000000"/>
                  </a:solidFill>
                  <a:cs typeface="Arial" charset="0"/>
                </a:endParaRPr>
              </a:p>
            </p:txBody>
          </p:sp>
          <p:sp>
            <p:nvSpPr>
              <p:cNvPr id="51251" name="AutoShape 54"/>
              <p:cNvSpPr>
                <a:spLocks noChangeArrowheads="1"/>
              </p:cNvSpPr>
              <p:nvPr/>
            </p:nvSpPr>
            <p:spPr bwMode="auto">
              <a:xfrm rot="-8093685">
                <a:off x="1416" y="2856"/>
                <a:ext cx="144" cy="96"/>
              </a:xfrm>
              <a:prstGeom prst="rightArrow">
                <a:avLst>
                  <a:gd name="adj1" fmla="val 50000"/>
                  <a:gd name="adj2" fmla="val 37500"/>
                </a:avLst>
              </a:prstGeom>
              <a:solidFill>
                <a:srgbClr val="00FF00"/>
              </a:solidFill>
              <a:ln w="9525">
                <a:solidFill>
                  <a:schemeClr val="tx1"/>
                </a:solidFill>
                <a:miter lim="800000"/>
                <a:headEnd/>
                <a:tailEnd/>
              </a:ln>
            </p:spPr>
            <p:txBody>
              <a:bodyPr vert="eaVert" wrap="none" anchor="ctr"/>
              <a:lstStyle/>
              <a:p>
                <a:endParaRPr lang="en-US" sz="1600">
                  <a:solidFill>
                    <a:srgbClr val="000000"/>
                  </a:solidFill>
                  <a:cs typeface="Arial" charset="0"/>
                </a:endParaRPr>
              </a:p>
            </p:txBody>
          </p:sp>
          <p:sp>
            <p:nvSpPr>
              <p:cNvPr id="51252" name="AutoShape 55"/>
              <p:cNvSpPr>
                <a:spLocks noChangeArrowheads="1"/>
              </p:cNvSpPr>
              <p:nvPr/>
            </p:nvSpPr>
            <p:spPr bwMode="auto">
              <a:xfrm rot="-5400000">
                <a:off x="1224" y="2856"/>
                <a:ext cx="144" cy="96"/>
              </a:xfrm>
              <a:prstGeom prst="rightArrow">
                <a:avLst>
                  <a:gd name="adj1" fmla="val 50000"/>
                  <a:gd name="adj2" fmla="val 37500"/>
                </a:avLst>
              </a:prstGeom>
              <a:solidFill>
                <a:srgbClr val="00FF00"/>
              </a:solidFill>
              <a:ln w="9525">
                <a:solidFill>
                  <a:schemeClr val="tx1"/>
                </a:solidFill>
                <a:miter lim="800000"/>
                <a:headEnd/>
                <a:tailEnd/>
              </a:ln>
            </p:spPr>
            <p:txBody>
              <a:bodyPr vert="eaVert" wrap="none" anchor="ctr"/>
              <a:lstStyle/>
              <a:p>
                <a:endParaRPr lang="en-US" sz="1600">
                  <a:solidFill>
                    <a:srgbClr val="000000"/>
                  </a:solidFill>
                  <a:cs typeface="Arial" charset="0"/>
                </a:endParaRPr>
              </a:p>
            </p:txBody>
          </p:sp>
          <p:sp>
            <p:nvSpPr>
              <p:cNvPr id="51253" name="AutoShape 56"/>
              <p:cNvSpPr>
                <a:spLocks noChangeArrowheads="1"/>
              </p:cNvSpPr>
              <p:nvPr/>
            </p:nvSpPr>
            <p:spPr bwMode="auto">
              <a:xfrm rot="-2620067">
                <a:off x="1056" y="2832"/>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grpSp>
        <p:grpSp>
          <p:nvGrpSpPr>
            <p:cNvPr id="51219" name="Group 57"/>
            <p:cNvGrpSpPr>
              <a:grpSpLocks/>
            </p:cNvGrpSpPr>
            <p:nvPr/>
          </p:nvGrpSpPr>
          <p:grpSpPr bwMode="auto">
            <a:xfrm>
              <a:off x="2496" y="3266"/>
              <a:ext cx="576" cy="528"/>
              <a:chOff x="1008" y="2448"/>
              <a:chExt cx="576" cy="528"/>
            </a:xfrm>
          </p:grpSpPr>
          <p:sp>
            <p:nvSpPr>
              <p:cNvPr id="51238" name="AutoShape 58"/>
              <p:cNvSpPr>
                <a:spLocks noChangeArrowheads="1"/>
              </p:cNvSpPr>
              <p:nvPr/>
            </p:nvSpPr>
            <p:spPr bwMode="auto">
              <a:xfrm>
                <a:off x="1008" y="264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sp>
            <p:nvSpPr>
              <p:cNvPr id="51239" name="AutoShape 59"/>
              <p:cNvSpPr>
                <a:spLocks noChangeArrowheads="1"/>
              </p:cNvSpPr>
              <p:nvPr/>
            </p:nvSpPr>
            <p:spPr bwMode="auto">
              <a:xfrm rot="2198047">
                <a:off x="1056" y="2496"/>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sp>
            <p:nvSpPr>
              <p:cNvPr id="51240" name="AutoShape 60"/>
              <p:cNvSpPr>
                <a:spLocks noChangeArrowheads="1"/>
              </p:cNvSpPr>
              <p:nvPr/>
            </p:nvSpPr>
            <p:spPr bwMode="auto">
              <a:xfrm rot="5400000">
                <a:off x="1224" y="2472"/>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vert="eaVert" wrap="none" anchor="ctr"/>
              <a:lstStyle/>
              <a:p>
                <a:endParaRPr lang="en-US" sz="1600">
                  <a:solidFill>
                    <a:srgbClr val="000000"/>
                  </a:solidFill>
                  <a:cs typeface="Arial" charset="0"/>
                </a:endParaRPr>
              </a:p>
            </p:txBody>
          </p:sp>
          <p:sp>
            <p:nvSpPr>
              <p:cNvPr id="51241" name="AutoShape 61"/>
              <p:cNvSpPr>
                <a:spLocks noChangeArrowheads="1"/>
              </p:cNvSpPr>
              <p:nvPr/>
            </p:nvSpPr>
            <p:spPr bwMode="auto">
              <a:xfrm rot="8781135">
                <a:off x="1416" y="2496"/>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wrap="none" anchor="ctr"/>
              <a:lstStyle/>
              <a:p>
                <a:endParaRPr lang="en-US" sz="1600">
                  <a:solidFill>
                    <a:srgbClr val="000000"/>
                  </a:solidFill>
                  <a:cs typeface="Arial" charset="0"/>
                </a:endParaRPr>
              </a:p>
            </p:txBody>
          </p:sp>
          <p:sp>
            <p:nvSpPr>
              <p:cNvPr id="51242" name="AutoShape 62"/>
              <p:cNvSpPr>
                <a:spLocks noChangeArrowheads="1"/>
              </p:cNvSpPr>
              <p:nvPr/>
            </p:nvSpPr>
            <p:spPr bwMode="auto">
              <a:xfrm rot="10588024">
                <a:off x="1440" y="2640"/>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wrap="none" anchor="ctr"/>
              <a:lstStyle/>
              <a:p>
                <a:endParaRPr lang="en-US" sz="1600">
                  <a:solidFill>
                    <a:srgbClr val="000000"/>
                  </a:solidFill>
                  <a:cs typeface="Arial" charset="0"/>
                </a:endParaRPr>
              </a:p>
            </p:txBody>
          </p:sp>
          <p:sp>
            <p:nvSpPr>
              <p:cNvPr id="51243" name="AutoShape 63"/>
              <p:cNvSpPr>
                <a:spLocks noChangeArrowheads="1"/>
              </p:cNvSpPr>
              <p:nvPr/>
            </p:nvSpPr>
            <p:spPr bwMode="auto">
              <a:xfrm rot="-8093685">
                <a:off x="1416" y="2856"/>
                <a:ext cx="144" cy="96"/>
              </a:xfrm>
              <a:prstGeom prst="rightArrow">
                <a:avLst>
                  <a:gd name="adj1" fmla="val 50000"/>
                  <a:gd name="adj2" fmla="val 37500"/>
                </a:avLst>
              </a:prstGeom>
              <a:solidFill>
                <a:srgbClr val="00FF00"/>
              </a:solidFill>
              <a:ln w="9525">
                <a:solidFill>
                  <a:schemeClr val="tx1"/>
                </a:solidFill>
                <a:miter lim="800000"/>
                <a:headEnd/>
                <a:tailEnd/>
              </a:ln>
            </p:spPr>
            <p:txBody>
              <a:bodyPr vert="eaVert" wrap="none" anchor="ctr"/>
              <a:lstStyle/>
              <a:p>
                <a:endParaRPr lang="en-US" sz="1600">
                  <a:solidFill>
                    <a:srgbClr val="000000"/>
                  </a:solidFill>
                  <a:cs typeface="Arial" charset="0"/>
                </a:endParaRPr>
              </a:p>
            </p:txBody>
          </p:sp>
          <p:sp>
            <p:nvSpPr>
              <p:cNvPr id="51244" name="AutoShape 64"/>
              <p:cNvSpPr>
                <a:spLocks noChangeArrowheads="1"/>
              </p:cNvSpPr>
              <p:nvPr/>
            </p:nvSpPr>
            <p:spPr bwMode="auto">
              <a:xfrm rot="-5400000">
                <a:off x="1224" y="2856"/>
                <a:ext cx="144" cy="96"/>
              </a:xfrm>
              <a:prstGeom prst="rightArrow">
                <a:avLst>
                  <a:gd name="adj1" fmla="val 50000"/>
                  <a:gd name="adj2" fmla="val 37500"/>
                </a:avLst>
              </a:prstGeom>
              <a:solidFill>
                <a:srgbClr val="00FF00"/>
              </a:solidFill>
              <a:ln w="9525">
                <a:solidFill>
                  <a:schemeClr val="tx1"/>
                </a:solidFill>
                <a:miter lim="800000"/>
                <a:headEnd/>
                <a:tailEnd/>
              </a:ln>
            </p:spPr>
            <p:txBody>
              <a:bodyPr vert="eaVert" wrap="none" anchor="ctr"/>
              <a:lstStyle/>
              <a:p>
                <a:endParaRPr lang="en-US" sz="1600">
                  <a:solidFill>
                    <a:srgbClr val="000000"/>
                  </a:solidFill>
                  <a:cs typeface="Arial" charset="0"/>
                </a:endParaRPr>
              </a:p>
            </p:txBody>
          </p:sp>
          <p:sp>
            <p:nvSpPr>
              <p:cNvPr id="51245" name="AutoShape 65"/>
              <p:cNvSpPr>
                <a:spLocks noChangeArrowheads="1"/>
              </p:cNvSpPr>
              <p:nvPr/>
            </p:nvSpPr>
            <p:spPr bwMode="auto">
              <a:xfrm rot="-2620067">
                <a:off x="1056" y="2832"/>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grpSp>
        <p:grpSp>
          <p:nvGrpSpPr>
            <p:cNvPr id="51220" name="Group 66"/>
            <p:cNvGrpSpPr>
              <a:grpSpLocks/>
            </p:cNvGrpSpPr>
            <p:nvPr/>
          </p:nvGrpSpPr>
          <p:grpSpPr bwMode="auto">
            <a:xfrm>
              <a:off x="3792" y="3266"/>
              <a:ext cx="576" cy="528"/>
              <a:chOff x="1008" y="2448"/>
              <a:chExt cx="576" cy="528"/>
            </a:xfrm>
          </p:grpSpPr>
          <p:sp>
            <p:nvSpPr>
              <p:cNvPr id="51230" name="AutoShape 67"/>
              <p:cNvSpPr>
                <a:spLocks noChangeArrowheads="1"/>
              </p:cNvSpPr>
              <p:nvPr/>
            </p:nvSpPr>
            <p:spPr bwMode="auto">
              <a:xfrm>
                <a:off x="1008" y="2640"/>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sp>
            <p:nvSpPr>
              <p:cNvPr id="51231" name="AutoShape 68"/>
              <p:cNvSpPr>
                <a:spLocks noChangeArrowheads="1"/>
              </p:cNvSpPr>
              <p:nvPr/>
            </p:nvSpPr>
            <p:spPr bwMode="auto">
              <a:xfrm rot="2198047">
                <a:off x="1056" y="2496"/>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sp>
            <p:nvSpPr>
              <p:cNvPr id="51232" name="AutoShape 69"/>
              <p:cNvSpPr>
                <a:spLocks noChangeArrowheads="1"/>
              </p:cNvSpPr>
              <p:nvPr/>
            </p:nvSpPr>
            <p:spPr bwMode="auto">
              <a:xfrm rot="5400000">
                <a:off x="1224" y="2472"/>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vert="eaVert" wrap="none" anchor="ctr"/>
              <a:lstStyle/>
              <a:p>
                <a:endParaRPr lang="en-US" sz="1600">
                  <a:solidFill>
                    <a:srgbClr val="000000"/>
                  </a:solidFill>
                  <a:cs typeface="Arial" charset="0"/>
                </a:endParaRPr>
              </a:p>
            </p:txBody>
          </p:sp>
          <p:sp>
            <p:nvSpPr>
              <p:cNvPr id="51233" name="AutoShape 70"/>
              <p:cNvSpPr>
                <a:spLocks noChangeArrowheads="1"/>
              </p:cNvSpPr>
              <p:nvPr/>
            </p:nvSpPr>
            <p:spPr bwMode="auto">
              <a:xfrm rot="8781135">
                <a:off x="1416" y="2496"/>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wrap="none" anchor="ctr"/>
              <a:lstStyle/>
              <a:p>
                <a:endParaRPr lang="en-US" sz="1600">
                  <a:solidFill>
                    <a:srgbClr val="000000"/>
                  </a:solidFill>
                  <a:cs typeface="Arial" charset="0"/>
                </a:endParaRPr>
              </a:p>
            </p:txBody>
          </p:sp>
          <p:sp>
            <p:nvSpPr>
              <p:cNvPr id="51234" name="AutoShape 71"/>
              <p:cNvSpPr>
                <a:spLocks noChangeArrowheads="1"/>
              </p:cNvSpPr>
              <p:nvPr/>
            </p:nvSpPr>
            <p:spPr bwMode="auto">
              <a:xfrm rot="10588024">
                <a:off x="1440" y="2640"/>
                <a:ext cx="144" cy="96"/>
              </a:xfrm>
              <a:prstGeom prst="rightArrow">
                <a:avLst>
                  <a:gd name="adj1" fmla="val 50000"/>
                  <a:gd name="adj2" fmla="val 37500"/>
                </a:avLst>
              </a:prstGeom>
              <a:solidFill>
                <a:srgbClr val="00FF00"/>
              </a:solidFill>
              <a:ln w="9525">
                <a:solidFill>
                  <a:schemeClr val="tx1"/>
                </a:solidFill>
                <a:miter lim="800000"/>
                <a:headEnd/>
                <a:tailEnd/>
              </a:ln>
            </p:spPr>
            <p:txBody>
              <a:bodyPr rot="10800000" wrap="none" anchor="ctr"/>
              <a:lstStyle/>
              <a:p>
                <a:endParaRPr lang="en-US" sz="1600">
                  <a:solidFill>
                    <a:srgbClr val="000000"/>
                  </a:solidFill>
                  <a:cs typeface="Arial" charset="0"/>
                </a:endParaRPr>
              </a:p>
            </p:txBody>
          </p:sp>
          <p:sp>
            <p:nvSpPr>
              <p:cNvPr id="51235" name="AutoShape 72"/>
              <p:cNvSpPr>
                <a:spLocks noChangeArrowheads="1"/>
              </p:cNvSpPr>
              <p:nvPr/>
            </p:nvSpPr>
            <p:spPr bwMode="auto">
              <a:xfrm rot="-8093685">
                <a:off x="1416" y="2856"/>
                <a:ext cx="144" cy="96"/>
              </a:xfrm>
              <a:prstGeom prst="rightArrow">
                <a:avLst>
                  <a:gd name="adj1" fmla="val 50000"/>
                  <a:gd name="adj2" fmla="val 37500"/>
                </a:avLst>
              </a:prstGeom>
              <a:solidFill>
                <a:srgbClr val="00FF00"/>
              </a:solidFill>
              <a:ln w="9525">
                <a:solidFill>
                  <a:schemeClr val="tx1"/>
                </a:solidFill>
                <a:miter lim="800000"/>
                <a:headEnd/>
                <a:tailEnd/>
              </a:ln>
            </p:spPr>
            <p:txBody>
              <a:bodyPr vert="eaVert" wrap="none" anchor="ctr"/>
              <a:lstStyle/>
              <a:p>
                <a:endParaRPr lang="en-US" sz="1600">
                  <a:solidFill>
                    <a:srgbClr val="000000"/>
                  </a:solidFill>
                  <a:cs typeface="Arial" charset="0"/>
                </a:endParaRPr>
              </a:p>
            </p:txBody>
          </p:sp>
          <p:sp>
            <p:nvSpPr>
              <p:cNvPr id="51236" name="AutoShape 73"/>
              <p:cNvSpPr>
                <a:spLocks noChangeArrowheads="1"/>
              </p:cNvSpPr>
              <p:nvPr/>
            </p:nvSpPr>
            <p:spPr bwMode="auto">
              <a:xfrm rot="-5400000">
                <a:off x="1224" y="2856"/>
                <a:ext cx="144" cy="96"/>
              </a:xfrm>
              <a:prstGeom prst="rightArrow">
                <a:avLst>
                  <a:gd name="adj1" fmla="val 50000"/>
                  <a:gd name="adj2" fmla="val 37500"/>
                </a:avLst>
              </a:prstGeom>
              <a:solidFill>
                <a:srgbClr val="00FF00"/>
              </a:solidFill>
              <a:ln w="9525">
                <a:solidFill>
                  <a:schemeClr val="tx1"/>
                </a:solidFill>
                <a:miter lim="800000"/>
                <a:headEnd/>
                <a:tailEnd/>
              </a:ln>
            </p:spPr>
            <p:txBody>
              <a:bodyPr vert="eaVert" wrap="none" anchor="ctr"/>
              <a:lstStyle/>
              <a:p>
                <a:endParaRPr lang="en-US" sz="1600">
                  <a:solidFill>
                    <a:srgbClr val="000000"/>
                  </a:solidFill>
                  <a:cs typeface="Arial" charset="0"/>
                </a:endParaRPr>
              </a:p>
            </p:txBody>
          </p:sp>
          <p:sp>
            <p:nvSpPr>
              <p:cNvPr id="51237" name="AutoShape 74"/>
              <p:cNvSpPr>
                <a:spLocks noChangeArrowheads="1"/>
              </p:cNvSpPr>
              <p:nvPr/>
            </p:nvSpPr>
            <p:spPr bwMode="auto">
              <a:xfrm rot="-2620067">
                <a:off x="1056" y="2832"/>
                <a:ext cx="144" cy="96"/>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endParaRPr lang="en-US" sz="1600">
                  <a:solidFill>
                    <a:srgbClr val="000000"/>
                  </a:solidFill>
                  <a:cs typeface="Arial" charset="0"/>
                </a:endParaRPr>
              </a:p>
            </p:txBody>
          </p:sp>
        </p:grpSp>
        <p:grpSp>
          <p:nvGrpSpPr>
            <p:cNvPr id="51221" name="Group 126"/>
            <p:cNvGrpSpPr>
              <a:grpSpLocks/>
            </p:cNvGrpSpPr>
            <p:nvPr/>
          </p:nvGrpSpPr>
          <p:grpSpPr bwMode="auto">
            <a:xfrm>
              <a:off x="1488" y="3216"/>
              <a:ext cx="2880" cy="1008"/>
              <a:chOff x="1488" y="3216"/>
              <a:chExt cx="2880" cy="1008"/>
            </a:xfrm>
          </p:grpSpPr>
          <p:sp>
            <p:nvSpPr>
              <p:cNvPr id="51222" name="Line 127"/>
              <p:cNvSpPr>
                <a:spLocks noChangeShapeType="1"/>
              </p:cNvSpPr>
              <p:nvPr/>
            </p:nvSpPr>
            <p:spPr bwMode="auto">
              <a:xfrm>
                <a:off x="1776" y="3360"/>
                <a:ext cx="1008"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3" name="Line 128"/>
              <p:cNvSpPr>
                <a:spLocks noChangeShapeType="1"/>
              </p:cNvSpPr>
              <p:nvPr/>
            </p:nvSpPr>
            <p:spPr bwMode="auto">
              <a:xfrm>
                <a:off x="3072" y="3360"/>
                <a:ext cx="1008"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4" name="Line 129"/>
              <p:cNvSpPr>
                <a:spLocks noChangeShapeType="1"/>
              </p:cNvSpPr>
              <p:nvPr/>
            </p:nvSpPr>
            <p:spPr bwMode="auto">
              <a:xfrm>
                <a:off x="1632" y="3504"/>
                <a:ext cx="0" cy="72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5" name="Line 130"/>
              <p:cNvSpPr>
                <a:spLocks noChangeShapeType="1"/>
              </p:cNvSpPr>
              <p:nvPr/>
            </p:nvSpPr>
            <p:spPr bwMode="auto">
              <a:xfrm>
                <a:off x="2928" y="3504"/>
                <a:ext cx="0" cy="72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6" name="Line 131"/>
              <p:cNvSpPr>
                <a:spLocks noChangeShapeType="1"/>
              </p:cNvSpPr>
              <p:nvPr/>
            </p:nvSpPr>
            <p:spPr bwMode="auto">
              <a:xfrm>
                <a:off x="4224" y="3504"/>
                <a:ext cx="0" cy="72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7" name="Rectangle 132"/>
              <p:cNvSpPr>
                <a:spLocks noChangeArrowheads="1"/>
              </p:cNvSpPr>
              <p:nvPr/>
            </p:nvSpPr>
            <p:spPr bwMode="auto">
              <a:xfrm>
                <a:off x="1488" y="3216"/>
                <a:ext cx="288" cy="288"/>
              </a:xfrm>
              <a:prstGeom prst="rect">
                <a:avLst/>
              </a:prstGeom>
              <a:solidFill>
                <a:srgbClr val="FF9900"/>
              </a:solidFill>
              <a:ln w="12700" algn="ctr">
                <a:solidFill>
                  <a:schemeClr val="tx1"/>
                </a:solidFill>
                <a:miter lim="800000"/>
                <a:headEnd/>
                <a:tailEnd/>
              </a:ln>
            </p:spPr>
            <p:txBody>
              <a:bodyPr wrap="none" anchor="ctr"/>
              <a:lstStyle/>
              <a:p>
                <a:pPr algn="ctr" eaLnBrk="1" hangingPunct="1"/>
                <a:r>
                  <a:rPr lang="en-US" sz="2400">
                    <a:solidFill>
                      <a:srgbClr val="000000"/>
                    </a:solidFill>
                  </a:rPr>
                  <a:t>R</a:t>
                </a:r>
              </a:p>
            </p:txBody>
          </p:sp>
          <p:sp>
            <p:nvSpPr>
              <p:cNvPr id="51228" name="Rectangle 133"/>
              <p:cNvSpPr>
                <a:spLocks noChangeArrowheads="1"/>
              </p:cNvSpPr>
              <p:nvPr/>
            </p:nvSpPr>
            <p:spPr bwMode="auto">
              <a:xfrm>
                <a:off x="2784" y="3216"/>
                <a:ext cx="288" cy="288"/>
              </a:xfrm>
              <a:prstGeom prst="rect">
                <a:avLst/>
              </a:prstGeom>
              <a:solidFill>
                <a:srgbClr val="FF9900"/>
              </a:solidFill>
              <a:ln w="12700" algn="ctr">
                <a:solidFill>
                  <a:schemeClr val="tx1"/>
                </a:solidFill>
                <a:miter lim="800000"/>
                <a:headEnd/>
                <a:tailEnd/>
              </a:ln>
            </p:spPr>
            <p:txBody>
              <a:bodyPr wrap="none" anchor="ctr"/>
              <a:lstStyle/>
              <a:p>
                <a:pPr algn="ctr" eaLnBrk="1" hangingPunct="1"/>
                <a:r>
                  <a:rPr lang="en-US" sz="2400">
                    <a:solidFill>
                      <a:srgbClr val="000000"/>
                    </a:solidFill>
                  </a:rPr>
                  <a:t>R</a:t>
                </a:r>
              </a:p>
            </p:txBody>
          </p:sp>
          <p:sp>
            <p:nvSpPr>
              <p:cNvPr id="51229" name="Rectangle 134"/>
              <p:cNvSpPr>
                <a:spLocks noChangeArrowheads="1"/>
              </p:cNvSpPr>
              <p:nvPr/>
            </p:nvSpPr>
            <p:spPr bwMode="auto">
              <a:xfrm>
                <a:off x="4080" y="3216"/>
                <a:ext cx="288" cy="288"/>
              </a:xfrm>
              <a:prstGeom prst="rect">
                <a:avLst/>
              </a:prstGeom>
              <a:solidFill>
                <a:srgbClr val="FF9900"/>
              </a:solidFill>
              <a:ln w="12700" algn="ctr">
                <a:solidFill>
                  <a:schemeClr val="tx1"/>
                </a:solidFill>
                <a:miter lim="800000"/>
                <a:headEnd/>
                <a:tailEnd/>
              </a:ln>
            </p:spPr>
            <p:txBody>
              <a:bodyPr wrap="none" anchor="ctr"/>
              <a:lstStyle/>
              <a:p>
                <a:pPr algn="ctr" eaLnBrk="1" hangingPunct="1"/>
                <a:r>
                  <a:rPr lang="en-US" sz="2400">
                    <a:solidFill>
                      <a:srgbClr val="000000"/>
                    </a:solidFill>
                  </a:rPr>
                  <a:t>R</a:t>
                </a:r>
              </a:p>
            </p:txBody>
          </p:sp>
        </p:grpSp>
      </p:grpSp>
    </p:spTree>
    <p:extLst>
      <p:ext uri="{BB962C8B-B14F-4D97-AF65-F5344CB8AC3E}">
        <p14:creationId xmlns:p14="http://schemas.microsoft.com/office/powerpoint/2010/main" val="1202803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255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255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2556">
                                            <p:txEl>
                                              <p:pRg st="5" end="5"/>
                                            </p:txEl>
                                          </p:spTgt>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92556">
                                            <p:txEl>
                                              <p:pRg st="6" end="6"/>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92594"/>
                                        </p:tgtEl>
                                        <p:attrNameLst>
                                          <p:attrName>style.visibility</p:attrName>
                                        </p:attrNameLst>
                                      </p:cBhvr>
                                      <p:to>
                                        <p:strVal val="visible"/>
                                      </p:to>
                                    </p:se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9255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2595"/>
                                        </p:tgtEl>
                                        <p:attrNameLst>
                                          <p:attrName>style.visibility</p:attrName>
                                        </p:attrNameLst>
                                      </p:cBhvr>
                                      <p:to>
                                        <p:strVal val="visible"/>
                                      </p:to>
                                    </p:set>
                                  </p:childTnLst>
                                </p:cTn>
                              </p:par>
                              <p:par>
                                <p:cTn id="29" presetID="9"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92596"/>
                                        </p:tgtEl>
                                        <p:attrNameLst>
                                          <p:attrName>style.visibility</p:attrName>
                                        </p:attrNameLst>
                                      </p:cBhvr>
                                      <p:to>
                                        <p:strVal val="visible"/>
                                      </p:to>
                                    </p:set>
                                    <p:animEffect transition="in" filter="dissolve">
                                      <p:cBhvr>
                                        <p:cTn id="36" dur="500"/>
                                        <p:tgtEl>
                                          <p:spTgt spid="492596"/>
                                        </p:tgtEl>
                                      </p:cBhvr>
                                    </p:animEffect>
                                  </p:childTnLst>
                                </p:cTn>
                              </p:par>
                              <p:par>
                                <p:cTn id="37" presetID="9" presetClass="entr" presetSubtype="0" fill="hold" nodeType="withEffect">
                                  <p:stCondLst>
                                    <p:cond delay="0"/>
                                  </p:stCondLst>
                                  <p:childTnLst>
                                    <p:set>
                                      <p:cBhvr>
                                        <p:cTn id="38" dur="1" fill="hold">
                                          <p:stCondLst>
                                            <p:cond delay="0"/>
                                          </p:stCondLst>
                                        </p:cTn>
                                        <p:tgtEl>
                                          <p:spTgt spid="492597"/>
                                        </p:tgtEl>
                                        <p:attrNameLst>
                                          <p:attrName>style.visibility</p:attrName>
                                        </p:attrNameLst>
                                      </p:cBhvr>
                                      <p:to>
                                        <p:strVal val="visible"/>
                                      </p:to>
                                    </p:set>
                                    <p:animEffect transition="in" filter="dissolve">
                                      <p:cBhvr>
                                        <p:cTn id="39" dur="500"/>
                                        <p:tgtEl>
                                          <p:spTgt spid="492597"/>
                                        </p:tgtEl>
                                      </p:cBhvr>
                                    </p:animEffect>
                                  </p:childTnLst>
                                </p:cTn>
                              </p:par>
                            </p:childTnLst>
                          </p:cTn>
                        </p:par>
                        <p:par>
                          <p:cTn id="40" fill="hold" nodeType="afterGroup">
                            <p:stCondLst>
                              <p:cond delay="500"/>
                            </p:stCondLst>
                            <p:childTnLst>
                              <p:par>
                                <p:cTn id="41" presetID="63" presetClass="path" presetSubtype="0" accel="50000" decel="50000" fill="hold" nodeType="afterEffect">
                                  <p:stCondLst>
                                    <p:cond delay="0"/>
                                  </p:stCondLst>
                                  <p:childTnLst>
                                    <p:animMotion origin="layout" path="M -4.72222E-6 1.48148E-6 L 0.03872 0.00717 " pathEditMode="relative" rAng="0" ptsTypes="AA">
                                      <p:cBhvr>
                                        <p:cTn id="42" dur="500" fill="hold"/>
                                        <p:tgtEl>
                                          <p:spTgt spid="492597"/>
                                        </p:tgtEl>
                                        <p:attrNameLst>
                                          <p:attrName>ppt_x</p:attrName>
                                          <p:attrName>ppt_y</p:attrName>
                                        </p:attrNameLst>
                                      </p:cBhvr>
                                      <p:rCtr x="1927" y="347"/>
                                    </p:animMotion>
                                  </p:childTnLst>
                                </p:cTn>
                              </p:par>
                              <p:par>
                                <p:cTn id="43" presetID="63" presetClass="path" presetSubtype="0" accel="50000" decel="50000" fill="hold" grpId="1" nodeType="withEffect">
                                  <p:stCondLst>
                                    <p:cond delay="0"/>
                                  </p:stCondLst>
                                  <p:childTnLst>
                                    <p:animMotion origin="layout" path="M 1.11022E-16 1.11111E-6 L 0.0375 0.00555 " pathEditMode="relative" rAng="0" ptsTypes="AA">
                                      <p:cBhvr>
                                        <p:cTn id="44" dur="500" fill="hold"/>
                                        <p:tgtEl>
                                          <p:spTgt spid="492596"/>
                                        </p:tgtEl>
                                        <p:attrNameLst>
                                          <p:attrName>ppt_x</p:attrName>
                                          <p:attrName>ppt_y</p:attrName>
                                        </p:attrNameLst>
                                      </p:cBhvr>
                                      <p:rCtr x="1875" y="278"/>
                                    </p:animMotion>
                                  </p:childTnLst>
                                </p:cTn>
                              </p:par>
                            </p:childTnLst>
                          </p:cTn>
                        </p:par>
                        <p:par>
                          <p:cTn id="45" fill="hold" nodeType="afterGroup">
                            <p:stCondLst>
                              <p:cond delay="1000"/>
                            </p:stCondLst>
                            <p:childTnLst>
                              <p:par>
                                <p:cTn id="46" presetID="1" presetClass="emph" presetSubtype="2" fill="hold" nodeType="afterEffect">
                                  <p:stCondLst>
                                    <p:cond delay="0"/>
                                  </p:stCondLst>
                                  <p:childTnLst>
                                    <p:animClr clrSpc="rgb" dir="cw">
                                      <p:cBhvr>
                                        <p:cTn id="47" dur="500" fill="hold"/>
                                        <p:tgtEl>
                                          <p:spTgt spid="492596"/>
                                        </p:tgtEl>
                                        <p:attrNameLst>
                                          <p:attrName>fillcolor</p:attrName>
                                        </p:attrNameLst>
                                      </p:cBhvr>
                                      <p:to>
                                        <a:srgbClr val="FF9900"/>
                                      </p:to>
                                    </p:animClr>
                                    <p:set>
                                      <p:cBhvr>
                                        <p:cTn id="48" dur="500" fill="hold"/>
                                        <p:tgtEl>
                                          <p:spTgt spid="492596"/>
                                        </p:tgtEl>
                                        <p:attrNameLst>
                                          <p:attrName>fill.type</p:attrName>
                                        </p:attrNameLst>
                                      </p:cBhvr>
                                      <p:to>
                                        <p:strVal val="solid"/>
                                      </p:to>
                                    </p:set>
                                    <p:set>
                                      <p:cBhvr>
                                        <p:cTn id="49" dur="500" fill="hold"/>
                                        <p:tgtEl>
                                          <p:spTgt spid="492596"/>
                                        </p:tgtEl>
                                        <p:attrNameLst>
                                          <p:attrName>fill.on</p:attrName>
                                        </p:attrNameLst>
                                      </p:cBhvr>
                                      <p:to>
                                        <p:strVal val="true"/>
                                      </p:to>
                                    </p:set>
                                  </p:childTnLst>
                                </p:cTn>
                              </p:par>
                            </p:childTnLst>
                          </p:cTn>
                        </p:par>
                        <p:par>
                          <p:cTn id="50" fill="hold" nodeType="afterGroup">
                            <p:stCondLst>
                              <p:cond delay="1500"/>
                            </p:stCondLst>
                            <p:childTnLst>
                              <p:par>
                                <p:cTn id="51" presetID="1" presetClass="emph" presetSubtype="2" fill="hold" nodeType="afterEffect">
                                  <p:stCondLst>
                                    <p:cond delay="0"/>
                                  </p:stCondLst>
                                  <p:childTnLst>
                                    <p:animClr clrSpc="rgb" dir="cw">
                                      <p:cBhvr>
                                        <p:cTn id="52" dur="500" fill="hold"/>
                                        <p:tgtEl>
                                          <p:spTgt spid="492596"/>
                                        </p:tgtEl>
                                        <p:attrNameLst>
                                          <p:attrName>fillcolor</p:attrName>
                                        </p:attrNameLst>
                                      </p:cBhvr>
                                      <p:to>
                                        <a:srgbClr val="0066FF"/>
                                      </p:to>
                                    </p:animClr>
                                    <p:set>
                                      <p:cBhvr>
                                        <p:cTn id="53" dur="500" fill="hold"/>
                                        <p:tgtEl>
                                          <p:spTgt spid="492596"/>
                                        </p:tgtEl>
                                        <p:attrNameLst>
                                          <p:attrName>fill.type</p:attrName>
                                        </p:attrNameLst>
                                      </p:cBhvr>
                                      <p:to>
                                        <p:strVal val="solid"/>
                                      </p:to>
                                    </p:set>
                                    <p:set>
                                      <p:cBhvr>
                                        <p:cTn id="54" dur="500" fill="hold"/>
                                        <p:tgtEl>
                                          <p:spTgt spid="492596"/>
                                        </p:tgtEl>
                                        <p:attrNameLst>
                                          <p:attrName>fill.on</p:attrName>
                                        </p:attrNameLst>
                                      </p:cBhvr>
                                      <p:to>
                                        <p:strVal val="true"/>
                                      </p:to>
                                    </p:set>
                                  </p:childTnLst>
                                </p:cTn>
                              </p:par>
                            </p:childTnLst>
                          </p:cTn>
                        </p:par>
                        <p:par>
                          <p:cTn id="55" fill="hold" nodeType="afterGroup">
                            <p:stCondLst>
                              <p:cond delay="2000"/>
                            </p:stCondLst>
                            <p:childTnLst>
                              <p:par>
                                <p:cTn id="56" presetID="1" presetClass="emph" presetSubtype="2" fill="hold" nodeType="afterEffect">
                                  <p:stCondLst>
                                    <p:cond delay="0"/>
                                  </p:stCondLst>
                                  <p:childTnLst>
                                    <p:animClr clrSpc="rgb" dir="cw">
                                      <p:cBhvr>
                                        <p:cTn id="57" dur="500" fill="hold"/>
                                        <p:tgtEl>
                                          <p:spTgt spid="492596"/>
                                        </p:tgtEl>
                                        <p:attrNameLst>
                                          <p:attrName>fillcolor</p:attrName>
                                        </p:attrNameLst>
                                      </p:cBhvr>
                                      <p:to>
                                        <a:srgbClr val="FFFF00"/>
                                      </p:to>
                                    </p:animClr>
                                    <p:set>
                                      <p:cBhvr>
                                        <p:cTn id="58" dur="500" fill="hold"/>
                                        <p:tgtEl>
                                          <p:spTgt spid="492596"/>
                                        </p:tgtEl>
                                        <p:attrNameLst>
                                          <p:attrName>fill.type</p:attrName>
                                        </p:attrNameLst>
                                      </p:cBhvr>
                                      <p:to>
                                        <p:strVal val="solid"/>
                                      </p:to>
                                    </p:set>
                                    <p:set>
                                      <p:cBhvr>
                                        <p:cTn id="59" dur="500" fill="hold"/>
                                        <p:tgtEl>
                                          <p:spTgt spid="492596"/>
                                        </p:tgtEl>
                                        <p:attrNameLst>
                                          <p:attrName>fill.on</p:attrName>
                                        </p:attrNameLst>
                                      </p:cBhvr>
                                      <p:to>
                                        <p:strVal val="true"/>
                                      </p:to>
                                    </p:set>
                                  </p:childTnLst>
                                </p:cTn>
                              </p:par>
                            </p:childTnLst>
                          </p:cTn>
                        </p:par>
                        <p:par>
                          <p:cTn id="60" fill="hold" nodeType="afterGroup">
                            <p:stCondLst>
                              <p:cond delay="2500"/>
                            </p:stCondLst>
                            <p:childTnLst>
                              <p:par>
                                <p:cTn id="61" presetID="1" presetClass="emph" presetSubtype="2" fill="hold" nodeType="afterEffect">
                                  <p:stCondLst>
                                    <p:cond delay="0"/>
                                  </p:stCondLst>
                                  <p:childTnLst>
                                    <p:animClr clrSpc="rgb" dir="cw">
                                      <p:cBhvr>
                                        <p:cTn id="62" dur="500" fill="hold"/>
                                        <p:tgtEl>
                                          <p:spTgt spid="492596"/>
                                        </p:tgtEl>
                                        <p:attrNameLst>
                                          <p:attrName>fillcolor</p:attrName>
                                        </p:attrNameLst>
                                      </p:cBhvr>
                                      <p:to>
                                        <a:srgbClr val="FF00FF"/>
                                      </p:to>
                                    </p:animClr>
                                    <p:set>
                                      <p:cBhvr>
                                        <p:cTn id="63" dur="500" fill="hold"/>
                                        <p:tgtEl>
                                          <p:spTgt spid="492596"/>
                                        </p:tgtEl>
                                        <p:attrNameLst>
                                          <p:attrName>fill.type</p:attrName>
                                        </p:attrNameLst>
                                      </p:cBhvr>
                                      <p:to>
                                        <p:strVal val="solid"/>
                                      </p:to>
                                    </p:set>
                                    <p:set>
                                      <p:cBhvr>
                                        <p:cTn id="64" dur="500" fill="hold"/>
                                        <p:tgtEl>
                                          <p:spTgt spid="492596"/>
                                        </p:tgtEl>
                                        <p:attrNameLst>
                                          <p:attrName>fill.on</p:attrName>
                                        </p:attrNameLst>
                                      </p:cBhvr>
                                      <p:to>
                                        <p:strVal val="true"/>
                                      </p:to>
                                    </p:set>
                                  </p:childTnLst>
                                </p:cTn>
                              </p:par>
                            </p:childTnLst>
                          </p:cTn>
                        </p:par>
                        <p:par>
                          <p:cTn id="65" fill="hold" nodeType="afterGroup">
                            <p:stCondLst>
                              <p:cond delay="3000"/>
                            </p:stCondLst>
                            <p:childTnLst>
                              <p:par>
                                <p:cTn id="66" presetID="1" presetClass="emph" presetSubtype="2" fill="hold" nodeType="afterEffect">
                                  <p:stCondLst>
                                    <p:cond delay="0"/>
                                  </p:stCondLst>
                                  <p:childTnLst>
                                    <p:animClr clrSpc="rgb" dir="cw">
                                      <p:cBhvr>
                                        <p:cTn id="67" dur="500" fill="hold"/>
                                        <p:tgtEl>
                                          <p:spTgt spid="492596"/>
                                        </p:tgtEl>
                                        <p:attrNameLst>
                                          <p:attrName>fillcolor</p:attrName>
                                        </p:attrNameLst>
                                      </p:cBhvr>
                                      <p:to>
                                        <a:srgbClr val="B2B2B2"/>
                                      </p:to>
                                    </p:animClr>
                                    <p:set>
                                      <p:cBhvr>
                                        <p:cTn id="68" dur="500" fill="hold"/>
                                        <p:tgtEl>
                                          <p:spTgt spid="492596"/>
                                        </p:tgtEl>
                                        <p:attrNameLst>
                                          <p:attrName>fill.type</p:attrName>
                                        </p:attrNameLst>
                                      </p:cBhvr>
                                      <p:to>
                                        <p:strVal val="solid"/>
                                      </p:to>
                                    </p:set>
                                    <p:set>
                                      <p:cBhvr>
                                        <p:cTn id="69" dur="500" fill="hold"/>
                                        <p:tgtEl>
                                          <p:spTgt spid="492596"/>
                                        </p:tgtEl>
                                        <p:attrNameLst>
                                          <p:attrName>fill.on</p:attrName>
                                        </p:attrNameLst>
                                      </p:cBhvr>
                                      <p:to>
                                        <p:strVal val="tru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path" presetSubtype="0" accel="50000" decel="50000" fill="hold" grpId="2" nodeType="clickEffect">
                                  <p:stCondLst>
                                    <p:cond delay="0"/>
                                  </p:stCondLst>
                                  <p:childTnLst>
                                    <p:animMotion origin="layout" path="M 0.0375 0.00555 L 0.0125 0.06111 " pathEditMode="relative" rAng="0" ptsTypes="AA">
                                      <p:cBhvr>
                                        <p:cTn id="73" dur="500" fill="hold"/>
                                        <p:tgtEl>
                                          <p:spTgt spid="492596"/>
                                        </p:tgtEl>
                                        <p:attrNameLst>
                                          <p:attrName>ppt_x</p:attrName>
                                          <p:attrName>ppt_y</p:attrName>
                                        </p:attrNameLst>
                                      </p:cBhvr>
                                      <p:rCtr x="-1250" y="2778"/>
                                    </p:animMotion>
                                  </p:childTnLst>
                                </p:cTn>
                              </p:par>
                              <p:par>
                                <p:cTn id="74" presetID="42" presetClass="path" presetSubtype="0" accel="50000" decel="50000" fill="hold" nodeType="withEffect">
                                  <p:stCondLst>
                                    <p:cond delay="0"/>
                                  </p:stCondLst>
                                  <p:childTnLst>
                                    <p:animMotion origin="layout" path="M 0.03872 0.00717 L 0.01372 0.06273 " pathEditMode="relative" rAng="0" ptsTypes="AA">
                                      <p:cBhvr>
                                        <p:cTn id="75" dur="500" fill="hold"/>
                                        <p:tgtEl>
                                          <p:spTgt spid="492597"/>
                                        </p:tgtEl>
                                        <p:attrNameLst>
                                          <p:attrName>ppt_x</p:attrName>
                                          <p:attrName>ppt_y</p:attrName>
                                        </p:attrNameLst>
                                      </p:cBhvr>
                                      <p:rCtr x="-1250" y="2778"/>
                                    </p:animMotion>
                                  </p:childTnLst>
                                </p:cTn>
                              </p:par>
                            </p:childTnLst>
                          </p:cTn>
                        </p:par>
                        <p:par>
                          <p:cTn id="76" fill="hold" nodeType="afterGroup">
                            <p:stCondLst>
                              <p:cond delay="500"/>
                            </p:stCondLst>
                            <p:childTnLst>
                              <p:par>
                                <p:cTn id="77" presetID="35" presetClass="path" presetSubtype="0" accel="50000" decel="50000" fill="hold" grpId="3" nodeType="afterEffect">
                                  <p:stCondLst>
                                    <p:cond delay="0"/>
                                  </p:stCondLst>
                                  <p:childTnLst>
                                    <p:animMotion origin="layout" path="M 0.0125 0.06111 L -0.10417 0.06111 " pathEditMode="relative" rAng="0" ptsTypes="AA">
                                      <p:cBhvr>
                                        <p:cTn id="78" dur="500" fill="hold"/>
                                        <p:tgtEl>
                                          <p:spTgt spid="492596"/>
                                        </p:tgtEl>
                                        <p:attrNameLst>
                                          <p:attrName>ppt_x</p:attrName>
                                          <p:attrName>ppt_y</p:attrName>
                                        </p:attrNameLst>
                                      </p:cBhvr>
                                      <p:rCtr x="-5833" y="0"/>
                                    </p:animMotion>
                                  </p:childTnLst>
                                </p:cTn>
                              </p:par>
                              <p:par>
                                <p:cTn id="79" presetID="35" presetClass="path" presetSubtype="0" accel="50000" decel="50000" fill="hold" nodeType="withEffect">
                                  <p:stCondLst>
                                    <p:cond delay="0"/>
                                  </p:stCondLst>
                                  <p:childTnLst>
                                    <p:animMotion origin="layout" path="M 0.01372 0.06273 L -0.10295 0.06273 " pathEditMode="relative" rAng="0" ptsTypes="AA">
                                      <p:cBhvr>
                                        <p:cTn id="80" dur="500" fill="hold"/>
                                        <p:tgtEl>
                                          <p:spTgt spid="492597"/>
                                        </p:tgtEl>
                                        <p:attrNameLst>
                                          <p:attrName>ppt_x</p:attrName>
                                          <p:attrName>ppt_y</p:attrName>
                                        </p:attrNameLst>
                                      </p:cBhvr>
                                      <p:rCtr x="-5833" y="0"/>
                                    </p:animMotion>
                                  </p:childTnLst>
                                </p:cTn>
                              </p:par>
                            </p:childTnLst>
                          </p:cTn>
                        </p:par>
                        <p:par>
                          <p:cTn id="81" fill="hold" nodeType="afterGroup">
                            <p:stCondLst>
                              <p:cond delay="1000"/>
                            </p:stCondLst>
                            <p:childTnLst>
                              <p:par>
                                <p:cTn id="82" presetID="64" presetClass="path" presetSubtype="0" accel="50000" decel="50000" fill="hold" grpId="4" nodeType="afterEffect">
                                  <p:stCondLst>
                                    <p:cond delay="0"/>
                                  </p:stCondLst>
                                  <p:childTnLst>
                                    <p:animMotion origin="layout" path="M -0.10417 0.06111 L -0.10417 0.00555 " pathEditMode="relative" rAng="0" ptsTypes="AA">
                                      <p:cBhvr>
                                        <p:cTn id="83" dur="500" fill="hold"/>
                                        <p:tgtEl>
                                          <p:spTgt spid="492596"/>
                                        </p:tgtEl>
                                        <p:attrNameLst>
                                          <p:attrName>ppt_x</p:attrName>
                                          <p:attrName>ppt_y</p:attrName>
                                        </p:attrNameLst>
                                      </p:cBhvr>
                                      <p:rCtr x="0" y="-2778"/>
                                    </p:animMotion>
                                  </p:childTnLst>
                                </p:cTn>
                              </p:par>
                              <p:par>
                                <p:cTn id="84" presetID="64" presetClass="path" presetSubtype="0" accel="50000" decel="50000" fill="hold" nodeType="withEffect">
                                  <p:stCondLst>
                                    <p:cond delay="0"/>
                                  </p:stCondLst>
                                  <p:childTnLst>
                                    <p:animMotion origin="layout" path="M -0.10295 0.06273 L -0.10295 0.00717 " pathEditMode="relative" rAng="0" ptsTypes="AA">
                                      <p:cBhvr>
                                        <p:cTn id="85" dur="500" fill="hold"/>
                                        <p:tgtEl>
                                          <p:spTgt spid="492597"/>
                                        </p:tgtEl>
                                        <p:attrNameLst>
                                          <p:attrName>ppt_x</p:attrName>
                                          <p:attrName>ppt_y</p:attrName>
                                        </p:attrNameLst>
                                      </p:cBhvr>
                                      <p:rCtr x="0" y="-2778"/>
                                    </p:animMotion>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nodeType="clickEffect">
                                  <p:stCondLst>
                                    <p:cond delay="0"/>
                                  </p:stCondLst>
                                  <p:childTnLst>
                                    <p:set>
                                      <p:cBhvr>
                                        <p:cTn id="89" dur="1" fill="hold">
                                          <p:stCondLst>
                                            <p:cond delay="0"/>
                                          </p:stCondLst>
                                        </p:cTn>
                                        <p:tgtEl>
                                          <p:spTgt spid="492556">
                                            <p:txEl>
                                              <p:pRg st="8" end="8"/>
                                            </p:txEl>
                                          </p:spTgt>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94" grpId="0" animBg="1"/>
      <p:bldP spid="492595" grpId="0" animBg="1"/>
      <p:bldP spid="492596" grpId="0" animBg="1"/>
      <p:bldP spid="492596" grpId="1" animBg="1"/>
      <p:bldP spid="492596" grpId="2" animBg="1"/>
      <p:bldP spid="492596" grpId="3" animBg="1"/>
      <p:bldP spid="492596" grpId="4"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8"/>
          <p:cNvSpPr>
            <a:spLocks noGrp="1" noChangeArrowheads="1"/>
          </p:cNvSpPr>
          <p:nvPr>
            <p:ph type="title"/>
          </p:nvPr>
        </p:nvSpPr>
        <p:spPr>
          <a:xfrm>
            <a:off x="152400" y="152400"/>
            <a:ext cx="8610600" cy="609600"/>
          </a:xfrm>
        </p:spPr>
        <p:txBody>
          <a:bodyPr/>
          <a:lstStyle/>
          <a:p>
            <a:r>
              <a:rPr lang="en-US" smtClean="0"/>
              <a:t>Tiled Quantum Datapaths</a:t>
            </a:r>
          </a:p>
        </p:txBody>
      </p:sp>
      <p:sp>
        <p:nvSpPr>
          <p:cNvPr id="52227" name="Rectangle 322"/>
          <p:cNvSpPr>
            <a:spLocks noGrp="1" noChangeArrowheads="1"/>
          </p:cNvSpPr>
          <p:nvPr>
            <p:ph type="body" idx="1"/>
          </p:nvPr>
        </p:nvSpPr>
        <p:spPr>
          <a:xfrm>
            <a:off x="228600" y="4038600"/>
            <a:ext cx="8610600" cy="2743200"/>
          </a:xfrm>
        </p:spPr>
        <p:txBody>
          <a:bodyPr>
            <a:normAutofit fontScale="92500"/>
          </a:bodyPr>
          <a:lstStyle/>
          <a:p>
            <a:pPr>
              <a:lnSpc>
                <a:spcPct val="70000"/>
              </a:lnSpc>
            </a:pPr>
            <a:r>
              <a:rPr lang="en-US" sz="2400" smtClean="0"/>
              <a:t>Several Different Datapaths mappable by our CAD flow</a:t>
            </a:r>
          </a:p>
          <a:p>
            <a:pPr lvl="1">
              <a:lnSpc>
                <a:spcPct val="70000"/>
              </a:lnSpc>
            </a:pPr>
            <a:r>
              <a:rPr lang="en-US" sz="2000" smtClean="0"/>
              <a:t>Variations include hand-tuned Ancilla generators/factories</a:t>
            </a:r>
          </a:p>
          <a:p>
            <a:pPr>
              <a:lnSpc>
                <a:spcPct val="70000"/>
              </a:lnSpc>
            </a:pPr>
            <a:r>
              <a:rPr lang="en-US" sz="2400" smtClean="0"/>
              <a:t>Memory: storage for state that doesn’t move much</a:t>
            </a:r>
          </a:p>
          <a:p>
            <a:pPr lvl="1">
              <a:lnSpc>
                <a:spcPct val="70000"/>
              </a:lnSpc>
            </a:pPr>
            <a:r>
              <a:rPr lang="en-US" sz="2000" smtClean="0"/>
              <a:t>Less/different requirements for Ancilla</a:t>
            </a:r>
          </a:p>
          <a:p>
            <a:pPr lvl="1">
              <a:lnSpc>
                <a:spcPct val="70000"/>
              </a:lnSpc>
            </a:pPr>
            <a:r>
              <a:rPr lang="en-US" sz="2000" smtClean="0"/>
              <a:t>Original CQLA paper used different QEC encoding </a:t>
            </a:r>
          </a:p>
          <a:p>
            <a:pPr>
              <a:lnSpc>
                <a:spcPct val="70000"/>
              </a:lnSpc>
            </a:pPr>
            <a:r>
              <a:rPr lang="en-US" sz="2400" smtClean="0"/>
              <a:t>Automatic mapping must:</a:t>
            </a:r>
          </a:p>
          <a:p>
            <a:pPr lvl="1">
              <a:lnSpc>
                <a:spcPct val="70000"/>
              </a:lnSpc>
            </a:pPr>
            <a:r>
              <a:rPr lang="en-US" sz="2000" smtClean="0"/>
              <a:t>Partition circuit among compute and memory regions</a:t>
            </a:r>
          </a:p>
          <a:p>
            <a:pPr lvl="1">
              <a:lnSpc>
                <a:spcPct val="70000"/>
              </a:lnSpc>
            </a:pPr>
            <a:r>
              <a:rPr lang="en-US" sz="2000" smtClean="0"/>
              <a:t>Allocate Ancilla resources to match demand (at knee of curve)</a:t>
            </a:r>
          </a:p>
          <a:p>
            <a:pPr lvl="1">
              <a:lnSpc>
                <a:spcPct val="70000"/>
              </a:lnSpc>
            </a:pPr>
            <a:r>
              <a:rPr lang="en-US" sz="2000" smtClean="0"/>
              <a:t>Configure and insert teleportation network</a:t>
            </a:r>
          </a:p>
          <a:p>
            <a:pPr lvl="1">
              <a:lnSpc>
                <a:spcPct val="70000"/>
              </a:lnSpc>
            </a:pPr>
            <a:endParaRPr lang="en-US" sz="2000" smtClean="0"/>
          </a:p>
        </p:txBody>
      </p:sp>
      <p:grpSp>
        <p:nvGrpSpPr>
          <p:cNvPr id="52228" name="Group 328"/>
          <p:cNvGrpSpPr>
            <a:grpSpLocks/>
          </p:cNvGrpSpPr>
          <p:nvPr/>
        </p:nvGrpSpPr>
        <p:grpSpPr bwMode="auto">
          <a:xfrm>
            <a:off x="295275" y="838200"/>
            <a:ext cx="2573338" cy="2995613"/>
            <a:chOff x="259" y="576"/>
            <a:chExt cx="1621" cy="1887"/>
          </a:xfrm>
        </p:grpSpPr>
        <p:grpSp>
          <p:nvGrpSpPr>
            <p:cNvPr id="52421" name="Group 222"/>
            <p:cNvGrpSpPr>
              <a:grpSpLocks/>
            </p:cNvGrpSpPr>
            <p:nvPr/>
          </p:nvGrpSpPr>
          <p:grpSpPr bwMode="auto">
            <a:xfrm>
              <a:off x="275" y="576"/>
              <a:ext cx="1587" cy="1584"/>
              <a:chOff x="384" y="1060"/>
              <a:chExt cx="2064" cy="2060"/>
            </a:xfrm>
          </p:grpSpPr>
          <p:grpSp>
            <p:nvGrpSpPr>
              <p:cNvPr id="52423" name="Group 112"/>
              <p:cNvGrpSpPr>
                <a:grpSpLocks/>
              </p:cNvGrpSpPr>
              <p:nvPr/>
            </p:nvGrpSpPr>
            <p:grpSpPr bwMode="auto">
              <a:xfrm>
                <a:off x="384" y="1065"/>
                <a:ext cx="528" cy="528"/>
                <a:chOff x="528" y="898"/>
                <a:chExt cx="480" cy="508"/>
              </a:xfrm>
            </p:grpSpPr>
            <p:sp>
              <p:nvSpPr>
                <p:cNvPr id="52531" name="Rectangle 113"/>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32" name="Rectangle 114"/>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424" name="Group 115"/>
              <p:cNvGrpSpPr>
                <a:grpSpLocks/>
              </p:cNvGrpSpPr>
              <p:nvPr/>
            </p:nvGrpSpPr>
            <p:grpSpPr bwMode="auto">
              <a:xfrm>
                <a:off x="384" y="1065"/>
                <a:ext cx="2054" cy="2055"/>
                <a:chOff x="384" y="1065"/>
                <a:chExt cx="2054" cy="2055"/>
              </a:xfrm>
            </p:grpSpPr>
            <p:grpSp>
              <p:nvGrpSpPr>
                <p:cNvPr id="52507" name="Group 116"/>
                <p:cNvGrpSpPr>
                  <a:grpSpLocks/>
                </p:cNvGrpSpPr>
                <p:nvPr/>
              </p:nvGrpSpPr>
              <p:grpSpPr bwMode="auto">
                <a:xfrm>
                  <a:off x="1910" y="1065"/>
                  <a:ext cx="528" cy="528"/>
                  <a:chOff x="528" y="898"/>
                  <a:chExt cx="480" cy="508"/>
                </a:xfrm>
              </p:grpSpPr>
              <p:sp>
                <p:nvSpPr>
                  <p:cNvPr id="52529" name="Rectangle 117"/>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30" name="Rectangle 118"/>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08" name="Group 119"/>
                <p:cNvGrpSpPr>
                  <a:grpSpLocks/>
                </p:cNvGrpSpPr>
                <p:nvPr/>
              </p:nvGrpSpPr>
              <p:grpSpPr bwMode="auto">
                <a:xfrm>
                  <a:off x="1910" y="2592"/>
                  <a:ext cx="528" cy="528"/>
                  <a:chOff x="528" y="898"/>
                  <a:chExt cx="480" cy="508"/>
                </a:xfrm>
              </p:grpSpPr>
              <p:sp>
                <p:nvSpPr>
                  <p:cNvPr id="52527" name="Rectangle 120"/>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28" name="Rectangle 121"/>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09" name="Group 122"/>
                <p:cNvGrpSpPr>
                  <a:grpSpLocks/>
                </p:cNvGrpSpPr>
                <p:nvPr/>
              </p:nvGrpSpPr>
              <p:grpSpPr bwMode="auto">
                <a:xfrm>
                  <a:off x="1147" y="1065"/>
                  <a:ext cx="528" cy="528"/>
                  <a:chOff x="528" y="898"/>
                  <a:chExt cx="480" cy="508"/>
                </a:xfrm>
              </p:grpSpPr>
              <p:sp>
                <p:nvSpPr>
                  <p:cNvPr id="52525" name="Rectangle 123"/>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26" name="Rectangle 124"/>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10" name="Group 125"/>
                <p:cNvGrpSpPr>
                  <a:grpSpLocks/>
                </p:cNvGrpSpPr>
                <p:nvPr/>
              </p:nvGrpSpPr>
              <p:grpSpPr bwMode="auto">
                <a:xfrm>
                  <a:off x="1910" y="1828"/>
                  <a:ext cx="528" cy="529"/>
                  <a:chOff x="528" y="898"/>
                  <a:chExt cx="480" cy="508"/>
                </a:xfrm>
              </p:grpSpPr>
              <p:sp>
                <p:nvSpPr>
                  <p:cNvPr id="52523" name="Rectangle 126"/>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24" name="Rectangle 127"/>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11" name="Group 128"/>
                <p:cNvGrpSpPr>
                  <a:grpSpLocks/>
                </p:cNvGrpSpPr>
                <p:nvPr/>
              </p:nvGrpSpPr>
              <p:grpSpPr bwMode="auto">
                <a:xfrm>
                  <a:off x="1147" y="1828"/>
                  <a:ext cx="528" cy="529"/>
                  <a:chOff x="528" y="898"/>
                  <a:chExt cx="480" cy="508"/>
                </a:xfrm>
              </p:grpSpPr>
              <p:sp>
                <p:nvSpPr>
                  <p:cNvPr id="52521" name="Rectangle 129"/>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22" name="Rectangle 130"/>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12" name="Group 131"/>
                <p:cNvGrpSpPr>
                  <a:grpSpLocks/>
                </p:cNvGrpSpPr>
                <p:nvPr/>
              </p:nvGrpSpPr>
              <p:grpSpPr bwMode="auto">
                <a:xfrm>
                  <a:off x="384" y="1828"/>
                  <a:ext cx="528" cy="529"/>
                  <a:chOff x="528" y="898"/>
                  <a:chExt cx="480" cy="508"/>
                </a:xfrm>
              </p:grpSpPr>
              <p:sp>
                <p:nvSpPr>
                  <p:cNvPr id="52519" name="Rectangle 132"/>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20" name="Rectangle 133"/>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13" name="Group 134"/>
                <p:cNvGrpSpPr>
                  <a:grpSpLocks/>
                </p:cNvGrpSpPr>
                <p:nvPr/>
              </p:nvGrpSpPr>
              <p:grpSpPr bwMode="auto">
                <a:xfrm>
                  <a:off x="1147" y="2592"/>
                  <a:ext cx="528" cy="528"/>
                  <a:chOff x="528" y="898"/>
                  <a:chExt cx="480" cy="508"/>
                </a:xfrm>
              </p:grpSpPr>
              <p:sp>
                <p:nvSpPr>
                  <p:cNvPr id="52517" name="Rectangle 135"/>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18" name="Rectangle 136"/>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514" name="Group 137"/>
                <p:cNvGrpSpPr>
                  <a:grpSpLocks/>
                </p:cNvGrpSpPr>
                <p:nvPr/>
              </p:nvGrpSpPr>
              <p:grpSpPr bwMode="auto">
                <a:xfrm>
                  <a:off x="384" y="2592"/>
                  <a:ext cx="528" cy="528"/>
                  <a:chOff x="528" y="898"/>
                  <a:chExt cx="480" cy="508"/>
                </a:xfrm>
              </p:grpSpPr>
              <p:sp>
                <p:nvSpPr>
                  <p:cNvPr id="52515" name="Rectangle 138"/>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516" name="Rectangle 139"/>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grpSp>
            <p:nvGrpSpPr>
              <p:cNvPr id="52425" name="Group 140"/>
              <p:cNvGrpSpPr>
                <a:grpSpLocks/>
              </p:cNvGrpSpPr>
              <p:nvPr/>
            </p:nvGrpSpPr>
            <p:grpSpPr bwMode="auto">
              <a:xfrm>
                <a:off x="384" y="1060"/>
                <a:ext cx="2064" cy="2060"/>
                <a:chOff x="384" y="1060"/>
                <a:chExt cx="2064" cy="2060"/>
              </a:xfrm>
            </p:grpSpPr>
            <p:grpSp>
              <p:nvGrpSpPr>
                <p:cNvPr id="52435" name="Group 141"/>
                <p:cNvGrpSpPr>
                  <a:grpSpLocks/>
                </p:cNvGrpSpPr>
                <p:nvPr/>
              </p:nvGrpSpPr>
              <p:grpSpPr bwMode="auto">
                <a:xfrm>
                  <a:off x="1705" y="1833"/>
                  <a:ext cx="176" cy="529"/>
                  <a:chOff x="888" y="1584"/>
                  <a:chExt cx="144" cy="412"/>
                </a:xfrm>
              </p:grpSpPr>
              <p:sp>
                <p:nvSpPr>
                  <p:cNvPr id="52502" name="Oval 142"/>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503" name="Line 143"/>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504" name="Line 144"/>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505" name="Line 145"/>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506" name="Line 146"/>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36" name="Group 147"/>
                <p:cNvGrpSpPr>
                  <a:grpSpLocks/>
                </p:cNvGrpSpPr>
                <p:nvPr/>
              </p:nvGrpSpPr>
              <p:grpSpPr bwMode="auto">
                <a:xfrm>
                  <a:off x="942" y="1833"/>
                  <a:ext cx="176" cy="529"/>
                  <a:chOff x="888" y="1584"/>
                  <a:chExt cx="144" cy="412"/>
                </a:xfrm>
              </p:grpSpPr>
              <p:sp>
                <p:nvSpPr>
                  <p:cNvPr id="52497" name="Oval 148"/>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498" name="Line 149"/>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99" name="Line 150"/>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500" name="Line 151"/>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501" name="Line 152"/>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37" name="Group 153"/>
                <p:cNvGrpSpPr>
                  <a:grpSpLocks/>
                </p:cNvGrpSpPr>
                <p:nvPr/>
              </p:nvGrpSpPr>
              <p:grpSpPr bwMode="auto">
                <a:xfrm rot="-5400000">
                  <a:off x="1333" y="2210"/>
                  <a:ext cx="176" cy="528"/>
                  <a:chOff x="888" y="1584"/>
                  <a:chExt cx="144" cy="412"/>
                </a:xfrm>
              </p:grpSpPr>
              <p:sp>
                <p:nvSpPr>
                  <p:cNvPr id="52492" name="Oval 154"/>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493" name="Line 155"/>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94" name="Line 156"/>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95" name="Line 157"/>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96" name="Line 158"/>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38" name="Group 159"/>
                <p:cNvGrpSpPr>
                  <a:grpSpLocks/>
                </p:cNvGrpSpPr>
                <p:nvPr/>
              </p:nvGrpSpPr>
              <p:grpSpPr bwMode="auto">
                <a:xfrm rot="-5400000">
                  <a:off x="1333" y="1447"/>
                  <a:ext cx="176" cy="528"/>
                  <a:chOff x="888" y="1584"/>
                  <a:chExt cx="144" cy="412"/>
                </a:xfrm>
              </p:grpSpPr>
              <p:sp>
                <p:nvSpPr>
                  <p:cNvPr id="52487" name="Oval 160"/>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488" name="Line 161"/>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89" name="Line 162"/>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90" name="Line 163"/>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91" name="Line 164"/>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39" name="Group 165"/>
                <p:cNvGrpSpPr>
                  <a:grpSpLocks/>
                </p:cNvGrpSpPr>
                <p:nvPr/>
              </p:nvGrpSpPr>
              <p:grpSpPr bwMode="auto">
                <a:xfrm rot="-5400000">
                  <a:off x="2086" y="2210"/>
                  <a:ext cx="176" cy="528"/>
                  <a:chOff x="888" y="1584"/>
                  <a:chExt cx="144" cy="412"/>
                </a:xfrm>
              </p:grpSpPr>
              <p:sp>
                <p:nvSpPr>
                  <p:cNvPr id="52482" name="Oval 166"/>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483" name="Line 167"/>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84" name="Line 168"/>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85" name="Line 169"/>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86" name="Line 170"/>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0" name="Group 171"/>
                <p:cNvGrpSpPr>
                  <a:grpSpLocks/>
                </p:cNvGrpSpPr>
                <p:nvPr/>
              </p:nvGrpSpPr>
              <p:grpSpPr bwMode="auto">
                <a:xfrm rot="-5400000">
                  <a:off x="560" y="2210"/>
                  <a:ext cx="176" cy="528"/>
                  <a:chOff x="888" y="1584"/>
                  <a:chExt cx="144" cy="412"/>
                </a:xfrm>
              </p:grpSpPr>
              <p:sp>
                <p:nvSpPr>
                  <p:cNvPr id="52477" name="Oval 172"/>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478" name="Line 173"/>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79" name="Line 174"/>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80" name="Line 175"/>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81" name="Line 176"/>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1" name="Group 177"/>
                <p:cNvGrpSpPr>
                  <a:grpSpLocks/>
                </p:cNvGrpSpPr>
                <p:nvPr/>
              </p:nvGrpSpPr>
              <p:grpSpPr bwMode="auto">
                <a:xfrm rot="-5400000">
                  <a:off x="2096" y="1447"/>
                  <a:ext cx="176" cy="528"/>
                  <a:chOff x="888" y="1584"/>
                  <a:chExt cx="144" cy="412"/>
                </a:xfrm>
              </p:grpSpPr>
              <p:sp>
                <p:nvSpPr>
                  <p:cNvPr id="52472" name="Oval 178"/>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473" name="Line 179"/>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74" name="Line 180"/>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75" name="Line 181"/>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76" name="Line 182"/>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2" name="Group 183"/>
                <p:cNvGrpSpPr>
                  <a:grpSpLocks/>
                </p:cNvGrpSpPr>
                <p:nvPr/>
              </p:nvGrpSpPr>
              <p:grpSpPr bwMode="auto">
                <a:xfrm rot="-5400000">
                  <a:off x="560" y="1447"/>
                  <a:ext cx="176" cy="528"/>
                  <a:chOff x="888" y="1584"/>
                  <a:chExt cx="144" cy="412"/>
                </a:xfrm>
              </p:grpSpPr>
              <p:sp>
                <p:nvSpPr>
                  <p:cNvPr id="52467" name="Oval 184"/>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468" name="Line 185"/>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69" name="Line 186"/>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70" name="Line 187"/>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71" name="Line 188"/>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3" name="Group 189"/>
                <p:cNvGrpSpPr>
                  <a:grpSpLocks/>
                </p:cNvGrpSpPr>
                <p:nvPr/>
              </p:nvGrpSpPr>
              <p:grpSpPr bwMode="auto">
                <a:xfrm>
                  <a:off x="942" y="1060"/>
                  <a:ext cx="176" cy="528"/>
                  <a:chOff x="888" y="1584"/>
                  <a:chExt cx="144" cy="412"/>
                </a:xfrm>
              </p:grpSpPr>
              <p:sp>
                <p:nvSpPr>
                  <p:cNvPr id="52462" name="Oval 190"/>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463" name="Line 191"/>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64" name="Line 192"/>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65" name="Line 193"/>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66" name="Line 194"/>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4" name="Group 195"/>
                <p:cNvGrpSpPr>
                  <a:grpSpLocks/>
                </p:cNvGrpSpPr>
                <p:nvPr/>
              </p:nvGrpSpPr>
              <p:grpSpPr bwMode="auto">
                <a:xfrm>
                  <a:off x="1705" y="1060"/>
                  <a:ext cx="176" cy="528"/>
                  <a:chOff x="888" y="1584"/>
                  <a:chExt cx="144" cy="412"/>
                </a:xfrm>
              </p:grpSpPr>
              <p:sp>
                <p:nvSpPr>
                  <p:cNvPr id="52457" name="Oval 196"/>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458" name="Line 197"/>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59" name="Line 198"/>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60" name="Line 199"/>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61" name="Line 200"/>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5" name="Group 201"/>
                <p:cNvGrpSpPr>
                  <a:grpSpLocks/>
                </p:cNvGrpSpPr>
                <p:nvPr/>
              </p:nvGrpSpPr>
              <p:grpSpPr bwMode="auto">
                <a:xfrm>
                  <a:off x="1705" y="2592"/>
                  <a:ext cx="176" cy="528"/>
                  <a:chOff x="888" y="1584"/>
                  <a:chExt cx="144" cy="412"/>
                </a:xfrm>
              </p:grpSpPr>
              <p:sp>
                <p:nvSpPr>
                  <p:cNvPr id="52452" name="Oval 202"/>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453" name="Line 203"/>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54" name="Line 204"/>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55" name="Line 205"/>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56" name="Line 206"/>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446" name="Group 207"/>
                <p:cNvGrpSpPr>
                  <a:grpSpLocks/>
                </p:cNvGrpSpPr>
                <p:nvPr/>
              </p:nvGrpSpPr>
              <p:grpSpPr bwMode="auto">
                <a:xfrm>
                  <a:off x="942" y="2592"/>
                  <a:ext cx="176" cy="528"/>
                  <a:chOff x="888" y="1584"/>
                  <a:chExt cx="144" cy="412"/>
                </a:xfrm>
              </p:grpSpPr>
              <p:sp>
                <p:nvSpPr>
                  <p:cNvPr id="52447" name="Oval 208"/>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448" name="Line 209"/>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49" name="Line 210"/>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50" name="Line 211"/>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51" name="Line 212"/>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grpSp>
            <p:nvGrpSpPr>
              <p:cNvPr id="52426" name="Group 213"/>
              <p:cNvGrpSpPr>
                <a:grpSpLocks/>
              </p:cNvGrpSpPr>
              <p:nvPr/>
            </p:nvGrpSpPr>
            <p:grpSpPr bwMode="auto">
              <a:xfrm>
                <a:off x="825" y="1506"/>
                <a:ext cx="1085" cy="1086"/>
                <a:chOff x="825" y="1506"/>
                <a:chExt cx="1085" cy="1086"/>
              </a:xfrm>
            </p:grpSpPr>
            <p:sp>
              <p:nvSpPr>
                <p:cNvPr id="52427" name="Rectangle 214"/>
                <p:cNvSpPr>
                  <a:spLocks noChangeArrowheads="1"/>
                </p:cNvSpPr>
                <p:nvPr/>
              </p:nvSpPr>
              <p:spPr bwMode="auto">
                <a:xfrm>
                  <a:off x="912" y="1593"/>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428" name="Rectangle 215"/>
                <p:cNvSpPr>
                  <a:spLocks noChangeArrowheads="1"/>
                </p:cNvSpPr>
                <p:nvPr/>
              </p:nvSpPr>
              <p:spPr bwMode="auto">
                <a:xfrm>
                  <a:off x="1675" y="2357"/>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429" name="Rectangle 216"/>
                <p:cNvSpPr>
                  <a:spLocks noChangeArrowheads="1"/>
                </p:cNvSpPr>
                <p:nvPr/>
              </p:nvSpPr>
              <p:spPr bwMode="auto">
                <a:xfrm>
                  <a:off x="1675" y="1593"/>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430" name="Rectangle 217"/>
                <p:cNvSpPr>
                  <a:spLocks noChangeArrowheads="1"/>
                </p:cNvSpPr>
                <p:nvPr/>
              </p:nvSpPr>
              <p:spPr bwMode="auto">
                <a:xfrm>
                  <a:off x="912" y="2357"/>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431" name="Line 218"/>
                <p:cNvSpPr>
                  <a:spLocks noChangeShapeType="1"/>
                </p:cNvSpPr>
                <p:nvPr/>
              </p:nvSpPr>
              <p:spPr bwMode="auto">
                <a:xfrm>
                  <a:off x="825" y="1506"/>
                  <a:ext cx="156" cy="16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32" name="Line 219"/>
                <p:cNvSpPr>
                  <a:spLocks noChangeShapeType="1"/>
                </p:cNvSpPr>
                <p:nvPr/>
              </p:nvSpPr>
              <p:spPr bwMode="auto">
                <a:xfrm>
                  <a:off x="1597" y="1510"/>
                  <a:ext cx="155" cy="16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33" name="Line 220"/>
                <p:cNvSpPr>
                  <a:spLocks noChangeShapeType="1"/>
                </p:cNvSpPr>
                <p:nvPr/>
              </p:nvSpPr>
              <p:spPr bwMode="auto">
                <a:xfrm>
                  <a:off x="834" y="2278"/>
                  <a:ext cx="155" cy="16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34" name="Line 221"/>
                <p:cNvSpPr>
                  <a:spLocks noChangeShapeType="1"/>
                </p:cNvSpPr>
                <p:nvPr/>
              </p:nvSpPr>
              <p:spPr bwMode="auto">
                <a:xfrm>
                  <a:off x="1597" y="2269"/>
                  <a:ext cx="155" cy="161"/>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sp>
          <p:nvSpPr>
            <p:cNvPr id="52422" name="Text Box 323"/>
            <p:cNvSpPr txBox="1">
              <a:spLocks noChangeArrowheads="1"/>
            </p:cNvSpPr>
            <p:nvPr/>
          </p:nvSpPr>
          <p:spPr bwMode="auto">
            <a:xfrm>
              <a:off x="259" y="2232"/>
              <a:ext cx="162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Previous: QLA, </a:t>
              </a:r>
              <a:r>
                <a:rPr lang="en-US" sz="1800" b="1">
                  <a:solidFill>
                    <a:srgbClr val="FF0000"/>
                  </a:solidFill>
                  <a:latin typeface="Comic Sans MS" pitchFamily="66" charset="0"/>
                </a:rPr>
                <a:t>LQLA</a:t>
              </a:r>
            </a:p>
          </p:txBody>
        </p:sp>
      </p:grpSp>
      <p:grpSp>
        <p:nvGrpSpPr>
          <p:cNvPr id="52229" name="Group 329"/>
          <p:cNvGrpSpPr>
            <a:grpSpLocks/>
          </p:cNvGrpSpPr>
          <p:nvPr/>
        </p:nvGrpSpPr>
        <p:grpSpPr bwMode="auto">
          <a:xfrm>
            <a:off x="3190875" y="838200"/>
            <a:ext cx="2870200" cy="2995613"/>
            <a:chOff x="1992" y="576"/>
            <a:chExt cx="1808" cy="1887"/>
          </a:xfrm>
        </p:grpSpPr>
        <p:grpSp>
          <p:nvGrpSpPr>
            <p:cNvPr id="52311" name="Group 111"/>
            <p:cNvGrpSpPr>
              <a:grpSpLocks/>
            </p:cNvGrpSpPr>
            <p:nvPr/>
          </p:nvGrpSpPr>
          <p:grpSpPr bwMode="auto">
            <a:xfrm>
              <a:off x="2101" y="576"/>
              <a:ext cx="1588" cy="1587"/>
              <a:chOff x="384" y="1056"/>
              <a:chExt cx="2064" cy="2064"/>
            </a:xfrm>
          </p:grpSpPr>
          <p:grpSp>
            <p:nvGrpSpPr>
              <p:cNvPr id="52313" name="Group 2"/>
              <p:cNvGrpSpPr>
                <a:grpSpLocks/>
              </p:cNvGrpSpPr>
              <p:nvPr/>
            </p:nvGrpSpPr>
            <p:grpSpPr bwMode="auto">
              <a:xfrm>
                <a:off x="1152" y="1056"/>
                <a:ext cx="528" cy="528"/>
                <a:chOff x="3792" y="1824"/>
                <a:chExt cx="528" cy="528"/>
              </a:xfrm>
            </p:grpSpPr>
            <p:sp>
              <p:nvSpPr>
                <p:cNvPr id="52419" name="Rectangle 3"/>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20" name="Rectangle 4"/>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314" name="Group 5"/>
              <p:cNvGrpSpPr>
                <a:grpSpLocks/>
              </p:cNvGrpSpPr>
              <p:nvPr/>
            </p:nvGrpSpPr>
            <p:grpSpPr bwMode="auto">
              <a:xfrm>
                <a:off x="384" y="1056"/>
                <a:ext cx="528" cy="528"/>
                <a:chOff x="3792" y="1824"/>
                <a:chExt cx="528" cy="528"/>
              </a:xfrm>
            </p:grpSpPr>
            <p:sp>
              <p:nvSpPr>
                <p:cNvPr id="52417" name="Rectangle 6"/>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18" name="Rectangle 7"/>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315" name="Group 9"/>
              <p:cNvGrpSpPr>
                <a:grpSpLocks/>
              </p:cNvGrpSpPr>
              <p:nvPr/>
            </p:nvGrpSpPr>
            <p:grpSpPr bwMode="auto">
              <a:xfrm>
                <a:off x="1910" y="1828"/>
                <a:ext cx="528" cy="529"/>
                <a:chOff x="528" y="898"/>
                <a:chExt cx="480" cy="508"/>
              </a:xfrm>
            </p:grpSpPr>
            <p:sp>
              <p:nvSpPr>
                <p:cNvPr id="52415" name="Rectangle 10"/>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16" name="Rectangle 11"/>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316" name="Group 12"/>
              <p:cNvGrpSpPr>
                <a:grpSpLocks/>
              </p:cNvGrpSpPr>
              <p:nvPr/>
            </p:nvGrpSpPr>
            <p:grpSpPr bwMode="auto">
              <a:xfrm>
                <a:off x="1147" y="1828"/>
                <a:ext cx="528" cy="529"/>
                <a:chOff x="528" y="898"/>
                <a:chExt cx="480" cy="508"/>
              </a:xfrm>
            </p:grpSpPr>
            <p:sp>
              <p:nvSpPr>
                <p:cNvPr id="52413" name="Rectangle 13"/>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14" name="Rectangle 14"/>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317" name="Group 15"/>
              <p:cNvGrpSpPr>
                <a:grpSpLocks/>
              </p:cNvGrpSpPr>
              <p:nvPr/>
            </p:nvGrpSpPr>
            <p:grpSpPr bwMode="auto">
              <a:xfrm>
                <a:off x="384" y="1828"/>
                <a:ext cx="528" cy="529"/>
                <a:chOff x="528" y="898"/>
                <a:chExt cx="480" cy="508"/>
              </a:xfrm>
            </p:grpSpPr>
            <p:sp>
              <p:nvSpPr>
                <p:cNvPr id="52411" name="Rectangle 16"/>
                <p:cNvSpPr>
                  <a:spLocks noChangeArrowheads="1"/>
                </p:cNvSpPr>
                <p:nvPr/>
              </p:nvSpPr>
              <p:spPr bwMode="auto">
                <a:xfrm>
                  <a:off x="528" y="898"/>
                  <a:ext cx="480" cy="25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12" name="Rectangle 17"/>
                <p:cNvSpPr>
                  <a:spLocks noChangeArrowheads="1"/>
                </p:cNvSpPr>
                <p:nvPr/>
              </p:nvSpPr>
              <p:spPr bwMode="auto">
                <a:xfrm>
                  <a:off x="528" y="1152"/>
                  <a:ext cx="480" cy="25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318" name="Group 18"/>
              <p:cNvGrpSpPr>
                <a:grpSpLocks/>
              </p:cNvGrpSpPr>
              <p:nvPr/>
            </p:nvGrpSpPr>
            <p:grpSpPr bwMode="auto">
              <a:xfrm>
                <a:off x="1920" y="1056"/>
                <a:ext cx="528" cy="528"/>
                <a:chOff x="3792" y="1824"/>
                <a:chExt cx="528" cy="528"/>
              </a:xfrm>
            </p:grpSpPr>
            <p:sp>
              <p:nvSpPr>
                <p:cNvPr id="52409" name="Rectangle 19"/>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10" name="Rectangle 20"/>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319" name="Group 21"/>
              <p:cNvGrpSpPr>
                <a:grpSpLocks/>
              </p:cNvGrpSpPr>
              <p:nvPr/>
            </p:nvGrpSpPr>
            <p:grpSpPr bwMode="auto">
              <a:xfrm>
                <a:off x="384" y="2592"/>
                <a:ext cx="528" cy="528"/>
                <a:chOff x="3792" y="1824"/>
                <a:chExt cx="528" cy="528"/>
              </a:xfrm>
            </p:grpSpPr>
            <p:sp>
              <p:nvSpPr>
                <p:cNvPr id="52407" name="Rectangle 22"/>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08" name="Rectangle 23"/>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320" name="Group 24"/>
              <p:cNvGrpSpPr>
                <a:grpSpLocks/>
              </p:cNvGrpSpPr>
              <p:nvPr/>
            </p:nvGrpSpPr>
            <p:grpSpPr bwMode="auto">
              <a:xfrm>
                <a:off x="1152" y="2592"/>
                <a:ext cx="528" cy="528"/>
                <a:chOff x="3792" y="1824"/>
                <a:chExt cx="528" cy="528"/>
              </a:xfrm>
            </p:grpSpPr>
            <p:sp>
              <p:nvSpPr>
                <p:cNvPr id="52405" name="Rectangle 25"/>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06" name="Rectangle 26"/>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321" name="Group 27"/>
              <p:cNvGrpSpPr>
                <a:grpSpLocks/>
              </p:cNvGrpSpPr>
              <p:nvPr/>
            </p:nvGrpSpPr>
            <p:grpSpPr bwMode="auto">
              <a:xfrm>
                <a:off x="1920" y="2592"/>
                <a:ext cx="528" cy="528"/>
                <a:chOff x="3792" y="1824"/>
                <a:chExt cx="528" cy="528"/>
              </a:xfrm>
            </p:grpSpPr>
            <p:sp>
              <p:nvSpPr>
                <p:cNvPr id="52403" name="Rectangle 28"/>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404" name="Rectangle 29"/>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322" name="Group 30"/>
              <p:cNvGrpSpPr>
                <a:grpSpLocks/>
              </p:cNvGrpSpPr>
              <p:nvPr/>
            </p:nvGrpSpPr>
            <p:grpSpPr bwMode="auto">
              <a:xfrm>
                <a:off x="384" y="1060"/>
                <a:ext cx="2064" cy="2060"/>
                <a:chOff x="384" y="1060"/>
                <a:chExt cx="2064" cy="2060"/>
              </a:xfrm>
            </p:grpSpPr>
            <p:sp>
              <p:nvSpPr>
                <p:cNvPr id="52323" name="Rectangle 31"/>
                <p:cNvSpPr>
                  <a:spLocks noChangeArrowheads="1"/>
                </p:cNvSpPr>
                <p:nvPr/>
              </p:nvSpPr>
              <p:spPr bwMode="auto">
                <a:xfrm>
                  <a:off x="912" y="1593"/>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324" name="Rectangle 32"/>
                <p:cNvSpPr>
                  <a:spLocks noChangeArrowheads="1"/>
                </p:cNvSpPr>
                <p:nvPr/>
              </p:nvSpPr>
              <p:spPr bwMode="auto">
                <a:xfrm>
                  <a:off x="1675" y="2357"/>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325" name="Rectangle 33"/>
                <p:cNvSpPr>
                  <a:spLocks noChangeArrowheads="1"/>
                </p:cNvSpPr>
                <p:nvPr/>
              </p:nvSpPr>
              <p:spPr bwMode="auto">
                <a:xfrm>
                  <a:off x="1675" y="1593"/>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326" name="Rectangle 34"/>
                <p:cNvSpPr>
                  <a:spLocks noChangeArrowheads="1"/>
                </p:cNvSpPr>
                <p:nvPr/>
              </p:nvSpPr>
              <p:spPr bwMode="auto">
                <a:xfrm>
                  <a:off x="912" y="2357"/>
                  <a:ext cx="235" cy="235"/>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grpSp>
              <p:nvGrpSpPr>
                <p:cNvPr id="52327" name="Group 35"/>
                <p:cNvGrpSpPr>
                  <a:grpSpLocks/>
                </p:cNvGrpSpPr>
                <p:nvPr/>
              </p:nvGrpSpPr>
              <p:grpSpPr bwMode="auto">
                <a:xfrm>
                  <a:off x="1705" y="1833"/>
                  <a:ext cx="176" cy="529"/>
                  <a:chOff x="888" y="1584"/>
                  <a:chExt cx="144" cy="412"/>
                </a:xfrm>
              </p:grpSpPr>
              <p:sp>
                <p:nvSpPr>
                  <p:cNvPr id="52398" name="Oval 36"/>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399" name="Line 37"/>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00" name="Line 38"/>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01" name="Line 39"/>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402" name="Line 40"/>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28" name="Group 41"/>
                <p:cNvGrpSpPr>
                  <a:grpSpLocks/>
                </p:cNvGrpSpPr>
                <p:nvPr/>
              </p:nvGrpSpPr>
              <p:grpSpPr bwMode="auto">
                <a:xfrm>
                  <a:off x="942" y="1833"/>
                  <a:ext cx="176" cy="529"/>
                  <a:chOff x="888" y="1584"/>
                  <a:chExt cx="144" cy="412"/>
                </a:xfrm>
              </p:grpSpPr>
              <p:sp>
                <p:nvSpPr>
                  <p:cNvPr id="52393" name="Oval 42"/>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394" name="Line 43"/>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95" name="Line 44"/>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96" name="Line 45"/>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97" name="Line 46"/>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29" name="Group 47"/>
                <p:cNvGrpSpPr>
                  <a:grpSpLocks/>
                </p:cNvGrpSpPr>
                <p:nvPr/>
              </p:nvGrpSpPr>
              <p:grpSpPr bwMode="auto">
                <a:xfrm rot="-5400000">
                  <a:off x="1333" y="2210"/>
                  <a:ext cx="176" cy="528"/>
                  <a:chOff x="888" y="1584"/>
                  <a:chExt cx="144" cy="412"/>
                </a:xfrm>
              </p:grpSpPr>
              <p:sp>
                <p:nvSpPr>
                  <p:cNvPr id="52388" name="Oval 48"/>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389" name="Line 49"/>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90" name="Line 50"/>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91" name="Line 51"/>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92" name="Line 52"/>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0" name="Group 53"/>
                <p:cNvGrpSpPr>
                  <a:grpSpLocks/>
                </p:cNvGrpSpPr>
                <p:nvPr/>
              </p:nvGrpSpPr>
              <p:grpSpPr bwMode="auto">
                <a:xfrm rot="-5400000">
                  <a:off x="1333" y="1447"/>
                  <a:ext cx="176" cy="528"/>
                  <a:chOff x="888" y="1584"/>
                  <a:chExt cx="144" cy="412"/>
                </a:xfrm>
              </p:grpSpPr>
              <p:sp>
                <p:nvSpPr>
                  <p:cNvPr id="52383" name="Oval 54"/>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384" name="Line 55"/>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85" name="Line 56"/>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86" name="Line 57"/>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87" name="Line 58"/>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1" name="Group 59"/>
                <p:cNvGrpSpPr>
                  <a:grpSpLocks/>
                </p:cNvGrpSpPr>
                <p:nvPr/>
              </p:nvGrpSpPr>
              <p:grpSpPr bwMode="auto">
                <a:xfrm rot="-5400000">
                  <a:off x="2086" y="2210"/>
                  <a:ext cx="176" cy="528"/>
                  <a:chOff x="888" y="1584"/>
                  <a:chExt cx="144" cy="412"/>
                </a:xfrm>
              </p:grpSpPr>
              <p:sp>
                <p:nvSpPr>
                  <p:cNvPr id="52378" name="Oval 60"/>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379" name="Line 61"/>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80" name="Line 62"/>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81" name="Line 63"/>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82" name="Line 64"/>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2" name="Group 65"/>
                <p:cNvGrpSpPr>
                  <a:grpSpLocks/>
                </p:cNvGrpSpPr>
                <p:nvPr/>
              </p:nvGrpSpPr>
              <p:grpSpPr bwMode="auto">
                <a:xfrm rot="-5400000">
                  <a:off x="560" y="2210"/>
                  <a:ext cx="176" cy="528"/>
                  <a:chOff x="888" y="1584"/>
                  <a:chExt cx="144" cy="412"/>
                </a:xfrm>
              </p:grpSpPr>
              <p:sp>
                <p:nvSpPr>
                  <p:cNvPr id="52373" name="Oval 66"/>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374" name="Line 67"/>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75" name="Line 68"/>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76" name="Line 69"/>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77" name="Line 70"/>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3" name="Group 71"/>
                <p:cNvGrpSpPr>
                  <a:grpSpLocks/>
                </p:cNvGrpSpPr>
                <p:nvPr/>
              </p:nvGrpSpPr>
              <p:grpSpPr bwMode="auto">
                <a:xfrm rot="-5400000">
                  <a:off x="2096" y="1447"/>
                  <a:ext cx="176" cy="528"/>
                  <a:chOff x="888" y="1584"/>
                  <a:chExt cx="144" cy="412"/>
                </a:xfrm>
              </p:grpSpPr>
              <p:sp>
                <p:nvSpPr>
                  <p:cNvPr id="52368" name="Oval 72"/>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369" name="Line 73"/>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70" name="Line 74"/>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71" name="Line 75"/>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72" name="Line 76"/>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4" name="Group 77"/>
                <p:cNvGrpSpPr>
                  <a:grpSpLocks/>
                </p:cNvGrpSpPr>
                <p:nvPr/>
              </p:nvGrpSpPr>
              <p:grpSpPr bwMode="auto">
                <a:xfrm rot="-5400000">
                  <a:off x="560" y="1447"/>
                  <a:ext cx="176" cy="528"/>
                  <a:chOff x="888" y="1584"/>
                  <a:chExt cx="144" cy="412"/>
                </a:xfrm>
              </p:grpSpPr>
              <p:sp>
                <p:nvSpPr>
                  <p:cNvPr id="52363" name="Oval 78"/>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364" name="Line 79"/>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65" name="Line 80"/>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66" name="Line 81"/>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67" name="Line 82"/>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5" name="Group 83"/>
                <p:cNvGrpSpPr>
                  <a:grpSpLocks/>
                </p:cNvGrpSpPr>
                <p:nvPr/>
              </p:nvGrpSpPr>
              <p:grpSpPr bwMode="auto">
                <a:xfrm>
                  <a:off x="942" y="1060"/>
                  <a:ext cx="176" cy="528"/>
                  <a:chOff x="888" y="1584"/>
                  <a:chExt cx="144" cy="412"/>
                </a:xfrm>
              </p:grpSpPr>
              <p:sp>
                <p:nvSpPr>
                  <p:cNvPr id="52358" name="Oval 84"/>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359" name="Line 85"/>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60" name="Line 86"/>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61" name="Line 87"/>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62" name="Line 88"/>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6" name="Group 89"/>
                <p:cNvGrpSpPr>
                  <a:grpSpLocks/>
                </p:cNvGrpSpPr>
                <p:nvPr/>
              </p:nvGrpSpPr>
              <p:grpSpPr bwMode="auto">
                <a:xfrm>
                  <a:off x="1705" y="1060"/>
                  <a:ext cx="176" cy="528"/>
                  <a:chOff x="888" y="1584"/>
                  <a:chExt cx="144" cy="412"/>
                </a:xfrm>
              </p:grpSpPr>
              <p:sp>
                <p:nvSpPr>
                  <p:cNvPr id="52353" name="Oval 90"/>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354" name="Line 91"/>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55" name="Line 92"/>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56" name="Line 93"/>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57" name="Line 94"/>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7" name="Group 95"/>
                <p:cNvGrpSpPr>
                  <a:grpSpLocks/>
                </p:cNvGrpSpPr>
                <p:nvPr/>
              </p:nvGrpSpPr>
              <p:grpSpPr bwMode="auto">
                <a:xfrm>
                  <a:off x="1705" y="2592"/>
                  <a:ext cx="176" cy="528"/>
                  <a:chOff x="888" y="1584"/>
                  <a:chExt cx="144" cy="412"/>
                </a:xfrm>
              </p:grpSpPr>
              <p:sp>
                <p:nvSpPr>
                  <p:cNvPr id="52348" name="Oval 96"/>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349" name="Line 97"/>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50" name="Line 98"/>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51" name="Line 99"/>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52" name="Line 100"/>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338" name="Group 101"/>
                <p:cNvGrpSpPr>
                  <a:grpSpLocks/>
                </p:cNvGrpSpPr>
                <p:nvPr/>
              </p:nvGrpSpPr>
              <p:grpSpPr bwMode="auto">
                <a:xfrm>
                  <a:off x="942" y="2592"/>
                  <a:ext cx="176" cy="528"/>
                  <a:chOff x="888" y="1584"/>
                  <a:chExt cx="144" cy="412"/>
                </a:xfrm>
              </p:grpSpPr>
              <p:sp>
                <p:nvSpPr>
                  <p:cNvPr id="52343" name="Oval 102"/>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344" name="Line 103"/>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45" name="Line 104"/>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46" name="Line 105"/>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47" name="Line 106"/>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sp>
              <p:nvSpPr>
                <p:cNvPr id="52339" name="Line 107"/>
                <p:cNvSpPr>
                  <a:spLocks noChangeShapeType="1"/>
                </p:cNvSpPr>
                <p:nvPr/>
              </p:nvSpPr>
              <p:spPr bwMode="auto">
                <a:xfrm>
                  <a:off x="825" y="1506"/>
                  <a:ext cx="156" cy="16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40" name="Line 108"/>
                <p:cNvSpPr>
                  <a:spLocks noChangeShapeType="1"/>
                </p:cNvSpPr>
                <p:nvPr/>
              </p:nvSpPr>
              <p:spPr bwMode="auto">
                <a:xfrm>
                  <a:off x="1597" y="1510"/>
                  <a:ext cx="155" cy="16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41" name="Line 109"/>
                <p:cNvSpPr>
                  <a:spLocks noChangeShapeType="1"/>
                </p:cNvSpPr>
                <p:nvPr/>
              </p:nvSpPr>
              <p:spPr bwMode="auto">
                <a:xfrm>
                  <a:off x="834" y="2278"/>
                  <a:ext cx="155" cy="162"/>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342" name="Line 110"/>
                <p:cNvSpPr>
                  <a:spLocks noChangeShapeType="1"/>
                </p:cNvSpPr>
                <p:nvPr/>
              </p:nvSpPr>
              <p:spPr bwMode="auto">
                <a:xfrm>
                  <a:off x="1597" y="2269"/>
                  <a:ext cx="155" cy="161"/>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sp>
          <p:nvSpPr>
            <p:cNvPr id="52312" name="Text Box 324"/>
            <p:cNvSpPr txBox="1">
              <a:spLocks noChangeArrowheads="1"/>
            </p:cNvSpPr>
            <p:nvPr/>
          </p:nvSpPr>
          <p:spPr bwMode="auto">
            <a:xfrm>
              <a:off x="1992" y="2232"/>
              <a:ext cx="18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Previous: CQLA, </a:t>
              </a:r>
              <a:r>
                <a:rPr lang="en-US" sz="1800" b="1">
                  <a:solidFill>
                    <a:srgbClr val="FF0000"/>
                  </a:solidFill>
                  <a:latin typeface="Comic Sans MS" pitchFamily="66" charset="0"/>
                </a:rPr>
                <a:t>CQLA+</a:t>
              </a:r>
            </a:p>
          </p:txBody>
        </p:sp>
      </p:grpSp>
      <p:grpSp>
        <p:nvGrpSpPr>
          <p:cNvPr id="52230" name="Group 330"/>
          <p:cNvGrpSpPr>
            <a:grpSpLocks/>
          </p:cNvGrpSpPr>
          <p:nvPr/>
        </p:nvGrpSpPr>
        <p:grpSpPr bwMode="auto">
          <a:xfrm>
            <a:off x="6324600" y="838200"/>
            <a:ext cx="2519363" cy="2995613"/>
            <a:chOff x="3837" y="576"/>
            <a:chExt cx="1587" cy="1887"/>
          </a:xfrm>
        </p:grpSpPr>
        <p:grpSp>
          <p:nvGrpSpPr>
            <p:cNvPr id="52234" name="Group 321"/>
            <p:cNvGrpSpPr>
              <a:grpSpLocks/>
            </p:cNvGrpSpPr>
            <p:nvPr/>
          </p:nvGrpSpPr>
          <p:grpSpPr bwMode="auto">
            <a:xfrm>
              <a:off x="3837" y="576"/>
              <a:ext cx="1587" cy="1587"/>
              <a:chOff x="3792" y="1056"/>
              <a:chExt cx="1645" cy="1646"/>
            </a:xfrm>
          </p:grpSpPr>
          <p:sp>
            <p:nvSpPr>
              <p:cNvPr id="52236" name="Rectangle 224"/>
              <p:cNvSpPr>
                <a:spLocks noChangeArrowheads="1"/>
              </p:cNvSpPr>
              <p:nvPr/>
            </p:nvSpPr>
            <p:spPr bwMode="auto">
              <a:xfrm>
                <a:off x="4213" y="1484"/>
                <a:ext cx="187" cy="187"/>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grpSp>
            <p:nvGrpSpPr>
              <p:cNvPr id="52237" name="Group 225"/>
              <p:cNvGrpSpPr>
                <a:grpSpLocks/>
              </p:cNvGrpSpPr>
              <p:nvPr/>
            </p:nvGrpSpPr>
            <p:grpSpPr bwMode="auto">
              <a:xfrm>
                <a:off x="3792" y="1668"/>
                <a:ext cx="957" cy="421"/>
                <a:chOff x="144" y="1824"/>
                <a:chExt cx="1200" cy="528"/>
              </a:xfrm>
            </p:grpSpPr>
            <p:sp>
              <p:nvSpPr>
                <p:cNvPr id="52308" name="Rectangle 226"/>
                <p:cNvSpPr>
                  <a:spLocks noChangeArrowheads="1"/>
                </p:cNvSpPr>
                <p:nvPr/>
              </p:nvSpPr>
              <p:spPr bwMode="auto">
                <a:xfrm>
                  <a:off x="384" y="1824"/>
                  <a:ext cx="960" cy="140"/>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309" name="Rectangle 227"/>
                <p:cNvSpPr>
                  <a:spLocks noChangeArrowheads="1"/>
                </p:cNvSpPr>
                <p:nvPr/>
              </p:nvSpPr>
              <p:spPr bwMode="auto">
                <a:xfrm>
                  <a:off x="384" y="1968"/>
                  <a:ext cx="960" cy="384"/>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sp>
              <p:nvSpPr>
                <p:cNvPr id="52310" name="Rectangle 228"/>
                <p:cNvSpPr>
                  <a:spLocks noChangeArrowheads="1"/>
                </p:cNvSpPr>
                <p:nvPr/>
              </p:nvSpPr>
              <p:spPr bwMode="auto">
                <a:xfrm>
                  <a:off x="144" y="1824"/>
                  <a:ext cx="240" cy="528"/>
                </a:xfrm>
                <a:prstGeom prst="rect">
                  <a:avLst/>
                </a:prstGeom>
                <a:solidFill>
                  <a:schemeClr val="accent2"/>
                </a:solidFill>
                <a:ln w="28575" algn="ctr">
                  <a:solidFill>
                    <a:schemeClr val="tx1"/>
                  </a:solidFill>
                  <a:miter lim="800000"/>
                  <a:headEnd type="none" w="lg" len="lg"/>
                  <a:tailEnd type="none" w="lg" len="lg"/>
                </a:ln>
              </p:spPr>
              <p:txBody>
                <a:bodyPr wrap="none" anchor="ctr"/>
                <a:lstStyle/>
                <a:p>
                  <a:pPr algn="ctr"/>
                  <a:r>
                    <a:rPr lang="en-US" sz="1200" b="1">
                      <a:solidFill>
                        <a:srgbClr val="000000"/>
                      </a:solidFill>
                      <a:latin typeface="Times New Roman" pitchFamily="18" charset="0"/>
                    </a:rPr>
                    <a:t>Anc</a:t>
                  </a:r>
                </a:p>
              </p:txBody>
            </p:sp>
          </p:grpSp>
          <p:grpSp>
            <p:nvGrpSpPr>
              <p:cNvPr id="52238" name="Group 229"/>
              <p:cNvGrpSpPr>
                <a:grpSpLocks/>
              </p:cNvGrpSpPr>
              <p:nvPr/>
            </p:nvGrpSpPr>
            <p:grpSpPr bwMode="auto">
              <a:xfrm>
                <a:off x="3792" y="1056"/>
                <a:ext cx="421" cy="421"/>
                <a:chOff x="3792" y="1824"/>
                <a:chExt cx="528" cy="528"/>
              </a:xfrm>
            </p:grpSpPr>
            <p:sp>
              <p:nvSpPr>
                <p:cNvPr id="52306" name="Rectangle 230"/>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307" name="Rectangle 231"/>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239" name="Group 232"/>
              <p:cNvGrpSpPr>
                <a:grpSpLocks/>
              </p:cNvGrpSpPr>
              <p:nvPr/>
            </p:nvGrpSpPr>
            <p:grpSpPr bwMode="auto">
              <a:xfrm>
                <a:off x="5013" y="1671"/>
                <a:ext cx="420" cy="422"/>
                <a:chOff x="1915" y="1828"/>
                <a:chExt cx="528" cy="529"/>
              </a:xfrm>
            </p:grpSpPr>
            <p:sp>
              <p:nvSpPr>
                <p:cNvPr id="52304" name="Rectangle 233"/>
                <p:cNvSpPr>
                  <a:spLocks noChangeArrowheads="1"/>
                </p:cNvSpPr>
                <p:nvPr/>
              </p:nvSpPr>
              <p:spPr bwMode="auto">
                <a:xfrm>
                  <a:off x="1915" y="1828"/>
                  <a:ext cx="528" cy="188"/>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305" name="Rectangle 234"/>
                <p:cNvSpPr>
                  <a:spLocks noChangeArrowheads="1"/>
                </p:cNvSpPr>
                <p:nvPr/>
              </p:nvSpPr>
              <p:spPr bwMode="auto">
                <a:xfrm>
                  <a:off x="1915" y="2016"/>
                  <a:ext cx="528" cy="341"/>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nvGrpSpPr>
              <p:cNvPr id="52240" name="Group 235"/>
              <p:cNvGrpSpPr>
                <a:grpSpLocks/>
              </p:cNvGrpSpPr>
              <p:nvPr/>
            </p:nvGrpSpPr>
            <p:grpSpPr bwMode="auto">
              <a:xfrm>
                <a:off x="4404" y="1059"/>
                <a:ext cx="1024" cy="421"/>
                <a:chOff x="3792" y="1824"/>
                <a:chExt cx="528" cy="528"/>
              </a:xfrm>
            </p:grpSpPr>
            <p:sp>
              <p:nvSpPr>
                <p:cNvPr id="52302" name="Rectangle 236"/>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303" name="Rectangle 237"/>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grpSp>
            <p:nvGrpSpPr>
              <p:cNvPr id="52241" name="Group 238"/>
              <p:cNvGrpSpPr>
                <a:grpSpLocks/>
              </p:cNvGrpSpPr>
              <p:nvPr/>
            </p:nvGrpSpPr>
            <p:grpSpPr bwMode="auto">
              <a:xfrm>
                <a:off x="3792" y="2280"/>
                <a:ext cx="957" cy="421"/>
                <a:chOff x="3792" y="1824"/>
                <a:chExt cx="528" cy="528"/>
              </a:xfrm>
            </p:grpSpPr>
            <p:sp>
              <p:nvSpPr>
                <p:cNvPr id="52300" name="Rectangle 239"/>
                <p:cNvSpPr>
                  <a:spLocks noChangeArrowheads="1"/>
                </p:cNvSpPr>
                <p:nvPr/>
              </p:nvSpPr>
              <p:spPr bwMode="auto">
                <a:xfrm>
                  <a:off x="3792" y="1824"/>
                  <a:ext cx="528" cy="144"/>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301" name="Rectangle 240"/>
                <p:cNvSpPr>
                  <a:spLocks noChangeArrowheads="1"/>
                </p:cNvSpPr>
                <p:nvPr/>
              </p:nvSpPr>
              <p:spPr bwMode="auto">
                <a:xfrm>
                  <a:off x="3792" y="1968"/>
                  <a:ext cx="528" cy="384"/>
                </a:xfrm>
                <a:prstGeom prst="rect">
                  <a:avLst/>
                </a:prstGeom>
                <a:solidFill>
                  <a:srgbClr val="FF99CC"/>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Mem</a:t>
                  </a:r>
                </a:p>
              </p:txBody>
            </p:sp>
          </p:grpSp>
          <p:sp>
            <p:nvSpPr>
              <p:cNvPr id="52242" name="Rectangle 241"/>
              <p:cNvSpPr>
                <a:spLocks noChangeArrowheads="1"/>
              </p:cNvSpPr>
              <p:nvPr/>
            </p:nvSpPr>
            <p:spPr bwMode="auto">
              <a:xfrm>
                <a:off x="4749" y="2093"/>
                <a:ext cx="260" cy="187"/>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sp>
            <p:nvSpPr>
              <p:cNvPr id="52243" name="Rectangle 242"/>
              <p:cNvSpPr>
                <a:spLocks noChangeArrowheads="1"/>
              </p:cNvSpPr>
              <p:nvPr/>
            </p:nvSpPr>
            <p:spPr bwMode="auto">
              <a:xfrm>
                <a:off x="4749" y="1484"/>
                <a:ext cx="260" cy="187"/>
              </a:xfrm>
              <a:prstGeom prst="rect">
                <a:avLst/>
              </a:prstGeom>
              <a:solidFill>
                <a:srgbClr val="00FFFF"/>
              </a:solidFill>
              <a:ln w="28575" algn="ctr">
                <a:solidFill>
                  <a:schemeClr val="tx1"/>
                </a:solidFill>
                <a:miter lim="800000"/>
                <a:headEnd/>
                <a:tailEnd/>
              </a:ln>
            </p:spPr>
            <p:txBody>
              <a:bodyPr wrap="none" anchor="ctr"/>
              <a:lstStyle/>
              <a:p>
                <a:pPr algn="ctr"/>
                <a:r>
                  <a:rPr lang="en-US" sz="1200" b="1">
                    <a:solidFill>
                      <a:srgbClr val="000000"/>
                    </a:solidFill>
                    <a:latin typeface="Times New Roman" pitchFamily="18" charset="0"/>
                  </a:rPr>
                  <a:t>TP</a:t>
                </a:r>
              </a:p>
            </p:txBody>
          </p:sp>
          <p:grpSp>
            <p:nvGrpSpPr>
              <p:cNvPr id="52244" name="Group 243"/>
              <p:cNvGrpSpPr>
                <a:grpSpLocks/>
              </p:cNvGrpSpPr>
              <p:nvPr/>
            </p:nvGrpSpPr>
            <p:grpSpPr bwMode="auto">
              <a:xfrm>
                <a:off x="4787" y="1675"/>
                <a:ext cx="198" cy="422"/>
                <a:chOff x="888" y="1584"/>
                <a:chExt cx="144" cy="412"/>
              </a:xfrm>
            </p:grpSpPr>
            <p:sp>
              <p:nvSpPr>
                <p:cNvPr id="52295" name="Oval 244"/>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296" name="Line 245"/>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97" name="Line 246"/>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98" name="Line 247"/>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99" name="Line 248"/>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45" name="Group 249"/>
              <p:cNvGrpSpPr>
                <a:grpSpLocks/>
              </p:cNvGrpSpPr>
              <p:nvPr/>
            </p:nvGrpSpPr>
            <p:grpSpPr bwMode="auto">
              <a:xfrm rot="-5400000">
                <a:off x="5149" y="1976"/>
                <a:ext cx="140" cy="420"/>
                <a:chOff x="888" y="1584"/>
                <a:chExt cx="144" cy="412"/>
              </a:xfrm>
            </p:grpSpPr>
            <p:sp>
              <p:nvSpPr>
                <p:cNvPr id="52290" name="Oval 250"/>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291" name="Line 251"/>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92" name="Line 252"/>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93" name="Line 253"/>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94" name="Line 254"/>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sp>
            <p:nvSpPr>
              <p:cNvPr id="52246" name="Oval 255"/>
              <p:cNvSpPr>
                <a:spLocks noChangeArrowheads="1"/>
              </p:cNvSpPr>
              <p:nvPr/>
            </p:nvSpPr>
            <p:spPr bwMode="auto">
              <a:xfrm rot="-5400000">
                <a:off x="4237" y="2112"/>
                <a:ext cx="140" cy="147"/>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grpSp>
            <p:nvGrpSpPr>
              <p:cNvPr id="52247" name="Group 256"/>
              <p:cNvGrpSpPr>
                <a:grpSpLocks/>
              </p:cNvGrpSpPr>
              <p:nvPr/>
            </p:nvGrpSpPr>
            <p:grpSpPr bwMode="auto">
              <a:xfrm>
                <a:off x="3792" y="2139"/>
                <a:ext cx="454" cy="94"/>
                <a:chOff x="768" y="2415"/>
                <a:chExt cx="185" cy="118"/>
              </a:xfrm>
            </p:grpSpPr>
            <p:sp>
              <p:nvSpPr>
                <p:cNvPr id="52288" name="Line 257"/>
                <p:cNvSpPr>
                  <a:spLocks noChangeShapeType="1"/>
                </p:cNvSpPr>
                <p:nvPr/>
              </p:nvSpPr>
              <p:spPr bwMode="auto">
                <a:xfrm rot="-5400000">
                  <a:off x="861" y="2322"/>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89" name="Line 258"/>
                <p:cNvSpPr>
                  <a:spLocks noChangeShapeType="1"/>
                </p:cNvSpPr>
                <p:nvPr/>
              </p:nvSpPr>
              <p:spPr bwMode="auto">
                <a:xfrm rot="16200000" flipV="1">
                  <a:off x="861" y="2440"/>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48" name="Group 259"/>
              <p:cNvGrpSpPr>
                <a:grpSpLocks/>
              </p:cNvGrpSpPr>
              <p:nvPr/>
            </p:nvGrpSpPr>
            <p:grpSpPr bwMode="auto">
              <a:xfrm>
                <a:off x="4372" y="2143"/>
                <a:ext cx="377" cy="86"/>
                <a:chOff x="1111" y="2420"/>
                <a:chExt cx="185" cy="108"/>
              </a:xfrm>
            </p:grpSpPr>
            <p:sp>
              <p:nvSpPr>
                <p:cNvPr id="52286" name="Line 260"/>
                <p:cNvSpPr>
                  <a:spLocks noChangeShapeType="1"/>
                </p:cNvSpPr>
                <p:nvPr/>
              </p:nvSpPr>
              <p:spPr bwMode="auto">
                <a:xfrm rot="-5400000">
                  <a:off x="1204" y="2435"/>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87" name="Line 261"/>
                <p:cNvSpPr>
                  <a:spLocks noChangeShapeType="1"/>
                </p:cNvSpPr>
                <p:nvPr/>
              </p:nvSpPr>
              <p:spPr bwMode="auto">
                <a:xfrm rot="16200000" flipV="1">
                  <a:off x="1204" y="2327"/>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49" name="Group 262"/>
              <p:cNvGrpSpPr>
                <a:grpSpLocks/>
              </p:cNvGrpSpPr>
              <p:nvPr/>
            </p:nvGrpSpPr>
            <p:grpSpPr bwMode="auto">
              <a:xfrm rot="-5400000">
                <a:off x="5157" y="1368"/>
                <a:ext cx="140" cy="420"/>
                <a:chOff x="888" y="1584"/>
                <a:chExt cx="144" cy="412"/>
              </a:xfrm>
            </p:grpSpPr>
            <p:sp>
              <p:nvSpPr>
                <p:cNvPr id="52281" name="Oval 263"/>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282" name="Line 264"/>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83" name="Line 265"/>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84" name="Line 266"/>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85" name="Line 267"/>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50" name="Group 268"/>
              <p:cNvGrpSpPr>
                <a:grpSpLocks/>
              </p:cNvGrpSpPr>
              <p:nvPr/>
            </p:nvGrpSpPr>
            <p:grpSpPr bwMode="auto">
              <a:xfrm rot="-5400000">
                <a:off x="3933" y="1367"/>
                <a:ext cx="140" cy="421"/>
                <a:chOff x="888" y="1584"/>
                <a:chExt cx="144" cy="412"/>
              </a:xfrm>
            </p:grpSpPr>
            <p:sp>
              <p:nvSpPr>
                <p:cNvPr id="52276" name="Oval 269"/>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sp>
              <p:nvSpPr>
                <p:cNvPr id="52277" name="Line 270"/>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78" name="Line 271"/>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79" name="Line 272"/>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80" name="Line 273"/>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51" name="Group 274"/>
              <p:cNvGrpSpPr>
                <a:grpSpLocks/>
              </p:cNvGrpSpPr>
              <p:nvPr/>
            </p:nvGrpSpPr>
            <p:grpSpPr bwMode="auto">
              <a:xfrm>
                <a:off x="4237" y="1059"/>
                <a:ext cx="140" cy="421"/>
                <a:chOff x="888" y="1584"/>
                <a:chExt cx="144" cy="412"/>
              </a:xfrm>
            </p:grpSpPr>
            <p:sp>
              <p:nvSpPr>
                <p:cNvPr id="52271" name="Oval 275"/>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272" name="Line 276"/>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73" name="Line 277"/>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74" name="Line 278"/>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75" name="Line 279"/>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sp>
            <p:nvSpPr>
              <p:cNvPr id="52252" name="Line 280"/>
              <p:cNvSpPr>
                <a:spLocks noChangeShapeType="1"/>
              </p:cNvSpPr>
              <p:nvPr/>
            </p:nvSpPr>
            <p:spPr bwMode="auto">
              <a:xfrm>
                <a:off x="4144" y="1415"/>
                <a:ext cx="124" cy="129"/>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53" name="Line 303"/>
              <p:cNvSpPr>
                <a:spLocks noChangeShapeType="1"/>
              </p:cNvSpPr>
              <p:nvPr/>
            </p:nvSpPr>
            <p:spPr bwMode="auto">
              <a:xfrm>
                <a:off x="4672" y="2013"/>
                <a:ext cx="124" cy="128"/>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nvGrpSpPr>
              <p:cNvPr id="52254" name="Group 304"/>
              <p:cNvGrpSpPr>
                <a:grpSpLocks/>
              </p:cNvGrpSpPr>
              <p:nvPr/>
            </p:nvGrpSpPr>
            <p:grpSpPr bwMode="auto">
              <a:xfrm>
                <a:off x="4400" y="1506"/>
                <a:ext cx="339" cy="140"/>
                <a:chOff x="3481" y="1776"/>
                <a:chExt cx="425" cy="176"/>
              </a:xfrm>
            </p:grpSpPr>
            <p:sp>
              <p:nvSpPr>
                <p:cNvPr id="52264" name="Oval 305"/>
                <p:cNvSpPr>
                  <a:spLocks noChangeArrowheads="1"/>
                </p:cNvSpPr>
                <p:nvPr/>
              </p:nvSpPr>
              <p:spPr bwMode="auto">
                <a:xfrm rot="-5400000">
                  <a:off x="3605" y="1771"/>
                  <a:ext cx="176" cy="185"/>
                </a:xfrm>
                <a:prstGeom prst="ellipse">
                  <a:avLst/>
                </a:prstGeom>
                <a:solidFill>
                  <a:srgbClr val="3399FF"/>
                </a:solidFill>
                <a:ln w="19050" algn="ctr">
                  <a:solidFill>
                    <a:schemeClr val="tx1"/>
                  </a:solidFill>
                  <a:round/>
                  <a:headEnd type="none" w="lg" len="lg"/>
                  <a:tailEnd type="none" w="lg" len="lg"/>
                </a:ln>
              </p:spPr>
              <p:txBody>
                <a:bodyPr vert="eaVert" wrap="none" anchor="ctr"/>
                <a:lstStyle/>
                <a:p>
                  <a:pPr algn="ctr"/>
                  <a:r>
                    <a:rPr lang="en-US" sz="900" b="1">
                      <a:solidFill>
                        <a:srgbClr val="000000"/>
                      </a:solidFill>
                      <a:latin typeface="Times New Roman" pitchFamily="18" charset="0"/>
                    </a:rPr>
                    <a:t>EPR</a:t>
                  </a:r>
                </a:p>
              </p:txBody>
            </p:sp>
            <p:grpSp>
              <p:nvGrpSpPr>
                <p:cNvPr id="52265" name="Group 306"/>
                <p:cNvGrpSpPr>
                  <a:grpSpLocks/>
                </p:cNvGrpSpPr>
                <p:nvPr/>
              </p:nvGrpSpPr>
              <p:grpSpPr bwMode="auto">
                <a:xfrm>
                  <a:off x="3769" y="1806"/>
                  <a:ext cx="137" cy="115"/>
                  <a:chOff x="3456" y="1805"/>
                  <a:chExt cx="185" cy="118"/>
                </a:xfrm>
              </p:grpSpPr>
              <p:sp>
                <p:nvSpPr>
                  <p:cNvPr id="52269" name="Line 307"/>
                  <p:cNvSpPr>
                    <a:spLocks noChangeShapeType="1"/>
                  </p:cNvSpPr>
                  <p:nvPr/>
                </p:nvSpPr>
                <p:spPr bwMode="auto">
                  <a:xfrm rot="-5400000">
                    <a:off x="3549" y="1712"/>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70" name="Line 308"/>
                  <p:cNvSpPr>
                    <a:spLocks noChangeShapeType="1"/>
                  </p:cNvSpPr>
                  <p:nvPr/>
                </p:nvSpPr>
                <p:spPr bwMode="auto">
                  <a:xfrm rot="16200000" flipV="1">
                    <a:off x="3549" y="1830"/>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66" name="Group 309"/>
                <p:cNvGrpSpPr>
                  <a:grpSpLocks/>
                </p:cNvGrpSpPr>
                <p:nvPr/>
              </p:nvGrpSpPr>
              <p:grpSpPr bwMode="auto">
                <a:xfrm>
                  <a:off x="3481" y="1807"/>
                  <a:ext cx="137" cy="115"/>
                  <a:chOff x="3456" y="1805"/>
                  <a:chExt cx="185" cy="118"/>
                </a:xfrm>
              </p:grpSpPr>
              <p:sp>
                <p:nvSpPr>
                  <p:cNvPr id="52267" name="Line 310"/>
                  <p:cNvSpPr>
                    <a:spLocks noChangeShapeType="1"/>
                  </p:cNvSpPr>
                  <p:nvPr/>
                </p:nvSpPr>
                <p:spPr bwMode="auto">
                  <a:xfrm rot="-5400000">
                    <a:off x="3549" y="1712"/>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68" name="Line 311"/>
                  <p:cNvSpPr>
                    <a:spLocks noChangeShapeType="1"/>
                  </p:cNvSpPr>
                  <p:nvPr/>
                </p:nvSpPr>
                <p:spPr bwMode="auto">
                  <a:xfrm rot="16200000" flipV="1">
                    <a:off x="3549" y="1830"/>
                    <a:ext cx="0" cy="185"/>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grpSp>
            <p:nvGrpSpPr>
              <p:cNvPr id="52255" name="Group 312"/>
              <p:cNvGrpSpPr>
                <a:grpSpLocks/>
              </p:cNvGrpSpPr>
              <p:nvPr/>
            </p:nvGrpSpPr>
            <p:grpSpPr bwMode="auto">
              <a:xfrm>
                <a:off x="4787" y="2280"/>
                <a:ext cx="198" cy="422"/>
                <a:chOff x="888" y="1584"/>
                <a:chExt cx="144" cy="412"/>
              </a:xfrm>
            </p:grpSpPr>
            <p:sp>
              <p:nvSpPr>
                <p:cNvPr id="52259" name="Oval 313"/>
                <p:cNvSpPr>
                  <a:spLocks noChangeArrowheads="1"/>
                </p:cNvSpPr>
                <p:nvPr/>
              </p:nvSpPr>
              <p:spPr bwMode="auto">
                <a:xfrm>
                  <a:off x="888" y="1716"/>
                  <a:ext cx="144" cy="144"/>
                </a:xfrm>
                <a:prstGeom prst="ellipse">
                  <a:avLst/>
                </a:prstGeom>
                <a:solidFill>
                  <a:srgbClr val="3399FF"/>
                </a:solidFill>
                <a:ln w="19050" algn="ctr">
                  <a:solidFill>
                    <a:schemeClr val="tx1"/>
                  </a:solidFill>
                  <a:round/>
                  <a:headEnd type="none" w="lg" len="lg"/>
                  <a:tailEnd type="none" w="lg" len="lg"/>
                </a:ln>
              </p:spPr>
              <p:txBody>
                <a:bodyPr wrap="none" anchor="ctr"/>
                <a:lstStyle/>
                <a:p>
                  <a:pPr algn="ctr"/>
                  <a:r>
                    <a:rPr lang="en-US" sz="900" b="1">
                      <a:solidFill>
                        <a:srgbClr val="000000"/>
                      </a:solidFill>
                      <a:latin typeface="Times New Roman" pitchFamily="18" charset="0"/>
                    </a:rPr>
                    <a:t>EPR</a:t>
                  </a:r>
                </a:p>
              </p:txBody>
            </p:sp>
            <p:sp>
              <p:nvSpPr>
                <p:cNvPr id="52260" name="Line 314"/>
                <p:cNvSpPr>
                  <a:spLocks noChangeShapeType="1"/>
                </p:cNvSpPr>
                <p:nvPr/>
              </p:nvSpPr>
              <p:spPr bwMode="auto">
                <a:xfrm>
                  <a:off x="916"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61" name="Line 315"/>
                <p:cNvSpPr>
                  <a:spLocks noChangeShapeType="1"/>
                </p:cNvSpPr>
                <p:nvPr/>
              </p:nvSpPr>
              <p:spPr bwMode="auto">
                <a:xfrm>
                  <a:off x="1008"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62" name="Line 316"/>
                <p:cNvSpPr>
                  <a:spLocks noChangeShapeType="1"/>
                </p:cNvSpPr>
                <p:nvPr/>
              </p:nvSpPr>
              <p:spPr bwMode="auto">
                <a:xfrm flipV="1">
                  <a:off x="912" y="1584"/>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52263" name="Line 317"/>
                <p:cNvSpPr>
                  <a:spLocks noChangeShapeType="1"/>
                </p:cNvSpPr>
                <p:nvPr/>
              </p:nvSpPr>
              <p:spPr bwMode="auto">
                <a:xfrm flipV="1">
                  <a:off x="1004" y="1852"/>
                  <a:ext cx="0" cy="144"/>
                </a:xfrm>
                <a:prstGeom prst="line">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2256" name="Group 318"/>
              <p:cNvGrpSpPr>
                <a:grpSpLocks/>
              </p:cNvGrpSpPr>
              <p:nvPr/>
            </p:nvGrpSpPr>
            <p:grpSpPr bwMode="auto">
              <a:xfrm>
                <a:off x="5009" y="2278"/>
                <a:ext cx="421" cy="422"/>
                <a:chOff x="1915" y="1828"/>
                <a:chExt cx="528" cy="529"/>
              </a:xfrm>
            </p:grpSpPr>
            <p:sp>
              <p:nvSpPr>
                <p:cNvPr id="52257" name="Rectangle 319"/>
                <p:cNvSpPr>
                  <a:spLocks noChangeArrowheads="1"/>
                </p:cNvSpPr>
                <p:nvPr/>
              </p:nvSpPr>
              <p:spPr bwMode="auto">
                <a:xfrm>
                  <a:off x="1915" y="1828"/>
                  <a:ext cx="528" cy="188"/>
                </a:xfrm>
                <a:prstGeom prst="rect">
                  <a:avLst/>
                </a:prstGeom>
                <a:solidFill>
                  <a:schemeClr val="accent2"/>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Anc</a:t>
                  </a:r>
                </a:p>
              </p:txBody>
            </p:sp>
            <p:sp>
              <p:nvSpPr>
                <p:cNvPr id="52258" name="Rectangle 320"/>
                <p:cNvSpPr>
                  <a:spLocks noChangeArrowheads="1"/>
                </p:cNvSpPr>
                <p:nvPr/>
              </p:nvSpPr>
              <p:spPr bwMode="auto">
                <a:xfrm>
                  <a:off x="1915" y="2016"/>
                  <a:ext cx="528" cy="341"/>
                </a:xfrm>
                <a:prstGeom prst="rect">
                  <a:avLst/>
                </a:prstGeom>
                <a:solidFill>
                  <a:srgbClr val="FFFF66"/>
                </a:solidFill>
                <a:ln w="28575">
                  <a:solidFill>
                    <a:schemeClr val="tx1"/>
                  </a:solidFill>
                  <a:miter lim="800000"/>
                  <a:headEnd/>
                  <a:tailEnd/>
                </a:ln>
              </p:spPr>
              <p:txBody>
                <a:bodyPr anchor="ctr"/>
                <a:lstStyle/>
                <a:p>
                  <a:pPr algn="ctr"/>
                  <a:r>
                    <a:rPr lang="en-US" sz="1200" b="1">
                      <a:solidFill>
                        <a:srgbClr val="000000"/>
                      </a:solidFill>
                      <a:latin typeface="Times New Roman" pitchFamily="18" charset="0"/>
                    </a:rPr>
                    <a:t>Comp</a:t>
                  </a:r>
                </a:p>
              </p:txBody>
            </p:sp>
          </p:grpSp>
        </p:grpSp>
        <p:sp>
          <p:nvSpPr>
            <p:cNvPr id="52235" name="Text Box 326"/>
            <p:cNvSpPr txBox="1">
              <a:spLocks noChangeArrowheads="1"/>
            </p:cNvSpPr>
            <p:nvPr/>
          </p:nvSpPr>
          <p:spPr bwMode="auto">
            <a:xfrm>
              <a:off x="3881" y="2232"/>
              <a:ext cx="15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Our Group: </a:t>
              </a:r>
              <a:r>
                <a:rPr lang="en-US" sz="1800" b="1">
                  <a:solidFill>
                    <a:srgbClr val="FF0000"/>
                  </a:solidFill>
                  <a:latin typeface="Comic Sans MS" pitchFamily="66" charset="0"/>
                </a:rPr>
                <a:t>Qalypso</a:t>
              </a:r>
            </a:p>
          </p:txBody>
        </p:sp>
      </p:grpSp>
    </p:spTree>
    <p:extLst>
      <p:ext uri="{BB962C8B-B14F-4D97-AF65-F5344CB8AC3E}">
        <p14:creationId xmlns:p14="http://schemas.microsoft.com/office/powerpoint/2010/main" val="64474696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4180" name="Picture 4"/>
          <p:cNvPicPr>
            <a:picLocks noChangeAspect="1" noChangeArrowheads="1"/>
          </p:cNvPicPr>
          <p:nvPr/>
        </p:nvPicPr>
        <p:blipFill>
          <a:blip r:embed="rId2">
            <a:extLst>
              <a:ext uri="{28A0092B-C50C-407E-A947-70E740481C1C}">
                <a14:useLocalDpi xmlns:a14="http://schemas.microsoft.com/office/drawing/2010/main" val="0"/>
              </a:ext>
            </a:extLst>
          </a:blip>
          <a:srcRect r="2321"/>
          <a:stretch>
            <a:fillRect/>
          </a:stretch>
        </p:blipFill>
        <p:spPr bwMode="auto">
          <a:xfrm>
            <a:off x="4935538" y="2519363"/>
            <a:ext cx="4208462"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53251" name="Rectangle 2"/>
          <p:cNvSpPr>
            <a:spLocks noGrp="1" noChangeArrowheads="1"/>
          </p:cNvSpPr>
          <p:nvPr>
            <p:ph type="title"/>
          </p:nvPr>
        </p:nvSpPr>
        <p:spPr>
          <a:xfrm>
            <a:off x="1028700" y="0"/>
            <a:ext cx="7086600" cy="914400"/>
          </a:xfrm>
        </p:spPr>
        <p:txBody>
          <a:bodyPr/>
          <a:lstStyle/>
          <a:p>
            <a:r>
              <a:rPr lang="en-US" dirty="0" smtClean="0"/>
              <a:t>Which </a:t>
            </a:r>
            <a:r>
              <a:rPr lang="en-US" dirty="0" err="1" smtClean="0"/>
              <a:t>Datapath</a:t>
            </a:r>
            <a:r>
              <a:rPr lang="en-US" dirty="0" smtClean="0"/>
              <a:t> is Best?</a:t>
            </a:r>
          </a:p>
        </p:txBody>
      </p:sp>
      <p:sp>
        <p:nvSpPr>
          <p:cNvPr id="434179" name="Rectangle 3"/>
          <p:cNvSpPr>
            <a:spLocks noGrp="1" noChangeArrowheads="1"/>
          </p:cNvSpPr>
          <p:nvPr>
            <p:ph type="body" idx="1"/>
          </p:nvPr>
        </p:nvSpPr>
        <p:spPr>
          <a:xfrm>
            <a:off x="76200" y="685800"/>
            <a:ext cx="8991600" cy="6096000"/>
          </a:xfrm>
        </p:spPr>
        <p:txBody>
          <a:bodyPr>
            <a:normAutofit/>
          </a:bodyPr>
          <a:lstStyle/>
          <a:p>
            <a:pPr>
              <a:lnSpc>
                <a:spcPct val="80000"/>
              </a:lnSpc>
              <a:spcBef>
                <a:spcPct val="15000"/>
              </a:spcBef>
            </a:pPr>
            <a:r>
              <a:rPr lang="en-US" sz="2400" dirty="0" smtClean="0"/>
              <a:t>Random Circuit Generation</a:t>
            </a:r>
          </a:p>
          <a:p>
            <a:pPr lvl="1">
              <a:lnSpc>
                <a:spcPct val="80000"/>
              </a:lnSpc>
              <a:spcBef>
                <a:spcPct val="15000"/>
              </a:spcBef>
            </a:pPr>
            <a:r>
              <a:rPr lang="en-US" sz="2000" dirty="0" smtClean="0"/>
              <a:t>f(Gate Count, Gate Types, </a:t>
            </a:r>
            <a:r>
              <a:rPr lang="en-US" sz="2000" dirty="0" err="1" smtClean="0"/>
              <a:t>Qubit</a:t>
            </a:r>
            <a:r>
              <a:rPr lang="en-US" sz="2000" dirty="0" smtClean="0"/>
              <a:t> Count, Splitting factor)</a:t>
            </a:r>
          </a:p>
          <a:p>
            <a:pPr lvl="1">
              <a:lnSpc>
                <a:spcPct val="80000"/>
              </a:lnSpc>
              <a:spcBef>
                <a:spcPct val="15000"/>
              </a:spcBef>
            </a:pPr>
            <a:r>
              <a:rPr lang="en-US" sz="2000" dirty="0" smtClean="0"/>
              <a:t>Splitting factor (r): measures connectivity of the circuit</a:t>
            </a:r>
          </a:p>
          <a:p>
            <a:pPr lvl="2">
              <a:lnSpc>
                <a:spcPct val="85000"/>
              </a:lnSpc>
              <a:spcBef>
                <a:spcPct val="15000"/>
              </a:spcBef>
            </a:pPr>
            <a:r>
              <a:rPr lang="en-US" sz="2000" dirty="0" smtClean="0"/>
              <a:t>Example: 0.5 splits </a:t>
            </a:r>
            <a:r>
              <a:rPr lang="en-US" sz="2000" dirty="0" err="1" smtClean="0"/>
              <a:t>Qubits</a:t>
            </a:r>
            <a:r>
              <a:rPr lang="en-US" sz="2000" dirty="0" smtClean="0"/>
              <a:t> in half, adds random gates between two halves, then recursively splits results</a:t>
            </a:r>
          </a:p>
          <a:p>
            <a:pPr lvl="2">
              <a:lnSpc>
                <a:spcPct val="85000"/>
              </a:lnSpc>
              <a:spcBef>
                <a:spcPct val="15000"/>
              </a:spcBef>
            </a:pPr>
            <a:r>
              <a:rPr lang="en-US" sz="2000" dirty="0" smtClean="0"/>
              <a:t>Closely related to Rent’s parameter</a:t>
            </a:r>
          </a:p>
          <a:p>
            <a:pPr>
              <a:lnSpc>
                <a:spcPct val="80000"/>
              </a:lnSpc>
              <a:spcBef>
                <a:spcPct val="15000"/>
              </a:spcBef>
            </a:pPr>
            <a:r>
              <a:rPr lang="en-US" sz="2400" dirty="0" err="1" smtClean="0"/>
              <a:t>Qalypso</a:t>
            </a:r>
            <a:r>
              <a:rPr lang="en-US" sz="2400" dirty="0" smtClean="0"/>
              <a:t> clear winner (for all r)</a:t>
            </a:r>
          </a:p>
          <a:p>
            <a:pPr lvl="1">
              <a:lnSpc>
                <a:spcPct val="80000"/>
              </a:lnSpc>
            </a:pPr>
            <a:r>
              <a:rPr lang="en-US" sz="2000" dirty="0" smtClean="0"/>
              <a:t>4x lower latency than LQLA</a:t>
            </a:r>
          </a:p>
          <a:p>
            <a:pPr lvl="1">
              <a:lnSpc>
                <a:spcPct val="80000"/>
              </a:lnSpc>
            </a:pPr>
            <a:r>
              <a:rPr lang="en-US" sz="2000" dirty="0" smtClean="0"/>
              <a:t>2x smaller area than CQLA+</a:t>
            </a:r>
          </a:p>
          <a:p>
            <a:pPr>
              <a:lnSpc>
                <a:spcPct val="80000"/>
              </a:lnSpc>
            </a:pPr>
            <a:r>
              <a:rPr lang="en-US" sz="2400" dirty="0" smtClean="0"/>
              <a:t>Why </a:t>
            </a:r>
            <a:r>
              <a:rPr lang="en-US" sz="2400" dirty="0" err="1" smtClean="0"/>
              <a:t>Qalypso</a:t>
            </a:r>
            <a:r>
              <a:rPr lang="en-US" sz="2400" dirty="0" smtClean="0"/>
              <a:t> does well:</a:t>
            </a:r>
          </a:p>
          <a:p>
            <a:pPr lvl="1">
              <a:lnSpc>
                <a:spcPct val="80000"/>
              </a:lnSpc>
            </a:pPr>
            <a:r>
              <a:rPr lang="en-US" sz="2000" dirty="0" smtClean="0"/>
              <a:t>Shared, matched </a:t>
            </a:r>
            <a:r>
              <a:rPr lang="en-US" sz="2000" dirty="0" err="1" smtClean="0"/>
              <a:t>ancilla</a:t>
            </a:r>
            <a:r>
              <a:rPr lang="en-US" sz="2000" dirty="0" smtClean="0"/>
              <a:t> generation</a:t>
            </a:r>
          </a:p>
          <a:p>
            <a:pPr lvl="1">
              <a:lnSpc>
                <a:spcPct val="80000"/>
              </a:lnSpc>
            </a:pPr>
            <a:r>
              <a:rPr lang="en-US" sz="2000" dirty="0" smtClean="0"/>
              <a:t>Automatic network sizing (</a:t>
            </a:r>
            <a:r>
              <a:rPr lang="en-US" sz="2000" i="1" dirty="0" smtClean="0"/>
              <a:t>not</a:t>
            </a:r>
            <a:r>
              <a:rPr lang="en-US" sz="2000" dirty="0" smtClean="0"/>
              <a:t> one</a:t>
            </a:r>
            <a:br>
              <a:rPr lang="en-US" sz="2000" dirty="0" smtClean="0"/>
            </a:br>
            <a:r>
              <a:rPr lang="en-US" sz="2000" dirty="0" err="1" smtClean="0"/>
              <a:t>Teleporter</a:t>
            </a:r>
            <a:r>
              <a:rPr lang="en-US" sz="2000" dirty="0" smtClean="0"/>
              <a:t> for every two </a:t>
            </a:r>
            <a:r>
              <a:rPr lang="en-US" sz="2000" dirty="0" err="1" smtClean="0"/>
              <a:t>Qubits</a:t>
            </a:r>
            <a:r>
              <a:rPr lang="en-US" sz="2000" dirty="0" smtClean="0"/>
              <a:t>) </a:t>
            </a:r>
          </a:p>
          <a:p>
            <a:pPr lvl="1">
              <a:lnSpc>
                <a:spcPct val="80000"/>
              </a:lnSpc>
            </a:pPr>
            <a:r>
              <a:rPr lang="en-US" sz="2000" dirty="0" smtClean="0"/>
              <a:t>Automatic Identification of</a:t>
            </a:r>
            <a:br>
              <a:rPr lang="en-US" sz="2000" dirty="0" smtClean="0"/>
            </a:br>
            <a:r>
              <a:rPr lang="en-US" sz="2000" dirty="0" smtClean="0"/>
              <a:t>Idle </a:t>
            </a:r>
            <a:r>
              <a:rPr lang="en-US" sz="2000" dirty="0" err="1" smtClean="0"/>
              <a:t>Qubits</a:t>
            </a:r>
            <a:r>
              <a:rPr lang="en-US" sz="2000" dirty="0" smtClean="0"/>
              <a:t> (memory)</a:t>
            </a:r>
          </a:p>
          <a:p>
            <a:pPr>
              <a:lnSpc>
                <a:spcPct val="80000"/>
              </a:lnSpc>
            </a:pPr>
            <a:r>
              <a:rPr lang="en-US" sz="2400" dirty="0" smtClean="0"/>
              <a:t>LQLA and CQLA+ perform close second</a:t>
            </a:r>
          </a:p>
          <a:p>
            <a:pPr lvl="1">
              <a:lnSpc>
                <a:spcPct val="80000"/>
              </a:lnSpc>
            </a:pPr>
            <a:r>
              <a:rPr lang="en-US" sz="2000" dirty="0" smtClean="0"/>
              <a:t>Original </a:t>
            </a:r>
            <a:r>
              <a:rPr lang="en-US" sz="2000" dirty="0" err="1" smtClean="0"/>
              <a:t>datapaths</a:t>
            </a:r>
            <a:r>
              <a:rPr lang="en-US" sz="2000" dirty="0" smtClean="0"/>
              <a:t> supplemented with better </a:t>
            </a:r>
            <a:r>
              <a:rPr lang="en-US" sz="2000" dirty="0" err="1" smtClean="0"/>
              <a:t>ancilla</a:t>
            </a:r>
            <a:r>
              <a:rPr lang="en-US" sz="2000" dirty="0" smtClean="0"/>
              <a:t> generators, automatic network sizing, and Idle </a:t>
            </a:r>
            <a:r>
              <a:rPr lang="en-US" sz="2000" dirty="0" err="1" smtClean="0"/>
              <a:t>Qubit</a:t>
            </a:r>
            <a:r>
              <a:rPr lang="en-US" sz="2000" dirty="0" smtClean="0"/>
              <a:t> identification</a:t>
            </a:r>
          </a:p>
          <a:p>
            <a:pPr lvl="1">
              <a:lnSpc>
                <a:spcPct val="80000"/>
              </a:lnSpc>
            </a:pPr>
            <a:r>
              <a:rPr lang="en-US" sz="2000" dirty="0" smtClean="0"/>
              <a:t>Original QLA and CQLA do very poorly for large circuits</a:t>
            </a:r>
          </a:p>
          <a:p>
            <a:pPr lvl="2">
              <a:lnSpc>
                <a:spcPct val="80000"/>
              </a:lnSpc>
              <a:spcBef>
                <a:spcPct val="15000"/>
              </a:spcBef>
            </a:pPr>
            <a:endParaRPr lang="en-US" sz="2000" dirty="0" smtClean="0"/>
          </a:p>
        </p:txBody>
      </p:sp>
    </p:spTree>
    <p:extLst>
      <p:ext uri="{BB962C8B-B14F-4D97-AF65-F5344CB8AC3E}">
        <p14:creationId xmlns:p14="http://schemas.microsoft.com/office/powerpoint/2010/main" val="2835337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4179">
                                            <p:txEl>
                                              <p:pRg st="0" end="0"/>
                                            </p:txEl>
                                          </p:spTgt>
                                        </p:tgtEl>
                                        <p:attrNameLst>
                                          <p:attrName>style.visibility</p:attrName>
                                        </p:attrNameLst>
                                      </p:cBhvr>
                                      <p:to>
                                        <p:strVal val="visible"/>
                                      </p:to>
                                    </p:set>
                                    <p:anim calcmode="lin" valueType="num">
                                      <p:cBhvr additive="base">
                                        <p:cTn id="7" dur="500" fill="hold"/>
                                        <p:tgtEl>
                                          <p:spTgt spid="4341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41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34179">
                                            <p:txEl>
                                              <p:pRg st="1" end="1"/>
                                            </p:txEl>
                                          </p:spTgt>
                                        </p:tgtEl>
                                        <p:attrNameLst>
                                          <p:attrName>style.visibility</p:attrName>
                                        </p:attrNameLst>
                                      </p:cBhvr>
                                      <p:to>
                                        <p:strVal val="visible"/>
                                      </p:to>
                                    </p:set>
                                    <p:anim calcmode="lin" valueType="num">
                                      <p:cBhvr additive="base">
                                        <p:cTn id="11" dur="500" fill="hold"/>
                                        <p:tgtEl>
                                          <p:spTgt spid="43417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341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34179">
                                            <p:txEl>
                                              <p:pRg st="2" end="2"/>
                                            </p:txEl>
                                          </p:spTgt>
                                        </p:tgtEl>
                                        <p:attrNameLst>
                                          <p:attrName>style.visibility</p:attrName>
                                        </p:attrNameLst>
                                      </p:cBhvr>
                                      <p:to>
                                        <p:strVal val="visible"/>
                                      </p:to>
                                    </p:set>
                                    <p:anim calcmode="lin" valueType="num">
                                      <p:cBhvr additive="base">
                                        <p:cTn id="15" dur="500" fill="hold"/>
                                        <p:tgtEl>
                                          <p:spTgt spid="43417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3417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34179">
                                            <p:txEl>
                                              <p:pRg st="3" end="3"/>
                                            </p:txEl>
                                          </p:spTgt>
                                        </p:tgtEl>
                                        <p:attrNameLst>
                                          <p:attrName>style.visibility</p:attrName>
                                        </p:attrNameLst>
                                      </p:cBhvr>
                                      <p:to>
                                        <p:strVal val="visible"/>
                                      </p:to>
                                    </p:set>
                                    <p:anim calcmode="lin" valueType="num">
                                      <p:cBhvr additive="base">
                                        <p:cTn id="19" dur="500" fill="hold"/>
                                        <p:tgtEl>
                                          <p:spTgt spid="43417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417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34179">
                                            <p:txEl>
                                              <p:pRg st="4" end="4"/>
                                            </p:txEl>
                                          </p:spTgt>
                                        </p:tgtEl>
                                        <p:attrNameLst>
                                          <p:attrName>style.visibility</p:attrName>
                                        </p:attrNameLst>
                                      </p:cBhvr>
                                      <p:to>
                                        <p:strVal val="visible"/>
                                      </p:to>
                                    </p:set>
                                    <p:anim calcmode="lin" valueType="num">
                                      <p:cBhvr additive="base">
                                        <p:cTn id="23" dur="500" fill="hold"/>
                                        <p:tgtEl>
                                          <p:spTgt spid="43417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34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34179">
                                            <p:txEl>
                                              <p:pRg st="5" end="5"/>
                                            </p:txEl>
                                          </p:spTgt>
                                        </p:tgtEl>
                                        <p:attrNameLst>
                                          <p:attrName>style.visibility</p:attrName>
                                        </p:attrNameLst>
                                      </p:cBhvr>
                                      <p:to>
                                        <p:strVal val="visible"/>
                                      </p:to>
                                    </p:set>
                                    <p:anim calcmode="lin" valueType="num">
                                      <p:cBhvr additive="base">
                                        <p:cTn id="29" dur="500" fill="hold"/>
                                        <p:tgtEl>
                                          <p:spTgt spid="434179">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34179">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34179">
                                            <p:txEl>
                                              <p:pRg st="6" end="6"/>
                                            </p:txEl>
                                          </p:spTgt>
                                        </p:tgtEl>
                                        <p:attrNameLst>
                                          <p:attrName>style.visibility</p:attrName>
                                        </p:attrNameLst>
                                      </p:cBhvr>
                                      <p:to>
                                        <p:strVal val="visible"/>
                                      </p:to>
                                    </p:set>
                                    <p:anim calcmode="lin" valueType="num">
                                      <p:cBhvr additive="base">
                                        <p:cTn id="33" dur="500" fill="hold"/>
                                        <p:tgtEl>
                                          <p:spTgt spid="434179">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34179">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34179">
                                            <p:txEl>
                                              <p:pRg st="7" end="7"/>
                                            </p:txEl>
                                          </p:spTgt>
                                        </p:tgtEl>
                                        <p:attrNameLst>
                                          <p:attrName>style.visibility</p:attrName>
                                        </p:attrNameLst>
                                      </p:cBhvr>
                                      <p:to>
                                        <p:strVal val="visible"/>
                                      </p:to>
                                    </p:set>
                                    <p:anim calcmode="lin" valueType="num">
                                      <p:cBhvr additive="base">
                                        <p:cTn id="37" dur="500" fill="hold"/>
                                        <p:tgtEl>
                                          <p:spTgt spid="434179">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34179">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34180"/>
                                        </p:tgtEl>
                                        <p:attrNameLst>
                                          <p:attrName>style.visibility</p:attrName>
                                        </p:attrNameLst>
                                      </p:cBhvr>
                                      <p:to>
                                        <p:strVal val="visible"/>
                                      </p:to>
                                    </p:set>
                                    <p:anim calcmode="lin" valueType="num">
                                      <p:cBhvr additive="base">
                                        <p:cTn id="41" dur="500" fill="hold"/>
                                        <p:tgtEl>
                                          <p:spTgt spid="434180"/>
                                        </p:tgtEl>
                                        <p:attrNameLst>
                                          <p:attrName>ppt_x</p:attrName>
                                        </p:attrNameLst>
                                      </p:cBhvr>
                                      <p:tavLst>
                                        <p:tav tm="0">
                                          <p:val>
                                            <p:strVal val="1+#ppt_w/2"/>
                                          </p:val>
                                        </p:tav>
                                        <p:tav tm="100000">
                                          <p:val>
                                            <p:strVal val="#ppt_x"/>
                                          </p:val>
                                        </p:tav>
                                      </p:tavLst>
                                    </p:anim>
                                    <p:anim calcmode="lin" valueType="num">
                                      <p:cBhvr additive="base">
                                        <p:cTn id="42" dur="500" fill="hold"/>
                                        <p:tgtEl>
                                          <p:spTgt spid="434180"/>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34179">
                                            <p:txEl>
                                              <p:pRg st="8" end="8"/>
                                            </p:txEl>
                                          </p:spTgt>
                                        </p:tgtEl>
                                        <p:attrNameLst>
                                          <p:attrName>style.visibility</p:attrName>
                                        </p:attrNameLst>
                                      </p:cBhvr>
                                      <p:to>
                                        <p:strVal val="visible"/>
                                      </p:to>
                                    </p:set>
                                    <p:anim calcmode="lin" valueType="num">
                                      <p:cBhvr additive="base">
                                        <p:cTn id="47" dur="500" fill="hold"/>
                                        <p:tgtEl>
                                          <p:spTgt spid="434179">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34179">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34179">
                                            <p:txEl>
                                              <p:pRg st="9" end="9"/>
                                            </p:txEl>
                                          </p:spTgt>
                                        </p:tgtEl>
                                        <p:attrNameLst>
                                          <p:attrName>style.visibility</p:attrName>
                                        </p:attrNameLst>
                                      </p:cBhvr>
                                      <p:to>
                                        <p:strVal val="visible"/>
                                      </p:to>
                                    </p:set>
                                    <p:anim calcmode="lin" valueType="num">
                                      <p:cBhvr additive="base">
                                        <p:cTn id="51" dur="500" fill="hold"/>
                                        <p:tgtEl>
                                          <p:spTgt spid="434179">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34179">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34179">
                                            <p:txEl>
                                              <p:pRg st="10" end="10"/>
                                            </p:txEl>
                                          </p:spTgt>
                                        </p:tgtEl>
                                        <p:attrNameLst>
                                          <p:attrName>style.visibility</p:attrName>
                                        </p:attrNameLst>
                                      </p:cBhvr>
                                      <p:to>
                                        <p:strVal val="visible"/>
                                      </p:to>
                                    </p:set>
                                    <p:anim calcmode="lin" valueType="num">
                                      <p:cBhvr additive="base">
                                        <p:cTn id="55" dur="500" fill="hold"/>
                                        <p:tgtEl>
                                          <p:spTgt spid="434179">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34179">
                                            <p:txEl>
                                              <p:pRg st="10" end="1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434179">
                                            <p:txEl>
                                              <p:pRg st="11" end="11"/>
                                            </p:txEl>
                                          </p:spTgt>
                                        </p:tgtEl>
                                        <p:attrNameLst>
                                          <p:attrName>style.visibility</p:attrName>
                                        </p:attrNameLst>
                                      </p:cBhvr>
                                      <p:to>
                                        <p:strVal val="visible"/>
                                      </p:to>
                                    </p:set>
                                    <p:anim calcmode="lin" valueType="num">
                                      <p:cBhvr additive="base">
                                        <p:cTn id="59" dur="500" fill="hold"/>
                                        <p:tgtEl>
                                          <p:spTgt spid="434179">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3417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434179">
                                            <p:txEl>
                                              <p:pRg st="12" end="12"/>
                                            </p:txEl>
                                          </p:spTgt>
                                        </p:tgtEl>
                                        <p:attrNameLst>
                                          <p:attrName>style.visibility</p:attrName>
                                        </p:attrNameLst>
                                      </p:cBhvr>
                                      <p:to>
                                        <p:strVal val="visible"/>
                                      </p:to>
                                    </p:set>
                                    <p:anim calcmode="lin" valueType="num">
                                      <p:cBhvr additive="base">
                                        <p:cTn id="65" dur="500" fill="hold"/>
                                        <p:tgtEl>
                                          <p:spTgt spid="434179">
                                            <p:txEl>
                                              <p:pRg st="12" end="12"/>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34179">
                                            <p:txEl>
                                              <p:pRg st="12" end="12"/>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434179">
                                            <p:txEl>
                                              <p:pRg st="13" end="13"/>
                                            </p:txEl>
                                          </p:spTgt>
                                        </p:tgtEl>
                                        <p:attrNameLst>
                                          <p:attrName>style.visibility</p:attrName>
                                        </p:attrNameLst>
                                      </p:cBhvr>
                                      <p:to>
                                        <p:strVal val="visible"/>
                                      </p:to>
                                    </p:set>
                                    <p:anim calcmode="lin" valueType="num">
                                      <p:cBhvr additive="base">
                                        <p:cTn id="69" dur="500" fill="hold"/>
                                        <p:tgtEl>
                                          <p:spTgt spid="434179">
                                            <p:txEl>
                                              <p:pRg st="13" end="13"/>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434179">
                                            <p:txEl>
                                              <p:pRg st="13" end="13"/>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434179">
                                            <p:txEl>
                                              <p:pRg st="14" end="14"/>
                                            </p:txEl>
                                          </p:spTgt>
                                        </p:tgtEl>
                                        <p:attrNameLst>
                                          <p:attrName>style.visibility</p:attrName>
                                        </p:attrNameLst>
                                      </p:cBhvr>
                                      <p:to>
                                        <p:strVal val="visible"/>
                                      </p:to>
                                    </p:set>
                                    <p:anim calcmode="lin" valueType="num">
                                      <p:cBhvr additive="base">
                                        <p:cTn id="73" dur="500" fill="hold"/>
                                        <p:tgtEl>
                                          <p:spTgt spid="434179">
                                            <p:txEl>
                                              <p:pRg st="14" end="14"/>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34179">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09600" y="-76200"/>
            <a:ext cx="8458200" cy="1143000"/>
          </a:xfrm>
        </p:spPr>
        <p:txBody>
          <a:bodyPr/>
          <a:lstStyle/>
          <a:p>
            <a:r>
              <a:rPr lang="en-US" dirty="0" smtClean="0"/>
              <a:t>How to design Teleportation Network</a:t>
            </a:r>
          </a:p>
        </p:txBody>
      </p:sp>
      <p:sp>
        <p:nvSpPr>
          <p:cNvPr id="54275" name="Rectangle 3"/>
          <p:cNvSpPr>
            <a:spLocks noGrp="1" noChangeArrowheads="1"/>
          </p:cNvSpPr>
          <p:nvPr>
            <p:ph type="body" idx="1"/>
          </p:nvPr>
        </p:nvSpPr>
        <p:spPr>
          <a:xfrm>
            <a:off x="152400" y="4343400"/>
            <a:ext cx="8534400" cy="2209800"/>
          </a:xfrm>
        </p:spPr>
        <p:txBody>
          <a:bodyPr/>
          <a:lstStyle/>
          <a:p>
            <a:pPr>
              <a:lnSpc>
                <a:spcPct val="80000"/>
              </a:lnSpc>
            </a:pPr>
            <a:r>
              <a:rPr lang="en-US" sz="2400" smtClean="0"/>
              <a:t>What is the architecture of the network?</a:t>
            </a:r>
          </a:p>
          <a:p>
            <a:pPr lvl="1">
              <a:lnSpc>
                <a:spcPct val="80000"/>
              </a:lnSpc>
            </a:pPr>
            <a:r>
              <a:rPr lang="en-US" sz="2000" smtClean="0"/>
              <a:t>Including Topology, Router design, EPR Generators, etc..</a:t>
            </a:r>
          </a:p>
          <a:p>
            <a:pPr>
              <a:lnSpc>
                <a:spcPct val="80000"/>
              </a:lnSpc>
            </a:pPr>
            <a:r>
              <a:rPr lang="en-US" sz="2400" smtClean="0"/>
              <a:t>What are the details of EPR distribution?</a:t>
            </a:r>
          </a:p>
          <a:p>
            <a:pPr>
              <a:lnSpc>
                <a:spcPct val="80000"/>
              </a:lnSpc>
            </a:pPr>
            <a:r>
              <a:rPr lang="en-US" sz="2400" smtClean="0"/>
              <a:t>What are the practical aspects of routing?</a:t>
            </a:r>
          </a:p>
          <a:p>
            <a:pPr lvl="1">
              <a:lnSpc>
                <a:spcPct val="80000"/>
              </a:lnSpc>
            </a:pPr>
            <a:r>
              <a:rPr lang="en-US" sz="2000" smtClean="0"/>
              <a:t>When do we set up a channel?</a:t>
            </a:r>
          </a:p>
          <a:p>
            <a:pPr lvl="1">
              <a:lnSpc>
                <a:spcPct val="80000"/>
              </a:lnSpc>
            </a:pPr>
            <a:r>
              <a:rPr lang="en-US" sz="2000" smtClean="0"/>
              <a:t>What path does the channel take?</a:t>
            </a:r>
          </a:p>
        </p:txBody>
      </p:sp>
      <p:sp>
        <p:nvSpPr>
          <p:cNvPr id="4" name="Rectangle 3"/>
          <p:cNvSpPr/>
          <p:nvPr/>
        </p:nvSpPr>
        <p:spPr>
          <a:xfrm>
            <a:off x="457200" y="12954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5" name="Rectangle 4"/>
          <p:cNvSpPr/>
          <p:nvPr/>
        </p:nvSpPr>
        <p:spPr>
          <a:xfrm>
            <a:off x="1371600" y="22098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6" name="Rectangle 5"/>
          <p:cNvSpPr/>
          <p:nvPr/>
        </p:nvSpPr>
        <p:spPr>
          <a:xfrm>
            <a:off x="1371600" y="12954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7" name="Rectangle 6"/>
          <p:cNvSpPr/>
          <p:nvPr/>
        </p:nvSpPr>
        <p:spPr>
          <a:xfrm>
            <a:off x="2286000" y="12954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8" name="Rectangle 7"/>
          <p:cNvSpPr/>
          <p:nvPr/>
        </p:nvSpPr>
        <p:spPr>
          <a:xfrm>
            <a:off x="457200" y="22098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9" name="Rectangle 8"/>
          <p:cNvSpPr/>
          <p:nvPr/>
        </p:nvSpPr>
        <p:spPr>
          <a:xfrm>
            <a:off x="2286000" y="22098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10" name="Rectangle 9"/>
          <p:cNvSpPr/>
          <p:nvPr/>
        </p:nvSpPr>
        <p:spPr>
          <a:xfrm>
            <a:off x="1371600" y="31242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11" name="Rectangle 10"/>
          <p:cNvSpPr/>
          <p:nvPr/>
        </p:nvSpPr>
        <p:spPr>
          <a:xfrm>
            <a:off x="457200" y="31242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12" name="Rectangle 11"/>
          <p:cNvSpPr/>
          <p:nvPr/>
        </p:nvSpPr>
        <p:spPr>
          <a:xfrm>
            <a:off x="2286000" y="31242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cxnSp>
        <p:nvCxnSpPr>
          <p:cNvPr id="14" name="Straight Connector 13"/>
          <p:cNvCxnSpPr>
            <a:stCxn id="4" idx="3"/>
            <a:endCxn id="6" idx="1"/>
          </p:cNvCxnSpPr>
          <p:nvPr/>
        </p:nvCxnSpPr>
        <p:spPr>
          <a:xfrm>
            <a:off x="914400" y="1524000"/>
            <a:ext cx="45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3"/>
            <a:endCxn id="7" idx="1"/>
          </p:cNvCxnSpPr>
          <p:nvPr/>
        </p:nvCxnSpPr>
        <p:spPr>
          <a:xfrm>
            <a:off x="1828800" y="1524000"/>
            <a:ext cx="45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287" name="Straight Connector 17"/>
          <p:cNvCxnSpPr>
            <a:cxnSpLocks noChangeShapeType="1"/>
            <a:stCxn id="4" idx="2"/>
            <a:endCxn id="8" idx="0"/>
          </p:cNvCxnSpPr>
          <p:nvPr/>
        </p:nvCxnSpPr>
        <p:spPr bwMode="auto">
          <a:xfrm>
            <a:off x="685800" y="1752600"/>
            <a:ext cx="0" cy="457200"/>
          </a:xfrm>
          <a:prstGeom prst="line">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288" name="Straight Connector 19"/>
          <p:cNvCxnSpPr>
            <a:cxnSpLocks noChangeShapeType="1"/>
            <a:stCxn id="6" idx="2"/>
            <a:endCxn id="5" idx="0"/>
          </p:cNvCxnSpPr>
          <p:nvPr/>
        </p:nvCxnSpPr>
        <p:spPr bwMode="auto">
          <a:xfrm>
            <a:off x="1600200" y="1752600"/>
            <a:ext cx="0" cy="457200"/>
          </a:xfrm>
          <a:prstGeom prst="line">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289" name="Straight Connector 21"/>
          <p:cNvCxnSpPr>
            <a:cxnSpLocks noChangeShapeType="1"/>
            <a:stCxn id="7" idx="2"/>
            <a:endCxn id="9" idx="0"/>
          </p:cNvCxnSpPr>
          <p:nvPr/>
        </p:nvCxnSpPr>
        <p:spPr bwMode="auto">
          <a:xfrm>
            <a:off x="2514600" y="1752600"/>
            <a:ext cx="0" cy="457200"/>
          </a:xfrm>
          <a:prstGeom prst="line">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p:nvPr/>
        </p:nvCxnSpPr>
        <p:spPr>
          <a:xfrm>
            <a:off x="912813" y="2436813"/>
            <a:ext cx="4572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827213" y="2436813"/>
            <a:ext cx="4572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4292" name="Straight Connector 24"/>
          <p:cNvCxnSpPr>
            <a:cxnSpLocks noChangeShapeType="1"/>
          </p:cNvCxnSpPr>
          <p:nvPr/>
        </p:nvCxnSpPr>
        <p:spPr bwMode="auto">
          <a:xfrm flipH="1">
            <a:off x="682625" y="2667000"/>
            <a:ext cx="1588" cy="457200"/>
          </a:xfrm>
          <a:prstGeom prst="line">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293" name="Straight Connector 25"/>
          <p:cNvCxnSpPr>
            <a:cxnSpLocks noChangeShapeType="1"/>
          </p:cNvCxnSpPr>
          <p:nvPr/>
        </p:nvCxnSpPr>
        <p:spPr bwMode="auto">
          <a:xfrm flipH="1">
            <a:off x="1597025" y="2667000"/>
            <a:ext cx="1588" cy="457200"/>
          </a:xfrm>
          <a:prstGeom prst="line">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294" name="Straight Connector 26"/>
          <p:cNvCxnSpPr>
            <a:cxnSpLocks noChangeShapeType="1"/>
          </p:cNvCxnSpPr>
          <p:nvPr/>
        </p:nvCxnSpPr>
        <p:spPr bwMode="auto">
          <a:xfrm flipH="1">
            <a:off x="2511425" y="2667000"/>
            <a:ext cx="1588" cy="457200"/>
          </a:xfrm>
          <a:prstGeom prst="line">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p:nvPr/>
        </p:nvCxnSpPr>
        <p:spPr>
          <a:xfrm>
            <a:off x="912813" y="33528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827213" y="33528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297" name="Straight Arrow Connector 30"/>
          <p:cNvCxnSpPr>
            <a:cxnSpLocks noChangeShapeType="1"/>
          </p:cNvCxnSpPr>
          <p:nvPr/>
        </p:nvCxnSpPr>
        <p:spPr bwMode="auto">
          <a:xfrm>
            <a:off x="687388" y="1525588"/>
            <a:ext cx="1824037" cy="1827212"/>
          </a:xfrm>
          <a:prstGeom prst="straightConnector1">
            <a:avLst/>
          </a:prstGeom>
          <a:noFill/>
          <a:ln w="63500" algn="ctr">
            <a:solidFill>
              <a:schemeClr val="accent2"/>
            </a:solidFill>
            <a:round/>
            <a:headEnd/>
            <a:tailEnd type="triangle" w="lg"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4298" name="Rectangle 51"/>
          <p:cNvSpPr>
            <a:spLocks noChangeArrowheads="1"/>
          </p:cNvSpPr>
          <p:nvPr/>
        </p:nvSpPr>
        <p:spPr bwMode="auto">
          <a:xfrm>
            <a:off x="5700713" y="1306513"/>
            <a:ext cx="2682875" cy="2568575"/>
          </a:xfrm>
          <a:prstGeom prst="rect">
            <a:avLst/>
          </a:prstGeom>
          <a:solidFill>
            <a:srgbClr val="99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4299" name="Text Box 52"/>
          <p:cNvSpPr txBox="1">
            <a:spLocks noChangeArrowheads="1"/>
          </p:cNvSpPr>
          <p:nvPr/>
        </p:nvSpPr>
        <p:spPr bwMode="auto">
          <a:xfrm>
            <a:off x="3505200" y="26670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600">
                <a:solidFill>
                  <a:srgbClr val="000000"/>
                </a:solidFill>
                <a:cs typeface="Arial" charset="0"/>
              </a:rPr>
              <a:t>EPR Stream</a:t>
            </a:r>
          </a:p>
        </p:txBody>
      </p:sp>
      <p:grpSp>
        <p:nvGrpSpPr>
          <p:cNvPr id="54300" name="Group 53"/>
          <p:cNvGrpSpPr>
            <a:grpSpLocks/>
          </p:cNvGrpSpPr>
          <p:nvPr/>
        </p:nvGrpSpPr>
        <p:grpSpPr bwMode="auto">
          <a:xfrm>
            <a:off x="6384925" y="2006600"/>
            <a:ext cx="1316038" cy="1168400"/>
            <a:chOff x="2976" y="1776"/>
            <a:chExt cx="1296" cy="1200"/>
          </a:xfrm>
        </p:grpSpPr>
        <p:sp>
          <p:nvSpPr>
            <p:cNvPr id="54363" name="Rectangle 54"/>
            <p:cNvSpPr>
              <a:spLocks noChangeArrowheads="1"/>
            </p:cNvSpPr>
            <p:nvPr/>
          </p:nvSpPr>
          <p:spPr bwMode="auto">
            <a:xfrm>
              <a:off x="2976" y="1776"/>
              <a:ext cx="1296" cy="432"/>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Y Teleporters</a:t>
              </a:r>
            </a:p>
          </p:txBody>
        </p:sp>
        <p:sp>
          <p:nvSpPr>
            <p:cNvPr id="54364" name="Rectangle 55"/>
            <p:cNvSpPr>
              <a:spLocks noChangeArrowheads="1"/>
            </p:cNvSpPr>
            <p:nvPr/>
          </p:nvSpPr>
          <p:spPr bwMode="auto">
            <a:xfrm>
              <a:off x="2976" y="2544"/>
              <a:ext cx="1296" cy="432"/>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X Teleporters</a:t>
              </a:r>
            </a:p>
          </p:txBody>
        </p:sp>
      </p:grpSp>
      <p:sp>
        <p:nvSpPr>
          <p:cNvPr id="54301" name="Text Box 56"/>
          <p:cNvSpPr txBox="1">
            <a:spLocks noChangeArrowheads="1"/>
          </p:cNvSpPr>
          <p:nvPr/>
        </p:nvSpPr>
        <p:spPr bwMode="auto">
          <a:xfrm>
            <a:off x="3657600" y="1277938"/>
            <a:ext cx="2057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600">
                <a:solidFill>
                  <a:srgbClr val="000000"/>
                </a:solidFill>
                <a:cs typeface="Arial" charset="0"/>
              </a:rPr>
              <a:t>Incoming Classical Information</a:t>
            </a:r>
          </a:p>
          <a:p>
            <a:pPr algn="ctr" eaLnBrk="1" hangingPunct="1"/>
            <a:r>
              <a:rPr lang="en-US" sz="1600">
                <a:solidFill>
                  <a:srgbClr val="000000"/>
                </a:solidFill>
                <a:cs typeface="Arial" charset="0"/>
              </a:rPr>
              <a:t>(Unique ID, Dest, Correction Info)</a:t>
            </a:r>
          </a:p>
        </p:txBody>
      </p:sp>
      <p:grpSp>
        <p:nvGrpSpPr>
          <p:cNvPr id="54302" name="Group 57"/>
          <p:cNvGrpSpPr>
            <a:grpSpLocks/>
          </p:cNvGrpSpPr>
          <p:nvPr/>
        </p:nvGrpSpPr>
        <p:grpSpPr bwMode="auto">
          <a:xfrm>
            <a:off x="6773863" y="2427288"/>
            <a:ext cx="538162" cy="327025"/>
            <a:chOff x="3360" y="2208"/>
            <a:chExt cx="528" cy="336"/>
          </a:xfrm>
        </p:grpSpPr>
        <p:sp>
          <p:nvSpPr>
            <p:cNvPr id="54361" name="Line 58"/>
            <p:cNvSpPr>
              <a:spLocks noChangeShapeType="1"/>
            </p:cNvSpPr>
            <p:nvPr/>
          </p:nvSpPr>
          <p:spPr bwMode="auto">
            <a:xfrm>
              <a:off x="3360" y="2208"/>
              <a:ext cx="0" cy="336"/>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4362" name="Line 59"/>
            <p:cNvSpPr>
              <a:spLocks noChangeShapeType="1"/>
            </p:cNvSpPr>
            <p:nvPr/>
          </p:nvSpPr>
          <p:spPr bwMode="auto">
            <a:xfrm flipV="1">
              <a:off x="3888" y="2208"/>
              <a:ext cx="0" cy="336"/>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54303" name="Group 60"/>
          <p:cNvGrpSpPr>
            <a:grpSpLocks/>
          </p:cNvGrpSpPr>
          <p:nvPr/>
        </p:nvGrpSpPr>
        <p:grpSpPr bwMode="auto">
          <a:xfrm>
            <a:off x="5799138" y="1398588"/>
            <a:ext cx="2489200" cy="2384425"/>
            <a:chOff x="2400" y="1152"/>
            <a:chExt cx="2448" cy="2448"/>
          </a:xfrm>
        </p:grpSpPr>
        <p:sp>
          <p:nvSpPr>
            <p:cNvPr id="54357" name="Rectangle 61"/>
            <p:cNvSpPr>
              <a:spLocks noChangeArrowheads="1"/>
            </p:cNvSpPr>
            <p:nvPr/>
          </p:nvSpPr>
          <p:spPr bwMode="auto">
            <a:xfrm rot="5400000">
              <a:off x="2064" y="2448"/>
              <a:ext cx="96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Storage</a:t>
              </a:r>
            </a:p>
          </p:txBody>
        </p:sp>
        <p:sp>
          <p:nvSpPr>
            <p:cNvPr id="54358" name="Rectangle 62"/>
            <p:cNvSpPr>
              <a:spLocks noChangeArrowheads="1"/>
            </p:cNvSpPr>
            <p:nvPr/>
          </p:nvSpPr>
          <p:spPr bwMode="auto">
            <a:xfrm>
              <a:off x="2928" y="3312"/>
              <a:ext cx="96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Storage</a:t>
              </a:r>
            </a:p>
          </p:txBody>
        </p:sp>
        <p:sp>
          <p:nvSpPr>
            <p:cNvPr id="54359" name="Rectangle 63"/>
            <p:cNvSpPr>
              <a:spLocks noChangeArrowheads="1"/>
            </p:cNvSpPr>
            <p:nvPr/>
          </p:nvSpPr>
          <p:spPr bwMode="auto">
            <a:xfrm rot="-5400000">
              <a:off x="4224" y="2447"/>
              <a:ext cx="96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Storage</a:t>
              </a:r>
            </a:p>
          </p:txBody>
        </p:sp>
        <p:sp>
          <p:nvSpPr>
            <p:cNvPr id="54360" name="Rectangle 64"/>
            <p:cNvSpPr>
              <a:spLocks noChangeArrowheads="1"/>
            </p:cNvSpPr>
            <p:nvPr/>
          </p:nvSpPr>
          <p:spPr bwMode="auto">
            <a:xfrm rot="10800000">
              <a:off x="3408" y="1152"/>
              <a:ext cx="96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Storage</a:t>
              </a:r>
            </a:p>
          </p:txBody>
        </p:sp>
      </p:grpSp>
      <p:grpSp>
        <p:nvGrpSpPr>
          <p:cNvPr id="54304" name="Group 65"/>
          <p:cNvGrpSpPr>
            <a:grpSpLocks/>
          </p:cNvGrpSpPr>
          <p:nvPr/>
        </p:nvGrpSpPr>
        <p:grpSpPr bwMode="auto">
          <a:xfrm>
            <a:off x="5799138" y="1398588"/>
            <a:ext cx="2489200" cy="2384425"/>
            <a:chOff x="2400" y="1152"/>
            <a:chExt cx="2448" cy="2448"/>
          </a:xfrm>
        </p:grpSpPr>
        <p:sp>
          <p:nvSpPr>
            <p:cNvPr id="54353" name="Rectangle 66"/>
            <p:cNvSpPr>
              <a:spLocks noChangeArrowheads="1"/>
            </p:cNvSpPr>
            <p:nvPr/>
          </p:nvSpPr>
          <p:spPr bwMode="auto">
            <a:xfrm rot="5400000">
              <a:off x="2304" y="1728"/>
              <a:ext cx="48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CC</a:t>
              </a:r>
            </a:p>
          </p:txBody>
        </p:sp>
        <p:sp>
          <p:nvSpPr>
            <p:cNvPr id="54354" name="Rectangle 67"/>
            <p:cNvSpPr>
              <a:spLocks noChangeArrowheads="1"/>
            </p:cNvSpPr>
            <p:nvPr/>
          </p:nvSpPr>
          <p:spPr bwMode="auto">
            <a:xfrm>
              <a:off x="3888" y="3312"/>
              <a:ext cx="48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CC</a:t>
              </a:r>
            </a:p>
          </p:txBody>
        </p:sp>
        <p:sp>
          <p:nvSpPr>
            <p:cNvPr id="54355" name="Rectangle 68"/>
            <p:cNvSpPr>
              <a:spLocks noChangeArrowheads="1"/>
            </p:cNvSpPr>
            <p:nvPr/>
          </p:nvSpPr>
          <p:spPr bwMode="auto">
            <a:xfrm rot="-5400000">
              <a:off x="4464" y="1727"/>
              <a:ext cx="48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CC</a:t>
              </a:r>
            </a:p>
          </p:txBody>
        </p:sp>
        <p:sp>
          <p:nvSpPr>
            <p:cNvPr id="54356" name="Rectangle 69"/>
            <p:cNvSpPr>
              <a:spLocks noChangeArrowheads="1"/>
            </p:cNvSpPr>
            <p:nvPr/>
          </p:nvSpPr>
          <p:spPr bwMode="auto">
            <a:xfrm rot="10800000">
              <a:off x="2928" y="1152"/>
              <a:ext cx="480" cy="288"/>
            </a:xfrm>
            <a:prstGeom prst="rect">
              <a:avLst/>
            </a:prstGeom>
            <a:solidFill>
              <a:srgbClr val="FF66FF"/>
            </a:solidFill>
            <a:ln w="9525">
              <a:solidFill>
                <a:schemeClr val="tx1"/>
              </a:solidFill>
              <a:miter lim="800000"/>
              <a:headEnd/>
              <a:tailEnd/>
            </a:ln>
          </p:spPr>
          <p:txBody>
            <a:bodyPr wrap="none" anchor="ctr"/>
            <a:lstStyle/>
            <a:p>
              <a:pPr algn="ctr" eaLnBrk="1" hangingPunct="1"/>
              <a:r>
                <a:rPr lang="en-US" sz="1600">
                  <a:solidFill>
                    <a:srgbClr val="000000"/>
                  </a:solidFill>
                  <a:cs typeface="Arial" charset="0"/>
                </a:rPr>
                <a:t>CC</a:t>
              </a:r>
            </a:p>
          </p:txBody>
        </p:sp>
      </p:grpSp>
      <p:grpSp>
        <p:nvGrpSpPr>
          <p:cNvPr id="54305" name="Group 70"/>
          <p:cNvGrpSpPr>
            <a:grpSpLocks/>
          </p:cNvGrpSpPr>
          <p:nvPr/>
        </p:nvGrpSpPr>
        <p:grpSpPr bwMode="auto">
          <a:xfrm>
            <a:off x="6091238" y="2941638"/>
            <a:ext cx="1901825" cy="0"/>
            <a:chOff x="2688" y="2736"/>
            <a:chExt cx="1872" cy="0"/>
          </a:xfrm>
        </p:grpSpPr>
        <p:sp>
          <p:nvSpPr>
            <p:cNvPr id="54351" name="Line 71"/>
            <p:cNvSpPr>
              <a:spLocks noChangeShapeType="1"/>
            </p:cNvSpPr>
            <p:nvPr/>
          </p:nvSpPr>
          <p:spPr bwMode="auto">
            <a:xfrm>
              <a:off x="2688" y="2736"/>
              <a:ext cx="288"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4352" name="Line 72"/>
            <p:cNvSpPr>
              <a:spLocks noChangeShapeType="1"/>
            </p:cNvSpPr>
            <p:nvPr/>
          </p:nvSpPr>
          <p:spPr bwMode="auto">
            <a:xfrm flipH="1" flipV="1">
              <a:off x="4272" y="2736"/>
              <a:ext cx="288"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54306" name="Group 73"/>
          <p:cNvGrpSpPr>
            <a:grpSpLocks/>
          </p:cNvGrpSpPr>
          <p:nvPr/>
        </p:nvGrpSpPr>
        <p:grpSpPr bwMode="auto">
          <a:xfrm>
            <a:off x="6188075" y="1677988"/>
            <a:ext cx="1123950" cy="1825625"/>
            <a:chOff x="2784" y="1440"/>
            <a:chExt cx="1104" cy="1872"/>
          </a:xfrm>
        </p:grpSpPr>
        <p:sp>
          <p:nvSpPr>
            <p:cNvPr id="54346" name="Line 74"/>
            <p:cNvSpPr>
              <a:spLocks noChangeShapeType="1"/>
            </p:cNvSpPr>
            <p:nvPr/>
          </p:nvSpPr>
          <p:spPr bwMode="auto">
            <a:xfrm flipV="1">
              <a:off x="3408" y="3072"/>
              <a:ext cx="0" cy="240"/>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47" name="Line 75"/>
            <p:cNvSpPr>
              <a:spLocks noChangeShapeType="1"/>
            </p:cNvSpPr>
            <p:nvPr/>
          </p:nvSpPr>
          <p:spPr bwMode="auto">
            <a:xfrm flipV="1">
              <a:off x="2784" y="3072"/>
              <a:ext cx="624" cy="0"/>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48" name="Line 76"/>
            <p:cNvSpPr>
              <a:spLocks noChangeShapeType="1"/>
            </p:cNvSpPr>
            <p:nvPr/>
          </p:nvSpPr>
          <p:spPr bwMode="auto">
            <a:xfrm flipV="1">
              <a:off x="2784" y="1968"/>
              <a:ext cx="0" cy="1104"/>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49" name="Line 77"/>
            <p:cNvSpPr>
              <a:spLocks noChangeShapeType="1"/>
            </p:cNvSpPr>
            <p:nvPr/>
          </p:nvSpPr>
          <p:spPr bwMode="auto">
            <a:xfrm>
              <a:off x="2784" y="1968"/>
              <a:ext cx="192"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4350" name="Line 78"/>
            <p:cNvSpPr>
              <a:spLocks noChangeShapeType="1"/>
            </p:cNvSpPr>
            <p:nvPr/>
          </p:nvSpPr>
          <p:spPr bwMode="auto">
            <a:xfrm>
              <a:off x="3888" y="1440"/>
              <a:ext cx="0" cy="336"/>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54307" name="Group 79"/>
          <p:cNvGrpSpPr>
            <a:grpSpLocks/>
          </p:cNvGrpSpPr>
          <p:nvPr/>
        </p:nvGrpSpPr>
        <p:grpSpPr bwMode="auto">
          <a:xfrm>
            <a:off x="4140200" y="977900"/>
            <a:ext cx="4878388" cy="3225800"/>
            <a:chOff x="768" y="720"/>
            <a:chExt cx="4800" cy="3312"/>
          </a:xfrm>
        </p:grpSpPr>
        <p:sp>
          <p:nvSpPr>
            <p:cNvPr id="54342" name="Line 80"/>
            <p:cNvSpPr>
              <a:spLocks noChangeShapeType="1"/>
            </p:cNvSpPr>
            <p:nvPr/>
          </p:nvSpPr>
          <p:spPr bwMode="auto">
            <a:xfrm>
              <a:off x="768" y="1872"/>
              <a:ext cx="1632" cy="0"/>
            </a:xfrm>
            <a:prstGeom prst="line">
              <a:avLst/>
            </a:prstGeom>
            <a:noFill/>
            <a:ln w="38100">
              <a:solidFill>
                <a:srgbClr val="0000FF"/>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4343" name="Line 81"/>
            <p:cNvSpPr>
              <a:spLocks noChangeShapeType="1"/>
            </p:cNvSpPr>
            <p:nvPr/>
          </p:nvSpPr>
          <p:spPr bwMode="auto">
            <a:xfrm>
              <a:off x="3168" y="720"/>
              <a:ext cx="0" cy="432"/>
            </a:xfrm>
            <a:prstGeom prst="line">
              <a:avLst/>
            </a:prstGeom>
            <a:noFill/>
            <a:ln w="38100">
              <a:solidFill>
                <a:srgbClr val="0000FF"/>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4344" name="Line 82"/>
            <p:cNvSpPr>
              <a:spLocks noChangeShapeType="1"/>
            </p:cNvSpPr>
            <p:nvPr/>
          </p:nvSpPr>
          <p:spPr bwMode="auto">
            <a:xfrm flipH="1">
              <a:off x="4848" y="1872"/>
              <a:ext cx="720" cy="0"/>
            </a:xfrm>
            <a:prstGeom prst="line">
              <a:avLst/>
            </a:prstGeom>
            <a:noFill/>
            <a:ln w="38100">
              <a:solidFill>
                <a:srgbClr val="0000FF"/>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4345" name="Line 83"/>
            <p:cNvSpPr>
              <a:spLocks noChangeShapeType="1"/>
            </p:cNvSpPr>
            <p:nvPr/>
          </p:nvSpPr>
          <p:spPr bwMode="auto">
            <a:xfrm flipV="1">
              <a:off x="4128" y="3600"/>
              <a:ext cx="0" cy="432"/>
            </a:xfrm>
            <a:prstGeom prst="line">
              <a:avLst/>
            </a:prstGeom>
            <a:noFill/>
            <a:ln w="38100">
              <a:solidFill>
                <a:srgbClr val="0000FF"/>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grpSp>
      <p:sp>
        <p:nvSpPr>
          <p:cNvPr id="54308" name="Text Box 84"/>
          <p:cNvSpPr txBox="1">
            <a:spLocks noChangeArrowheads="1"/>
          </p:cNvSpPr>
          <p:nvPr/>
        </p:nvSpPr>
        <p:spPr bwMode="auto">
          <a:xfrm>
            <a:off x="3648075" y="3459163"/>
            <a:ext cx="1889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600">
                <a:solidFill>
                  <a:srgbClr val="000000"/>
                </a:solidFill>
                <a:cs typeface="Arial" charset="0"/>
              </a:rPr>
              <a:t>Outgoing Message</a:t>
            </a:r>
          </a:p>
        </p:txBody>
      </p:sp>
      <p:grpSp>
        <p:nvGrpSpPr>
          <p:cNvPr id="54309" name="Group 85"/>
          <p:cNvGrpSpPr>
            <a:grpSpLocks/>
          </p:cNvGrpSpPr>
          <p:nvPr/>
        </p:nvGrpSpPr>
        <p:grpSpPr bwMode="auto">
          <a:xfrm>
            <a:off x="4822825" y="838200"/>
            <a:ext cx="4244975" cy="3505200"/>
            <a:chOff x="1440" y="576"/>
            <a:chExt cx="4176" cy="3600"/>
          </a:xfrm>
        </p:grpSpPr>
        <p:sp>
          <p:nvSpPr>
            <p:cNvPr id="54322" name="AutoShape 86"/>
            <p:cNvSpPr>
              <a:spLocks noChangeArrowheads="1"/>
            </p:cNvSpPr>
            <p:nvPr/>
          </p:nvSpPr>
          <p:spPr bwMode="auto">
            <a:xfrm rot="-8094388">
              <a:off x="1823" y="2352"/>
              <a:ext cx="480" cy="480"/>
            </a:xfrm>
            <a:prstGeom prst="rtTriangle">
              <a:avLst/>
            </a:prstGeom>
            <a:solidFill>
              <a:schemeClr val="accent2"/>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4323" name="AutoShape 87"/>
            <p:cNvSpPr>
              <a:spLocks noChangeArrowheads="1"/>
            </p:cNvSpPr>
            <p:nvPr/>
          </p:nvSpPr>
          <p:spPr bwMode="auto">
            <a:xfrm rot="8105604">
              <a:off x="3168" y="3696"/>
              <a:ext cx="480" cy="480"/>
            </a:xfrm>
            <a:prstGeom prst="rtTriangle">
              <a:avLst/>
            </a:prstGeom>
            <a:solidFill>
              <a:schemeClr val="accent2"/>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4324" name="AutoShape 88"/>
            <p:cNvSpPr>
              <a:spLocks noChangeArrowheads="1"/>
            </p:cNvSpPr>
            <p:nvPr/>
          </p:nvSpPr>
          <p:spPr bwMode="auto">
            <a:xfrm rot="2777513">
              <a:off x="4944" y="2352"/>
              <a:ext cx="480" cy="480"/>
            </a:xfrm>
            <a:prstGeom prst="rtTriangle">
              <a:avLst/>
            </a:prstGeom>
            <a:solidFill>
              <a:schemeClr val="accent2"/>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4325" name="AutoShape 89"/>
            <p:cNvSpPr>
              <a:spLocks noChangeArrowheads="1"/>
            </p:cNvSpPr>
            <p:nvPr/>
          </p:nvSpPr>
          <p:spPr bwMode="auto">
            <a:xfrm rot="-2708719">
              <a:off x="3648" y="576"/>
              <a:ext cx="480" cy="480"/>
            </a:xfrm>
            <a:prstGeom prst="rtTriangle">
              <a:avLst/>
            </a:prstGeom>
            <a:solidFill>
              <a:schemeClr val="accent2"/>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4326" name="Line 90"/>
            <p:cNvSpPr>
              <a:spLocks noChangeShapeType="1"/>
            </p:cNvSpPr>
            <p:nvPr/>
          </p:nvSpPr>
          <p:spPr bwMode="auto">
            <a:xfrm flipH="1">
              <a:off x="1440" y="2400"/>
              <a:ext cx="624"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27" name="Line 91"/>
            <p:cNvSpPr>
              <a:spLocks noChangeShapeType="1"/>
            </p:cNvSpPr>
            <p:nvPr/>
          </p:nvSpPr>
          <p:spPr bwMode="auto">
            <a:xfrm flipH="1">
              <a:off x="1440" y="2496"/>
              <a:ext cx="624"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28" name="Line 92"/>
            <p:cNvSpPr>
              <a:spLocks noChangeShapeType="1"/>
            </p:cNvSpPr>
            <p:nvPr/>
          </p:nvSpPr>
          <p:spPr bwMode="auto">
            <a:xfrm flipH="1">
              <a:off x="1440" y="2688"/>
              <a:ext cx="624"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29" name="Line 93"/>
            <p:cNvSpPr>
              <a:spLocks noChangeShapeType="1"/>
            </p:cNvSpPr>
            <p:nvPr/>
          </p:nvSpPr>
          <p:spPr bwMode="auto">
            <a:xfrm flipH="1">
              <a:off x="1440" y="2784"/>
              <a:ext cx="624"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0" name="Line 94"/>
            <p:cNvSpPr>
              <a:spLocks noChangeShapeType="1"/>
            </p:cNvSpPr>
            <p:nvPr/>
          </p:nvSpPr>
          <p:spPr bwMode="auto">
            <a:xfrm>
              <a:off x="5184" y="2400"/>
              <a:ext cx="432"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1" name="Line 95"/>
            <p:cNvSpPr>
              <a:spLocks noChangeShapeType="1"/>
            </p:cNvSpPr>
            <p:nvPr/>
          </p:nvSpPr>
          <p:spPr bwMode="auto">
            <a:xfrm>
              <a:off x="5184" y="2496"/>
              <a:ext cx="432"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2" name="Line 96"/>
            <p:cNvSpPr>
              <a:spLocks noChangeShapeType="1"/>
            </p:cNvSpPr>
            <p:nvPr/>
          </p:nvSpPr>
          <p:spPr bwMode="auto">
            <a:xfrm>
              <a:off x="5184" y="2688"/>
              <a:ext cx="432"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3" name="Line 97"/>
            <p:cNvSpPr>
              <a:spLocks noChangeShapeType="1"/>
            </p:cNvSpPr>
            <p:nvPr/>
          </p:nvSpPr>
          <p:spPr bwMode="auto">
            <a:xfrm>
              <a:off x="5184" y="2784"/>
              <a:ext cx="432"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4" name="Line 98"/>
            <p:cNvSpPr>
              <a:spLocks noChangeShapeType="1"/>
            </p:cNvSpPr>
            <p:nvPr/>
          </p:nvSpPr>
          <p:spPr bwMode="auto">
            <a:xfrm flipV="1">
              <a:off x="4080" y="672"/>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5" name="Line 99"/>
            <p:cNvSpPr>
              <a:spLocks noChangeShapeType="1"/>
            </p:cNvSpPr>
            <p:nvPr/>
          </p:nvSpPr>
          <p:spPr bwMode="auto">
            <a:xfrm flipV="1">
              <a:off x="3984" y="672"/>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6" name="Line 100"/>
            <p:cNvSpPr>
              <a:spLocks noChangeShapeType="1"/>
            </p:cNvSpPr>
            <p:nvPr/>
          </p:nvSpPr>
          <p:spPr bwMode="auto">
            <a:xfrm flipV="1">
              <a:off x="3792" y="672"/>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7" name="Line 101"/>
            <p:cNvSpPr>
              <a:spLocks noChangeShapeType="1"/>
            </p:cNvSpPr>
            <p:nvPr/>
          </p:nvSpPr>
          <p:spPr bwMode="auto">
            <a:xfrm flipV="1">
              <a:off x="3696" y="672"/>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8" name="Line 102"/>
            <p:cNvSpPr>
              <a:spLocks noChangeShapeType="1"/>
            </p:cNvSpPr>
            <p:nvPr/>
          </p:nvSpPr>
          <p:spPr bwMode="auto">
            <a:xfrm>
              <a:off x="3600" y="3936"/>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39" name="Line 103"/>
            <p:cNvSpPr>
              <a:spLocks noChangeShapeType="1"/>
            </p:cNvSpPr>
            <p:nvPr/>
          </p:nvSpPr>
          <p:spPr bwMode="auto">
            <a:xfrm>
              <a:off x="3504" y="3936"/>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40" name="Line 104"/>
            <p:cNvSpPr>
              <a:spLocks noChangeShapeType="1"/>
            </p:cNvSpPr>
            <p:nvPr/>
          </p:nvSpPr>
          <p:spPr bwMode="auto">
            <a:xfrm>
              <a:off x="3312" y="3936"/>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341" name="Line 105"/>
            <p:cNvSpPr>
              <a:spLocks noChangeShapeType="1"/>
            </p:cNvSpPr>
            <p:nvPr/>
          </p:nvSpPr>
          <p:spPr bwMode="auto">
            <a:xfrm>
              <a:off x="3216" y="3936"/>
              <a:ext cx="0" cy="14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310" name="Group 106"/>
          <p:cNvGrpSpPr>
            <a:grpSpLocks/>
          </p:cNvGrpSpPr>
          <p:nvPr/>
        </p:nvGrpSpPr>
        <p:grpSpPr bwMode="auto">
          <a:xfrm>
            <a:off x="4140200" y="977900"/>
            <a:ext cx="4878388" cy="3225800"/>
            <a:chOff x="768" y="720"/>
            <a:chExt cx="4800" cy="3312"/>
          </a:xfrm>
        </p:grpSpPr>
        <p:sp>
          <p:nvSpPr>
            <p:cNvPr id="54314" name="Line 107"/>
            <p:cNvSpPr>
              <a:spLocks noChangeShapeType="1"/>
            </p:cNvSpPr>
            <p:nvPr/>
          </p:nvSpPr>
          <p:spPr bwMode="auto">
            <a:xfrm flipV="1">
              <a:off x="3552" y="2976"/>
              <a:ext cx="0" cy="240"/>
            </a:xfrm>
            <a:prstGeom prst="line">
              <a:avLst/>
            </a:prstGeom>
            <a:noFill/>
            <a:ln w="38100">
              <a:solidFill>
                <a:srgbClr val="FF0000"/>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15" name="Line 108"/>
            <p:cNvSpPr>
              <a:spLocks noChangeShapeType="1"/>
            </p:cNvSpPr>
            <p:nvPr/>
          </p:nvSpPr>
          <p:spPr bwMode="auto">
            <a:xfrm flipV="1">
              <a:off x="3792" y="2976"/>
              <a:ext cx="0" cy="240"/>
            </a:xfrm>
            <a:prstGeom prst="line">
              <a:avLst/>
            </a:prstGeom>
            <a:noFill/>
            <a:ln w="38100">
              <a:solidFill>
                <a:srgbClr val="FF0000"/>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16" name="Line 109"/>
            <p:cNvSpPr>
              <a:spLocks noChangeShapeType="1"/>
            </p:cNvSpPr>
            <p:nvPr/>
          </p:nvSpPr>
          <p:spPr bwMode="auto">
            <a:xfrm flipH="1">
              <a:off x="768" y="3216"/>
              <a:ext cx="2784" cy="0"/>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4317" name="Line 110"/>
            <p:cNvSpPr>
              <a:spLocks noChangeShapeType="1"/>
            </p:cNvSpPr>
            <p:nvPr/>
          </p:nvSpPr>
          <p:spPr bwMode="auto">
            <a:xfrm>
              <a:off x="3792" y="3216"/>
              <a:ext cx="1776" cy="0"/>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4318" name="Line 111"/>
            <p:cNvSpPr>
              <a:spLocks noChangeShapeType="1"/>
            </p:cNvSpPr>
            <p:nvPr/>
          </p:nvSpPr>
          <p:spPr bwMode="auto">
            <a:xfrm flipH="1" flipV="1">
              <a:off x="4272" y="2064"/>
              <a:ext cx="192" cy="0"/>
            </a:xfrm>
            <a:prstGeom prst="line">
              <a:avLst/>
            </a:prstGeom>
            <a:noFill/>
            <a:ln w="38100">
              <a:solidFill>
                <a:srgbClr val="FF0000"/>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19" name="Line 112"/>
            <p:cNvSpPr>
              <a:spLocks noChangeShapeType="1"/>
            </p:cNvSpPr>
            <p:nvPr/>
          </p:nvSpPr>
          <p:spPr bwMode="auto">
            <a:xfrm flipH="1" flipV="1">
              <a:off x="4272" y="1920"/>
              <a:ext cx="192" cy="0"/>
            </a:xfrm>
            <a:prstGeom prst="line">
              <a:avLst/>
            </a:prstGeom>
            <a:noFill/>
            <a:ln w="38100">
              <a:solidFill>
                <a:srgbClr val="FF0000"/>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sp>
          <p:nvSpPr>
            <p:cNvPr id="54320" name="Line 113"/>
            <p:cNvSpPr>
              <a:spLocks noChangeShapeType="1"/>
            </p:cNvSpPr>
            <p:nvPr/>
          </p:nvSpPr>
          <p:spPr bwMode="auto">
            <a:xfrm>
              <a:off x="4464" y="2064"/>
              <a:ext cx="0" cy="1968"/>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4321" name="Line 114"/>
            <p:cNvSpPr>
              <a:spLocks noChangeShapeType="1"/>
            </p:cNvSpPr>
            <p:nvPr/>
          </p:nvSpPr>
          <p:spPr bwMode="auto">
            <a:xfrm flipV="1">
              <a:off x="4464" y="720"/>
              <a:ext cx="0" cy="1200"/>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09182287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207" name="Rectangle 111"/>
          <p:cNvSpPr>
            <a:spLocks noGrp="1" noChangeArrowheads="1"/>
          </p:cNvSpPr>
          <p:nvPr>
            <p:ph type="body" orient="vert" idx="1"/>
          </p:nvPr>
        </p:nvSpPr>
        <p:spPr>
          <a:xfrm>
            <a:off x="228600" y="3886200"/>
            <a:ext cx="8686800" cy="2514600"/>
          </a:xfrm>
          <a:noFill/>
        </p:spPr>
        <p:txBody>
          <a:bodyPr vert="horz">
            <a:normAutofit lnSpcReduction="10000"/>
          </a:bodyPr>
          <a:lstStyle/>
          <a:p>
            <a:r>
              <a:rPr lang="en-US" sz="2400" smtClean="0"/>
              <a:t>Positive Features</a:t>
            </a:r>
          </a:p>
          <a:p>
            <a:pPr lvl="1"/>
            <a:r>
              <a:rPr lang="en-US" sz="2000" smtClean="0"/>
              <a:t>Regularity (can build classical network topologies)</a:t>
            </a:r>
          </a:p>
          <a:p>
            <a:pPr lvl="1"/>
            <a:r>
              <a:rPr lang="en-US" sz="2000" smtClean="0"/>
              <a:t>T node linking not on critical path</a:t>
            </a:r>
          </a:p>
          <a:p>
            <a:pPr lvl="1"/>
            <a:r>
              <a:rPr lang="en-US" sz="2000" smtClean="0"/>
              <a:t>Pre-purification part of link setup</a:t>
            </a:r>
          </a:p>
          <a:p>
            <a:pPr lvl="2"/>
            <a:r>
              <a:rPr lang="en-US" sz="2000" smtClean="0"/>
              <a:t>Fidelity amplification of the line</a:t>
            </a:r>
          </a:p>
          <a:p>
            <a:pPr lvl="1"/>
            <a:r>
              <a:rPr lang="en-US" sz="2000" smtClean="0"/>
              <a:t>Allows continuous stream of EPR correlations to be established for use when necessary</a:t>
            </a:r>
          </a:p>
        </p:txBody>
      </p:sp>
      <p:sp>
        <p:nvSpPr>
          <p:cNvPr id="516098" name="Oval 2"/>
          <p:cNvSpPr>
            <a:spLocks noChangeArrowheads="1"/>
          </p:cNvSpPr>
          <p:nvPr/>
        </p:nvSpPr>
        <p:spPr bwMode="auto">
          <a:xfrm>
            <a:off x="22860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5300" name="Text Box 3"/>
          <p:cNvSpPr txBox="1">
            <a:spLocks noChangeArrowheads="1"/>
          </p:cNvSpPr>
          <p:nvPr/>
        </p:nvSpPr>
        <p:spPr bwMode="auto">
          <a:xfrm>
            <a:off x="4349750" y="2286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endParaRPr lang="en-US" sz="3600">
              <a:solidFill>
                <a:srgbClr val="000000"/>
              </a:solidFill>
              <a:cs typeface="Arial" charset="0"/>
            </a:endParaRPr>
          </a:p>
        </p:txBody>
      </p:sp>
      <p:sp>
        <p:nvSpPr>
          <p:cNvPr id="55301" name="Rectangle 4"/>
          <p:cNvSpPr>
            <a:spLocks noChangeArrowheads="1"/>
          </p:cNvSpPr>
          <p:nvPr/>
        </p:nvSpPr>
        <p:spPr bwMode="auto">
          <a:xfrm>
            <a:off x="4343400" y="2203450"/>
            <a:ext cx="381000" cy="38100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G</a:t>
            </a:r>
          </a:p>
        </p:txBody>
      </p:sp>
      <p:sp>
        <p:nvSpPr>
          <p:cNvPr id="55302" name="Rectangle 5"/>
          <p:cNvSpPr>
            <a:spLocks noChangeArrowheads="1"/>
          </p:cNvSpPr>
          <p:nvPr/>
        </p:nvSpPr>
        <p:spPr bwMode="auto">
          <a:xfrm>
            <a:off x="5105400" y="2203450"/>
            <a:ext cx="381000" cy="38100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T</a:t>
            </a:r>
          </a:p>
        </p:txBody>
      </p:sp>
      <p:sp>
        <p:nvSpPr>
          <p:cNvPr id="55303" name="Line 6"/>
          <p:cNvSpPr>
            <a:spLocks noChangeShapeType="1"/>
          </p:cNvSpPr>
          <p:nvPr/>
        </p:nvSpPr>
        <p:spPr bwMode="auto">
          <a:xfrm>
            <a:off x="4724400" y="2355850"/>
            <a:ext cx="38100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04" name="Line 7"/>
          <p:cNvSpPr>
            <a:spLocks noChangeShapeType="1"/>
          </p:cNvSpPr>
          <p:nvPr/>
        </p:nvSpPr>
        <p:spPr bwMode="auto">
          <a:xfrm flipH="1">
            <a:off x="3962400" y="2355850"/>
            <a:ext cx="38100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05" name="Rectangle 8"/>
          <p:cNvSpPr>
            <a:spLocks noChangeArrowheads="1"/>
          </p:cNvSpPr>
          <p:nvPr/>
        </p:nvSpPr>
        <p:spPr bwMode="auto">
          <a:xfrm>
            <a:off x="3581400" y="2203450"/>
            <a:ext cx="381000" cy="38100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T</a:t>
            </a:r>
          </a:p>
        </p:txBody>
      </p:sp>
      <p:grpSp>
        <p:nvGrpSpPr>
          <p:cNvPr id="2" name="Group 9"/>
          <p:cNvGrpSpPr>
            <a:grpSpLocks/>
          </p:cNvGrpSpPr>
          <p:nvPr/>
        </p:nvGrpSpPr>
        <p:grpSpPr bwMode="auto">
          <a:xfrm>
            <a:off x="2057400" y="2203450"/>
            <a:ext cx="4953000" cy="381000"/>
            <a:chOff x="1296" y="1488"/>
            <a:chExt cx="3120" cy="240"/>
          </a:xfrm>
        </p:grpSpPr>
        <p:sp>
          <p:nvSpPr>
            <p:cNvPr id="55397" name="Rectangle 10"/>
            <p:cNvSpPr>
              <a:spLocks noChangeArrowheads="1"/>
            </p:cNvSpPr>
            <p:nvPr/>
          </p:nvSpPr>
          <p:spPr bwMode="auto">
            <a:xfrm>
              <a:off x="3696" y="1488"/>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G</a:t>
              </a:r>
            </a:p>
          </p:txBody>
        </p:sp>
        <p:sp>
          <p:nvSpPr>
            <p:cNvPr id="55398" name="Rectangle 11"/>
            <p:cNvSpPr>
              <a:spLocks noChangeArrowheads="1"/>
            </p:cNvSpPr>
            <p:nvPr/>
          </p:nvSpPr>
          <p:spPr bwMode="auto">
            <a:xfrm>
              <a:off x="4176" y="1488"/>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T</a:t>
              </a:r>
            </a:p>
          </p:txBody>
        </p:sp>
        <p:sp>
          <p:nvSpPr>
            <p:cNvPr id="55399" name="Line 12"/>
            <p:cNvSpPr>
              <a:spLocks noChangeShapeType="1"/>
            </p:cNvSpPr>
            <p:nvPr/>
          </p:nvSpPr>
          <p:spPr bwMode="auto">
            <a:xfrm>
              <a:off x="393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400" name="Line 13"/>
            <p:cNvSpPr>
              <a:spLocks noChangeShapeType="1"/>
            </p:cNvSpPr>
            <p:nvPr/>
          </p:nvSpPr>
          <p:spPr bwMode="auto">
            <a:xfrm flipH="1">
              <a:off x="345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401" name="Rectangle 14"/>
            <p:cNvSpPr>
              <a:spLocks noChangeArrowheads="1"/>
            </p:cNvSpPr>
            <p:nvPr/>
          </p:nvSpPr>
          <p:spPr bwMode="auto">
            <a:xfrm>
              <a:off x="1776" y="1488"/>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G</a:t>
              </a:r>
            </a:p>
          </p:txBody>
        </p:sp>
        <p:sp>
          <p:nvSpPr>
            <p:cNvPr id="55402" name="Line 15"/>
            <p:cNvSpPr>
              <a:spLocks noChangeShapeType="1"/>
            </p:cNvSpPr>
            <p:nvPr/>
          </p:nvSpPr>
          <p:spPr bwMode="auto">
            <a:xfrm>
              <a:off x="201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403" name="Line 16"/>
            <p:cNvSpPr>
              <a:spLocks noChangeShapeType="1"/>
            </p:cNvSpPr>
            <p:nvPr/>
          </p:nvSpPr>
          <p:spPr bwMode="auto">
            <a:xfrm flipH="1">
              <a:off x="153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404" name="Rectangle 17"/>
            <p:cNvSpPr>
              <a:spLocks noChangeArrowheads="1"/>
            </p:cNvSpPr>
            <p:nvPr/>
          </p:nvSpPr>
          <p:spPr bwMode="auto">
            <a:xfrm>
              <a:off x="1296" y="1488"/>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T</a:t>
              </a:r>
            </a:p>
          </p:txBody>
        </p:sp>
      </p:grpSp>
      <p:grpSp>
        <p:nvGrpSpPr>
          <p:cNvPr id="3" name="Group 18"/>
          <p:cNvGrpSpPr>
            <a:grpSpLocks/>
          </p:cNvGrpSpPr>
          <p:nvPr/>
        </p:nvGrpSpPr>
        <p:grpSpPr bwMode="auto">
          <a:xfrm>
            <a:off x="533400" y="2203450"/>
            <a:ext cx="8001000" cy="381000"/>
            <a:chOff x="336" y="1488"/>
            <a:chExt cx="5040" cy="240"/>
          </a:xfrm>
        </p:grpSpPr>
        <p:sp>
          <p:nvSpPr>
            <p:cNvPr id="55389" name="Rectangle 19"/>
            <p:cNvSpPr>
              <a:spLocks noChangeArrowheads="1"/>
            </p:cNvSpPr>
            <p:nvPr/>
          </p:nvSpPr>
          <p:spPr bwMode="auto">
            <a:xfrm>
              <a:off x="4656" y="1488"/>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G</a:t>
              </a:r>
            </a:p>
          </p:txBody>
        </p:sp>
        <p:sp>
          <p:nvSpPr>
            <p:cNvPr id="55390" name="Rectangle 20"/>
            <p:cNvSpPr>
              <a:spLocks noChangeArrowheads="1"/>
            </p:cNvSpPr>
            <p:nvPr/>
          </p:nvSpPr>
          <p:spPr bwMode="auto">
            <a:xfrm>
              <a:off x="5136" y="1488"/>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T</a:t>
              </a:r>
            </a:p>
          </p:txBody>
        </p:sp>
        <p:sp>
          <p:nvSpPr>
            <p:cNvPr id="55391" name="Line 21"/>
            <p:cNvSpPr>
              <a:spLocks noChangeShapeType="1"/>
            </p:cNvSpPr>
            <p:nvPr/>
          </p:nvSpPr>
          <p:spPr bwMode="auto">
            <a:xfrm>
              <a:off x="489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92" name="Line 22"/>
            <p:cNvSpPr>
              <a:spLocks noChangeShapeType="1"/>
            </p:cNvSpPr>
            <p:nvPr/>
          </p:nvSpPr>
          <p:spPr bwMode="auto">
            <a:xfrm flipH="1">
              <a:off x="441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93" name="Rectangle 23"/>
            <p:cNvSpPr>
              <a:spLocks noChangeArrowheads="1"/>
            </p:cNvSpPr>
            <p:nvPr/>
          </p:nvSpPr>
          <p:spPr bwMode="auto">
            <a:xfrm>
              <a:off x="816" y="1488"/>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G</a:t>
              </a:r>
            </a:p>
          </p:txBody>
        </p:sp>
        <p:sp>
          <p:nvSpPr>
            <p:cNvPr id="55394" name="Line 24"/>
            <p:cNvSpPr>
              <a:spLocks noChangeShapeType="1"/>
            </p:cNvSpPr>
            <p:nvPr/>
          </p:nvSpPr>
          <p:spPr bwMode="auto">
            <a:xfrm>
              <a:off x="105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95" name="Line 25"/>
            <p:cNvSpPr>
              <a:spLocks noChangeShapeType="1"/>
            </p:cNvSpPr>
            <p:nvPr/>
          </p:nvSpPr>
          <p:spPr bwMode="auto">
            <a:xfrm flipH="1">
              <a:off x="576" y="1584"/>
              <a:ext cx="24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96" name="Rectangle 26"/>
            <p:cNvSpPr>
              <a:spLocks noChangeArrowheads="1"/>
            </p:cNvSpPr>
            <p:nvPr/>
          </p:nvSpPr>
          <p:spPr bwMode="auto">
            <a:xfrm>
              <a:off x="336" y="1488"/>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T</a:t>
              </a:r>
            </a:p>
          </p:txBody>
        </p:sp>
      </p:grpSp>
      <p:grpSp>
        <p:nvGrpSpPr>
          <p:cNvPr id="4" name="Group 27"/>
          <p:cNvGrpSpPr>
            <a:grpSpLocks/>
          </p:cNvGrpSpPr>
          <p:nvPr/>
        </p:nvGrpSpPr>
        <p:grpSpPr bwMode="auto">
          <a:xfrm>
            <a:off x="533400" y="2584450"/>
            <a:ext cx="8001000" cy="762000"/>
            <a:chOff x="336" y="2208"/>
            <a:chExt cx="5040" cy="480"/>
          </a:xfrm>
        </p:grpSpPr>
        <p:sp>
          <p:nvSpPr>
            <p:cNvPr id="55385" name="Rectangle 28"/>
            <p:cNvSpPr>
              <a:spLocks noChangeArrowheads="1"/>
            </p:cNvSpPr>
            <p:nvPr/>
          </p:nvSpPr>
          <p:spPr bwMode="auto">
            <a:xfrm>
              <a:off x="5136" y="2448"/>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P</a:t>
              </a:r>
            </a:p>
          </p:txBody>
        </p:sp>
        <p:sp>
          <p:nvSpPr>
            <p:cNvPr id="55386" name="Line 29"/>
            <p:cNvSpPr>
              <a:spLocks noChangeShapeType="1"/>
            </p:cNvSpPr>
            <p:nvPr/>
          </p:nvSpPr>
          <p:spPr bwMode="auto">
            <a:xfrm>
              <a:off x="5280" y="2208"/>
              <a:ext cx="0" cy="24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5387" name="Rectangle 30"/>
            <p:cNvSpPr>
              <a:spLocks noChangeArrowheads="1"/>
            </p:cNvSpPr>
            <p:nvPr/>
          </p:nvSpPr>
          <p:spPr bwMode="auto">
            <a:xfrm>
              <a:off x="336" y="2448"/>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latin typeface="Comic Sans MS" pitchFamily="66" charset="0"/>
                  <a:cs typeface="Arial" charset="0"/>
                </a:rPr>
                <a:t>P</a:t>
              </a:r>
            </a:p>
          </p:txBody>
        </p:sp>
        <p:sp>
          <p:nvSpPr>
            <p:cNvPr id="55388" name="Line 31"/>
            <p:cNvSpPr>
              <a:spLocks noChangeShapeType="1"/>
            </p:cNvSpPr>
            <p:nvPr/>
          </p:nvSpPr>
          <p:spPr bwMode="auto">
            <a:xfrm>
              <a:off x="432" y="2208"/>
              <a:ext cx="0" cy="24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sp>
        <p:nvSpPr>
          <p:cNvPr id="516128" name="Oval 32"/>
          <p:cNvSpPr>
            <a:spLocks noChangeArrowheads="1"/>
          </p:cNvSpPr>
          <p:nvPr/>
        </p:nvSpPr>
        <p:spPr bwMode="auto">
          <a:xfrm>
            <a:off x="4572000" y="1898650"/>
            <a:ext cx="152400" cy="152400"/>
          </a:xfrm>
          <a:prstGeom prst="ellipse">
            <a:avLst/>
          </a:prstGeom>
          <a:solidFill>
            <a:srgbClr val="CC99FF"/>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29" name="Oval 33"/>
          <p:cNvSpPr>
            <a:spLocks noChangeArrowheads="1"/>
          </p:cNvSpPr>
          <p:nvPr/>
        </p:nvSpPr>
        <p:spPr bwMode="auto">
          <a:xfrm>
            <a:off x="4343400" y="1898650"/>
            <a:ext cx="152400" cy="152400"/>
          </a:xfrm>
          <a:prstGeom prst="ellipse">
            <a:avLst/>
          </a:prstGeom>
          <a:solidFill>
            <a:srgbClr val="CC99FF"/>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0" name="Oval 34"/>
          <p:cNvSpPr>
            <a:spLocks noChangeArrowheads="1"/>
          </p:cNvSpPr>
          <p:nvPr/>
        </p:nvSpPr>
        <p:spPr bwMode="auto">
          <a:xfrm>
            <a:off x="60960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1" name="Oval 35"/>
          <p:cNvSpPr>
            <a:spLocks noChangeArrowheads="1"/>
          </p:cNvSpPr>
          <p:nvPr/>
        </p:nvSpPr>
        <p:spPr bwMode="auto">
          <a:xfrm>
            <a:off x="58674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2" name="Oval 36"/>
          <p:cNvSpPr>
            <a:spLocks noChangeArrowheads="1"/>
          </p:cNvSpPr>
          <p:nvPr/>
        </p:nvSpPr>
        <p:spPr bwMode="auto">
          <a:xfrm>
            <a:off x="76200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3" name="Oval 37"/>
          <p:cNvSpPr>
            <a:spLocks noChangeArrowheads="1"/>
          </p:cNvSpPr>
          <p:nvPr/>
        </p:nvSpPr>
        <p:spPr bwMode="auto">
          <a:xfrm>
            <a:off x="73914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4" name="Oval 38"/>
          <p:cNvSpPr>
            <a:spLocks noChangeArrowheads="1"/>
          </p:cNvSpPr>
          <p:nvPr/>
        </p:nvSpPr>
        <p:spPr bwMode="auto">
          <a:xfrm>
            <a:off x="15240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5" name="Oval 39"/>
          <p:cNvSpPr>
            <a:spLocks noChangeArrowheads="1"/>
          </p:cNvSpPr>
          <p:nvPr/>
        </p:nvSpPr>
        <p:spPr bwMode="auto">
          <a:xfrm>
            <a:off x="12954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6" name="Oval 40"/>
          <p:cNvSpPr>
            <a:spLocks noChangeArrowheads="1"/>
          </p:cNvSpPr>
          <p:nvPr/>
        </p:nvSpPr>
        <p:spPr bwMode="auto">
          <a:xfrm>
            <a:off x="30480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7" name="Oval 41"/>
          <p:cNvSpPr>
            <a:spLocks noChangeArrowheads="1"/>
          </p:cNvSpPr>
          <p:nvPr/>
        </p:nvSpPr>
        <p:spPr bwMode="auto">
          <a:xfrm>
            <a:off x="2819400" y="1898650"/>
            <a:ext cx="152400" cy="152400"/>
          </a:xfrm>
          <a:prstGeom prst="ellipse">
            <a:avLst/>
          </a:prstGeom>
          <a:solidFill>
            <a:srgbClr val="FF000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38" name="Freeform 42"/>
          <p:cNvSpPr>
            <a:spLocks/>
          </p:cNvSpPr>
          <p:nvPr/>
        </p:nvSpPr>
        <p:spPr bwMode="auto">
          <a:xfrm>
            <a:off x="5410200" y="1441450"/>
            <a:ext cx="1371600" cy="304800"/>
          </a:xfrm>
          <a:custGeom>
            <a:avLst/>
            <a:gdLst>
              <a:gd name="T0" fmla="*/ 0 w 864"/>
              <a:gd name="T1" fmla="*/ 304800 h 240"/>
              <a:gd name="T2" fmla="*/ 685800 w 864"/>
              <a:gd name="T3" fmla="*/ 0 h 240"/>
              <a:gd name="T4" fmla="*/ 1371600 w 864"/>
              <a:gd name="T5" fmla="*/ 304800 h 240"/>
              <a:gd name="T6" fmla="*/ 0 60000 65536"/>
              <a:gd name="T7" fmla="*/ 0 60000 65536"/>
              <a:gd name="T8" fmla="*/ 0 60000 65536"/>
              <a:gd name="T9" fmla="*/ 0 w 864"/>
              <a:gd name="T10" fmla="*/ 0 h 240"/>
              <a:gd name="T11" fmla="*/ 864 w 864"/>
              <a:gd name="T12" fmla="*/ 240 h 240"/>
            </a:gdLst>
            <a:ahLst/>
            <a:cxnLst>
              <a:cxn ang="T6">
                <a:pos x="T0" y="T1"/>
              </a:cxn>
              <a:cxn ang="T7">
                <a:pos x="T2" y="T3"/>
              </a:cxn>
              <a:cxn ang="T8">
                <a:pos x="T4" y="T5"/>
              </a:cxn>
            </a:cxnLst>
            <a:rect l="T9" t="T10" r="T11" b="T12"/>
            <a:pathLst>
              <a:path w="864" h="240">
                <a:moveTo>
                  <a:pt x="0" y="240"/>
                </a:moveTo>
                <a:cubicBezTo>
                  <a:pt x="144" y="120"/>
                  <a:pt x="288" y="0"/>
                  <a:pt x="432" y="0"/>
                </a:cubicBezTo>
                <a:cubicBezTo>
                  <a:pt x="576" y="0"/>
                  <a:pt x="720" y="120"/>
                  <a:pt x="864" y="240"/>
                </a:cubicBezTo>
              </a:path>
            </a:pathLst>
          </a:custGeom>
          <a:noFill/>
          <a:ln w="38100" cap="flat">
            <a:solidFill>
              <a:schemeClr val="tx1"/>
            </a:solidFill>
            <a:prstDash val="dash"/>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6139" name="Freeform 43"/>
          <p:cNvSpPr>
            <a:spLocks/>
          </p:cNvSpPr>
          <p:nvPr/>
        </p:nvSpPr>
        <p:spPr bwMode="auto">
          <a:xfrm>
            <a:off x="6934200" y="1441450"/>
            <a:ext cx="1371600" cy="304800"/>
          </a:xfrm>
          <a:custGeom>
            <a:avLst/>
            <a:gdLst>
              <a:gd name="T0" fmla="*/ 0 w 864"/>
              <a:gd name="T1" fmla="*/ 304800 h 240"/>
              <a:gd name="T2" fmla="*/ 685800 w 864"/>
              <a:gd name="T3" fmla="*/ 0 h 240"/>
              <a:gd name="T4" fmla="*/ 1371600 w 864"/>
              <a:gd name="T5" fmla="*/ 304800 h 240"/>
              <a:gd name="T6" fmla="*/ 0 60000 65536"/>
              <a:gd name="T7" fmla="*/ 0 60000 65536"/>
              <a:gd name="T8" fmla="*/ 0 60000 65536"/>
              <a:gd name="T9" fmla="*/ 0 w 864"/>
              <a:gd name="T10" fmla="*/ 0 h 240"/>
              <a:gd name="T11" fmla="*/ 864 w 864"/>
              <a:gd name="T12" fmla="*/ 240 h 240"/>
            </a:gdLst>
            <a:ahLst/>
            <a:cxnLst>
              <a:cxn ang="T6">
                <a:pos x="T0" y="T1"/>
              </a:cxn>
              <a:cxn ang="T7">
                <a:pos x="T2" y="T3"/>
              </a:cxn>
              <a:cxn ang="T8">
                <a:pos x="T4" y="T5"/>
              </a:cxn>
            </a:cxnLst>
            <a:rect l="T9" t="T10" r="T11" b="T12"/>
            <a:pathLst>
              <a:path w="864" h="240">
                <a:moveTo>
                  <a:pt x="0" y="240"/>
                </a:moveTo>
                <a:cubicBezTo>
                  <a:pt x="144" y="120"/>
                  <a:pt x="288" y="0"/>
                  <a:pt x="432" y="0"/>
                </a:cubicBezTo>
                <a:cubicBezTo>
                  <a:pt x="576" y="0"/>
                  <a:pt x="720" y="120"/>
                  <a:pt x="864" y="240"/>
                </a:cubicBezTo>
              </a:path>
            </a:pathLst>
          </a:custGeom>
          <a:noFill/>
          <a:ln w="38100" cap="flat">
            <a:solidFill>
              <a:schemeClr val="tx1"/>
            </a:solidFill>
            <a:prstDash val="dash"/>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6140" name="Freeform 44"/>
          <p:cNvSpPr>
            <a:spLocks/>
          </p:cNvSpPr>
          <p:nvPr/>
        </p:nvSpPr>
        <p:spPr bwMode="auto">
          <a:xfrm>
            <a:off x="762000" y="1441450"/>
            <a:ext cx="1371600" cy="304800"/>
          </a:xfrm>
          <a:custGeom>
            <a:avLst/>
            <a:gdLst>
              <a:gd name="T0" fmla="*/ 0 w 864"/>
              <a:gd name="T1" fmla="*/ 304800 h 240"/>
              <a:gd name="T2" fmla="*/ 685800 w 864"/>
              <a:gd name="T3" fmla="*/ 0 h 240"/>
              <a:gd name="T4" fmla="*/ 1371600 w 864"/>
              <a:gd name="T5" fmla="*/ 304800 h 240"/>
              <a:gd name="T6" fmla="*/ 0 60000 65536"/>
              <a:gd name="T7" fmla="*/ 0 60000 65536"/>
              <a:gd name="T8" fmla="*/ 0 60000 65536"/>
              <a:gd name="T9" fmla="*/ 0 w 864"/>
              <a:gd name="T10" fmla="*/ 0 h 240"/>
              <a:gd name="T11" fmla="*/ 864 w 864"/>
              <a:gd name="T12" fmla="*/ 240 h 240"/>
            </a:gdLst>
            <a:ahLst/>
            <a:cxnLst>
              <a:cxn ang="T6">
                <a:pos x="T0" y="T1"/>
              </a:cxn>
              <a:cxn ang="T7">
                <a:pos x="T2" y="T3"/>
              </a:cxn>
              <a:cxn ang="T8">
                <a:pos x="T4" y="T5"/>
              </a:cxn>
            </a:cxnLst>
            <a:rect l="T9" t="T10" r="T11" b="T12"/>
            <a:pathLst>
              <a:path w="864" h="240">
                <a:moveTo>
                  <a:pt x="0" y="240"/>
                </a:moveTo>
                <a:cubicBezTo>
                  <a:pt x="144" y="120"/>
                  <a:pt x="288" y="0"/>
                  <a:pt x="432" y="0"/>
                </a:cubicBezTo>
                <a:cubicBezTo>
                  <a:pt x="576" y="0"/>
                  <a:pt x="720" y="120"/>
                  <a:pt x="864" y="240"/>
                </a:cubicBezTo>
              </a:path>
            </a:pathLst>
          </a:custGeom>
          <a:noFill/>
          <a:ln w="38100" cap="flat">
            <a:solidFill>
              <a:schemeClr val="tx1"/>
            </a:solidFill>
            <a:prstDash val="dash"/>
            <a:round/>
            <a:headEnd type="arrow" w="lg" len="med"/>
            <a:tailEnd type="none" w="lg"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6141" name="Freeform 45"/>
          <p:cNvSpPr>
            <a:spLocks/>
          </p:cNvSpPr>
          <p:nvPr/>
        </p:nvSpPr>
        <p:spPr bwMode="auto">
          <a:xfrm>
            <a:off x="2286000" y="1441450"/>
            <a:ext cx="1371600" cy="304800"/>
          </a:xfrm>
          <a:custGeom>
            <a:avLst/>
            <a:gdLst>
              <a:gd name="T0" fmla="*/ 0 w 864"/>
              <a:gd name="T1" fmla="*/ 304800 h 240"/>
              <a:gd name="T2" fmla="*/ 685800 w 864"/>
              <a:gd name="T3" fmla="*/ 0 h 240"/>
              <a:gd name="T4" fmla="*/ 1371600 w 864"/>
              <a:gd name="T5" fmla="*/ 304800 h 240"/>
              <a:gd name="T6" fmla="*/ 0 60000 65536"/>
              <a:gd name="T7" fmla="*/ 0 60000 65536"/>
              <a:gd name="T8" fmla="*/ 0 60000 65536"/>
              <a:gd name="T9" fmla="*/ 0 w 864"/>
              <a:gd name="T10" fmla="*/ 0 h 240"/>
              <a:gd name="T11" fmla="*/ 864 w 864"/>
              <a:gd name="T12" fmla="*/ 240 h 240"/>
            </a:gdLst>
            <a:ahLst/>
            <a:cxnLst>
              <a:cxn ang="T6">
                <a:pos x="T0" y="T1"/>
              </a:cxn>
              <a:cxn ang="T7">
                <a:pos x="T2" y="T3"/>
              </a:cxn>
              <a:cxn ang="T8">
                <a:pos x="T4" y="T5"/>
              </a:cxn>
            </a:cxnLst>
            <a:rect l="T9" t="T10" r="T11" b="T12"/>
            <a:pathLst>
              <a:path w="864" h="240">
                <a:moveTo>
                  <a:pt x="0" y="240"/>
                </a:moveTo>
                <a:cubicBezTo>
                  <a:pt x="144" y="120"/>
                  <a:pt x="288" y="0"/>
                  <a:pt x="432" y="0"/>
                </a:cubicBezTo>
                <a:cubicBezTo>
                  <a:pt x="576" y="0"/>
                  <a:pt x="720" y="120"/>
                  <a:pt x="864" y="240"/>
                </a:cubicBezTo>
              </a:path>
            </a:pathLst>
          </a:custGeom>
          <a:noFill/>
          <a:ln w="38100" cap="flat">
            <a:solidFill>
              <a:schemeClr val="tx1"/>
            </a:solidFill>
            <a:prstDash val="dash"/>
            <a:round/>
            <a:headEnd type="arrow" w="lg" len="med"/>
            <a:tailEnd type="none" w="lg"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6142" name="Text Box 46"/>
          <p:cNvSpPr txBox="1">
            <a:spLocks noChangeArrowheads="1"/>
          </p:cNvSpPr>
          <p:nvPr/>
        </p:nvSpPr>
        <p:spPr bwMode="auto">
          <a:xfrm>
            <a:off x="5883275" y="9144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000000"/>
                </a:solidFill>
                <a:latin typeface="Comic Sans MS" pitchFamily="66" charset="0"/>
                <a:cs typeface="Arial" charset="0"/>
              </a:rPr>
              <a:t>Teleportation</a:t>
            </a:r>
          </a:p>
        </p:txBody>
      </p:sp>
      <p:sp>
        <p:nvSpPr>
          <p:cNvPr id="516143" name="Text Box 47"/>
          <p:cNvSpPr txBox="1">
            <a:spLocks noChangeArrowheads="1"/>
          </p:cNvSpPr>
          <p:nvPr/>
        </p:nvSpPr>
        <p:spPr bwMode="auto">
          <a:xfrm>
            <a:off x="1235075" y="9144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000000"/>
                </a:solidFill>
                <a:latin typeface="Comic Sans MS" pitchFamily="66" charset="0"/>
                <a:cs typeface="Arial" charset="0"/>
              </a:rPr>
              <a:t>Teleportation</a:t>
            </a:r>
          </a:p>
        </p:txBody>
      </p:sp>
      <p:sp>
        <p:nvSpPr>
          <p:cNvPr id="516144" name="Oval 48"/>
          <p:cNvSpPr>
            <a:spLocks noChangeArrowheads="1"/>
          </p:cNvSpPr>
          <p:nvPr/>
        </p:nvSpPr>
        <p:spPr bwMode="auto">
          <a:xfrm>
            <a:off x="51054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45" name="Oval 49"/>
          <p:cNvSpPr>
            <a:spLocks noChangeArrowheads="1"/>
          </p:cNvSpPr>
          <p:nvPr/>
        </p:nvSpPr>
        <p:spPr bwMode="auto">
          <a:xfrm>
            <a:off x="53340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46" name="Oval 50"/>
          <p:cNvSpPr>
            <a:spLocks noChangeArrowheads="1"/>
          </p:cNvSpPr>
          <p:nvPr/>
        </p:nvSpPr>
        <p:spPr bwMode="auto">
          <a:xfrm>
            <a:off x="66294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47" name="Oval 51"/>
          <p:cNvSpPr>
            <a:spLocks noChangeArrowheads="1"/>
          </p:cNvSpPr>
          <p:nvPr/>
        </p:nvSpPr>
        <p:spPr bwMode="auto">
          <a:xfrm>
            <a:off x="68580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48" name="Oval 52"/>
          <p:cNvSpPr>
            <a:spLocks noChangeArrowheads="1"/>
          </p:cNvSpPr>
          <p:nvPr/>
        </p:nvSpPr>
        <p:spPr bwMode="auto">
          <a:xfrm>
            <a:off x="38100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49" name="Oval 53"/>
          <p:cNvSpPr>
            <a:spLocks noChangeArrowheads="1"/>
          </p:cNvSpPr>
          <p:nvPr/>
        </p:nvSpPr>
        <p:spPr bwMode="auto">
          <a:xfrm>
            <a:off x="6629400" y="1898650"/>
            <a:ext cx="152400" cy="152400"/>
          </a:xfrm>
          <a:prstGeom prst="ellipse">
            <a:avLst/>
          </a:prstGeom>
          <a:solidFill>
            <a:srgbClr val="CC99FF"/>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50" name="Oval 54"/>
          <p:cNvSpPr>
            <a:spLocks noChangeArrowheads="1"/>
          </p:cNvSpPr>
          <p:nvPr/>
        </p:nvSpPr>
        <p:spPr bwMode="auto">
          <a:xfrm>
            <a:off x="8153400" y="1898650"/>
            <a:ext cx="152400" cy="152400"/>
          </a:xfrm>
          <a:prstGeom prst="ellipse">
            <a:avLst/>
          </a:prstGeom>
          <a:solidFill>
            <a:srgbClr val="CC99FF"/>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51" name="Oval 55"/>
          <p:cNvSpPr>
            <a:spLocks noChangeArrowheads="1"/>
          </p:cNvSpPr>
          <p:nvPr/>
        </p:nvSpPr>
        <p:spPr bwMode="auto">
          <a:xfrm>
            <a:off x="2286000" y="1898650"/>
            <a:ext cx="152400" cy="152400"/>
          </a:xfrm>
          <a:prstGeom prst="ellipse">
            <a:avLst/>
          </a:prstGeom>
          <a:solidFill>
            <a:srgbClr val="CC99FF"/>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52" name="Oval 56"/>
          <p:cNvSpPr>
            <a:spLocks noChangeArrowheads="1"/>
          </p:cNvSpPr>
          <p:nvPr/>
        </p:nvSpPr>
        <p:spPr bwMode="auto">
          <a:xfrm>
            <a:off x="762000" y="1898650"/>
            <a:ext cx="152400" cy="152400"/>
          </a:xfrm>
          <a:prstGeom prst="ellipse">
            <a:avLst/>
          </a:prstGeom>
          <a:solidFill>
            <a:srgbClr val="CC99FF"/>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53" name="Oval 57"/>
          <p:cNvSpPr>
            <a:spLocks noChangeArrowheads="1"/>
          </p:cNvSpPr>
          <p:nvPr/>
        </p:nvSpPr>
        <p:spPr bwMode="auto">
          <a:xfrm>
            <a:off x="35814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54" name="Oval 58"/>
          <p:cNvSpPr>
            <a:spLocks noChangeArrowheads="1"/>
          </p:cNvSpPr>
          <p:nvPr/>
        </p:nvSpPr>
        <p:spPr bwMode="auto">
          <a:xfrm>
            <a:off x="2057400" y="1898650"/>
            <a:ext cx="152400" cy="152400"/>
          </a:xfrm>
          <a:prstGeom prst="ellipse">
            <a:avLst/>
          </a:prstGeom>
          <a:solidFill>
            <a:srgbClr val="C0C0C0"/>
          </a:solidFill>
          <a:ln w="9525">
            <a:solidFill>
              <a:schemeClr val="tx1"/>
            </a:solidFill>
            <a:round/>
            <a:headEnd/>
            <a:tailEnd/>
          </a:ln>
        </p:spPr>
        <p:txBody>
          <a:bodyPr wrap="none" anchor="ctr"/>
          <a:lstStyle/>
          <a:p>
            <a:pPr algn="ctr" eaLnBrk="1" hangingPunct="1"/>
            <a:endParaRPr lang="en-US" sz="1800">
              <a:solidFill>
                <a:srgbClr val="000000"/>
              </a:solidFill>
              <a:latin typeface="Comic Sans MS" pitchFamily="66" charset="0"/>
              <a:cs typeface="Arial" charset="0"/>
            </a:endParaRPr>
          </a:p>
        </p:txBody>
      </p:sp>
      <p:sp>
        <p:nvSpPr>
          <p:cNvPr id="516155" name="Text Box 59"/>
          <p:cNvSpPr txBox="1">
            <a:spLocks noChangeArrowheads="1"/>
          </p:cNvSpPr>
          <p:nvPr/>
        </p:nvSpPr>
        <p:spPr bwMode="auto">
          <a:xfrm>
            <a:off x="1257298" y="2924175"/>
            <a:ext cx="64389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dirty="0">
                <a:solidFill>
                  <a:srgbClr val="000000"/>
                </a:solidFill>
                <a:latin typeface="Comic Sans MS" pitchFamily="66" charset="0"/>
                <a:cs typeface="Arial" charset="0"/>
              </a:rPr>
              <a:t>Adjacent T nodes linked for teleportation</a:t>
            </a:r>
          </a:p>
        </p:txBody>
      </p:sp>
      <p:grpSp>
        <p:nvGrpSpPr>
          <p:cNvPr id="5" name="Group 60"/>
          <p:cNvGrpSpPr>
            <a:grpSpLocks/>
          </p:cNvGrpSpPr>
          <p:nvPr/>
        </p:nvGrpSpPr>
        <p:grpSpPr bwMode="auto">
          <a:xfrm>
            <a:off x="914400" y="2279650"/>
            <a:ext cx="1143000" cy="152400"/>
            <a:chOff x="576" y="1632"/>
            <a:chExt cx="720" cy="96"/>
          </a:xfrm>
        </p:grpSpPr>
        <p:sp>
          <p:nvSpPr>
            <p:cNvPr id="55383" name="Rectangle 61"/>
            <p:cNvSpPr>
              <a:spLocks noChangeArrowheads="1"/>
            </p:cNvSpPr>
            <p:nvPr/>
          </p:nvSpPr>
          <p:spPr bwMode="auto">
            <a:xfrm>
              <a:off x="576"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84" name="Rectangle 62"/>
            <p:cNvSpPr>
              <a:spLocks noChangeArrowheads="1"/>
            </p:cNvSpPr>
            <p:nvPr/>
          </p:nvSpPr>
          <p:spPr bwMode="auto">
            <a:xfrm>
              <a:off x="1200"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grpSp>
        <p:nvGrpSpPr>
          <p:cNvPr id="6" name="Group 63"/>
          <p:cNvGrpSpPr>
            <a:grpSpLocks/>
          </p:cNvGrpSpPr>
          <p:nvPr/>
        </p:nvGrpSpPr>
        <p:grpSpPr bwMode="auto">
          <a:xfrm>
            <a:off x="2438400" y="2279650"/>
            <a:ext cx="5715000" cy="152400"/>
            <a:chOff x="1536" y="1632"/>
            <a:chExt cx="3600" cy="96"/>
          </a:xfrm>
        </p:grpSpPr>
        <p:sp>
          <p:nvSpPr>
            <p:cNvPr id="55375" name="Rectangle 64"/>
            <p:cNvSpPr>
              <a:spLocks noChangeArrowheads="1"/>
            </p:cNvSpPr>
            <p:nvPr/>
          </p:nvSpPr>
          <p:spPr bwMode="auto">
            <a:xfrm>
              <a:off x="1536"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76" name="Rectangle 65"/>
            <p:cNvSpPr>
              <a:spLocks noChangeArrowheads="1"/>
            </p:cNvSpPr>
            <p:nvPr/>
          </p:nvSpPr>
          <p:spPr bwMode="auto">
            <a:xfrm>
              <a:off x="2160"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77" name="Rectangle 66"/>
            <p:cNvSpPr>
              <a:spLocks noChangeArrowheads="1"/>
            </p:cNvSpPr>
            <p:nvPr/>
          </p:nvSpPr>
          <p:spPr bwMode="auto">
            <a:xfrm>
              <a:off x="2496"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78" name="Rectangle 67"/>
            <p:cNvSpPr>
              <a:spLocks noChangeArrowheads="1"/>
            </p:cNvSpPr>
            <p:nvPr/>
          </p:nvSpPr>
          <p:spPr bwMode="auto">
            <a:xfrm>
              <a:off x="3120"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79" name="Rectangle 68"/>
            <p:cNvSpPr>
              <a:spLocks noChangeArrowheads="1"/>
            </p:cNvSpPr>
            <p:nvPr/>
          </p:nvSpPr>
          <p:spPr bwMode="auto">
            <a:xfrm>
              <a:off x="3456"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80" name="Rectangle 69"/>
            <p:cNvSpPr>
              <a:spLocks noChangeArrowheads="1"/>
            </p:cNvSpPr>
            <p:nvPr/>
          </p:nvSpPr>
          <p:spPr bwMode="auto">
            <a:xfrm>
              <a:off x="4080"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81" name="Rectangle 70"/>
            <p:cNvSpPr>
              <a:spLocks noChangeArrowheads="1"/>
            </p:cNvSpPr>
            <p:nvPr/>
          </p:nvSpPr>
          <p:spPr bwMode="auto">
            <a:xfrm>
              <a:off x="4416"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5382" name="Rectangle 71"/>
            <p:cNvSpPr>
              <a:spLocks noChangeArrowheads="1"/>
            </p:cNvSpPr>
            <p:nvPr/>
          </p:nvSpPr>
          <p:spPr bwMode="auto">
            <a:xfrm>
              <a:off x="5040" y="1632"/>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grpSp>
        <p:nvGrpSpPr>
          <p:cNvPr id="7" name="Group 72"/>
          <p:cNvGrpSpPr>
            <a:grpSpLocks/>
          </p:cNvGrpSpPr>
          <p:nvPr/>
        </p:nvGrpSpPr>
        <p:grpSpPr bwMode="auto">
          <a:xfrm>
            <a:off x="914400" y="2584450"/>
            <a:ext cx="1143000" cy="304800"/>
            <a:chOff x="576" y="1824"/>
            <a:chExt cx="720" cy="192"/>
          </a:xfrm>
        </p:grpSpPr>
        <p:sp>
          <p:nvSpPr>
            <p:cNvPr id="55373" name="Line 73"/>
            <p:cNvSpPr>
              <a:spLocks noChangeShapeType="1"/>
            </p:cNvSpPr>
            <p:nvPr/>
          </p:nvSpPr>
          <p:spPr bwMode="auto">
            <a:xfrm flipH="1" flipV="1">
              <a:off x="576" y="1824"/>
              <a:ext cx="336" cy="192"/>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5374" name="Line 74"/>
            <p:cNvSpPr>
              <a:spLocks noChangeShapeType="1"/>
            </p:cNvSpPr>
            <p:nvPr/>
          </p:nvSpPr>
          <p:spPr bwMode="auto">
            <a:xfrm flipV="1">
              <a:off x="912" y="1824"/>
              <a:ext cx="384" cy="192"/>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grpSp>
      <p:grpSp>
        <p:nvGrpSpPr>
          <p:cNvPr id="8" name="Group 75"/>
          <p:cNvGrpSpPr>
            <a:grpSpLocks/>
          </p:cNvGrpSpPr>
          <p:nvPr/>
        </p:nvGrpSpPr>
        <p:grpSpPr bwMode="auto">
          <a:xfrm>
            <a:off x="4038600" y="1898650"/>
            <a:ext cx="990600" cy="152400"/>
            <a:chOff x="2544" y="1200"/>
            <a:chExt cx="624" cy="96"/>
          </a:xfrm>
        </p:grpSpPr>
        <p:sp>
          <p:nvSpPr>
            <p:cNvPr id="55371" name="Freeform 76"/>
            <p:cNvSpPr>
              <a:spLocks/>
            </p:cNvSpPr>
            <p:nvPr/>
          </p:nvSpPr>
          <p:spPr bwMode="auto">
            <a:xfrm>
              <a:off x="2544" y="1200"/>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72" name="Freeform 77"/>
            <p:cNvSpPr>
              <a:spLocks/>
            </p:cNvSpPr>
            <p:nvPr/>
          </p:nvSpPr>
          <p:spPr bwMode="auto">
            <a:xfrm>
              <a:off x="2544" y="1248"/>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78"/>
          <p:cNvGrpSpPr>
            <a:grpSpLocks/>
          </p:cNvGrpSpPr>
          <p:nvPr/>
        </p:nvGrpSpPr>
        <p:grpSpPr bwMode="auto">
          <a:xfrm>
            <a:off x="5562600" y="1898650"/>
            <a:ext cx="990600" cy="152400"/>
            <a:chOff x="3504" y="1392"/>
            <a:chExt cx="624" cy="96"/>
          </a:xfrm>
        </p:grpSpPr>
        <p:sp>
          <p:nvSpPr>
            <p:cNvPr id="55369" name="Freeform 79"/>
            <p:cNvSpPr>
              <a:spLocks/>
            </p:cNvSpPr>
            <p:nvPr/>
          </p:nvSpPr>
          <p:spPr bwMode="auto">
            <a:xfrm>
              <a:off x="3504" y="1392"/>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70" name="Freeform 80"/>
            <p:cNvSpPr>
              <a:spLocks/>
            </p:cNvSpPr>
            <p:nvPr/>
          </p:nvSpPr>
          <p:spPr bwMode="auto">
            <a:xfrm>
              <a:off x="3504" y="1440"/>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 name="Group 81"/>
          <p:cNvGrpSpPr>
            <a:grpSpLocks/>
          </p:cNvGrpSpPr>
          <p:nvPr/>
        </p:nvGrpSpPr>
        <p:grpSpPr bwMode="auto">
          <a:xfrm>
            <a:off x="7086600" y="1898650"/>
            <a:ext cx="990600" cy="152400"/>
            <a:chOff x="4464" y="1392"/>
            <a:chExt cx="624" cy="96"/>
          </a:xfrm>
        </p:grpSpPr>
        <p:sp>
          <p:nvSpPr>
            <p:cNvPr id="55367" name="Freeform 82"/>
            <p:cNvSpPr>
              <a:spLocks/>
            </p:cNvSpPr>
            <p:nvPr/>
          </p:nvSpPr>
          <p:spPr bwMode="auto">
            <a:xfrm>
              <a:off x="4464" y="1392"/>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68" name="Freeform 83"/>
            <p:cNvSpPr>
              <a:spLocks/>
            </p:cNvSpPr>
            <p:nvPr/>
          </p:nvSpPr>
          <p:spPr bwMode="auto">
            <a:xfrm>
              <a:off x="4464" y="1440"/>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 name="Group 84"/>
          <p:cNvGrpSpPr>
            <a:grpSpLocks/>
          </p:cNvGrpSpPr>
          <p:nvPr/>
        </p:nvGrpSpPr>
        <p:grpSpPr bwMode="auto">
          <a:xfrm>
            <a:off x="2514600" y="1898650"/>
            <a:ext cx="990600" cy="152400"/>
            <a:chOff x="1584" y="1392"/>
            <a:chExt cx="624" cy="96"/>
          </a:xfrm>
        </p:grpSpPr>
        <p:sp>
          <p:nvSpPr>
            <p:cNvPr id="55365" name="Freeform 85"/>
            <p:cNvSpPr>
              <a:spLocks/>
            </p:cNvSpPr>
            <p:nvPr/>
          </p:nvSpPr>
          <p:spPr bwMode="auto">
            <a:xfrm>
              <a:off x="1584" y="1392"/>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66" name="Freeform 86"/>
            <p:cNvSpPr>
              <a:spLocks/>
            </p:cNvSpPr>
            <p:nvPr/>
          </p:nvSpPr>
          <p:spPr bwMode="auto">
            <a:xfrm>
              <a:off x="1584" y="1440"/>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 name="Group 87"/>
          <p:cNvGrpSpPr>
            <a:grpSpLocks/>
          </p:cNvGrpSpPr>
          <p:nvPr/>
        </p:nvGrpSpPr>
        <p:grpSpPr bwMode="auto">
          <a:xfrm>
            <a:off x="990600" y="1898650"/>
            <a:ext cx="990600" cy="152400"/>
            <a:chOff x="624" y="1392"/>
            <a:chExt cx="624" cy="96"/>
          </a:xfrm>
        </p:grpSpPr>
        <p:sp>
          <p:nvSpPr>
            <p:cNvPr id="55363" name="Freeform 88"/>
            <p:cNvSpPr>
              <a:spLocks/>
            </p:cNvSpPr>
            <p:nvPr/>
          </p:nvSpPr>
          <p:spPr bwMode="auto">
            <a:xfrm>
              <a:off x="624" y="1392"/>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64" name="Freeform 89"/>
            <p:cNvSpPr>
              <a:spLocks/>
            </p:cNvSpPr>
            <p:nvPr/>
          </p:nvSpPr>
          <p:spPr bwMode="auto">
            <a:xfrm>
              <a:off x="624" y="1440"/>
              <a:ext cx="624" cy="48"/>
            </a:xfrm>
            <a:custGeom>
              <a:avLst/>
              <a:gdLst>
                <a:gd name="T0" fmla="*/ 0 w 624"/>
                <a:gd name="T1" fmla="*/ 48 h 48"/>
                <a:gd name="T2" fmla="*/ 48 w 624"/>
                <a:gd name="T3" fmla="*/ 0 h 48"/>
                <a:gd name="T4" fmla="*/ 96 w 624"/>
                <a:gd name="T5" fmla="*/ 48 h 48"/>
                <a:gd name="T6" fmla="*/ 144 w 624"/>
                <a:gd name="T7" fmla="*/ 0 h 48"/>
                <a:gd name="T8" fmla="*/ 192 w 624"/>
                <a:gd name="T9" fmla="*/ 48 h 48"/>
                <a:gd name="T10" fmla="*/ 240 w 624"/>
                <a:gd name="T11" fmla="*/ 0 h 48"/>
                <a:gd name="T12" fmla="*/ 288 w 624"/>
                <a:gd name="T13" fmla="*/ 48 h 48"/>
                <a:gd name="T14" fmla="*/ 336 w 624"/>
                <a:gd name="T15" fmla="*/ 0 h 48"/>
                <a:gd name="T16" fmla="*/ 384 w 624"/>
                <a:gd name="T17" fmla="*/ 48 h 48"/>
                <a:gd name="T18" fmla="*/ 432 w 624"/>
                <a:gd name="T19" fmla="*/ 0 h 48"/>
                <a:gd name="T20" fmla="*/ 480 w 624"/>
                <a:gd name="T21" fmla="*/ 48 h 48"/>
                <a:gd name="T22" fmla="*/ 528 w 624"/>
                <a:gd name="T23" fmla="*/ 0 h 48"/>
                <a:gd name="T24" fmla="*/ 576 w 624"/>
                <a:gd name="T25" fmla="*/ 48 h 48"/>
                <a:gd name="T26" fmla="*/ 624 w 62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48"/>
                <a:gd name="T44" fmla="*/ 624 w 624"/>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24"/>
                    <a:pt x="6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 name="Group 90"/>
          <p:cNvGrpSpPr>
            <a:grpSpLocks/>
          </p:cNvGrpSpPr>
          <p:nvPr/>
        </p:nvGrpSpPr>
        <p:grpSpPr bwMode="auto">
          <a:xfrm>
            <a:off x="2514600" y="1898650"/>
            <a:ext cx="4038600" cy="152400"/>
            <a:chOff x="1584" y="1056"/>
            <a:chExt cx="2544" cy="96"/>
          </a:xfrm>
        </p:grpSpPr>
        <p:sp>
          <p:nvSpPr>
            <p:cNvPr id="55361" name="Freeform 91"/>
            <p:cNvSpPr>
              <a:spLocks/>
            </p:cNvSpPr>
            <p:nvPr/>
          </p:nvSpPr>
          <p:spPr bwMode="auto">
            <a:xfrm>
              <a:off x="1584" y="1104"/>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62" name="Freeform 92"/>
            <p:cNvSpPr>
              <a:spLocks/>
            </p:cNvSpPr>
            <p:nvPr/>
          </p:nvSpPr>
          <p:spPr bwMode="auto">
            <a:xfrm>
              <a:off x="1584" y="1056"/>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 name="Group 93"/>
          <p:cNvGrpSpPr>
            <a:grpSpLocks/>
          </p:cNvGrpSpPr>
          <p:nvPr/>
        </p:nvGrpSpPr>
        <p:grpSpPr bwMode="auto">
          <a:xfrm>
            <a:off x="990600" y="1898650"/>
            <a:ext cx="7086600" cy="152400"/>
            <a:chOff x="624" y="2112"/>
            <a:chExt cx="4464" cy="96"/>
          </a:xfrm>
        </p:grpSpPr>
        <p:grpSp>
          <p:nvGrpSpPr>
            <p:cNvPr id="55355" name="Group 94"/>
            <p:cNvGrpSpPr>
              <a:grpSpLocks/>
            </p:cNvGrpSpPr>
            <p:nvPr/>
          </p:nvGrpSpPr>
          <p:grpSpPr bwMode="auto">
            <a:xfrm>
              <a:off x="624" y="2112"/>
              <a:ext cx="2544" cy="96"/>
              <a:chOff x="1584" y="1056"/>
              <a:chExt cx="2544" cy="96"/>
            </a:xfrm>
          </p:grpSpPr>
          <p:sp>
            <p:nvSpPr>
              <p:cNvPr id="55359" name="Freeform 95"/>
              <p:cNvSpPr>
                <a:spLocks/>
              </p:cNvSpPr>
              <p:nvPr/>
            </p:nvSpPr>
            <p:spPr bwMode="auto">
              <a:xfrm>
                <a:off x="1584" y="1104"/>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60" name="Freeform 96"/>
              <p:cNvSpPr>
                <a:spLocks/>
              </p:cNvSpPr>
              <p:nvPr/>
            </p:nvSpPr>
            <p:spPr bwMode="auto">
              <a:xfrm>
                <a:off x="1584" y="1056"/>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5356" name="Group 97"/>
            <p:cNvGrpSpPr>
              <a:grpSpLocks/>
            </p:cNvGrpSpPr>
            <p:nvPr/>
          </p:nvGrpSpPr>
          <p:grpSpPr bwMode="auto">
            <a:xfrm>
              <a:off x="2544" y="2112"/>
              <a:ext cx="2544" cy="96"/>
              <a:chOff x="1584" y="1056"/>
              <a:chExt cx="2544" cy="96"/>
            </a:xfrm>
          </p:grpSpPr>
          <p:sp>
            <p:nvSpPr>
              <p:cNvPr id="55357" name="Freeform 98"/>
              <p:cNvSpPr>
                <a:spLocks/>
              </p:cNvSpPr>
              <p:nvPr/>
            </p:nvSpPr>
            <p:spPr bwMode="auto">
              <a:xfrm>
                <a:off x="1584" y="1104"/>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58" name="Freeform 99"/>
              <p:cNvSpPr>
                <a:spLocks/>
              </p:cNvSpPr>
              <p:nvPr/>
            </p:nvSpPr>
            <p:spPr bwMode="auto">
              <a:xfrm>
                <a:off x="1584" y="1056"/>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7" name="Group 100"/>
          <p:cNvGrpSpPr>
            <a:grpSpLocks/>
          </p:cNvGrpSpPr>
          <p:nvPr/>
        </p:nvGrpSpPr>
        <p:grpSpPr bwMode="auto">
          <a:xfrm>
            <a:off x="457200" y="3498850"/>
            <a:ext cx="8153400" cy="152400"/>
            <a:chOff x="480" y="2256"/>
            <a:chExt cx="4944" cy="96"/>
          </a:xfrm>
        </p:grpSpPr>
        <p:grpSp>
          <p:nvGrpSpPr>
            <p:cNvPr id="55349" name="Group 101"/>
            <p:cNvGrpSpPr>
              <a:grpSpLocks/>
            </p:cNvGrpSpPr>
            <p:nvPr/>
          </p:nvGrpSpPr>
          <p:grpSpPr bwMode="auto">
            <a:xfrm>
              <a:off x="480" y="2256"/>
              <a:ext cx="2544" cy="96"/>
              <a:chOff x="1584" y="1056"/>
              <a:chExt cx="2544" cy="96"/>
            </a:xfrm>
          </p:grpSpPr>
          <p:sp>
            <p:nvSpPr>
              <p:cNvPr id="55353" name="Freeform 102"/>
              <p:cNvSpPr>
                <a:spLocks/>
              </p:cNvSpPr>
              <p:nvPr/>
            </p:nvSpPr>
            <p:spPr bwMode="auto">
              <a:xfrm>
                <a:off x="1584" y="1104"/>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54" name="Freeform 103"/>
              <p:cNvSpPr>
                <a:spLocks/>
              </p:cNvSpPr>
              <p:nvPr/>
            </p:nvSpPr>
            <p:spPr bwMode="auto">
              <a:xfrm>
                <a:off x="1584" y="1056"/>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5350" name="Group 104"/>
            <p:cNvGrpSpPr>
              <a:grpSpLocks/>
            </p:cNvGrpSpPr>
            <p:nvPr/>
          </p:nvGrpSpPr>
          <p:grpSpPr bwMode="auto">
            <a:xfrm>
              <a:off x="2880" y="2256"/>
              <a:ext cx="2544" cy="96"/>
              <a:chOff x="1584" y="1056"/>
              <a:chExt cx="2544" cy="96"/>
            </a:xfrm>
          </p:grpSpPr>
          <p:sp>
            <p:nvSpPr>
              <p:cNvPr id="55351" name="Freeform 105"/>
              <p:cNvSpPr>
                <a:spLocks/>
              </p:cNvSpPr>
              <p:nvPr/>
            </p:nvSpPr>
            <p:spPr bwMode="auto">
              <a:xfrm>
                <a:off x="1584" y="1104"/>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52" name="Freeform 106"/>
              <p:cNvSpPr>
                <a:spLocks/>
              </p:cNvSpPr>
              <p:nvPr/>
            </p:nvSpPr>
            <p:spPr bwMode="auto">
              <a:xfrm>
                <a:off x="1584" y="1056"/>
                <a:ext cx="2544" cy="48"/>
              </a:xfrm>
              <a:custGeom>
                <a:avLst/>
                <a:gdLst>
                  <a:gd name="T0" fmla="*/ 0 w 2544"/>
                  <a:gd name="T1" fmla="*/ 48 h 48"/>
                  <a:gd name="T2" fmla="*/ 48 w 2544"/>
                  <a:gd name="T3" fmla="*/ 0 h 48"/>
                  <a:gd name="T4" fmla="*/ 96 w 2544"/>
                  <a:gd name="T5" fmla="*/ 48 h 48"/>
                  <a:gd name="T6" fmla="*/ 144 w 2544"/>
                  <a:gd name="T7" fmla="*/ 0 h 48"/>
                  <a:gd name="T8" fmla="*/ 192 w 2544"/>
                  <a:gd name="T9" fmla="*/ 48 h 48"/>
                  <a:gd name="T10" fmla="*/ 240 w 2544"/>
                  <a:gd name="T11" fmla="*/ 0 h 48"/>
                  <a:gd name="T12" fmla="*/ 288 w 2544"/>
                  <a:gd name="T13" fmla="*/ 48 h 48"/>
                  <a:gd name="T14" fmla="*/ 336 w 2544"/>
                  <a:gd name="T15" fmla="*/ 0 h 48"/>
                  <a:gd name="T16" fmla="*/ 384 w 2544"/>
                  <a:gd name="T17" fmla="*/ 48 h 48"/>
                  <a:gd name="T18" fmla="*/ 432 w 2544"/>
                  <a:gd name="T19" fmla="*/ 0 h 48"/>
                  <a:gd name="T20" fmla="*/ 480 w 2544"/>
                  <a:gd name="T21" fmla="*/ 48 h 48"/>
                  <a:gd name="T22" fmla="*/ 528 w 2544"/>
                  <a:gd name="T23" fmla="*/ 0 h 48"/>
                  <a:gd name="T24" fmla="*/ 576 w 2544"/>
                  <a:gd name="T25" fmla="*/ 48 h 48"/>
                  <a:gd name="T26" fmla="*/ 624 w 2544"/>
                  <a:gd name="T27" fmla="*/ 0 h 48"/>
                  <a:gd name="T28" fmla="*/ 672 w 2544"/>
                  <a:gd name="T29" fmla="*/ 48 h 48"/>
                  <a:gd name="T30" fmla="*/ 720 w 2544"/>
                  <a:gd name="T31" fmla="*/ 0 h 48"/>
                  <a:gd name="T32" fmla="*/ 768 w 2544"/>
                  <a:gd name="T33" fmla="*/ 48 h 48"/>
                  <a:gd name="T34" fmla="*/ 816 w 2544"/>
                  <a:gd name="T35" fmla="*/ 0 h 48"/>
                  <a:gd name="T36" fmla="*/ 864 w 2544"/>
                  <a:gd name="T37" fmla="*/ 48 h 48"/>
                  <a:gd name="T38" fmla="*/ 912 w 2544"/>
                  <a:gd name="T39" fmla="*/ 0 h 48"/>
                  <a:gd name="T40" fmla="*/ 960 w 2544"/>
                  <a:gd name="T41" fmla="*/ 48 h 48"/>
                  <a:gd name="T42" fmla="*/ 1008 w 2544"/>
                  <a:gd name="T43" fmla="*/ 0 h 48"/>
                  <a:gd name="T44" fmla="*/ 1056 w 2544"/>
                  <a:gd name="T45" fmla="*/ 48 h 48"/>
                  <a:gd name="T46" fmla="*/ 1104 w 2544"/>
                  <a:gd name="T47" fmla="*/ 0 h 48"/>
                  <a:gd name="T48" fmla="*/ 1152 w 2544"/>
                  <a:gd name="T49" fmla="*/ 48 h 48"/>
                  <a:gd name="T50" fmla="*/ 1200 w 2544"/>
                  <a:gd name="T51" fmla="*/ 0 h 48"/>
                  <a:gd name="T52" fmla="*/ 1248 w 2544"/>
                  <a:gd name="T53" fmla="*/ 48 h 48"/>
                  <a:gd name="T54" fmla="*/ 1296 w 2544"/>
                  <a:gd name="T55" fmla="*/ 0 h 48"/>
                  <a:gd name="T56" fmla="*/ 1344 w 2544"/>
                  <a:gd name="T57" fmla="*/ 48 h 48"/>
                  <a:gd name="T58" fmla="*/ 1392 w 2544"/>
                  <a:gd name="T59" fmla="*/ 0 h 48"/>
                  <a:gd name="T60" fmla="*/ 1440 w 2544"/>
                  <a:gd name="T61" fmla="*/ 48 h 48"/>
                  <a:gd name="T62" fmla="*/ 1488 w 2544"/>
                  <a:gd name="T63" fmla="*/ 0 h 48"/>
                  <a:gd name="T64" fmla="*/ 1536 w 2544"/>
                  <a:gd name="T65" fmla="*/ 48 h 48"/>
                  <a:gd name="T66" fmla="*/ 1584 w 2544"/>
                  <a:gd name="T67" fmla="*/ 0 h 48"/>
                  <a:gd name="T68" fmla="*/ 1632 w 2544"/>
                  <a:gd name="T69" fmla="*/ 48 h 48"/>
                  <a:gd name="T70" fmla="*/ 1680 w 2544"/>
                  <a:gd name="T71" fmla="*/ 0 h 48"/>
                  <a:gd name="T72" fmla="*/ 1728 w 2544"/>
                  <a:gd name="T73" fmla="*/ 48 h 48"/>
                  <a:gd name="T74" fmla="*/ 1776 w 2544"/>
                  <a:gd name="T75" fmla="*/ 0 h 48"/>
                  <a:gd name="T76" fmla="*/ 1824 w 2544"/>
                  <a:gd name="T77" fmla="*/ 48 h 48"/>
                  <a:gd name="T78" fmla="*/ 1872 w 2544"/>
                  <a:gd name="T79" fmla="*/ 0 h 48"/>
                  <a:gd name="T80" fmla="*/ 1920 w 2544"/>
                  <a:gd name="T81" fmla="*/ 48 h 48"/>
                  <a:gd name="T82" fmla="*/ 1968 w 2544"/>
                  <a:gd name="T83" fmla="*/ 0 h 48"/>
                  <a:gd name="T84" fmla="*/ 2016 w 2544"/>
                  <a:gd name="T85" fmla="*/ 48 h 48"/>
                  <a:gd name="T86" fmla="*/ 2064 w 2544"/>
                  <a:gd name="T87" fmla="*/ 0 h 48"/>
                  <a:gd name="T88" fmla="*/ 2112 w 2544"/>
                  <a:gd name="T89" fmla="*/ 48 h 48"/>
                  <a:gd name="T90" fmla="*/ 2160 w 2544"/>
                  <a:gd name="T91" fmla="*/ 0 h 48"/>
                  <a:gd name="T92" fmla="*/ 2208 w 2544"/>
                  <a:gd name="T93" fmla="*/ 48 h 48"/>
                  <a:gd name="T94" fmla="*/ 2256 w 2544"/>
                  <a:gd name="T95" fmla="*/ 0 h 48"/>
                  <a:gd name="T96" fmla="*/ 2304 w 2544"/>
                  <a:gd name="T97" fmla="*/ 48 h 48"/>
                  <a:gd name="T98" fmla="*/ 2352 w 2544"/>
                  <a:gd name="T99" fmla="*/ 0 h 48"/>
                  <a:gd name="T100" fmla="*/ 2400 w 2544"/>
                  <a:gd name="T101" fmla="*/ 48 h 48"/>
                  <a:gd name="T102" fmla="*/ 2448 w 2544"/>
                  <a:gd name="T103" fmla="*/ 0 h 48"/>
                  <a:gd name="T104" fmla="*/ 2496 w 2544"/>
                  <a:gd name="T105" fmla="*/ 48 h 48"/>
                  <a:gd name="T106" fmla="*/ 2544 w 2544"/>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4"/>
                  <a:gd name="T163" fmla="*/ 0 h 48"/>
                  <a:gd name="T164" fmla="*/ 2544 w 2544"/>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4"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48"/>
                      <a:pt x="768" y="48"/>
                    </a:cubicBezTo>
                    <a:cubicBezTo>
                      <a:pt x="784" y="48"/>
                      <a:pt x="800" y="0"/>
                      <a:pt x="816" y="0"/>
                    </a:cubicBezTo>
                    <a:cubicBezTo>
                      <a:pt x="832" y="0"/>
                      <a:pt x="848" y="48"/>
                      <a:pt x="864" y="48"/>
                    </a:cubicBezTo>
                    <a:cubicBezTo>
                      <a:pt x="880" y="48"/>
                      <a:pt x="896" y="0"/>
                      <a:pt x="912" y="0"/>
                    </a:cubicBezTo>
                    <a:cubicBezTo>
                      <a:pt x="928" y="0"/>
                      <a:pt x="944" y="48"/>
                      <a:pt x="960" y="48"/>
                    </a:cubicBezTo>
                    <a:cubicBezTo>
                      <a:pt x="976" y="48"/>
                      <a:pt x="992" y="0"/>
                      <a:pt x="1008" y="0"/>
                    </a:cubicBezTo>
                    <a:cubicBezTo>
                      <a:pt x="1024" y="0"/>
                      <a:pt x="1040" y="48"/>
                      <a:pt x="1056" y="48"/>
                    </a:cubicBezTo>
                    <a:cubicBezTo>
                      <a:pt x="1072" y="48"/>
                      <a:pt x="1088" y="0"/>
                      <a:pt x="1104" y="0"/>
                    </a:cubicBezTo>
                    <a:cubicBezTo>
                      <a:pt x="1120" y="0"/>
                      <a:pt x="1136" y="48"/>
                      <a:pt x="1152" y="48"/>
                    </a:cubicBezTo>
                    <a:cubicBezTo>
                      <a:pt x="1168" y="48"/>
                      <a:pt x="1184" y="0"/>
                      <a:pt x="1200" y="0"/>
                    </a:cubicBezTo>
                    <a:cubicBezTo>
                      <a:pt x="1216" y="0"/>
                      <a:pt x="1232" y="48"/>
                      <a:pt x="1248" y="48"/>
                    </a:cubicBezTo>
                    <a:cubicBezTo>
                      <a:pt x="1264" y="48"/>
                      <a:pt x="1280" y="0"/>
                      <a:pt x="1296" y="0"/>
                    </a:cubicBezTo>
                    <a:cubicBezTo>
                      <a:pt x="1312" y="0"/>
                      <a:pt x="1328" y="48"/>
                      <a:pt x="1344" y="48"/>
                    </a:cubicBezTo>
                    <a:cubicBezTo>
                      <a:pt x="1360" y="48"/>
                      <a:pt x="1376" y="0"/>
                      <a:pt x="1392" y="0"/>
                    </a:cubicBezTo>
                    <a:cubicBezTo>
                      <a:pt x="1408" y="0"/>
                      <a:pt x="1424" y="48"/>
                      <a:pt x="1440" y="48"/>
                    </a:cubicBezTo>
                    <a:cubicBezTo>
                      <a:pt x="1456" y="48"/>
                      <a:pt x="1472" y="0"/>
                      <a:pt x="1488" y="0"/>
                    </a:cubicBezTo>
                    <a:cubicBezTo>
                      <a:pt x="1504" y="0"/>
                      <a:pt x="1520" y="48"/>
                      <a:pt x="1536" y="48"/>
                    </a:cubicBezTo>
                    <a:cubicBezTo>
                      <a:pt x="1552" y="48"/>
                      <a:pt x="1568" y="0"/>
                      <a:pt x="1584" y="0"/>
                    </a:cubicBezTo>
                    <a:cubicBezTo>
                      <a:pt x="1600" y="0"/>
                      <a:pt x="1616" y="48"/>
                      <a:pt x="1632" y="48"/>
                    </a:cubicBezTo>
                    <a:cubicBezTo>
                      <a:pt x="1648" y="48"/>
                      <a:pt x="1664" y="0"/>
                      <a:pt x="1680" y="0"/>
                    </a:cubicBezTo>
                    <a:cubicBezTo>
                      <a:pt x="1696" y="0"/>
                      <a:pt x="1712" y="48"/>
                      <a:pt x="1728" y="48"/>
                    </a:cubicBezTo>
                    <a:cubicBezTo>
                      <a:pt x="1744" y="48"/>
                      <a:pt x="1760" y="0"/>
                      <a:pt x="1776" y="0"/>
                    </a:cubicBezTo>
                    <a:cubicBezTo>
                      <a:pt x="1792" y="0"/>
                      <a:pt x="1808" y="48"/>
                      <a:pt x="1824" y="48"/>
                    </a:cubicBezTo>
                    <a:cubicBezTo>
                      <a:pt x="1840" y="48"/>
                      <a:pt x="1856" y="0"/>
                      <a:pt x="1872" y="0"/>
                    </a:cubicBezTo>
                    <a:cubicBezTo>
                      <a:pt x="1888" y="0"/>
                      <a:pt x="1904" y="48"/>
                      <a:pt x="1920" y="48"/>
                    </a:cubicBezTo>
                    <a:cubicBezTo>
                      <a:pt x="1936" y="48"/>
                      <a:pt x="1952" y="0"/>
                      <a:pt x="1968" y="0"/>
                    </a:cubicBezTo>
                    <a:cubicBezTo>
                      <a:pt x="1984" y="0"/>
                      <a:pt x="2000" y="48"/>
                      <a:pt x="2016" y="48"/>
                    </a:cubicBezTo>
                    <a:cubicBezTo>
                      <a:pt x="2032" y="48"/>
                      <a:pt x="2048" y="0"/>
                      <a:pt x="2064" y="0"/>
                    </a:cubicBezTo>
                    <a:cubicBezTo>
                      <a:pt x="2080" y="0"/>
                      <a:pt x="2096" y="48"/>
                      <a:pt x="2112" y="48"/>
                    </a:cubicBezTo>
                    <a:cubicBezTo>
                      <a:pt x="2128" y="48"/>
                      <a:pt x="2144" y="0"/>
                      <a:pt x="2160" y="0"/>
                    </a:cubicBezTo>
                    <a:cubicBezTo>
                      <a:pt x="2176" y="0"/>
                      <a:pt x="2192" y="48"/>
                      <a:pt x="2208" y="48"/>
                    </a:cubicBezTo>
                    <a:cubicBezTo>
                      <a:pt x="2224" y="48"/>
                      <a:pt x="2240" y="0"/>
                      <a:pt x="2256" y="0"/>
                    </a:cubicBezTo>
                    <a:cubicBezTo>
                      <a:pt x="2272" y="0"/>
                      <a:pt x="2288" y="48"/>
                      <a:pt x="2304" y="48"/>
                    </a:cubicBezTo>
                    <a:cubicBezTo>
                      <a:pt x="2320" y="48"/>
                      <a:pt x="2336" y="0"/>
                      <a:pt x="2352" y="0"/>
                    </a:cubicBezTo>
                    <a:cubicBezTo>
                      <a:pt x="2368" y="0"/>
                      <a:pt x="2384" y="48"/>
                      <a:pt x="2400" y="48"/>
                    </a:cubicBezTo>
                    <a:cubicBezTo>
                      <a:pt x="2416" y="48"/>
                      <a:pt x="2432" y="0"/>
                      <a:pt x="2448" y="0"/>
                    </a:cubicBezTo>
                    <a:cubicBezTo>
                      <a:pt x="2464" y="0"/>
                      <a:pt x="2480" y="48"/>
                      <a:pt x="2496" y="48"/>
                    </a:cubicBezTo>
                    <a:cubicBezTo>
                      <a:pt x="2512" y="48"/>
                      <a:pt x="2536" y="8"/>
                      <a:pt x="254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55348" name="Rectangle 110"/>
          <p:cNvSpPr>
            <a:spLocks noGrp="1" noChangeArrowheads="1"/>
          </p:cNvSpPr>
          <p:nvPr>
            <p:ph type="title"/>
          </p:nvPr>
        </p:nvSpPr>
        <p:spPr>
          <a:xfrm>
            <a:off x="584200" y="152400"/>
            <a:ext cx="8153400" cy="685800"/>
          </a:xfrm>
        </p:spPr>
        <p:txBody>
          <a:bodyPr/>
          <a:lstStyle/>
          <a:p>
            <a:r>
              <a:rPr lang="en-US" dirty="0" smtClean="0">
                <a:solidFill>
                  <a:srgbClr val="0332B7"/>
                </a:solidFill>
              </a:rPr>
              <a:t>Basic Idea: Chained Teleportation</a:t>
            </a:r>
          </a:p>
        </p:txBody>
      </p:sp>
    </p:spTree>
    <p:extLst>
      <p:ext uri="{BB962C8B-B14F-4D97-AF65-F5344CB8AC3E}">
        <p14:creationId xmlns:p14="http://schemas.microsoft.com/office/powerpoint/2010/main" val="1731844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1615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16128"/>
                                        </p:tgtEl>
                                        <p:attrNameLst>
                                          <p:attrName>style.visibility</p:attrName>
                                        </p:attrNameLst>
                                      </p:cBhvr>
                                      <p:to>
                                        <p:strVal val="visible"/>
                                      </p:to>
                                    </p:set>
                                    <p:animEffect transition="in" filter="dissolve">
                                      <p:cBhvr>
                                        <p:cTn id="20" dur="500"/>
                                        <p:tgtEl>
                                          <p:spTgt spid="51612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16129"/>
                                        </p:tgtEl>
                                        <p:attrNameLst>
                                          <p:attrName>style.visibility</p:attrName>
                                        </p:attrNameLst>
                                      </p:cBhvr>
                                      <p:to>
                                        <p:strVal val="visible"/>
                                      </p:to>
                                    </p:set>
                                    <p:animEffect transition="in" filter="dissolve">
                                      <p:cBhvr>
                                        <p:cTn id="23" dur="500"/>
                                        <p:tgtEl>
                                          <p:spTgt spid="51612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16130"/>
                                        </p:tgtEl>
                                        <p:attrNameLst>
                                          <p:attrName>style.visibility</p:attrName>
                                        </p:attrNameLst>
                                      </p:cBhvr>
                                      <p:to>
                                        <p:strVal val="visible"/>
                                      </p:to>
                                    </p:set>
                                    <p:animEffect transition="in" filter="dissolve">
                                      <p:cBhvr>
                                        <p:cTn id="26" dur="500"/>
                                        <p:tgtEl>
                                          <p:spTgt spid="516130"/>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16131"/>
                                        </p:tgtEl>
                                        <p:attrNameLst>
                                          <p:attrName>style.visibility</p:attrName>
                                        </p:attrNameLst>
                                      </p:cBhvr>
                                      <p:to>
                                        <p:strVal val="visible"/>
                                      </p:to>
                                    </p:set>
                                    <p:animEffect transition="in" filter="dissolve">
                                      <p:cBhvr>
                                        <p:cTn id="29" dur="500"/>
                                        <p:tgtEl>
                                          <p:spTgt spid="51613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16132"/>
                                        </p:tgtEl>
                                        <p:attrNameLst>
                                          <p:attrName>style.visibility</p:attrName>
                                        </p:attrNameLst>
                                      </p:cBhvr>
                                      <p:to>
                                        <p:strVal val="visible"/>
                                      </p:to>
                                    </p:set>
                                    <p:animEffect transition="in" filter="dissolve">
                                      <p:cBhvr>
                                        <p:cTn id="32" dur="500"/>
                                        <p:tgtEl>
                                          <p:spTgt spid="51613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16133"/>
                                        </p:tgtEl>
                                        <p:attrNameLst>
                                          <p:attrName>style.visibility</p:attrName>
                                        </p:attrNameLst>
                                      </p:cBhvr>
                                      <p:to>
                                        <p:strVal val="visible"/>
                                      </p:to>
                                    </p:set>
                                    <p:animEffect transition="in" filter="dissolve">
                                      <p:cBhvr>
                                        <p:cTn id="35" dur="500"/>
                                        <p:tgtEl>
                                          <p:spTgt spid="51613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16134"/>
                                        </p:tgtEl>
                                        <p:attrNameLst>
                                          <p:attrName>style.visibility</p:attrName>
                                        </p:attrNameLst>
                                      </p:cBhvr>
                                      <p:to>
                                        <p:strVal val="visible"/>
                                      </p:to>
                                    </p:set>
                                    <p:animEffect transition="in" filter="dissolve">
                                      <p:cBhvr>
                                        <p:cTn id="38" dur="500"/>
                                        <p:tgtEl>
                                          <p:spTgt spid="51613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16135"/>
                                        </p:tgtEl>
                                        <p:attrNameLst>
                                          <p:attrName>style.visibility</p:attrName>
                                        </p:attrNameLst>
                                      </p:cBhvr>
                                      <p:to>
                                        <p:strVal val="visible"/>
                                      </p:to>
                                    </p:set>
                                    <p:animEffect transition="in" filter="dissolve">
                                      <p:cBhvr>
                                        <p:cTn id="41" dur="500"/>
                                        <p:tgtEl>
                                          <p:spTgt spid="51613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16136"/>
                                        </p:tgtEl>
                                        <p:attrNameLst>
                                          <p:attrName>style.visibility</p:attrName>
                                        </p:attrNameLst>
                                      </p:cBhvr>
                                      <p:to>
                                        <p:strVal val="visible"/>
                                      </p:to>
                                    </p:set>
                                    <p:animEffect transition="in" filter="dissolve">
                                      <p:cBhvr>
                                        <p:cTn id="44" dur="500"/>
                                        <p:tgtEl>
                                          <p:spTgt spid="51613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16137"/>
                                        </p:tgtEl>
                                        <p:attrNameLst>
                                          <p:attrName>style.visibility</p:attrName>
                                        </p:attrNameLst>
                                      </p:cBhvr>
                                      <p:to>
                                        <p:strVal val="visible"/>
                                      </p:to>
                                    </p:set>
                                    <p:animEffect transition="in" filter="dissolve">
                                      <p:cBhvr>
                                        <p:cTn id="47" dur="500"/>
                                        <p:tgtEl>
                                          <p:spTgt spid="5161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3" presetClass="path" presetSubtype="0" accel="50000" decel="50000" fill="hold" grpId="1" nodeType="clickEffect">
                                  <p:stCondLst>
                                    <p:cond delay="0"/>
                                  </p:stCondLst>
                                  <p:childTnLst>
                                    <p:animMotion origin="layout" path="M 3.33333E-6 4.78834E-6 L 0.05833 4.78834E-6 " pathEditMode="relative" rAng="0" ptsTypes="AA">
                                      <p:cBhvr>
                                        <p:cTn id="51" dur="1000" fill="hold"/>
                                        <p:tgtEl>
                                          <p:spTgt spid="516132"/>
                                        </p:tgtEl>
                                        <p:attrNameLst>
                                          <p:attrName>ppt_x</p:attrName>
                                          <p:attrName>ppt_y</p:attrName>
                                        </p:attrNameLst>
                                      </p:cBhvr>
                                      <p:rCtr x="2917" y="0"/>
                                    </p:animMotion>
                                  </p:childTnLst>
                                </p:cTn>
                              </p:par>
                              <p:par>
                                <p:cTn id="52" presetID="63" presetClass="path" presetSubtype="0" accel="50000" decel="50000" fill="hold" grpId="1" nodeType="withEffect">
                                  <p:stCondLst>
                                    <p:cond delay="0"/>
                                  </p:stCondLst>
                                  <p:childTnLst>
                                    <p:animMotion origin="layout" path="M 1.11022E-16 4.78834E-6 L 0.05833 4.78834E-6 " pathEditMode="relative" rAng="0" ptsTypes="AA">
                                      <p:cBhvr>
                                        <p:cTn id="53" dur="1000" fill="hold"/>
                                        <p:tgtEl>
                                          <p:spTgt spid="516130"/>
                                        </p:tgtEl>
                                        <p:attrNameLst>
                                          <p:attrName>ppt_x</p:attrName>
                                          <p:attrName>ppt_y</p:attrName>
                                        </p:attrNameLst>
                                      </p:cBhvr>
                                      <p:rCtr x="2917" y="0"/>
                                    </p:animMotion>
                                  </p:childTnLst>
                                </p:cTn>
                              </p:par>
                              <p:par>
                                <p:cTn id="54" presetID="63" presetClass="path" presetSubtype="0" accel="50000" decel="50000" fill="hold" grpId="1" nodeType="withEffect">
                                  <p:stCondLst>
                                    <p:cond delay="0"/>
                                  </p:stCondLst>
                                  <p:childTnLst>
                                    <p:animMotion origin="layout" path="M -3.33333E-6 4.78834E-6 L 0.05834 4.78834E-6 " pathEditMode="relative" rAng="0" ptsTypes="AA">
                                      <p:cBhvr>
                                        <p:cTn id="55" dur="1000" fill="hold"/>
                                        <p:tgtEl>
                                          <p:spTgt spid="516128"/>
                                        </p:tgtEl>
                                        <p:attrNameLst>
                                          <p:attrName>ppt_x</p:attrName>
                                          <p:attrName>ppt_y</p:attrName>
                                        </p:attrNameLst>
                                      </p:cBhvr>
                                      <p:rCtr x="2917" y="0"/>
                                    </p:animMotion>
                                  </p:childTnLst>
                                </p:cTn>
                              </p:par>
                              <p:par>
                                <p:cTn id="56" presetID="63" presetClass="path" presetSubtype="0" accel="50000" decel="50000" fill="hold" grpId="1" nodeType="withEffect">
                                  <p:stCondLst>
                                    <p:cond delay="0"/>
                                  </p:stCondLst>
                                  <p:childTnLst>
                                    <p:animMotion origin="layout" path="M 3.33333E-6 4.78834E-6 L 0.05833 4.78834E-6 " pathEditMode="relative" rAng="0" ptsTypes="AA">
                                      <p:cBhvr>
                                        <p:cTn id="57" dur="1000" fill="hold"/>
                                        <p:tgtEl>
                                          <p:spTgt spid="516136"/>
                                        </p:tgtEl>
                                        <p:attrNameLst>
                                          <p:attrName>ppt_x</p:attrName>
                                          <p:attrName>ppt_y</p:attrName>
                                        </p:attrNameLst>
                                      </p:cBhvr>
                                      <p:rCtr x="2917" y="0"/>
                                    </p:animMotion>
                                  </p:childTnLst>
                                </p:cTn>
                              </p:par>
                              <p:par>
                                <p:cTn id="58" presetID="63" presetClass="path" presetSubtype="0" accel="50000" decel="50000" fill="hold" grpId="1" nodeType="withEffect">
                                  <p:stCondLst>
                                    <p:cond delay="0"/>
                                  </p:stCondLst>
                                  <p:childTnLst>
                                    <p:animMotion origin="layout" path="M 0 4.78834E-6 L 0.05833 4.78834E-6 " pathEditMode="relative" rAng="0" ptsTypes="AA">
                                      <p:cBhvr>
                                        <p:cTn id="59" dur="1000" fill="hold"/>
                                        <p:tgtEl>
                                          <p:spTgt spid="516134"/>
                                        </p:tgtEl>
                                        <p:attrNameLst>
                                          <p:attrName>ppt_x</p:attrName>
                                          <p:attrName>ppt_y</p:attrName>
                                        </p:attrNameLst>
                                      </p:cBhvr>
                                      <p:rCtr x="2917" y="0"/>
                                    </p:animMotion>
                                  </p:childTnLst>
                                </p:cTn>
                              </p:par>
                              <p:par>
                                <p:cTn id="60" presetID="35" presetClass="path" presetSubtype="0" accel="50000" decel="50000" fill="hold" grpId="1" nodeType="withEffect">
                                  <p:stCondLst>
                                    <p:cond delay="0"/>
                                  </p:stCondLst>
                                  <p:childTnLst>
                                    <p:animMotion origin="layout" path="M 3.33333E-6 4.78834E-6 L -0.05834 4.78834E-6 " pathEditMode="relative" rAng="0" ptsTypes="AA">
                                      <p:cBhvr>
                                        <p:cTn id="61" dur="1000" fill="hold"/>
                                        <p:tgtEl>
                                          <p:spTgt spid="516133"/>
                                        </p:tgtEl>
                                        <p:attrNameLst>
                                          <p:attrName>ppt_x</p:attrName>
                                          <p:attrName>ppt_y</p:attrName>
                                        </p:attrNameLst>
                                      </p:cBhvr>
                                      <p:rCtr x="-2917" y="0"/>
                                    </p:animMotion>
                                  </p:childTnLst>
                                </p:cTn>
                              </p:par>
                              <p:par>
                                <p:cTn id="62" presetID="35" presetClass="path" presetSubtype="0" accel="50000" decel="50000" fill="hold" grpId="1" nodeType="withEffect">
                                  <p:stCondLst>
                                    <p:cond delay="0"/>
                                  </p:stCondLst>
                                  <p:childTnLst>
                                    <p:animMotion origin="layout" path="M 1.11022E-16 4.78834E-6 L -0.05833 4.78834E-6 " pathEditMode="relative" rAng="0" ptsTypes="AA">
                                      <p:cBhvr>
                                        <p:cTn id="63" dur="1000" fill="hold"/>
                                        <p:tgtEl>
                                          <p:spTgt spid="516131"/>
                                        </p:tgtEl>
                                        <p:attrNameLst>
                                          <p:attrName>ppt_x</p:attrName>
                                          <p:attrName>ppt_y</p:attrName>
                                        </p:attrNameLst>
                                      </p:cBhvr>
                                      <p:rCtr x="-2917" y="0"/>
                                    </p:animMotion>
                                  </p:childTnLst>
                                </p:cTn>
                              </p:par>
                              <p:par>
                                <p:cTn id="64" presetID="35" presetClass="path" presetSubtype="0" accel="50000" decel="50000" fill="hold" grpId="1" nodeType="withEffect">
                                  <p:stCondLst>
                                    <p:cond delay="0"/>
                                  </p:stCondLst>
                                  <p:childTnLst>
                                    <p:animMotion origin="layout" path="M -3.33333E-6 4.78834E-6 L -0.05833 4.78834E-6 " pathEditMode="relative" rAng="0" ptsTypes="AA">
                                      <p:cBhvr>
                                        <p:cTn id="65" dur="1000" fill="hold"/>
                                        <p:tgtEl>
                                          <p:spTgt spid="516129"/>
                                        </p:tgtEl>
                                        <p:attrNameLst>
                                          <p:attrName>ppt_x</p:attrName>
                                          <p:attrName>ppt_y</p:attrName>
                                        </p:attrNameLst>
                                      </p:cBhvr>
                                      <p:rCtr x="-2917" y="0"/>
                                    </p:animMotion>
                                  </p:childTnLst>
                                </p:cTn>
                              </p:par>
                              <p:par>
                                <p:cTn id="66" presetID="35" presetClass="path" presetSubtype="0" accel="50000" decel="50000" fill="hold" grpId="1" nodeType="withEffect">
                                  <p:stCondLst>
                                    <p:cond delay="0"/>
                                  </p:stCondLst>
                                  <p:childTnLst>
                                    <p:animMotion origin="layout" path="M 3.33333E-6 4.78834E-6 L -0.05834 4.78834E-6 " pathEditMode="relative" rAng="0" ptsTypes="AA">
                                      <p:cBhvr>
                                        <p:cTn id="67" dur="1000" fill="hold"/>
                                        <p:tgtEl>
                                          <p:spTgt spid="516137"/>
                                        </p:tgtEl>
                                        <p:attrNameLst>
                                          <p:attrName>ppt_x</p:attrName>
                                          <p:attrName>ppt_y</p:attrName>
                                        </p:attrNameLst>
                                      </p:cBhvr>
                                      <p:rCtr x="-2917" y="0"/>
                                    </p:animMotion>
                                  </p:childTnLst>
                                </p:cTn>
                              </p:par>
                              <p:par>
                                <p:cTn id="68" presetID="35" presetClass="path" presetSubtype="0" accel="50000" decel="50000" fill="hold" grpId="1" nodeType="withEffect">
                                  <p:stCondLst>
                                    <p:cond delay="0"/>
                                  </p:stCondLst>
                                  <p:childTnLst>
                                    <p:animMotion origin="layout" path="M 2.77556E-17 4.78834E-6 L -0.05833 4.78834E-6 " pathEditMode="relative" rAng="0" ptsTypes="AA">
                                      <p:cBhvr>
                                        <p:cTn id="69" dur="1000" fill="hold"/>
                                        <p:tgtEl>
                                          <p:spTgt spid="516135"/>
                                        </p:tgtEl>
                                        <p:attrNameLst>
                                          <p:attrName>ppt_x</p:attrName>
                                          <p:attrName>ppt_y</p:attrName>
                                        </p:attrNameLst>
                                      </p:cBhvr>
                                      <p:rCtr x="-2917" y="0"/>
                                    </p:animMotion>
                                  </p:childTnLst>
                                </p:cTn>
                              </p:par>
                            </p:childTnLst>
                          </p:cTn>
                        </p:par>
                        <p:par>
                          <p:cTn id="70" fill="hold" nodeType="afterGroup">
                            <p:stCondLst>
                              <p:cond delay="1000"/>
                            </p:stCondLst>
                            <p:childTnLst>
                              <p:par>
                                <p:cTn id="71" presetID="9"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dissolve">
                                      <p:cBhvr>
                                        <p:cTn id="73" dur="500"/>
                                        <p:tgtEl>
                                          <p:spTgt spid="8"/>
                                        </p:tgtEl>
                                      </p:cBhvr>
                                    </p:animEffect>
                                  </p:childTnLst>
                                </p:cTn>
                              </p:par>
                              <p:par>
                                <p:cTn id="74" presetID="9"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dissolve">
                                      <p:cBhvr>
                                        <p:cTn id="76" dur="500"/>
                                        <p:tgtEl>
                                          <p:spTgt spid="9"/>
                                        </p:tgtEl>
                                      </p:cBhvr>
                                    </p:animEffect>
                                  </p:childTnLst>
                                </p:cTn>
                              </p:par>
                              <p:par>
                                <p:cTn id="77" presetID="9"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dissolve">
                                      <p:cBhvr>
                                        <p:cTn id="79" dur="500"/>
                                        <p:tgtEl>
                                          <p:spTgt spid="10"/>
                                        </p:tgtEl>
                                      </p:cBhvr>
                                    </p:animEffect>
                                  </p:childTnLst>
                                </p:cTn>
                              </p:par>
                              <p:par>
                                <p:cTn id="80" presetID="9" presetClass="entr" presetSubtype="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dissolve">
                                      <p:cBhvr>
                                        <p:cTn id="82" dur="500"/>
                                        <p:tgtEl>
                                          <p:spTgt spid="11"/>
                                        </p:tgtEl>
                                      </p:cBhvr>
                                    </p:animEffect>
                                  </p:childTnLst>
                                </p:cTn>
                              </p:par>
                              <p:par>
                                <p:cTn id="83" presetID="9"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dissolve">
                                      <p:cBhvr>
                                        <p:cTn id="85" dur="500"/>
                                        <p:tgtEl>
                                          <p:spTgt spid="1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1613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16142"/>
                                        </p:tgtEl>
                                        <p:attrNameLst>
                                          <p:attrName>style.visibility</p:attrName>
                                        </p:attrNameLst>
                                      </p:cBhvr>
                                      <p:to>
                                        <p:strVal val="visible"/>
                                      </p:to>
                                    </p:set>
                                  </p:childTnLst>
                                </p:cTn>
                              </p:par>
                              <p:par>
                                <p:cTn id="92" presetID="9" presetClass="exit" presetSubtype="0" fill="hold" grpId="2" nodeType="withEffect">
                                  <p:stCondLst>
                                    <p:cond delay="0"/>
                                  </p:stCondLst>
                                  <p:childTnLst>
                                    <p:animEffect transition="out" filter="dissolve">
                                      <p:cBhvr>
                                        <p:cTn id="93" dur="500"/>
                                        <p:tgtEl>
                                          <p:spTgt spid="516128"/>
                                        </p:tgtEl>
                                      </p:cBhvr>
                                    </p:animEffect>
                                    <p:set>
                                      <p:cBhvr>
                                        <p:cTn id="94" dur="1" fill="hold">
                                          <p:stCondLst>
                                            <p:cond delay="499"/>
                                          </p:stCondLst>
                                        </p:cTn>
                                        <p:tgtEl>
                                          <p:spTgt spid="516128"/>
                                        </p:tgtEl>
                                        <p:attrNameLst>
                                          <p:attrName>style.visibility</p:attrName>
                                        </p:attrNameLst>
                                      </p:cBhvr>
                                      <p:to>
                                        <p:strVal val="hidden"/>
                                      </p:to>
                                    </p:set>
                                  </p:childTnLst>
                                </p:cTn>
                              </p:par>
                              <p:par>
                                <p:cTn id="95" presetID="9" presetClass="exit" presetSubtype="0" fill="hold" grpId="2" nodeType="withEffect">
                                  <p:stCondLst>
                                    <p:cond delay="0"/>
                                  </p:stCondLst>
                                  <p:childTnLst>
                                    <p:animEffect transition="out" filter="dissolve">
                                      <p:cBhvr>
                                        <p:cTn id="96" dur="500"/>
                                        <p:tgtEl>
                                          <p:spTgt spid="516131"/>
                                        </p:tgtEl>
                                      </p:cBhvr>
                                    </p:animEffect>
                                    <p:set>
                                      <p:cBhvr>
                                        <p:cTn id="97" dur="1" fill="hold">
                                          <p:stCondLst>
                                            <p:cond delay="499"/>
                                          </p:stCondLst>
                                        </p:cTn>
                                        <p:tgtEl>
                                          <p:spTgt spid="516131"/>
                                        </p:tgtEl>
                                        <p:attrNameLst>
                                          <p:attrName>style.visibility</p:attrName>
                                        </p:attrNameLst>
                                      </p:cBhvr>
                                      <p:to>
                                        <p:strVal val="hidden"/>
                                      </p:to>
                                    </p:set>
                                  </p:childTnLst>
                                </p:cTn>
                              </p:par>
                              <p:par>
                                <p:cTn id="98" presetID="9" presetClass="exit" presetSubtype="0" fill="hold" grpId="2" nodeType="withEffect">
                                  <p:stCondLst>
                                    <p:cond delay="0"/>
                                  </p:stCondLst>
                                  <p:childTnLst>
                                    <p:animEffect transition="out" filter="dissolve">
                                      <p:cBhvr>
                                        <p:cTn id="99" dur="500"/>
                                        <p:tgtEl>
                                          <p:spTgt spid="516130"/>
                                        </p:tgtEl>
                                      </p:cBhvr>
                                    </p:animEffect>
                                    <p:set>
                                      <p:cBhvr>
                                        <p:cTn id="100" dur="1" fill="hold">
                                          <p:stCondLst>
                                            <p:cond delay="499"/>
                                          </p:stCondLst>
                                        </p:cTn>
                                        <p:tgtEl>
                                          <p:spTgt spid="516130"/>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51614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6143"/>
                                        </p:tgtEl>
                                        <p:attrNameLst>
                                          <p:attrName>style.visibility</p:attrName>
                                        </p:attrNameLst>
                                      </p:cBhvr>
                                      <p:to>
                                        <p:strVal val="visible"/>
                                      </p:to>
                                    </p:set>
                                  </p:childTnLst>
                                </p:cTn>
                              </p:par>
                              <p:par>
                                <p:cTn id="105" presetID="9" presetClass="exit" presetSubtype="0" fill="hold" grpId="2" nodeType="withEffect">
                                  <p:stCondLst>
                                    <p:cond delay="0"/>
                                  </p:stCondLst>
                                  <p:childTnLst>
                                    <p:animEffect transition="out" filter="dissolve">
                                      <p:cBhvr>
                                        <p:cTn id="106" dur="500"/>
                                        <p:tgtEl>
                                          <p:spTgt spid="516129"/>
                                        </p:tgtEl>
                                      </p:cBhvr>
                                    </p:animEffect>
                                    <p:set>
                                      <p:cBhvr>
                                        <p:cTn id="107" dur="1" fill="hold">
                                          <p:stCondLst>
                                            <p:cond delay="499"/>
                                          </p:stCondLst>
                                        </p:cTn>
                                        <p:tgtEl>
                                          <p:spTgt spid="516129"/>
                                        </p:tgtEl>
                                        <p:attrNameLst>
                                          <p:attrName>style.visibility</p:attrName>
                                        </p:attrNameLst>
                                      </p:cBhvr>
                                      <p:to>
                                        <p:strVal val="hidden"/>
                                      </p:to>
                                    </p:set>
                                  </p:childTnLst>
                                </p:cTn>
                              </p:par>
                              <p:par>
                                <p:cTn id="108" presetID="9" presetClass="exit" presetSubtype="0" fill="hold" grpId="2" nodeType="withEffect">
                                  <p:stCondLst>
                                    <p:cond delay="0"/>
                                  </p:stCondLst>
                                  <p:childTnLst>
                                    <p:animEffect transition="out" filter="dissolve">
                                      <p:cBhvr>
                                        <p:cTn id="109" dur="500"/>
                                        <p:tgtEl>
                                          <p:spTgt spid="516136"/>
                                        </p:tgtEl>
                                      </p:cBhvr>
                                    </p:animEffect>
                                    <p:set>
                                      <p:cBhvr>
                                        <p:cTn id="110" dur="1" fill="hold">
                                          <p:stCondLst>
                                            <p:cond delay="499"/>
                                          </p:stCondLst>
                                        </p:cTn>
                                        <p:tgtEl>
                                          <p:spTgt spid="516136"/>
                                        </p:tgtEl>
                                        <p:attrNameLst>
                                          <p:attrName>style.visibility</p:attrName>
                                        </p:attrNameLst>
                                      </p:cBhvr>
                                      <p:to>
                                        <p:strVal val="hidden"/>
                                      </p:to>
                                    </p:set>
                                  </p:childTnLst>
                                </p:cTn>
                              </p:par>
                              <p:par>
                                <p:cTn id="111" presetID="9" presetClass="exit" presetSubtype="0" fill="hold" grpId="2" nodeType="withEffect">
                                  <p:stCondLst>
                                    <p:cond delay="0"/>
                                  </p:stCondLst>
                                  <p:childTnLst>
                                    <p:animEffect transition="out" filter="dissolve">
                                      <p:cBhvr>
                                        <p:cTn id="112" dur="500"/>
                                        <p:tgtEl>
                                          <p:spTgt spid="516137"/>
                                        </p:tgtEl>
                                      </p:cBhvr>
                                    </p:animEffect>
                                    <p:set>
                                      <p:cBhvr>
                                        <p:cTn id="113" dur="1" fill="hold">
                                          <p:stCondLst>
                                            <p:cond delay="499"/>
                                          </p:stCondLst>
                                        </p:cTn>
                                        <p:tgtEl>
                                          <p:spTgt spid="51613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8"/>
                                        </p:tgtEl>
                                      </p:cBhvr>
                                    </p:animEffect>
                                    <p:set>
                                      <p:cBhvr>
                                        <p:cTn id="116" dur="1" fill="hold">
                                          <p:stCondLst>
                                            <p:cond delay="499"/>
                                          </p:stCondLst>
                                        </p:cTn>
                                        <p:tgtEl>
                                          <p:spTgt spid="8"/>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9" presetClass="exit" presetSubtype="0" fill="hold" nodeType="withEffect">
                                  <p:stCondLst>
                                    <p:cond delay="0"/>
                                  </p:stCondLst>
                                  <p:childTnLst>
                                    <p:animEffect transition="out" filter="dissolv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childTnLst>
                          </p:cTn>
                        </p:par>
                        <p:par>
                          <p:cTn id="123" fill="hold" nodeType="afterGroup">
                            <p:stCondLst>
                              <p:cond delay="500"/>
                            </p:stCondLst>
                            <p:childTnLst>
                              <p:par>
                                <p:cTn id="124" presetID="9" presetClass="entr" presetSubtype="0" fill="hold" grpId="0" nodeType="afterEffect">
                                  <p:stCondLst>
                                    <p:cond delay="0"/>
                                  </p:stCondLst>
                                  <p:childTnLst>
                                    <p:set>
                                      <p:cBhvr>
                                        <p:cTn id="125" dur="1" fill="hold">
                                          <p:stCondLst>
                                            <p:cond delay="0"/>
                                          </p:stCondLst>
                                        </p:cTn>
                                        <p:tgtEl>
                                          <p:spTgt spid="516144"/>
                                        </p:tgtEl>
                                        <p:attrNameLst>
                                          <p:attrName>style.visibility</p:attrName>
                                        </p:attrNameLst>
                                      </p:cBhvr>
                                      <p:to>
                                        <p:strVal val="visible"/>
                                      </p:to>
                                    </p:set>
                                    <p:animEffect transition="in" filter="dissolve">
                                      <p:cBhvr>
                                        <p:cTn id="126" dur="500"/>
                                        <p:tgtEl>
                                          <p:spTgt spid="516144"/>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516145"/>
                                        </p:tgtEl>
                                        <p:attrNameLst>
                                          <p:attrName>style.visibility</p:attrName>
                                        </p:attrNameLst>
                                      </p:cBhvr>
                                      <p:to>
                                        <p:strVal val="visible"/>
                                      </p:to>
                                    </p:set>
                                    <p:animEffect transition="in" filter="dissolve">
                                      <p:cBhvr>
                                        <p:cTn id="129" dur="500"/>
                                        <p:tgtEl>
                                          <p:spTgt spid="516145"/>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516149"/>
                                        </p:tgtEl>
                                        <p:attrNameLst>
                                          <p:attrName>style.visibility</p:attrName>
                                        </p:attrNameLst>
                                      </p:cBhvr>
                                      <p:to>
                                        <p:strVal val="visible"/>
                                      </p:to>
                                    </p:set>
                                    <p:animEffect transition="in" filter="dissolve">
                                      <p:cBhvr>
                                        <p:cTn id="132" dur="500"/>
                                        <p:tgtEl>
                                          <p:spTgt spid="516149"/>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516148"/>
                                        </p:tgtEl>
                                        <p:attrNameLst>
                                          <p:attrName>style.visibility</p:attrName>
                                        </p:attrNameLst>
                                      </p:cBhvr>
                                      <p:to>
                                        <p:strVal val="visible"/>
                                      </p:to>
                                    </p:set>
                                    <p:animEffect transition="in" filter="dissolve">
                                      <p:cBhvr>
                                        <p:cTn id="135" dur="500"/>
                                        <p:tgtEl>
                                          <p:spTgt spid="516148"/>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516151"/>
                                        </p:tgtEl>
                                        <p:attrNameLst>
                                          <p:attrName>style.visibility</p:attrName>
                                        </p:attrNameLst>
                                      </p:cBhvr>
                                      <p:to>
                                        <p:strVal val="visible"/>
                                      </p:to>
                                    </p:set>
                                    <p:animEffect transition="in" filter="dissolve">
                                      <p:cBhvr>
                                        <p:cTn id="138" dur="500"/>
                                        <p:tgtEl>
                                          <p:spTgt spid="516151"/>
                                        </p:tgtEl>
                                      </p:cBhvr>
                                    </p:animEffect>
                                  </p:childTnLst>
                                </p:cTn>
                              </p:par>
                              <p:par>
                                <p:cTn id="139" presetID="9" presetClass="entr" presetSubtype="0" fill="hold" grpId="0" nodeType="withEffect">
                                  <p:stCondLst>
                                    <p:cond delay="0"/>
                                  </p:stCondLst>
                                  <p:childTnLst>
                                    <p:set>
                                      <p:cBhvr>
                                        <p:cTn id="140" dur="1" fill="hold">
                                          <p:stCondLst>
                                            <p:cond delay="0"/>
                                          </p:stCondLst>
                                        </p:cTn>
                                        <p:tgtEl>
                                          <p:spTgt spid="516153"/>
                                        </p:tgtEl>
                                        <p:attrNameLst>
                                          <p:attrName>style.visibility</p:attrName>
                                        </p:attrNameLst>
                                      </p:cBhvr>
                                      <p:to>
                                        <p:strVal val="visible"/>
                                      </p:to>
                                    </p:set>
                                    <p:animEffect transition="in" filter="dissolve">
                                      <p:cBhvr>
                                        <p:cTn id="141" dur="500"/>
                                        <p:tgtEl>
                                          <p:spTgt spid="516153"/>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63" presetClass="path" presetSubtype="0" accel="50000" decel="50000" fill="hold" grpId="1" nodeType="clickEffect">
                                  <p:stCondLst>
                                    <p:cond delay="0"/>
                                  </p:stCondLst>
                                  <p:childTnLst>
                                    <p:animMotion origin="layout" path="M 3.33333E-6 5.82929E-7 L 0.05833 5.82929E-7 " pathEditMode="relative" rAng="0" ptsTypes="AA">
                                      <p:cBhvr>
                                        <p:cTn id="145" dur="2000" fill="hold"/>
                                        <p:tgtEl>
                                          <p:spTgt spid="516145"/>
                                        </p:tgtEl>
                                        <p:attrNameLst>
                                          <p:attrName>ppt_x</p:attrName>
                                          <p:attrName>ppt_y</p:attrName>
                                        </p:attrNameLst>
                                      </p:cBhvr>
                                      <p:rCtr x="2917" y="0"/>
                                    </p:animMotion>
                                  </p:childTnLst>
                                </p:cTn>
                              </p:par>
                              <p:par>
                                <p:cTn id="146" presetID="35" presetClass="path" presetSubtype="0" accel="50000" decel="50000" fill="hold" grpId="1" nodeType="withEffect">
                                  <p:stCondLst>
                                    <p:cond delay="0"/>
                                  </p:stCondLst>
                                  <p:childTnLst>
                                    <p:animMotion origin="layout" path="M 3.33333E-6 7.84178E-7 L -0.05834 7.84178E-7 " pathEditMode="relative" rAng="0" ptsTypes="AA">
                                      <p:cBhvr>
                                        <p:cTn id="147" dur="2000" fill="hold"/>
                                        <p:tgtEl>
                                          <p:spTgt spid="516144"/>
                                        </p:tgtEl>
                                        <p:attrNameLst>
                                          <p:attrName>ppt_x</p:attrName>
                                          <p:attrName>ppt_y</p:attrName>
                                        </p:attrNameLst>
                                      </p:cBhvr>
                                      <p:rCtr x="-2917" y="0"/>
                                    </p:animMotion>
                                  </p:childTnLst>
                                </p:cTn>
                              </p:par>
                              <p:par>
                                <p:cTn id="148" presetID="63" presetClass="path" presetSubtype="0" accel="50000" decel="50000" fill="hold" grpId="1" nodeType="withEffect">
                                  <p:stCondLst>
                                    <p:cond delay="0"/>
                                  </p:stCondLst>
                                  <p:childTnLst>
                                    <p:animMotion origin="layout" path="M 5.55112E-17 -2.61624E-6 L 0.05833 -2.61624E-6 " pathEditMode="relative" rAng="0" ptsTypes="AA">
                                      <p:cBhvr>
                                        <p:cTn id="149" dur="2000" fill="hold"/>
                                        <p:tgtEl>
                                          <p:spTgt spid="516148"/>
                                        </p:tgtEl>
                                        <p:attrNameLst>
                                          <p:attrName>ppt_x</p:attrName>
                                          <p:attrName>ppt_y</p:attrName>
                                        </p:attrNameLst>
                                      </p:cBhvr>
                                      <p:rCtr x="2917" y="0"/>
                                    </p:animMotion>
                                  </p:childTnLst>
                                </p:cTn>
                              </p:par>
                              <p:par>
                                <p:cTn id="150" presetID="35" presetClass="path" presetSubtype="0" accel="50000" decel="50000" fill="hold" grpId="1" nodeType="withEffect">
                                  <p:stCondLst>
                                    <p:cond delay="0"/>
                                  </p:stCondLst>
                                  <p:childTnLst>
                                    <p:animMotion origin="layout" path="M 0 -2.61624E-6 L -0.05833 -2.61624E-6 " pathEditMode="relative" rAng="0" ptsTypes="AA">
                                      <p:cBhvr>
                                        <p:cTn id="151" dur="2000" fill="hold"/>
                                        <p:tgtEl>
                                          <p:spTgt spid="516153"/>
                                        </p:tgtEl>
                                        <p:attrNameLst>
                                          <p:attrName>ppt_x</p:attrName>
                                          <p:attrName>ppt_y</p:attrName>
                                        </p:attrNameLst>
                                      </p:cBhvr>
                                      <p:rCtr x="-2917" y="0"/>
                                    </p:animMotion>
                                  </p:childTnLst>
                                </p:cTn>
                              </p:par>
                            </p:childTnLst>
                          </p:cTn>
                        </p:par>
                        <p:par>
                          <p:cTn id="152" fill="hold" nodeType="afterGroup">
                            <p:stCondLst>
                              <p:cond delay="2000"/>
                            </p:stCondLst>
                            <p:childTnLst>
                              <p:par>
                                <p:cTn id="153" presetID="9" presetClass="exit" presetSubtype="0" fill="hold" grpId="2" nodeType="afterEffect">
                                  <p:stCondLst>
                                    <p:cond delay="0"/>
                                  </p:stCondLst>
                                  <p:childTnLst>
                                    <p:animEffect transition="out" filter="dissolve">
                                      <p:cBhvr>
                                        <p:cTn id="154" dur="500"/>
                                        <p:tgtEl>
                                          <p:spTgt spid="516145"/>
                                        </p:tgtEl>
                                      </p:cBhvr>
                                    </p:animEffect>
                                    <p:set>
                                      <p:cBhvr>
                                        <p:cTn id="155" dur="1" fill="hold">
                                          <p:stCondLst>
                                            <p:cond delay="499"/>
                                          </p:stCondLst>
                                        </p:cTn>
                                        <p:tgtEl>
                                          <p:spTgt spid="516145"/>
                                        </p:tgtEl>
                                        <p:attrNameLst>
                                          <p:attrName>style.visibility</p:attrName>
                                        </p:attrNameLst>
                                      </p:cBhvr>
                                      <p:to>
                                        <p:strVal val="hidden"/>
                                      </p:to>
                                    </p:set>
                                  </p:childTnLst>
                                </p:cTn>
                              </p:par>
                              <p:par>
                                <p:cTn id="156" presetID="9" presetClass="exit" presetSubtype="0" fill="hold" grpId="2" nodeType="withEffect">
                                  <p:stCondLst>
                                    <p:cond delay="0"/>
                                  </p:stCondLst>
                                  <p:childTnLst>
                                    <p:animEffect transition="out" filter="dissolve">
                                      <p:cBhvr>
                                        <p:cTn id="157" dur="500"/>
                                        <p:tgtEl>
                                          <p:spTgt spid="516144"/>
                                        </p:tgtEl>
                                      </p:cBhvr>
                                    </p:animEffect>
                                    <p:set>
                                      <p:cBhvr>
                                        <p:cTn id="158" dur="1" fill="hold">
                                          <p:stCondLst>
                                            <p:cond delay="499"/>
                                          </p:stCondLst>
                                        </p:cTn>
                                        <p:tgtEl>
                                          <p:spTgt spid="516144"/>
                                        </p:tgtEl>
                                        <p:attrNameLst>
                                          <p:attrName>style.visibility</p:attrName>
                                        </p:attrNameLst>
                                      </p:cBhvr>
                                      <p:to>
                                        <p:strVal val="hidden"/>
                                      </p:to>
                                    </p:set>
                                  </p:childTnLst>
                                </p:cTn>
                              </p:par>
                              <p:par>
                                <p:cTn id="159" presetID="9" presetClass="exit" presetSubtype="0" fill="hold" grpId="2" nodeType="withEffect">
                                  <p:stCondLst>
                                    <p:cond delay="0"/>
                                  </p:stCondLst>
                                  <p:childTnLst>
                                    <p:animEffect transition="out" filter="dissolve">
                                      <p:cBhvr>
                                        <p:cTn id="160" dur="500"/>
                                        <p:tgtEl>
                                          <p:spTgt spid="516148"/>
                                        </p:tgtEl>
                                      </p:cBhvr>
                                    </p:animEffect>
                                    <p:set>
                                      <p:cBhvr>
                                        <p:cTn id="161" dur="1" fill="hold">
                                          <p:stCondLst>
                                            <p:cond delay="499"/>
                                          </p:stCondLst>
                                        </p:cTn>
                                        <p:tgtEl>
                                          <p:spTgt spid="516148"/>
                                        </p:tgtEl>
                                        <p:attrNameLst>
                                          <p:attrName>style.visibility</p:attrName>
                                        </p:attrNameLst>
                                      </p:cBhvr>
                                      <p:to>
                                        <p:strVal val="hidden"/>
                                      </p:to>
                                    </p:set>
                                  </p:childTnLst>
                                </p:cTn>
                              </p:par>
                              <p:par>
                                <p:cTn id="162" presetID="9" presetClass="exit" presetSubtype="0" fill="hold" grpId="2" nodeType="withEffect">
                                  <p:stCondLst>
                                    <p:cond delay="0"/>
                                  </p:stCondLst>
                                  <p:childTnLst>
                                    <p:animEffect transition="out" filter="dissolve">
                                      <p:cBhvr>
                                        <p:cTn id="163" dur="500"/>
                                        <p:tgtEl>
                                          <p:spTgt spid="516153"/>
                                        </p:tgtEl>
                                      </p:cBhvr>
                                    </p:animEffect>
                                    <p:set>
                                      <p:cBhvr>
                                        <p:cTn id="164" dur="1" fill="hold">
                                          <p:stCondLst>
                                            <p:cond delay="499"/>
                                          </p:stCondLst>
                                        </p:cTn>
                                        <p:tgtEl>
                                          <p:spTgt spid="516153"/>
                                        </p:tgtEl>
                                        <p:attrNameLst>
                                          <p:attrName>style.visibility</p:attrName>
                                        </p:attrNameLst>
                                      </p:cBhvr>
                                      <p:to>
                                        <p:strVal val="hidden"/>
                                      </p:to>
                                    </p:set>
                                  </p:childTnLst>
                                </p:cTn>
                              </p:par>
                            </p:childTnLst>
                          </p:cTn>
                        </p:par>
                        <p:par>
                          <p:cTn id="165" fill="hold" nodeType="afterGroup">
                            <p:stCondLst>
                              <p:cond delay="2500"/>
                            </p:stCondLst>
                            <p:childTnLst>
                              <p:par>
                                <p:cTn id="166" presetID="9" presetClass="entr" presetSubtype="0" fill="hold" nodeType="afterEffect">
                                  <p:stCondLst>
                                    <p:cond delay="0"/>
                                  </p:stCondLst>
                                  <p:childTnLst>
                                    <p:set>
                                      <p:cBhvr>
                                        <p:cTn id="167" dur="1" fill="hold">
                                          <p:stCondLst>
                                            <p:cond delay="0"/>
                                          </p:stCondLst>
                                        </p:cTn>
                                        <p:tgtEl>
                                          <p:spTgt spid="13"/>
                                        </p:tgtEl>
                                        <p:attrNameLst>
                                          <p:attrName>style.visibility</p:attrName>
                                        </p:attrNameLst>
                                      </p:cBhvr>
                                      <p:to>
                                        <p:strVal val="visible"/>
                                      </p:to>
                                    </p:set>
                                    <p:animEffect transition="in" filter="dissolve">
                                      <p:cBhvr>
                                        <p:cTn id="168" dur="500"/>
                                        <p:tgtEl>
                                          <p:spTgt spid="13"/>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516139"/>
                                        </p:tgtEl>
                                        <p:attrNameLst>
                                          <p:attrName>style.visibility</p:attrName>
                                        </p:attrNameLst>
                                      </p:cBhvr>
                                      <p:to>
                                        <p:strVal val="visible"/>
                                      </p:to>
                                    </p:set>
                                  </p:childTnLst>
                                </p:cTn>
                              </p:par>
                              <p:par>
                                <p:cTn id="173" presetID="9" presetClass="exit" presetSubtype="0" fill="hold" grpId="2" nodeType="withEffect">
                                  <p:stCondLst>
                                    <p:cond delay="0"/>
                                  </p:stCondLst>
                                  <p:childTnLst>
                                    <p:animEffect transition="out" filter="dissolve">
                                      <p:cBhvr>
                                        <p:cTn id="174" dur="500"/>
                                        <p:tgtEl>
                                          <p:spTgt spid="516132"/>
                                        </p:tgtEl>
                                      </p:cBhvr>
                                    </p:animEffect>
                                    <p:set>
                                      <p:cBhvr>
                                        <p:cTn id="175" dur="1" fill="hold">
                                          <p:stCondLst>
                                            <p:cond delay="499"/>
                                          </p:stCondLst>
                                        </p:cTn>
                                        <p:tgtEl>
                                          <p:spTgt spid="516132"/>
                                        </p:tgtEl>
                                        <p:attrNameLst>
                                          <p:attrName>style.visibility</p:attrName>
                                        </p:attrNameLst>
                                      </p:cBhvr>
                                      <p:to>
                                        <p:strVal val="hidden"/>
                                      </p:to>
                                    </p:set>
                                  </p:childTnLst>
                                </p:cTn>
                              </p:par>
                              <p:par>
                                <p:cTn id="176" presetID="9" presetClass="exit" presetSubtype="0" fill="hold" grpId="2" nodeType="withEffect">
                                  <p:stCondLst>
                                    <p:cond delay="0"/>
                                  </p:stCondLst>
                                  <p:childTnLst>
                                    <p:animEffect transition="out" filter="dissolve">
                                      <p:cBhvr>
                                        <p:cTn id="177" dur="500"/>
                                        <p:tgtEl>
                                          <p:spTgt spid="516133"/>
                                        </p:tgtEl>
                                      </p:cBhvr>
                                    </p:animEffect>
                                    <p:set>
                                      <p:cBhvr>
                                        <p:cTn id="178" dur="1" fill="hold">
                                          <p:stCondLst>
                                            <p:cond delay="499"/>
                                          </p:stCondLst>
                                        </p:cTn>
                                        <p:tgtEl>
                                          <p:spTgt spid="516133"/>
                                        </p:tgtEl>
                                        <p:attrNameLst>
                                          <p:attrName>style.visibility</p:attrName>
                                        </p:attrNameLst>
                                      </p:cBhvr>
                                      <p:to>
                                        <p:strVal val="hidden"/>
                                      </p:to>
                                    </p:set>
                                  </p:childTnLst>
                                </p:cTn>
                              </p:par>
                              <p:par>
                                <p:cTn id="179" presetID="9" presetClass="exit" presetSubtype="0" fill="hold" grpId="1" nodeType="withEffect">
                                  <p:stCondLst>
                                    <p:cond delay="0"/>
                                  </p:stCondLst>
                                  <p:childTnLst>
                                    <p:animEffect transition="out" filter="dissolve">
                                      <p:cBhvr>
                                        <p:cTn id="180" dur="500"/>
                                        <p:tgtEl>
                                          <p:spTgt spid="516149"/>
                                        </p:tgtEl>
                                      </p:cBhvr>
                                    </p:animEffect>
                                    <p:set>
                                      <p:cBhvr>
                                        <p:cTn id="181" dur="1" fill="hold">
                                          <p:stCondLst>
                                            <p:cond delay="499"/>
                                          </p:stCondLst>
                                        </p:cTn>
                                        <p:tgtEl>
                                          <p:spTgt spid="516149"/>
                                        </p:tgtEl>
                                        <p:attrNameLst>
                                          <p:attrName>style.visibility</p:attrName>
                                        </p:attrNameLst>
                                      </p:cBhvr>
                                      <p:to>
                                        <p:strVal val="hidden"/>
                                      </p:to>
                                    </p:set>
                                  </p:childTnLst>
                                </p:cTn>
                              </p:par>
                              <p:par>
                                <p:cTn id="182" presetID="1" presetClass="entr" presetSubtype="0" fill="hold" grpId="0" nodeType="withEffect">
                                  <p:stCondLst>
                                    <p:cond delay="0"/>
                                  </p:stCondLst>
                                  <p:childTnLst>
                                    <p:set>
                                      <p:cBhvr>
                                        <p:cTn id="183" dur="1" fill="hold">
                                          <p:stCondLst>
                                            <p:cond delay="0"/>
                                          </p:stCondLst>
                                        </p:cTn>
                                        <p:tgtEl>
                                          <p:spTgt spid="516140"/>
                                        </p:tgtEl>
                                        <p:attrNameLst>
                                          <p:attrName>style.visibility</p:attrName>
                                        </p:attrNameLst>
                                      </p:cBhvr>
                                      <p:to>
                                        <p:strVal val="visible"/>
                                      </p:to>
                                    </p:set>
                                  </p:childTnLst>
                                </p:cTn>
                              </p:par>
                              <p:par>
                                <p:cTn id="184" presetID="9" presetClass="exit" presetSubtype="0" fill="hold" grpId="1" nodeType="withEffect">
                                  <p:stCondLst>
                                    <p:cond delay="0"/>
                                  </p:stCondLst>
                                  <p:childTnLst>
                                    <p:animEffect transition="out" filter="dissolve">
                                      <p:cBhvr>
                                        <p:cTn id="185" dur="500"/>
                                        <p:tgtEl>
                                          <p:spTgt spid="516151"/>
                                        </p:tgtEl>
                                      </p:cBhvr>
                                    </p:animEffect>
                                    <p:set>
                                      <p:cBhvr>
                                        <p:cTn id="186" dur="1" fill="hold">
                                          <p:stCondLst>
                                            <p:cond delay="499"/>
                                          </p:stCondLst>
                                        </p:cTn>
                                        <p:tgtEl>
                                          <p:spTgt spid="516151"/>
                                        </p:tgtEl>
                                        <p:attrNameLst>
                                          <p:attrName>style.visibility</p:attrName>
                                        </p:attrNameLst>
                                      </p:cBhvr>
                                      <p:to>
                                        <p:strVal val="hidden"/>
                                      </p:to>
                                    </p:set>
                                  </p:childTnLst>
                                </p:cTn>
                              </p:par>
                              <p:par>
                                <p:cTn id="187" presetID="9" presetClass="exit" presetSubtype="0" fill="hold" grpId="2" nodeType="withEffect">
                                  <p:stCondLst>
                                    <p:cond delay="0"/>
                                  </p:stCondLst>
                                  <p:childTnLst>
                                    <p:animEffect transition="out" filter="dissolve">
                                      <p:cBhvr>
                                        <p:cTn id="188" dur="500"/>
                                        <p:tgtEl>
                                          <p:spTgt spid="516134"/>
                                        </p:tgtEl>
                                      </p:cBhvr>
                                    </p:animEffect>
                                    <p:set>
                                      <p:cBhvr>
                                        <p:cTn id="189" dur="1" fill="hold">
                                          <p:stCondLst>
                                            <p:cond delay="499"/>
                                          </p:stCondLst>
                                        </p:cTn>
                                        <p:tgtEl>
                                          <p:spTgt spid="516134"/>
                                        </p:tgtEl>
                                        <p:attrNameLst>
                                          <p:attrName>style.visibility</p:attrName>
                                        </p:attrNameLst>
                                      </p:cBhvr>
                                      <p:to>
                                        <p:strVal val="hidden"/>
                                      </p:to>
                                    </p:set>
                                  </p:childTnLst>
                                </p:cTn>
                              </p:par>
                              <p:par>
                                <p:cTn id="190" presetID="9" presetClass="exit" presetSubtype="0" fill="hold" grpId="2" nodeType="withEffect">
                                  <p:stCondLst>
                                    <p:cond delay="0"/>
                                  </p:stCondLst>
                                  <p:childTnLst>
                                    <p:animEffect transition="out" filter="dissolve">
                                      <p:cBhvr>
                                        <p:cTn id="191" dur="500"/>
                                        <p:tgtEl>
                                          <p:spTgt spid="516135"/>
                                        </p:tgtEl>
                                      </p:cBhvr>
                                    </p:animEffect>
                                    <p:set>
                                      <p:cBhvr>
                                        <p:cTn id="192" dur="1" fill="hold">
                                          <p:stCondLst>
                                            <p:cond delay="499"/>
                                          </p:stCondLst>
                                        </p:cTn>
                                        <p:tgtEl>
                                          <p:spTgt spid="516135"/>
                                        </p:tgtEl>
                                        <p:attrNameLst>
                                          <p:attrName>style.visibility</p:attrName>
                                        </p:attrNameLst>
                                      </p:cBhvr>
                                      <p:to>
                                        <p:strVal val="hidden"/>
                                      </p:to>
                                    </p:set>
                                  </p:childTnLst>
                                </p:cTn>
                              </p:par>
                              <p:par>
                                <p:cTn id="193" presetID="9" presetClass="exit" presetSubtype="0" fill="hold" nodeType="withEffect">
                                  <p:stCondLst>
                                    <p:cond delay="0"/>
                                  </p:stCondLst>
                                  <p:childTnLst>
                                    <p:animEffect transition="out" filter="dissolve">
                                      <p:cBhvr>
                                        <p:cTn id="194" dur="500"/>
                                        <p:tgtEl>
                                          <p:spTgt spid="10"/>
                                        </p:tgtEl>
                                      </p:cBhvr>
                                    </p:animEffect>
                                    <p:set>
                                      <p:cBhvr>
                                        <p:cTn id="195" dur="1" fill="hold">
                                          <p:stCondLst>
                                            <p:cond delay="499"/>
                                          </p:stCondLst>
                                        </p:cTn>
                                        <p:tgtEl>
                                          <p:spTgt spid="10"/>
                                        </p:tgtEl>
                                        <p:attrNameLst>
                                          <p:attrName>style.visibility</p:attrName>
                                        </p:attrNameLst>
                                      </p:cBhvr>
                                      <p:to>
                                        <p:strVal val="hidden"/>
                                      </p:to>
                                    </p:set>
                                  </p:childTnLst>
                                </p:cTn>
                              </p:par>
                              <p:par>
                                <p:cTn id="196" presetID="9" presetClass="exit" presetSubtype="0" fill="hold" nodeType="withEffect">
                                  <p:stCondLst>
                                    <p:cond delay="0"/>
                                  </p:stCondLst>
                                  <p:childTnLst>
                                    <p:animEffect transition="out" filter="dissolve">
                                      <p:cBhvr>
                                        <p:cTn id="197" dur="500"/>
                                        <p:tgtEl>
                                          <p:spTgt spid="12"/>
                                        </p:tgtEl>
                                      </p:cBhvr>
                                    </p:animEffect>
                                    <p:set>
                                      <p:cBhvr>
                                        <p:cTn id="198" dur="1" fill="hold">
                                          <p:stCondLst>
                                            <p:cond delay="499"/>
                                          </p:stCondLst>
                                        </p:cTn>
                                        <p:tgtEl>
                                          <p:spTgt spid="12"/>
                                        </p:tgtEl>
                                        <p:attrNameLst>
                                          <p:attrName>style.visibility</p:attrName>
                                        </p:attrNameLst>
                                      </p:cBhvr>
                                      <p:to>
                                        <p:strVal val="hidden"/>
                                      </p:to>
                                    </p:set>
                                  </p:childTnLst>
                                </p:cTn>
                              </p:par>
                              <p:par>
                                <p:cTn id="199" presetID="9" presetClass="exit" presetSubtype="0" fill="hold" nodeType="withEffect">
                                  <p:stCondLst>
                                    <p:cond delay="0"/>
                                  </p:stCondLst>
                                  <p:childTnLst>
                                    <p:animEffect transition="out" filter="dissolve">
                                      <p:cBhvr>
                                        <p:cTn id="200" dur="500"/>
                                        <p:tgtEl>
                                          <p:spTgt spid="13"/>
                                        </p:tgtEl>
                                      </p:cBhvr>
                                    </p:animEffect>
                                    <p:set>
                                      <p:cBhvr>
                                        <p:cTn id="201" dur="1" fill="hold">
                                          <p:stCondLst>
                                            <p:cond delay="499"/>
                                          </p:stCondLst>
                                        </p:cTn>
                                        <p:tgtEl>
                                          <p:spTgt spid="13"/>
                                        </p:tgtEl>
                                        <p:attrNameLst>
                                          <p:attrName>style.visibility</p:attrName>
                                        </p:attrNameLst>
                                      </p:cBhvr>
                                      <p:to>
                                        <p:strVal val="hidden"/>
                                      </p:to>
                                    </p:set>
                                  </p:childTnLst>
                                </p:cTn>
                              </p:par>
                            </p:childTnLst>
                          </p:cTn>
                        </p:par>
                        <p:par>
                          <p:cTn id="202" fill="hold" nodeType="afterGroup">
                            <p:stCondLst>
                              <p:cond delay="500"/>
                            </p:stCondLst>
                            <p:childTnLst>
                              <p:par>
                                <p:cTn id="203" presetID="9" presetClass="entr" presetSubtype="0" fill="hold" grpId="0" nodeType="afterEffect">
                                  <p:stCondLst>
                                    <p:cond delay="0"/>
                                  </p:stCondLst>
                                  <p:childTnLst>
                                    <p:set>
                                      <p:cBhvr>
                                        <p:cTn id="204" dur="1" fill="hold">
                                          <p:stCondLst>
                                            <p:cond delay="0"/>
                                          </p:stCondLst>
                                        </p:cTn>
                                        <p:tgtEl>
                                          <p:spTgt spid="516146"/>
                                        </p:tgtEl>
                                        <p:attrNameLst>
                                          <p:attrName>style.visibility</p:attrName>
                                        </p:attrNameLst>
                                      </p:cBhvr>
                                      <p:to>
                                        <p:strVal val="visible"/>
                                      </p:to>
                                    </p:set>
                                    <p:animEffect transition="in" filter="dissolve">
                                      <p:cBhvr>
                                        <p:cTn id="205" dur="500"/>
                                        <p:tgtEl>
                                          <p:spTgt spid="516146"/>
                                        </p:tgtEl>
                                      </p:cBhvr>
                                    </p:animEffect>
                                  </p:childTnLst>
                                </p:cTn>
                              </p:par>
                              <p:par>
                                <p:cTn id="206" presetID="9" presetClass="entr" presetSubtype="0" fill="hold" grpId="0" nodeType="withEffect">
                                  <p:stCondLst>
                                    <p:cond delay="0"/>
                                  </p:stCondLst>
                                  <p:childTnLst>
                                    <p:set>
                                      <p:cBhvr>
                                        <p:cTn id="207" dur="1" fill="hold">
                                          <p:stCondLst>
                                            <p:cond delay="0"/>
                                          </p:stCondLst>
                                        </p:cTn>
                                        <p:tgtEl>
                                          <p:spTgt spid="516147"/>
                                        </p:tgtEl>
                                        <p:attrNameLst>
                                          <p:attrName>style.visibility</p:attrName>
                                        </p:attrNameLst>
                                      </p:cBhvr>
                                      <p:to>
                                        <p:strVal val="visible"/>
                                      </p:to>
                                    </p:set>
                                    <p:animEffect transition="in" filter="dissolve">
                                      <p:cBhvr>
                                        <p:cTn id="208" dur="500"/>
                                        <p:tgtEl>
                                          <p:spTgt spid="516147"/>
                                        </p:tgtEl>
                                      </p:cBhvr>
                                    </p:animEffect>
                                  </p:childTnLst>
                                </p:cTn>
                              </p:par>
                              <p:par>
                                <p:cTn id="209" presetID="9" presetClass="entr" presetSubtype="0" fill="hold" grpId="0" nodeType="withEffect">
                                  <p:stCondLst>
                                    <p:cond delay="0"/>
                                  </p:stCondLst>
                                  <p:childTnLst>
                                    <p:set>
                                      <p:cBhvr>
                                        <p:cTn id="210" dur="1" fill="hold">
                                          <p:stCondLst>
                                            <p:cond delay="0"/>
                                          </p:stCondLst>
                                        </p:cTn>
                                        <p:tgtEl>
                                          <p:spTgt spid="516150"/>
                                        </p:tgtEl>
                                        <p:attrNameLst>
                                          <p:attrName>style.visibility</p:attrName>
                                        </p:attrNameLst>
                                      </p:cBhvr>
                                      <p:to>
                                        <p:strVal val="visible"/>
                                      </p:to>
                                    </p:set>
                                    <p:animEffect transition="in" filter="dissolve">
                                      <p:cBhvr>
                                        <p:cTn id="211" dur="500"/>
                                        <p:tgtEl>
                                          <p:spTgt spid="516150"/>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516152"/>
                                        </p:tgtEl>
                                        <p:attrNameLst>
                                          <p:attrName>style.visibility</p:attrName>
                                        </p:attrNameLst>
                                      </p:cBhvr>
                                      <p:to>
                                        <p:strVal val="visible"/>
                                      </p:to>
                                    </p:set>
                                    <p:animEffect transition="in" filter="dissolve">
                                      <p:cBhvr>
                                        <p:cTn id="214" dur="500"/>
                                        <p:tgtEl>
                                          <p:spTgt spid="516152"/>
                                        </p:tgtEl>
                                      </p:cBhvr>
                                    </p:animEffect>
                                  </p:childTnLst>
                                </p:cTn>
                              </p:par>
                              <p:par>
                                <p:cTn id="215" presetID="9" presetClass="entr" presetSubtype="0" fill="hold" grpId="0" nodeType="withEffect">
                                  <p:stCondLst>
                                    <p:cond delay="0"/>
                                  </p:stCondLst>
                                  <p:childTnLst>
                                    <p:set>
                                      <p:cBhvr>
                                        <p:cTn id="216" dur="1" fill="hold">
                                          <p:stCondLst>
                                            <p:cond delay="0"/>
                                          </p:stCondLst>
                                        </p:cTn>
                                        <p:tgtEl>
                                          <p:spTgt spid="516098"/>
                                        </p:tgtEl>
                                        <p:attrNameLst>
                                          <p:attrName>style.visibility</p:attrName>
                                        </p:attrNameLst>
                                      </p:cBhvr>
                                      <p:to>
                                        <p:strVal val="visible"/>
                                      </p:to>
                                    </p:set>
                                    <p:animEffect transition="in" filter="dissolve">
                                      <p:cBhvr>
                                        <p:cTn id="217" dur="500"/>
                                        <p:tgtEl>
                                          <p:spTgt spid="516098"/>
                                        </p:tgtEl>
                                      </p:cBhvr>
                                    </p:animEffect>
                                  </p:childTnLst>
                                </p:cTn>
                              </p:par>
                              <p:par>
                                <p:cTn id="218" presetID="9" presetClass="entr" presetSubtype="0" fill="hold" grpId="0" nodeType="withEffect">
                                  <p:stCondLst>
                                    <p:cond delay="0"/>
                                  </p:stCondLst>
                                  <p:childTnLst>
                                    <p:set>
                                      <p:cBhvr>
                                        <p:cTn id="219" dur="1" fill="hold">
                                          <p:stCondLst>
                                            <p:cond delay="0"/>
                                          </p:stCondLst>
                                        </p:cTn>
                                        <p:tgtEl>
                                          <p:spTgt spid="516154"/>
                                        </p:tgtEl>
                                        <p:attrNameLst>
                                          <p:attrName>style.visibility</p:attrName>
                                        </p:attrNameLst>
                                      </p:cBhvr>
                                      <p:to>
                                        <p:strVal val="visible"/>
                                      </p:to>
                                    </p:set>
                                    <p:animEffect transition="in" filter="dissolve">
                                      <p:cBhvr>
                                        <p:cTn id="220" dur="500"/>
                                        <p:tgtEl>
                                          <p:spTgt spid="516154"/>
                                        </p:tgtEl>
                                      </p:cBhvr>
                                    </p:animEffect>
                                  </p:childTnLst>
                                </p:cTn>
                              </p:par>
                            </p:childTnLst>
                          </p:cTn>
                        </p:par>
                        <p:par>
                          <p:cTn id="221" fill="hold" nodeType="afterGroup">
                            <p:stCondLst>
                              <p:cond delay="1000"/>
                            </p:stCondLst>
                            <p:childTnLst>
                              <p:par>
                                <p:cTn id="222" presetID="63" presetClass="path" presetSubtype="0" accel="50000" decel="50000" fill="hold" grpId="1" nodeType="afterEffect">
                                  <p:stCondLst>
                                    <p:cond delay="0"/>
                                  </p:stCondLst>
                                  <p:childTnLst>
                                    <p:animMotion origin="layout" path="M -3.33333E-6 -2.61624E-6 L 0.05834 -2.61624E-6 " pathEditMode="relative" rAng="0" ptsTypes="AA">
                                      <p:cBhvr>
                                        <p:cTn id="223" dur="2000" fill="hold"/>
                                        <p:tgtEl>
                                          <p:spTgt spid="516147"/>
                                        </p:tgtEl>
                                        <p:attrNameLst>
                                          <p:attrName>ppt_x</p:attrName>
                                          <p:attrName>ppt_y</p:attrName>
                                        </p:attrNameLst>
                                      </p:cBhvr>
                                      <p:rCtr x="2917" y="0"/>
                                    </p:animMotion>
                                  </p:childTnLst>
                                </p:cTn>
                              </p:par>
                              <p:par>
                                <p:cTn id="224" presetID="35" presetClass="path" presetSubtype="0" accel="50000" decel="50000" fill="hold" grpId="1" nodeType="withEffect">
                                  <p:stCondLst>
                                    <p:cond delay="0"/>
                                  </p:stCondLst>
                                  <p:childTnLst>
                                    <p:animMotion origin="layout" path="M -3.33333E-6 -2.61624E-6 L -0.05833 -2.61624E-6 " pathEditMode="relative" rAng="0" ptsTypes="AA">
                                      <p:cBhvr>
                                        <p:cTn id="225" dur="2000" fill="hold"/>
                                        <p:tgtEl>
                                          <p:spTgt spid="516146"/>
                                        </p:tgtEl>
                                        <p:attrNameLst>
                                          <p:attrName>ppt_x</p:attrName>
                                          <p:attrName>ppt_y</p:attrName>
                                        </p:attrNameLst>
                                      </p:cBhvr>
                                      <p:rCtr x="-2917" y="0"/>
                                    </p:animMotion>
                                  </p:childTnLst>
                                </p:cTn>
                              </p:par>
                              <p:par>
                                <p:cTn id="226" presetID="63" presetClass="path" presetSubtype="0" accel="50000" decel="50000" fill="hold" grpId="1" nodeType="withEffect">
                                  <p:stCondLst>
                                    <p:cond delay="0"/>
                                  </p:stCondLst>
                                  <p:childTnLst>
                                    <p:animMotion origin="layout" path="M -3.33333E-6 -2.61624E-6 L 0.05834 -2.61624E-6 " pathEditMode="relative" rAng="0" ptsTypes="AA">
                                      <p:cBhvr>
                                        <p:cTn id="227" dur="2000" fill="hold"/>
                                        <p:tgtEl>
                                          <p:spTgt spid="516098"/>
                                        </p:tgtEl>
                                        <p:attrNameLst>
                                          <p:attrName>ppt_x</p:attrName>
                                          <p:attrName>ppt_y</p:attrName>
                                        </p:attrNameLst>
                                      </p:cBhvr>
                                      <p:rCtr x="2917" y="0"/>
                                    </p:animMotion>
                                  </p:childTnLst>
                                </p:cTn>
                              </p:par>
                              <p:par>
                                <p:cTn id="228" presetID="35" presetClass="path" presetSubtype="0" accel="50000" decel="50000" fill="hold" grpId="1" nodeType="withEffect">
                                  <p:stCondLst>
                                    <p:cond delay="0"/>
                                  </p:stCondLst>
                                  <p:childTnLst>
                                    <p:animMotion origin="layout" path="M -3.33333E-6 -2.61624E-6 L -0.05833 -2.61624E-6 " pathEditMode="relative" rAng="0" ptsTypes="AA">
                                      <p:cBhvr>
                                        <p:cTn id="229" dur="2000" fill="hold"/>
                                        <p:tgtEl>
                                          <p:spTgt spid="516154"/>
                                        </p:tgtEl>
                                        <p:attrNameLst>
                                          <p:attrName>ppt_x</p:attrName>
                                          <p:attrName>ppt_y</p:attrName>
                                        </p:attrNameLst>
                                      </p:cBhvr>
                                      <p:rCtr x="-2917" y="0"/>
                                    </p:animMotion>
                                  </p:childTnLst>
                                </p:cTn>
                              </p:par>
                            </p:childTnLst>
                          </p:cTn>
                        </p:par>
                        <p:par>
                          <p:cTn id="230" fill="hold" nodeType="afterGroup">
                            <p:stCondLst>
                              <p:cond delay="3000"/>
                            </p:stCondLst>
                            <p:childTnLst>
                              <p:par>
                                <p:cTn id="231" presetID="9" presetClass="exit" presetSubtype="0" fill="hold" grpId="2" nodeType="afterEffect">
                                  <p:stCondLst>
                                    <p:cond delay="0"/>
                                  </p:stCondLst>
                                  <p:childTnLst>
                                    <p:animEffect transition="out" filter="dissolve">
                                      <p:cBhvr>
                                        <p:cTn id="232" dur="500"/>
                                        <p:tgtEl>
                                          <p:spTgt spid="516147"/>
                                        </p:tgtEl>
                                      </p:cBhvr>
                                    </p:animEffect>
                                    <p:set>
                                      <p:cBhvr>
                                        <p:cTn id="233" dur="1" fill="hold">
                                          <p:stCondLst>
                                            <p:cond delay="499"/>
                                          </p:stCondLst>
                                        </p:cTn>
                                        <p:tgtEl>
                                          <p:spTgt spid="516147"/>
                                        </p:tgtEl>
                                        <p:attrNameLst>
                                          <p:attrName>style.visibility</p:attrName>
                                        </p:attrNameLst>
                                      </p:cBhvr>
                                      <p:to>
                                        <p:strVal val="hidden"/>
                                      </p:to>
                                    </p:set>
                                  </p:childTnLst>
                                </p:cTn>
                              </p:par>
                              <p:par>
                                <p:cTn id="234" presetID="9" presetClass="exit" presetSubtype="0" fill="hold" grpId="2" nodeType="withEffect">
                                  <p:stCondLst>
                                    <p:cond delay="0"/>
                                  </p:stCondLst>
                                  <p:childTnLst>
                                    <p:animEffect transition="out" filter="dissolve">
                                      <p:cBhvr>
                                        <p:cTn id="235" dur="500"/>
                                        <p:tgtEl>
                                          <p:spTgt spid="516146"/>
                                        </p:tgtEl>
                                      </p:cBhvr>
                                    </p:animEffect>
                                    <p:set>
                                      <p:cBhvr>
                                        <p:cTn id="236" dur="1" fill="hold">
                                          <p:stCondLst>
                                            <p:cond delay="499"/>
                                          </p:stCondLst>
                                        </p:cTn>
                                        <p:tgtEl>
                                          <p:spTgt spid="516146"/>
                                        </p:tgtEl>
                                        <p:attrNameLst>
                                          <p:attrName>style.visibility</p:attrName>
                                        </p:attrNameLst>
                                      </p:cBhvr>
                                      <p:to>
                                        <p:strVal val="hidden"/>
                                      </p:to>
                                    </p:set>
                                  </p:childTnLst>
                                </p:cTn>
                              </p:par>
                              <p:par>
                                <p:cTn id="237" presetID="9" presetClass="exit" presetSubtype="0" fill="hold" grpId="2" nodeType="withEffect">
                                  <p:stCondLst>
                                    <p:cond delay="0"/>
                                  </p:stCondLst>
                                  <p:childTnLst>
                                    <p:animEffect transition="out" filter="dissolve">
                                      <p:cBhvr>
                                        <p:cTn id="238" dur="500"/>
                                        <p:tgtEl>
                                          <p:spTgt spid="516098"/>
                                        </p:tgtEl>
                                      </p:cBhvr>
                                    </p:animEffect>
                                    <p:set>
                                      <p:cBhvr>
                                        <p:cTn id="239" dur="1" fill="hold">
                                          <p:stCondLst>
                                            <p:cond delay="499"/>
                                          </p:stCondLst>
                                        </p:cTn>
                                        <p:tgtEl>
                                          <p:spTgt spid="516098"/>
                                        </p:tgtEl>
                                        <p:attrNameLst>
                                          <p:attrName>style.visibility</p:attrName>
                                        </p:attrNameLst>
                                      </p:cBhvr>
                                      <p:to>
                                        <p:strVal val="hidden"/>
                                      </p:to>
                                    </p:set>
                                  </p:childTnLst>
                                </p:cTn>
                              </p:par>
                              <p:par>
                                <p:cTn id="240" presetID="9" presetClass="exit" presetSubtype="0" fill="hold" grpId="2" nodeType="withEffect">
                                  <p:stCondLst>
                                    <p:cond delay="0"/>
                                  </p:stCondLst>
                                  <p:childTnLst>
                                    <p:animEffect transition="out" filter="dissolve">
                                      <p:cBhvr>
                                        <p:cTn id="241" dur="500"/>
                                        <p:tgtEl>
                                          <p:spTgt spid="516154"/>
                                        </p:tgtEl>
                                      </p:cBhvr>
                                    </p:animEffect>
                                    <p:set>
                                      <p:cBhvr>
                                        <p:cTn id="242" dur="1" fill="hold">
                                          <p:stCondLst>
                                            <p:cond delay="499"/>
                                          </p:stCondLst>
                                        </p:cTn>
                                        <p:tgtEl>
                                          <p:spTgt spid="516154"/>
                                        </p:tgtEl>
                                        <p:attrNameLst>
                                          <p:attrName>style.visibility</p:attrName>
                                        </p:attrNameLst>
                                      </p:cBhvr>
                                      <p:to>
                                        <p:strVal val="hidden"/>
                                      </p:to>
                                    </p:set>
                                  </p:childTnLst>
                                </p:cTn>
                              </p:par>
                            </p:childTnLst>
                          </p:cTn>
                        </p:par>
                        <p:par>
                          <p:cTn id="243" fill="hold" nodeType="afterGroup">
                            <p:stCondLst>
                              <p:cond delay="3500"/>
                            </p:stCondLst>
                            <p:childTnLst>
                              <p:par>
                                <p:cTn id="244" presetID="9" presetClass="entr" presetSubtype="0" fill="hold" nodeType="afterEffect">
                                  <p:stCondLst>
                                    <p:cond delay="0"/>
                                  </p:stCondLst>
                                  <p:childTnLst>
                                    <p:set>
                                      <p:cBhvr>
                                        <p:cTn id="245" dur="1" fill="hold">
                                          <p:stCondLst>
                                            <p:cond delay="0"/>
                                          </p:stCondLst>
                                        </p:cTn>
                                        <p:tgtEl>
                                          <p:spTgt spid="14"/>
                                        </p:tgtEl>
                                        <p:attrNameLst>
                                          <p:attrName>style.visibility</p:attrName>
                                        </p:attrNameLst>
                                      </p:cBhvr>
                                      <p:to>
                                        <p:strVal val="visible"/>
                                      </p:to>
                                    </p:set>
                                    <p:animEffect transition="in" filter="dissolve">
                                      <p:cBhvr>
                                        <p:cTn id="246" dur="500"/>
                                        <p:tgtEl>
                                          <p:spTgt spid="14"/>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9" presetClass="entr" presetSubtype="0" fill="hold" nodeType="clickEffect">
                                  <p:stCondLst>
                                    <p:cond delay="0"/>
                                  </p:stCondLst>
                                  <p:childTnLst>
                                    <p:set>
                                      <p:cBhvr>
                                        <p:cTn id="250" dur="1" fill="hold">
                                          <p:stCondLst>
                                            <p:cond delay="0"/>
                                          </p:stCondLst>
                                        </p:cTn>
                                        <p:tgtEl>
                                          <p:spTgt spid="4"/>
                                        </p:tgtEl>
                                        <p:attrNameLst>
                                          <p:attrName>style.visibility</p:attrName>
                                        </p:attrNameLst>
                                      </p:cBhvr>
                                      <p:to>
                                        <p:strVal val="visible"/>
                                      </p:to>
                                    </p:set>
                                    <p:animEffect transition="in" filter="dissolve">
                                      <p:cBhvr>
                                        <p:cTn id="251" dur="500"/>
                                        <p:tgtEl>
                                          <p:spTgt spid="4"/>
                                        </p:tgtEl>
                                      </p:cBhvr>
                                    </p:animEffect>
                                  </p:childTnLst>
                                </p:cTn>
                              </p:par>
                              <p:par>
                                <p:cTn id="252" presetID="9" presetClass="exit" presetSubtype="0" fill="hold" nodeType="withEffect">
                                  <p:stCondLst>
                                    <p:cond delay="0"/>
                                  </p:stCondLst>
                                  <p:childTnLst>
                                    <p:animEffect transition="out" filter="dissolve">
                                      <p:cBhvr>
                                        <p:cTn id="253" dur="500"/>
                                        <p:tgtEl>
                                          <p:spTgt spid="14"/>
                                        </p:tgtEl>
                                      </p:cBhvr>
                                    </p:animEffect>
                                    <p:set>
                                      <p:cBhvr>
                                        <p:cTn id="254" dur="1" fill="hold">
                                          <p:stCondLst>
                                            <p:cond delay="499"/>
                                          </p:stCondLst>
                                        </p:cTn>
                                        <p:tgtEl>
                                          <p:spTgt spid="14"/>
                                        </p:tgtEl>
                                        <p:attrNameLst>
                                          <p:attrName>style.visibility</p:attrName>
                                        </p:attrNameLst>
                                      </p:cBhvr>
                                      <p:to>
                                        <p:strVal val="hidden"/>
                                      </p:to>
                                    </p:set>
                                  </p:childTnLst>
                                </p:cTn>
                              </p:par>
                            </p:childTnLst>
                          </p:cTn>
                        </p:par>
                        <p:par>
                          <p:cTn id="255" fill="hold" nodeType="afterGroup">
                            <p:stCondLst>
                              <p:cond delay="500"/>
                            </p:stCondLst>
                            <p:childTnLst>
                              <p:par>
                                <p:cTn id="256" presetID="63" presetClass="path" presetSubtype="0" accel="50000" decel="50000" fill="hold" grpId="1" nodeType="afterEffect">
                                  <p:stCondLst>
                                    <p:cond delay="0"/>
                                  </p:stCondLst>
                                  <p:childTnLst>
                                    <p:animMotion origin="layout" path="M 0 4.78834E-6 L 0.05833 4.78834E-6 " pathEditMode="relative" rAng="0" ptsTypes="AA">
                                      <p:cBhvr>
                                        <p:cTn id="257" dur="1000" fill="hold"/>
                                        <p:tgtEl>
                                          <p:spTgt spid="516150"/>
                                        </p:tgtEl>
                                        <p:attrNameLst>
                                          <p:attrName>ppt_x</p:attrName>
                                          <p:attrName>ppt_y</p:attrName>
                                        </p:attrNameLst>
                                      </p:cBhvr>
                                      <p:rCtr x="2917" y="0"/>
                                    </p:animMotion>
                                  </p:childTnLst>
                                </p:cTn>
                              </p:par>
                              <p:par>
                                <p:cTn id="258" presetID="35" presetClass="path" presetSubtype="0" accel="50000" decel="50000" fill="hold" grpId="1" nodeType="withEffect">
                                  <p:stCondLst>
                                    <p:cond delay="0"/>
                                  </p:stCondLst>
                                  <p:childTnLst>
                                    <p:animMotion origin="layout" path="M 3.33333E-6 4.78834E-6 L -0.05834 4.78834E-6 " pathEditMode="relative" rAng="0" ptsTypes="AA">
                                      <p:cBhvr>
                                        <p:cTn id="259" dur="1000" fill="hold"/>
                                        <p:tgtEl>
                                          <p:spTgt spid="516152"/>
                                        </p:tgtEl>
                                        <p:attrNameLst>
                                          <p:attrName>ppt_x</p:attrName>
                                          <p:attrName>ppt_y</p:attrName>
                                        </p:attrNameLst>
                                      </p:cBhvr>
                                      <p:rCtr x="-2917" y="0"/>
                                    </p:animMotion>
                                  </p:childTnLst>
                                </p:cTn>
                              </p:par>
                            </p:childTnLst>
                          </p:cTn>
                        </p:par>
                        <p:par>
                          <p:cTn id="260" fill="hold" nodeType="afterGroup">
                            <p:stCondLst>
                              <p:cond delay="1500"/>
                            </p:stCondLst>
                            <p:childTnLst>
                              <p:par>
                                <p:cTn id="261" presetID="42" presetClass="path" presetSubtype="0" accel="50000" decel="50000" fill="hold" grpId="2" nodeType="afterEffect">
                                  <p:stCondLst>
                                    <p:cond delay="0"/>
                                  </p:stCondLst>
                                  <p:childTnLst>
                                    <p:animMotion origin="layout" path="M 0.05833 -2.01249E-6 L 0.05833 0.23317 " pathEditMode="relative" rAng="0" ptsTypes="AA">
                                      <p:cBhvr>
                                        <p:cTn id="262" dur="1000" fill="hold"/>
                                        <p:tgtEl>
                                          <p:spTgt spid="516150"/>
                                        </p:tgtEl>
                                        <p:attrNameLst>
                                          <p:attrName>ppt_x</p:attrName>
                                          <p:attrName>ppt_y</p:attrName>
                                        </p:attrNameLst>
                                      </p:cBhvr>
                                      <p:rCtr x="0" y="11659"/>
                                    </p:animMotion>
                                  </p:childTnLst>
                                </p:cTn>
                              </p:par>
                              <p:par>
                                <p:cTn id="263" presetID="42" presetClass="path" presetSubtype="0" accel="50000" decel="50000" fill="hold" grpId="2" nodeType="withEffect">
                                  <p:stCondLst>
                                    <p:cond delay="0"/>
                                  </p:stCondLst>
                                  <p:childTnLst>
                                    <p:animMotion origin="layout" path="M -0.05834 -2.01249E-6 L -0.05834 0.23317 " pathEditMode="relative" rAng="0" ptsTypes="AA">
                                      <p:cBhvr>
                                        <p:cTn id="264" dur="1000" fill="hold"/>
                                        <p:tgtEl>
                                          <p:spTgt spid="516152"/>
                                        </p:tgtEl>
                                        <p:attrNameLst>
                                          <p:attrName>ppt_x</p:attrName>
                                          <p:attrName>ppt_y</p:attrName>
                                        </p:attrNameLst>
                                      </p:cBhvr>
                                      <p:rCtr x="0" y="11659"/>
                                    </p:animMotion>
                                  </p:childTnLst>
                                </p:cTn>
                              </p:par>
                            </p:childTnLst>
                          </p:cTn>
                        </p:par>
                        <p:par>
                          <p:cTn id="265" fill="hold" nodeType="afterGroup">
                            <p:stCondLst>
                              <p:cond delay="2500"/>
                            </p:stCondLst>
                            <p:childTnLst>
                              <p:par>
                                <p:cTn id="266" presetID="9" presetClass="entr" presetSubtype="0" fill="hold" nodeType="afterEffect">
                                  <p:stCondLst>
                                    <p:cond delay="0"/>
                                  </p:stCondLst>
                                  <p:childTnLst>
                                    <p:set>
                                      <p:cBhvr>
                                        <p:cTn id="267" dur="1" fill="hold">
                                          <p:stCondLst>
                                            <p:cond delay="0"/>
                                          </p:stCondLst>
                                        </p:cTn>
                                        <p:tgtEl>
                                          <p:spTgt spid="17"/>
                                        </p:tgtEl>
                                        <p:attrNameLst>
                                          <p:attrName>style.visibility</p:attrName>
                                        </p:attrNameLst>
                                      </p:cBhvr>
                                      <p:to>
                                        <p:strVal val="visible"/>
                                      </p:to>
                                    </p:set>
                                    <p:animEffect transition="in" filter="dissolve">
                                      <p:cBhvr>
                                        <p:cTn id="268" dur="500"/>
                                        <p:tgtEl>
                                          <p:spTgt spid="17"/>
                                        </p:tgtEl>
                                      </p:cBhvr>
                                    </p:animEffect>
                                  </p:childTnLst>
                                </p:cTn>
                              </p:par>
                            </p:childTnLst>
                          </p:cTn>
                        </p:par>
                      </p:childTnLst>
                    </p:cTn>
                  </p:par>
                  <p:par>
                    <p:cTn id="269" fill="hold" nodeType="clickPar">
                      <p:stCondLst>
                        <p:cond delay="indefinite"/>
                      </p:stCondLst>
                      <p:childTnLst>
                        <p:par>
                          <p:cTn id="270" fill="hold" nodeType="withGroup">
                            <p:stCondLst>
                              <p:cond delay="0"/>
                            </p:stCondLst>
                            <p:childTnLst>
                              <p:par>
                                <p:cTn id="271" presetID="9" presetClass="entr" presetSubtype="0" fill="hold" nodeType="clickEffect">
                                  <p:stCondLst>
                                    <p:cond delay="0"/>
                                  </p:stCondLst>
                                  <p:childTnLst>
                                    <p:set>
                                      <p:cBhvr>
                                        <p:cTn id="272" dur="1" fill="hold">
                                          <p:stCondLst>
                                            <p:cond delay="0"/>
                                          </p:stCondLst>
                                        </p:cTn>
                                        <p:tgtEl>
                                          <p:spTgt spid="7"/>
                                        </p:tgtEl>
                                        <p:attrNameLst>
                                          <p:attrName>style.visibility</p:attrName>
                                        </p:attrNameLst>
                                      </p:cBhvr>
                                      <p:to>
                                        <p:strVal val="visible"/>
                                      </p:to>
                                    </p:set>
                                    <p:animEffect transition="in" filter="dissolve">
                                      <p:cBhvr>
                                        <p:cTn id="273" dur="500"/>
                                        <p:tgtEl>
                                          <p:spTgt spid="7"/>
                                        </p:tgtEl>
                                      </p:cBhvr>
                                    </p:animEffect>
                                  </p:childTnLst>
                                </p:cTn>
                              </p:par>
                              <p:par>
                                <p:cTn id="274" presetID="9" presetClass="entr" presetSubtype="0" fill="hold" nodeType="withEffect">
                                  <p:stCondLst>
                                    <p:cond delay="0"/>
                                  </p:stCondLst>
                                  <p:childTnLst>
                                    <p:set>
                                      <p:cBhvr>
                                        <p:cTn id="275" dur="1" fill="hold">
                                          <p:stCondLst>
                                            <p:cond delay="0"/>
                                          </p:stCondLst>
                                        </p:cTn>
                                        <p:tgtEl>
                                          <p:spTgt spid="5"/>
                                        </p:tgtEl>
                                        <p:attrNameLst>
                                          <p:attrName>style.visibility</p:attrName>
                                        </p:attrNameLst>
                                      </p:cBhvr>
                                      <p:to>
                                        <p:strVal val="visible"/>
                                      </p:to>
                                    </p:set>
                                    <p:animEffect transition="in" filter="dissolve">
                                      <p:cBhvr>
                                        <p:cTn id="276" dur="500"/>
                                        <p:tgtEl>
                                          <p:spTgt spid="5"/>
                                        </p:tgtEl>
                                      </p:cBhvr>
                                    </p:animEffect>
                                  </p:childTnLst>
                                </p:cTn>
                              </p:par>
                            </p:childTnLst>
                          </p:cTn>
                        </p:par>
                      </p:childTnLst>
                    </p:cTn>
                  </p:par>
                  <p:par>
                    <p:cTn id="277" fill="hold" nodeType="clickPar">
                      <p:stCondLst>
                        <p:cond delay="indefinite"/>
                      </p:stCondLst>
                      <p:childTnLst>
                        <p:par>
                          <p:cTn id="278" fill="hold" nodeType="withGroup">
                            <p:stCondLst>
                              <p:cond delay="0"/>
                            </p:stCondLst>
                            <p:childTnLst>
                              <p:par>
                                <p:cTn id="279" presetID="9" presetClass="entr" presetSubtype="0" fill="hold" nodeType="clickEffect">
                                  <p:stCondLst>
                                    <p:cond delay="0"/>
                                  </p:stCondLst>
                                  <p:childTnLst>
                                    <p:set>
                                      <p:cBhvr>
                                        <p:cTn id="280" dur="1" fill="hold">
                                          <p:stCondLst>
                                            <p:cond delay="0"/>
                                          </p:stCondLst>
                                        </p:cTn>
                                        <p:tgtEl>
                                          <p:spTgt spid="6"/>
                                        </p:tgtEl>
                                        <p:attrNameLst>
                                          <p:attrName>style.visibility</p:attrName>
                                        </p:attrNameLst>
                                      </p:cBhvr>
                                      <p:to>
                                        <p:strVal val="visible"/>
                                      </p:to>
                                    </p:set>
                                    <p:animEffect transition="in" filter="dissolve">
                                      <p:cBhvr>
                                        <p:cTn id="281" dur="500"/>
                                        <p:tgtEl>
                                          <p:spTgt spid="6"/>
                                        </p:tgtEl>
                                      </p:cBhvr>
                                    </p:animEffect>
                                  </p:childTnLst>
                                </p:cTn>
                              </p:par>
                              <p:par>
                                <p:cTn id="282" presetID="9" presetClass="exit" presetSubtype="0" fill="hold" nodeType="withEffect">
                                  <p:stCondLst>
                                    <p:cond delay="0"/>
                                  </p:stCondLst>
                                  <p:childTnLst>
                                    <p:animEffect transition="out" filter="dissolve">
                                      <p:cBhvr>
                                        <p:cTn id="283" dur="500"/>
                                        <p:tgtEl>
                                          <p:spTgt spid="7"/>
                                        </p:tgtEl>
                                      </p:cBhvr>
                                    </p:animEffect>
                                    <p:set>
                                      <p:cBhvr>
                                        <p:cTn id="284" dur="1" fill="hold">
                                          <p:stCondLst>
                                            <p:cond delay="499"/>
                                          </p:stCondLst>
                                        </p:cTn>
                                        <p:tgtEl>
                                          <p:spTgt spid="7"/>
                                        </p:tgtEl>
                                        <p:attrNameLst>
                                          <p:attrName>style.visibility</p:attrName>
                                        </p:attrNameLst>
                                      </p:cBhvr>
                                      <p:to>
                                        <p:strVal val="hidden"/>
                                      </p:to>
                                    </p:set>
                                  </p:childTnLst>
                                </p:cTn>
                              </p:par>
                            </p:childTnLst>
                          </p:cTn>
                        </p:par>
                      </p:childTnLst>
                    </p:cTn>
                  </p:par>
                  <p:par>
                    <p:cTn id="285" fill="hold" nodeType="clickPar">
                      <p:stCondLst>
                        <p:cond delay="indefinite"/>
                      </p:stCondLst>
                      <p:childTnLst>
                        <p:par>
                          <p:cTn id="286" fill="hold" nodeType="withGroup">
                            <p:stCondLst>
                              <p:cond delay="0"/>
                            </p:stCondLst>
                            <p:childTnLst>
                              <p:par>
                                <p:cTn id="287" presetID="2" presetClass="entr" presetSubtype="2" fill="hold" grpId="0" nodeType="clickEffect">
                                  <p:stCondLst>
                                    <p:cond delay="0"/>
                                  </p:stCondLst>
                                  <p:childTnLst>
                                    <p:set>
                                      <p:cBhvr>
                                        <p:cTn id="288" dur="1" fill="hold">
                                          <p:stCondLst>
                                            <p:cond delay="0"/>
                                          </p:stCondLst>
                                        </p:cTn>
                                        <p:tgtEl>
                                          <p:spTgt spid="516207">
                                            <p:txEl>
                                              <p:pRg st="0" end="0"/>
                                            </p:txEl>
                                          </p:spTgt>
                                        </p:tgtEl>
                                        <p:attrNameLst>
                                          <p:attrName>style.visibility</p:attrName>
                                        </p:attrNameLst>
                                      </p:cBhvr>
                                      <p:to>
                                        <p:strVal val="visible"/>
                                      </p:to>
                                    </p:set>
                                    <p:anim calcmode="lin" valueType="num">
                                      <p:cBhvr additive="base">
                                        <p:cTn id="289" dur="500" fill="hold"/>
                                        <p:tgtEl>
                                          <p:spTgt spid="516207">
                                            <p:txEl>
                                              <p:pRg st="0" end="0"/>
                                            </p:txEl>
                                          </p:spTgt>
                                        </p:tgtEl>
                                        <p:attrNameLst>
                                          <p:attrName>ppt_x</p:attrName>
                                        </p:attrNameLst>
                                      </p:cBhvr>
                                      <p:tavLst>
                                        <p:tav tm="0">
                                          <p:val>
                                            <p:strVal val="1+#ppt_w/2"/>
                                          </p:val>
                                        </p:tav>
                                        <p:tav tm="100000">
                                          <p:val>
                                            <p:strVal val="#ppt_x"/>
                                          </p:val>
                                        </p:tav>
                                      </p:tavLst>
                                    </p:anim>
                                    <p:anim calcmode="lin" valueType="num">
                                      <p:cBhvr additive="base">
                                        <p:cTn id="290" dur="500" fill="hold"/>
                                        <p:tgtEl>
                                          <p:spTgt spid="516207">
                                            <p:txEl>
                                              <p:pRg st="0" end="0"/>
                                            </p:txEl>
                                          </p:spTgt>
                                        </p:tgtEl>
                                        <p:attrNameLst>
                                          <p:attrName>ppt_y</p:attrName>
                                        </p:attrNameLst>
                                      </p:cBhvr>
                                      <p:tavLst>
                                        <p:tav tm="0">
                                          <p:val>
                                            <p:strVal val="#ppt_y"/>
                                          </p:val>
                                        </p:tav>
                                        <p:tav tm="100000">
                                          <p:val>
                                            <p:strVal val="#ppt_y"/>
                                          </p:val>
                                        </p:tav>
                                      </p:tavLst>
                                    </p:anim>
                                  </p:childTnLst>
                                </p:cTn>
                              </p:par>
                              <p:par>
                                <p:cTn id="291" presetID="2" presetClass="entr" presetSubtype="2" fill="hold" grpId="0" nodeType="withEffect">
                                  <p:stCondLst>
                                    <p:cond delay="0"/>
                                  </p:stCondLst>
                                  <p:childTnLst>
                                    <p:set>
                                      <p:cBhvr>
                                        <p:cTn id="292" dur="1" fill="hold">
                                          <p:stCondLst>
                                            <p:cond delay="0"/>
                                          </p:stCondLst>
                                        </p:cTn>
                                        <p:tgtEl>
                                          <p:spTgt spid="516207">
                                            <p:txEl>
                                              <p:pRg st="1" end="1"/>
                                            </p:txEl>
                                          </p:spTgt>
                                        </p:tgtEl>
                                        <p:attrNameLst>
                                          <p:attrName>style.visibility</p:attrName>
                                        </p:attrNameLst>
                                      </p:cBhvr>
                                      <p:to>
                                        <p:strVal val="visible"/>
                                      </p:to>
                                    </p:set>
                                    <p:anim calcmode="lin" valueType="num">
                                      <p:cBhvr additive="base">
                                        <p:cTn id="293" dur="500" fill="hold"/>
                                        <p:tgtEl>
                                          <p:spTgt spid="516207">
                                            <p:txEl>
                                              <p:pRg st="1" end="1"/>
                                            </p:txEl>
                                          </p:spTgt>
                                        </p:tgtEl>
                                        <p:attrNameLst>
                                          <p:attrName>ppt_x</p:attrName>
                                        </p:attrNameLst>
                                      </p:cBhvr>
                                      <p:tavLst>
                                        <p:tav tm="0">
                                          <p:val>
                                            <p:strVal val="1+#ppt_w/2"/>
                                          </p:val>
                                        </p:tav>
                                        <p:tav tm="100000">
                                          <p:val>
                                            <p:strVal val="#ppt_x"/>
                                          </p:val>
                                        </p:tav>
                                      </p:tavLst>
                                    </p:anim>
                                    <p:anim calcmode="lin" valueType="num">
                                      <p:cBhvr additive="base">
                                        <p:cTn id="294" dur="500" fill="hold"/>
                                        <p:tgtEl>
                                          <p:spTgt spid="516207">
                                            <p:txEl>
                                              <p:pRg st="1" end="1"/>
                                            </p:txEl>
                                          </p:spTgt>
                                        </p:tgtEl>
                                        <p:attrNameLst>
                                          <p:attrName>ppt_y</p:attrName>
                                        </p:attrNameLst>
                                      </p:cBhvr>
                                      <p:tavLst>
                                        <p:tav tm="0">
                                          <p:val>
                                            <p:strVal val="#ppt_y"/>
                                          </p:val>
                                        </p:tav>
                                        <p:tav tm="100000">
                                          <p:val>
                                            <p:strVal val="#ppt_y"/>
                                          </p:val>
                                        </p:tav>
                                      </p:tavLst>
                                    </p:anim>
                                  </p:childTnLst>
                                </p:cTn>
                              </p:par>
                              <p:par>
                                <p:cTn id="295" presetID="2" presetClass="entr" presetSubtype="2" fill="hold" grpId="0" nodeType="withEffect">
                                  <p:stCondLst>
                                    <p:cond delay="0"/>
                                  </p:stCondLst>
                                  <p:childTnLst>
                                    <p:set>
                                      <p:cBhvr>
                                        <p:cTn id="296" dur="1" fill="hold">
                                          <p:stCondLst>
                                            <p:cond delay="0"/>
                                          </p:stCondLst>
                                        </p:cTn>
                                        <p:tgtEl>
                                          <p:spTgt spid="516207">
                                            <p:txEl>
                                              <p:pRg st="2" end="2"/>
                                            </p:txEl>
                                          </p:spTgt>
                                        </p:tgtEl>
                                        <p:attrNameLst>
                                          <p:attrName>style.visibility</p:attrName>
                                        </p:attrNameLst>
                                      </p:cBhvr>
                                      <p:to>
                                        <p:strVal val="visible"/>
                                      </p:to>
                                    </p:set>
                                    <p:anim calcmode="lin" valueType="num">
                                      <p:cBhvr additive="base">
                                        <p:cTn id="297" dur="500" fill="hold"/>
                                        <p:tgtEl>
                                          <p:spTgt spid="516207">
                                            <p:txEl>
                                              <p:pRg st="2" end="2"/>
                                            </p:txEl>
                                          </p:spTgt>
                                        </p:tgtEl>
                                        <p:attrNameLst>
                                          <p:attrName>ppt_x</p:attrName>
                                        </p:attrNameLst>
                                      </p:cBhvr>
                                      <p:tavLst>
                                        <p:tav tm="0">
                                          <p:val>
                                            <p:strVal val="1+#ppt_w/2"/>
                                          </p:val>
                                        </p:tav>
                                        <p:tav tm="100000">
                                          <p:val>
                                            <p:strVal val="#ppt_x"/>
                                          </p:val>
                                        </p:tav>
                                      </p:tavLst>
                                    </p:anim>
                                    <p:anim calcmode="lin" valueType="num">
                                      <p:cBhvr additive="base">
                                        <p:cTn id="298" dur="500" fill="hold"/>
                                        <p:tgtEl>
                                          <p:spTgt spid="516207">
                                            <p:txEl>
                                              <p:pRg st="2" end="2"/>
                                            </p:txEl>
                                          </p:spTgt>
                                        </p:tgtEl>
                                        <p:attrNameLst>
                                          <p:attrName>ppt_y</p:attrName>
                                        </p:attrNameLst>
                                      </p:cBhvr>
                                      <p:tavLst>
                                        <p:tav tm="0">
                                          <p:val>
                                            <p:strVal val="#ppt_y"/>
                                          </p:val>
                                        </p:tav>
                                        <p:tav tm="100000">
                                          <p:val>
                                            <p:strVal val="#ppt_y"/>
                                          </p:val>
                                        </p:tav>
                                      </p:tavLst>
                                    </p:anim>
                                  </p:childTnLst>
                                </p:cTn>
                              </p:par>
                              <p:par>
                                <p:cTn id="299" presetID="2" presetClass="entr" presetSubtype="2" fill="hold" grpId="0" nodeType="withEffect">
                                  <p:stCondLst>
                                    <p:cond delay="0"/>
                                  </p:stCondLst>
                                  <p:childTnLst>
                                    <p:set>
                                      <p:cBhvr>
                                        <p:cTn id="300" dur="1" fill="hold">
                                          <p:stCondLst>
                                            <p:cond delay="0"/>
                                          </p:stCondLst>
                                        </p:cTn>
                                        <p:tgtEl>
                                          <p:spTgt spid="516207">
                                            <p:txEl>
                                              <p:pRg st="3" end="3"/>
                                            </p:txEl>
                                          </p:spTgt>
                                        </p:tgtEl>
                                        <p:attrNameLst>
                                          <p:attrName>style.visibility</p:attrName>
                                        </p:attrNameLst>
                                      </p:cBhvr>
                                      <p:to>
                                        <p:strVal val="visible"/>
                                      </p:to>
                                    </p:set>
                                    <p:anim calcmode="lin" valueType="num">
                                      <p:cBhvr additive="base">
                                        <p:cTn id="301" dur="500" fill="hold"/>
                                        <p:tgtEl>
                                          <p:spTgt spid="516207">
                                            <p:txEl>
                                              <p:pRg st="3" end="3"/>
                                            </p:txEl>
                                          </p:spTgt>
                                        </p:tgtEl>
                                        <p:attrNameLst>
                                          <p:attrName>ppt_x</p:attrName>
                                        </p:attrNameLst>
                                      </p:cBhvr>
                                      <p:tavLst>
                                        <p:tav tm="0">
                                          <p:val>
                                            <p:strVal val="1+#ppt_w/2"/>
                                          </p:val>
                                        </p:tav>
                                        <p:tav tm="100000">
                                          <p:val>
                                            <p:strVal val="#ppt_x"/>
                                          </p:val>
                                        </p:tav>
                                      </p:tavLst>
                                    </p:anim>
                                    <p:anim calcmode="lin" valueType="num">
                                      <p:cBhvr additive="base">
                                        <p:cTn id="302" dur="500" fill="hold"/>
                                        <p:tgtEl>
                                          <p:spTgt spid="516207">
                                            <p:txEl>
                                              <p:pRg st="3" end="3"/>
                                            </p:txEl>
                                          </p:spTgt>
                                        </p:tgtEl>
                                        <p:attrNameLst>
                                          <p:attrName>ppt_y</p:attrName>
                                        </p:attrNameLst>
                                      </p:cBhvr>
                                      <p:tavLst>
                                        <p:tav tm="0">
                                          <p:val>
                                            <p:strVal val="#ppt_y"/>
                                          </p:val>
                                        </p:tav>
                                        <p:tav tm="100000">
                                          <p:val>
                                            <p:strVal val="#ppt_y"/>
                                          </p:val>
                                        </p:tav>
                                      </p:tavLst>
                                    </p:anim>
                                  </p:childTnLst>
                                </p:cTn>
                              </p:par>
                              <p:par>
                                <p:cTn id="303" presetID="2" presetClass="entr" presetSubtype="2" fill="hold" grpId="0" nodeType="withEffect">
                                  <p:stCondLst>
                                    <p:cond delay="0"/>
                                  </p:stCondLst>
                                  <p:childTnLst>
                                    <p:set>
                                      <p:cBhvr>
                                        <p:cTn id="304" dur="1" fill="hold">
                                          <p:stCondLst>
                                            <p:cond delay="0"/>
                                          </p:stCondLst>
                                        </p:cTn>
                                        <p:tgtEl>
                                          <p:spTgt spid="516207">
                                            <p:txEl>
                                              <p:pRg st="4" end="4"/>
                                            </p:txEl>
                                          </p:spTgt>
                                        </p:tgtEl>
                                        <p:attrNameLst>
                                          <p:attrName>style.visibility</p:attrName>
                                        </p:attrNameLst>
                                      </p:cBhvr>
                                      <p:to>
                                        <p:strVal val="visible"/>
                                      </p:to>
                                    </p:set>
                                    <p:anim calcmode="lin" valueType="num">
                                      <p:cBhvr additive="base">
                                        <p:cTn id="305" dur="500" fill="hold"/>
                                        <p:tgtEl>
                                          <p:spTgt spid="516207">
                                            <p:txEl>
                                              <p:pRg st="4" end="4"/>
                                            </p:txEl>
                                          </p:spTgt>
                                        </p:tgtEl>
                                        <p:attrNameLst>
                                          <p:attrName>ppt_x</p:attrName>
                                        </p:attrNameLst>
                                      </p:cBhvr>
                                      <p:tavLst>
                                        <p:tav tm="0">
                                          <p:val>
                                            <p:strVal val="1+#ppt_w/2"/>
                                          </p:val>
                                        </p:tav>
                                        <p:tav tm="100000">
                                          <p:val>
                                            <p:strVal val="#ppt_x"/>
                                          </p:val>
                                        </p:tav>
                                      </p:tavLst>
                                    </p:anim>
                                    <p:anim calcmode="lin" valueType="num">
                                      <p:cBhvr additive="base">
                                        <p:cTn id="306" dur="500" fill="hold"/>
                                        <p:tgtEl>
                                          <p:spTgt spid="516207">
                                            <p:txEl>
                                              <p:pRg st="4" end="4"/>
                                            </p:txEl>
                                          </p:spTgt>
                                        </p:tgtEl>
                                        <p:attrNameLst>
                                          <p:attrName>ppt_y</p:attrName>
                                        </p:attrNameLst>
                                      </p:cBhvr>
                                      <p:tavLst>
                                        <p:tav tm="0">
                                          <p:val>
                                            <p:strVal val="#ppt_y"/>
                                          </p:val>
                                        </p:tav>
                                        <p:tav tm="100000">
                                          <p:val>
                                            <p:strVal val="#ppt_y"/>
                                          </p:val>
                                        </p:tav>
                                      </p:tavLst>
                                    </p:anim>
                                  </p:childTnLst>
                                </p:cTn>
                              </p:par>
                              <p:par>
                                <p:cTn id="307" presetID="2" presetClass="entr" presetSubtype="2" fill="hold" grpId="0" nodeType="withEffect">
                                  <p:stCondLst>
                                    <p:cond delay="0"/>
                                  </p:stCondLst>
                                  <p:childTnLst>
                                    <p:set>
                                      <p:cBhvr>
                                        <p:cTn id="308" dur="1" fill="hold">
                                          <p:stCondLst>
                                            <p:cond delay="0"/>
                                          </p:stCondLst>
                                        </p:cTn>
                                        <p:tgtEl>
                                          <p:spTgt spid="516207">
                                            <p:txEl>
                                              <p:pRg st="5" end="5"/>
                                            </p:txEl>
                                          </p:spTgt>
                                        </p:tgtEl>
                                        <p:attrNameLst>
                                          <p:attrName>style.visibility</p:attrName>
                                        </p:attrNameLst>
                                      </p:cBhvr>
                                      <p:to>
                                        <p:strVal val="visible"/>
                                      </p:to>
                                    </p:set>
                                    <p:anim calcmode="lin" valueType="num">
                                      <p:cBhvr additive="base">
                                        <p:cTn id="309" dur="500" fill="hold"/>
                                        <p:tgtEl>
                                          <p:spTgt spid="516207">
                                            <p:txEl>
                                              <p:pRg st="5" end="5"/>
                                            </p:txEl>
                                          </p:spTgt>
                                        </p:tgtEl>
                                        <p:attrNameLst>
                                          <p:attrName>ppt_x</p:attrName>
                                        </p:attrNameLst>
                                      </p:cBhvr>
                                      <p:tavLst>
                                        <p:tav tm="0">
                                          <p:val>
                                            <p:strVal val="1+#ppt_w/2"/>
                                          </p:val>
                                        </p:tav>
                                        <p:tav tm="100000">
                                          <p:val>
                                            <p:strVal val="#ppt_x"/>
                                          </p:val>
                                        </p:tav>
                                      </p:tavLst>
                                    </p:anim>
                                    <p:anim calcmode="lin" valueType="num">
                                      <p:cBhvr additive="base">
                                        <p:cTn id="310" dur="500" fill="hold"/>
                                        <p:tgtEl>
                                          <p:spTgt spid="5162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207" grpId="0" build="p" autoUpdateAnimBg="0"/>
      <p:bldP spid="516098" grpId="0" animBg="1"/>
      <p:bldP spid="516098" grpId="1" animBg="1"/>
      <p:bldP spid="516098" grpId="2" animBg="1"/>
      <p:bldP spid="516128" grpId="0" animBg="1"/>
      <p:bldP spid="516128" grpId="1" animBg="1"/>
      <p:bldP spid="516128" grpId="2" animBg="1"/>
      <p:bldP spid="516129" grpId="0" animBg="1"/>
      <p:bldP spid="516129" grpId="1" animBg="1"/>
      <p:bldP spid="516129" grpId="2" animBg="1"/>
      <p:bldP spid="516130" grpId="0" animBg="1"/>
      <p:bldP spid="516130" grpId="1" animBg="1"/>
      <p:bldP spid="516130" grpId="2" animBg="1"/>
      <p:bldP spid="516131" grpId="0" animBg="1"/>
      <p:bldP spid="516131" grpId="1" animBg="1"/>
      <p:bldP spid="516131" grpId="2" animBg="1"/>
      <p:bldP spid="516132" grpId="0" animBg="1"/>
      <p:bldP spid="516132" grpId="1" animBg="1"/>
      <p:bldP spid="516132" grpId="2" animBg="1"/>
      <p:bldP spid="516133" grpId="0" animBg="1"/>
      <p:bldP spid="516133" grpId="1" animBg="1"/>
      <p:bldP spid="516133" grpId="2" animBg="1"/>
      <p:bldP spid="516134" grpId="0" animBg="1"/>
      <p:bldP spid="516134" grpId="1" animBg="1"/>
      <p:bldP spid="516134" grpId="2" animBg="1"/>
      <p:bldP spid="516135" grpId="0" animBg="1"/>
      <p:bldP spid="516135" grpId="1" animBg="1"/>
      <p:bldP spid="516135" grpId="2" animBg="1"/>
      <p:bldP spid="516136" grpId="0" animBg="1"/>
      <p:bldP spid="516136" grpId="1" animBg="1"/>
      <p:bldP spid="516136" grpId="2" animBg="1"/>
      <p:bldP spid="516137" grpId="0" animBg="1"/>
      <p:bldP spid="516137" grpId="1" animBg="1"/>
      <p:bldP spid="516137" grpId="2" animBg="1"/>
      <p:bldP spid="516138" grpId="0" animBg="1"/>
      <p:bldP spid="516139" grpId="0" animBg="1"/>
      <p:bldP spid="516140" grpId="0" animBg="1"/>
      <p:bldP spid="516141" grpId="0" animBg="1"/>
      <p:bldP spid="516142" grpId="0"/>
      <p:bldP spid="516143" grpId="0"/>
      <p:bldP spid="516144" grpId="0" animBg="1"/>
      <p:bldP spid="516144" grpId="1" animBg="1"/>
      <p:bldP spid="516144" grpId="2" animBg="1"/>
      <p:bldP spid="516145" grpId="0" animBg="1"/>
      <p:bldP spid="516145" grpId="1" animBg="1"/>
      <p:bldP spid="516145" grpId="2" animBg="1"/>
      <p:bldP spid="516146" grpId="0" animBg="1"/>
      <p:bldP spid="516146" grpId="1" animBg="1"/>
      <p:bldP spid="516146" grpId="2" animBg="1"/>
      <p:bldP spid="516147" grpId="0" animBg="1"/>
      <p:bldP spid="516147" grpId="1" animBg="1"/>
      <p:bldP spid="516147" grpId="2" animBg="1"/>
      <p:bldP spid="516148" grpId="0" animBg="1"/>
      <p:bldP spid="516148" grpId="1" animBg="1"/>
      <p:bldP spid="516148" grpId="2" animBg="1"/>
      <p:bldP spid="516149" grpId="0" animBg="1"/>
      <p:bldP spid="516149" grpId="1" animBg="1"/>
      <p:bldP spid="516150" grpId="0" animBg="1"/>
      <p:bldP spid="516150" grpId="1" animBg="1"/>
      <p:bldP spid="516150" grpId="2" animBg="1"/>
      <p:bldP spid="516151" grpId="0" animBg="1"/>
      <p:bldP spid="516151" grpId="1" animBg="1"/>
      <p:bldP spid="516152" grpId="0" animBg="1"/>
      <p:bldP spid="516152" grpId="1" animBg="1"/>
      <p:bldP spid="516152" grpId="2" animBg="1"/>
      <p:bldP spid="516153" grpId="0" animBg="1"/>
      <p:bldP spid="516153" grpId="1" animBg="1"/>
      <p:bldP spid="516153" grpId="2" animBg="1"/>
      <p:bldP spid="516154" grpId="0" animBg="1"/>
      <p:bldP spid="516154" grpId="1" animBg="1"/>
      <p:bldP spid="516154" grpId="2" animBg="1"/>
      <p:bldP spid="516155"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6322" name="Object 2"/>
          <p:cNvGraphicFramePr>
            <a:graphicFrameLocks noGrp="1" noChangeAspect="1"/>
          </p:cNvGraphicFramePr>
          <p:nvPr>
            <p:ph idx="4294967295"/>
          </p:nvPr>
        </p:nvGraphicFramePr>
        <p:xfrm>
          <a:off x="2057400" y="669925"/>
          <a:ext cx="4800600" cy="4130675"/>
        </p:xfrm>
        <a:graphic>
          <a:graphicData uri="http://schemas.openxmlformats.org/presentationml/2006/ole">
            <mc:AlternateContent xmlns:mc="http://schemas.openxmlformats.org/markup-compatibility/2006">
              <mc:Choice xmlns:v="urn:schemas-microsoft-com:vml" Requires="v">
                <p:oleObj spid="_x0000_s9225" name="Chart" r:id="rId3" imgW="5257960" imgH="3943470" progId="Excel.Chart.8">
                  <p:embed/>
                </p:oleObj>
              </mc:Choice>
              <mc:Fallback>
                <p:oleObj name="Chart" r:id="rId3" imgW="5257960" imgH="394347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669925"/>
                        <a:ext cx="4800600"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3" name="Rectangle 16"/>
          <p:cNvSpPr>
            <a:spLocks noGrp="1" noChangeArrowheads="1"/>
          </p:cNvSpPr>
          <p:nvPr>
            <p:ph type="title"/>
          </p:nvPr>
        </p:nvSpPr>
        <p:spPr>
          <a:xfrm>
            <a:off x="1143000" y="76200"/>
            <a:ext cx="7086600" cy="914400"/>
          </a:xfrm>
        </p:spPr>
        <p:txBody>
          <a:bodyPr/>
          <a:lstStyle/>
          <a:p>
            <a:r>
              <a:rPr lang="en-US" smtClean="0"/>
              <a:t>Pre-Purification</a:t>
            </a:r>
          </a:p>
        </p:txBody>
      </p:sp>
      <p:sp>
        <p:nvSpPr>
          <p:cNvPr id="56324" name="Rectangle 18"/>
          <p:cNvSpPr>
            <a:spLocks noGrp="1" noChangeArrowheads="1"/>
          </p:cNvSpPr>
          <p:nvPr>
            <p:ph type="body" idx="1"/>
          </p:nvPr>
        </p:nvSpPr>
        <p:spPr>
          <a:xfrm>
            <a:off x="228600" y="4953000"/>
            <a:ext cx="8610600" cy="1752600"/>
          </a:xfrm>
        </p:spPr>
        <p:txBody>
          <a:bodyPr/>
          <a:lstStyle/>
          <a:p>
            <a:pPr>
              <a:lnSpc>
                <a:spcPct val="80000"/>
              </a:lnSpc>
            </a:pPr>
            <a:r>
              <a:rPr lang="en-US" sz="2400" smtClean="0"/>
              <a:t>Experiment: Transmit enough EPR pairs over network to meet required fidelity of channel</a:t>
            </a:r>
          </a:p>
          <a:p>
            <a:pPr lvl="1">
              <a:lnSpc>
                <a:spcPct val="80000"/>
              </a:lnSpc>
            </a:pPr>
            <a:r>
              <a:rPr lang="en-US" sz="2000" smtClean="0"/>
              <a:t>Measure total global traffic</a:t>
            </a:r>
          </a:p>
          <a:p>
            <a:pPr lvl="1">
              <a:lnSpc>
                <a:spcPct val="80000"/>
              </a:lnSpc>
            </a:pPr>
            <a:r>
              <a:rPr lang="en-US" sz="2000" smtClean="0"/>
              <a:t>Higher Fidelity local EPR pairs </a:t>
            </a:r>
            <a:r>
              <a:rPr lang="en-US" sz="2000" smtClean="0">
                <a:sym typeface="Symbol" pitchFamily="18" charset="2"/>
              </a:rPr>
              <a:t> less global EPR traffic</a:t>
            </a:r>
          </a:p>
          <a:p>
            <a:pPr>
              <a:lnSpc>
                <a:spcPct val="80000"/>
              </a:lnSpc>
            </a:pPr>
            <a:r>
              <a:rPr lang="en-US" sz="2400" smtClean="0"/>
              <a:t>Benefit: decreased congestion at T Nodes</a:t>
            </a:r>
          </a:p>
        </p:txBody>
      </p:sp>
      <p:sp>
        <p:nvSpPr>
          <p:cNvPr id="56325" name="Text Box 3"/>
          <p:cNvSpPr txBox="1">
            <a:spLocks noChangeArrowheads="1"/>
          </p:cNvSpPr>
          <p:nvPr/>
        </p:nvSpPr>
        <p:spPr bwMode="auto">
          <a:xfrm>
            <a:off x="2895600" y="4495800"/>
            <a:ext cx="302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800" b="1">
                <a:solidFill>
                  <a:srgbClr val="000000"/>
                </a:solidFill>
                <a:latin typeface="Comic Sans MS" pitchFamily="66" charset="0"/>
                <a:cs typeface="Arial" charset="0"/>
              </a:rPr>
              <a:t>Error Rate Per Operation</a:t>
            </a:r>
          </a:p>
        </p:txBody>
      </p:sp>
      <p:sp>
        <p:nvSpPr>
          <p:cNvPr id="56326" name="Text Box 4"/>
          <p:cNvSpPr txBox="1">
            <a:spLocks noChangeArrowheads="1"/>
          </p:cNvSpPr>
          <p:nvPr/>
        </p:nvSpPr>
        <p:spPr bwMode="auto">
          <a:xfrm rot="-5400000">
            <a:off x="-174625" y="2155825"/>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sz="1800" b="1">
                <a:solidFill>
                  <a:srgbClr val="000000"/>
                </a:solidFill>
                <a:latin typeface="Comic Sans MS" pitchFamily="66" charset="0"/>
                <a:cs typeface="Arial" charset="0"/>
              </a:rPr>
              <a:t>Long-Distance EPR Pairs Per Data Communication</a:t>
            </a:r>
          </a:p>
        </p:txBody>
      </p:sp>
      <p:sp>
        <p:nvSpPr>
          <p:cNvPr id="56327" name="Rectangle 6"/>
          <p:cNvSpPr>
            <a:spLocks noChangeArrowheads="1"/>
          </p:cNvSpPr>
          <p:nvPr/>
        </p:nvSpPr>
        <p:spPr bwMode="auto">
          <a:xfrm>
            <a:off x="7315200" y="1295400"/>
            <a:ext cx="457200" cy="45720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6328" name="Rectangle 7"/>
          <p:cNvSpPr>
            <a:spLocks noChangeArrowheads="1"/>
          </p:cNvSpPr>
          <p:nvPr/>
        </p:nvSpPr>
        <p:spPr bwMode="auto">
          <a:xfrm>
            <a:off x="7467600" y="1752600"/>
            <a:ext cx="152400" cy="152400"/>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6329" name="Rectangle 8"/>
          <p:cNvSpPr>
            <a:spLocks noChangeArrowheads="1"/>
          </p:cNvSpPr>
          <p:nvPr/>
        </p:nvSpPr>
        <p:spPr bwMode="auto">
          <a:xfrm>
            <a:off x="7315200" y="2514600"/>
            <a:ext cx="457200" cy="45720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6330" name="Line 9"/>
          <p:cNvSpPr>
            <a:spLocks noChangeShapeType="1"/>
          </p:cNvSpPr>
          <p:nvPr/>
        </p:nvSpPr>
        <p:spPr bwMode="auto">
          <a:xfrm flipV="1">
            <a:off x="7543800" y="1905000"/>
            <a:ext cx="0" cy="60960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6331" name="Line 10"/>
          <p:cNvSpPr>
            <a:spLocks noChangeShapeType="1"/>
          </p:cNvSpPr>
          <p:nvPr/>
        </p:nvSpPr>
        <p:spPr bwMode="auto">
          <a:xfrm>
            <a:off x="7543800" y="2971800"/>
            <a:ext cx="0" cy="60960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6332" name="Rectangle 11"/>
          <p:cNvSpPr>
            <a:spLocks noChangeArrowheads="1"/>
          </p:cNvSpPr>
          <p:nvPr/>
        </p:nvSpPr>
        <p:spPr bwMode="auto">
          <a:xfrm>
            <a:off x="7467600" y="3581400"/>
            <a:ext cx="152400" cy="152400"/>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6333" name="Rectangle 12"/>
          <p:cNvSpPr>
            <a:spLocks noChangeArrowheads="1"/>
          </p:cNvSpPr>
          <p:nvPr/>
        </p:nvSpPr>
        <p:spPr bwMode="auto">
          <a:xfrm>
            <a:off x="7315200" y="3733800"/>
            <a:ext cx="457200" cy="45720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Tree>
    <p:extLst>
      <p:ext uri="{BB962C8B-B14F-4D97-AF65-F5344CB8AC3E}">
        <p14:creationId xmlns:p14="http://schemas.microsoft.com/office/powerpoint/2010/main" val="10550940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Text Box 3"/>
          <p:cNvSpPr txBox="1">
            <a:spLocks noChangeArrowheads="1"/>
          </p:cNvSpPr>
          <p:nvPr/>
        </p:nvSpPr>
        <p:spPr bwMode="auto">
          <a:xfrm>
            <a:off x="381000" y="4648200"/>
            <a:ext cx="322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buFontTx/>
              <a:buChar char="•"/>
            </a:pPr>
            <a:r>
              <a:rPr lang="en-US" sz="2400" dirty="0">
                <a:solidFill>
                  <a:srgbClr val="000000"/>
                </a:solidFill>
                <a:latin typeface="Comic Sans MS" pitchFamily="66" charset="0"/>
                <a:cs typeface="Arial" charset="0"/>
              </a:rPr>
              <a:t>Grid of T nodes</a:t>
            </a:r>
          </a:p>
        </p:txBody>
      </p:sp>
      <p:sp>
        <p:nvSpPr>
          <p:cNvPr id="518148" name="Text Box 4"/>
          <p:cNvSpPr txBox="1">
            <a:spLocks noChangeArrowheads="1"/>
          </p:cNvSpPr>
          <p:nvPr/>
        </p:nvSpPr>
        <p:spPr bwMode="auto">
          <a:xfrm>
            <a:off x="381000" y="5029200"/>
            <a:ext cx="883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buFontTx/>
              <a:buChar char="•"/>
            </a:pPr>
            <a:r>
              <a:rPr lang="en-US" sz="2400" dirty="0">
                <a:solidFill>
                  <a:srgbClr val="000000"/>
                </a:solidFill>
                <a:latin typeface="Comic Sans MS" pitchFamily="66" charset="0"/>
                <a:cs typeface="Arial" charset="0"/>
              </a:rPr>
              <a:t>Packet-switched network </a:t>
            </a:r>
          </a:p>
          <a:p>
            <a:pPr eaLnBrk="1" hangingPunct="1"/>
            <a:r>
              <a:rPr lang="en-US" sz="2400" dirty="0">
                <a:solidFill>
                  <a:srgbClr val="000000"/>
                </a:solidFill>
                <a:latin typeface="Comic Sans MS" pitchFamily="66" charset="0"/>
                <a:cs typeface="Arial" charset="0"/>
              </a:rPr>
              <a:t>	-  Options: Dimension-Order or Adaptive Routing</a:t>
            </a:r>
          </a:p>
          <a:p>
            <a:pPr eaLnBrk="1" hangingPunct="1"/>
            <a:r>
              <a:rPr lang="en-US" sz="2400" dirty="0">
                <a:solidFill>
                  <a:srgbClr val="000000"/>
                </a:solidFill>
                <a:latin typeface="Comic Sans MS" pitchFamily="66" charset="0"/>
                <a:cs typeface="Arial" charset="0"/>
              </a:rPr>
              <a:t>	-  Precomputed or on-demand start time for setup</a:t>
            </a:r>
          </a:p>
        </p:txBody>
      </p:sp>
      <p:grpSp>
        <p:nvGrpSpPr>
          <p:cNvPr id="2" name="Group 5"/>
          <p:cNvGrpSpPr>
            <a:grpSpLocks/>
          </p:cNvGrpSpPr>
          <p:nvPr/>
        </p:nvGrpSpPr>
        <p:grpSpPr bwMode="auto">
          <a:xfrm>
            <a:off x="1219200" y="989013"/>
            <a:ext cx="5638800" cy="2124075"/>
            <a:chOff x="576" y="720"/>
            <a:chExt cx="3696" cy="1392"/>
          </a:xfrm>
        </p:grpSpPr>
        <p:sp>
          <p:nvSpPr>
            <p:cNvPr id="57456" name="Rectangle 6"/>
            <p:cNvSpPr>
              <a:spLocks noChangeArrowheads="1"/>
            </p:cNvSpPr>
            <p:nvPr/>
          </p:nvSpPr>
          <p:spPr bwMode="auto">
            <a:xfrm>
              <a:off x="576" y="720"/>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57" name="Rectangle 7"/>
            <p:cNvSpPr>
              <a:spLocks noChangeArrowheads="1"/>
            </p:cNvSpPr>
            <p:nvPr/>
          </p:nvSpPr>
          <p:spPr bwMode="auto">
            <a:xfrm>
              <a:off x="1728" y="720"/>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58" name="Rectangle 8"/>
            <p:cNvSpPr>
              <a:spLocks noChangeArrowheads="1"/>
            </p:cNvSpPr>
            <p:nvPr/>
          </p:nvSpPr>
          <p:spPr bwMode="auto">
            <a:xfrm>
              <a:off x="2880" y="720"/>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59" name="Rectangle 9"/>
            <p:cNvSpPr>
              <a:spLocks noChangeArrowheads="1"/>
            </p:cNvSpPr>
            <p:nvPr/>
          </p:nvSpPr>
          <p:spPr bwMode="auto">
            <a:xfrm>
              <a:off x="4032" y="720"/>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60" name="Rectangle 10"/>
            <p:cNvSpPr>
              <a:spLocks noChangeArrowheads="1"/>
            </p:cNvSpPr>
            <p:nvPr/>
          </p:nvSpPr>
          <p:spPr bwMode="auto">
            <a:xfrm>
              <a:off x="576" y="1872"/>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61" name="Rectangle 11"/>
            <p:cNvSpPr>
              <a:spLocks noChangeArrowheads="1"/>
            </p:cNvSpPr>
            <p:nvPr/>
          </p:nvSpPr>
          <p:spPr bwMode="auto">
            <a:xfrm>
              <a:off x="1728" y="1872"/>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62" name="Rectangle 12"/>
            <p:cNvSpPr>
              <a:spLocks noChangeArrowheads="1"/>
            </p:cNvSpPr>
            <p:nvPr/>
          </p:nvSpPr>
          <p:spPr bwMode="auto">
            <a:xfrm>
              <a:off x="2880" y="1872"/>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sp>
          <p:nvSpPr>
            <p:cNvPr id="57463" name="Rectangle 13"/>
            <p:cNvSpPr>
              <a:spLocks noChangeArrowheads="1"/>
            </p:cNvSpPr>
            <p:nvPr/>
          </p:nvSpPr>
          <p:spPr bwMode="auto">
            <a:xfrm>
              <a:off x="4032" y="1872"/>
              <a:ext cx="240" cy="240"/>
            </a:xfrm>
            <a:prstGeom prst="rect">
              <a:avLst/>
            </a:prstGeom>
            <a:solidFill>
              <a:srgbClr val="FF9900"/>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T</a:t>
              </a:r>
            </a:p>
          </p:txBody>
        </p:sp>
      </p:grpSp>
      <p:grpSp>
        <p:nvGrpSpPr>
          <p:cNvPr id="3" name="Group 14"/>
          <p:cNvGrpSpPr>
            <a:grpSpLocks/>
          </p:cNvGrpSpPr>
          <p:nvPr/>
        </p:nvGrpSpPr>
        <p:grpSpPr bwMode="auto">
          <a:xfrm>
            <a:off x="1600200" y="1382713"/>
            <a:ext cx="5932488" cy="2416175"/>
            <a:chOff x="816" y="960"/>
            <a:chExt cx="3888" cy="1584"/>
          </a:xfrm>
        </p:grpSpPr>
        <p:sp>
          <p:nvSpPr>
            <p:cNvPr id="57440" name="Line 15"/>
            <p:cNvSpPr>
              <a:spLocks noChangeShapeType="1"/>
            </p:cNvSpPr>
            <p:nvPr/>
          </p:nvSpPr>
          <p:spPr bwMode="auto">
            <a:xfrm>
              <a:off x="816" y="960"/>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1" name="Line 16"/>
            <p:cNvSpPr>
              <a:spLocks noChangeShapeType="1"/>
            </p:cNvSpPr>
            <p:nvPr/>
          </p:nvSpPr>
          <p:spPr bwMode="auto">
            <a:xfrm>
              <a:off x="1968" y="960"/>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2" name="Line 17"/>
            <p:cNvSpPr>
              <a:spLocks noChangeShapeType="1"/>
            </p:cNvSpPr>
            <p:nvPr/>
          </p:nvSpPr>
          <p:spPr bwMode="auto">
            <a:xfrm>
              <a:off x="3120" y="960"/>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3" name="Line 18"/>
            <p:cNvSpPr>
              <a:spLocks noChangeShapeType="1"/>
            </p:cNvSpPr>
            <p:nvPr/>
          </p:nvSpPr>
          <p:spPr bwMode="auto">
            <a:xfrm>
              <a:off x="4272" y="960"/>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4" name="Line 19"/>
            <p:cNvSpPr>
              <a:spLocks noChangeShapeType="1"/>
            </p:cNvSpPr>
            <p:nvPr/>
          </p:nvSpPr>
          <p:spPr bwMode="auto">
            <a:xfrm>
              <a:off x="816" y="2112"/>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5" name="Line 20"/>
            <p:cNvSpPr>
              <a:spLocks noChangeShapeType="1"/>
            </p:cNvSpPr>
            <p:nvPr/>
          </p:nvSpPr>
          <p:spPr bwMode="auto">
            <a:xfrm>
              <a:off x="1968" y="2112"/>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6" name="Line 21"/>
            <p:cNvSpPr>
              <a:spLocks noChangeShapeType="1"/>
            </p:cNvSpPr>
            <p:nvPr/>
          </p:nvSpPr>
          <p:spPr bwMode="auto">
            <a:xfrm>
              <a:off x="3120" y="2112"/>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7" name="Line 22"/>
            <p:cNvSpPr>
              <a:spLocks noChangeShapeType="1"/>
            </p:cNvSpPr>
            <p:nvPr/>
          </p:nvSpPr>
          <p:spPr bwMode="auto">
            <a:xfrm>
              <a:off x="4272" y="2112"/>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8" name="Rectangle 23"/>
            <p:cNvSpPr>
              <a:spLocks noChangeArrowheads="1"/>
            </p:cNvSpPr>
            <p:nvPr/>
          </p:nvSpPr>
          <p:spPr bwMode="auto">
            <a:xfrm>
              <a:off x="1008" y="1152"/>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49" name="Rectangle 24"/>
            <p:cNvSpPr>
              <a:spLocks noChangeArrowheads="1"/>
            </p:cNvSpPr>
            <p:nvPr/>
          </p:nvSpPr>
          <p:spPr bwMode="auto">
            <a:xfrm>
              <a:off x="2160" y="1152"/>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50" name="Rectangle 25"/>
            <p:cNvSpPr>
              <a:spLocks noChangeArrowheads="1"/>
            </p:cNvSpPr>
            <p:nvPr/>
          </p:nvSpPr>
          <p:spPr bwMode="auto">
            <a:xfrm>
              <a:off x="3312" y="1152"/>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51" name="Rectangle 26"/>
            <p:cNvSpPr>
              <a:spLocks noChangeArrowheads="1"/>
            </p:cNvSpPr>
            <p:nvPr/>
          </p:nvSpPr>
          <p:spPr bwMode="auto">
            <a:xfrm>
              <a:off x="4464" y="1152"/>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52" name="Rectangle 27"/>
            <p:cNvSpPr>
              <a:spLocks noChangeArrowheads="1"/>
            </p:cNvSpPr>
            <p:nvPr/>
          </p:nvSpPr>
          <p:spPr bwMode="auto">
            <a:xfrm>
              <a:off x="1008" y="2304"/>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53" name="Rectangle 28"/>
            <p:cNvSpPr>
              <a:spLocks noChangeArrowheads="1"/>
            </p:cNvSpPr>
            <p:nvPr/>
          </p:nvSpPr>
          <p:spPr bwMode="auto">
            <a:xfrm>
              <a:off x="2160" y="2304"/>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54" name="Rectangle 29"/>
            <p:cNvSpPr>
              <a:spLocks noChangeArrowheads="1"/>
            </p:cNvSpPr>
            <p:nvPr/>
          </p:nvSpPr>
          <p:spPr bwMode="auto">
            <a:xfrm>
              <a:off x="3312" y="2304"/>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sp>
          <p:nvSpPr>
            <p:cNvPr id="57455" name="Rectangle 30"/>
            <p:cNvSpPr>
              <a:spLocks noChangeArrowheads="1"/>
            </p:cNvSpPr>
            <p:nvPr/>
          </p:nvSpPr>
          <p:spPr bwMode="auto">
            <a:xfrm>
              <a:off x="4464" y="2304"/>
              <a:ext cx="240" cy="240"/>
            </a:xfrm>
            <a:prstGeom prst="rect">
              <a:avLst/>
            </a:prstGeom>
            <a:solidFill>
              <a:srgbClr val="00CCFF"/>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P</a:t>
              </a:r>
            </a:p>
          </p:txBody>
        </p:sp>
      </p:grpSp>
      <p:grpSp>
        <p:nvGrpSpPr>
          <p:cNvPr id="4" name="Group 31"/>
          <p:cNvGrpSpPr>
            <a:grpSpLocks/>
          </p:cNvGrpSpPr>
          <p:nvPr/>
        </p:nvGrpSpPr>
        <p:grpSpPr bwMode="auto">
          <a:xfrm>
            <a:off x="1219200" y="989013"/>
            <a:ext cx="5638800" cy="2124075"/>
            <a:chOff x="576" y="720"/>
            <a:chExt cx="3696" cy="1392"/>
          </a:xfrm>
        </p:grpSpPr>
        <p:sp>
          <p:nvSpPr>
            <p:cNvPr id="57410" name="Rectangle 32"/>
            <p:cNvSpPr>
              <a:spLocks noChangeArrowheads="1"/>
            </p:cNvSpPr>
            <p:nvPr/>
          </p:nvSpPr>
          <p:spPr bwMode="auto">
            <a:xfrm>
              <a:off x="1152" y="720"/>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11" name="Rectangle 33"/>
            <p:cNvSpPr>
              <a:spLocks noChangeArrowheads="1"/>
            </p:cNvSpPr>
            <p:nvPr/>
          </p:nvSpPr>
          <p:spPr bwMode="auto">
            <a:xfrm>
              <a:off x="576" y="1296"/>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12" name="Line 34"/>
            <p:cNvSpPr>
              <a:spLocks noChangeShapeType="1"/>
            </p:cNvSpPr>
            <p:nvPr/>
          </p:nvSpPr>
          <p:spPr bwMode="auto">
            <a:xfrm>
              <a:off x="816" y="86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3" name="Line 35"/>
            <p:cNvSpPr>
              <a:spLocks noChangeShapeType="1"/>
            </p:cNvSpPr>
            <p:nvPr/>
          </p:nvSpPr>
          <p:spPr bwMode="auto">
            <a:xfrm>
              <a:off x="720" y="960"/>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4" name="Line 36"/>
            <p:cNvSpPr>
              <a:spLocks noChangeShapeType="1"/>
            </p:cNvSpPr>
            <p:nvPr/>
          </p:nvSpPr>
          <p:spPr bwMode="auto">
            <a:xfrm>
              <a:off x="1392" y="86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5" name="Line 37"/>
            <p:cNvSpPr>
              <a:spLocks noChangeShapeType="1"/>
            </p:cNvSpPr>
            <p:nvPr/>
          </p:nvSpPr>
          <p:spPr bwMode="auto">
            <a:xfrm>
              <a:off x="720"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6" name="Rectangle 38"/>
            <p:cNvSpPr>
              <a:spLocks noChangeArrowheads="1"/>
            </p:cNvSpPr>
            <p:nvPr/>
          </p:nvSpPr>
          <p:spPr bwMode="auto">
            <a:xfrm>
              <a:off x="2304" y="720"/>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17" name="Rectangle 39"/>
            <p:cNvSpPr>
              <a:spLocks noChangeArrowheads="1"/>
            </p:cNvSpPr>
            <p:nvPr/>
          </p:nvSpPr>
          <p:spPr bwMode="auto">
            <a:xfrm>
              <a:off x="1728" y="1296"/>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18" name="Line 40"/>
            <p:cNvSpPr>
              <a:spLocks noChangeShapeType="1"/>
            </p:cNvSpPr>
            <p:nvPr/>
          </p:nvSpPr>
          <p:spPr bwMode="auto">
            <a:xfrm>
              <a:off x="1968" y="86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9" name="Line 41"/>
            <p:cNvSpPr>
              <a:spLocks noChangeShapeType="1"/>
            </p:cNvSpPr>
            <p:nvPr/>
          </p:nvSpPr>
          <p:spPr bwMode="auto">
            <a:xfrm>
              <a:off x="1872" y="960"/>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0" name="Line 42"/>
            <p:cNvSpPr>
              <a:spLocks noChangeShapeType="1"/>
            </p:cNvSpPr>
            <p:nvPr/>
          </p:nvSpPr>
          <p:spPr bwMode="auto">
            <a:xfrm>
              <a:off x="2544" y="86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1" name="Line 43"/>
            <p:cNvSpPr>
              <a:spLocks noChangeShapeType="1"/>
            </p:cNvSpPr>
            <p:nvPr/>
          </p:nvSpPr>
          <p:spPr bwMode="auto">
            <a:xfrm>
              <a:off x="1872"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2" name="Rectangle 44"/>
            <p:cNvSpPr>
              <a:spLocks noChangeArrowheads="1"/>
            </p:cNvSpPr>
            <p:nvPr/>
          </p:nvSpPr>
          <p:spPr bwMode="auto">
            <a:xfrm>
              <a:off x="3456" y="720"/>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23" name="Rectangle 45"/>
            <p:cNvSpPr>
              <a:spLocks noChangeArrowheads="1"/>
            </p:cNvSpPr>
            <p:nvPr/>
          </p:nvSpPr>
          <p:spPr bwMode="auto">
            <a:xfrm>
              <a:off x="2880" y="1296"/>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24" name="Line 46"/>
            <p:cNvSpPr>
              <a:spLocks noChangeShapeType="1"/>
            </p:cNvSpPr>
            <p:nvPr/>
          </p:nvSpPr>
          <p:spPr bwMode="auto">
            <a:xfrm>
              <a:off x="3120" y="86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5" name="Line 47"/>
            <p:cNvSpPr>
              <a:spLocks noChangeShapeType="1"/>
            </p:cNvSpPr>
            <p:nvPr/>
          </p:nvSpPr>
          <p:spPr bwMode="auto">
            <a:xfrm>
              <a:off x="3024" y="960"/>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6" name="Line 48"/>
            <p:cNvSpPr>
              <a:spLocks noChangeShapeType="1"/>
            </p:cNvSpPr>
            <p:nvPr/>
          </p:nvSpPr>
          <p:spPr bwMode="auto">
            <a:xfrm>
              <a:off x="3696" y="86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7" name="Line 49"/>
            <p:cNvSpPr>
              <a:spLocks noChangeShapeType="1"/>
            </p:cNvSpPr>
            <p:nvPr/>
          </p:nvSpPr>
          <p:spPr bwMode="auto">
            <a:xfrm>
              <a:off x="3024"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8" name="Rectangle 50"/>
            <p:cNvSpPr>
              <a:spLocks noChangeArrowheads="1"/>
            </p:cNvSpPr>
            <p:nvPr/>
          </p:nvSpPr>
          <p:spPr bwMode="auto">
            <a:xfrm>
              <a:off x="4032" y="1296"/>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29" name="Line 51"/>
            <p:cNvSpPr>
              <a:spLocks noChangeShapeType="1"/>
            </p:cNvSpPr>
            <p:nvPr/>
          </p:nvSpPr>
          <p:spPr bwMode="auto">
            <a:xfrm>
              <a:off x="4176" y="960"/>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0" name="Line 52"/>
            <p:cNvSpPr>
              <a:spLocks noChangeShapeType="1"/>
            </p:cNvSpPr>
            <p:nvPr/>
          </p:nvSpPr>
          <p:spPr bwMode="auto">
            <a:xfrm>
              <a:off x="4176"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1" name="Rectangle 53"/>
            <p:cNvSpPr>
              <a:spLocks noChangeArrowheads="1"/>
            </p:cNvSpPr>
            <p:nvPr/>
          </p:nvSpPr>
          <p:spPr bwMode="auto">
            <a:xfrm>
              <a:off x="1152" y="1872"/>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32" name="Line 54"/>
            <p:cNvSpPr>
              <a:spLocks noChangeShapeType="1"/>
            </p:cNvSpPr>
            <p:nvPr/>
          </p:nvSpPr>
          <p:spPr bwMode="auto">
            <a:xfrm>
              <a:off x="816" y="201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3" name="Line 55"/>
            <p:cNvSpPr>
              <a:spLocks noChangeShapeType="1"/>
            </p:cNvSpPr>
            <p:nvPr/>
          </p:nvSpPr>
          <p:spPr bwMode="auto">
            <a:xfrm>
              <a:off x="1392" y="201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4" name="Rectangle 56"/>
            <p:cNvSpPr>
              <a:spLocks noChangeArrowheads="1"/>
            </p:cNvSpPr>
            <p:nvPr/>
          </p:nvSpPr>
          <p:spPr bwMode="auto">
            <a:xfrm>
              <a:off x="2304" y="1872"/>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35" name="Line 57"/>
            <p:cNvSpPr>
              <a:spLocks noChangeShapeType="1"/>
            </p:cNvSpPr>
            <p:nvPr/>
          </p:nvSpPr>
          <p:spPr bwMode="auto">
            <a:xfrm>
              <a:off x="1968" y="201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6" name="Line 58"/>
            <p:cNvSpPr>
              <a:spLocks noChangeShapeType="1"/>
            </p:cNvSpPr>
            <p:nvPr/>
          </p:nvSpPr>
          <p:spPr bwMode="auto">
            <a:xfrm>
              <a:off x="2544" y="201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7" name="Rectangle 59"/>
            <p:cNvSpPr>
              <a:spLocks noChangeArrowheads="1"/>
            </p:cNvSpPr>
            <p:nvPr/>
          </p:nvSpPr>
          <p:spPr bwMode="auto">
            <a:xfrm>
              <a:off x="3456" y="1872"/>
              <a:ext cx="240" cy="240"/>
            </a:xfrm>
            <a:prstGeom prst="rect">
              <a:avLst/>
            </a:prstGeom>
            <a:solidFill>
              <a:srgbClr val="FFFF99"/>
            </a:solidFill>
            <a:ln w="9525">
              <a:solidFill>
                <a:schemeClr val="tx1"/>
              </a:solidFill>
              <a:miter lim="800000"/>
              <a:headEnd/>
              <a:tailEnd/>
            </a:ln>
          </p:spPr>
          <p:txBody>
            <a:bodyPr wrap="none" anchor="ctr"/>
            <a:lstStyle/>
            <a:p>
              <a:pPr algn="ctr" eaLnBrk="1" hangingPunct="1"/>
              <a:r>
                <a:rPr lang="en-US" sz="2400">
                  <a:solidFill>
                    <a:srgbClr val="000000"/>
                  </a:solidFill>
                  <a:cs typeface="Arial" charset="0"/>
                </a:rPr>
                <a:t>G</a:t>
              </a:r>
            </a:p>
          </p:txBody>
        </p:sp>
        <p:sp>
          <p:nvSpPr>
            <p:cNvPr id="57438" name="Line 60"/>
            <p:cNvSpPr>
              <a:spLocks noChangeShapeType="1"/>
            </p:cNvSpPr>
            <p:nvPr/>
          </p:nvSpPr>
          <p:spPr bwMode="auto">
            <a:xfrm>
              <a:off x="3120" y="201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9" name="Line 61"/>
            <p:cNvSpPr>
              <a:spLocks noChangeShapeType="1"/>
            </p:cNvSpPr>
            <p:nvPr/>
          </p:nvSpPr>
          <p:spPr bwMode="auto">
            <a:xfrm>
              <a:off x="3696" y="201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8206" name="Text Box 62"/>
          <p:cNvSpPr txBox="1">
            <a:spLocks noChangeArrowheads="1"/>
          </p:cNvSpPr>
          <p:nvPr/>
        </p:nvSpPr>
        <p:spPr bwMode="auto">
          <a:xfrm>
            <a:off x="3124200" y="4654550"/>
            <a:ext cx="2833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a:solidFill>
                  <a:srgbClr val="000000"/>
                </a:solidFill>
                <a:latin typeface="Comic Sans MS" pitchFamily="66" charset="0"/>
                <a:cs typeface="Arial" charset="0"/>
              </a:rPr>
              <a:t>, linked by G nodes</a:t>
            </a:r>
          </a:p>
        </p:txBody>
      </p:sp>
      <p:sp>
        <p:nvSpPr>
          <p:cNvPr id="518207" name="Text Box 63"/>
          <p:cNvSpPr txBox="1">
            <a:spLocks noChangeArrowheads="1"/>
          </p:cNvSpPr>
          <p:nvPr/>
        </p:nvSpPr>
        <p:spPr bwMode="auto">
          <a:xfrm>
            <a:off x="381000" y="6172200"/>
            <a:ext cx="80371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buFontTx/>
              <a:buChar char="•"/>
            </a:pPr>
            <a:r>
              <a:rPr lang="en-US" sz="2400">
                <a:solidFill>
                  <a:srgbClr val="000000"/>
                </a:solidFill>
                <a:latin typeface="Comic Sans MS" pitchFamily="66" charset="0"/>
                <a:cs typeface="Arial" charset="0"/>
              </a:rPr>
              <a:t>Each EPR qubit has associated classical message</a:t>
            </a:r>
          </a:p>
        </p:txBody>
      </p:sp>
      <p:grpSp>
        <p:nvGrpSpPr>
          <p:cNvPr id="5" name="Group 64"/>
          <p:cNvGrpSpPr>
            <a:grpSpLocks/>
          </p:cNvGrpSpPr>
          <p:nvPr/>
        </p:nvGrpSpPr>
        <p:grpSpPr bwMode="auto">
          <a:xfrm>
            <a:off x="1905000" y="1912938"/>
            <a:ext cx="6078538" cy="2343150"/>
            <a:chOff x="1008" y="1296"/>
            <a:chExt cx="3984" cy="1536"/>
          </a:xfrm>
        </p:grpSpPr>
        <p:sp>
          <p:nvSpPr>
            <p:cNvPr id="57386" name="Rectangle 65"/>
            <p:cNvSpPr>
              <a:spLocks noChangeArrowheads="1"/>
            </p:cNvSpPr>
            <p:nvPr/>
          </p:nvSpPr>
          <p:spPr bwMode="auto">
            <a:xfrm>
              <a:off x="1008" y="1440"/>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87" name="Rectangle 66"/>
            <p:cNvSpPr>
              <a:spLocks noChangeArrowheads="1"/>
            </p:cNvSpPr>
            <p:nvPr/>
          </p:nvSpPr>
          <p:spPr bwMode="auto">
            <a:xfrm>
              <a:off x="2160" y="1440"/>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88" name="Rectangle 67"/>
            <p:cNvSpPr>
              <a:spLocks noChangeArrowheads="1"/>
            </p:cNvSpPr>
            <p:nvPr/>
          </p:nvSpPr>
          <p:spPr bwMode="auto">
            <a:xfrm>
              <a:off x="3312" y="1440"/>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89" name="Rectangle 68"/>
            <p:cNvSpPr>
              <a:spLocks noChangeArrowheads="1"/>
            </p:cNvSpPr>
            <p:nvPr/>
          </p:nvSpPr>
          <p:spPr bwMode="auto">
            <a:xfrm>
              <a:off x="4464" y="1440"/>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90" name="Rectangle 69"/>
            <p:cNvSpPr>
              <a:spLocks noChangeArrowheads="1"/>
            </p:cNvSpPr>
            <p:nvPr/>
          </p:nvSpPr>
          <p:spPr bwMode="auto">
            <a:xfrm>
              <a:off x="1008" y="2592"/>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91" name="Rectangle 70"/>
            <p:cNvSpPr>
              <a:spLocks noChangeArrowheads="1"/>
            </p:cNvSpPr>
            <p:nvPr/>
          </p:nvSpPr>
          <p:spPr bwMode="auto">
            <a:xfrm>
              <a:off x="2160" y="2592"/>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92" name="Rectangle 71"/>
            <p:cNvSpPr>
              <a:spLocks noChangeArrowheads="1"/>
            </p:cNvSpPr>
            <p:nvPr/>
          </p:nvSpPr>
          <p:spPr bwMode="auto">
            <a:xfrm>
              <a:off x="3312" y="2592"/>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93" name="Rectangle 72"/>
            <p:cNvSpPr>
              <a:spLocks noChangeArrowheads="1"/>
            </p:cNvSpPr>
            <p:nvPr/>
          </p:nvSpPr>
          <p:spPr bwMode="auto">
            <a:xfrm>
              <a:off x="4464" y="2592"/>
              <a:ext cx="528"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r>
                <a:rPr lang="en-US" sz="2400">
                  <a:solidFill>
                    <a:srgbClr val="000000"/>
                  </a:solidFill>
                  <a:cs typeface="Arial" charset="0"/>
                </a:rPr>
                <a:t>Gate</a:t>
              </a:r>
            </a:p>
          </p:txBody>
        </p:sp>
        <p:sp>
          <p:nvSpPr>
            <p:cNvPr id="57394" name="Line 73"/>
            <p:cNvSpPr>
              <a:spLocks noChangeShapeType="1"/>
            </p:cNvSpPr>
            <p:nvPr/>
          </p:nvSpPr>
          <p:spPr bwMode="auto">
            <a:xfrm>
              <a:off x="1248" y="244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5" name="Line 74"/>
            <p:cNvSpPr>
              <a:spLocks noChangeShapeType="1"/>
            </p:cNvSpPr>
            <p:nvPr/>
          </p:nvSpPr>
          <p:spPr bwMode="auto">
            <a:xfrm>
              <a:off x="1392"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6" name="Line 75"/>
            <p:cNvSpPr>
              <a:spLocks noChangeShapeType="1"/>
            </p:cNvSpPr>
            <p:nvPr/>
          </p:nvSpPr>
          <p:spPr bwMode="auto">
            <a:xfrm>
              <a:off x="1248" y="129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7" name="Line 76"/>
            <p:cNvSpPr>
              <a:spLocks noChangeShapeType="1"/>
            </p:cNvSpPr>
            <p:nvPr/>
          </p:nvSpPr>
          <p:spPr bwMode="auto">
            <a:xfrm>
              <a:off x="1392" y="129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8" name="Line 77"/>
            <p:cNvSpPr>
              <a:spLocks noChangeShapeType="1"/>
            </p:cNvSpPr>
            <p:nvPr/>
          </p:nvSpPr>
          <p:spPr bwMode="auto">
            <a:xfrm>
              <a:off x="2400" y="244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9" name="Line 78"/>
            <p:cNvSpPr>
              <a:spLocks noChangeShapeType="1"/>
            </p:cNvSpPr>
            <p:nvPr/>
          </p:nvSpPr>
          <p:spPr bwMode="auto">
            <a:xfrm>
              <a:off x="2544"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0" name="Line 79"/>
            <p:cNvSpPr>
              <a:spLocks noChangeShapeType="1"/>
            </p:cNvSpPr>
            <p:nvPr/>
          </p:nvSpPr>
          <p:spPr bwMode="auto">
            <a:xfrm>
              <a:off x="3552" y="244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1" name="Line 80"/>
            <p:cNvSpPr>
              <a:spLocks noChangeShapeType="1"/>
            </p:cNvSpPr>
            <p:nvPr/>
          </p:nvSpPr>
          <p:spPr bwMode="auto">
            <a:xfrm>
              <a:off x="3696"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2" name="Line 81"/>
            <p:cNvSpPr>
              <a:spLocks noChangeShapeType="1"/>
            </p:cNvSpPr>
            <p:nvPr/>
          </p:nvSpPr>
          <p:spPr bwMode="auto">
            <a:xfrm>
              <a:off x="4704" y="244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3" name="Line 82"/>
            <p:cNvSpPr>
              <a:spLocks noChangeShapeType="1"/>
            </p:cNvSpPr>
            <p:nvPr/>
          </p:nvSpPr>
          <p:spPr bwMode="auto">
            <a:xfrm>
              <a:off x="4848"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4" name="Line 83"/>
            <p:cNvSpPr>
              <a:spLocks noChangeShapeType="1"/>
            </p:cNvSpPr>
            <p:nvPr/>
          </p:nvSpPr>
          <p:spPr bwMode="auto">
            <a:xfrm>
              <a:off x="2400" y="129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5" name="Line 84"/>
            <p:cNvSpPr>
              <a:spLocks noChangeShapeType="1"/>
            </p:cNvSpPr>
            <p:nvPr/>
          </p:nvSpPr>
          <p:spPr bwMode="auto">
            <a:xfrm>
              <a:off x="2544" y="129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6" name="Line 85"/>
            <p:cNvSpPr>
              <a:spLocks noChangeShapeType="1"/>
            </p:cNvSpPr>
            <p:nvPr/>
          </p:nvSpPr>
          <p:spPr bwMode="auto">
            <a:xfrm>
              <a:off x="3552" y="129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7" name="Line 86"/>
            <p:cNvSpPr>
              <a:spLocks noChangeShapeType="1"/>
            </p:cNvSpPr>
            <p:nvPr/>
          </p:nvSpPr>
          <p:spPr bwMode="auto">
            <a:xfrm>
              <a:off x="3696" y="129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8" name="Line 87"/>
            <p:cNvSpPr>
              <a:spLocks noChangeShapeType="1"/>
            </p:cNvSpPr>
            <p:nvPr/>
          </p:nvSpPr>
          <p:spPr bwMode="auto">
            <a:xfrm>
              <a:off x="4704" y="129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9" name="Line 88"/>
            <p:cNvSpPr>
              <a:spLocks noChangeShapeType="1"/>
            </p:cNvSpPr>
            <p:nvPr/>
          </p:nvSpPr>
          <p:spPr bwMode="auto">
            <a:xfrm>
              <a:off x="4848" y="129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89"/>
          <p:cNvGrpSpPr>
            <a:grpSpLocks/>
          </p:cNvGrpSpPr>
          <p:nvPr/>
        </p:nvGrpSpPr>
        <p:grpSpPr bwMode="auto">
          <a:xfrm>
            <a:off x="1371600" y="1131888"/>
            <a:ext cx="5419725" cy="1905000"/>
            <a:chOff x="672" y="816"/>
            <a:chExt cx="3552" cy="1248"/>
          </a:xfrm>
        </p:grpSpPr>
        <p:sp>
          <p:nvSpPr>
            <p:cNvPr id="57366" name="Rectangle 90"/>
            <p:cNvSpPr>
              <a:spLocks noChangeArrowheads="1"/>
            </p:cNvSpPr>
            <p:nvPr/>
          </p:nvSpPr>
          <p:spPr bwMode="auto">
            <a:xfrm>
              <a:off x="3936" y="816"/>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67" name="Rectangle 91"/>
            <p:cNvSpPr>
              <a:spLocks noChangeArrowheads="1"/>
            </p:cNvSpPr>
            <p:nvPr/>
          </p:nvSpPr>
          <p:spPr bwMode="auto">
            <a:xfrm>
              <a:off x="3120" y="816"/>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68" name="Rectangle 92"/>
            <p:cNvSpPr>
              <a:spLocks noChangeArrowheads="1"/>
            </p:cNvSpPr>
            <p:nvPr/>
          </p:nvSpPr>
          <p:spPr bwMode="auto">
            <a:xfrm>
              <a:off x="2784" y="816"/>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69" name="Rectangle 93"/>
            <p:cNvSpPr>
              <a:spLocks noChangeArrowheads="1"/>
            </p:cNvSpPr>
            <p:nvPr/>
          </p:nvSpPr>
          <p:spPr bwMode="auto">
            <a:xfrm>
              <a:off x="1968" y="816"/>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0" name="Rectangle 94"/>
            <p:cNvSpPr>
              <a:spLocks noChangeArrowheads="1"/>
            </p:cNvSpPr>
            <p:nvPr/>
          </p:nvSpPr>
          <p:spPr bwMode="auto">
            <a:xfrm>
              <a:off x="1632" y="816"/>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1" name="Rectangle 95"/>
            <p:cNvSpPr>
              <a:spLocks noChangeArrowheads="1"/>
            </p:cNvSpPr>
            <p:nvPr/>
          </p:nvSpPr>
          <p:spPr bwMode="auto">
            <a:xfrm>
              <a:off x="816" y="816"/>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2" name="Rectangle 96"/>
            <p:cNvSpPr>
              <a:spLocks noChangeArrowheads="1"/>
            </p:cNvSpPr>
            <p:nvPr/>
          </p:nvSpPr>
          <p:spPr bwMode="auto">
            <a:xfrm>
              <a:off x="3936" y="1968"/>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3" name="Rectangle 97"/>
            <p:cNvSpPr>
              <a:spLocks noChangeArrowheads="1"/>
            </p:cNvSpPr>
            <p:nvPr/>
          </p:nvSpPr>
          <p:spPr bwMode="auto">
            <a:xfrm>
              <a:off x="3120" y="1968"/>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4" name="Rectangle 98"/>
            <p:cNvSpPr>
              <a:spLocks noChangeArrowheads="1"/>
            </p:cNvSpPr>
            <p:nvPr/>
          </p:nvSpPr>
          <p:spPr bwMode="auto">
            <a:xfrm>
              <a:off x="2784" y="1968"/>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5" name="Rectangle 99"/>
            <p:cNvSpPr>
              <a:spLocks noChangeArrowheads="1"/>
            </p:cNvSpPr>
            <p:nvPr/>
          </p:nvSpPr>
          <p:spPr bwMode="auto">
            <a:xfrm>
              <a:off x="1968" y="1968"/>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6" name="Rectangle 100"/>
            <p:cNvSpPr>
              <a:spLocks noChangeArrowheads="1"/>
            </p:cNvSpPr>
            <p:nvPr/>
          </p:nvSpPr>
          <p:spPr bwMode="auto">
            <a:xfrm>
              <a:off x="1632" y="1968"/>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7" name="Rectangle 101"/>
            <p:cNvSpPr>
              <a:spLocks noChangeArrowheads="1"/>
            </p:cNvSpPr>
            <p:nvPr/>
          </p:nvSpPr>
          <p:spPr bwMode="auto">
            <a:xfrm>
              <a:off x="816" y="1968"/>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78" name="Rectangle 102"/>
            <p:cNvSpPr>
              <a:spLocks noChangeArrowheads="1"/>
            </p:cNvSpPr>
            <p:nvPr/>
          </p:nvSpPr>
          <p:spPr bwMode="auto">
            <a:xfrm>
              <a:off x="4128" y="1776"/>
              <a:ext cx="96" cy="96"/>
            </a:xfrm>
            <a:prstGeom prst="rect">
              <a:avLst/>
            </a:prstGeom>
            <a:solidFill>
              <a:srgbClr val="00CCFF"/>
            </a:solidFill>
            <a:ln w="9525">
              <a:solidFill>
                <a:schemeClr val="tx1"/>
              </a:solidFill>
              <a:miter lim="800000"/>
              <a:headEnd/>
              <a:tailEnd/>
            </a:ln>
          </p:spPr>
          <p:txBody>
            <a:bodyPr wrap="none" anchor="ctr"/>
            <a:lstStyle/>
            <a:p>
              <a:pPr algn="ctr" eaLnBrk="1" hangingPunct="1"/>
              <a:endParaRPr lang="en-US" sz="2400" b="1">
                <a:solidFill>
                  <a:srgbClr val="000000"/>
                </a:solidFill>
                <a:cs typeface="Arial" charset="0"/>
              </a:endParaRPr>
            </a:p>
          </p:txBody>
        </p:sp>
        <p:sp>
          <p:nvSpPr>
            <p:cNvPr id="57379" name="Rectangle 103"/>
            <p:cNvSpPr>
              <a:spLocks noChangeArrowheads="1"/>
            </p:cNvSpPr>
            <p:nvPr/>
          </p:nvSpPr>
          <p:spPr bwMode="auto">
            <a:xfrm>
              <a:off x="4128" y="960"/>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80" name="Rectangle 104"/>
            <p:cNvSpPr>
              <a:spLocks noChangeArrowheads="1"/>
            </p:cNvSpPr>
            <p:nvPr/>
          </p:nvSpPr>
          <p:spPr bwMode="auto">
            <a:xfrm>
              <a:off x="2976" y="1776"/>
              <a:ext cx="96" cy="96"/>
            </a:xfrm>
            <a:prstGeom prst="rect">
              <a:avLst/>
            </a:prstGeom>
            <a:solidFill>
              <a:srgbClr val="00CCFF"/>
            </a:solidFill>
            <a:ln w="9525">
              <a:solidFill>
                <a:schemeClr val="tx1"/>
              </a:solidFill>
              <a:miter lim="800000"/>
              <a:headEnd/>
              <a:tailEnd/>
            </a:ln>
          </p:spPr>
          <p:txBody>
            <a:bodyPr wrap="none" anchor="ctr"/>
            <a:lstStyle/>
            <a:p>
              <a:pPr algn="ctr" eaLnBrk="1" hangingPunct="1"/>
              <a:endParaRPr lang="en-US" sz="2400" b="1">
                <a:solidFill>
                  <a:srgbClr val="000000"/>
                </a:solidFill>
                <a:cs typeface="Arial" charset="0"/>
              </a:endParaRPr>
            </a:p>
          </p:txBody>
        </p:sp>
        <p:sp>
          <p:nvSpPr>
            <p:cNvPr id="57381" name="Rectangle 105"/>
            <p:cNvSpPr>
              <a:spLocks noChangeArrowheads="1"/>
            </p:cNvSpPr>
            <p:nvPr/>
          </p:nvSpPr>
          <p:spPr bwMode="auto">
            <a:xfrm>
              <a:off x="2976" y="960"/>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82" name="Rectangle 106"/>
            <p:cNvSpPr>
              <a:spLocks noChangeArrowheads="1"/>
            </p:cNvSpPr>
            <p:nvPr/>
          </p:nvSpPr>
          <p:spPr bwMode="auto">
            <a:xfrm>
              <a:off x="1824" y="1776"/>
              <a:ext cx="96" cy="96"/>
            </a:xfrm>
            <a:prstGeom prst="rect">
              <a:avLst/>
            </a:prstGeom>
            <a:solidFill>
              <a:srgbClr val="00CCFF"/>
            </a:solidFill>
            <a:ln w="9525">
              <a:solidFill>
                <a:schemeClr val="tx1"/>
              </a:solidFill>
              <a:miter lim="800000"/>
              <a:headEnd/>
              <a:tailEnd/>
            </a:ln>
          </p:spPr>
          <p:txBody>
            <a:bodyPr wrap="none" anchor="ctr"/>
            <a:lstStyle/>
            <a:p>
              <a:pPr algn="ctr" eaLnBrk="1" hangingPunct="1"/>
              <a:endParaRPr lang="en-US" sz="2400" b="1">
                <a:solidFill>
                  <a:srgbClr val="000000"/>
                </a:solidFill>
                <a:cs typeface="Arial" charset="0"/>
              </a:endParaRPr>
            </a:p>
          </p:txBody>
        </p:sp>
        <p:sp>
          <p:nvSpPr>
            <p:cNvPr id="57383" name="Rectangle 107"/>
            <p:cNvSpPr>
              <a:spLocks noChangeArrowheads="1"/>
            </p:cNvSpPr>
            <p:nvPr/>
          </p:nvSpPr>
          <p:spPr bwMode="auto">
            <a:xfrm>
              <a:off x="1824" y="960"/>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sp>
          <p:nvSpPr>
            <p:cNvPr id="57384" name="Rectangle 108"/>
            <p:cNvSpPr>
              <a:spLocks noChangeArrowheads="1"/>
            </p:cNvSpPr>
            <p:nvPr/>
          </p:nvSpPr>
          <p:spPr bwMode="auto">
            <a:xfrm>
              <a:off x="672" y="1776"/>
              <a:ext cx="96" cy="96"/>
            </a:xfrm>
            <a:prstGeom prst="rect">
              <a:avLst/>
            </a:prstGeom>
            <a:solidFill>
              <a:srgbClr val="00CCFF"/>
            </a:solidFill>
            <a:ln w="9525">
              <a:solidFill>
                <a:schemeClr val="tx1"/>
              </a:solidFill>
              <a:miter lim="800000"/>
              <a:headEnd/>
              <a:tailEnd/>
            </a:ln>
          </p:spPr>
          <p:txBody>
            <a:bodyPr wrap="none" anchor="ctr"/>
            <a:lstStyle/>
            <a:p>
              <a:pPr algn="ctr" eaLnBrk="1" hangingPunct="1"/>
              <a:endParaRPr lang="en-US" sz="2400" b="1">
                <a:solidFill>
                  <a:srgbClr val="000000"/>
                </a:solidFill>
                <a:cs typeface="Arial" charset="0"/>
              </a:endParaRPr>
            </a:p>
          </p:txBody>
        </p:sp>
        <p:sp>
          <p:nvSpPr>
            <p:cNvPr id="57385" name="Rectangle 109"/>
            <p:cNvSpPr>
              <a:spLocks noChangeArrowheads="1"/>
            </p:cNvSpPr>
            <p:nvPr/>
          </p:nvSpPr>
          <p:spPr bwMode="auto">
            <a:xfrm>
              <a:off x="672" y="960"/>
              <a:ext cx="96" cy="96"/>
            </a:xfrm>
            <a:prstGeom prst="rect">
              <a:avLst/>
            </a:prstGeom>
            <a:solidFill>
              <a:srgbClr val="00CCFF"/>
            </a:solidFill>
            <a:ln w="9525">
              <a:solidFill>
                <a:schemeClr val="tx1"/>
              </a:solidFill>
              <a:miter lim="800000"/>
              <a:headEnd/>
              <a:tailEnd/>
            </a:ln>
          </p:spPr>
          <p:txBody>
            <a:bodyPr wrap="none" anchor="ctr"/>
            <a:lstStyle/>
            <a:p>
              <a:pPr algn="ctr"/>
              <a:endParaRPr lang="en-US" sz="1800">
                <a:solidFill>
                  <a:srgbClr val="000000"/>
                </a:solidFill>
                <a:latin typeface="Comic Sans MS" pitchFamily="66" charset="0"/>
              </a:endParaRPr>
            </a:p>
          </p:txBody>
        </p:sp>
      </p:grpSp>
      <p:sp>
        <p:nvSpPr>
          <p:cNvPr id="518254" name="Line 110"/>
          <p:cNvSpPr>
            <a:spLocks noChangeShapeType="1"/>
          </p:cNvSpPr>
          <p:nvPr/>
        </p:nvSpPr>
        <p:spPr bwMode="auto">
          <a:xfrm flipH="1" flipV="1">
            <a:off x="8077200" y="4352925"/>
            <a:ext cx="585788" cy="512763"/>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18255" name="Line 111"/>
          <p:cNvSpPr>
            <a:spLocks noChangeShapeType="1"/>
          </p:cNvSpPr>
          <p:nvPr/>
        </p:nvSpPr>
        <p:spPr bwMode="auto">
          <a:xfrm flipV="1">
            <a:off x="838200" y="2284413"/>
            <a:ext cx="952500" cy="219075"/>
          </a:xfrm>
          <a:prstGeom prst="line">
            <a:avLst/>
          </a:prstGeom>
          <a:noFill/>
          <a:ln w="38100">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518256" name="Oval 112"/>
          <p:cNvSpPr>
            <a:spLocks noChangeArrowheads="1"/>
          </p:cNvSpPr>
          <p:nvPr/>
        </p:nvSpPr>
        <p:spPr bwMode="auto">
          <a:xfrm>
            <a:off x="4191000" y="2590800"/>
            <a:ext cx="293688" cy="293688"/>
          </a:xfrm>
          <a:prstGeom prst="ellipse">
            <a:avLst/>
          </a:prstGeom>
          <a:solidFill>
            <a:srgbClr val="CC99FF"/>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18257" name="Oval 113"/>
          <p:cNvSpPr>
            <a:spLocks noChangeArrowheads="1"/>
          </p:cNvSpPr>
          <p:nvPr/>
        </p:nvSpPr>
        <p:spPr bwMode="auto">
          <a:xfrm>
            <a:off x="3810000" y="2590800"/>
            <a:ext cx="293688" cy="293688"/>
          </a:xfrm>
          <a:prstGeom prst="ellipse">
            <a:avLst/>
          </a:prstGeom>
          <a:solidFill>
            <a:srgbClr val="CC99FF"/>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18258" name="Oval 114"/>
          <p:cNvSpPr>
            <a:spLocks noChangeArrowheads="1"/>
          </p:cNvSpPr>
          <p:nvPr/>
        </p:nvSpPr>
        <p:spPr bwMode="auto">
          <a:xfrm>
            <a:off x="6553200" y="2590800"/>
            <a:ext cx="293688" cy="293688"/>
          </a:xfrm>
          <a:prstGeom prst="ellipse">
            <a:avLst/>
          </a:prstGeom>
          <a:solidFill>
            <a:srgbClr val="CC99FF"/>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18259" name="Oval 115"/>
          <p:cNvSpPr>
            <a:spLocks noChangeArrowheads="1"/>
          </p:cNvSpPr>
          <p:nvPr/>
        </p:nvSpPr>
        <p:spPr bwMode="auto">
          <a:xfrm>
            <a:off x="1066800" y="2590800"/>
            <a:ext cx="293688" cy="293688"/>
          </a:xfrm>
          <a:prstGeom prst="ellipse">
            <a:avLst/>
          </a:prstGeom>
          <a:solidFill>
            <a:srgbClr val="CC99FF"/>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18260" name="Oval 116"/>
          <p:cNvSpPr>
            <a:spLocks noChangeArrowheads="1"/>
          </p:cNvSpPr>
          <p:nvPr/>
        </p:nvSpPr>
        <p:spPr bwMode="auto">
          <a:xfrm>
            <a:off x="1066800" y="762000"/>
            <a:ext cx="293688" cy="293688"/>
          </a:xfrm>
          <a:prstGeom prst="ellipse">
            <a:avLst/>
          </a:prstGeom>
          <a:solidFill>
            <a:srgbClr val="CC99FF"/>
          </a:solidFill>
          <a:ln w="9525">
            <a:solidFill>
              <a:schemeClr val="tx1"/>
            </a:solidFill>
            <a:round/>
            <a:headEnd/>
            <a:tailEnd/>
          </a:ln>
        </p:spPr>
        <p:txBody>
          <a:bodyPr wrap="none" anchor="ctr"/>
          <a:lstStyle/>
          <a:p>
            <a:pPr algn="ctr"/>
            <a:endParaRPr lang="en-US" sz="1800">
              <a:solidFill>
                <a:srgbClr val="000000"/>
              </a:solidFill>
              <a:latin typeface="Comic Sans MS" pitchFamily="66" charset="0"/>
            </a:endParaRPr>
          </a:p>
        </p:txBody>
      </p:sp>
      <p:sp>
        <p:nvSpPr>
          <p:cNvPr id="57362" name="Rectangle 117"/>
          <p:cNvSpPr>
            <a:spLocks noGrp="1" noChangeArrowheads="1"/>
          </p:cNvSpPr>
          <p:nvPr>
            <p:ph type="title"/>
          </p:nvPr>
        </p:nvSpPr>
        <p:spPr>
          <a:xfrm>
            <a:off x="304800" y="228600"/>
            <a:ext cx="8305800" cy="685800"/>
          </a:xfrm>
        </p:spPr>
        <p:txBody>
          <a:bodyPr/>
          <a:lstStyle/>
          <a:p>
            <a:r>
              <a:rPr lang="en-US" smtClean="0"/>
              <a:t>Building a Mesh Interconnect</a:t>
            </a:r>
          </a:p>
        </p:txBody>
      </p:sp>
    </p:spTree>
    <p:extLst>
      <p:ext uri="{BB962C8B-B14F-4D97-AF65-F5344CB8AC3E}">
        <p14:creationId xmlns:p14="http://schemas.microsoft.com/office/powerpoint/2010/main" val="18483161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8147"/>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8206"/>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18254"/>
                                        </p:tgtEl>
                                        <p:attrNameLst>
                                          <p:attrName>style.visibility</p:attrName>
                                        </p:attrNameLst>
                                      </p:cBhvr>
                                      <p:to>
                                        <p:strVal val="visible"/>
                                      </p:to>
                                    </p:set>
                                    <p:animEffect transition="in" filter="dissolve">
                                      <p:cBhvr>
                                        <p:cTn id="32" dur="500"/>
                                        <p:tgtEl>
                                          <p:spTgt spid="51825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18255"/>
                                        </p:tgtEl>
                                        <p:attrNameLst>
                                          <p:attrName>style.visibility</p:attrName>
                                        </p:attrNameLst>
                                      </p:cBhvr>
                                      <p:to>
                                        <p:strVal val="visible"/>
                                      </p:to>
                                    </p:set>
                                    <p:animEffect transition="in" filter="dissolve">
                                      <p:cBhvr>
                                        <p:cTn id="35" dur="500"/>
                                        <p:tgtEl>
                                          <p:spTgt spid="5182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8256"/>
                                        </p:tgtEl>
                                        <p:attrNameLst>
                                          <p:attrName>style.visibility</p:attrName>
                                        </p:attrNameLst>
                                      </p:cBhvr>
                                      <p:to>
                                        <p:strVal val="visible"/>
                                      </p:to>
                                    </p:set>
                                    <p:animEffect transition="in" filter="dissolve">
                                      <p:cBhvr>
                                        <p:cTn id="40" dur="500"/>
                                        <p:tgtEl>
                                          <p:spTgt spid="51825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18257"/>
                                        </p:tgtEl>
                                        <p:attrNameLst>
                                          <p:attrName>style.visibility</p:attrName>
                                        </p:attrNameLst>
                                      </p:cBhvr>
                                      <p:to>
                                        <p:strVal val="visible"/>
                                      </p:to>
                                    </p:set>
                                    <p:animEffect transition="in" filter="dissolve">
                                      <p:cBhvr>
                                        <p:cTn id="43" dur="500"/>
                                        <p:tgtEl>
                                          <p:spTgt spid="518257"/>
                                        </p:tgtEl>
                                      </p:cBhvr>
                                    </p:animEffect>
                                  </p:childTnLst>
                                </p:cTn>
                              </p:par>
                            </p:childTnLst>
                          </p:cTn>
                        </p:par>
                        <p:par>
                          <p:cTn id="44" fill="hold" nodeType="afterGroup">
                            <p:stCondLst>
                              <p:cond delay="500"/>
                            </p:stCondLst>
                            <p:childTnLst>
                              <p:par>
                                <p:cTn id="45" presetID="63" presetClass="path" presetSubtype="0" accel="50000" decel="50000" fill="hold" grpId="1" nodeType="afterEffect">
                                  <p:stCondLst>
                                    <p:cond delay="0"/>
                                  </p:stCondLst>
                                  <p:childTnLst>
                                    <p:animMotion origin="layout" path="M 3.33333E-6 -2.36994E-6 L 0.05833 -2.36994E-6 " pathEditMode="relative" rAng="0" ptsTypes="AA">
                                      <p:cBhvr>
                                        <p:cTn id="46" dur="2000" fill="hold"/>
                                        <p:tgtEl>
                                          <p:spTgt spid="518256"/>
                                        </p:tgtEl>
                                        <p:attrNameLst>
                                          <p:attrName>ppt_x</p:attrName>
                                          <p:attrName>ppt_y</p:attrName>
                                        </p:attrNameLst>
                                      </p:cBhvr>
                                      <p:rCtr x="2917" y="0"/>
                                    </p:animMotion>
                                  </p:childTnLst>
                                </p:cTn>
                              </p:par>
                              <p:par>
                                <p:cTn id="47" presetID="35" presetClass="path" presetSubtype="0" accel="50000" decel="50000" fill="hold" grpId="1" nodeType="withEffect">
                                  <p:stCondLst>
                                    <p:cond delay="0"/>
                                  </p:stCondLst>
                                  <p:childTnLst>
                                    <p:animMotion origin="layout" path="M 0 -2.36994E-6 L -0.1 -2.36994E-6 " pathEditMode="relative" rAng="0" ptsTypes="AA">
                                      <p:cBhvr>
                                        <p:cTn id="48" dur="2000" fill="hold"/>
                                        <p:tgtEl>
                                          <p:spTgt spid="518257"/>
                                        </p:tgtEl>
                                        <p:attrNameLst>
                                          <p:attrName>ppt_x</p:attrName>
                                          <p:attrName>ppt_y</p:attrName>
                                        </p:attrNameLst>
                                      </p:cBhvr>
                                      <p:rCtr x="-5000" y="0"/>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xit" presetSubtype="0" fill="hold" grpId="2" nodeType="clickEffect">
                                  <p:stCondLst>
                                    <p:cond delay="0"/>
                                  </p:stCondLst>
                                  <p:childTnLst>
                                    <p:animEffect transition="out" filter="dissolve">
                                      <p:cBhvr>
                                        <p:cTn id="52" dur="500"/>
                                        <p:tgtEl>
                                          <p:spTgt spid="518257"/>
                                        </p:tgtEl>
                                      </p:cBhvr>
                                    </p:animEffect>
                                    <p:set>
                                      <p:cBhvr>
                                        <p:cTn id="53" dur="1" fill="hold">
                                          <p:stCondLst>
                                            <p:cond delay="499"/>
                                          </p:stCondLst>
                                        </p:cTn>
                                        <p:tgtEl>
                                          <p:spTgt spid="518257"/>
                                        </p:tgtEl>
                                        <p:attrNameLst>
                                          <p:attrName>style.visibility</p:attrName>
                                        </p:attrNameLst>
                                      </p:cBhvr>
                                      <p:to>
                                        <p:strVal val="hidden"/>
                                      </p:to>
                                    </p:set>
                                  </p:childTnLst>
                                </p:cTn>
                              </p:par>
                              <p:par>
                                <p:cTn id="54" presetID="9" presetClass="exit" presetSubtype="0" fill="hold" grpId="2" nodeType="withEffect">
                                  <p:stCondLst>
                                    <p:cond delay="0"/>
                                  </p:stCondLst>
                                  <p:childTnLst>
                                    <p:animEffect transition="out" filter="dissolve">
                                      <p:cBhvr>
                                        <p:cTn id="55" dur="500"/>
                                        <p:tgtEl>
                                          <p:spTgt spid="518256"/>
                                        </p:tgtEl>
                                      </p:cBhvr>
                                    </p:animEffect>
                                    <p:set>
                                      <p:cBhvr>
                                        <p:cTn id="56" dur="1" fill="hold">
                                          <p:stCondLst>
                                            <p:cond delay="499"/>
                                          </p:stCondLst>
                                        </p:cTn>
                                        <p:tgtEl>
                                          <p:spTgt spid="518256"/>
                                        </p:tgtEl>
                                        <p:attrNameLst>
                                          <p:attrName>style.visibility</p:attrName>
                                        </p:attrNameLst>
                                      </p:cBhvr>
                                      <p:to>
                                        <p:strVal val="hidden"/>
                                      </p:to>
                                    </p:set>
                                  </p:childTnLst>
                                </p:cTn>
                              </p:par>
                            </p:childTnLst>
                          </p:cTn>
                        </p:par>
                        <p:par>
                          <p:cTn id="57" fill="hold" nodeType="afterGroup">
                            <p:stCondLst>
                              <p:cond delay="500"/>
                            </p:stCondLst>
                            <p:childTnLst>
                              <p:par>
                                <p:cTn id="58" presetID="9" presetClass="entr" presetSubtype="0" fill="hold" grpId="0" nodeType="afterEffect">
                                  <p:stCondLst>
                                    <p:cond delay="0"/>
                                  </p:stCondLst>
                                  <p:childTnLst>
                                    <p:set>
                                      <p:cBhvr>
                                        <p:cTn id="59" dur="1" fill="hold">
                                          <p:stCondLst>
                                            <p:cond delay="0"/>
                                          </p:stCondLst>
                                        </p:cTn>
                                        <p:tgtEl>
                                          <p:spTgt spid="518259"/>
                                        </p:tgtEl>
                                        <p:attrNameLst>
                                          <p:attrName>style.visibility</p:attrName>
                                        </p:attrNameLst>
                                      </p:cBhvr>
                                      <p:to>
                                        <p:strVal val="visible"/>
                                      </p:to>
                                    </p:set>
                                    <p:animEffect transition="in" filter="dissolve">
                                      <p:cBhvr>
                                        <p:cTn id="60" dur="500"/>
                                        <p:tgtEl>
                                          <p:spTgt spid="518259"/>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18258"/>
                                        </p:tgtEl>
                                        <p:attrNameLst>
                                          <p:attrName>style.visibility</p:attrName>
                                        </p:attrNameLst>
                                      </p:cBhvr>
                                      <p:to>
                                        <p:strVal val="visible"/>
                                      </p:to>
                                    </p:set>
                                    <p:animEffect transition="in" filter="dissolve">
                                      <p:cBhvr>
                                        <p:cTn id="63" dur="500"/>
                                        <p:tgtEl>
                                          <p:spTgt spid="51825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xit" presetSubtype="0" fill="hold" grpId="1" nodeType="clickEffect">
                                  <p:stCondLst>
                                    <p:cond delay="0"/>
                                  </p:stCondLst>
                                  <p:childTnLst>
                                    <p:animEffect transition="out" filter="dissolve">
                                      <p:cBhvr>
                                        <p:cTn id="67" dur="500"/>
                                        <p:tgtEl>
                                          <p:spTgt spid="518259"/>
                                        </p:tgtEl>
                                      </p:cBhvr>
                                    </p:animEffect>
                                    <p:set>
                                      <p:cBhvr>
                                        <p:cTn id="68" dur="1" fill="hold">
                                          <p:stCondLst>
                                            <p:cond delay="499"/>
                                          </p:stCondLst>
                                        </p:cTn>
                                        <p:tgtEl>
                                          <p:spTgt spid="518259"/>
                                        </p:tgtEl>
                                        <p:attrNameLst>
                                          <p:attrName>style.visibility</p:attrName>
                                        </p:attrNameLst>
                                      </p:cBhvr>
                                      <p:to>
                                        <p:strVal val="hidden"/>
                                      </p:to>
                                    </p:se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518260"/>
                                        </p:tgtEl>
                                        <p:attrNameLst>
                                          <p:attrName>style.visibility</p:attrName>
                                        </p:attrNameLst>
                                      </p:cBhvr>
                                      <p:to>
                                        <p:strVal val="visible"/>
                                      </p:to>
                                    </p:set>
                                    <p:animEffect transition="in" filter="dissolve">
                                      <p:cBhvr>
                                        <p:cTn id="72" dur="500"/>
                                        <p:tgtEl>
                                          <p:spTgt spid="51826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9" presetClass="path" presetSubtype="0" accel="50000" decel="50000" fill="hold" grpId="1" nodeType="clickEffect">
                                  <p:stCondLst>
                                    <p:cond delay="0"/>
                                  </p:stCondLst>
                                  <p:childTnLst>
                                    <p:animMotion origin="layout" path="M 1.11022E-16 -2.81749E-6 L 0.075 0.09993 " pathEditMode="relative" rAng="0" ptsTypes="AA">
                                      <p:cBhvr>
                                        <p:cTn id="76" dur="2000" fill="hold"/>
                                        <p:tgtEl>
                                          <p:spTgt spid="518258"/>
                                        </p:tgtEl>
                                        <p:attrNameLst>
                                          <p:attrName>ppt_x</p:attrName>
                                          <p:attrName>ppt_y</p:attrName>
                                        </p:attrNameLst>
                                      </p:cBhvr>
                                      <p:rCtr x="3750" y="4997"/>
                                    </p:animMotion>
                                  </p:childTnLst>
                                </p:cTn>
                              </p:par>
                              <p:par>
                                <p:cTn id="77" presetID="49" presetClass="path" presetSubtype="0" accel="50000" decel="50000" fill="hold" grpId="1" nodeType="withEffect">
                                  <p:stCondLst>
                                    <p:cond delay="0"/>
                                  </p:stCondLst>
                                  <p:childTnLst>
                                    <p:animMotion origin="layout" path="M 0 -1.20749E-6 L 0.075 0.09993 " pathEditMode="relative" rAng="0" ptsTypes="AA">
                                      <p:cBhvr>
                                        <p:cTn id="78" dur="2000" fill="hold"/>
                                        <p:tgtEl>
                                          <p:spTgt spid="518260"/>
                                        </p:tgtEl>
                                        <p:attrNameLst>
                                          <p:attrName>ppt_x</p:attrName>
                                          <p:attrName>ppt_y</p:attrName>
                                        </p:attrNameLst>
                                      </p:cBhvr>
                                      <p:rCtr x="3750" y="4997"/>
                                    </p:animMotion>
                                  </p:childTnLst>
                                </p:cTn>
                              </p:par>
                            </p:childTnLst>
                          </p:cTn>
                        </p:par>
                        <p:par>
                          <p:cTn id="79" fill="hold" nodeType="afterGroup">
                            <p:stCondLst>
                              <p:cond delay="2000"/>
                            </p:stCondLst>
                            <p:childTnLst>
                              <p:par>
                                <p:cTn id="80" presetID="1" presetClass="entr" presetSubtype="0" fill="hold" grpId="0" nodeType="afterEffect">
                                  <p:stCondLst>
                                    <p:cond delay="0"/>
                                  </p:stCondLst>
                                  <p:childTnLst>
                                    <p:set>
                                      <p:cBhvr>
                                        <p:cTn id="81" dur="1" fill="hold">
                                          <p:stCondLst>
                                            <p:cond delay="0"/>
                                          </p:stCondLst>
                                        </p:cTn>
                                        <p:tgtEl>
                                          <p:spTgt spid="518148"/>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18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p:bldP spid="518148" grpId="0"/>
      <p:bldP spid="518206" grpId="0"/>
      <p:bldP spid="518207" grpId="0"/>
      <p:bldP spid="518254" grpId="0" animBg="1"/>
      <p:bldP spid="518255" grpId="0" animBg="1"/>
      <p:bldP spid="518256" grpId="0" animBg="1"/>
      <p:bldP spid="518256" grpId="1" animBg="1"/>
      <p:bldP spid="518256" grpId="2" animBg="1"/>
      <p:bldP spid="518257" grpId="0" animBg="1"/>
      <p:bldP spid="518257" grpId="1" animBg="1"/>
      <p:bldP spid="518257" grpId="2" animBg="1"/>
      <p:bldP spid="518258" grpId="0" animBg="1"/>
      <p:bldP spid="518258" grpId="1" animBg="1"/>
      <p:bldP spid="518259" grpId="0" animBg="1"/>
      <p:bldP spid="518259" grpId="1" animBg="1"/>
      <p:bldP spid="518260" grpId="0" animBg="1"/>
      <p:bldP spid="518260" grpId="1"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Outline</a:t>
            </a:r>
          </a:p>
        </p:txBody>
      </p:sp>
      <p:sp>
        <p:nvSpPr>
          <p:cNvPr id="58371" name="Rectangle 3"/>
          <p:cNvSpPr>
            <a:spLocks noGrp="1" noChangeArrowheads="1"/>
          </p:cNvSpPr>
          <p:nvPr>
            <p:ph type="body" idx="1"/>
          </p:nvPr>
        </p:nvSpPr>
        <p:spPr>
          <a:xfrm>
            <a:off x="152400" y="914400"/>
            <a:ext cx="8610600" cy="4800600"/>
          </a:xfrm>
        </p:spPr>
        <p:txBody>
          <a:bodyPr/>
          <a:lstStyle/>
          <a:p>
            <a:pPr>
              <a:lnSpc>
                <a:spcPct val="80000"/>
              </a:lnSpc>
            </a:pPr>
            <a:r>
              <a:rPr lang="en-US" dirty="0" smtClean="0"/>
              <a:t>Quantum Computing</a:t>
            </a:r>
          </a:p>
          <a:p>
            <a:pPr>
              <a:lnSpc>
                <a:spcPct val="80000"/>
              </a:lnSpc>
            </a:pPr>
            <a:r>
              <a:rPr lang="en-US" dirty="0" smtClean="0"/>
              <a:t>Ion Trap Quantum Computing</a:t>
            </a:r>
          </a:p>
          <a:p>
            <a:pPr>
              <a:lnSpc>
                <a:spcPct val="80000"/>
              </a:lnSpc>
            </a:pPr>
            <a:r>
              <a:rPr lang="en-US" dirty="0" smtClean="0"/>
              <a:t>Quantum Computer Aided Design</a:t>
            </a:r>
          </a:p>
          <a:p>
            <a:pPr lvl="1">
              <a:lnSpc>
                <a:spcPct val="80000"/>
              </a:lnSpc>
            </a:pPr>
            <a:r>
              <a:rPr lang="en-US" dirty="0" smtClean="0"/>
              <a:t>Area-Delay to Correct Result (ADCR) metric</a:t>
            </a:r>
          </a:p>
          <a:p>
            <a:pPr lvl="1">
              <a:lnSpc>
                <a:spcPct val="80000"/>
              </a:lnSpc>
            </a:pPr>
            <a:r>
              <a:rPr lang="en-US" dirty="0" smtClean="0"/>
              <a:t>Comparison of error correction codes</a:t>
            </a:r>
          </a:p>
          <a:p>
            <a:pPr>
              <a:lnSpc>
                <a:spcPct val="80000"/>
              </a:lnSpc>
            </a:pPr>
            <a:r>
              <a:rPr lang="en-US" dirty="0" smtClean="0"/>
              <a:t>Quantum Data Paths</a:t>
            </a:r>
          </a:p>
          <a:p>
            <a:pPr lvl="1">
              <a:lnSpc>
                <a:spcPct val="80000"/>
              </a:lnSpc>
            </a:pPr>
            <a:r>
              <a:rPr lang="en-US" dirty="0" smtClean="0"/>
              <a:t>QLA, CQLA, </a:t>
            </a:r>
            <a:r>
              <a:rPr lang="en-US" dirty="0" err="1" smtClean="0"/>
              <a:t>Qalypso</a:t>
            </a:r>
            <a:endParaRPr lang="en-US" dirty="0" smtClean="0"/>
          </a:p>
          <a:p>
            <a:pPr lvl="1">
              <a:lnSpc>
                <a:spcPct val="80000"/>
              </a:lnSpc>
            </a:pPr>
            <a:r>
              <a:rPr lang="en-US" dirty="0" err="1" smtClean="0"/>
              <a:t>Ancilla</a:t>
            </a:r>
            <a:r>
              <a:rPr lang="en-US" dirty="0" smtClean="0"/>
              <a:t> factory and Teleportation Network Design</a:t>
            </a:r>
          </a:p>
          <a:p>
            <a:pPr>
              <a:lnSpc>
                <a:spcPct val="80000"/>
              </a:lnSpc>
            </a:pPr>
            <a:r>
              <a:rPr lang="en-US" dirty="0" smtClean="0">
                <a:solidFill>
                  <a:srgbClr val="FF3300"/>
                </a:solidFill>
              </a:rPr>
              <a:t>Error Correction Optimization (“</a:t>
            </a:r>
            <a:r>
              <a:rPr lang="en-US" dirty="0" err="1" smtClean="0">
                <a:solidFill>
                  <a:srgbClr val="FF3300"/>
                </a:solidFill>
              </a:rPr>
              <a:t>Recorrection</a:t>
            </a:r>
            <a:r>
              <a:rPr lang="en-US" dirty="0" smtClean="0">
                <a:solidFill>
                  <a:srgbClr val="FF3300"/>
                </a:solidFill>
              </a:rPr>
              <a:t>”)</a:t>
            </a:r>
          </a:p>
          <a:p>
            <a:pPr>
              <a:lnSpc>
                <a:spcPct val="80000"/>
              </a:lnSpc>
            </a:pPr>
            <a:r>
              <a:rPr lang="en-US" dirty="0" smtClean="0"/>
              <a:t>Shor’s Factoring Circuit Layout and Design</a:t>
            </a:r>
          </a:p>
          <a:p>
            <a:pPr>
              <a:lnSpc>
                <a:spcPct val="80000"/>
              </a:lnSpc>
            </a:pPr>
            <a:endParaRPr lang="en-US" dirty="0" smtClean="0"/>
          </a:p>
        </p:txBody>
      </p:sp>
    </p:spTree>
    <p:extLst>
      <p:ext uri="{BB962C8B-B14F-4D97-AF65-F5344CB8AC3E}">
        <p14:creationId xmlns:p14="http://schemas.microsoft.com/office/powerpoint/2010/main" val="249685009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2966" name="Rectangle 182"/>
          <p:cNvSpPr>
            <a:spLocks noGrp="1" noChangeArrowheads="1"/>
          </p:cNvSpPr>
          <p:nvPr>
            <p:ph type="body" idx="1"/>
          </p:nvPr>
        </p:nvSpPr>
        <p:spPr>
          <a:xfrm>
            <a:off x="152400" y="3692903"/>
            <a:ext cx="8610600" cy="3124200"/>
          </a:xfrm>
        </p:spPr>
        <p:txBody>
          <a:bodyPr>
            <a:normAutofit lnSpcReduction="10000"/>
          </a:bodyPr>
          <a:lstStyle/>
          <a:p>
            <a:pPr>
              <a:lnSpc>
                <a:spcPct val="85000"/>
              </a:lnSpc>
            </a:pPr>
            <a:r>
              <a:rPr lang="en-US" sz="2400" dirty="0" smtClean="0"/>
              <a:t>Standard idea: correct after every gate, and long communication, and long idle time</a:t>
            </a:r>
          </a:p>
          <a:p>
            <a:pPr lvl="1">
              <a:lnSpc>
                <a:spcPct val="85000"/>
              </a:lnSpc>
            </a:pPr>
            <a:r>
              <a:rPr lang="en-US" sz="2000" dirty="0" smtClean="0"/>
              <a:t>This is the easiest for people to analyze</a:t>
            </a:r>
          </a:p>
          <a:p>
            <a:pPr>
              <a:lnSpc>
                <a:spcPct val="85000"/>
              </a:lnSpc>
            </a:pPr>
            <a:r>
              <a:rPr lang="en-US" sz="2400" dirty="0" smtClean="0"/>
              <a:t>This technique is suboptimal (at least in some domains)</a:t>
            </a:r>
          </a:p>
          <a:p>
            <a:pPr lvl="1">
              <a:lnSpc>
                <a:spcPct val="85000"/>
              </a:lnSpc>
            </a:pPr>
            <a:r>
              <a:rPr lang="en-US" sz="2000" dirty="0" smtClean="0"/>
              <a:t>Not every bit has same noise level!</a:t>
            </a:r>
          </a:p>
          <a:p>
            <a:pPr>
              <a:lnSpc>
                <a:spcPct val="85000"/>
              </a:lnSpc>
            </a:pPr>
            <a:r>
              <a:rPr lang="en-US" sz="2400" dirty="0" smtClean="0"/>
              <a:t>Different idea: identify critical </a:t>
            </a:r>
            <a:r>
              <a:rPr lang="en-US" sz="2400" dirty="0" err="1" smtClean="0"/>
              <a:t>Qubits</a:t>
            </a:r>
            <a:endParaRPr lang="en-US" sz="2400" dirty="0" smtClean="0"/>
          </a:p>
          <a:p>
            <a:pPr lvl="1">
              <a:lnSpc>
                <a:spcPct val="85000"/>
              </a:lnSpc>
            </a:pPr>
            <a:r>
              <a:rPr lang="en-US" sz="2000" dirty="0" smtClean="0"/>
              <a:t>Try to identify paths that feed into noisiest output bits</a:t>
            </a:r>
          </a:p>
          <a:p>
            <a:pPr lvl="1">
              <a:lnSpc>
                <a:spcPct val="85000"/>
              </a:lnSpc>
            </a:pPr>
            <a:r>
              <a:rPr lang="en-US" sz="2000" dirty="0" smtClean="0"/>
              <a:t>Place correction along these paths to reduce maximum noise</a:t>
            </a:r>
          </a:p>
        </p:txBody>
      </p:sp>
      <p:grpSp>
        <p:nvGrpSpPr>
          <p:cNvPr id="2" name="Group 194"/>
          <p:cNvGrpSpPr>
            <a:grpSpLocks/>
          </p:cNvGrpSpPr>
          <p:nvPr/>
        </p:nvGrpSpPr>
        <p:grpSpPr bwMode="auto">
          <a:xfrm>
            <a:off x="4953000" y="989808"/>
            <a:ext cx="3429000" cy="2471738"/>
            <a:chOff x="288" y="1561"/>
            <a:chExt cx="2160" cy="1557"/>
          </a:xfrm>
        </p:grpSpPr>
        <p:grpSp>
          <p:nvGrpSpPr>
            <p:cNvPr id="59453" name="Group 195"/>
            <p:cNvGrpSpPr>
              <a:grpSpLocks/>
            </p:cNvGrpSpPr>
            <p:nvPr/>
          </p:nvGrpSpPr>
          <p:grpSpPr bwMode="auto">
            <a:xfrm>
              <a:off x="492" y="1561"/>
              <a:ext cx="112" cy="589"/>
              <a:chOff x="1068" y="960"/>
              <a:chExt cx="132" cy="700"/>
            </a:xfrm>
          </p:grpSpPr>
          <p:sp>
            <p:nvSpPr>
              <p:cNvPr id="59468" name="Line 196"/>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69" name="Oval 197"/>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70" name="Oval 198"/>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59454" name="Group 199"/>
            <p:cNvGrpSpPr>
              <a:grpSpLocks/>
            </p:cNvGrpSpPr>
            <p:nvPr/>
          </p:nvGrpSpPr>
          <p:grpSpPr bwMode="auto">
            <a:xfrm>
              <a:off x="288" y="1601"/>
              <a:ext cx="2160" cy="1454"/>
              <a:chOff x="672" y="1008"/>
              <a:chExt cx="1536" cy="1729"/>
            </a:xfrm>
          </p:grpSpPr>
          <p:sp>
            <p:nvSpPr>
              <p:cNvPr id="59464" name="Line 200"/>
              <p:cNvSpPr>
                <a:spLocks noChangeShapeType="1"/>
              </p:cNvSpPr>
              <p:nvPr/>
            </p:nvSpPr>
            <p:spPr bwMode="auto">
              <a:xfrm>
                <a:off x="672" y="1008"/>
                <a:ext cx="1536" cy="0"/>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65" name="Line 201"/>
              <p:cNvSpPr>
                <a:spLocks noChangeShapeType="1"/>
              </p:cNvSpPr>
              <p:nvPr/>
            </p:nvSpPr>
            <p:spPr bwMode="auto">
              <a:xfrm>
                <a:off x="672" y="1569"/>
                <a:ext cx="1536" cy="0"/>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66" name="Line 202"/>
              <p:cNvSpPr>
                <a:spLocks noChangeShapeType="1"/>
              </p:cNvSpPr>
              <p:nvPr/>
            </p:nvSpPr>
            <p:spPr bwMode="auto">
              <a:xfrm>
                <a:off x="672" y="2160"/>
                <a:ext cx="1536"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67" name="Line 203"/>
              <p:cNvSpPr>
                <a:spLocks noChangeShapeType="1"/>
              </p:cNvSpPr>
              <p:nvPr/>
            </p:nvSpPr>
            <p:spPr bwMode="auto">
              <a:xfrm>
                <a:off x="672" y="2736"/>
                <a:ext cx="1536"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9455" name="Group 204"/>
            <p:cNvGrpSpPr>
              <a:grpSpLocks/>
            </p:cNvGrpSpPr>
            <p:nvPr/>
          </p:nvGrpSpPr>
          <p:grpSpPr bwMode="auto">
            <a:xfrm>
              <a:off x="1714" y="2045"/>
              <a:ext cx="112" cy="589"/>
              <a:chOff x="1068" y="960"/>
              <a:chExt cx="132" cy="700"/>
            </a:xfrm>
          </p:grpSpPr>
          <p:sp>
            <p:nvSpPr>
              <p:cNvPr id="59461" name="Line 205"/>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62" name="Oval 206"/>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63" name="Oval 207"/>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59456" name="Group 208"/>
            <p:cNvGrpSpPr>
              <a:grpSpLocks/>
            </p:cNvGrpSpPr>
            <p:nvPr/>
          </p:nvGrpSpPr>
          <p:grpSpPr bwMode="auto">
            <a:xfrm>
              <a:off x="1103" y="2530"/>
              <a:ext cx="112" cy="588"/>
              <a:chOff x="1068" y="960"/>
              <a:chExt cx="132" cy="700"/>
            </a:xfrm>
          </p:grpSpPr>
          <p:sp>
            <p:nvSpPr>
              <p:cNvPr id="59458" name="Line 209"/>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59" name="Oval 210"/>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60" name="Oval 211"/>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59457" name="Rectangle 212"/>
            <p:cNvSpPr>
              <a:spLocks noChangeArrowheads="1"/>
            </p:cNvSpPr>
            <p:nvPr/>
          </p:nvSpPr>
          <p:spPr bwMode="auto">
            <a:xfrm>
              <a:off x="410" y="2409"/>
              <a:ext cx="245" cy="282"/>
            </a:xfrm>
            <a:prstGeom prst="rect">
              <a:avLst/>
            </a:prstGeom>
            <a:solidFill>
              <a:schemeClr val="bg1"/>
            </a:solidFill>
            <a:ln w="38100"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grpSp>
      <p:sp>
        <p:nvSpPr>
          <p:cNvPr id="59396" name="Rectangle 2"/>
          <p:cNvSpPr>
            <a:spLocks noGrp="1" noChangeArrowheads="1"/>
          </p:cNvSpPr>
          <p:nvPr>
            <p:ph type="title"/>
          </p:nvPr>
        </p:nvSpPr>
        <p:spPr>
          <a:xfrm>
            <a:off x="1066800" y="152400"/>
            <a:ext cx="7086600" cy="609600"/>
          </a:xfrm>
        </p:spPr>
        <p:txBody>
          <a:bodyPr/>
          <a:lstStyle/>
          <a:p>
            <a:r>
              <a:rPr lang="en-US" dirty="0" smtClean="0"/>
              <a:t>Reducing QEC Overhead</a:t>
            </a:r>
          </a:p>
        </p:txBody>
      </p:sp>
      <p:grpSp>
        <p:nvGrpSpPr>
          <p:cNvPr id="59397" name="Group 129"/>
          <p:cNvGrpSpPr>
            <a:grpSpLocks/>
          </p:cNvGrpSpPr>
          <p:nvPr/>
        </p:nvGrpSpPr>
        <p:grpSpPr bwMode="auto">
          <a:xfrm>
            <a:off x="457200" y="1029496"/>
            <a:ext cx="3429000" cy="2471737"/>
            <a:chOff x="288" y="1561"/>
            <a:chExt cx="2160" cy="1557"/>
          </a:xfrm>
        </p:grpSpPr>
        <p:grpSp>
          <p:nvGrpSpPr>
            <p:cNvPr id="59435" name="Group 79"/>
            <p:cNvGrpSpPr>
              <a:grpSpLocks/>
            </p:cNvGrpSpPr>
            <p:nvPr/>
          </p:nvGrpSpPr>
          <p:grpSpPr bwMode="auto">
            <a:xfrm>
              <a:off x="492" y="1561"/>
              <a:ext cx="112" cy="589"/>
              <a:chOff x="1068" y="960"/>
              <a:chExt cx="132" cy="700"/>
            </a:xfrm>
          </p:grpSpPr>
          <p:sp>
            <p:nvSpPr>
              <p:cNvPr id="59450" name="Line 18"/>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51" name="Oval 19"/>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52" name="Oval 20"/>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59436" name="Group 88"/>
            <p:cNvGrpSpPr>
              <a:grpSpLocks/>
            </p:cNvGrpSpPr>
            <p:nvPr/>
          </p:nvGrpSpPr>
          <p:grpSpPr bwMode="auto">
            <a:xfrm>
              <a:off x="288" y="1601"/>
              <a:ext cx="2160" cy="1454"/>
              <a:chOff x="672" y="1008"/>
              <a:chExt cx="1536" cy="1729"/>
            </a:xfrm>
          </p:grpSpPr>
          <p:sp>
            <p:nvSpPr>
              <p:cNvPr id="59446" name="Line 10"/>
              <p:cNvSpPr>
                <a:spLocks noChangeShapeType="1"/>
              </p:cNvSpPr>
              <p:nvPr/>
            </p:nvSpPr>
            <p:spPr bwMode="auto">
              <a:xfrm>
                <a:off x="672" y="1008"/>
                <a:ext cx="1536" cy="0"/>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47" name="Line 11"/>
              <p:cNvSpPr>
                <a:spLocks noChangeShapeType="1"/>
              </p:cNvSpPr>
              <p:nvPr/>
            </p:nvSpPr>
            <p:spPr bwMode="auto">
              <a:xfrm>
                <a:off x="672" y="1569"/>
                <a:ext cx="1536" cy="0"/>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48" name="Line 12"/>
              <p:cNvSpPr>
                <a:spLocks noChangeShapeType="1"/>
              </p:cNvSpPr>
              <p:nvPr/>
            </p:nvSpPr>
            <p:spPr bwMode="auto">
              <a:xfrm>
                <a:off x="672" y="2160"/>
                <a:ext cx="1536"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49" name="Line 78"/>
              <p:cNvSpPr>
                <a:spLocks noChangeShapeType="1"/>
              </p:cNvSpPr>
              <p:nvPr/>
            </p:nvSpPr>
            <p:spPr bwMode="auto">
              <a:xfrm>
                <a:off x="672" y="2736"/>
                <a:ext cx="1536"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59437" name="Group 80"/>
            <p:cNvGrpSpPr>
              <a:grpSpLocks/>
            </p:cNvGrpSpPr>
            <p:nvPr/>
          </p:nvGrpSpPr>
          <p:grpSpPr bwMode="auto">
            <a:xfrm>
              <a:off x="1714" y="2045"/>
              <a:ext cx="112" cy="589"/>
              <a:chOff x="1068" y="960"/>
              <a:chExt cx="132" cy="700"/>
            </a:xfrm>
          </p:grpSpPr>
          <p:sp>
            <p:nvSpPr>
              <p:cNvPr id="59443" name="Line 81"/>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44" name="Oval 82"/>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45" name="Oval 83"/>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59438" name="Group 84"/>
            <p:cNvGrpSpPr>
              <a:grpSpLocks/>
            </p:cNvGrpSpPr>
            <p:nvPr/>
          </p:nvGrpSpPr>
          <p:grpSpPr bwMode="auto">
            <a:xfrm>
              <a:off x="1103" y="2530"/>
              <a:ext cx="112" cy="588"/>
              <a:chOff x="1068" y="960"/>
              <a:chExt cx="132" cy="700"/>
            </a:xfrm>
          </p:grpSpPr>
          <p:sp>
            <p:nvSpPr>
              <p:cNvPr id="59440" name="Line 85"/>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41" name="Oval 86"/>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42" name="Oval 87"/>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59439" name="Rectangle 89"/>
            <p:cNvSpPr>
              <a:spLocks noChangeArrowheads="1"/>
            </p:cNvSpPr>
            <p:nvPr/>
          </p:nvSpPr>
          <p:spPr bwMode="auto">
            <a:xfrm>
              <a:off x="410" y="2409"/>
              <a:ext cx="245" cy="282"/>
            </a:xfrm>
            <a:prstGeom prst="rect">
              <a:avLst/>
            </a:prstGeom>
            <a:solidFill>
              <a:schemeClr val="bg1"/>
            </a:solidFill>
            <a:ln w="38100"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grpSp>
      <p:grpSp>
        <p:nvGrpSpPr>
          <p:cNvPr id="12" name="Group 128"/>
          <p:cNvGrpSpPr>
            <a:grpSpLocks/>
          </p:cNvGrpSpPr>
          <p:nvPr/>
        </p:nvGrpSpPr>
        <p:grpSpPr bwMode="auto">
          <a:xfrm>
            <a:off x="1104900" y="837408"/>
            <a:ext cx="2522538" cy="2819400"/>
            <a:chOff x="696" y="1440"/>
            <a:chExt cx="1589" cy="1776"/>
          </a:xfrm>
        </p:grpSpPr>
        <p:sp>
          <p:nvSpPr>
            <p:cNvPr id="59428" name="Rectangle 56" descr="Wide downward diagonal"/>
            <p:cNvSpPr>
              <a:spLocks noChangeArrowheads="1"/>
            </p:cNvSpPr>
            <p:nvPr/>
          </p:nvSpPr>
          <p:spPr bwMode="auto">
            <a:xfrm rot="-5400000">
              <a:off x="697" y="2367"/>
              <a:ext cx="364" cy="366"/>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59429" name="Rectangle 90" descr="Wide downward diagonal"/>
            <p:cNvSpPr>
              <a:spLocks noChangeArrowheads="1"/>
            </p:cNvSpPr>
            <p:nvPr/>
          </p:nvSpPr>
          <p:spPr bwMode="auto">
            <a:xfrm rot="-5400000">
              <a:off x="1268" y="2366"/>
              <a:ext cx="364" cy="367"/>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59430" name="Rectangle 96" descr="Wide downward diagonal"/>
            <p:cNvSpPr>
              <a:spLocks noChangeArrowheads="1"/>
            </p:cNvSpPr>
            <p:nvPr/>
          </p:nvSpPr>
          <p:spPr bwMode="auto">
            <a:xfrm rot="-5400000">
              <a:off x="1268" y="2851"/>
              <a:ext cx="363" cy="367"/>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59431" name="Rectangle 97" descr="Wide downward diagonal"/>
            <p:cNvSpPr>
              <a:spLocks noChangeArrowheads="1"/>
            </p:cNvSpPr>
            <p:nvPr/>
          </p:nvSpPr>
          <p:spPr bwMode="auto">
            <a:xfrm rot="-5400000">
              <a:off x="1920" y="2366"/>
              <a:ext cx="364" cy="367"/>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59432" name="Rectangle 98" descr="Wide downward diagonal"/>
            <p:cNvSpPr>
              <a:spLocks noChangeArrowheads="1"/>
            </p:cNvSpPr>
            <p:nvPr/>
          </p:nvSpPr>
          <p:spPr bwMode="auto">
            <a:xfrm rot="-5400000">
              <a:off x="1920" y="1882"/>
              <a:ext cx="363" cy="367"/>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59433" name="Rectangle 99" descr="Wide downward diagonal"/>
            <p:cNvSpPr>
              <a:spLocks noChangeArrowheads="1"/>
            </p:cNvSpPr>
            <p:nvPr/>
          </p:nvSpPr>
          <p:spPr bwMode="auto">
            <a:xfrm rot="-5400000">
              <a:off x="697" y="1883"/>
              <a:ext cx="363" cy="366"/>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59434" name="Rectangle 100" descr="Wide downward diagonal"/>
            <p:cNvSpPr>
              <a:spLocks noChangeArrowheads="1"/>
            </p:cNvSpPr>
            <p:nvPr/>
          </p:nvSpPr>
          <p:spPr bwMode="auto">
            <a:xfrm rot="-5400000">
              <a:off x="697" y="1439"/>
              <a:ext cx="363" cy="366"/>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grpSp>
      <p:grpSp>
        <p:nvGrpSpPr>
          <p:cNvPr id="13" name="Group 193"/>
          <p:cNvGrpSpPr>
            <a:grpSpLocks/>
          </p:cNvGrpSpPr>
          <p:nvPr/>
        </p:nvGrpSpPr>
        <p:grpSpPr bwMode="auto">
          <a:xfrm>
            <a:off x="4953000" y="1731171"/>
            <a:ext cx="3429000" cy="1730375"/>
            <a:chOff x="3120" y="1091"/>
            <a:chExt cx="2160" cy="1090"/>
          </a:xfrm>
        </p:grpSpPr>
        <p:grpSp>
          <p:nvGrpSpPr>
            <p:cNvPr id="59404" name="Group 144"/>
            <p:cNvGrpSpPr>
              <a:grpSpLocks/>
            </p:cNvGrpSpPr>
            <p:nvPr/>
          </p:nvGrpSpPr>
          <p:grpSpPr bwMode="auto">
            <a:xfrm>
              <a:off x="3935" y="1593"/>
              <a:ext cx="112" cy="588"/>
              <a:chOff x="1068" y="960"/>
              <a:chExt cx="132" cy="700"/>
            </a:xfrm>
          </p:grpSpPr>
          <p:sp>
            <p:nvSpPr>
              <p:cNvPr id="59425" name="Line 145"/>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26" name="Oval 146"/>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27" name="Oval 147"/>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59405" name="Rectangle 148"/>
            <p:cNvSpPr>
              <a:spLocks noChangeArrowheads="1"/>
            </p:cNvSpPr>
            <p:nvPr/>
          </p:nvSpPr>
          <p:spPr bwMode="auto">
            <a:xfrm>
              <a:off x="3242" y="1472"/>
              <a:ext cx="245" cy="282"/>
            </a:xfrm>
            <a:prstGeom prst="rect">
              <a:avLst/>
            </a:prstGeom>
            <a:solidFill>
              <a:schemeClr val="bg1"/>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grpSp>
          <p:nvGrpSpPr>
            <p:cNvPr id="59406" name="Group 169"/>
            <p:cNvGrpSpPr>
              <a:grpSpLocks/>
            </p:cNvGrpSpPr>
            <p:nvPr/>
          </p:nvGrpSpPr>
          <p:grpSpPr bwMode="auto">
            <a:xfrm>
              <a:off x="4544" y="1104"/>
              <a:ext cx="112" cy="588"/>
              <a:chOff x="1068" y="960"/>
              <a:chExt cx="132" cy="700"/>
            </a:xfrm>
          </p:grpSpPr>
          <p:sp>
            <p:nvSpPr>
              <p:cNvPr id="59422" name="Line 170"/>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23" name="Oval 171"/>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24" name="Oval 172"/>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59407" name="Group 159"/>
            <p:cNvGrpSpPr>
              <a:grpSpLocks/>
            </p:cNvGrpSpPr>
            <p:nvPr/>
          </p:nvGrpSpPr>
          <p:grpSpPr bwMode="auto">
            <a:xfrm>
              <a:off x="4547" y="1092"/>
              <a:ext cx="112" cy="589"/>
              <a:chOff x="1068" y="960"/>
              <a:chExt cx="132" cy="700"/>
            </a:xfrm>
          </p:grpSpPr>
          <p:sp>
            <p:nvSpPr>
              <p:cNvPr id="59419" name="Line 160"/>
              <p:cNvSpPr>
                <a:spLocks noChangeShapeType="1"/>
              </p:cNvSpPr>
              <p:nvPr/>
            </p:nvSpPr>
            <p:spPr bwMode="auto">
              <a:xfrm flipH="1">
                <a:off x="1132" y="1008"/>
                <a:ext cx="4" cy="652"/>
              </a:xfrm>
              <a:prstGeom prst="line">
                <a:avLst/>
              </a:prstGeom>
              <a:noFill/>
              <a:ln w="76200">
                <a:solidFill>
                  <a:srgbClr val="FF0000"/>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20" name="Oval 161"/>
              <p:cNvSpPr>
                <a:spLocks noChangeArrowheads="1"/>
              </p:cNvSpPr>
              <p:nvPr/>
            </p:nvSpPr>
            <p:spPr bwMode="auto">
              <a:xfrm>
                <a:off x="1068" y="1516"/>
                <a:ext cx="132" cy="132"/>
              </a:xfrm>
              <a:prstGeom prst="ellipse">
                <a:avLst/>
              </a:prstGeom>
              <a:solidFill>
                <a:srgbClr val="FF0000"/>
              </a:solidFill>
              <a:ln w="76200" algn="ctr">
                <a:solidFill>
                  <a:srgbClr val="FF0000"/>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sp>
            <p:nvSpPr>
              <p:cNvPr id="59421" name="Oval 162"/>
              <p:cNvSpPr>
                <a:spLocks noChangeArrowheads="1"/>
              </p:cNvSpPr>
              <p:nvPr/>
            </p:nvSpPr>
            <p:spPr bwMode="auto">
              <a:xfrm>
                <a:off x="1086" y="960"/>
                <a:ext cx="96" cy="96"/>
              </a:xfrm>
              <a:prstGeom prst="ellipse">
                <a:avLst/>
              </a:prstGeom>
              <a:solidFill>
                <a:srgbClr val="FF0000"/>
              </a:solidFill>
              <a:ln w="76200" algn="ctr">
                <a:solidFill>
                  <a:srgbClr val="FF0000"/>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59408" name="Line 158"/>
            <p:cNvSpPr>
              <a:spLocks noChangeShapeType="1"/>
            </p:cNvSpPr>
            <p:nvPr/>
          </p:nvSpPr>
          <p:spPr bwMode="auto">
            <a:xfrm flipV="1">
              <a:off x="3120" y="1628"/>
              <a:ext cx="2160" cy="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9" name="Line 163"/>
            <p:cNvSpPr>
              <a:spLocks noChangeShapeType="1"/>
            </p:cNvSpPr>
            <p:nvPr/>
          </p:nvSpPr>
          <p:spPr bwMode="auto">
            <a:xfrm flipH="1">
              <a:off x="4560" y="1148"/>
              <a:ext cx="72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9410" name="Group 140"/>
            <p:cNvGrpSpPr>
              <a:grpSpLocks/>
            </p:cNvGrpSpPr>
            <p:nvPr/>
          </p:nvGrpSpPr>
          <p:grpSpPr bwMode="auto">
            <a:xfrm>
              <a:off x="4550" y="1091"/>
              <a:ext cx="112" cy="589"/>
              <a:chOff x="1068" y="960"/>
              <a:chExt cx="132" cy="700"/>
            </a:xfrm>
          </p:grpSpPr>
          <p:sp>
            <p:nvSpPr>
              <p:cNvPr id="59416" name="Line 141"/>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17" name="Oval 142"/>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18" name="Oval 143"/>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59411" name="Group 183"/>
            <p:cNvGrpSpPr>
              <a:grpSpLocks/>
            </p:cNvGrpSpPr>
            <p:nvPr/>
          </p:nvGrpSpPr>
          <p:grpSpPr bwMode="auto">
            <a:xfrm>
              <a:off x="3936" y="1584"/>
              <a:ext cx="112" cy="588"/>
              <a:chOff x="1068" y="960"/>
              <a:chExt cx="132" cy="700"/>
            </a:xfrm>
          </p:grpSpPr>
          <p:sp>
            <p:nvSpPr>
              <p:cNvPr id="59413" name="Line 184"/>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59414" name="Oval 185"/>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59415" name="Oval 186"/>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sp>
          <p:nvSpPr>
            <p:cNvPr id="59412" name="Rectangle 187"/>
            <p:cNvSpPr>
              <a:spLocks noChangeArrowheads="1"/>
            </p:cNvSpPr>
            <p:nvPr/>
          </p:nvSpPr>
          <p:spPr bwMode="auto">
            <a:xfrm>
              <a:off x="3236" y="1473"/>
              <a:ext cx="245" cy="282"/>
            </a:xfrm>
            <a:prstGeom prst="rect">
              <a:avLst/>
            </a:prstGeom>
            <a:solidFill>
              <a:schemeClr val="bg1"/>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grpSp>
      <p:sp>
        <p:nvSpPr>
          <p:cNvPr id="502963" name="Rectangle 179" descr="Wide downward diagonal"/>
          <p:cNvSpPr>
            <a:spLocks noChangeArrowheads="1"/>
          </p:cNvSpPr>
          <p:nvPr/>
        </p:nvSpPr>
        <p:spPr bwMode="auto">
          <a:xfrm rot="16200000">
            <a:off x="6507162" y="2282034"/>
            <a:ext cx="576263" cy="582612"/>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Tree>
    <p:extLst>
      <p:ext uri="{BB962C8B-B14F-4D97-AF65-F5344CB8AC3E}">
        <p14:creationId xmlns:p14="http://schemas.microsoft.com/office/powerpoint/2010/main" val="17316198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2966">
                                            <p:txEl>
                                              <p:pRg st="0" end="0"/>
                                            </p:txEl>
                                          </p:spTgt>
                                        </p:tgtEl>
                                        <p:attrNameLst>
                                          <p:attrName>style.visibility</p:attrName>
                                        </p:attrNameLst>
                                      </p:cBhvr>
                                      <p:to>
                                        <p:strVal val="visible"/>
                                      </p:to>
                                    </p:set>
                                    <p:anim calcmode="lin" valueType="num">
                                      <p:cBhvr additive="base">
                                        <p:cTn id="7" dur="500" fill="hold"/>
                                        <p:tgtEl>
                                          <p:spTgt spid="50296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296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02966">
                                            <p:txEl>
                                              <p:pRg st="1" end="1"/>
                                            </p:txEl>
                                          </p:spTgt>
                                        </p:tgtEl>
                                        <p:attrNameLst>
                                          <p:attrName>style.visibility</p:attrName>
                                        </p:attrNameLst>
                                      </p:cBhvr>
                                      <p:to>
                                        <p:strVal val="visible"/>
                                      </p:to>
                                    </p:set>
                                    <p:anim calcmode="lin" valueType="num">
                                      <p:cBhvr additive="base">
                                        <p:cTn id="11" dur="500" fill="hold"/>
                                        <p:tgtEl>
                                          <p:spTgt spid="502966">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02966">
                                            <p:txEl>
                                              <p:pRg st="1" end="1"/>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02966">
                                            <p:txEl>
                                              <p:pRg st="2" end="2"/>
                                            </p:txEl>
                                          </p:spTgt>
                                        </p:tgtEl>
                                        <p:attrNameLst>
                                          <p:attrName>style.visibility</p:attrName>
                                        </p:attrNameLst>
                                      </p:cBhvr>
                                      <p:to>
                                        <p:strVal val="visible"/>
                                      </p:to>
                                    </p:set>
                                    <p:anim calcmode="lin" valueType="num">
                                      <p:cBhvr additive="base">
                                        <p:cTn id="20" dur="500" fill="hold"/>
                                        <p:tgtEl>
                                          <p:spTgt spid="502966">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02966">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502966">
                                            <p:txEl>
                                              <p:pRg st="3" end="3"/>
                                            </p:txEl>
                                          </p:spTgt>
                                        </p:tgtEl>
                                        <p:attrNameLst>
                                          <p:attrName>style.visibility</p:attrName>
                                        </p:attrNameLst>
                                      </p:cBhvr>
                                      <p:to>
                                        <p:strVal val="visible"/>
                                      </p:to>
                                    </p:set>
                                    <p:anim calcmode="lin" valueType="num">
                                      <p:cBhvr additive="base">
                                        <p:cTn id="24" dur="500" fill="hold"/>
                                        <p:tgtEl>
                                          <p:spTgt spid="502966">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029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02966">
                                            <p:txEl>
                                              <p:pRg st="4" end="4"/>
                                            </p:txEl>
                                          </p:spTgt>
                                        </p:tgtEl>
                                        <p:attrNameLst>
                                          <p:attrName>style.visibility</p:attrName>
                                        </p:attrNameLst>
                                      </p:cBhvr>
                                      <p:to>
                                        <p:strVal val="visible"/>
                                      </p:to>
                                    </p:set>
                                    <p:anim calcmode="lin" valueType="num">
                                      <p:cBhvr additive="base">
                                        <p:cTn id="30" dur="500" fill="hold"/>
                                        <p:tgtEl>
                                          <p:spTgt spid="502966">
                                            <p:txEl>
                                              <p:pRg st="4" end="4"/>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502966">
                                            <p:txEl>
                                              <p:pRg st="4" end="4"/>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02966">
                                            <p:txEl>
                                              <p:pRg st="5" end="5"/>
                                            </p:txEl>
                                          </p:spTgt>
                                        </p:tgtEl>
                                        <p:attrNameLst>
                                          <p:attrName>style.visibility</p:attrName>
                                        </p:attrNameLst>
                                      </p:cBhvr>
                                      <p:to>
                                        <p:strVal val="visible"/>
                                      </p:to>
                                    </p:set>
                                    <p:anim calcmode="lin" valueType="num">
                                      <p:cBhvr additive="base">
                                        <p:cTn id="39" dur="500" fill="hold"/>
                                        <p:tgtEl>
                                          <p:spTgt spid="502966">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02966">
                                            <p:txEl>
                                              <p:pRg st="5" end="5"/>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02966">
                                            <p:txEl>
                                              <p:pRg st="6" end="6"/>
                                            </p:txEl>
                                          </p:spTgt>
                                        </p:tgtEl>
                                        <p:attrNameLst>
                                          <p:attrName>style.visibility</p:attrName>
                                        </p:attrNameLst>
                                      </p:cBhvr>
                                      <p:to>
                                        <p:strVal val="visible"/>
                                      </p:to>
                                    </p:set>
                                    <p:anim calcmode="lin" valueType="num">
                                      <p:cBhvr additive="base">
                                        <p:cTn id="49" dur="500" fill="hold"/>
                                        <p:tgtEl>
                                          <p:spTgt spid="502966">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02966">
                                            <p:txEl>
                                              <p:pRg st="6" end="6"/>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502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966" grpId="0" build="p" autoUpdateAnimBg="0"/>
      <p:bldP spid="502963"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5181600" y="2514600"/>
            <a:ext cx="325438" cy="1495425"/>
            <a:chOff x="3264" y="1545"/>
            <a:chExt cx="205" cy="942"/>
          </a:xfrm>
        </p:grpSpPr>
        <p:sp>
          <p:nvSpPr>
            <p:cNvPr id="60492" name="Text Box 42"/>
            <p:cNvSpPr txBox="1">
              <a:spLocks noChangeArrowheads="1"/>
            </p:cNvSpPr>
            <p:nvPr/>
          </p:nvSpPr>
          <p:spPr bwMode="auto">
            <a:xfrm>
              <a:off x="3265" y="1545"/>
              <a:ext cx="204"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4</a:t>
              </a:r>
            </a:p>
          </p:txBody>
        </p:sp>
        <p:sp>
          <p:nvSpPr>
            <p:cNvPr id="60493" name="Text Box 43"/>
            <p:cNvSpPr txBox="1">
              <a:spLocks noChangeArrowheads="1"/>
            </p:cNvSpPr>
            <p:nvPr/>
          </p:nvSpPr>
          <p:spPr bwMode="auto">
            <a:xfrm>
              <a:off x="3264" y="1881"/>
              <a:ext cx="204"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3</a:t>
              </a:r>
            </a:p>
          </p:txBody>
        </p:sp>
        <p:sp>
          <p:nvSpPr>
            <p:cNvPr id="60494" name="Text Box 51"/>
            <p:cNvSpPr txBox="1">
              <a:spLocks noChangeArrowheads="1"/>
            </p:cNvSpPr>
            <p:nvPr/>
          </p:nvSpPr>
          <p:spPr bwMode="auto">
            <a:xfrm>
              <a:off x="3265" y="2256"/>
              <a:ext cx="204"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4</a:t>
              </a:r>
            </a:p>
          </p:txBody>
        </p:sp>
      </p:grpSp>
      <p:grpSp>
        <p:nvGrpSpPr>
          <p:cNvPr id="3" name="Group 104"/>
          <p:cNvGrpSpPr>
            <a:grpSpLocks/>
          </p:cNvGrpSpPr>
          <p:nvPr/>
        </p:nvGrpSpPr>
        <p:grpSpPr bwMode="auto">
          <a:xfrm>
            <a:off x="2355850" y="1404938"/>
            <a:ext cx="3149600" cy="2606675"/>
            <a:chOff x="1484" y="837"/>
            <a:chExt cx="1984" cy="1642"/>
          </a:xfrm>
        </p:grpSpPr>
        <p:grpSp>
          <p:nvGrpSpPr>
            <p:cNvPr id="60481" name="Group 92"/>
            <p:cNvGrpSpPr>
              <a:grpSpLocks/>
            </p:cNvGrpSpPr>
            <p:nvPr/>
          </p:nvGrpSpPr>
          <p:grpSpPr bwMode="auto">
            <a:xfrm>
              <a:off x="1484" y="837"/>
              <a:ext cx="1984" cy="1642"/>
              <a:chOff x="1484" y="837"/>
              <a:chExt cx="1984" cy="1642"/>
            </a:xfrm>
          </p:grpSpPr>
          <p:sp>
            <p:nvSpPr>
              <p:cNvPr id="60483" name="Text Box 39"/>
              <p:cNvSpPr txBox="1">
                <a:spLocks noChangeArrowheads="1"/>
              </p:cNvSpPr>
              <p:nvPr/>
            </p:nvSpPr>
            <p:spPr bwMode="auto">
              <a:xfrm>
                <a:off x="1492" y="118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sp>
            <p:nvSpPr>
              <p:cNvPr id="60484" name="Text Box 40"/>
              <p:cNvSpPr txBox="1">
                <a:spLocks noChangeArrowheads="1"/>
              </p:cNvSpPr>
              <p:nvPr/>
            </p:nvSpPr>
            <p:spPr bwMode="auto">
              <a:xfrm>
                <a:off x="3264" y="83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sp>
            <p:nvSpPr>
              <p:cNvPr id="60485" name="Text Box 41"/>
              <p:cNvSpPr txBox="1">
                <a:spLocks noChangeArrowheads="1"/>
              </p:cNvSpPr>
              <p:nvPr/>
            </p:nvSpPr>
            <p:spPr bwMode="auto">
              <a:xfrm>
                <a:off x="3264" y="1182"/>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2</a:t>
                </a:r>
              </a:p>
            </p:txBody>
          </p:sp>
          <p:sp>
            <p:nvSpPr>
              <p:cNvPr id="60486" name="Text Box 45"/>
              <p:cNvSpPr txBox="1">
                <a:spLocks noChangeArrowheads="1"/>
              </p:cNvSpPr>
              <p:nvPr/>
            </p:nvSpPr>
            <p:spPr bwMode="auto">
              <a:xfrm>
                <a:off x="1484" y="152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sp>
            <p:nvSpPr>
              <p:cNvPr id="60487" name="Text Box 46"/>
              <p:cNvSpPr txBox="1">
                <a:spLocks noChangeArrowheads="1"/>
              </p:cNvSpPr>
              <p:nvPr/>
            </p:nvSpPr>
            <p:spPr bwMode="auto">
              <a:xfrm>
                <a:off x="2060" y="188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sp>
            <p:nvSpPr>
              <p:cNvPr id="60488" name="Text Box 47"/>
              <p:cNvSpPr txBox="1">
                <a:spLocks noChangeArrowheads="1"/>
              </p:cNvSpPr>
              <p:nvPr/>
            </p:nvSpPr>
            <p:spPr bwMode="auto">
              <a:xfrm>
                <a:off x="2052" y="152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2</a:t>
                </a:r>
              </a:p>
            </p:txBody>
          </p:sp>
          <p:sp>
            <p:nvSpPr>
              <p:cNvPr id="60489" name="Text Box 48"/>
              <p:cNvSpPr txBox="1">
                <a:spLocks noChangeArrowheads="1"/>
              </p:cNvSpPr>
              <p:nvPr/>
            </p:nvSpPr>
            <p:spPr bwMode="auto">
              <a:xfrm>
                <a:off x="2545" y="188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3</a:t>
                </a:r>
              </a:p>
            </p:txBody>
          </p:sp>
          <p:sp>
            <p:nvSpPr>
              <p:cNvPr id="60490" name="Text Box 49"/>
              <p:cNvSpPr txBox="1">
                <a:spLocks noChangeArrowheads="1"/>
              </p:cNvSpPr>
              <p:nvPr/>
            </p:nvSpPr>
            <p:spPr bwMode="auto">
              <a:xfrm>
                <a:off x="2545" y="152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3</a:t>
                </a:r>
              </a:p>
            </p:txBody>
          </p:sp>
          <p:sp>
            <p:nvSpPr>
              <p:cNvPr id="60491" name="Text Box 50"/>
              <p:cNvSpPr txBox="1">
                <a:spLocks noChangeArrowheads="1"/>
              </p:cNvSpPr>
              <p:nvPr/>
            </p:nvSpPr>
            <p:spPr bwMode="auto">
              <a:xfrm>
                <a:off x="2276" y="2248"/>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grpSp>
        <p:sp>
          <p:nvSpPr>
            <p:cNvPr id="60482" name="Text Box 103"/>
            <p:cNvSpPr txBox="1">
              <a:spLocks noChangeArrowheads="1"/>
            </p:cNvSpPr>
            <p:nvPr/>
          </p:nvSpPr>
          <p:spPr bwMode="auto">
            <a:xfrm>
              <a:off x="2832" y="1536"/>
              <a:ext cx="178"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 </a:t>
              </a:r>
            </a:p>
          </p:txBody>
        </p:sp>
      </p:grpSp>
      <p:grpSp>
        <p:nvGrpSpPr>
          <p:cNvPr id="5" name="Group 100"/>
          <p:cNvGrpSpPr>
            <a:grpSpLocks/>
          </p:cNvGrpSpPr>
          <p:nvPr/>
        </p:nvGrpSpPr>
        <p:grpSpPr bwMode="auto">
          <a:xfrm>
            <a:off x="4464050" y="2532063"/>
            <a:ext cx="1042988" cy="1506537"/>
            <a:chOff x="2812" y="1529"/>
            <a:chExt cx="657" cy="949"/>
          </a:xfrm>
        </p:grpSpPr>
        <p:grpSp>
          <p:nvGrpSpPr>
            <p:cNvPr id="60476" name="Group 94"/>
            <p:cNvGrpSpPr>
              <a:grpSpLocks/>
            </p:cNvGrpSpPr>
            <p:nvPr/>
          </p:nvGrpSpPr>
          <p:grpSpPr bwMode="auto">
            <a:xfrm>
              <a:off x="3264" y="1536"/>
              <a:ext cx="205" cy="942"/>
              <a:chOff x="3264" y="1545"/>
              <a:chExt cx="205" cy="942"/>
            </a:xfrm>
          </p:grpSpPr>
          <p:sp>
            <p:nvSpPr>
              <p:cNvPr id="60478" name="Text Box 95"/>
              <p:cNvSpPr txBox="1">
                <a:spLocks noChangeArrowheads="1"/>
              </p:cNvSpPr>
              <p:nvPr/>
            </p:nvSpPr>
            <p:spPr bwMode="auto">
              <a:xfrm>
                <a:off x="3265" y="1545"/>
                <a:ext cx="204"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2</a:t>
                </a:r>
              </a:p>
            </p:txBody>
          </p:sp>
          <p:sp>
            <p:nvSpPr>
              <p:cNvPr id="60479" name="Text Box 96"/>
              <p:cNvSpPr txBox="1">
                <a:spLocks noChangeArrowheads="1"/>
              </p:cNvSpPr>
              <p:nvPr/>
            </p:nvSpPr>
            <p:spPr bwMode="auto">
              <a:xfrm>
                <a:off x="3264" y="1881"/>
                <a:ext cx="204"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sp>
            <p:nvSpPr>
              <p:cNvPr id="60480" name="Text Box 97"/>
              <p:cNvSpPr txBox="1">
                <a:spLocks noChangeArrowheads="1"/>
              </p:cNvSpPr>
              <p:nvPr/>
            </p:nvSpPr>
            <p:spPr bwMode="auto">
              <a:xfrm>
                <a:off x="3265" y="2256"/>
                <a:ext cx="204" cy="231"/>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2</a:t>
                </a:r>
              </a:p>
            </p:txBody>
          </p:sp>
        </p:grpSp>
        <p:sp>
          <p:nvSpPr>
            <p:cNvPr id="60477" name="Text Box 98"/>
            <p:cNvSpPr txBox="1">
              <a:spLocks noChangeArrowheads="1"/>
            </p:cNvSpPr>
            <p:nvPr/>
          </p:nvSpPr>
          <p:spPr bwMode="auto">
            <a:xfrm>
              <a:off x="2812" y="152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1</a:t>
              </a:r>
            </a:p>
          </p:txBody>
        </p:sp>
      </p:grpSp>
      <p:sp>
        <p:nvSpPr>
          <p:cNvPr id="60421" name="Rectangle 2"/>
          <p:cNvSpPr>
            <a:spLocks noGrp="1" noChangeArrowheads="1"/>
          </p:cNvSpPr>
          <p:nvPr>
            <p:ph type="title"/>
          </p:nvPr>
        </p:nvSpPr>
        <p:spPr>
          <a:xfrm>
            <a:off x="533400" y="152400"/>
            <a:ext cx="8153400" cy="685800"/>
          </a:xfrm>
        </p:spPr>
        <p:txBody>
          <a:bodyPr/>
          <a:lstStyle/>
          <a:p>
            <a:r>
              <a:rPr lang="en-US" dirty="0" smtClean="0"/>
              <a:t>Simple Error Propagation Model</a:t>
            </a:r>
          </a:p>
        </p:txBody>
      </p:sp>
      <p:sp>
        <p:nvSpPr>
          <p:cNvPr id="503846" name="Rectangle 38"/>
          <p:cNvSpPr>
            <a:spLocks noGrp="1" noChangeArrowheads="1"/>
          </p:cNvSpPr>
          <p:nvPr>
            <p:ph type="body" idx="1"/>
          </p:nvPr>
        </p:nvSpPr>
        <p:spPr>
          <a:xfrm>
            <a:off x="152400" y="4267200"/>
            <a:ext cx="8839200" cy="2819400"/>
          </a:xfrm>
        </p:spPr>
        <p:txBody>
          <a:bodyPr/>
          <a:lstStyle/>
          <a:p>
            <a:pPr>
              <a:lnSpc>
                <a:spcPct val="75000"/>
              </a:lnSpc>
            </a:pPr>
            <a:r>
              <a:rPr lang="en-US" sz="2400" dirty="0" err="1" smtClean="0"/>
              <a:t>EDist</a:t>
            </a:r>
            <a:r>
              <a:rPr lang="en-US" sz="2400" dirty="0" smtClean="0"/>
              <a:t> model of error propagation: </a:t>
            </a:r>
          </a:p>
          <a:p>
            <a:pPr lvl="1">
              <a:lnSpc>
                <a:spcPct val="75000"/>
              </a:lnSpc>
            </a:pPr>
            <a:r>
              <a:rPr lang="en-US" sz="2000" dirty="0" smtClean="0"/>
              <a:t>Inputs start with </a:t>
            </a:r>
            <a:r>
              <a:rPr lang="en-US" sz="2000" dirty="0" err="1" smtClean="0"/>
              <a:t>EDist</a:t>
            </a:r>
            <a:r>
              <a:rPr lang="en-US" sz="2000" dirty="0" smtClean="0"/>
              <a:t> = 0</a:t>
            </a:r>
          </a:p>
          <a:p>
            <a:pPr lvl="1">
              <a:lnSpc>
                <a:spcPct val="75000"/>
              </a:lnSpc>
            </a:pPr>
            <a:r>
              <a:rPr lang="en-US" sz="2000" dirty="0" smtClean="0"/>
              <a:t>Each gate propagates max input </a:t>
            </a:r>
            <a:r>
              <a:rPr lang="en-US" sz="2000" dirty="0" err="1" smtClean="0"/>
              <a:t>EDist</a:t>
            </a:r>
            <a:r>
              <a:rPr lang="en-US" sz="2000" dirty="0" smtClean="0"/>
              <a:t> to outputs </a:t>
            </a:r>
          </a:p>
          <a:p>
            <a:pPr lvl="1">
              <a:lnSpc>
                <a:spcPct val="75000"/>
              </a:lnSpc>
            </a:pPr>
            <a:r>
              <a:rPr lang="en-US" sz="2000" dirty="0" smtClean="0"/>
              <a:t>Gates add 1 unit of </a:t>
            </a:r>
            <a:r>
              <a:rPr lang="en-US" sz="2000" dirty="0" err="1" smtClean="0"/>
              <a:t>EDist</a:t>
            </a:r>
            <a:r>
              <a:rPr lang="en-US" sz="2000" dirty="0" smtClean="0"/>
              <a:t>, Correction resets </a:t>
            </a:r>
            <a:r>
              <a:rPr lang="en-US" sz="2000" dirty="0" err="1" smtClean="0"/>
              <a:t>EDist</a:t>
            </a:r>
            <a:r>
              <a:rPr lang="en-US" sz="2000" dirty="0" smtClean="0"/>
              <a:t> to 1</a:t>
            </a:r>
          </a:p>
          <a:p>
            <a:pPr>
              <a:lnSpc>
                <a:spcPct val="75000"/>
              </a:lnSpc>
            </a:pPr>
            <a:r>
              <a:rPr lang="en-US" sz="2400" dirty="0" smtClean="0"/>
              <a:t>Maximum </a:t>
            </a:r>
            <a:r>
              <a:rPr lang="en-US" sz="2400" dirty="0" err="1" smtClean="0"/>
              <a:t>EDist</a:t>
            </a:r>
            <a:r>
              <a:rPr lang="en-US" sz="2400" dirty="0" smtClean="0"/>
              <a:t> corresponds to Critical Path</a:t>
            </a:r>
          </a:p>
          <a:p>
            <a:pPr lvl="1">
              <a:lnSpc>
                <a:spcPct val="75000"/>
              </a:lnSpc>
            </a:pPr>
            <a:r>
              <a:rPr lang="en-US" sz="2000" dirty="0" smtClean="0"/>
              <a:t>Back track critical paths that add to Maximum </a:t>
            </a:r>
            <a:r>
              <a:rPr lang="en-US" sz="2000" dirty="0" err="1" smtClean="0"/>
              <a:t>EDist</a:t>
            </a:r>
            <a:endParaRPr lang="en-US" sz="2000" dirty="0" smtClean="0"/>
          </a:p>
          <a:p>
            <a:pPr>
              <a:lnSpc>
                <a:spcPct val="75000"/>
              </a:lnSpc>
            </a:pPr>
            <a:r>
              <a:rPr lang="en-US" sz="2400" dirty="0" smtClean="0"/>
              <a:t>Add correction to keep </a:t>
            </a:r>
            <a:r>
              <a:rPr lang="en-US" sz="2400" dirty="0" err="1" smtClean="0"/>
              <a:t>EDist</a:t>
            </a:r>
            <a:r>
              <a:rPr lang="en-US" sz="2400" dirty="0" smtClean="0"/>
              <a:t> below critical threshold</a:t>
            </a:r>
          </a:p>
        </p:txBody>
      </p:sp>
      <p:grpSp>
        <p:nvGrpSpPr>
          <p:cNvPr id="60423" name="Group 5"/>
          <p:cNvGrpSpPr>
            <a:grpSpLocks/>
          </p:cNvGrpSpPr>
          <p:nvPr/>
        </p:nvGrpSpPr>
        <p:grpSpPr bwMode="auto">
          <a:xfrm>
            <a:off x="2030413" y="1676400"/>
            <a:ext cx="142875" cy="676275"/>
            <a:chOff x="1068" y="960"/>
            <a:chExt cx="132" cy="700"/>
          </a:xfrm>
        </p:grpSpPr>
        <p:sp>
          <p:nvSpPr>
            <p:cNvPr id="60473" name="Line 6"/>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74" name="Oval 7"/>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75" name="Oval 8"/>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60424" name="Group 36"/>
          <p:cNvGrpSpPr>
            <a:grpSpLocks/>
          </p:cNvGrpSpPr>
          <p:nvPr/>
        </p:nvGrpSpPr>
        <p:grpSpPr bwMode="auto">
          <a:xfrm>
            <a:off x="4735513" y="2803525"/>
            <a:ext cx="141287" cy="1235075"/>
            <a:chOff x="3376" y="2112"/>
            <a:chExt cx="133" cy="1274"/>
          </a:xfrm>
        </p:grpSpPr>
        <p:sp>
          <p:nvSpPr>
            <p:cNvPr id="60470" name="Line 15"/>
            <p:cNvSpPr>
              <a:spLocks noChangeShapeType="1"/>
            </p:cNvSpPr>
            <p:nvPr/>
          </p:nvSpPr>
          <p:spPr bwMode="auto">
            <a:xfrm>
              <a:off x="3440" y="2160"/>
              <a:ext cx="4" cy="1226"/>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71" name="Oval 16"/>
            <p:cNvSpPr>
              <a:spLocks noChangeArrowheads="1"/>
            </p:cNvSpPr>
            <p:nvPr/>
          </p:nvSpPr>
          <p:spPr bwMode="auto">
            <a:xfrm>
              <a:off x="3376" y="3242"/>
              <a:ext cx="133"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72" name="Oval 17"/>
            <p:cNvSpPr>
              <a:spLocks noChangeArrowheads="1"/>
            </p:cNvSpPr>
            <p:nvPr/>
          </p:nvSpPr>
          <p:spPr bwMode="auto">
            <a:xfrm>
              <a:off x="3394" y="2112"/>
              <a:ext cx="97"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60425" name="Group 18"/>
          <p:cNvGrpSpPr>
            <a:grpSpLocks/>
          </p:cNvGrpSpPr>
          <p:nvPr/>
        </p:nvGrpSpPr>
        <p:grpSpPr bwMode="auto">
          <a:xfrm flipV="1">
            <a:off x="3695700" y="2770188"/>
            <a:ext cx="142875" cy="676275"/>
            <a:chOff x="1068" y="960"/>
            <a:chExt cx="132" cy="700"/>
          </a:xfrm>
        </p:grpSpPr>
        <p:sp>
          <p:nvSpPr>
            <p:cNvPr id="60467" name="Line 19"/>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68" name="Oval 20"/>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69" name="Oval 21"/>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60426" name="Group 26"/>
          <p:cNvGrpSpPr>
            <a:grpSpLocks/>
          </p:cNvGrpSpPr>
          <p:nvPr/>
        </p:nvGrpSpPr>
        <p:grpSpPr bwMode="auto">
          <a:xfrm>
            <a:off x="2914650" y="3351213"/>
            <a:ext cx="142875" cy="676275"/>
            <a:chOff x="1068" y="960"/>
            <a:chExt cx="132" cy="700"/>
          </a:xfrm>
        </p:grpSpPr>
        <p:sp>
          <p:nvSpPr>
            <p:cNvPr id="60464" name="Line 27"/>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65" name="Oval 28"/>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66" name="Oval 29"/>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60427" name="Group 31"/>
          <p:cNvGrpSpPr>
            <a:grpSpLocks/>
          </p:cNvGrpSpPr>
          <p:nvPr/>
        </p:nvGrpSpPr>
        <p:grpSpPr bwMode="auto">
          <a:xfrm>
            <a:off x="2908300" y="2235200"/>
            <a:ext cx="142875" cy="676275"/>
            <a:chOff x="1068" y="960"/>
            <a:chExt cx="132" cy="700"/>
          </a:xfrm>
        </p:grpSpPr>
        <p:sp>
          <p:nvSpPr>
            <p:cNvPr id="60461" name="Line 32"/>
            <p:cNvSpPr>
              <a:spLocks noChangeShapeType="1"/>
            </p:cNvSpPr>
            <p:nvPr/>
          </p:nvSpPr>
          <p:spPr bwMode="auto">
            <a:xfrm flipH="1">
              <a:off x="1132" y="1008"/>
              <a:ext cx="4" cy="652"/>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62" name="Oval 33"/>
            <p:cNvSpPr>
              <a:spLocks noChangeArrowheads="1"/>
            </p:cNvSpPr>
            <p:nvPr/>
          </p:nvSpPr>
          <p:spPr bwMode="auto">
            <a:xfrm>
              <a:off x="1068" y="1516"/>
              <a:ext cx="132" cy="132"/>
            </a:xfrm>
            <a:prstGeom prst="ellipse">
              <a:avLst/>
            </a:prstGeom>
            <a:noFill/>
            <a:ln w="38100" algn="ctr">
              <a:solidFill>
                <a:schemeClr val="tx1"/>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63" name="Oval 34"/>
            <p:cNvSpPr>
              <a:spLocks noChangeArrowheads="1"/>
            </p:cNvSpPr>
            <p:nvPr/>
          </p:nvSpPr>
          <p:spPr bwMode="auto">
            <a:xfrm>
              <a:off x="1086" y="960"/>
              <a:ext cx="96" cy="96"/>
            </a:xfrm>
            <a:prstGeom prst="ellipse">
              <a:avLst/>
            </a:prstGeom>
            <a:solidFill>
              <a:schemeClr val="tx1"/>
            </a:solidFill>
            <a:ln w="38100" algn="ctr">
              <a:solidFill>
                <a:schemeClr val="tx1"/>
              </a:solidFill>
              <a:round/>
              <a:headEnd type="none" w="lg" len="lg"/>
              <a:tailEnd type="none" w="lg" len="lg"/>
            </a:ln>
          </p:spPr>
          <p:txBody>
            <a:bodyPr wrap="none" anchor="ctr"/>
            <a:lstStyle/>
            <a:p>
              <a:pPr algn="ctr"/>
              <a:endParaRPr lang="en-US" sz="1800">
                <a:solidFill>
                  <a:srgbClr val="000000"/>
                </a:solidFill>
                <a:latin typeface="Comic Sans MS" pitchFamily="66" charset="0"/>
              </a:endParaRPr>
            </a:p>
          </p:txBody>
        </p:sp>
      </p:grpSp>
      <p:grpSp>
        <p:nvGrpSpPr>
          <p:cNvPr id="12" name="Group 77"/>
          <p:cNvGrpSpPr>
            <a:grpSpLocks/>
          </p:cNvGrpSpPr>
          <p:nvPr/>
        </p:nvGrpSpPr>
        <p:grpSpPr bwMode="auto">
          <a:xfrm>
            <a:off x="457200" y="762000"/>
            <a:ext cx="5105400" cy="2133600"/>
            <a:chOff x="288" y="535"/>
            <a:chExt cx="3216" cy="1344"/>
          </a:xfrm>
        </p:grpSpPr>
        <p:sp>
          <p:nvSpPr>
            <p:cNvPr id="60456" name="Text Box 53"/>
            <p:cNvSpPr txBox="1">
              <a:spLocks noChangeArrowheads="1"/>
            </p:cNvSpPr>
            <p:nvPr/>
          </p:nvSpPr>
          <p:spPr bwMode="auto">
            <a:xfrm>
              <a:off x="288" y="535"/>
              <a:ext cx="15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2400" b="1">
                  <a:solidFill>
                    <a:srgbClr val="FF0000"/>
                  </a:solidFill>
                  <a:latin typeface="Comic Sans MS" pitchFamily="66" charset="0"/>
                </a:rPr>
                <a:t>Error Distance </a:t>
              </a:r>
              <a:br>
                <a:rPr lang="en-US" sz="2400" b="1">
                  <a:solidFill>
                    <a:srgbClr val="FF0000"/>
                  </a:solidFill>
                  <a:latin typeface="Comic Sans MS" pitchFamily="66" charset="0"/>
                </a:rPr>
              </a:br>
              <a:r>
                <a:rPr lang="en-US" sz="2400" b="1">
                  <a:solidFill>
                    <a:srgbClr val="FF0000"/>
                  </a:solidFill>
                  <a:latin typeface="Comic Sans MS" pitchFamily="66" charset="0"/>
                </a:rPr>
                <a:t>(EDist) Labels</a:t>
              </a:r>
            </a:p>
          </p:txBody>
        </p:sp>
        <p:sp>
          <p:nvSpPr>
            <p:cNvPr id="60457" name="Oval 54"/>
            <p:cNvSpPr>
              <a:spLocks noChangeArrowheads="1"/>
            </p:cNvSpPr>
            <p:nvPr/>
          </p:nvSpPr>
          <p:spPr bwMode="auto">
            <a:xfrm>
              <a:off x="2016" y="1591"/>
              <a:ext cx="288" cy="288"/>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58" name="Oval 55"/>
            <p:cNvSpPr>
              <a:spLocks noChangeArrowheads="1"/>
            </p:cNvSpPr>
            <p:nvPr/>
          </p:nvSpPr>
          <p:spPr bwMode="auto">
            <a:xfrm>
              <a:off x="3216" y="919"/>
              <a:ext cx="288" cy="288"/>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59" name="Line 56"/>
            <p:cNvSpPr>
              <a:spLocks noChangeShapeType="1"/>
            </p:cNvSpPr>
            <p:nvPr/>
          </p:nvSpPr>
          <p:spPr bwMode="auto">
            <a:xfrm>
              <a:off x="1728" y="1015"/>
              <a:ext cx="384" cy="576"/>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460" name="Line 57"/>
            <p:cNvSpPr>
              <a:spLocks noChangeShapeType="1"/>
            </p:cNvSpPr>
            <p:nvPr/>
          </p:nvSpPr>
          <p:spPr bwMode="auto">
            <a:xfrm>
              <a:off x="1728" y="775"/>
              <a:ext cx="1488" cy="24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 name="Group 75"/>
          <p:cNvGrpSpPr>
            <a:grpSpLocks/>
          </p:cNvGrpSpPr>
          <p:nvPr/>
        </p:nvGrpSpPr>
        <p:grpSpPr bwMode="auto">
          <a:xfrm>
            <a:off x="5105400" y="1385888"/>
            <a:ext cx="3767138" cy="2641600"/>
            <a:chOff x="3216" y="912"/>
            <a:chExt cx="2373" cy="1664"/>
          </a:xfrm>
        </p:grpSpPr>
        <p:sp>
          <p:nvSpPr>
            <p:cNvPr id="60451" name="Text Box 66"/>
            <p:cNvSpPr txBox="1">
              <a:spLocks noChangeArrowheads="1"/>
            </p:cNvSpPr>
            <p:nvPr/>
          </p:nvSpPr>
          <p:spPr bwMode="auto">
            <a:xfrm>
              <a:off x="3969" y="912"/>
              <a:ext cx="16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2400" b="1">
                  <a:solidFill>
                    <a:srgbClr val="FF0000"/>
                  </a:solidFill>
                  <a:latin typeface="Comic Sans MS" pitchFamily="66" charset="0"/>
                </a:rPr>
                <a:t>Maximum EDist </a:t>
              </a:r>
            </a:p>
            <a:p>
              <a:pPr algn="ctr"/>
              <a:r>
                <a:rPr lang="en-US" sz="2400" b="1">
                  <a:solidFill>
                    <a:srgbClr val="FF0000"/>
                  </a:solidFill>
                  <a:latin typeface="Comic Sans MS" pitchFamily="66" charset="0"/>
                </a:rPr>
                <a:t>propagation:</a:t>
              </a:r>
            </a:p>
            <a:p>
              <a:pPr algn="ctr"/>
              <a:r>
                <a:rPr lang="en-US" sz="2400" b="1">
                  <a:solidFill>
                    <a:srgbClr val="FF0000"/>
                  </a:solidFill>
                  <a:latin typeface="Comic Sans MS" pitchFamily="66" charset="0"/>
                </a:rPr>
                <a:t>4=max(3,1)+1 </a:t>
              </a:r>
            </a:p>
          </p:txBody>
        </p:sp>
        <p:sp>
          <p:nvSpPr>
            <p:cNvPr id="60452" name="Line 67"/>
            <p:cNvSpPr>
              <a:spLocks noChangeShapeType="1"/>
            </p:cNvSpPr>
            <p:nvPr/>
          </p:nvSpPr>
          <p:spPr bwMode="auto">
            <a:xfrm flipH="1">
              <a:off x="3504" y="1536"/>
              <a:ext cx="480" cy="144"/>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453" name="Oval 69"/>
            <p:cNvSpPr>
              <a:spLocks noChangeArrowheads="1"/>
            </p:cNvSpPr>
            <p:nvPr/>
          </p:nvSpPr>
          <p:spPr bwMode="auto">
            <a:xfrm>
              <a:off x="3216" y="1559"/>
              <a:ext cx="288" cy="288"/>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54" name="Oval 70"/>
            <p:cNvSpPr>
              <a:spLocks noChangeArrowheads="1"/>
            </p:cNvSpPr>
            <p:nvPr/>
          </p:nvSpPr>
          <p:spPr bwMode="auto">
            <a:xfrm>
              <a:off x="3218" y="2288"/>
              <a:ext cx="288" cy="288"/>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0455" name="Line 72"/>
            <p:cNvSpPr>
              <a:spLocks noChangeShapeType="1"/>
            </p:cNvSpPr>
            <p:nvPr/>
          </p:nvSpPr>
          <p:spPr bwMode="auto">
            <a:xfrm flipH="1">
              <a:off x="3480" y="1680"/>
              <a:ext cx="744" cy="67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0430" name="Group 30"/>
          <p:cNvGrpSpPr>
            <a:grpSpLocks/>
          </p:cNvGrpSpPr>
          <p:nvPr/>
        </p:nvGrpSpPr>
        <p:grpSpPr bwMode="auto">
          <a:xfrm>
            <a:off x="1771650" y="1722438"/>
            <a:ext cx="3703638" cy="2232025"/>
            <a:chOff x="816" y="1007"/>
            <a:chExt cx="2561" cy="2303"/>
          </a:xfrm>
        </p:grpSpPr>
        <p:sp>
          <p:nvSpPr>
            <p:cNvPr id="60446" name="Line 10"/>
            <p:cNvSpPr>
              <a:spLocks noChangeShapeType="1"/>
            </p:cNvSpPr>
            <p:nvPr/>
          </p:nvSpPr>
          <p:spPr bwMode="auto">
            <a:xfrm>
              <a:off x="816" y="1007"/>
              <a:ext cx="2561" cy="0"/>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47" name="Line 11"/>
            <p:cNvSpPr>
              <a:spLocks noChangeShapeType="1"/>
            </p:cNvSpPr>
            <p:nvPr/>
          </p:nvSpPr>
          <p:spPr bwMode="auto">
            <a:xfrm>
              <a:off x="816" y="1566"/>
              <a:ext cx="2561" cy="0"/>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48" name="Line 12"/>
            <p:cNvSpPr>
              <a:spLocks noChangeShapeType="1"/>
            </p:cNvSpPr>
            <p:nvPr/>
          </p:nvSpPr>
          <p:spPr bwMode="auto">
            <a:xfrm>
              <a:off x="816" y="2156"/>
              <a:ext cx="2561"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49" name="Line 13"/>
            <p:cNvSpPr>
              <a:spLocks noChangeShapeType="1"/>
            </p:cNvSpPr>
            <p:nvPr/>
          </p:nvSpPr>
          <p:spPr bwMode="auto">
            <a:xfrm>
              <a:off x="816" y="2733"/>
              <a:ext cx="2561"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sp>
          <p:nvSpPr>
            <p:cNvPr id="60450" name="Line 25"/>
            <p:cNvSpPr>
              <a:spLocks noChangeShapeType="1"/>
            </p:cNvSpPr>
            <p:nvPr/>
          </p:nvSpPr>
          <p:spPr bwMode="auto">
            <a:xfrm>
              <a:off x="816" y="3309"/>
              <a:ext cx="2561" cy="1"/>
            </a:xfrm>
            <a:prstGeom prst="line">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en-US"/>
            </a:p>
          </p:txBody>
        </p:sp>
      </p:grpSp>
      <p:grpSp>
        <p:nvGrpSpPr>
          <p:cNvPr id="15" name="Group 102"/>
          <p:cNvGrpSpPr>
            <a:grpSpLocks/>
          </p:cNvGrpSpPr>
          <p:nvPr/>
        </p:nvGrpSpPr>
        <p:grpSpPr bwMode="auto">
          <a:xfrm>
            <a:off x="1752600" y="1731963"/>
            <a:ext cx="3733800" cy="2259012"/>
            <a:chOff x="1104" y="1043"/>
            <a:chExt cx="2352" cy="1423"/>
          </a:xfrm>
        </p:grpSpPr>
        <p:sp>
          <p:nvSpPr>
            <p:cNvPr id="60439" name="Line 78"/>
            <p:cNvSpPr>
              <a:spLocks noChangeShapeType="1"/>
            </p:cNvSpPr>
            <p:nvPr/>
          </p:nvSpPr>
          <p:spPr bwMode="auto">
            <a:xfrm>
              <a:off x="1104" y="1739"/>
              <a:ext cx="2352"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0" name="Line 79"/>
            <p:cNvSpPr>
              <a:spLocks noChangeShapeType="1"/>
            </p:cNvSpPr>
            <p:nvPr/>
          </p:nvSpPr>
          <p:spPr bwMode="auto">
            <a:xfrm flipV="1">
              <a:off x="3024" y="2459"/>
              <a:ext cx="432" cy="7"/>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1" name="Line 80"/>
            <p:cNvSpPr>
              <a:spLocks noChangeShapeType="1"/>
            </p:cNvSpPr>
            <p:nvPr/>
          </p:nvSpPr>
          <p:spPr bwMode="auto">
            <a:xfrm flipH="1">
              <a:off x="1104" y="1403"/>
              <a:ext cx="768"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2" name="Line 81"/>
            <p:cNvSpPr>
              <a:spLocks noChangeShapeType="1"/>
            </p:cNvSpPr>
            <p:nvPr/>
          </p:nvSpPr>
          <p:spPr bwMode="auto">
            <a:xfrm flipH="1">
              <a:off x="1104" y="1043"/>
              <a:ext cx="232"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3" name="Line 84"/>
            <p:cNvSpPr>
              <a:spLocks noChangeShapeType="1"/>
            </p:cNvSpPr>
            <p:nvPr/>
          </p:nvSpPr>
          <p:spPr bwMode="auto">
            <a:xfrm>
              <a:off x="3024" y="1787"/>
              <a:ext cx="0" cy="624"/>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4" name="Line 85"/>
            <p:cNvSpPr>
              <a:spLocks noChangeShapeType="1"/>
            </p:cNvSpPr>
            <p:nvPr/>
          </p:nvSpPr>
          <p:spPr bwMode="auto">
            <a:xfrm>
              <a:off x="1872" y="1403"/>
              <a:ext cx="0" cy="336"/>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5" name="Line 86"/>
            <p:cNvSpPr>
              <a:spLocks noChangeShapeType="1"/>
            </p:cNvSpPr>
            <p:nvPr/>
          </p:nvSpPr>
          <p:spPr bwMode="auto">
            <a:xfrm>
              <a:off x="1336" y="1043"/>
              <a:ext cx="0" cy="336"/>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0432" name="Rectangle 22"/>
          <p:cNvSpPr>
            <a:spLocks noChangeArrowheads="1"/>
          </p:cNvSpPr>
          <p:nvPr/>
        </p:nvSpPr>
        <p:spPr bwMode="auto">
          <a:xfrm>
            <a:off x="1927225" y="2651125"/>
            <a:ext cx="311150" cy="323850"/>
          </a:xfrm>
          <a:prstGeom prst="rect">
            <a:avLst/>
          </a:prstGeom>
          <a:solidFill>
            <a:schemeClr val="bg1"/>
          </a:solidFill>
          <a:ln w="38100"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H</a:t>
            </a:r>
          </a:p>
        </p:txBody>
      </p:sp>
      <p:grpSp>
        <p:nvGrpSpPr>
          <p:cNvPr id="16" name="Group 91"/>
          <p:cNvGrpSpPr>
            <a:grpSpLocks/>
          </p:cNvGrpSpPr>
          <p:nvPr/>
        </p:nvGrpSpPr>
        <p:grpSpPr bwMode="auto">
          <a:xfrm>
            <a:off x="3886200" y="2551113"/>
            <a:ext cx="582613" cy="1030287"/>
            <a:chOff x="2448" y="1559"/>
            <a:chExt cx="367" cy="649"/>
          </a:xfrm>
        </p:grpSpPr>
        <p:sp>
          <p:nvSpPr>
            <p:cNvPr id="60437" name="Rectangle 89" descr="Wide downward diagonal"/>
            <p:cNvSpPr>
              <a:spLocks noChangeArrowheads="1"/>
            </p:cNvSpPr>
            <p:nvPr/>
          </p:nvSpPr>
          <p:spPr bwMode="auto">
            <a:xfrm rot="-5400000">
              <a:off x="2488" y="1519"/>
              <a:ext cx="288" cy="367"/>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sp>
          <p:nvSpPr>
            <p:cNvPr id="60438" name="Rectangle 90" descr="Wide downward diagonal"/>
            <p:cNvSpPr>
              <a:spLocks noChangeArrowheads="1"/>
            </p:cNvSpPr>
            <p:nvPr/>
          </p:nvSpPr>
          <p:spPr bwMode="auto">
            <a:xfrm rot="-5400000">
              <a:off x="2488" y="1880"/>
              <a:ext cx="288" cy="367"/>
            </a:xfrm>
            <a:prstGeom prst="rect">
              <a:avLst/>
            </a:prstGeom>
            <a:pattFill prst="wdDnDiag">
              <a:fgClr>
                <a:srgbClr val="FFFF66"/>
              </a:fgClr>
              <a:bgClr>
                <a:srgbClr val="FFFFFF"/>
              </a:bgClr>
            </a:pattFill>
            <a:ln w="28575" algn="ctr">
              <a:solidFill>
                <a:schemeClr val="tx1"/>
              </a:solidFill>
              <a:miter lim="800000"/>
              <a:headEnd type="none" w="lg" len="lg"/>
              <a:tailEnd type="none" w="lg" len="lg"/>
            </a:ln>
          </p:spPr>
          <p:txBody>
            <a:bodyPr vert="eaVert" wrap="none" anchor="ctr"/>
            <a:lstStyle/>
            <a:p>
              <a:pPr algn="ctr"/>
              <a:r>
                <a:rPr lang="en-US" sz="1300" b="1">
                  <a:solidFill>
                    <a:srgbClr val="000000"/>
                  </a:solidFill>
                  <a:latin typeface="Times New Roman" pitchFamily="18" charset="0"/>
                </a:rPr>
                <a:t>Correct</a:t>
              </a:r>
            </a:p>
          </p:txBody>
        </p:sp>
      </p:grpSp>
    </p:spTree>
    <p:extLst>
      <p:ext uri="{BB962C8B-B14F-4D97-AF65-F5344CB8AC3E}">
        <p14:creationId xmlns:p14="http://schemas.microsoft.com/office/powerpoint/2010/main" val="34611176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3846">
                                            <p:txEl>
                                              <p:pRg st="0" end="0"/>
                                            </p:txEl>
                                          </p:spTgt>
                                        </p:tgtEl>
                                        <p:attrNameLst>
                                          <p:attrName>style.visibility</p:attrName>
                                        </p:attrNameLst>
                                      </p:cBhvr>
                                      <p:to>
                                        <p:strVal val="visible"/>
                                      </p:to>
                                    </p:set>
                                    <p:anim calcmode="lin" valueType="num">
                                      <p:cBhvr additive="base">
                                        <p:cTn id="7" dur="500" fill="hold"/>
                                        <p:tgtEl>
                                          <p:spTgt spid="50384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3846">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2" presetClass="entr" presetSubtype="2" fill="hold" grpId="0" nodeType="withEffect">
                                  <p:stCondLst>
                                    <p:cond delay="0"/>
                                  </p:stCondLst>
                                  <p:childTnLst>
                                    <p:set>
                                      <p:cBhvr>
                                        <p:cTn id="16" dur="1" fill="hold">
                                          <p:stCondLst>
                                            <p:cond delay="0"/>
                                          </p:stCondLst>
                                        </p:cTn>
                                        <p:tgtEl>
                                          <p:spTgt spid="503846">
                                            <p:txEl>
                                              <p:pRg st="1" end="1"/>
                                            </p:txEl>
                                          </p:spTgt>
                                        </p:tgtEl>
                                        <p:attrNameLst>
                                          <p:attrName>style.visibility</p:attrName>
                                        </p:attrNameLst>
                                      </p:cBhvr>
                                      <p:to>
                                        <p:strVal val="visible"/>
                                      </p:to>
                                    </p:set>
                                    <p:anim calcmode="lin" valueType="num">
                                      <p:cBhvr additive="base">
                                        <p:cTn id="17" dur="500" fill="hold"/>
                                        <p:tgtEl>
                                          <p:spTgt spid="503846">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03846">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03846">
                                            <p:txEl>
                                              <p:pRg st="2" end="2"/>
                                            </p:txEl>
                                          </p:spTgt>
                                        </p:tgtEl>
                                        <p:attrNameLst>
                                          <p:attrName>style.visibility</p:attrName>
                                        </p:attrNameLst>
                                      </p:cBhvr>
                                      <p:to>
                                        <p:strVal val="visible"/>
                                      </p:to>
                                    </p:set>
                                    <p:anim calcmode="lin" valueType="num">
                                      <p:cBhvr additive="base">
                                        <p:cTn id="21" dur="500" fill="hold"/>
                                        <p:tgtEl>
                                          <p:spTgt spid="503846">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03846">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03846">
                                            <p:txEl>
                                              <p:pRg st="3" end="3"/>
                                            </p:txEl>
                                          </p:spTgt>
                                        </p:tgtEl>
                                        <p:attrNameLst>
                                          <p:attrName>style.visibility</p:attrName>
                                        </p:attrNameLst>
                                      </p:cBhvr>
                                      <p:to>
                                        <p:strVal val="visible"/>
                                      </p:to>
                                    </p:set>
                                    <p:anim calcmode="lin" valueType="num">
                                      <p:cBhvr additive="base">
                                        <p:cTn id="25" dur="500" fill="hold"/>
                                        <p:tgtEl>
                                          <p:spTgt spid="50384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3846">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55"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strVal val="#ppt_w*0.70"/>
                                          </p:val>
                                        </p:tav>
                                        <p:tav tm="100000">
                                          <p:val>
                                            <p:strVal val="#ppt_w"/>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animEffect transition="in" filter="fade">
                                      <p:cBhvr>
                                        <p:cTn id="32"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03846">
                                            <p:txEl>
                                              <p:pRg st="4" end="4"/>
                                            </p:txEl>
                                          </p:spTgt>
                                        </p:tgtEl>
                                        <p:attrNameLst>
                                          <p:attrName>style.visibility</p:attrName>
                                        </p:attrNameLst>
                                      </p:cBhvr>
                                      <p:to>
                                        <p:strVal val="visible"/>
                                      </p:to>
                                    </p:set>
                                    <p:anim calcmode="lin" valueType="num">
                                      <p:cBhvr additive="base">
                                        <p:cTn id="37" dur="500" fill="hold"/>
                                        <p:tgtEl>
                                          <p:spTgt spid="503846">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03846">
                                            <p:txEl>
                                              <p:pRg st="4" end="4"/>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55"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strVal val="#ppt_w*0.70"/>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Effect transition="in" filter="fade">
                                      <p:cBhvr>
                                        <p:cTn id="44"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03846">
                                            <p:txEl>
                                              <p:pRg st="5" end="5"/>
                                            </p:txEl>
                                          </p:spTgt>
                                        </p:tgtEl>
                                        <p:attrNameLst>
                                          <p:attrName>style.visibility</p:attrName>
                                        </p:attrNameLst>
                                      </p:cBhvr>
                                      <p:to>
                                        <p:strVal val="visible"/>
                                      </p:to>
                                    </p:set>
                                    <p:anim calcmode="lin" valueType="num">
                                      <p:cBhvr additive="base">
                                        <p:cTn id="49" dur="500" fill="hold"/>
                                        <p:tgtEl>
                                          <p:spTgt spid="503846">
                                            <p:txEl>
                                              <p:pRg st="5" end="5"/>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03846">
                                            <p:txEl>
                                              <p:pRg st="5" end="5"/>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03846">
                                            <p:txEl>
                                              <p:pRg st="6" end="6"/>
                                            </p:txEl>
                                          </p:spTgt>
                                        </p:tgtEl>
                                        <p:attrNameLst>
                                          <p:attrName>style.visibility</p:attrName>
                                        </p:attrNameLst>
                                      </p:cBhvr>
                                      <p:to>
                                        <p:strVal val="visible"/>
                                      </p:to>
                                    </p:set>
                                    <p:anim calcmode="lin" valueType="num">
                                      <p:cBhvr additive="base">
                                        <p:cTn id="59" dur="500" fill="hold"/>
                                        <p:tgtEl>
                                          <p:spTgt spid="503846">
                                            <p:txEl>
                                              <p:pRg st="6" end="6"/>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03846">
                                            <p:txEl>
                                              <p:pRg st="6" end="6"/>
                                            </p:txEl>
                                          </p:spTgt>
                                        </p:tgtEl>
                                        <p:attrNameLst>
                                          <p:attrName>ppt_y</p:attrName>
                                        </p:attrNameLst>
                                      </p:cBhvr>
                                      <p:tavLst>
                                        <p:tav tm="0">
                                          <p:val>
                                            <p:strVal val="#ppt_y"/>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4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1-05 at 8.36.3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792" y="3919977"/>
            <a:ext cx="1518382" cy="2401804"/>
          </a:xfrm>
          <a:prstGeom prst="rect">
            <a:avLst/>
          </a:prstGeom>
        </p:spPr>
      </p:pic>
      <p:sp>
        <p:nvSpPr>
          <p:cNvPr id="2" name="Title 1"/>
          <p:cNvSpPr>
            <a:spLocks noGrp="1"/>
          </p:cNvSpPr>
          <p:nvPr>
            <p:ph type="title"/>
          </p:nvPr>
        </p:nvSpPr>
        <p:spPr/>
        <p:txBody>
          <a:bodyPr/>
          <a:lstStyle/>
          <a:p>
            <a:r>
              <a:rPr lang="en-US" dirty="0" smtClean="0"/>
              <a:t>2014</a:t>
            </a:r>
            <a:endParaRPr lang="en-US" dirty="0"/>
          </a:p>
        </p:txBody>
      </p:sp>
      <p:pic>
        <p:nvPicPr>
          <p:cNvPr id="5" name="Picture 4" descr="Screen Shot 2014-01-05 at 8.35.37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441" y="1050554"/>
            <a:ext cx="2135506" cy="2791024"/>
          </a:xfrm>
          <a:prstGeom prst="rect">
            <a:avLst/>
          </a:prstGeom>
        </p:spPr>
      </p:pic>
      <p:pic>
        <p:nvPicPr>
          <p:cNvPr id="8" name="Picture 7"/>
          <p:cNvPicPr>
            <a:picLocks noChangeAspect="1"/>
          </p:cNvPicPr>
          <p:nvPr/>
        </p:nvPicPr>
        <p:blipFill>
          <a:blip r:embed="rId4"/>
          <a:stretch>
            <a:fillRect/>
          </a:stretch>
        </p:blipFill>
        <p:spPr>
          <a:xfrm>
            <a:off x="127109" y="4357826"/>
            <a:ext cx="2757581" cy="2228126"/>
          </a:xfrm>
          <a:prstGeom prst="rect">
            <a:avLst/>
          </a:prstGeom>
        </p:spPr>
      </p:pic>
      <p:pic>
        <p:nvPicPr>
          <p:cNvPr id="9" name="Picture 8"/>
          <p:cNvPicPr>
            <a:picLocks noChangeAspect="1"/>
          </p:cNvPicPr>
          <p:nvPr/>
        </p:nvPicPr>
        <p:blipFill>
          <a:blip r:embed="rId5"/>
          <a:stretch>
            <a:fillRect/>
          </a:stretch>
        </p:blipFill>
        <p:spPr>
          <a:xfrm>
            <a:off x="2509792" y="2375720"/>
            <a:ext cx="2679517" cy="2679517"/>
          </a:xfrm>
          <a:prstGeom prst="rect">
            <a:avLst/>
          </a:prstGeom>
        </p:spPr>
      </p:pic>
      <p:pic>
        <p:nvPicPr>
          <p:cNvPr id="10" name="Picture 9"/>
          <p:cNvPicPr>
            <a:picLocks noChangeAspect="1"/>
          </p:cNvPicPr>
          <p:nvPr/>
        </p:nvPicPr>
        <p:blipFill>
          <a:blip r:embed="rId6"/>
          <a:stretch>
            <a:fillRect/>
          </a:stretch>
        </p:blipFill>
        <p:spPr>
          <a:xfrm>
            <a:off x="2855132" y="5040132"/>
            <a:ext cx="2146044" cy="1430696"/>
          </a:xfrm>
          <a:prstGeom prst="rect">
            <a:avLst/>
          </a:prstGeom>
        </p:spPr>
      </p:pic>
      <p:pic>
        <p:nvPicPr>
          <p:cNvPr id="11" name="Picture 10"/>
          <p:cNvPicPr>
            <a:picLocks noChangeAspect="1"/>
          </p:cNvPicPr>
          <p:nvPr/>
        </p:nvPicPr>
        <p:blipFill>
          <a:blip r:embed="rId7"/>
          <a:stretch>
            <a:fillRect/>
          </a:stretch>
        </p:blipFill>
        <p:spPr>
          <a:xfrm>
            <a:off x="315350" y="2550087"/>
            <a:ext cx="1565971" cy="1111839"/>
          </a:xfrm>
          <a:prstGeom prst="rect">
            <a:avLst/>
          </a:prstGeom>
        </p:spPr>
      </p:pic>
      <p:pic>
        <p:nvPicPr>
          <p:cNvPr id="12" name="Picture 11"/>
          <p:cNvPicPr>
            <a:picLocks noChangeAspect="1"/>
          </p:cNvPicPr>
          <p:nvPr/>
        </p:nvPicPr>
        <p:blipFill>
          <a:blip r:embed="rId8"/>
          <a:stretch>
            <a:fillRect/>
          </a:stretch>
        </p:blipFill>
        <p:spPr>
          <a:xfrm>
            <a:off x="263689" y="1113273"/>
            <a:ext cx="1805763" cy="1354322"/>
          </a:xfrm>
          <a:prstGeom prst="rect">
            <a:avLst/>
          </a:prstGeom>
        </p:spPr>
      </p:pic>
      <p:pic>
        <p:nvPicPr>
          <p:cNvPr id="13" name="Picture 12"/>
          <p:cNvPicPr>
            <a:picLocks noChangeAspect="1"/>
          </p:cNvPicPr>
          <p:nvPr/>
        </p:nvPicPr>
        <p:blipFill>
          <a:blip r:embed="rId9"/>
          <a:stretch>
            <a:fillRect/>
          </a:stretch>
        </p:blipFill>
        <p:spPr>
          <a:xfrm>
            <a:off x="2133600" y="0"/>
            <a:ext cx="1860581" cy="1615031"/>
          </a:xfrm>
          <a:prstGeom prst="rect">
            <a:avLst/>
          </a:prstGeom>
        </p:spPr>
      </p:pic>
      <p:pic>
        <p:nvPicPr>
          <p:cNvPr id="14" name="Picture 13"/>
          <p:cNvPicPr>
            <a:picLocks noChangeAspect="1"/>
          </p:cNvPicPr>
          <p:nvPr/>
        </p:nvPicPr>
        <p:blipFill>
          <a:blip r:embed="rId10"/>
          <a:stretch>
            <a:fillRect/>
          </a:stretch>
        </p:blipFill>
        <p:spPr>
          <a:xfrm>
            <a:off x="4295679" y="943488"/>
            <a:ext cx="2232729" cy="1480396"/>
          </a:xfrm>
          <a:prstGeom prst="rect">
            <a:avLst/>
          </a:prstGeom>
        </p:spPr>
      </p:pic>
    </p:spTree>
    <p:extLst>
      <p:ext uri="{BB962C8B-B14F-4D97-AF65-F5344CB8AC3E}">
        <p14:creationId xmlns:p14="http://schemas.microsoft.com/office/powerpoint/2010/main" val="317888379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66800" y="76200"/>
            <a:ext cx="7086600" cy="685800"/>
          </a:xfrm>
        </p:spPr>
        <p:txBody>
          <a:bodyPr/>
          <a:lstStyle/>
          <a:p>
            <a:r>
              <a:rPr lang="en-US" dirty="0" smtClean="0"/>
              <a:t>QEC Optimization</a:t>
            </a:r>
          </a:p>
        </p:txBody>
      </p:sp>
      <p:sp>
        <p:nvSpPr>
          <p:cNvPr id="504835" name="Rectangle 3"/>
          <p:cNvSpPr>
            <a:spLocks noGrp="1" noChangeArrowheads="1"/>
          </p:cNvSpPr>
          <p:nvPr>
            <p:ph type="body" idx="1"/>
          </p:nvPr>
        </p:nvSpPr>
        <p:spPr>
          <a:xfrm>
            <a:off x="76200" y="2438400"/>
            <a:ext cx="4267200" cy="4419600"/>
          </a:xfrm>
        </p:spPr>
        <p:txBody>
          <a:bodyPr/>
          <a:lstStyle/>
          <a:p>
            <a:pPr>
              <a:lnSpc>
                <a:spcPct val="70000"/>
              </a:lnSpc>
            </a:pPr>
            <a:r>
              <a:rPr lang="en-US" sz="2400" smtClean="0"/>
              <a:t>Modified version of </a:t>
            </a:r>
            <a:r>
              <a:rPr lang="en-US" sz="2400" i="1" smtClean="0"/>
              <a:t>retiming</a:t>
            </a:r>
            <a:r>
              <a:rPr lang="en-US" sz="2400" smtClean="0"/>
              <a:t> algorithm: called “recorrection:”</a:t>
            </a:r>
          </a:p>
          <a:p>
            <a:pPr lvl="1">
              <a:lnSpc>
                <a:spcPct val="70000"/>
              </a:lnSpc>
            </a:pPr>
            <a:r>
              <a:rPr lang="en-US" sz="2000" smtClean="0"/>
              <a:t>Find minimal placement </a:t>
            </a:r>
            <a:br>
              <a:rPr lang="en-US" sz="2000" smtClean="0"/>
            </a:br>
            <a:r>
              <a:rPr lang="en-US" sz="2000" smtClean="0"/>
              <a:t>of correction operations that meets specified MAX(EDist)</a:t>
            </a:r>
            <a:r>
              <a:rPr lang="en-US" sz="2000" baseline="-25000" smtClean="0"/>
              <a:t> </a:t>
            </a:r>
            <a:r>
              <a:rPr lang="en-US" sz="2000" smtClean="0">
                <a:sym typeface="Symbol" pitchFamily="18" charset="2"/>
              </a:rPr>
              <a:t> EDist</a:t>
            </a:r>
            <a:r>
              <a:rPr lang="en-US" sz="2000" baseline="-25000" smtClean="0">
                <a:sym typeface="Symbol" pitchFamily="18" charset="2"/>
              </a:rPr>
              <a:t>MAX</a:t>
            </a:r>
          </a:p>
          <a:p>
            <a:pPr>
              <a:lnSpc>
                <a:spcPct val="70000"/>
              </a:lnSpc>
            </a:pPr>
            <a:r>
              <a:rPr lang="en-US" sz="2400" smtClean="0">
                <a:sym typeface="Symbol" pitchFamily="18" charset="2"/>
              </a:rPr>
              <a:t>Probably of success </a:t>
            </a:r>
            <a:r>
              <a:rPr lang="en-US" sz="2400" i="1" smtClean="0">
                <a:sym typeface="Symbol" pitchFamily="18" charset="2"/>
              </a:rPr>
              <a:t>not</a:t>
            </a:r>
            <a:r>
              <a:rPr lang="en-US" sz="2400" smtClean="0">
                <a:sym typeface="Symbol" pitchFamily="18" charset="2"/>
              </a:rPr>
              <a:t> always reduced for EDist</a:t>
            </a:r>
            <a:r>
              <a:rPr lang="en-US" sz="2400" baseline="-25000" smtClean="0">
                <a:sym typeface="Symbol" pitchFamily="18" charset="2"/>
              </a:rPr>
              <a:t>MAX</a:t>
            </a:r>
            <a:r>
              <a:rPr lang="en-US" sz="2400" smtClean="0">
                <a:sym typeface="Symbol" pitchFamily="18" charset="2"/>
              </a:rPr>
              <a:t> &gt; 1</a:t>
            </a:r>
          </a:p>
          <a:p>
            <a:pPr lvl="1">
              <a:lnSpc>
                <a:spcPct val="70000"/>
              </a:lnSpc>
            </a:pPr>
            <a:r>
              <a:rPr lang="en-US" sz="2000" smtClean="0">
                <a:sym typeface="Symbol" pitchFamily="18" charset="2"/>
              </a:rPr>
              <a:t>But, operation count and area drastically reduced</a:t>
            </a:r>
          </a:p>
          <a:p>
            <a:pPr>
              <a:lnSpc>
                <a:spcPct val="70000"/>
              </a:lnSpc>
            </a:pPr>
            <a:r>
              <a:rPr lang="en-US" sz="2400" smtClean="0"/>
              <a:t>Use Actual Layouts and Fault Analysis</a:t>
            </a:r>
          </a:p>
          <a:p>
            <a:pPr lvl="1">
              <a:lnSpc>
                <a:spcPct val="70000"/>
              </a:lnSpc>
            </a:pPr>
            <a:r>
              <a:rPr lang="en-US" sz="2000" smtClean="0">
                <a:solidFill>
                  <a:srgbClr val="FF3300"/>
                </a:solidFill>
                <a:sym typeface="Symbol" pitchFamily="18" charset="2"/>
              </a:rPr>
              <a:t>Optimization </a:t>
            </a:r>
            <a:r>
              <a:rPr lang="en-US" sz="2000" i="1" smtClean="0">
                <a:solidFill>
                  <a:srgbClr val="FF3300"/>
                </a:solidFill>
                <a:sym typeface="Symbol" pitchFamily="18" charset="2"/>
              </a:rPr>
              <a:t>pre-layout</a:t>
            </a:r>
            <a:r>
              <a:rPr lang="en-US" sz="2000" smtClean="0">
                <a:solidFill>
                  <a:srgbClr val="FF3300"/>
                </a:solidFill>
                <a:sym typeface="Symbol" pitchFamily="18" charset="2"/>
              </a:rPr>
              <a:t>, evaluated </a:t>
            </a:r>
            <a:r>
              <a:rPr lang="en-US" sz="2000" i="1" smtClean="0">
                <a:solidFill>
                  <a:srgbClr val="FF3300"/>
                </a:solidFill>
                <a:sym typeface="Symbol" pitchFamily="18" charset="2"/>
              </a:rPr>
              <a:t>post-layout</a:t>
            </a:r>
            <a:endParaRPr lang="en-US" sz="2000" smtClean="0">
              <a:solidFill>
                <a:srgbClr val="FF3300"/>
              </a:solidFill>
            </a:endParaRPr>
          </a:p>
          <a:p>
            <a:pPr lvl="1">
              <a:lnSpc>
                <a:spcPct val="70000"/>
              </a:lnSpc>
            </a:pPr>
            <a:endParaRPr lang="en-US" sz="2000" smtClean="0"/>
          </a:p>
        </p:txBody>
      </p:sp>
      <p:sp>
        <p:nvSpPr>
          <p:cNvPr id="61444" name="Text Box 104"/>
          <p:cNvSpPr txBox="1">
            <a:spLocks noChangeArrowheads="1"/>
          </p:cNvSpPr>
          <p:nvPr/>
        </p:nvSpPr>
        <p:spPr bwMode="auto">
          <a:xfrm>
            <a:off x="457200" y="762000"/>
            <a:ext cx="11318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lnSpc>
                <a:spcPct val="90000"/>
              </a:lnSpc>
            </a:pPr>
            <a:r>
              <a:rPr lang="en-US" sz="1800" b="1">
                <a:solidFill>
                  <a:srgbClr val="000000"/>
                </a:solidFill>
                <a:latin typeface="Comic Sans MS" pitchFamily="66" charset="0"/>
              </a:rPr>
              <a:t>EDist</a:t>
            </a:r>
            <a:r>
              <a:rPr lang="en-US" sz="1800" b="1" baseline="-25000">
                <a:solidFill>
                  <a:srgbClr val="000000"/>
                </a:solidFill>
                <a:latin typeface="Comic Sans MS" pitchFamily="66" charset="0"/>
              </a:rPr>
              <a:t>MAX</a:t>
            </a:r>
            <a:endParaRPr lang="en-US" sz="1800" b="1">
              <a:solidFill>
                <a:srgbClr val="000000"/>
              </a:solidFill>
              <a:latin typeface="Comic Sans MS" pitchFamily="66" charset="0"/>
            </a:endParaRPr>
          </a:p>
          <a:p>
            <a:pPr algn="ctr">
              <a:lnSpc>
                <a:spcPct val="90000"/>
              </a:lnSpc>
            </a:pPr>
            <a:r>
              <a:rPr lang="en-US" sz="1800" b="1">
                <a:solidFill>
                  <a:srgbClr val="000000"/>
                </a:solidFill>
                <a:latin typeface="Comic Sans MS" pitchFamily="66" charset="0"/>
              </a:rPr>
              <a:t>iteration</a:t>
            </a:r>
          </a:p>
        </p:txBody>
      </p:sp>
      <p:sp>
        <p:nvSpPr>
          <p:cNvPr id="61445" name="Rectangle 100"/>
          <p:cNvSpPr>
            <a:spLocks noChangeArrowheads="1"/>
          </p:cNvSpPr>
          <p:nvPr/>
        </p:nvSpPr>
        <p:spPr bwMode="auto">
          <a:xfrm>
            <a:off x="2133600" y="1120775"/>
            <a:ext cx="1600200" cy="990600"/>
          </a:xfrm>
          <a:prstGeom prst="rect">
            <a:avLst/>
          </a:prstGeom>
          <a:solidFill>
            <a:srgbClr val="99CCFF"/>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QEC</a:t>
            </a:r>
            <a:br>
              <a:rPr lang="en-US" sz="1800" b="1">
                <a:solidFill>
                  <a:srgbClr val="000000"/>
                </a:solidFill>
                <a:latin typeface="Comic Sans MS" pitchFamily="66" charset="0"/>
              </a:rPr>
            </a:br>
            <a:r>
              <a:rPr lang="en-US" sz="1800" b="1">
                <a:solidFill>
                  <a:srgbClr val="000000"/>
                </a:solidFill>
                <a:latin typeface="Comic Sans MS" pitchFamily="66" charset="0"/>
              </a:rPr>
              <a:t>Optimization</a:t>
            </a:r>
          </a:p>
          <a:p>
            <a:pPr algn="ctr"/>
            <a:r>
              <a:rPr lang="en-US" sz="1800" b="1">
                <a:solidFill>
                  <a:srgbClr val="000000"/>
                </a:solidFill>
                <a:latin typeface="Comic Sans MS" pitchFamily="66" charset="0"/>
              </a:rPr>
              <a:t>EDist</a:t>
            </a:r>
            <a:r>
              <a:rPr lang="en-US" sz="1800" b="1" baseline="-25000">
                <a:solidFill>
                  <a:srgbClr val="000000"/>
                </a:solidFill>
                <a:latin typeface="Comic Sans MS" pitchFamily="66" charset="0"/>
              </a:rPr>
              <a:t>MAX</a:t>
            </a:r>
            <a:endParaRPr lang="en-US" sz="1800" b="1">
              <a:solidFill>
                <a:srgbClr val="000000"/>
              </a:solidFill>
              <a:latin typeface="Comic Sans MS" pitchFamily="66" charset="0"/>
            </a:endParaRPr>
          </a:p>
        </p:txBody>
      </p:sp>
      <p:sp>
        <p:nvSpPr>
          <p:cNvPr id="61446" name="Rectangle 101"/>
          <p:cNvSpPr>
            <a:spLocks noChangeArrowheads="1"/>
          </p:cNvSpPr>
          <p:nvPr/>
        </p:nvSpPr>
        <p:spPr bwMode="auto">
          <a:xfrm>
            <a:off x="4343400" y="1120775"/>
            <a:ext cx="1600200" cy="990600"/>
          </a:xfrm>
          <a:prstGeom prst="rect">
            <a:avLst/>
          </a:prstGeom>
          <a:solidFill>
            <a:srgbClr val="99CCFF"/>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Partitioning</a:t>
            </a:r>
          </a:p>
          <a:p>
            <a:pPr algn="ctr"/>
            <a:r>
              <a:rPr lang="en-US" sz="1800" b="1">
                <a:solidFill>
                  <a:srgbClr val="000000"/>
                </a:solidFill>
                <a:latin typeface="Comic Sans MS" pitchFamily="66" charset="0"/>
              </a:rPr>
              <a:t>and</a:t>
            </a:r>
          </a:p>
          <a:p>
            <a:pPr algn="ctr"/>
            <a:r>
              <a:rPr lang="en-US" sz="1800" b="1">
                <a:solidFill>
                  <a:srgbClr val="000000"/>
                </a:solidFill>
                <a:latin typeface="Comic Sans MS" pitchFamily="66" charset="0"/>
              </a:rPr>
              <a:t>Layout</a:t>
            </a:r>
          </a:p>
        </p:txBody>
      </p:sp>
      <p:sp>
        <p:nvSpPr>
          <p:cNvPr id="61447" name="Line 102"/>
          <p:cNvSpPr>
            <a:spLocks noChangeShapeType="1"/>
          </p:cNvSpPr>
          <p:nvPr/>
        </p:nvSpPr>
        <p:spPr bwMode="auto">
          <a:xfrm>
            <a:off x="3733800" y="1425575"/>
            <a:ext cx="6096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48" name="Rectangle 106"/>
          <p:cNvSpPr>
            <a:spLocks noChangeArrowheads="1"/>
          </p:cNvSpPr>
          <p:nvPr/>
        </p:nvSpPr>
        <p:spPr bwMode="auto">
          <a:xfrm>
            <a:off x="6553200" y="1120775"/>
            <a:ext cx="1600200" cy="990600"/>
          </a:xfrm>
          <a:prstGeom prst="rect">
            <a:avLst/>
          </a:prstGeom>
          <a:solidFill>
            <a:srgbClr val="99CCFF"/>
          </a:solidFill>
          <a:ln w="28575" algn="ctr">
            <a:solidFill>
              <a:schemeClr val="tx1"/>
            </a:solidFill>
            <a:miter lim="800000"/>
            <a:headEnd/>
            <a:tailEnd/>
          </a:ln>
        </p:spPr>
        <p:txBody>
          <a:bodyPr wrap="none" anchor="ctr"/>
          <a:lstStyle/>
          <a:p>
            <a:pPr algn="ctr"/>
            <a:r>
              <a:rPr lang="en-US" sz="1800" b="1">
                <a:solidFill>
                  <a:srgbClr val="000000"/>
                </a:solidFill>
                <a:latin typeface="Comic Sans MS" pitchFamily="66" charset="0"/>
              </a:rPr>
              <a:t>Fault</a:t>
            </a:r>
          </a:p>
          <a:p>
            <a:pPr algn="ctr"/>
            <a:r>
              <a:rPr lang="en-US" sz="1800" b="1">
                <a:solidFill>
                  <a:srgbClr val="000000"/>
                </a:solidFill>
                <a:latin typeface="Comic Sans MS" pitchFamily="66" charset="0"/>
              </a:rPr>
              <a:t>Analysis</a:t>
            </a:r>
          </a:p>
        </p:txBody>
      </p:sp>
      <p:sp>
        <p:nvSpPr>
          <p:cNvPr id="61449" name="Line 107"/>
          <p:cNvSpPr>
            <a:spLocks noChangeShapeType="1"/>
          </p:cNvSpPr>
          <p:nvPr/>
        </p:nvSpPr>
        <p:spPr bwMode="auto">
          <a:xfrm>
            <a:off x="5943600" y="1425575"/>
            <a:ext cx="6096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0" name="Freeform 109"/>
          <p:cNvSpPr>
            <a:spLocks/>
          </p:cNvSpPr>
          <p:nvPr/>
        </p:nvSpPr>
        <p:spPr bwMode="auto">
          <a:xfrm>
            <a:off x="1676400" y="815975"/>
            <a:ext cx="6934200" cy="609600"/>
          </a:xfrm>
          <a:custGeom>
            <a:avLst/>
            <a:gdLst>
              <a:gd name="T0" fmla="*/ 6477000 w 4368"/>
              <a:gd name="T1" fmla="*/ 609600 h 576"/>
              <a:gd name="T2" fmla="*/ 6934200 w 4368"/>
              <a:gd name="T3" fmla="*/ 609600 h 576"/>
              <a:gd name="T4" fmla="*/ 6934200 w 4368"/>
              <a:gd name="T5" fmla="*/ 0 h 576"/>
              <a:gd name="T6" fmla="*/ 0 w 4368"/>
              <a:gd name="T7" fmla="*/ 0 h 576"/>
              <a:gd name="T8" fmla="*/ 0 w 4368"/>
              <a:gd name="T9" fmla="*/ 609600 h 576"/>
              <a:gd name="T10" fmla="*/ 457200 w 4368"/>
              <a:gd name="T11" fmla="*/ 609600 h 576"/>
              <a:gd name="T12" fmla="*/ 0 60000 65536"/>
              <a:gd name="T13" fmla="*/ 0 60000 65536"/>
              <a:gd name="T14" fmla="*/ 0 60000 65536"/>
              <a:gd name="T15" fmla="*/ 0 60000 65536"/>
              <a:gd name="T16" fmla="*/ 0 60000 65536"/>
              <a:gd name="T17" fmla="*/ 0 60000 65536"/>
              <a:gd name="T18" fmla="*/ 0 w 4368"/>
              <a:gd name="T19" fmla="*/ 0 h 576"/>
              <a:gd name="T20" fmla="*/ 4368 w 436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4368" h="576">
                <a:moveTo>
                  <a:pt x="4080" y="576"/>
                </a:moveTo>
                <a:lnTo>
                  <a:pt x="4368" y="576"/>
                </a:lnTo>
                <a:lnTo>
                  <a:pt x="4368" y="0"/>
                </a:lnTo>
                <a:lnTo>
                  <a:pt x="0" y="0"/>
                </a:lnTo>
                <a:lnTo>
                  <a:pt x="0" y="576"/>
                </a:lnTo>
                <a:lnTo>
                  <a:pt x="288" y="576"/>
                </a:lnTo>
              </a:path>
            </a:pathLst>
          </a:custGeom>
          <a:noFill/>
          <a:ln w="5715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1" name="AutoShape 110"/>
          <p:cNvSpPr>
            <a:spLocks noChangeArrowheads="1"/>
          </p:cNvSpPr>
          <p:nvPr/>
        </p:nvSpPr>
        <p:spPr bwMode="auto">
          <a:xfrm>
            <a:off x="4800600" y="2111375"/>
            <a:ext cx="685800" cy="457200"/>
          </a:xfrm>
          <a:prstGeom prst="downArrow">
            <a:avLst>
              <a:gd name="adj1" fmla="val 50000"/>
              <a:gd name="adj2" fmla="val 25000"/>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1452" name="AutoShape 111"/>
          <p:cNvSpPr>
            <a:spLocks noChangeArrowheads="1"/>
          </p:cNvSpPr>
          <p:nvPr/>
        </p:nvSpPr>
        <p:spPr bwMode="auto">
          <a:xfrm>
            <a:off x="7010400" y="2111375"/>
            <a:ext cx="685800" cy="457200"/>
          </a:xfrm>
          <a:prstGeom prst="downArrow">
            <a:avLst>
              <a:gd name="adj1" fmla="val 50000"/>
              <a:gd name="adj2" fmla="val 25000"/>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1453" name="Text Box 112"/>
          <p:cNvSpPr txBox="1">
            <a:spLocks noChangeArrowheads="1"/>
          </p:cNvSpPr>
          <p:nvPr/>
        </p:nvSpPr>
        <p:spPr bwMode="auto">
          <a:xfrm>
            <a:off x="5605463" y="2198688"/>
            <a:ext cx="12874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lnSpc>
                <a:spcPct val="90000"/>
              </a:lnSpc>
            </a:pPr>
            <a:r>
              <a:rPr lang="en-US" sz="1800" b="1">
                <a:solidFill>
                  <a:srgbClr val="000000"/>
                </a:solidFill>
                <a:latin typeface="Comic Sans MS" pitchFamily="66" charset="0"/>
              </a:rPr>
              <a:t>Optimized</a:t>
            </a:r>
          </a:p>
          <a:p>
            <a:pPr algn="ctr">
              <a:lnSpc>
                <a:spcPct val="90000"/>
              </a:lnSpc>
            </a:pPr>
            <a:r>
              <a:rPr lang="en-US" sz="1800" b="1">
                <a:solidFill>
                  <a:srgbClr val="000000"/>
                </a:solidFill>
                <a:latin typeface="Comic Sans MS" pitchFamily="66" charset="0"/>
              </a:rPr>
              <a:t>Layout</a:t>
            </a:r>
          </a:p>
        </p:txBody>
      </p:sp>
      <p:sp>
        <p:nvSpPr>
          <p:cNvPr id="61454" name="AutoShape 116"/>
          <p:cNvSpPr>
            <a:spLocks noChangeArrowheads="1"/>
          </p:cNvSpPr>
          <p:nvPr/>
        </p:nvSpPr>
        <p:spPr bwMode="auto">
          <a:xfrm>
            <a:off x="1447800" y="1577975"/>
            <a:ext cx="685800" cy="533400"/>
          </a:xfrm>
          <a:prstGeom prst="rightArrow">
            <a:avLst>
              <a:gd name="adj1" fmla="val 50000"/>
              <a:gd name="adj2" fmla="val 32143"/>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latin typeface="Comic Sans MS" pitchFamily="66" charset="0"/>
            </a:endParaRPr>
          </a:p>
        </p:txBody>
      </p:sp>
      <p:sp>
        <p:nvSpPr>
          <p:cNvPr id="61455" name="Text Box 117"/>
          <p:cNvSpPr txBox="1">
            <a:spLocks noChangeArrowheads="1"/>
          </p:cNvSpPr>
          <p:nvPr/>
        </p:nvSpPr>
        <p:spPr bwMode="auto">
          <a:xfrm>
            <a:off x="541338" y="1524000"/>
            <a:ext cx="9064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lnSpc>
                <a:spcPct val="90000"/>
              </a:lnSpc>
            </a:pPr>
            <a:r>
              <a:rPr lang="en-US" sz="1800" b="1">
                <a:solidFill>
                  <a:srgbClr val="000000"/>
                </a:solidFill>
                <a:latin typeface="Comic Sans MS" pitchFamily="66" charset="0"/>
              </a:rPr>
              <a:t>Input</a:t>
            </a:r>
          </a:p>
          <a:p>
            <a:pPr algn="ctr">
              <a:lnSpc>
                <a:spcPct val="90000"/>
              </a:lnSpc>
            </a:pPr>
            <a:r>
              <a:rPr lang="en-US" sz="1800" b="1">
                <a:solidFill>
                  <a:srgbClr val="000000"/>
                </a:solidFill>
                <a:latin typeface="Comic Sans MS" pitchFamily="66" charset="0"/>
              </a:rPr>
              <a:t>Circuit</a:t>
            </a:r>
          </a:p>
        </p:txBody>
      </p:sp>
      <p:grpSp>
        <p:nvGrpSpPr>
          <p:cNvPr id="2" name="Group 123"/>
          <p:cNvGrpSpPr>
            <a:grpSpLocks/>
          </p:cNvGrpSpPr>
          <p:nvPr/>
        </p:nvGrpSpPr>
        <p:grpSpPr bwMode="auto">
          <a:xfrm>
            <a:off x="4038600" y="2819400"/>
            <a:ext cx="5029200" cy="3795713"/>
            <a:chOff x="2544" y="1929"/>
            <a:chExt cx="3168" cy="2391"/>
          </a:xfrm>
        </p:grpSpPr>
        <p:pic>
          <p:nvPicPr>
            <p:cNvPr id="61460" name="Picture 12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4" y="2127"/>
              <a:ext cx="3168" cy="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1461" name="Text Box 122"/>
            <p:cNvSpPr txBox="1">
              <a:spLocks noChangeArrowheads="1"/>
            </p:cNvSpPr>
            <p:nvPr/>
          </p:nvSpPr>
          <p:spPr bwMode="auto">
            <a:xfrm>
              <a:off x="2880" y="1929"/>
              <a:ext cx="25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FF3300"/>
                  </a:solidFill>
                  <a:latin typeface="Comic Sans MS" pitchFamily="66" charset="0"/>
                </a:rPr>
                <a:t>1024-bit QRCA and QCLA adders</a:t>
              </a:r>
            </a:p>
          </p:txBody>
        </p:sp>
      </p:grpSp>
    </p:spTree>
    <p:extLst>
      <p:ext uri="{BB962C8B-B14F-4D97-AF65-F5344CB8AC3E}">
        <p14:creationId xmlns:p14="http://schemas.microsoft.com/office/powerpoint/2010/main" val="1555903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anim calcmode="lin" valueType="num">
                                      <p:cBhvr additive="base">
                                        <p:cTn id="7" dur="500" fill="hold"/>
                                        <p:tgtEl>
                                          <p:spTgt spid="5048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48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4835">
                                            <p:txEl>
                                              <p:pRg st="1" end="1"/>
                                            </p:txEl>
                                          </p:spTgt>
                                        </p:tgtEl>
                                        <p:attrNameLst>
                                          <p:attrName>style.visibility</p:attrName>
                                        </p:attrNameLst>
                                      </p:cBhvr>
                                      <p:to>
                                        <p:strVal val="visible"/>
                                      </p:to>
                                    </p:set>
                                    <p:anim calcmode="lin" valueType="num">
                                      <p:cBhvr additive="base">
                                        <p:cTn id="11" dur="500" fill="hold"/>
                                        <p:tgtEl>
                                          <p:spTgt spid="5048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4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4835">
                                            <p:txEl>
                                              <p:pRg st="2" end="2"/>
                                            </p:txEl>
                                          </p:spTgt>
                                        </p:tgtEl>
                                        <p:attrNameLst>
                                          <p:attrName>style.visibility</p:attrName>
                                        </p:attrNameLst>
                                      </p:cBhvr>
                                      <p:to>
                                        <p:strVal val="visible"/>
                                      </p:to>
                                    </p:set>
                                    <p:anim calcmode="lin" valueType="num">
                                      <p:cBhvr additive="base">
                                        <p:cTn id="17" dur="500" fill="hold"/>
                                        <p:tgtEl>
                                          <p:spTgt spid="5048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483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4835">
                                            <p:txEl>
                                              <p:pRg st="3" end="3"/>
                                            </p:txEl>
                                          </p:spTgt>
                                        </p:tgtEl>
                                        <p:attrNameLst>
                                          <p:attrName>style.visibility</p:attrName>
                                        </p:attrNameLst>
                                      </p:cBhvr>
                                      <p:to>
                                        <p:strVal val="visible"/>
                                      </p:to>
                                    </p:set>
                                    <p:anim calcmode="lin" valueType="num">
                                      <p:cBhvr additive="base">
                                        <p:cTn id="21" dur="500" fill="hold"/>
                                        <p:tgtEl>
                                          <p:spTgt spid="50483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04835">
                                            <p:txEl>
                                              <p:pRg st="3" end="3"/>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04835">
                                            <p:txEl>
                                              <p:pRg st="4" end="4"/>
                                            </p:txEl>
                                          </p:spTgt>
                                        </p:tgtEl>
                                        <p:attrNameLst>
                                          <p:attrName>style.visibility</p:attrName>
                                        </p:attrNameLst>
                                      </p:cBhvr>
                                      <p:to>
                                        <p:strVal val="visible"/>
                                      </p:to>
                                    </p:set>
                                    <p:anim calcmode="lin" valueType="num">
                                      <p:cBhvr additive="base">
                                        <p:cTn id="30" dur="500" fill="hold"/>
                                        <p:tgtEl>
                                          <p:spTgt spid="50483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04835">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04835">
                                            <p:txEl>
                                              <p:pRg st="5" end="5"/>
                                            </p:txEl>
                                          </p:spTgt>
                                        </p:tgtEl>
                                        <p:attrNameLst>
                                          <p:attrName>style.visibility</p:attrName>
                                        </p:attrNameLst>
                                      </p:cBhvr>
                                      <p:to>
                                        <p:strVal val="visible"/>
                                      </p:to>
                                    </p:set>
                                    <p:anim calcmode="lin" valueType="num">
                                      <p:cBhvr additive="base">
                                        <p:cTn id="34" dur="500" fill="hold"/>
                                        <p:tgtEl>
                                          <p:spTgt spid="504835">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048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14400" y="-103187"/>
            <a:ext cx="7086600" cy="914400"/>
          </a:xfrm>
        </p:spPr>
        <p:txBody>
          <a:bodyPr/>
          <a:lstStyle/>
          <a:p>
            <a:r>
              <a:rPr lang="en-US" dirty="0" err="1" smtClean="0"/>
              <a:t>Recorrection</a:t>
            </a:r>
            <a:r>
              <a:rPr lang="en-US" dirty="0" smtClean="0"/>
              <a:t> in presence of </a:t>
            </a:r>
            <a:br>
              <a:rPr lang="en-US" dirty="0" smtClean="0"/>
            </a:br>
            <a:r>
              <a:rPr lang="en-US" dirty="0" smtClean="0"/>
              <a:t>different QEC codes</a:t>
            </a:r>
          </a:p>
        </p:txBody>
      </p:sp>
      <p:sp>
        <p:nvSpPr>
          <p:cNvPr id="62467" name="Rectangle 3"/>
          <p:cNvSpPr>
            <a:spLocks noGrp="1" noChangeArrowheads="1"/>
          </p:cNvSpPr>
          <p:nvPr>
            <p:ph type="body" idx="1"/>
          </p:nvPr>
        </p:nvSpPr>
        <p:spPr>
          <a:xfrm>
            <a:off x="152400" y="4267200"/>
            <a:ext cx="8458200" cy="2438400"/>
          </a:xfrm>
        </p:spPr>
        <p:txBody>
          <a:bodyPr>
            <a:normAutofit lnSpcReduction="10000"/>
          </a:bodyPr>
          <a:lstStyle/>
          <a:p>
            <a:pPr>
              <a:lnSpc>
                <a:spcPct val="80000"/>
              </a:lnSpc>
            </a:pPr>
            <a:r>
              <a:rPr lang="en-US" sz="2400" smtClean="0"/>
              <a:t>500 Gate Random Circuit (r=0.5)</a:t>
            </a:r>
          </a:p>
          <a:p>
            <a:pPr>
              <a:lnSpc>
                <a:spcPct val="80000"/>
              </a:lnSpc>
            </a:pPr>
            <a:r>
              <a:rPr lang="en-US" sz="2400" smtClean="0"/>
              <a:t>Not all codes do equally well with Recorrection</a:t>
            </a:r>
          </a:p>
          <a:p>
            <a:pPr lvl="1">
              <a:lnSpc>
                <a:spcPct val="80000"/>
              </a:lnSpc>
            </a:pPr>
            <a:r>
              <a:rPr lang="en-US" sz="2000" smtClean="0"/>
              <a:t>Both [[23,1,7]] and [[7,1,3]] reasonable candidates</a:t>
            </a:r>
          </a:p>
          <a:p>
            <a:pPr lvl="1">
              <a:lnSpc>
                <a:spcPct val="80000"/>
              </a:lnSpc>
            </a:pPr>
            <a:r>
              <a:rPr lang="en-US" sz="2000" smtClean="0"/>
              <a:t>[[25,1,5]] doesn’t seem to do as well</a:t>
            </a:r>
          </a:p>
          <a:p>
            <a:pPr>
              <a:lnSpc>
                <a:spcPct val="80000"/>
              </a:lnSpc>
            </a:pPr>
            <a:r>
              <a:rPr lang="en-US" sz="2400" smtClean="0"/>
              <a:t>Cost of communication and Idle errors is clear here!</a:t>
            </a:r>
          </a:p>
          <a:p>
            <a:pPr>
              <a:lnSpc>
                <a:spcPct val="80000"/>
              </a:lnSpc>
            </a:pPr>
            <a:r>
              <a:rPr lang="en-US" sz="2400" smtClean="0"/>
              <a:t>However – real optimization situation would vary EDist to find optimal point</a:t>
            </a:r>
          </a:p>
        </p:txBody>
      </p:sp>
      <p:grpSp>
        <p:nvGrpSpPr>
          <p:cNvPr id="62468" name="Group 11"/>
          <p:cNvGrpSpPr>
            <a:grpSpLocks/>
          </p:cNvGrpSpPr>
          <p:nvPr/>
        </p:nvGrpSpPr>
        <p:grpSpPr bwMode="auto">
          <a:xfrm>
            <a:off x="166688" y="838200"/>
            <a:ext cx="4100512" cy="3363913"/>
            <a:chOff x="57" y="912"/>
            <a:chExt cx="2583" cy="2119"/>
          </a:xfrm>
        </p:grpSpPr>
        <p:pic>
          <p:nvPicPr>
            <p:cNvPr id="624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947"/>
              <a:ext cx="2400"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2477" name="Text Box 6"/>
            <p:cNvSpPr txBox="1">
              <a:spLocks noChangeArrowheads="1"/>
            </p:cNvSpPr>
            <p:nvPr/>
          </p:nvSpPr>
          <p:spPr bwMode="auto">
            <a:xfrm rot="-5400000">
              <a:off x="-637" y="1606"/>
              <a:ext cx="16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a:solidFill>
                    <a:srgbClr val="000000"/>
                  </a:solidFill>
                  <a:latin typeface="Comic Sans MS" pitchFamily="66" charset="0"/>
                </a:rPr>
                <a:t>Probability of Success</a:t>
              </a:r>
            </a:p>
          </p:txBody>
        </p:sp>
        <p:sp>
          <p:nvSpPr>
            <p:cNvPr id="62478" name="Text Box 8"/>
            <p:cNvSpPr txBox="1">
              <a:spLocks noChangeArrowheads="1"/>
            </p:cNvSpPr>
            <p:nvPr/>
          </p:nvSpPr>
          <p:spPr bwMode="auto">
            <a:xfrm>
              <a:off x="288" y="2627"/>
              <a:ext cx="232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a:solidFill>
                    <a:srgbClr val="000000"/>
                  </a:solidFill>
                  <a:latin typeface="Comic Sans MS" pitchFamily="66" charset="0"/>
                </a:rPr>
                <a:t>Move Error Rate per Macroblock</a:t>
              </a:r>
            </a:p>
            <a:p>
              <a:pPr algn="ctr"/>
              <a:r>
                <a:rPr lang="en-US" sz="1800">
                  <a:solidFill>
                    <a:srgbClr val="000000"/>
                  </a:solidFill>
                  <a:latin typeface="Comic Sans MS" pitchFamily="66" charset="0"/>
                </a:rPr>
                <a:t>EDist</a:t>
              </a:r>
              <a:r>
                <a:rPr lang="en-US" sz="1800" baseline="-25000">
                  <a:solidFill>
                    <a:srgbClr val="000000"/>
                  </a:solidFill>
                  <a:latin typeface="Comic Sans MS" pitchFamily="66" charset="0"/>
                </a:rPr>
                <a:t>MAX</a:t>
              </a:r>
              <a:r>
                <a:rPr lang="en-US" sz="1800">
                  <a:solidFill>
                    <a:srgbClr val="000000"/>
                  </a:solidFill>
                  <a:latin typeface="Comic Sans MS" pitchFamily="66" charset="0"/>
                </a:rPr>
                <a:t>=3</a:t>
              </a:r>
            </a:p>
          </p:txBody>
        </p:sp>
      </p:grpSp>
      <p:grpSp>
        <p:nvGrpSpPr>
          <p:cNvPr id="62469" name="Group 10"/>
          <p:cNvGrpSpPr>
            <a:grpSpLocks/>
          </p:cNvGrpSpPr>
          <p:nvPr/>
        </p:nvGrpSpPr>
        <p:grpSpPr bwMode="auto">
          <a:xfrm>
            <a:off x="4662488" y="889000"/>
            <a:ext cx="4176712" cy="3313113"/>
            <a:chOff x="2745" y="944"/>
            <a:chExt cx="2631" cy="2087"/>
          </a:xfrm>
        </p:grpSpPr>
        <p:pic>
          <p:nvPicPr>
            <p:cNvPr id="624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 y="944"/>
              <a:ext cx="2393"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2474" name="Text Box 7"/>
            <p:cNvSpPr txBox="1">
              <a:spLocks noChangeArrowheads="1"/>
            </p:cNvSpPr>
            <p:nvPr/>
          </p:nvSpPr>
          <p:spPr bwMode="auto">
            <a:xfrm rot="-5400000">
              <a:off x="2051" y="1641"/>
              <a:ext cx="16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a:solidFill>
                    <a:srgbClr val="000000"/>
                  </a:solidFill>
                  <a:latin typeface="Comic Sans MS" pitchFamily="66" charset="0"/>
                </a:rPr>
                <a:t>Probability of Success</a:t>
              </a:r>
            </a:p>
          </p:txBody>
        </p:sp>
        <p:sp>
          <p:nvSpPr>
            <p:cNvPr id="62475" name="Text Box 9"/>
            <p:cNvSpPr txBox="1">
              <a:spLocks noChangeArrowheads="1"/>
            </p:cNvSpPr>
            <p:nvPr/>
          </p:nvSpPr>
          <p:spPr bwMode="auto">
            <a:xfrm>
              <a:off x="3110" y="2627"/>
              <a:ext cx="226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a:solidFill>
                    <a:srgbClr val="000000"/>
                  </a:solidFill>
                  <a:latin typeface="Comic Sans MS" pitchFamily="66" charset="0"/>
                </a:rPr>
                <a:t>Idle Error Rate per CNOT Time</a:t>
              </a:r>
            </a:p>
            <a:p>
              <a:pPr algn="ctr"/>
              <a:r>
                <a:rPr lang="en-US" sz="1800">
                  <a:solidFill>
                    <a:srgbClr val="000000"/>
                  </a:solidFill>
                  <a:latin typeface="Comic Sans MS" pitchFamily="66" charset="0"/>
                </a:rPr>
                <a:t>EDist</a:t>
              </a:r>
              <a:r>
                <a:rPr lang="en-US" sz="1800" baseline="-25000">
                  <a:solidFill>
                    <a:srgbClr val="000000"/>
                  </a:solidFill>
                  <a:latin typeface="Comic Sans MS" pitchFamily="66" charset="0"/>
                </a:rPr>
                <a:t>MAX</a:t>
              </a:r>
              <a:r>
                <a:rPr lang="en-US" sz="1800">
                  <a:solidFill>
                    <a:srgbClr val="000000"/>
                  </a:solidFill>
                  <a:latin typeface="Comic Sans MS" pitchFamily="66" charset="0"/>
                </a:rPr>
                <a:t>=3</a:t>
              </a:r>
            </a:p>
          </p:txBody>
        </p:sp>
      </p:grpSp>
    </p:spTree>
    <p:extLst>
      <p:ext uri="{BB962C8B-B14F-4D97-AF65-F5344CB8AC3E}">
        <p14:creationId xmlns:p14="http://schemas.microsoft.com/office/powerpoint/2010/main" val="402406505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mtClean="0"/>
              <a:t>Outline</a:t>
            </a:r>
          </a:p>
        </p:txBody>
      </p:sp>
      <p:sp>
        <p:nvSpPr>
          <p:cNvPr id="63491" name="Rectangle 3"/>
          <p:cNvSpPr>
            <a:spLocks noGrp="1" noChangeArrowheads="1"/>
          </p:cNvSpPr>
          <p:nvPr>
            <p:ph type="body" idx="1"/>
          </p:nvPr>
        </p:nvSpPr>
        <p:spPr>
          <a:xfrm>
            <a:off x="304800" y="914400"/>
            <a:ext cx="8610600" cy="4800600"/>
          </a:xfrm>
        </p:spPr>
        <p:txBody>
          <a:bodyPr/>
          <a:lstStyle/>
          <a:p>
            <a:pPr>
              <a:lnSpc>
                <a:spcPct val="80000"/>
              </a:lnSpc>
            </a:pPr>
            <a:r>
              <a:rPr lang="en-US" dirty="0" smtClean="0"/>
              <a:t>Quantum Computing</a:t>
            </a:r>
          </a:p>
          <a:p>
            <a:pPr>
              <a:lnSpc>
                <a:spcPct val="80000"/>
              </a:lnSpc>
            </a:pPr>
            <a:r>
              <a:rPr lang="en-US" dirty="0" smtClean="0"/>
              <a:t>Ion Trap Quantum Computing</a:t>
            </a:r>
          </a:p>
          <a:p>
            <a:pPr>
              <a:lnSpc>
                <a:spcPct val="80000"/>
              </a:lnSpc>
            </a:pPr>
            <a:r>
              <a:rPr lang="en-US" dirty="0" smtClean="0"/>
              <a:t>Quantum Computer Aided Design</a:t>
            </a:r>
          </a:p>
          <a:p>
            <a:pPr lvl="1">
              <a:lnSpc>
                <a:spcPct val="80000"/>
              </a:lnSpc>
            </a:pPr>
            <a:r>
              <a:rPr lang="en-US" dirty="0" smtClean="0"/>
              <a:t>Area-Delay to Correct Result (ADCR) metric</a:t>
            </a:r>
          </a:p>
          <a:p>
            <a:pPr lvl="1">
              <a:lnSpc>
                <a:spcPct val="80000"/>
              </a:lnSpc>
            </a:pPr>
            <a:r>
              <a:rPr lang="en-US" dirty="0" smtClean="0"/>
              <a:t>Comparison of error correction codes</a:t>
            </a:r>
          </a:p>
          <a:p>
            <a:pPr>
              <a:lnSpc>
                <a:spcPct val="80000"/>
              </a:lnSpc>
            </a:pPr>
            <a:r>
              <a:rPr lang="en-US" dirty="0" smtClean="0"/>
              <a:t>Quantum Data Paths</a:t>
            </a:r>
          </a:p>
          <a:p>
            <a:pPr lvl="1">
              <a:lnSpc>
                <a:spcPct val="80000"/>
              </a:lnSpc>
            </a:pPr>
            <a:r>
              <a:rPr lang="en-US" dirty="0" smtClean="0"/>
              <a:t>QLA, CQLA, </a:t>
            </a:r>
            <a:r>
              <a:rPr lang="en-US" dirty="0" err="1" smtClean="0"/>
              <a:t>Qalypso</a:t>
            </a:r>
            <a:endParaRPr lang="en-US" dirty="0" smtClean="0"/>
          </a:p>
          <a:p>
            <a:pPr lvl="1">
              <a:lnSpc>
                <a:spcPct val="80000"/>
              </a:lnSpc>
            </a:pPr>
            <a:r>
              <a:rPr lang="en-US" dirty="0" err="1" smtClean="0"/>
              <a:t>Ancilla</a:t>
            </a:r>
            <a:r>
              <a:rPr lang="en-US" dirty="0" smtClean="0"/>
              <a:t> factory and Teleportation Network Design</a:t>
            </a:r>
          </a:p>
          <a:p>
            <a:pPr>
              <a:lnSpc>
                <a:spcPct val="80000"/>
              </a:lnSpc>
            </a:pPr>
            <a:r>
              <a:rPr lang="en-US" dirty="0" smtClean="0"/>
              <a:t>Error Correction Optimization (“</a:t>
            </a:r>
            <a:r>
              <a:rPr lang="en-US" dirty="0" err="1" smtClean="0"/>
              <a:t>Recorrection</a:t>
            </a:r>
            <a:r>
              <a:rPr lang="en-US" dirty="0" smtClean="0"/>
              <a:t>”)</a:t>
            </a:r>
          </a:p>
          <a:p>
            <a:pPr>
              <a:lnSpc>
                <a:spcPct val="80000"/>
              </a:lnSpc>
            </a:pPr>
            <a:r>
              <a:rPr lang="en-US" dirty="0" smtClean="0">
                <a:solidFill>
                  <a:srgbClr val="FF3300"/>
                </a:solidFill>
              </a:rPr>
              <a:t>Shor’s Factoring Circuit Layout and Design</a:t>
            </a:r>
          </a:p>
          <a:p>
            <a:pPr>
              <a:lnSpc>
                <a:spcPct val="80000"/>
              </a:lnSpc>
            </a:pPr>
            <a:endParaRPr lang="en-US" dirty="0" smtClean="0"/>
          </a:p>
        </p:txBody>
      </p:sp>
    </p:spTree>
    <p:extLst>
      <p:ext uri="{BB962C8B-B14F-4D97-AF65-F5344CB8AC3E}">
        <p14:creationId xmlns:p14="http://schemas.microsoft.com/office/powerpoint/2010/main" val="328133591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09600" y="0"/>
            <a:ext cx="8001000" cy="914400"/>
          </a:xfrm>
        </p:spPr>
        <p:txBody>
          <a:bodyPr/>
          <a:lstStyle/>
          <a:p>
            <a:r>
              <a:rPr lang="en-US" dirty="0" smtClean="0"/>
              <a:t>Comparison of 1024-bit adders</a:t>
            </a:r>
          </a:p>
        </p:txBody>
      </p:sp>
      <p:sp>
        <p:nvSpPr>
          <p:cNvPr id="64515" name="Rectangle 3"/>
          <p:cNvSpPr>
            <a:spLocks noGrp="1" noChangeArrowheads="1"/>
          </p:cNvSpPr>
          <p:nvPr>
            <p:ph type="body" idx="1"/>
          </p:nvPr>
        </p:nvSpPr>
        <p:spPr>
          <a:xfrm>
            <a:off x="152400" y="4191000"/>
            <a:ext cx="8991600" cy="2414588"/>
          </a:xfrm>
        </p:spPr>
        <p:txBody>
          <a:bodyPr>
            <a:normAutofit lnSpcReduction="10000"/>
          </a:bodyPr>
          <a:lstStyle/>
          <a:p>
            <a:r>
              <a:rPr lang="en-US" dirty="0" smtClean="0"/>
              <a:t>1024-bit Quantum Adder Architectures</a:t>
            </a:r>
          </a:p>
          <a:p>
            <a:pPr lvl="1"/>
            <a:r>
              <a:rPr lang="en-US" dirty="0" smtClean="0"/>
              <a:t>Ripple-Carry (QRCA)</a:t>
            </a:r>
          </a:p>
          <a:p>
            <a:pPr lvl="1"/>
            <a:r>
              <a:rPr lang="en-US" dirty="0" smtClean="0"/>
              <a:t>Carry-</a:t>
            </a:r>
            <a:r>
              <a:rPr lang="en-US" dirty="0" err="1" smtClean="0"/>
              <a:t>Lookahead</a:t>
            </a:r>
            <a:r>
              <a:rPr lang="en-US" dirty="0" smtClean="0"/>
              <a:t> (QCLA)</a:t>
            </a:r>
          </a:p>
          <a:p>
            <a:r>
              <a:rPr lang="en-US" dirty="0" smtClean="0"/>
              <a:t>Carry-</a:t>
            </a:r>
            <a:r>
              <a:rPr lang="en-US" dirty="0" err="1" smtClean="0"/>
              <a:t>Lookahead</a:t>
            </a:r>
            <a:r>
              <a:rPr lang="en-US" dirty="0" smtClean="0"/>
              <a:t> is better in all architectures</a:t>
            </a:r>
          </a:p>
          <a:p>
            <a:r>
              <a:rPr lang="en-US" dirty="0" smtClean="0"/>
              <a:t>QEC Optimization improves ADCR by order of magnitude in some circuit configurations</a:t>
            </a:r>
          </a:p>
        </p:txBody>
      </p:sp>
      <p:grpSp>
        <p:nvGrpSpPr>
          <p:cNvPr id="64516" name="Group 15"/>
          <p:cNvGrpSpPr>
            <a:grpSpLocks/>
          </p:cNvGrpSpPr>
          <p:nvPr/>
        </p:nvGrpSpPr>
        <p:grpSpPr bwMode="auto">
          <a:xfrm>
            <a:off x="4572000" y="762000"/>
            <a:ext cx="4572000" cy="3429000"/>
            <a:chOff x="2880" y="528"/>
            <a:chExt cx="2880" cy="2160"/>
          </a:xfrm>
        </p:grpSpPr>
        <p:pic>
          <p:nvPicPr>
            <p:cNvPr id="64523"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301"/>
            <a:stretch>
              <a:fillRect/>
            </a:stretch>
          </p:blipFill>
          <p:spPr bwMode="auto">
            <a:xfrm>
              <a:off x="2880" y="860"/>
              <a:ext cx="2880"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4524" name="Text Box 11"/>
            <p:cNvSpPr txBox="1">
              <a:spLocks noChangeArrowheads="1"/>
            </p:cNvSpPr>
            <p:nvPr/>
          </p:nvSpPr>
          <p:spPr bwMode="auto">
            <a:xfrm>
              <a:off x="3796" y="528"/>
              <a:ext cx="121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ADCR</a:t>
              </a:r>
              <a:r>
                <a:rPr lang="en-US" sz="1800" b="1" baseline="-25000">
                  <a:solidFill>
                    <a:srgbClr val="000000"/>
                  </a:solidFill>
                  <a:latin typeface="Comic Sans MS" pitchFamily="66" charset="0"/>
                </a:rPr>
                <a:t>optimal</a:t>
              </a:r>
              <a:r>
                <a:rPr lang="en-US" sz="1800" b="1">
                  <a:solidFill>
                    <a:srgbClr val="000000"/>
                  </a:solidFill>
                  <a:latin typeface="Comic Sans MS" pitchFamily="66" charset="0"/>
                </a:rPr>
                <a:t> for </a:t>
              </a:r>
              <a:br>
                <a:rPr lang="en-US" sz="1800" b="1">
                  <a:solidFill>
                    <a:srgbClr val="000000"/>
                  </a:solidFill>
                  <a:latin typeface="Comic Sans MS" pitchFamily="66" charset="0"/>
                </a:rPr>
              </a:br>
              <a:r>
                <a:rPr lang="en-US" sz="1800" b="1">
                  <a:solidFill>
                    <a:srgbClr val="000000"/>
                  </a:solidFill>
                  <a:latin typeface="Comic Sans MS" pitchFamily="66" charset="0"/>
                </a:rPr>
                <a:t>1024-bit QCLA</a:t>
              </a:r>
            </a:p>
          </p:txBody>
        </p:sp>
      </p:grpSp>
      <p:grpSp>
        <p:nvGrpSpPr>
          <p:cNvPr id="64517" name="Group 14"/>
          <p:cNvGrpSpPr>
            <a:grpSpLocks/>
          </p:cNvGrpSpPr>
          <p:nvPr/>
        </p:nvGrpSpPr>
        <p:grpSpPr bwMode="auto">
          <a:xfrm>
            <a:off x="0" y="762000"/>
            <a:ext cx="4419600" cy="3368675"/>
            <a:chOff x="0" y="528"/>
            <a:chExt cx="2784" cy="2122"/>
          </a:xfrm>
        </p:grpSpPr>
        <p:pic>
          <p:nvPicPr>
            <p:cNvPr id="64521"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355"/>
            <a:stretch>
              <a:fillRect/>
            </a:stretch>
          </p:blipFill>
          <p:spPr bwMode="auto">
            <a:xfrm>
              <a:off x="0" y="836"/>
              <a:ext cx="2784"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4522" name="Text Box 12"/>
            <p:cNvSpPr txBox="1">
              <a:spLocks noChangeArrowheads="1"/>
            </p:cNvSpPr>
            <p:nvPr/>
          </p:nvSpPr>
          <p:spPr bwMode="auto">
            <a:xfrm>
              <a:off x="558" y="528"/>
              <a:ext cx="198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sz="1800" b="1">
                  <a:solidFill>
                    <a:srgbClr val="000000"/>
                  </a:solidFill>
                  <a:latin typeface="Comic Sans MS" pitchFamily="66" charset="0"/>
                </a:rPr>
                <a:t>ADCR</a:t>
              </a:r>
              <a:r>
                <a:rPr lang="en-US" sz="1800" b="1" baseline="-25000">
                  <a:solidFill>
                    <a:srgbClr val="000000"/>
                  </a:solidFill>
                  <a:latin typeface="Comic Sans MS" pitchFamily="66" charset="0"/>
                </a:rPr>
                <a:t>optimal</a:t>
              </a:r>
              <a:r>
                <a:rPr lang="en-US" sz="1800" b="1">
                  <a:solidFill>
                    <a:srgbClr val="000000"/>
                  </a:solidFill>
                  <a:latin typeface="Comic Sans MS" pitchFamily="66" charset="0"/>
                </a:rPr>
                <a:t> for </a:t>
              </a:r>
              <a:br>
                <a:rPr lang="en-US" sz="1800" b="1">
                  <a:solidFill>
                    <a:srgbClr val="000000"/>
                  </a:solidFill>
                  <a:latin typeface="Comic Sans MS" pitchFamily="66" charset="0"/>
                </a:rPr>
              </a:br>
              <a:r>
                <a:rPr lang="en-US" sz="1800" b="1">
                  <a:solidFill>
                    <a:srgbClr val="000000"/>
                  </a:solidFill>
                  <a:latin typeface="Comic Sans MS" pitchFamily="66" charset="0"/>
                </a:rPr>
                <a:t>1024-bit QRCA and QCLA</a:t>
              </a:r>
            </a:p>
          </p:txBody>
        </p:sp>
      </p:grpSp>
    </p:spTree>
    <p:extLst>
      <p:ext uri="{BB962C8B-B14F-4D97-AF65-F5344CB8AC3E}">
        <p14:creationId xmlns:p14="http://schemas.microsoft.com/office/powerpoint/2010/main" val="148894203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152400" y="3886200"/>
            <a:ext cx="8763000" cy="2667000"/>
          </a:xfrm>
        </p:spPr>
        <p:txBody>
          <a:bodyPr>
            <a:normAutofit lnSpcReduction="10000"/>
          </a:bodyPr>
          <a:lstStyle/>
          <a:p>
            <a:pPr>
              <a:lnSpc>
                <a:spcPct val="70000"/>
              </a:lnSpc>
            </a:pPr>
            <a:r>
              <a:rPr lang="en-US" sz="2400" smtClean="0">
                <a:solidFill>
                  <a:srgbClr val="FF3300"/>
                </a:solidFill>
              </a:rPr>
              <a:t>Error Correction is </a:t>
            </a:r>
            <a:r>
              <a:rPr lang="en-US" sz="2400" i="1" smtClean="0">
                <a:solidFill>
                  <a:srgbClr val="FF3300"/>
                </a:solidFill>
              </a:rPr>
              <a:t>not </a:t>
            </a:r>
            <a:r>
              <a:rPr lang="en-US" sz="2400" smtClean="0">
                <a:solidFill>
                  <a:srgbClr val="FF3300"/>
                </a:solidFill>
              </a:rPr>
              <a:t>predominant use of area</a:t>
            </a:r>
          </a:p>
          <a:p>
            <a:pPr lvl="1">
              <a:lnSpc>
                <a:spcPct val="70000"/>
              </a:lnSpc>
            </a:pPr>
            <a:r>
              <a:rPr lang="en-US" sz="2000" smtClean="0"/>
              <a:t>Only 20-40% of area devoted to QEC ancilla</a:t>
            </a:r>
          </a:p>
          <a:p>
            <a:pPr lvl="1">
              <a:lnSpc>
                <a:spcPct val="70000"/>
              </a:lnSpc>
            </a:pPr>
            <a:r>
              <a:rPr lang="en-US" sz="2000" smtClean="0"/>
              <a:t>For Optimized Qalypso QCLA, 70% of operations for QEC ancilla generation, but only about 20% of area</a:t>
            </a:r>
          </a:p>
          <a:p>
            <a:pPr>
              <a:lnSpc>
                <a:spcPct val="70000"/>
              </a:lnSpc>
            </a:pPr>
            <a:r>
              <a:rPr lang="en-US" sz="2400" smtClean="0"/>
              <a:t>T-Ancilla generation is major component</a:t>
            </a:r>
          </a:p>
          <a:p>
            <a:pPr lvl="1">
              <a:lnSpc>
                <a:spcPct val="70000"/>
              </a:lnSpc>
            </a:pPr>
            <a:r>
              <a:rPr lang="en-US" sz="2000" smtClean="0"/>
              <a:t>Often overlooked</a:t>
            </a:r>
          </a:p>
          <a:p>
            <a:pPr>
              <a:lnSpc>
                <a:spcPct val="70000"/>
              </a:lnSpc>
            </a:pPr>
            <a:r>
              <a:rPr lang="en-US" sz="2400" smtClean="0"/>
              <a:t>Networking is significant portion of area when allowed to  optimize for ADCR (30%)</a:t>
            </a:r>
          </a:p>
          <a:p>
            <a:pPr lvl="1">
              <a:lnSpc>
                <a:spcPct val="70000"/>
              </a:lnSpc>
            </a:pPr>
            <a:r>
              <a:rPr lang="en-US" sz="2000" smtClean="0"/>
              <a:t>CQLA and QLA variants didn’t really allow for much flexibility </a:t>
            </a:r>
          </a:p>
        </p:txBody>
      </p:sp>
      <p:pic>
        <p:nvPicPr>
          <p:cNvPr id="6553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685800"/>
            <a:ext cx="51181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5540" name="Rectangle 2"/>
          <p:cNvSpPr>
            <a:spLocks noGrp="1" noChangeArrowheads="1"/>
          </p:cNvSpPr>
          <p:nvPr>
            <p:ph type="title"/>
          </p:nvPr>
        </p:nvSpPr>
        <p:spPr>
          <a:xfrm>
            <a:off x="914400" y="76200"/>
            <a:ext cx="7086600" cy="838200"/>
          </a:xfrm>
        </p:spPr>
        <p:txBody>
          <a:bodyPr/>
          <a:lstStyle/>
          <a:p>
            <a:r>
              <a:rPr lang="en-US" smtClean="0"/>
              <a:t>Area Breakdown for Adders</a:t>
            </a:r>
          </a:p>
        </p:txBody>
      </p:sp>
    </p:spTree>
    <p:extLst>
      <p:ext uri="{BB962C8B-B14F-4D97-AF65-F5344CB8AC3E}">
        <p14:creationId xmlns:p14="http://schemas.microsoft.com/office/powerpoint/2010/main" val="120279193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533400" y="76200"/>
            <a:ext cx="8153400" cy="838200"/>
          </a:xfrm>
        </p:spPr>
        <p:txBody>
          <a:bodyPr/>
          <a:lstStyle/>
          <a:p>
            <a:r>
              <a:rPr lang="en-US" dirty="0" smtClean="0"/>
              <a:t>Investigating 1024-bit </a:t>
            </a:r>
            <a:r>
              <a:rPr lang="en-US" dirty="0" err="1" smtClean="0"/>
              <a:t>Shor’s</a:t>
            </a:r>
            <a:endParaRPr lang="en-US" dirty="0" smtClean="0"/>
          </a:p>
        </p:txBody>
      </p:sp>
      <p:sp>
        <p:nvSpPr>
          <p:cNvPr id="66564" name="Rectangle 3"/>
          <p:cNvSpPr>
            <a:spLocks noGrp="1" noChangeArrowheads="1"/>
          </p:cNvSpPr>
          <p:nvPr>
            <p:ph type="body" idx="1"/>
          </p:nvPr>
        </p:nvSpPr>
        <p:spPr>
          <a:xfrm>
            <a:off x="304800" y="4191000"/>
            <a:ext cx="8534400" cy="2438400"/>
          </a:xfrm>
        </p:spPr>
        <p:txBody>
          <a:bodyPr>
            <a:normAutofit fontScale="92500" lnSpcReduction="20000"/>
          </a:bodyPr>
          <a:lstStyle/>
          <a:p>
            <a:pPr>
              <a:lnSpc>
                <a:spcPct val="80000"/>
              </a:lnSpc>
            </a:pPr>
            <a:r>
              <a:rPr lang="en-US" dirty="0" smtClean="0"/>
              <a:t>Full Layout of all Elements</a:t>
            </a:r>
          </a:p>
          <a:p>
            <a:pPr lvl="1">
              <a:lnSpc>
                <a:spcPct val="80000"/>
              </a:lnSpc>
            </a:pPr>
            <a:r>
              <a:rPr lang="en-US" dirty="0" smtClean="0"/>
              <a:t>Use of 1024-bit Quantum Adders</a:t>
            </a:r>
          </a:p>
          <a:p>
            <a:pPr lvl="1">
              <a:lnSpc>
                <a:spcPct val="80000"/>
              </a:lnSpc>
            </a:pPr>
            <a:r>
              <a:rPr lang="en-US" dirty="0" smtClean="0"/>
              <a:t>Optimized error correction</a:t>
            </a:r>
          </a:p>
          <a:p>
            <a:pPr lvl="1">
              <a:lnSpc>
                <a:spcPct val="80000"/>
              </a:lnSpc>
            </a:pPr>
            <a:r>
              <a:rPr lang="en-US" dirty="0" err="1" smtClean="0"/>
              <a:t>Ancilla</a:t>
            </a:r>
            <a:r>
              <a:rPr lang="en-US" dirty="0" smtClean="0"/>
              <a:t> optimization and Custom Network Layout</a:t>
            </a:r>
          </a:p>
          <a:p>
            <a:pPr>
              <a:lnSpc>
                <a:spcPct val="80000"/>
              </a:lnSpc>
            </a:pPr>
            <a:r>
              <a:rPr lang="en-US" dirty="0" smtClean="0"/>
              <a:t>Statistics:</a:t>
            </a:r>
          </a:p>
          <a:p>
            <a:pPr lvl="1">
              <a:lnSpc>
                <a:spcPct val="80000"/>
              </a:lnSpc>
            </a:pPr>
            <a:r>
              <a:rPr lang="en-US" dirty="0" err="1" smtClean="0"/>
              <a:t>Unoptimized</a:t>
            </a:r>
            <a:r>
              <a:rPr lang="en-US" dirty="0" smtClean="0"/>
              <a:t> version: 1.35</a:t>
            </a:r>
            <a:r>
              <a:rPr lang="en-US" dirty="0" smtClean="0">
                <a:sym typeface="Symbol" pitchFamily="18" charset="2"/>
              </a:rPr>
              <a:t>10</a:t>
            </a:r>
            <a:r>
              <a:rPr lang="en-US" baseline="30000" dirty="0" smtClean="0">
                <a:sym typeface="Symbol" pitchFamily="18" charset="2"/>
              </a:rPr>
              <a:t>15</a:t>
            </a:r>
            <a:r>
              <a:rPr lang="en-US" dirty="0" smtClean="0">
                <a:sym typeface="Symbol" pitchFamily="18" charset="2"/>
              </a:rPr>
              <a:t> operations</a:t>
            </a:r>
          </a:p>
          <a:p>
            <a:pPr lvl="1">
              <a:lnSpc>
                <a:spcPct val="80000"/>
              </a:lnSpc>
            </a:pPr>
            <a:r>
              <a:rPr lang="en-US" dirty="0" smtClean="0"/>
              <a:t>Optimized Version 1000X smaller	</a:t>
            </a:r>
          </a:p>
          <a:p>
            <a:pPr lvl="1">
              <a:lnSpc>
                <a:spcPct val="80000"/>
              </a:lnSpc>
            </a:pPr>
            <a:r>
              <a:rPr lang="en-US" dirty="0" smtClean="0"/>
              <a:t>QFT is only 1% of total execution time</a:t>
            </a:r>
          </a:p>
        </p:txBody>
      </p:sp>
      <p:pic>
        <p:nvPicPr>
          <p:cNvPr id="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650" y="606425"/>
            <a:ext cx="83629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40644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1024-bit Shor’s Continued</a:t>
            </a:r>
          </a:p>
        </p:txBody>
      </p:sp>
      <p:sp>
        <p:nvSpPr>
          <p:cNvPr id="67587" name="Rectangle 3"/>
          <p:cNvSpPr>
            <a:spLocks noGrp="1" noChangeArrowheads="1"/>
          </p:cNvSpPr>
          <p:nvPr>
            <p:ph type="body" idx="1"/>
          </p:nvPr>
        </p:nvSpPr>
        <p:spPr>
          <a:xfrm>
            <a:off x="457200" y="4191000"/>
            <a:ext cx="8153400" cy="1905000"/>
          </a:xfrm>
        </p:spPr>
        <p:txBody>
          <a:bodyPr>
            <a:normAutofit lnSpcReduction="10000"/>
          </a:bodyPr>
          <a:lstStyle/>
          <a:p>
            <a:pPr>
              <a:lnSpc>
                <a:spcPct val="70000"/>
              </a:lnSpc>
            </a:pPr>
            <a:r>
              <a:rPr lang="en-US" sz="2400" smtClean="0"/>
              <a:t>Circuits too big to compute P</a:t>
            </a:r>
            <a:r>
              <a:rPr lang="en-US" sz="2400" baseline="-25000" smtClean="0"/>
              <a:t>success</a:t>
            </a:r>
            <a:endParaRPr lang="en-US" sz="2400" smtClean="0"/>
          </a:p>
          <a:p>
            <a:pPr lvl="1">
              <a:lnSpc>
                <a:spcPct val="70000"/>
              </a:lnSpc>
            </a:pPr>
            <a:r>
              <a:rPr lang="en-US" sz="2000" smtClean="0"/>
              <a:t>Working on this problem</a:t>
            </a:r>
          </a:p>
          <a:p>
            <a:pPr>
              <a:lnSpc>
                <a:spcPct val="70000"/>
              </a:lnSpc>
            </a:pPr>
            <a:r>
              <a:rPr lang="en-US" sz="2400" smtClean="0"/>
              <a:t>Fastest Circuit: 6</a:t>
            </a:r>
            <a:r>
              <a:rPr lang="en-US" sz="2400" smtClean="0">
                <a:sym typeface="Symbol" pitchFamily="18" charset="2"/>
              </a:rPr>
              <a:t>10</a:t>
            </a:r>
            <a:r>
              <a:rPr lang="en-US" sz="2400" baseline="30000" smtClean="0">
                <a:sym typeface="Symbol" pitchFamily="18" charset="2"/>
              </a:rPr>
              <a:t>8</a:t>
            </a:r>
            <a:r>
              <a:rPr lang="en-US" sz="2400" smtClean="0">
                <a:sym typeface="Symbol" pitchFamily="18" charset="2"/>
              </a:rPr>
              <a:t> seconds ~ 19 years</a:t>
            </a:r>
          </a:p>
          <a:p>
            <a:pPr lvl="1">
              <a:lnSpc>
                <a:spcPct val="70000"/>
              </a:lnSpc>
            </a:pPr>
            <a:r>
              <a:rPr lang="en-US" sz="2000" smtClean="0">
                <a:sym typeface="Symbol" pitchFamily="18" charset="2"/>
              </a:rPr>
              <a:t>Speedup by classically computing recursive squares?</a:t>
            </a:r>
          </a:p>
          <a:p>
            <a:pPr>
              <a:lnSpc>
                <a:spcPct val="70000"/>
              </a:lnSpc>
            </a:pPr>
            <a:r>
              <a:rPr lang="en-US" sz="2400" smtClean="0">
                <a:sym typeface="Symbol" pitchFamily="18" charset="2"/>
              </a:rPr>
              <a:t>Smallest Circuit: 7659 mm</a:t>
            </a:r>
            <a:r>
              <a:rPr lang="en-US" sz="2400" baseline="30000" smtClean="0">
                <a:sym typeface="Symbol" pitchFamily="18" charset="2"/>
              </a:rPr>
              <a:t>2</a:t>
            </a:r>
          </a:p>
          <a:p>
            <a:pPr lvl="1">
              <a:lnSpc>
                <a:spcPct val="70000"/>
              </a:lnSpc>
            </a:pPr>
            <a:r>
              <a:rPr lang="en-US" sz="2000" smtClean="0">
                <a:sym typeface="Symbol" pitchFamily="18" charset="2"/>
              </a:rPr>
              <a:t>Compare to previous </a:t>
            </a:r>
            <a:r>
              <a:rPr lang="en-US" sz="2000" i="1" smtClean="0">
                <a:solidFill>
                  <a:srgbClr val="FF3300"/>
                </a:solidFill>
                <a:sym typeface="Symbol" pitchFamily="18" charset="2"/>
              </a:rPr>
              <a:t>estimate</a:t>
            </a:r>
            <a:r>
              <a:rPr lang="en-US" sz="2000" smtClean="0">
                <a:sym typeface="Symbol" pitchFamily="18" charset="2"/>
              </a:rPr>
              <a:t> of 0.9 m</a:t>
            </a:r>
            <a:r>
              <a:rPr lang="en-US" sz="2000" baseline="30000" smtClean="0">
                <a:sym typeface="Symbol" pitchFamily="18" charset="2"/>
              </a:rPr>
              <a:t>2</a:t>
            </a:r>
            <a:r>
              <a:rPr lang="en-US" sz="2000" smtClean="0">
                <a:sym typeface="Symbol" pitchFamily="18" charset="2"/>
              </a:rPr>
              <a:t> = 910</a:t>
            </a:r>
            <a:r>
              <a:rPr lang="en-US" sz="2000" baseline="30000" smtClean="0">
                <a:sym typeface="Symbol" pitchFamily="18" charset="2"/>
              </a:rPr>
              <a:t>5</a:t>
            </a:r>
            <a:r>
              <a:rPr lang="en-US" sz="2000" smtClean="0">
                <a:sym typeface="Symbol" pitchFamily="18" charset="2"/>
              </a:rPr>
              <a:t> mm</a:t>
            </a:r>
            <a:r>
              <a:rPr lang="en-US" sz="2000" baseline="30000" smtClean="0">
                <a:sym typeface="Symbol" pitchFamily="18" charset="2"/>
              </a:rPr>
              <a:t>2</a:t>
            </a:r>
            <a:endParaRPr lang="en-US" sz="2000" smtClean="0">
              <a:sym typeface="Symbol" pitchFamily="18" charset="2"/>
            </a:endParaRPr>
          </a:p>
        </p:txBody>
      </p:sp>
      <p:pic>
        <p:nvPicPr>
          <p:cNvPr id="67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44196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400"/>
            <a:ext cx="42672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extLst>
      <p:ext uri="{BB962C8B-B14F-4D97-AF65-F5344CB8AC3E}">
        <p14:creationId xmlns:p14="http://schemas.microsoft.com/office/powerpoint/2010/main" val="195031802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a:t>
            </a:r>
            <a:endParaRPr lang="en-US" dirty="0"/>
          </a:p>
        </p:txBody>
      </p:sp>
      <p:pic>
        <p:nvPicPr>
          <p:cNvPr id="5" name="Picture 4"/>
          <p:cNvPicPr>
            <a:picLocks noChangeAspect="1"/>
          </p:cNvPicPr>
          <p:nvPr/>
        </p:nvPicPr>
        <p:blipFill>
          <a:blip r:embed="rId2"/>
          <a:stretch>
            <a:fillRect/>
          </a:stretch>
        </p:blipFill>
        <p:spPr>
          <a:xfrm>
            <a:off x="2819400" y="2260600"/>
            <a:ext cx="3492500" cy="2336800"/>
          </a:xfrm>
          <a:prstGeom prst="rect">
            <a:avLst/>
          </a:prstGeom>
        </p:spPr>
      </p:pic>
      <p:sp>
        <p:nvSpPr>
          <p:cNvPr id="6" name="TextBox 5"/>
          <p:cNvSpPr txBox="1"/>
          <p:nvPr/>
        </p:nvSpPr>
        <p:spPr>
          <a:xfrm>
            <a:off x="2470364" y="4800600"/>
            <a:ext cx="4190571" cy="461665"/>
          </a:xfrm>
          <a:prstGeom prst="rect">
            <a:avLst/>
          </a:prstGeom>
          <a:noFill/>
        </p:spPr>
        <p:txBody>
          <a:bodyPr wrap="none" rtlCol="0">
            <a:spAutoFit/>
          </a:bodyPr>
          <a:lstStyle/>
          <a:p>
            <a:r>
              <a:rPr lang="en-US" sz="2400" dirty="0" smtClean="0"/>
              <a:t>The Nest makes headlines!</a:t>
            </a:r>
            <a:endParaRPr lang="en-US" sz="2400" dirty="0"/>
          </a:p>
        </p:txBody>
      </p:sp>
    </p:spTree>
    <p:extLst>
      <p:ext uri="{BB962C8B-B14F-4D97-AF65-F5344CB8AC3E}">
        <p14:creationId xmlns:p14="http://schemas.microsoft.com/office/powerpoint/2010/main" val="417922468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0.4|36.5|13.3"/>
</p:tagLst>
</file>

<file path=ppt/tags/tag2.xml><?xml version="1.0" encoding="utf-8"?>
<p:tagLst xmlns:a="http://schemas.openxmlformats.org/drawingml/2006/main" xmlns:r="http://schemas.openxmlformats.org/officeDocument/2006/relationships" xmlns:p="http://schemas.openxmlformats.org/presentationml/2006/main">
  <p:tag name="TIMING" val="|18.8|7.6|3.9|37.4|6.8|4.7|6.7|7.7"/>
</p:tagLst>
</file>

<file path=ppt/tags/tag3.xml><?xml version="1.0" encoding="utf-8"?>
<p:tagLst xmlns:a="http://schemas.openxmlformats.org/drawingml/2006/main" xmlns:r="http://schemas.openxmlformats.org/officeDocument/2006/relationships" xmlns:p="http://schemas.openxmlformats.org/presentationml/2006/main">
  <p:tag name="TIMING" val="|16.4|13.7|6.4|1.3|0.5|1|11.2|10.6|13.1|8.2|0.8|1.9|4.5|0.9|0.7|1.9|1.4|9.3|41.9|21.6|10.8|1.2|4.7|2.8|3.1|2.9|0.5"/>
</p:tagLst>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82837</TotalTime>
  <Pages>60</Pages>
  <Words>5616</Words>
  <Application>Microsoft Office PowerPoint</Application>
  <PresentationFormat>On-screen Show (4:3)</PresentationFormat>
  <Paragraphs>1560</Paragraphs>
  <Slides>86</Slides>
  <Notes>27</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5</vt:i4>
      </vt:variant>
      <vt:variant>
        <vt:lpstr>Slide Titles</vt:lpstr>
      </vt:variant>
      <vt:variant>
        <vt:i4>86</vt:i4>
      </vt:variant>
    </vt:vector>
  </HeadingPairs>
  <TitlesOfParts>
    <vt:vector size="108" baseType="lpstr">
      <vt:lpstr>Dotum</vt:lpstr>
      <vt:lpstr>ＭＳ Ｐゴシック</vt:lpstr>
      <vt:lpstr>Andale Sans UI</vt:lpstr>
      <vt:lpstr>Arial</vt:lpstr>
      <vt:lpstr>Arial Black</vt:lpstr>
      <vt:lpstr>Arial Narrow</vt:lpstr>
      <vt:lpstr>Comic Sans MS</vt:lpstr>
      <vt:lpstr>Gill Sans</vt:lpstr>
      <vt:lpstr>StarSymbol</vt:lpstr>
      <vt:lpstr>Symbol</vt:lpstr>
      <vt:lpstr>Tahoma</vt:lpstr>
      <vt:lpstr>Times</vt:lpstr>
      <vt:lpstr>Times New Roman</vt:lpstr>
      <vt:lpstr>Trebuchet MS</vt:lpstr>
      <vt:lpstr>Verdana</vt:lpstr>
      <vt:lpstr>Wingdings</vt:lpstr>
      <vt:lpstr>Office</vt:lpstr>
      <vt:lpstr>Equation</vt:lpstr>
      <vt:lpstr>Visio</vt:lpstr>
      <vt:lpstr>Chart</vt:lpstr>
      <vt:lpstr>Bitmap Image</vt:lpstr>
      <vt:lpstr>Clip</vt:lpstr>
      <vt:lpstr>CS162 Operating Systems and Systems Programming Lecture 25   Extra Topics: IoT, Quantum Computing</vt:lpstr>
      <vt:lpstr>1997 - The Internet of Every Computer</vt:lpstr>
      <vt:lpstr>2007 - The Internet of Every Body</vt:lpstr>
      <vt:lpstr>2017 - The Internet of Everyday Things</vt:lpstr>
      <vt:lpstr>Why “Real” Information is so Important</vt:lpstr>
      <vt:lpstr>Resources in a Smart Space (2011)</vt:lpstr>
      <vt:lpstr>2013</vt:lpstr>
      <vt:lpstr>2014</vt:lpstr>
      <vt:lpstr>2013</vt:lpstr>
      <vt:lpstr>2014</vt:lpstr>
      <vt:lpstr>2014</vt:lpstr>
      <vt:lpstr>Broad Technology Trends</vt:lpstr>
      <vt:lpstr>‘Low-Tech’ Enabling Technology</vt:lpstr>
      <vt:lpstr>The Systems Challenge</vt:lpstr>
      <vt:lpstr>Key WSN Research Developments</vt:lpstr>
      <vt:lpstr>Internet of Every Thing – Realized 2008</vt:lpstr>
      <vt:lpstr>Internet of Every Thing – standardized 2010</vt:lpstr>
      <vt:lpstr>Smart meter rollouts</vt:lpstr>
      <vt:lpstr>The Mote/TinyOS revolution…</vt:lpstr>
      <vt:lpstr>TinyOS – Framework for Innovation</vt:lpstr>
      <vt:lpstr>Back to The Internet of Everything…?</vt:lpstr>
      <vt:lpstr>An More Global Application Model</vt:lpstr>
      <vt:lpstr>SWARMLETs</vt:lpstr>
      <vt:lpstr>Meeting the needs of  the Swarm</vt:lpstr>
      <vt:lpstr>Support for Swarm Applications</vt:lpstr>
      <vt:lpstr>The Missing Link?</vt:lpstr>
      <vt:lpstr>What about the “FOG” and “Cloud”? New Abstraction: the Cell</vt:lpstr>
      <vt:lpstr>Cell Implementation Platform: Tessellation Version 2</vt:lpstr>
      <vt:lpstr>Implementing Cells: Space-Time Partitioning</vt:lpstr>
      <vt:lpstr>Resource Discovery and Ontology</vt:lpstr>
      <vt:lpstr>Brokering Service: The Hierarchy of Ownership</vt:lpstr>
      <vt:lpstr>DataCentric Vision</vt:lpstr>
      <vt:lpstr>The Global Data Plane</vt:lpstr>
      <vt:lpstr>GDP Secure Log</vt:lpstr>
      <vt:lpstr>Simple Log-based Use-case</vt:lpstr>
      <vt:lpstr>Build DataStores on top of GDP through Composition</vt:lpstr>
      <vt:lpstr>Example: DataBase CAAPI</vt:lpstr>
      <vt:lpstr>Properties of the GDP (Summary)</vt:lpstr>
      <vt:lpstr>The Revolution</vt:lpstr>
      <vt:lpstr>The Revolution</vt:lpstr>
      <vt:lpstr>Use Quantum Mechanics to Compute?</vt:lpstr>
      <vt:lpstr>Quantization: Use of “Spin”</vt:lpstr>
      <vt:lpstr>Kane Proposal II  (First one didn’t quite work)</vt:lpstr>
      <vt:lpstr>Now add Superposition!</vt:lpstr>
      <vt:lpstr>A register can have many values!</vt:lpstr>
      <vt:lpstr>Spooky action at a distance</vt:lpstr>
      <vt:lpstr>Model:  Operations on coefficients + measurements</vt:lpstr>
      <vt:lpstr>Shor’s Factoring Algorithm</vt:lpstr>
      <vt:lpstr>Finding r with xr  1 (mod N)</vt:lpstr>
      <vt:lpstr>Quantum Computing Architectures</vt:lpstr>
      <vt:lpstr>Quantum Circuit Model</vt:lpstr>
      <vt:lpstr>Adding Quantum ECC</vt:lpstr>
      <vt:lpstr>Outline</vt:lpstr>
      <vt:lpstr>MEMs-Based Ion Trap Devices</vt:lpstr>
      <vt:lpstr>Quantum Computing with Ion Traps</vt:lpstr>
      <vt:lpstr>An Abstraction of Ion Traps</vt:lpstr>
      <vt:lpstr>Ion Trap Physical Layout</vt:lpstr>
      <vt:lpstr>Outline</vt:lpstr>
      <vt:lpstr>Vision of Quantum Circuit Design</vt:lpstr>
      <vt:lpstr>Important Measurement Metrics</vt:lpstr>
      <vt:lpstr>How to evaluate a circuit?</vt:lpstr>
      <vt:lpstr>Quantum CAD flow</vt:lpstr>
      <vt:lpstr>Example Place and Route Heuristic: Collapsed Dataflow</vt:lpstr>
      <vt:lpstr>Outline</vt:lpstr>
      <vt:lpstr>Quantum Logic Array (QLA)</vt:lpstr>
      <vt:lpstr>Running Circuit at “Speed of Data”</vt:lpstr>
      <vt:lpstr>How much Ancilla Bandwidth Needed?</vt:lpstr>
      <vt:lpstr>Ancilla Factory Design I</vt:lpstr>
      <vt:lpstr>Ancilla Factory Design II</vt:lpstr>
      <vt:lpstr>The Qalypso Datapath Architecture</vt:lpstr>
      <vt:lpstr>Tiled Quantum Datapaths</vt:lpstr>
      <vt:lpstr>Which Datapath is Best?</vt:lpstr>
      <vt:lpstr>How to design Teleportation Network</vt:lpstr>
      <vt:lpstr>Basic Idea: Chained Teleportation</vt:lpstr>
      <vt:lpstr>Pre-Purification</vt:lpstr>
      <vt:lpstr>Building a Mesh Interconnect</vt:lpstr>
      <vt:lpstr>Outline</vt:lpstr>
      <vt:lpstr>Reducing QEC Overhead</vt:lpstr>
      <vt:lpstr>Simple Error Propagation Model</vt:lpstr>
      <vt:lpstr>QEC Optimization</vt:lpstr>
      <vt:lpstr>Recorrection in presence of  different QEC codes</vt:lpstr>
      <vt:lpstr>Outline</vt:lpstr>
      <vt:lpstr>Comparison of 1024-bit adders</vt:lpstr>
      <vt:lpstr>Area Breakdown for Adders</vt:lpstr>
      <vt:lpstr>Investigating 1024-bit Shor’s</vt:lpstr>
      <vt:lpstr>1024-bit Shor’s Continued</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subject/>
  <dc:creator>John D. Kubiatowicz</dc:creator>
  <cp:keywords/>
  <dc:description>Imported some pictures from Silbershatz (c) 2005</dc:description>
  <cp:lastModifiedBy>kubitron</cp:lastModifiedBy>
  <cp:revision>981</cp:revision>
  <cp:lastPrinted>2015-04-30T04:31:28Z</cp:lastPrinted>
  <dcterms:created xsi:type="dcterms:W3CDTF">1995-08-12T11:37:26Z</dcterms:created>
  <dcterms:modified xsi:type="dcterms:W3CDTF">2015-05-04T23:23:32Z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