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13" r:id="rId3"/>
    <p:sldId id="536" r:id="rId4"/>
    <p:sldId id="540" r:id="rId5"/>
    <p:sldId id="489" r:id="rId6"/>
    <p:sldId id="488" r:id="rId7"/>
    <p:sldId id="476" r:id="rId8"/>
    <p:sldId id="425" r:id="rId9"/>
    <p:sldId id="479" r:id="rId10"/>
    <p:sldId id="448" r:id="rId11"/>
    <p:sldId id="445" r:id="rId12"/>
    <p:sldId id="446" r:id="rId13"/>
    <p:sldId id="447" r:id="rId14"/>
    <p:sldId id="450" r:id="rId15"/>
    <p:sldId id="451" r:id="rId16"/>
    <p:sldId id="532" r:id="rId17"/>
    <p:sldId id="533" r:id="rId18"/>
    <p:sldId id="531" r:id="rId19"/>
    <p:sldId id="452" r:id="rId20"/>
    <p:sldId id="530" r:id="rId21"/>
    <p:sldId id="453" r:id="rId22"/>
    <p:sldId id="482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5" r:id="rId34"/>
    <p:sldId id="534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7" r:id="rId45"/>
    <p:sldId id="508" r:id="rId46"/>
    <p:sldId id="509" r:id="rId47"/>
    <p:sldId id="510" r:id="rId48"/>
    <p:sldId id="511" r:id="rId49"/>
    <p:sldId id="512" r:id="rId50"/>
    <p:sldId id="513" r:id="rId51"/>
    <p:sldId id="514" r:id="rId52"/>
    <p:sldId id="515" r:id="rId53"/>
    <p:sldId id="516" r:id="rId54"/>
    <p:sldId id="538" r:id="rId55"/>
    <p:sldId id="517" r:id="rId56"/>
    <p:sldId id="518" r:id="rId57"/>
    <p:sldId id="539" r:id="rId58"/>
    <p:sldId id="519" r:id="rId59"/>
    <p:sldId id="537" r:id="rId6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799" autoAdjust="0"/>
  </p:normalViewPr>
  <p:slideViewPr>
    <p:cSldViewPr>
      <p:cViewPr>
        <p:scale>
          <a:sx n="70" d="100"/>
          <a:sy n="70" d="100"/>
        </p:scale>
        <p:origin x="78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320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18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71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105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splits creating</a:t>
            </a:r>
            <a:r>
              <a:rPr lang="en-US" baseline="0" dirty="0" smtClean="0"/>
              <a:t> a process into two steps, each of them a lot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this used – typically, fork a process, child and parent are now both running the same program.  One</a:t>
            </a:r>
            <a:r>
              <a:rPr lang="en-US" baseline="0" dirty="0" smtClean="0"/>
              <a:t> sets up the child program, and runs exec – becoming the new program</a:t>
            </a:r>
          </a:p>
          <a:p>
            <a:r>
              <a:rPr lang="en-US" baseline="0" dirty="0" smtClean="0"/>
              <a:t>The parent, usually, waits for the child to finish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86100" y="6551613"/>
            <a:ext cx="111086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3.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240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1/28/15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software/libc/manual/html_node/Opening-and-Closing-File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/>
              <a:t>3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Processes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 Fork, </a:t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</a:t>
            </a:r>
            <a:r>
              <a:rPr lang="en-US" altLang="en-US" sz="3000" dirty="0" smtClean="0"/>
              <a:t>I/O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</a:t>
            </a:r>
            <a:r>
              <a:rPr lang="en-US" altLang="en-US" dirty="0" smtClean="0"/>
              <a:t>28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319311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462311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48111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3986311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767111"/>
            <a:ext cx="755049" cy="414754"/>
            <a:chOff x="1981200" y="3048000"/>
            <a:chExt cx="755049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462311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224311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277961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3986311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2767111"/>
            <a:ext cx="755049" cy="414754"/>
            <a:chOff x="1981200" y="3048000"/>
            <a:chExt cx="755049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990600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434111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 we represent user processes in the OS?</a:t>
            </a:r>
          </a:p>
          <a:p>
            <a:pPr lvl="1"/>
            <a:r>
              <a:rPr lang="en-US" dirty="0"/>
              <a:t>How do we decide which user process to run?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 we pack up the process and set it aside?</a:t>
            </a:r>
          </a:p>
          <a:p>
            <a:pPr lvl="1"/>
            <a:r>
              <a:rPr lang="en-US" dirty="0" smtClean="0"/>
              <a:t>How do we get a stack and heap for the kernel?</a:t>
            </a:r>
          </a:p>
          <a:p>
            <a:pPr lvl="1"/>
            <a:r>
              <a:rPr lang="en-US" dirty="0" smtClean="0"/>
              <a:t>Aren’t we wasting are lot of memory</a:t>
            </a:r>
            <a:r>
              <a:rPr lang="en-US" dirty="0" smtClean="0"/>
              <a:t>?	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4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382069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78360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580038" y="914400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Safe </a:t>
            </a:r>
            <a:r>
              <a:rPr lang="en-US" dirty="0" smtClean="0"/>
              <a:t>Kernel Mode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r>
              <a:rPr lang="en-US" dirty="0"/>
              <a:t>Important aspects:</a:t>
            </a:r>
          </a:p>
          <a:p>
            <a:pPr lvl="1"/>
            <a:r>
              <a:rPr lang="en-US" dirty="0"/>
              <a:t>Separate kernel stack</a:t>
            </a:r>
          </a:p>
          <a:p>
            <a:pPr lvl="1"/>
            <a:r>
              <a:rPr lang="en-US" dirty="0"/>
              <a:t>Controlled transfer into </a:t>
            </a:r>
            <a:r>
              <a:rPr lang="en-US" dirty="0" smtClean="0"/>
              <a:t>kernel (e.g. </a:t>
            </a:r>
            <a:r>
              <a:rPr lang="en-US" dirty="0" err="1" smtClean="0"/>
              <a:t>syscall</a:t>
            </a:r>
            <a:r>
              <a:rPr lang="en-US" dirty="0" smtClean="0"/>
              <a:t> table)</a:t>
            </a:r>
            <a:endParaRPr lang="en-US" dirty="0"/>
          </a:p>
          <a:p>
            <a:r>
              <a:rPr lang="en-US" dirty="0" smtClean="0"/>
              <a:t>Carefully </a:t>
            </a:r>
            <a:r>
              <a:rPr lang="en-US" dirty="0" smtClean="0"/>
              <a:t>constructed kernel code packs up the user process state an sets it aside.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r>
              <a:rPr lang="en-US" dirty="0" smtClean="0"/>
              <a:t>Should be impossible for buggy or malicious user program to cause the kernel to corrupt itself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Separate Kernel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2590800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8516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304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57767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52400" y="1066800"/>
            <a:ext cx="8458200" cy="5257800"/>
          </a:xfrm>
        </p:spPr>
      </p:pic>
    </p:spTree>
    <p:extLst>
      <p:ext uri="{BB962C8B-B14F-4D97-AF65-F5344CB8AC3E}">
        <p14:creationId xmlns:p14="http://schemas.microsoft.com/office/powerpoint/2010/main" val="147730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through well-defined </a:t>
            </a:r>
            <a:r>
              <a:rPr lang="en-US" dirty="0" err="1" smtClean="0">
                <a:solidFill>
                  <a:srgbClr val="FF0000"/>
                </a:solidFill>
              </a:rPr>
              <a:t>syscall</a:t>
            </a:r>
            <a:r>
              <a:rPr lang="en-US" dirty="0" smtClean="0">
                <a:solidFill>
                  <a:srgbClr val="FF0000"/>
                </a:solidFill>
              </a:rPr>
              <a:t> entry points!</a:t>
            </a:r>
          </a:p>
          <a:p>
            <a:pPr lvl="1"/>
            <a:r>
              <a:rPr lang="en-US" dirty="0" smtClean="0"/>
              <a:t>Table mapping system call number to handler</a:t>
            </a:r>
            <a:endParaRPr lang="en-US" dirty="0" smtClean="0"/>
          </a:p>
          <a:p>
            <a:r>
              <a:rPr lang="en-US" dirty="0" smtClean="0"/>
              <a:t>Locate </a:t>
            </a:r>
            <a:r>
              <a:rPr lang="en-US" dirty="0" smtClean="0"/>
              <a:t>arguments</a:t>
            </a:r>
          </a:p>
          <a:p>
            <a:pPr lvl="1"/>
            <a:r>
              <a:rPr lang="en-US" dirty="0" smtClean="0"/>
              <a:t>In registers or on user(!)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83427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Interrupt processing not be visible to the user process:</a:t>
            </a:r>
          </a:p>
          <a:p>
            <a:pPr lvl="1"/>
            <a:r>
              <a:rPr lang="en-US" dirty="0"/>
              <a:t>Occurs between instructions, restarted transparently</a:t>
            </a:r>
          </a:p>
          <a:p>
            <a:pPr lvl="1"/>
            <a:r>
              <a:rPr lang="en-US" dirty="0"/>
              <a:t>No change to process state</a:t>
            </a:r>
          </a:p>
          <a:p>
            <a:pPr lvl="1"/>
            <a:r>
              <a:rPr lang="en-US" dirty="0"/>
              <a:t>What can be observed even with perfect interrupt processing?</a:t>
            </a:r>
          </a:p>
          <a:p>
            <a:r>
              <a:rPr lang="en-US" dirty="0" smtClean="0"/>
              <a:t>Interrupt </a:t>
            </a:r>
            <a:r>
              <a:rPr lang="en-US" dirty="0" smtClean="0"/>
              <a:t>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</a:t>
            </a:r>
            <a:r>
              <a:rPr lang="en-US" dirty="0" smtClean="0"/>
              <a:t>up </a:t>
            </a:r>
            <a:r>
              <a:rPr lang="en-US" dirty="0" smtClean="0"/>
              <a:t>in a queue and pass off to an OS thread </a:t>
            </a:r>
            <a:r>
              <a:rPr lang="en-US" dirty="0" smtClean="0"/>
              <a:t>for </a:t>
            </a:r>
            <a:r>
              <a:rPr lang="en-US" dirty="0" smtClean="0"/>
              <a:t>hard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r>
              <a:rPr lang="en-US" dirty="0" smtClean="0"/>
              <a:t>OS kernel may enable/disable interrupts</a:t>
            </a:r>
          </a:p>
          <a:p>
            <a:pPr lvl="1"/>
            <a:r>
              <a:rPr lang="en-US" dirty="0" smtClean="0"/>
              <a:t>On x86: CLI (disable interrupts), STI (enable)</a:t>
            </a:r>
          </a:p>
          <a:p>
            <a:pPr lvl="1"/>
            <a:r>
              <a:rPr lang="en-US" dirty="0" smtClean="0"/>
              <a:t>Atomic section when select next process/thread to run</a:t>
            </a:r>
          </a:p>
          <a:p>
            <a:pPr lvl="1"/>
            <a:r>
              <a:rPr lang="en-US" dirty="0" smtClean="0"/>
              <a:t>Atomic return from interrupt or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HW may have multiple levels of interrupt</a:t>
            </a:r>
          </a:p>
          <a:p>
            <a:pPr lvl="1"/>
            <a:r>
              <a:rPr lang="en-US" dirty="0" smtClean="0"/>
              <a:t>Mask off (disable) certain interrupts, </a:t>
            </a:r>
            <a:r>
              <a:rPr lang="en-US" dirty="0" err="1" smtClean="0"/>
              <a:t>eg</a:t>
            </a:r>
            <a:r>
              <a:rPr lang="en-US" dirty="0" smtClean="0"/>
              <a:t>., lower priority</a:t>
            </a:r>
          </a:p>
          <a:p>
            <a:pPr lvl="1"/>
            <a:r>
              <a:rPr lang="en-US" dirty="0" smtClean="0"/>
              <a:t>Certain non-</a:t>
            </a:r>
            <a:r>
              <a:rPr lang="en-US" dirty="0" err="1" smtClean="0"/>
              <a:t>maskable</a:t>
            </a:r>
            <a:r>
              <a:rPr lang="en-US" dirty="0" smtClean="0"/>
              <a:t>-interrupts (</a:t>
            </a:r>
            <a:r>
              <a:rPr lang="en-US" dirty="0" err="1" smtClean="0"/>
              <a:t>nmi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kernel segmentation fault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91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Recall: Four fundamental </a:t>
            </a:r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</a:t>
            </a:r>
            <a:r>
              <a:rPr lang="en-US" dirty="0"/>
              <a:t>/ 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the “system” </a:t>
            </a:r>
            <a:r>
              <a:rPr lang="en-US" dirty="0" smtClean="0"/>
              <a:t>has the </a:t>
            </a:r>
            <a:r>
              <a:rPr lang="en-US" dirty="0" smtClean="0"/>
              <a:t>ability to access certain </a:t>
            </a:r>
            <a:r>
              <a:rPr lang="en-US" dirty="0" smtClean="0"/>
              <a:t>resources</a:t>
            </a:r>
            <a:endParaRPr lang="en-US" dirty="0" smtClean="0"/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Interrupt identity specified with ID line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smtClean="0">
                <a:ea typeface="굴림" panose="020B0600000101010101" pitchFamily="34" charset="-127"/>
              </a:rPr>
              <a:t>Non-maskable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304800" y="3429000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3281363" y="622300"/>
            <a:ext cx="2503487" cy="31115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5678488" y="1465263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6196013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857875" y="1011238"/>
            <a:ext cx="827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5654675" y="1828800"/>
            <a:ext cx="1233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803775" y="779463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4497388" y="2303463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5784850" y="2039938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6096000" y="29495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4132263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Software</a:t>
            </a:r>
          </a:p>
          <a:p>
            <a:r>
              <a:rPr lang="en-US" altLang="ko-KR">
                <a:ea typeface="굴림" panose="020B0600000101010101" pitchFamily="34" charset="-127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7369175" y="2670175"/>
            <a:ext cx="695325" cy="947738"/>
            <a:chOff x="4578" y="2034"/>
            <a:chExt cx="477" cy="649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7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6764338" y="685800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7315200" y="1143000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>
                <a:ea typeface="굴림" panose="020B0600000101010101" pitchFamily="34" charset="-127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3592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2971800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2438400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2514600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838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838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5224463" y="779463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3022601" y="2244725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1447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2679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1143000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6934200" y="1828800"/>
            <a:ext cx="1631950" cy="366713"/>
            <a:chOff x="4377" y="758"/>
            <a:chExt cx="1028" cy="231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72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7816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</a:t>
            </a:r>
            <a:r>
              <a:rPr lang="en-US" dirty="0" smtClean="0"/>
              <a:t>Getting </a:t>
            </a:r>
            <a:r>
              <a:rPr lang="en-US" dirty="0" smtClean="0"/>
              <a:t>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96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Kubiatowicz</a:t>
            </a:r>
            <a:r>
              <a:rPr lang="en-US" dirty="0"/>
              <a:t> Office Hours:</a:t>
            </a:r>
          </a:p>
          <a:p>
            <a:pPr lvl="1"/>
            <a:r>
              <a:rPr lang="en-US" dirty="0"/>
              <a:t>1pm-2pm, Monday/Wednesday</a:t>
            </a:r>
          </a:p>
          <a:p>
            <a:r>
              <a:rPr lang="en-US" dirty="0" smtClean="0"/>
              <a:t>Homework </a:t>
            </a:r>
            <a:r>
              <a:rPr lang="en-US" dirty="0" smtClean="0"/>
              <a:t>0 </a:t>
            </a:r>
            <a:r>
              <a:rPr lang="en-US" dirty="0" smtClean="0"/>
              <a:t>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on Monday!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Get </a:t>
            </a:r>
            <a:r>
              <a:rPr lang="en-US" dirty="0" smtClean="0"/>
              <a:t>familiar with all the cs162 tools</a:t>
            </a:r>
          </a:p>
          <a:p>
            <a:pPr lvl="1"/>
            <a:r>
              <a:rPr lang="en-US" dirty="0" smtClean="0"/>
              <a:t>Submit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Should be going to section already!</a:t>
            </a:r>
          </a:p>
          <a:p>
            <a:r>
              <a:rPr lang="en-US" dirty="0"/>
              <a:t>Participation: Get to know your TA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Friday is Drop Deadline!</a:t>
            </a:r>
          </a:p>
          <a:p>
            <a:r>
              <a:rPr lang="en-US" dirty="0" smtClean="0"/>
              <a:t>Group sign up form out next week (after drop </a:t>
            </a:r>
            <a:r>
              <a:rPr lang="en-US" dirty="0" err="1" smtClean="0"/>
              <a:t>deadine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finding groups ASAP</a:t>
            </a:r>
          </a:p>
          <a:p>
            <a:pPr lvl="1"/>
            <a:r>
              <a:rPr lang="en-US" dirty="0" smtClean="0"/>
              <a:t>4 people in a group!</a:t>
            </a:r>
          </a:p>
          <a:p>
            <a:r>
              <a:rPr lang="en-US" dirty="0" smtClean="0"/>
              <a:t>Finals conflicts: Tell us now</a:t>
            </a:r>
          </a:p>
          <a:p>
            <a:pPr lvl="1"/>
            <a:r>
              <a:rPr lang="en-US" dirty="0" smtClean="0"/>
              <a:t>Must give us a good reason for providing an alternative</a:t>
            </a:r>
          </a:p>
          <a:p>
            <a:pPr lvl="1"/>
            <a:r>
              <a:rPr lang="en-US" dirty="0" smtClean="0"/>
              <a:t>No alternate time if the conflict is because of an overlapping class (e.g. EE122)!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is an instance of a program executing.</a:t>
            </a:r>
          </a:p>
          <a:p>
            <a:pPr lvl="1"/>
            <a:r>
              <a:rPr lang="en-US" dirty="0" smtClean="0"/>
              <a:t>The fundamental OS responsibility</a:t>
            </a:r>
          </a:p>
          <a:p>
            <a:r>
              <a:rPr lang="en-US" dirty="0" smtClean="0"/>
              <a:t>Processes do their work by processing and calling file system operations</a:t>
            </a:r>
          </a:p>
          <a:p>
            <a:endParaRPr lang="en-US" dirty="0"/>
          </a:p>
          <a:p>
            <a:r>
              <a:rPr lang="en-US" dirty="0" smtClean="0"/>
              <a:t>Are their any operations on processes themselves?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xit ?</a:t>
            </a:r>
          </a:p>
        </p:txBody>
      </p:sp>
    </p:spTree>
    <p:extLst>
      <p:ext uri="{BB962C8B-B14F-4D97-AF65-F5344CB8AC3E}">
        <p14:creationId xmlns:p14="http://schemas.microsoft.com/office/powerpoint/2010/main" val="364743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id.c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16000"/>
            <a:ext cx="8009467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string.h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#define BUFSIZE 1024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main(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argc</a:t>
            </a:r>
            <a:r>
              <a:rPr lang="en-US" dirty="0">
                <a:latin typeface="Courier"/>
                <a:cs typeface="Courier"/>
              </a:rPr>
              <a:t>, char *</a:t>
            </a:r>
            <a:r>
              <a:rPr lang="en-US" dirty="0" err="1">
                <a:latin typeface="Courier"/>
                <a:cs typeface="Courier"/>
              </a:rPr>
              <a:t>argv</a:t>
            </a:r>
            <a:r>
              <a:rPr lang="en-US" dirty="0">
                <a:latin typeface="Courier"/>
                <a:cs typeface="Courier"/>
              </a:rPr>
              <a:t>[])</a:t>
            </a:r>
          </a:p>
          <a:p>
            <a:r>
              <a:rPr lang="en-US" dirty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pid_t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 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/* get current processes PID */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("My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: %d\n", </a:t>
            </a:r>
            <a:r>
              <a:rPr lang="en-US" dirty="0" err="1">
                <a:latin typeface="Courier"/>
                <a:cs typeface="Courier"/>
              </a:rPr>
              <a:t>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c = </a:t>
            </a:r>
            <a:r>
              <a:rPr lang="en-US" dirty="0" err="1">
                <a:latin typeface="Courier"/>
                <a:cs typeface="Courier"/>
              </a:rPr>
              <a:t>fgetc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stdin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exit(0);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6895266" y="1710266"/>
            <a:ext cx="124956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anyone?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5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process create a process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1" y="914400"/>
            <a:ext cx="7924800" cy="5715000"/>
          </a:xfrm>
        </p:spPr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Fork creates a copy of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Return value from Fork: integer</a:t>
            </a:r>
          </a:p>
          <a:p>
            <a:pPr lvl="1"/>
            <a:r>
              <a:rPr lang="en-US" dirty="0" smtClean="0"/>
              <a:t>When &gt; 0: </a:t>
            </a:r>
          </a:p>
          <a:p>
            <a:pPr lvl="2"/>
            <a:r>
              <a:rPr lang="en-US" dirty="0" smtClean="0"/>
              <a:t>Running in (original)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return value is </a:t>
            </a:r>
            <a:r>
              <a:rPr lang="en-US" dirty="0" err="1" smtClean="0"/>
              <a:t>pid</a:t>
            </a:r>
            <a:r>
              <a:rPr lang="en-US" dirty="0" smtClean="0"/>
              <a:t> of new child</a:t>
            </a:r>
          </a:p>
          <a:p>
            <a:pPr lvl="1"/>
            <a:r>
              <a:rPr lang="en-US" dirty="0" smtClean="0"/>
              <a:t>When = 0: </a:t>
            </a:r>
          </a:p>
          <a:p>
            <a:pPr lvl="2"/>
            <a:r>
              <a:rPr lang="en-US" dirty="0" smtClean="0"/>
              <a:t>Running in new </a:t>
            </a:r>
            <a:r>
              <a:rPr lang="en-US" dirty="0" smtClean="0">
                <a:solidFill>
                  <a:srgbClr val="FF0000"/>
                </a:solidFill>
              </a:rPr>
              <a:t>Child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When &lt; 0:</a:t>
            </a:r>
          </a:p>
          <a:p>
            <a:pPr lvl="2"/>
            <a:r>
              <a:rPr lang="en-US" dirty="0" smtClean="0"/>
              <a:t>Error!  Must handle somehow</a:t>
            </a:r>
          </a:p>
          <a:p>
            <a:pPr lvl="2"/>
            <a:r>
              <a:rPr lang="en-US" dirty="0" smtClean="0"/>
              <a:t>Running in original process</a:t>
            </a:r>
          </a:p>
          <a:p>
            <a:r>
              <a:rPr lang="en-US" dirty="0" smtClean="0"/>
              <a:t>All of the state of original process duplicated in both Parent and Child!</a:t>
            </a:r>
          </a:p>
          <a:p>
            <a:pPr lvl="1"/>
            <a:r>
              <a:rPr lang="en-US" dirty="0" smtClean="0"/>
              <a:t>Memory, File Descriptors (next topic),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ork1.c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229600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stdlib.h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stdio.h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string.h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</a:t>
            </a:r>
            <a:r>
              <a:rPr lang="en-US" sz="1400" dirty="0" err="1">
                <a:latin typeface="Courier"/>
                <a:cs typeface="Courier"/>
              </a:rPr>
              <a:t>unistd.h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sz="1400" dirty="0">
                <a:latin typeface="Courier"/>
                <a:cs typeface="Courier"/>
              </a:rPr>
              <a:t>#include &lt;sys/</a:t>
            </a:r>
            <a:r>
              <a:rPr lang="en-US" sz="1400" dirty="0" err="1">
                <a:latin typeface="Courier"/>
                <a:cs typeface="Courier"/>
              </a:rPr>
              <a:t>types.h</a:t>
            </a:r>
            <a:r>
              <a:rPr lang="en-US" sz="1400" dirty="0">
                <a:latin typeface="Courier"/>
                <a:cs typeface="Courier"/>
              </a:rPr>
              <a:t>&gt;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#define BUFSIZE 1024</a:t>
            </a: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main(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argc</a:t>
            </a:r>
            <a:r>
              <a:rPr lang="en-US" sz="1400" dirty="0">
                <a:latin typeface="Courier"/>
                <a:cs typeface="Courier"/>
              </a:rPr>
              <a:t>, char *</a:t>
            </a:r>
            <a:r>
              <a:rPr lang="en-US" sz="1400" dirty="0" err="1">
                <a:latin typeface="Courier"/>
                <a:cs typeface="Courier"/>
              </a:rPr>
              <a:t>argv</a:t>
            </a:r>
            <a:r>
              <a:rPr lang="en-US" sz="1400" dirty="0">
                <a:latin typeface="Courier"/>
                <a:cs typeface="Courier"/>
              </a:rPr>
              <a:t>[])</a:t>
            </a:r>
          </a:p>
          <a:p>
            <a:r>
              <a:rPr lang="en-US" sz="1400" dirty="0">
                <a:latin typeface="Courier"/>
                <a:cs typeface="Courier"/>
              </a:rPr>
              <a:t>{</a:t>
            </a:r>
          </a:p>
          <a:p>
            <a:r>
              <a:rPr lang="en-US" sz="1400" dirty="0">
                <a:latin typeface="Courier"/>
                <a:cs typeface="Courier"/>
              </a:rPr>
              <a:t>  char </a:t>
            </a:r>
            <a:r>
              <a:rPr lang="en-US" sz="1400" dirty="0" err="1">
                <a:latin typeface="Courier"/>
                <a:cs typeface="Courier"/>
              </a:rPr>
              <a:t>buf</a:t>
            </a:r>
            <a:r>
              <a:rPr lang="en-US" sz="1400" dirty="0">
                <a:latin typeface="Courier"/>
                <a:cs typeface="Courier"/>
              </a:rPr>
              <a:t>[BUFSIZE];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size_t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readlen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writelen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slen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pid_t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pid_t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         /* get current processes PID */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("Parent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: %d\n", </a:t>
            </a:r>
            <a:r>
              <a:rPr lang="en-US" sz="1400" dirty="0" err="1">
                <a:latin typeface="Courier"/>
                <a:cs typeface="Courier"/>
              </a:rPr>
              <a:t>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cpid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fork();</a:t>
            </a:r>
            <a:endParaRPr lang="en-US" sz="1400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if (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 &gt; 0) {		</a:t>
            </a:r>
            <a:r>
              <a:rPr lang="en-US" sz="1400" dirty="0" smtClean="0">
                <a:latin typeface="Courier"/>
                <a:cs typeface="Courier"/>
              </a:rPr>
              <a:t>          /</a:t>
            </a:r>
            <a:r>
              <a:rPr lang="en-US" sz="14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("[%d] parent of [%d]\n",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}  else if (</a:t>
            </a:r>
            <a:r>
              <a:rPr lang="en-US" sz="1400" dirty="0" err="1">
                <a:latin typeface="Courier"/>
                <a:cs typeface="Courier"/>
              </a:rPr>
              <a:t>cpid</a:t>
            </a:r>
            <a:r>
              <a:rPr lang="en-US" sz="1400" dirty="0">
                <a:latin typeface="Courier"/>
                <a:cs typeface="Courier"/>
              </a:rPr>
              <a:t> == 0) {	</a:t>
            </a:r>
            <a:r>
              <a:rPr lang="en-US" sz="1400" dirty="0" smtClean="0">
                <a:latin typeface="Courier"/>
                <a:cs typeface="Courier"/>
              </a:rPr>
              <a:t> /</a:t>
            </a:r>
            <a:r>
              <a:rPr lang="en-US" sz="14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getpid</a:t>
            </a:r>
            <a:r>
              <a:rPr lang="en-US" sz="1400" dirty="0">
                <a:latin typeface="Courier"/>
                <a:cs typeface="Courier"/>
              </a:rPr>
              <a:t>();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("[%d] child\n", </a:t>
            </a:r>
            <a:r>
              <a:rPr lang="en-US" sz="1400" dirty="0" err="1">
                <a:latin typeface="Courier"/>
                <a:cs typeface="Courier"/>
              </a:rPr>
              <a:t>mypid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} else {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perror</a:t>
            </a:r>
            <a:r>
              <a:rPr lang="en-US" sz="1400" dirty="0">
                <a:latin typeface="Courier"/>
                <a:cs typeface="Courier"/>
              </a:rPr>
              <a:t>("Fork failed");</a:t>
            </a:r>
          </a:p>
          <a:p>
            <a:r>
              <a:rPr lang="en-US" sz="1400" dirty="0">
                <a:latin typeface="Courier"/>
                <a:cs typeface="Courier"/>
              </a:rPr>
              <a:t>    exit(1);</a:t>
            </a:r>
          </a:p>
          <a:p>
            <a:r>
              <a:rPr lang="en-US" sz="1400" dirty="0">
                <a:latin typeface="Courier"/>
                <a:cs typeface="Courier"/>
              </a:rPr>
              <a:t>  }</a:t>
            </a:r>
          </a:p>
          <a:p>
            <a:r>
              <a:rPr lang="en-US" sz="1400" dirty="0">
                <a:latin typeface="Courier"/>
                <a:cs typeface="Courier"/>
              </a:rPr>
              <a:t>  exit(0);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177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fork – system call to create a copy of the current process, and start it running</a:t>
            </a:r>
          </a:p>
          <a:p>
            <a:pPr lvl="1"/>
            <a:r>
              <a:rPr lang="en-US" dirty="0" smtClean="0"/>
              <a:t>No arguments!</a:t>
            </a:r>
          </a:p>
          <a:p>
            <a:r>
              <a:rPr lang="en-US" dirty="0" smtClean="0"/>
              <a:t>UNIX exec – system call to </a:t>
            </a:r>
            <a:r>
              <a:rPr lang="en-US" i="1" dirty="0" smtClean="0"/>
              <a:t>change the program </a:t>
            </a:r>
            <a:r>
              <a:rPr lang="en-US" dirty="0" smtClean="0"/>
              <a:t>being run by the current process</a:t>
            </a:r>
          </a:p>
          <a:p>
            <a:r>
              <a:rPr lang="en-US" dirty="0" smtClean="0"/>
              <a:t>UNIX wait – system call to wait for a process to finish</a:t>
            </a:r>
          </a:p>
          <a:p>
            <a:r>
              <a:rPr lang="en-US" dirty="0" smtClean="0"/>
              <a:t>UNIX signal – system call to send a notification to another process</a:t>
            </a:r>
          </a:p>
        </p:txBody>
      </p:sp>
    </p:spTree>
    <p:extLst>
      <p:ext uri="{BB962C8B-B14F-4D97-AF65-F5344CB8AC3E}">
        <p14:creationId xmlns:p14="http://schemas.microsoft.com/office/powerpoint/2010/main" val="192850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ork2.c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54667"/>
            <a:ext cx="8060267" cy="34163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…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cpid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 fork();</a:t>
            </a:r>
          </a:p>
          <a:p>
            <a:r>
              <a:rPr lang="en-US" dirty="0">
                <a:latin typeface="Courier"/>
                <a:cs typeface="Courier"/>
              </a:rPr>
              <a:t> 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               /* Parent Process */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urier"/>
                <a:cs typeface="Courier"/>
              </a:rPr>
              <a:t>tcpid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 = wait(&amp;status);</a:t>
            </a:r>
            <a:endParaRPr lang="en-US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bye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tcpid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      /* Child Process */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…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8781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Management</a:t>
            </a:r>
            <a:endParaRPr lang="en-US" dirty="0"/>
          </a:p>
        </p:txBody>
      </p:sp>
      <p:pic>
        <p:nvPicPr>
          <p:cNvPr id="4" name="Content Placeholder 3" descr="forkexec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219" r="-3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25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Process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+mj-lt"/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  <a:latin typeface="+mj-lt"/>
              </a:rPr>
              <a:t>Address Space with One or More Threads</a:t>
            </a:r>
          </a:p>
          <a:p>
            <a:pPr lvl="1"/>
            <a:r>
              <a:rPr lang="en-US" altLang="en-US" dirty="0" smtClean="0">
                <a:latin typeface="+mj-lt"/>
              </a:rPr>
              <a:t>Owns memory (address space)</a:t>
            </a:r>
          </a:p>
          <a:p>
            <a:pPr lvl="1"/>
            <a:r>
              <a:rPr lang="en-US" altLang="en-US" dirty="0" smtClean="0">
                <a:latin typeface="+mj-lt"/>
              </a:rPr>
              <a:t>Owns file descriptors, file system context, …</a:t>
            </a:r>
          </a:p>
          <a:p>
            <a:pPr lvl="1"/>
            <a:r>
              <a:rPr lang="en-US" altLang="en-US" dirty="0" smtClean="0">
                <a:latin typeface="+mj-lt"/>
              </a:rPr>
              <a:t>Encapsulate one or more threads sharing process resources</a:t>
            </a:r>
          </a:p>
          <a:p>
            <a:r>
              <a:rPr lang="en-US" altLang="en-US" dirty="0" smtClean="0">
                <a:latin typeface="+mj-lt"/>
              </a:rPr>
              <a:t>Why </a:t>
            </a:r>
            <a:r>
              <a:rPr lang="en-US" altLang="en-US" b="1" dirty="0" smtClean="0">
                <a:latin typeface="+mj-lt"/>
              </a:rPr>
              <a:t>processes</a:t>
            </a:r>
            <a:r>
              <a:rPr lang="en-US" altLang="en-US" dirty="0" smtClean="0">
                <a:latin typeface="+mj-lt"/>
              </a:rPr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OS Protected from them</a:t>
            </a:r>
          </a:p>
          <a:p>
            <a:pPr lvl="1"/>
            <a:r>
              <a:rPr lang="en-US" altLang="en-US" dirty="0" smtClean="0">
                <a:latin typeface="+mj-lt"/>
              </a:rPr>
              <a:t>Navigate fundamental tradeoff between protection and efficiency</a:t>
            </a:r>
          </a:p>
          <a:p>
            <a:pPr lvl="1"/>
            <a:r>
              <a:rPr lang="en-US" altLang="en-US" dirty="0" smtClean="0">
                <a:latin typeface="+mj-lt"/>
              </a:rPr>
              <a:t>Processes provides memory protection</a:t>
            </a:r>
          </a:p>
          <a:p>
            <a:pPr lvl="1"/>
            <a:r>
              <a:rPr lang="en-US" altLang="en-US" dirty="0" smtClean="0">
                <a:latin typeface="+mj-lt"/>
              </a:rPr>
              <a:t>Threads more efficient than processes (later)</a:t>
            </a:r>
          </a:p>
          <a:p>
            <a:r>
              <a:rPr lang="en-US" altLang="en-US" dirty="0" smtClean="0">
                <a:latin typeface="+mj-lt"/>
              </a:rPr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>
              <a:latin typeface="+mj-lt"/>
            </a:endParaRPr>
          </a:p>
          <a:p>
            <a:pPr lvl="1"/>
            <a:endParaRPr lang="en-US" altLang="en-US" dirty="0" smtClean="0">
              <a:latin typeface="+mj-lt"/>
            </a:endParaRPr>
          </a:p>
          <a:p>
            <a:pPr lvl="1"/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95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shell is a job control system </a:t>
            </a:r>
          </a:p>
          <a:p>
            <a:pPr lvl="1"/>
            <a:r>
              <a:rPr lang="en-US" dirty="0" smtClean="0"/>
              <a:t>Allows programmer to create and manage a set of programs to do some task</a:t>
            </a:r>
          </a:p>
          <a:p>
            <a:pPr lvl="1"/>
            <a:r>
              <a:rPr lang="en-US" dirty="0" smtClean="0"/>
              <a:t>Windows, </a:t>
            </a:r>
            <a:r>
              <a:rPr lang="en-US" dirty="0" err="1" smtClean="0"/>
              <a:t>MacOS</a:t>
            </a:r>
            <a:r>
              <a:rPr lang="en-US" dirty="0" smtClean="0"/>
              <a:t>, Linux all have shells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to compile a C program</a:t>
            </a:r>
          </a:p>
          <a:p>
            <a:pPr lvl="1">
              <a:buNone/>
            </a:pPr>
            <a:r>
              <a:rPr lang="en-US" dirty="0" smtClean="0"/>
              <a:t>cc –</a:t>
            </a:r>
            <a:r>
              <a:rPr lang="en-US" dirty="0" err="1" smtClean="0"/>
              <a:t>c</a:t>
            </a:r>
            <a:r>
              <a:rPr lang="en-US" dirty="0" smtClean="0"/>
              <a:t> sourcefile1.c</a:t>
            </a:r>
          </a:p>
          <a:p>
            <a:pPr lvl="1">
              <a:buNone/>
            </a:pPr>
            <a:r>
              <a:rPr lang="en-US" dirty="0" smtClean="0"/>
              <a:t>cc –</a:t>
            </a:r>
            <a:r>
              <a:rPr lang="en-US" dirty="0" err="1" smtClean="0"/>
              <a:t>c</a:t>
            </a:r>
            <a:r>
              <a:rPr lang="en-US" dirty="0" smtClean="0"/>
              <a:t> sourcefile2.c</a:t>
            </a:r>
          </a:p>
          <a:p>
            <a:pPr lvl="1">
              <a:buNone/>
            </a:pPr>
            <a:r>
              <a:rPr lang="en-US" dirty="0" err="1" smtClean="0"/>
              <a:t>ln</a:t>
            </a:r>
            <a:r>
              <a:rPr lang="en-US" dirty="0" smtClean="0"/>
              <a:t> –o program sourcefile1.o sourcefile2.o</a:t>
            </a:r>
          </a:p>
          <a:p>
            <a:pPr lvl="1">
              <a:buNone/>
            </a:pPr>
            <a:r>
              <a:rPr lang="en-US" dirty="0" smtClean="0"/>
              <a:t>./program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6620929" y="2895600"/>
            <a:ext cx="2506134" cy="193040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HW1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826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– </a:t>
            </a:r>
            <a:r>
              <a:rPr lang="en-US" dirty="0" err="1" smtClean="0"/>
              <a:t>infloop.c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667" y="914400"/>
            <a:ext cx="7874000" cy="507831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stdlib.h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signal.h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void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("Caught signal %d - phew!\n",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signum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  exit(1);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main() 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signal(SIGINT,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signal_callback_handler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while (1) {}</a:t>
            </a: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331185">
            <a:off x="7015642" y="1710266"/>
            <a:ext cx="100881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Got top?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2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races: fork.c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5235094"/>
            <a:ext cx="7924800" cy="1475095"/>
          </a:xfrm>
        </p:spPr>
        <p:txBody>
          <a:bodyPr/>
          <a:lstStyle/>
          <a:p>
            <a:r>
              <a:rPr lang="en-US" dirty="0" smtClean="0"/>
              <a:t>Question: What does this program print?</a:t>
            </a:r>
          </a:p>
          <a:p>
            <a:r>
              <a:rPr lang="en-US" dirty="0" smtClean="0"/>
              <a:t>Does it change if you add in one of the sleep() statements?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7806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&gt;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getpid</a:t>
            </a:r>
            <a:r>
              <a:rPr lang="en-US" dirty="0" smtClean="0">
                <a:latin typeface="Courier"/>
                <a:cs typeface="Courier"/>
              </a:rPr>
              <a:t>();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 of [%d]\n",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&lt;100;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++)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parent: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 else if (</a:t>
            </a:r>
            <a:r>
              <a:rPr lang="en-US" dirty="0" err="1">
                <a:latin typeface="Courier"/>
                <a:cs typeface="Courier"/>
              </a:rPr>
              <a:t>cpid</a:t>
            </a:r>
            <a:r>
              <a:rPr lang="en-US" dirty="0">
                <a:latin typeface="Courier"/>
                <a:cs typeface="Courier"/>
              </a:rPr>
              <a:t> == 0) {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getpid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for (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=0;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&gt;-100;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--) {</a:t>
            </a:r>
          </a:p>
          <a:p>
            <a:r>
              <a:rPr lang="en-US" dirty="0">
                <a:latin typeface="Courier"/>
                <a:cs typeface="Courier"/>
              </a:rPr>
              <a:t>      </a:t>
            </a:r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("[%d] child: %d\n", </a:t>
            </a:r>
            <a:r>
              <a:rPr lang="en-US" dirty="0" err="1">
                <a:latin typeface="Courier"/>
                <a:cs typeface="Courier"/>
              </a:rPr>
              <a:t>mypid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//      sleep(1);                                                                               </a:t>
            </a:r>
          </a:p>
          <a:p>
            <a:r>
              <a:rPr lang="en-US" dirty="0">
                <a:latin typeface="Courier"/>
                <a:cs typeface="Courier"/>
              </a:rPr>
              <a:t>    }</a:t>
            </a:r>
          </a:p>
          <a:p>
            <a:r>
              <a:rPr lang="en-US" dirty="0">
                <a:latin typeface="Courier"/>
                <a:cs typeface="Courier"/>
              </a:rPr>
              <a:t>  } </a:t>
            </a:r>
          </a:p>
        </p:txBody>
      </p:sp>
    </p:spTree>
    <p:extLst>
      <p:ext uri="{BB962C8B-B14F-4D97-AF65-F5344CB8AC3E}">
        <p14:creationId xmlns:p14="http://schemas.microsoft.com/office/powerpoint/2010/main" val="419866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5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UNIX </a:t>
            </a:r>
            <a:r>
              <a:rPr lang="en-US" altLang="en-US" dirty="0" smtClean="0"/>
              <a:t>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kernel provide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said that applications request services from the operating system via </a:t>
            </a:r>
            <a:r>
              <a:rPr lang="en-US" b="1" i="1" dirty="0" err="1" smtClean="0"/>
              <a:t>syscall</a:t>
            </a:r>
            <a:r>
              <a:rPr lang="en-US" dirty="0" smtClean="0"/>
              <a:t>, but …</a:t>
            </a:r>
          </a:p>
          <a:p>
            <a:r>
              <a:rPr lang="en-US" dirty="0" smtClean="0"/>
              <a:t>I’ve been writing all sort of useful applications and I never ever saw a “</a:t>
            </a:r>
            <a:r>
              <a:rPr lang="en-US" dirty="0" err="1" smtClean="0"/>
              <a:t>syscall</a:t>
            </a:r>
            <a:r>
              <a:rPr lang="en-US" dirty="0" smtClean="0"/>
              <a:t>” !!!</a:t>
            </a:r>
          </a:p>
          <a:p>
            <a:endParaRPr lang="en-US" dirty="0"/>
          </a:p>
          <a:p>
            <a:r>
              <a:rPr lang="en-US" dirty="0" smtClean="0"/>
              <a:t>That’s right.  </a:t>
            </a:r>
          </a:p>
          <a:p>
            <a:r>
              <a:rPr lang="en-US" dirty="0" smtClean="0"/>
              <a:t>It was buried in the programming language runtime library (e.g., </a:t>
            </a:r>
            <a:r>
              <a:rPr lang="en-US" dirty="0" err="1" smtClean="0"/>
              <a:t>libc.a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6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run-time library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7200" y="25908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4478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14478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4478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102" y="1828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921483" y="4898606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98003" y="28931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256642" y="28931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login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70720" y="28931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Window Manager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4762" y="35664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798004" y="4207630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56642" y="4175825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70720" y="4175825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OS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2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645015" y="3295424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Kind of Narrow Waist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7383" y="1394328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8266" y="2084471"/>
            <a:ext cx="136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0666" y="1394328"/>
            <a:ext cx="15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0736" y="2188396"/>
            <a:ext cx="11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1345" y="1818188"/>
            <a:ext cx="69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850" y="1209662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015" y="2919163"/>
            <a:ext cx="199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Library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42475" y="3295424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Call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9833" y="3941755"/>
            <a:ext cx="19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Portable OS Kernel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9916" y="438523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 support,  Device Drivers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60286" y="4881022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2722" y="4881022"/>
            <a:ext cx="64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8252" y="488102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70071" y="5483679"/>
            <a:ext cx="242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 (10/100/1000)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25977" y="5483679"/>
            <a:ext cx="160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802.11 a/b/g/n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69968" y="5483679"/>
            <a:ext cx="57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SCSI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6747" y="5483679"/>
            <a:ext cx="4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21854" y="550168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44299" y="5132353"/>
            <a:ext cx="48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250562" y="1240960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5760570" y="1150985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259916" y="2772770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842242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8356" y="4881022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Hardware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356" y="4333116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Software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0987" y="3719962"/>
            <a:ext cx="86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9779" y="3172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83847" y="3700072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54108" y="2918287"/>
            <a:ext cx="4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7996" y="2269137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3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Unix I/O 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924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Uniformity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/>
              <a:t>find | </a:t>
            </a:r>
            <a:r>
              <a:rPr lang="en-US" dirty="0" err="1" smtClean="0"/>
              <a:t>grep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looks the </a:t>
            </a:r>
            <a:r>
              <a:rPr lang="en-US" dirty="0" smtClean="0"/>
              <a:t>same</a:t>
            </a:r>
          </a:p>
          <a:p>
            <a:pPr lvl="1"/>
            <a:r>
              <a:rPr lang="en-US" dirty="0" smtClean="0"/>
              <a:t>read blocks process, </a:t>
            </a:r>
            <a:r>
              <a:rPr lang="en-US" dirty="0" smtClean="0"/>
              <a:t>yielding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8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&amp; Storage Layers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0798" y="1571792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8220" y="1571791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32270" y="1958670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2528" y="2036230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9263" y="2304970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6296" y="2304970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0191" y="2787922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19517" y="2681277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30576" y="3301757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18220" y="3328122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32913" y="3863937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85313" y="368517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3235" y="386393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09914" y="404270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0813" y="4042702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52523" y="4140245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34382" y="384761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41018" y="366885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52600" y="1070221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3820" y="1387125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53820" y="1851564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3820" y="2261152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53820" y="2797413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3820" y="3329392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2334" y="3868455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437538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76" y="4375380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22" y="4747912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28" y="5042220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99" y="458888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88571"/>
            <a:ext cx="1265440" cy="9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smtClean="0"/>
              <a:t>Threads encapsulate concurrency: “Active” component</a:t>
            </a:r>
          </a:p>
          <a:p>
            <a:r>
              <a:rPr lang="en-US" altLang="en-US" smtClean="0"/>
              <a:t>Address spaces encapsulate protection: “Passive” part</a:t>
            </a:r>
          </a:p>
          <a:p>
            <a:pPr lvl="1"/>
            <a:r>
              <a:rPr lang="en-US" altLang="en-US" smtClean="0"/>
              <a:t>Keeps buggy program from trashing the system</a:t>
            </a:r>
          </a:p>
          <a:p>
            <a:r>
              <a:rPr lang="en-US" altLang="en-US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system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34" y="858506"/>
            <a:ext cx="8770086" cy="5618494"/>
          </a:xfrm>
        </p:spPr>
        <p:txBody>
          <a:bodyPr>
            <a:normAutofit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Named collection of data in a file system</a:t>
            </a:r>
          </a:p>
          <a:p>
            <a:pPr lvl="1"/>
            <a:r>
              <a:rPr lang="en-US" dirty="0" smtClean="0"/>
              <a:t>File data</a:t>
            </a:r>
          </a:p>
          <a:p>
            <a:pPr lvl="2"/>
            <a:r>
              <a:rPr lang="en-US" dirty="0" smtClean="0"/>
              <a:t>Text, binary, linearized objects</a:t>
            </a:r>
          </a:p>
          <a:p>
            <a:pPr lvl="1"/>
            <a:r>
              <a:rPr lang="en-US" dirty="0" smtClean="0"/>
              <a:t>File Metadata: information about the file</a:t>
            </a:r>
          </a:p>
          <a:p>
            <a:pPr lvl="2"/>
            <a:r>
              <a:rPr lang="en-US" dirty="0" smtClean="0"/>
              <a:t>Size, Modification Time, Owner, Security info</a:t>
            </a:r>
          </a:p>
          <a:p>
            <a:pPr lvl="2"/>
            <a:r>
              <a:rPr lang="en-US" dirty="0" smtClean="0"/>
              <a:t>Basis for access control</a:t>
            </a:r>
          </a:p>
          <a:p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“Folder” containing files &amp; Directories</a:t>
            </a:r>
          </a:p>
          <a:p>
            <a:pPr lvl="1"/>
            <a:r>
              <a:rPr lang="en-US" dirty="0" err="1" smtClean="0"/>
              <a:t>Hierachical</a:t>
            </a:r>
            <a:r>
              <a:rPr lang="en-US" dirty="0" smtClean="0"/>
              <a:t> (graphical) naming</a:t>
            </a:r>
          </a:p>
          <a:p>
            <a:pPr lvl="2"/>
            <a:r>
              <a:rPr lang="en-US" dirty="0" smtClean="0"/>
              <a:t>Path through the directory graph</a:t>
            </a:r>
          </a:p>
          <a:p>
            <a:pPr lvl="2"/>
            <a:r>
              <a:rPr lang="en-US" dirty="0" smtClean="0"/>
              <a:t>Uniquely identifies a file </a:t>
            </a:r>
            <a:r>
              <a:rPr lang="en-US" dirty="0"/>
              <a:t>or </a:t>
            </a:r>
            <a:r>
              <a:rPr lang="en-US" dirty="0" smtClean="0"/>
              <a:t>directory</a:t>
            </a:r>
          </a:p>
          <a:p>
            <a:pPr lvl="3"/>
            <a:r>
              <a:rPr lang="en-US" dirty="0" smtClean="0"/>
              <a:t>/</a:t>
            </a:r>
            <a:r>
              <a:rPr lang="en-US" dirty="0"/>
              <a:t>home/</a:t>
            </a:r>
            <a:r>
              <a:rPr lang="en-US" dirty="0" err="1"/>
              <a:t>ff</a:t>
            </a:r>
            <a:r>
              <a:rPr lang="en-US" dirty="0"/>
              <a:t>/</a:t>
            </a:r>
            <a:r>
              <a:rPr lang="en-US" dirty="0" smtClean="0"/>
              <a:t>cs162/</a:t>
            </a:r>
            <a:r>
              <a:rPr lang="en-US" dirty="0" err="1" smtClean="0"/>
              <a:t>public_html</a:t>
            </a:r>
            <a:r>
              <a:rPr lang="en-US" dirty="0" smtClean="0"/>
              <a:t>/fa14/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 lvl="1"/>
            <a:r>
              <a:rPr lang="en-US" dirty="0" smtClean="0"/>
              <a:t>Links and Volumes (later)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3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42" y="189049"/>
            <a:ext cx="7405915" cy="533400"/>
          </a:xfrm>
        </p:spPr>
        <p:txBody>
          <a:bodyPr/>
          <a:lstStyle/>
          <a:p>
            <a:r>
              <a:rPr lang="en-US" dirty="0" smtClean="0"/>
              <a:t>C high level File API – streams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722"/>
            <a:ext cx="8229600" cy="1714018"/>
          </a:xfrm>
        </p:spPr>
        <p:txBody>
          <a:bodyPr>
            <a:normAutofit/>
          </a:bodyPr>
          <a:lstStyle/>
          <a:p>
            <a:r>
              <a:rPr lang="en-US" dirty="0" smtClean="0"/>
              <a:t>Operate on “streams” - sequence of bytes, whether text or data, with a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43920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stdio.h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FILE 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fopen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</a:t>
            </a:r>
            <a:r>
              <a:rPr lang="en-US" dirty="0" smtClean="0">
                <a:latin typeface="Courier"/>
                <a:cs typeface="Courier"/>
              </a:rPr>
              <a:t>*filename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</a:t>
            </a:r>
            <a:r>
              <a:rPr lang="en-US" dirty="0" smtClean="0">
                <a:latin typeface="Courier"/>
                <a:cs typeface="Courier"/>
              </a:rPr>
              <a:t>*mode 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fclose</a:t>
            </a:r>
            <a:r>
              <a:rPr lang="en-US" dirty="0">
                <a:latin typeface="Courier"/>
                <a:cs typeface="Courier"/>
              </a:rPr>
              <a:t>(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06852" y="3991562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/>
                <a:gridCol w="827731"/>
                <a:gridCol w="6562012"/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 </a:t>
                      </a:r>
                      <a:r>
                        <a:rPr lang="en-US" sz="1400" baseline="0" dirty="0" smtClean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Descriptions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 existing</a:t>
                      </a:r>
                      <a:r>
                        <a:rPr lang="en-US" sz="1400" baseline="0" dirty="0" smtClean="0"/>
                        <a:t> file for reading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appending; created if does not exist</a:t>
                      </a:r>
                      <a:endParaRPr lang="en-US" sz="1400" dirty="0" smtClean="0"/>
                    </a:p>
                  </a:txBody>
                  <a:tcPr/>
                </a:tc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 existing</a:t>
                      </a:r>
                      <a:r>
                        <a:rPr lang="en-US" sz="1400" baseline="0" dirty="0" smtClean="0"/>
                        <a:t> file for reading &amp; writing.</a:t>
                      </a:r>
                      <a:endParaRPr lang="en-US" sz="1400" dirty="0" smtClean="0"/>
                    </a:p>
                  </a:txBody>
                  <a:tcPr/>
                </a:tc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</a:t>
                      </a: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Open</a:t>
                      </a:r>
                      <a:r>
                        <a:rPr lang="en-US" sz="1400" baseline="0" dirty="0" smtClean="0"/>
                        <a:t> for reading &amp; writing. Created if does not exist. Read from beginning, write as append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18498134">
            <a:off x="6839209" y="5567552"/>
            <a:ext cx="2526464" cy="369332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flush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76800" y="1905000"/>
            <a:ext cx="3753889" cy="655967"/>
            <a:chOff x="4876800" y="1905000"/>
            <a:chExt cx="3753889" cy="655967"/>
          </a:xfrm>
        </p:grpSpPr>
        <p:sp>
          <p:nvSpPr>
            <p:cNvPr id="20" name="Rectangle 19"/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354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Connecting Processes, Filesystem, and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has a ‘current working directory’</a:t>
            </a:r>
          </a:p>
          <a:p>
            <a:r>
              <a:rPr lang="en-US" smtClean="0"/>
              <a:t>Absolute Paths</a:t>
            </a:r>
          </a:p>
          <a:p>
            <a:pPr lvl="1"/>
            <a:r>
              <a:rPr lang="en-US" smtClean="0"/>
              <a:t>/home/ff/cs152</a:t>
            </a:r>
          </a:p>
          <a:p>
            <a:r>
              <a:rPr lang="en-US" smtClean="0"/>
              <a:t>Relative paths</a:t>
            </a:r>
          </a:p>
          <a:p>
            <a:pPr lvl="1"/>
            <a:r>
              <a:rPr lang="en-US" smtClean="0"/>
              <a:t>index.html, ./index.html   - current WD</a:t>
            </a:r>
          </a:p>
          <a:p>
            <a:pPr lvl="1"/>
            <a:r>
              <a:rPr lang="en-US" smtClean="0"/>
              <a:t>../index.html  - parent of current WD</a:t>
            </a:r>
          </a:p>
          <a:p>
            <a:pPr lvl="1"/>
            <a:r>
              <a:rPr lang="en-US" smtClean="0"/>
              <a:t>~, ~cs152  - home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3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API Standard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2844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predefined streams are opened implicitly when the program is executed.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stdin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– normal source of input, can be redirected</a:t>
            </a:r>
            <a:endParaRPr lang="en-US" dirty="0"/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stdout</a:t>
            </a:r>
            <a:r>
              <a:rPr lang="en-US" dirty="0" smtClean="0"/>
              <a:t> – normal source of output, can too</a:t>
            </a:r>
            <a:endParaRPr lang="en-US" dirty="0"/>
          </a:p>
          <a:p>
            <a:pPr lvl="1"/>
            <a:r>
              <a:rPr lang="en-US" dirty="0" smtClean="0">
                <a:latin typeface="Courier"/>
                <a:cs typeface="Courier"/>
              </a:rPr>
              <a:t>FILE *</a:t>
            </a:r>
            <a:r>
              <a:rPr lang="en-US" dirty="0" err="1" smtClean="0">
                <a:latin typeface="Courier"/>
                <a:cs typeface="Courier"/>
              </a:rPr>
              <a:t>stderr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– diagnostics and errors</a:t>
            </a:r>
          </a:p>
          <a:p>
            <a:endParaRPr lang="en-US" dirty="0"/>
          </a:p>
          <a:p>
            <a:r>
              <a:rPr lang="en-US" dirty="0" smtClean="0"/>
              <a:t>STDIN / STDOUT enable composition in </a:t>
            </a:r>
            <a:r>
              <a:rPr lang="en-US" dirty="0" smtClean="0"/>
              <a:t>Unix</a:t>
            </a:r>
            <a:endParaRPr lang="en-US" dirty="0"/>
          </a:p>
          <a:p>
            <a:pPr lvl="1"/>
            <a:r>
              <a:rPr lang="en-US" dirty="0" smtClean="0"/>
              <a:t>Recall: Use of pipe symbols connects STDOUT and STDIN</a:t>
            </a:r>
            <a:endParaRPr lang="en-US" dirty="0"/>
          </a:p>
          <a:p>
            <a:pPr lvl="2"/>
            <a:r>
              <a:rPr lang="en-US" dirty="0"/>
              <a:t>find | </a:t>
            </a:r>
            <a:r>
              <a:rPr lang="en-US" dirty="0" err="1"/>
              <a:t>grep</a:t>
            </a:r>
            <a:r>
              <a:rPr lang="en-US" dirty="0"/>
              <a:t> | </a:t>
            </a:r>
            <a:r>
              <a:rPr lang="en-US" dirty="0" err="1"/>
              <a:t>wc</a:t>
            </a:r>
            <a:r>
              <a:rPr lang="en-US" dirty="0"/>
              <a:t> 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43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 level File API </a:t>
            </a:r>
            <a:r>
              <a:rPr lang="en-US" dirty="0" smtClean="0"/>
              <a:t>– stream ops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305" y="685800"/>
            <a:ext cx="8738015" cy="563231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stdio.h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character oriented  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fputc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			   // </a:t>
            </a:r>
            <a:r>
              <a:rPr lang="en-US" dirty="0" err="1" smtClean="0">
                <a:latin typeface="Courier"/>
                <a:cs typeface="Courier"/>
              </a:rPr>
              <a:t>rtn</a:t>
            </a:r>
            <a:r>
              <a:rPr lang="en-US" dirty="0" smtClean="0">
                <a:latin typeface="Courier"/>
                <a:cs typeface="Courier"/>
              </a:rPr>
              <a:t> c or EOF on err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fputs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*s,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	// </a:t>
            </a:r>
            <a:r>
              <a:rPr lang="en-US" dirty="0" err="1" smtClean="0">
                <a:latin typeface="Courier"/>
                <a:cs typeface="Courier"/>
              </a:rPr>
              <a:t>rtn</a:t>
            </a:r>
            <a:r>
              <a:rPr lang="en-US" dirty="0" smtClean="0">
                <a:latin typeface="Courier"/>
                <a:cs typeface="Courier"/>
              </a:rPr>
              <a:t> &gt;0 or EOF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fgetc</a:t>
            </a:r>
            <a:r>
              <a:rPr lang="en-US" dirty="0">
                <a:latin typeface="Courier"/>
                <a:cs typeface="Courier"/>
              </a:rPr>
              <a:t>( FILE * 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char *</a:t>
            </a:r>
            <a:r>
              <a:rPr lang="en-US" dirty="0" err="1">
                <a:latin typeface="Courier"/>
                <a:cs typeface="Courier"/>
              </a:rPr>
              <a:t>fgets</a:t>
            </a:r>
            <a:r>
              <a:rPr lang="en-US" dirty="0">
                <a:latin typeface="Courier"/>
                <a:cs typeface="Courier"/>
              </a:rPr>
              <a:t>( char *</a:t>
            </a:r>
            <a:r>
              <a:rPr lang="en-US" dirty="0" err="1">
                <a:latin typeface="Courier"/>
                <a:cs typeface="Courier"/>
              </a:rPr>
              <a:t>buf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n,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block oriented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fread</a:t>
            </a:r>
            <a:r>
              <a:rPr lang="en-US" dirty="0">
                <a:latin typeface="Courier"/>
                <a:cs typeface="Courier"/>
              </a:rPr>
              <a:t>(void *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size_of_elements</a:t>
            </a:r>
            <a:r>
              <a:rPr lang="en-US" dirty="0">
                <a:latin typeface="Courier"/>
                <a:cs typeface="Courier"/>
              </a:rPr>
              <a:t>, </a:t>
            </a:r>
          </a:p>
          <a:p>
            <a:r>
              <a:rPr lang="en-US" dirty="0">
                <a:latin typeface="Courier"/>
                <a:cs typeface="Courier"/>
              </a:rPr>
              <a:t>            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number_of_elements</a:t>
            </a:r>
            <a:r>
              <a:rPr lang="en-US" dirty="0">
                <a:latin typeface="Courier"/>
                <a:cs typeface="Courier"/>
              </a:rPr>
              <a:t>, FILE *</a:t>
            </a:r>
            <a:r>
              <a:rPr lang="en-US" dirty="0" err="1">
                <a:latin typeface="Courier"/>
                <a:cs typeface="Courier"/>
              </a:rPr>
              <a:t>a_file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        </a:t>
            </a:r>
          </a:p>
          <a:p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fwrite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size_of_elements</a:t>
            </a:r>
            <a:r>
              <a:rPr lang="en-US" dirty="0">
                <a:latin typeface="Courier"/>
                <a:cs typeface="Courier"/>
              </a:rPr>
              <a:t>, </a:t>
            </a:r>
          </a:p>
          <a:p>
            <a:r>
              <a:rPr lang="en-US" dirty="0">
                <a:latin typeface="Courier"/>
                <a:cs typeface="Courier"/>
              </a:rPr>
              <a:t>            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number_of_elements</a:t>
            </a:r>
            <a:r>
              <a:rPr lang="en-US" dirty="0">
                <a:latin typeface="Courier"/>
                <a:cs typeface="Courier"/>
              </a:rPr>
              <a:t>, FILE *</a:t>
            </a:r>
            <a:r>
              <a:rPr lang="en-US" dirty="0" err="1">
                <a:latin typeface="Courier"/>
                <a:cs typeface="Courier"/>
              </a:rPr>
              <a:t>a_file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// formatted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fprintf</a:t>
            </a:r>
            <a:r>
              <a:rPr lang="en-US" dirty="0">
                <a:latin typeface="Courier"/>
                <a:cs typeface="Courier"/>
              </a:rPr>
              <a:t>(FILE *restrict stream,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*restrict format, ...)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fscanf</a:t>
            </a:r>
            <a:r>
              <a:rPr lang="en-US" dirty="0">
                <a:latin typeface="Courier"/>
                <a:cs typeface="Courier"/>
              </a:rPr>
              <a:t>(FILE *restrict stream,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*restrict format, ... 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5139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Stream API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5568"/>
            <a:ext cx="8229600" cy="10187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Preserves high level abstraction of a uniform stream of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Adds buffering for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704" y="1367762"/>
            <a:ext cx="768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fseek</a:t>
            </a:r>
            <a:r>
              <a:rPr lang="en-US" b="1" dirty="0">
                <a:latin typeface="Courier"/>
                <a:cs typeface="Courier"/>
              </a:rPr>
              <a:t>(FILE *</a:t>
            </a:r>
            <a:r>
              <a:rPr lang="en-US" i="1" dirty="0">
                <a:latin typeface="Courier"/>
                <a:cs typeface="Courier"/>
              </a:rPr>
              <a:t>stream</a:t>
            </a:r>
            <a:r>
              <a:rPr lang="en-US" b="1" dirty="0">
                <a:latin typeface="Courier"/>
                <a:cs typeface="Courier"/>
              </a:rPr>
              <a:t>, long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offset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whence</a:t>
            </a:r>
            <a:r>
              <a:rPr lang="en-US" b="1" dirty="0">
                <a:latin typeface="Courier"/>
                <a:cs typeface="Courier"/>
              </a:rPr>
              <a:t>);</a:t>
            </a:r>
            <a:br>
              <a:rPr lang="en-US" b="1" dirty="0">
                <a:latin typeface="Courier"/>
                <a:cs typeface="Courier"/>
              </a:rPr>
            </a:br>
            <a:r>
              <a:rPr lang="en-US" b="1" dirty="0">
                <a:latin typeface="Courier"/>
                <a:cs typeface="Courier"/>
              </a:rPr>
              <a:t>long </a:t>
            </a:r>
            <a:r>
              <a:rPr lang="en-US" b="1" dirty="0" err="1">
                <a:latin typeface="Courier"/>
                <a:cs typeface="Courier"/>
              </a:rPr>
              <a:t>int</a:t>
            </a:r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err="1">
                <a:latin typeface="Courier"/>
                <a:cs typeface="Courier"/>
              </a:rPr>
              <a:t>ftell</a:t>
            </a:r>
            <a:r>
              <a:rPr lang="en-US" b="1" dirty="0">
                <a:latin typeface="Courier"/>
                <a:cs typeface="Courier"/>
              </a:rPr>
              <a:t> (FILE *stream)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void rewind (FILE *stream)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70" y="2743685"/>
            <a:ext cx="1210935" cy="20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9831" y="156837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7253" y="15683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1303" y="195524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31561" y="20328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8296" y="230154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85329" y="23015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99224" y="278450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8550" y="26778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89609" y="3298336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77253" y="33247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91946" y="38605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44346" y="36817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92268" y="38605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68947" y="40392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49846" y="40392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211556" y="41368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93415" y="38441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300051" y="36654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11633" y="10668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2853" y="1383704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2853" y="1848143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2853" y="2257731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12853" y="2793992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853" y="3325971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1367" y="3865034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45" y="4371959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09" y="43719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5" y="47444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61" y="50387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32" y="4585468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3" y="4585150"/>
            <a:ext cx="1265440" cy="90729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4800" y="2032809"/>
            <a:ext cx="8152773" cy="233915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507385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on File Descriptors – as OS object representing the state of a file</a:t>
            </a:r>
          </a:p>
          <a:p>
            <a:pPr lvl="1"/>
            <a:r>
              <a:rPr lang="en-US" dirty="0" smtClean="0"/>
              <a:t>User has a “handle” on the descriptor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650" y="2409699"/>
            <a:ext cx="822960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 smtClean="0">
                <a:latin typeface="Courier"/>
                <a:cs typeface="Courier"/>
              </a:rPr>
              <a:t>fcntl.h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</a:t>
            </a:r>
            <a:r>
              <a:rPr lang="en-US" dirty="0" err="1" smtClean="0">
                <a:latin typeface="Courier"/>
                <a:cs typeface="Courier"/>
              </a:rPr>
              <a:t>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r>
              <a:rPr lang="en-US" dirty="0" smtClean="0">
                <a:latin typeface="Courier"/>
                <a:cs typeface="Courier"/>
              </a:rPr>
              <a:t>#include &lt;sys/</a:t>
            </a:r>
            <a:r>
              <a:rPr lang="en-US" dirty="0" err="1" smtClean="0">
                <a:latin typeface="Courier"/>
                <a:cs typeface="Courier"/>
              </a:rPr>
              <a:t>types.h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open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flags [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close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79212" y="3532039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6562935" y="3548709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9705" y="4598489"/>
            <a:ext cx="335643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Access modes (Rd, </a:t>
            </a:r>
            <a:r>
              <a:rPr lang="en-US" sz="1600" dirty="0" err="1" smtClean="0"/>
              <a:t>Wr</a:t>
            </a:r>
            <a:r>
              <a:rPr lang="en-US" sz="1600" dirty="0" smtClean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Operating modes (Appends, …)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8233" y="4719142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Bit vector of </a:t>
            </a:r>
            <a:r>
              <a:rPr lang="en-US" sz="1600" dirty="0"/>
              <a:t>P</a:t>
            </a:r>
            <a:r>
              <a:rPr lang="en-US" sz="1600" dirty="0" smtClean="0"/>
              <a:t>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User|Group|Other</a:t>
            </a:r>
            <a:r>
              <a:rPr lang="en-US" sz="1600" dirty="0" smtClean="0"/>
              <a:t> X R|W|X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062246"/>
            <a:ext cx="8750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www.gnu.org</a:t>
            </a:r>
            <a:r>
              <a:rPr lang="en-US" sz="1600" dirty="0">
                <a:hlinkClick r:id="rId2"/>
              </a:rPr>
              <a:t>/software/</a:t>
            </a:r>
            <a:r>
              <a:rPr lang="en-US" sz="1600" dirty="0" err="1">
                <a:hlinkClick r:id="rId2"/>
              </a:rPr>
              <a:t>libc</a:t>
            </a:r>
            <a:r>
              <a:rPr lang="en-US" sz="1600" dirty="0">
                <a:hlinkClick r:id="rId2"/>
              </a:rPr>
              <a:t>/manual/</a:t>
            </a:r>
            <a:r>
              <a:rPr lang="en-US" sz="1600" dirty="0" err="1">
                <a:hlinkClick r:id="rId2"/>
              </a:rPr>
              <a:t>html_node</a:t>
            </a:r>
            <a:r>
              <a:rPr lang="en-US" sz="1600" dirty="0">
                <a:hlinkClick r:id="rId2"/>
              </a:rPr>
              <a:t>/Opening-and-Closing-</a:t>
            </a:r>
            <a:r>
              <a:rPr lang="en-US" sz="1600" dirty="0" err="1">
                <a:hlinkClick r:id="rId2"/>
              </a:rPr>
              <a:t>Files.html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98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Level: standard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9635"/>
            <a:ext cx="8229600" cy="846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Crossing levels: File descriptors vs. streams</a:t>
            </a:r>
          </a:p>
          <a:p>
            <a:r>
              <a:rPr lang="en-US" dirty="0" smtClean="0"/>
              <a:t>Don’t mix them!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8191" y="1483335"/>
            <a:ext cx="721244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 smtClean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STDIN_FILENO -  </a:t>
            </a:r>
            <a:r>
              <a:rPr lang="en-US" dirty="0">
                <a:latin typeface="Courier"/>
                <a:cs typeface="Courier"/>
              </a:rPr>
              <a:t>macro has value </a:t>
            </a:r>
            <a:r>
              <a:rPr lang="en-US" dirty="0" smtClean="0">
                <a:latin typeface="Courier"/>
                <a:cs typeface="Courier"/>
              </a:rPr>
              <a:t>0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STDOUT_FILENO - macro </a:t>
            </a:r>
            <a:r>
              <a:rPr lang="en-US" dirty="0">
                <a:latin typeface="Courier"/>
                <a:cs typeface="Courier"/>
              </a:rPr>
              <a:t>has value </a:t>
            </a:r>
            <a:r>
              <a:rPr lang="en-US" dirty="0" smtClean="0">
                <a:latin typeface="Courier"/>
                <a:cs typeface="Courier"/>
              </a:rPr>
              <a:t>1</a:t>
            </a:r>
          </a:p>
          <a:p>
            <a:r>
              <a:rPr lang="en-US" dirty="0" smtClean="0">
                <a:latin typeface="Courier"/>
                <a:cs typeface="Courier"/>
              </a:rPr>
              <a:t>STDERR_FILENO - macro </a:t>
            </a:r>
            <a:r>
              <a:rPr lang="en-US" dirty="0">
                <a:latin typeface="Courier"/>
                <a:cs typeface="Courier"/>
              </a:rPr>
              <a:t>has value </a:t>
            </a:r>
            <a:r>
              <a:rPr lang="en-US" dirty="0" smtClean="0">
                <a:latin typeface="Courier"/>
                <a:cs typeface="Courier"/>
              </a:rPr>
              <a:t>2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fileno</a:t>
            </a:r>
            <a:r>
              <a:rPr lang="en-US" dirty="0">
                <a:latin typeface="Courier"/>
                <a:cs typeface="Courier"/>
              </a:rPr>
              <a:t> (FILE *stream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FILE * </a:t>
            </a:r>
            <a:r>
              <a:rPr lang="en-US" dirty="0" err="1">
                <a:latin typeface="Courier"/>
                <a:cs typeface="Courier"/>
              </a:rPr>
              <a:t>fdopen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</a:t>
            </a:r>
            <a:r>
              <a:rPr lang="en-US" dirty="0" err="1">
                <a:latin typeface="Courier"/>
                <a:cs typeface="Courier"/>
              </a:rPr>
              <a:t>opentype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762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Low Level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00" y="4459700"/>
            <a:ext cx="8229600" cy="1725710"/>
          </a:xfrm>
        </p:spPr>
        <p:txBody>
          <a:bodyPr>
            <a:normAutofit/>
          </a:bodyPr>
          <a:lstStyle/>
          <a:p>
            <a:r>
              <a:rPr lang="en-US" dirty="0" smtClean="0"/>
              <a:t>When write returns, data is on its way to disk and can be read, but it may not actually be permanent!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883" y="1473640"/>
            <a:ext cx="8637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read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maxsize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read, 0 =&gt; EOF, -1 =&gt; error</a:t>
            </a:r>
          </a:p>
          <a:p>
            <a:r>
              <a:rPr lang="en-US" dirty="0" err="1">
                <a:latin typeface="Courier"/>
                <a:cs typeface="Courier"/>
              </a:rPr>
              <a:t>ssize_t</a:t>
            </a:r>
            <a:r>
              <a:rPr lang="en-US" dirty="0">
                <a:latin typeface="Courier"/>
                <a:cs typeface="Courier"/>
              </a:rPr>
              <a:t> write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void *buffer, </a:t>
            </a:r>
            <a:r>
              <a:rPr lang="en-US" dirty="0" err="1">
                <a:latin typeface="Courier"/>
                <a:cs typeface="Courier"/>
              </a:rPr>
              <a:t>size_t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size)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- returns bytes written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lseek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off_t</a:t>
            </a:r>
            <a:r>
              <a:rPr lang="en-US" dirty="0">
                <a:latin typeface="Courier"/>
                <a:cs typeface="Courier"/>
              </a:rPr>
              <a:t> offset,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whence)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fsync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fildes</a:t>
            </a:r>
            <a:r>
              <a:rPr lang="en-US" dirty="0" smtClean="0">
                <a:latin typeface="Courier"/>
                <a:cs typeface="Courier"/>
              </a:rPr>
              <a:t>) – wait for i/o to finish</a:t>
            </a:r>
          </a:p>
          <a:p>
            <a:r>
              <a:rPr lang="en-US" dirty="0">
                <a:latin typeface="Courier"/>
                <a:cs typeface="Courier"/>
              </a:rPr>
              <a:t>void sync (void</a:t>
            </a:r>
            <a:r>
              <a:rPr lang="en-US" dirty="0" smtClean="0">
                <a:latin typeface="Courier"/>
                <a:cs typeface="Courier"/>
              </a:rPr>
              <a:t>) – wait for ALL to finish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52876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Recall: give </a:t>
            </a:r>
            <a:r>
              <a:rPr lang="en-US" altLang="en-US" dirty="0" smtClean="0"/>
              <a:t>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+mj-lt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7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latin typeface="+mj-lt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7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lots more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TTYs versus files</a:t>
            </a:r>
          </a:p>
          <a:p>
            <a:r>
              <a:rPr lang="en-US" dirty="0" smtClean="0"/>
              <a:t>Memory mapped files</a:t>
            </a:r>
          </a:p>
          <a:p>
            <a:r>
              <a:rPr lang="en-US" dirty="0" smtClean="0"/>
              <a:t>File Locking</a:t>
            </a:r>
          </a:p>
          <a:p>
            <a:r>
              <a:rPr lang="en-US" dirty="0" smtClean="0"/>
              <a:t>Asynchronous I/O</a:t>
            </a:r>
          </a:p>
          <a:p>
            <a:r>
              <a:rPr lang="en-US" dirty="0" smtClean="0"/>
              <a:t>Generic I/O Control Operations</a:t>
            </a:r>
            <a:endParaRPr lang="en-US" dirty="0"/>
          </a:p>
          <a:p>
            <a:r>
              <a:rPr lang="en-US" dirty="0"/>
              <a:t>Duplicating </a:t>
            </a:r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815" y="5022009"/>
            <a:ext cx="661140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dup2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old,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new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 smtClean="0">
                <a:latin typeface="Courier"/>
                <a:cs typeface="Courier"/>
              </a:rPr>
              <a:t>int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dup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old)</a:t>
            </a:r>
          </a:p>
        </p:txBody>
      </p:sp>
    </p:spTree>
    <p:extLst>
      <p:ext uri="{BB962C8B-B14F-4D97-AF65-F5344CB8AC3E}">
        <p14:creationId xmlns:p14="http://schemas.microsoft.com/office/powerpoint/2010/main" val="2314984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5998" y="141597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3420" y="1415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7470" y="180284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7728" y="1880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24463" y="214914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21496" y="214914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35391" y="263210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14717" y="2525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25776" y="3145936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13420" y="3172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8113" y="3708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80513" y="3529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28435" y="3708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05114" y="3886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86013" y="3886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3847723" y="3984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29582" y="3691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936218" y="3513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47800" y="9144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9020" y="1231304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9020" y="1695743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9020" y="2105331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9020" y="2641592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9020" y="3173571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7534" y="3712634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2" y="4219559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76" y="42195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2" y="45920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28" y="48863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99" y="4433068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32750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451520" y="2258986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6843"/>
            <a:ext cx="8229600" cy="1330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level lib parameters are set up in registers and </a:t>
            </a:r>
            <a:r>
              <a:rPr lang="en-US" dirty="0" err="1" smtClean="0"/>
              <a:t>syscall</a:t>
            </a:r>
            <a:r>
              <a:rPr lang="en-US" dirty="0" smtClean="0"/>
              <a:t> instruction is </a:t>
            </a:r>
            <a:r>
              <a:rPr lang="en-US" dirty="0" smtClean="0"/>
              <a:t>issued</a:t>
            </a:r>
          </a:p>
          <a:p>
            <a:pPr lvl="1"/>
            <a:r>
              <a:rPr lang="en-US" dirty="0" smtClean="0"/>
              <a:t>A type of synchronous exception that enters well-defined entry points into kernel</a:t>
            </a:r>
            <a:endParaRPr lang="en-US" dirty="0"/>
          </a:p>
        </p:txBody>
      </p:sp>
      <p:pic>
        <p:nvPicPr>
          <p:cNvPr id="8" name="Picture 7" descr="Screen Shot 2014-09-04 at 10.35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3" y="762000"/>
            <a:ext cx="7658063" cy="4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OS File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576138"/>
          </a:xfrm>
        </p:spPr>
        <p:txBody>
          <a:bodyPr>
            <a:normAutofit/>
          </a:bodyPr>
          <a:lstStyle/>
          <a:p>
            <a:r>
              <a:rPr lang="en-US" dirty="0" smtClean="0"/>
              <a:t>Internal Data Structure describing everything about the file</a:t>
            </a:r>
          </a:p>
          <a:p>
            <a:pPr lvl="1"/>
            <a:r>
              <a:rPr lang="en-US" dirty="0" smtClean="0"/>
              <a:t>Where it resides</a:t>
            </a:r>
          </a:p>
          <a:p>
            <a:pPr lvl="1"/>
            <a:r>
              <a:rPr lang="en-US" dirty="0" smtClean="0"/>
              <a:t>Its status</a:t>
            </a:r>
          </a:p>
          <a:p>
            <a:pPr lvl="1"/>
            <a:r>
              <a:rPr lang="en-US" dirty="0" smtClean="0"/>
              <a:t>How to access it </a:t>
            </a:r>
          </a:p>
        </p:txBody>
      </p:sp>
      <p:pic>
        <p:nvPicPr>
          <p:cNvPr id="7" name="Picture 6" descr="Screen Shot 2014-09-04 at 1.1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36" y="1369724"/>
            <a:ext cx="3581060" cy="47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ioctl()</a:t>
            </a:r>
            <a:r>
              <a:rPr lang="en-US" altLang="ko-KR" smtClean="0">
                <a:ea typeface="굴림" panose="020B0600000101010101" pitchFamily="34" charset="-127"/>
              </a:rPr>
              <a:t> system call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implements a set of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smtClean="0">
                <a:ea typeface="굴림" panose="020B0600000101010101" pitchFamily="34" charset="-127"/>
              </a:rPr>
              <a:t> like 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ioctl()</a:t>
            </a:r>
            <a:r>
              <a:rPr lang="en-US" altLang="ko-KR" smtClean="0">
                <a:ea typeface="굴림" panose="020B0600000101010101" pitchFamily="34" charset="-127"/>
              </a:rPr>
              <a:t>,</a:t>
            </a:r>
            <a:r>
              <a:rPr lang="en-US" altLang="ko-KR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Top half will </a:t>
            </a:r>
            <a:r>
              <a:rPr lang="en-US" altLang="ko-KR" i="1" smtClean="0">
                <a:ea typeface="굴림" panose="020B0600000101010101" pitchFamily="34" charset="-127"/>
              </a:rPr>
              <a:t>start</a:t>
            </a:r>
            <a:r>
              <a:rPr lang="en-US" altLang="ko-KR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261675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9805" y="1507470"/>
            <a:ext cx="8269103" cy="4154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"/>
                <a:cs typeface="Courier"/>
              </a:rPr>
              <a:t>ssize_t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vfs_read</a:t>
            </a:r>
            <a:r>
              <a:rPr lang="en-US" sz="1200" dirty="0">
                <a:latin typeface="Courier"/>
                <a:cs typeface="Courier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"/>
                <a:cs typeface="Courier"/>
              </a:rPr>
              <a:t>struct</a:t>
            </a:r>
            <a:r>
              <a:rPr lang="en-US" sz="1200" b="1" dirty="0">
                <a:solidFill>
                  <a:srgbClr val="FF0000"/>
                </a:solidFill>
                <a:latin typeface="Courier"/>
                <a:cs typeface="Courier"/>
              </a:rPr>
              <a:t> file *file</a:t>
            </a:r>
            <a:r>
              <a:rPr lang="en-US" sz="1200" dirty="0">
                <a:latin typeface="Courier"/>
                <a:cs typeface="Courier"/>
              </a:rPr>
              <a:t>, char __user *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</a:t>
            </a:r>
            <a:r>
              <a:rPr lang="en-US" sz="1200" dirty="0" err="1">
                <a:latin typeface="Courier"/>
                <a:cs typeface="Courier"/>
              </a:rPr>
              <a:t>size_t</a:t>
            </a:r>
            <a:r>
              <a:rPr lang="en-US" sz="1200" dirty="0">
                <a:latin typeface="Courier"/>
                <a:cs typeface="Courier"/>
              </a:rPr>
              <a:t> count, </a:t>
            </a:r>
            <a:r>
              <a:rPr lang="en-US" sz="1200" dirty="0" err="1">
                <a:latin typeface="Courier"/>
                <a:cs typeface="Courier"/>
              </a:rPr>
              <a:t>loff_t</a:t>
            </a:r>
            <a:r>
              <a:rPr lang="en-US" sz="1200" dirty="0">
                <a:latin typeface="Courier"/>
                <a:cs typeface="Courier"/>
              </a:rPr>
              <a:t> *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</a:t>
            </a:r>
          </a:p>
          <a:p>
            <a:r>
              <a:rPr lang="en-US" sz="1200" dirty="0">
                <a:latin typeface="Courier"/>
                <a:cs typeface="Courier"/>
              </a:rPr>
              <a:t>{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ssize_t</a:t>
            </a:r>
            <a:r>
              <a:rPr lang="en-US" sz="1200" dirty="0">
                <a:latin typeface="Courier"/>
                <a:cs typeface="Courier"/>
              </a:rPr>
              <a:t> ret;</a:t>
            </a:r>
          </a:p>
          <a:p>
            <a:r>
              <a:rPr lang="en-US" sz="1200" dirty="0">
                <a:latin typeface="Courier"/>
                <a:cs typeface="Courier"/>
              </a:rPr>
              <a:t>  if (!(file-&gt;</a:t>
            </a:r>
            <a:r>
              <a:rPr lang="en-US" sz="1200" dirty="0" err="1">
                <a:latin typeface="Courier"/>
                <a:cs typeface="Courier"/>
              </a:rPr>
              <a:t>f_mode</a:t>
            </a:r>
            <a:r>
              <a:rPr lang="en-US" sz="1200" dirty="0">
                <a:latin typeface="Courier"/>
                <a:cs typeface="Courier"/>
              </a:rPr>
              <a:t> &amp; FMODE_READ)) return -EBADF;</a:t>
            </a:r>
          </a:p>
          <a:p>
            <a:r>
              <a:rPr lang="en-US" sz="1200" dirty="0">
                <a:latin typeface="Courier"/>
                <a:cs typeface="Courier"/>
              </a:rPr>
              <a:t>  if (!file-&gt;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 || (!file-&gt;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 &amp;&amp; !file-&gt;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</a:t>
            </a:r>
            <a:r>
              <a:rPr lang="en-US" sz="1200" dirty="0" err="1">
                <a:latin typeface="Courier"/>
                <a:cs typeface="Courier"/>
              </a:rPr>
              <a:t>aio_read</a:t>
            </a:r>
            <a:r>
              <a:rPr lang="en-US" sz="1200" dirty="0">
                <a:latin typeface="Courier"/>
                <a:cs typeface="Courier"/>
              </a:rPr>
              <a:t>))</a:t>
            </a:r>
          </a:p>
          <a:p>
            <a:r>
              <a:rPr lang="en-US" sz="1200" dirty="0">
                <a:latin typeface="Courier"/>
                <a:cs typeface="Courier"/>
              </a:rPr>
              <a:t>    return -EINVAL;</a:t>
            </a:r>
          </a:p>
          <a:p>
            <a:r>
              <a:rPr lang="en-US" sz="1200" dirty="0">
                <a:latin typeface="Courier"/>
                <a:cs typeface="Courier"/>
              </a:rPr>
              <a:t>  if (unlikely(!</a:t>
            </a:r>
            <a:r>
              <a:rPr lang="en-US" sz="1200" dirty="0" err="1">
                <a:latin typeface="Courier"/>
                <a:cs typeface="Courier"/>
              </a:rPr>
              <a:t>access_ok</a:t>
            </a:r>
            <a:r>
              <a:rPr lang="en-US" sz="1200" dirty="0">
                <a:latin typeface="Courier"/>
                <a:cs typeface="Courier"/>
              </a:rPr>
              <a:t>(VERIFY_WRITE,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count))) return -EFAULT;</a:t>
            </a:r>
          </a:p>
          <a:p>
            <a:r>
              <a:rPr lang="en-US" sz="1200" dirty="0">
                <a:latin typeface="Courier"/>
                <a:cs typeface="Courier"/>
              </a:rPr>
              <a:t>  ret = </a:t>
            </a:r>
            <a:r>
              <a:rPr lang="en-US" sz="1200" dirty="0" err="1">
                <a:latin typeface="Courier"/>
                <a:cs typeface="Courier"/>
              </a:rPr>
              <a:t>rw_verify_area</a:t>
            </a:r>
            <a:r>
              <a:rPr lang="en-US" sz="1200" dirty="0">
                <a:latin typeface="Courier"/>
                <a:cs typeface="Courier"/>
              </a:rPr>
              <a:t>(READ, file,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, count);</a:t>
            </a:r>
          </a:p>
          <a:p>
            <a:r>
              <a:rPr lang="en-US" sz="1200" dirty="0">
                <a:latin typeface="Courier"/>
                <a:cs typeface="Courier"/>
              </a:rPr>
              <a:t>  if (ret &gt;= 0) {</a:t>
            </a:r>
          </a:p>
          <a:p>
            <a:r>
              <a:rPr lang="en-US" sz="1200" dirty="0">
                <a:latin typeface="Courier"/>
                <a:cs typeface="Courier"/>
              </a:rPr>
              <a:t>    count = ret;</a:t>
            </a:r>
          </a:p>
          <a:p>
            <a:r>
              <a:rPr lang="en-US" sz="1200" dirty="0">
                <a:latin typeface="Courier"/>
                <a:cs typeface="Courier"/>
              </a:rPr>
              <a:t>    if (file-&gt;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-&gt;read)</a:t>
            </a:r>
          </a:p>
          <a:p>
            <a:r>
              <a:rPr lang="en-US" sz="1200" dirty="0">
                <a:latin typeface="Courier"/>
                <a:cs typeface="Courier"/>
              </a:rPr>
              <a:t>      ret = file-&gt;</a:t>
            </a:r>
            <a:r>
              <a:rPr lang="en-US" sz="1200" dirty="0" err="1">
                <a:latin typeface="Courier"/>
                <a:cs typeface="Courier"/>
              </a:rPr>
              <a:t>f_op</a:t>
            </a:r>
            <a:r>
              <a:rPr lang="en-US" sz="1200" dirty="0">
                <a:latin typeface="Courier"/>
                <a:cs typeface="Courier"/>
              </a:rPr>
              <a:t>-&gt;read(file,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else</a:t>
            </a:r>
          </a:p>
          <a:p>
            <a:r>
              <a:rPr lang="en-US" sz="1200" dirty="0">
                <a:latin typeface="Courier"/>
                <a:cs typeface="Courier"/>
              </a:rPr>
              <a:t>      ret = </a:t>
            </a:r>
            <a:r>
              <a:rPr lang="en-US" sz="1200" dirty="0" err="1">
                <a:latin typeface="Courier"/>
                <a:cs typeface="Courier"/>
              </a:rPr>
              <a:t>do_sync_read</a:t>
            </a:r>
            <a:r>
              <a:rPr lang="en-US" sz="1200" dirty="0">
                <a:latin typeface="Courier"/>
                <a:cs typeface="Courier"/>
              </a:rPr>
              <a:t>(file, </a:t>
            </a:r>
            <a:r>
              <a:rPr lang="en-US" sz="1200" dirty="0" err="1">
                <a:latin typeface="Courier"/>
                <a:cs typeface="Courier"/>
              </a:rPr>
              <a:t>buf</a:t>
            </a:r>
            <a:r>
              <a:rPr lang="en-US" sz="1200" dirty="0">
                <a:latin typeface="Courier"/>
                <a:cs typeface="Courier"/>
              </a:rPr>
              <a:t>, count,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if (ret &gt; 0) {</a:t>
            </a:r>
          </a:p>
          <a:p>
            <a:r>
              <a:rPr lang="en-US" sz="1200" dirty="0">
                <a:latin typeface="Courier"/>
                <a:cs typeface="Courier"/>
              </a:rPr>
              <a:t>      </a:t>
            </a:r>
            <a:r>
              <a:rPr lang="en-US" sz="1200" dirty="0" err="1">
                <a:latin typeface="Courier"/>
                <a:cs typeface="Courier"/>
              </a:rPr>
              <a:t>fsnotify_access</a:t>
            </a:r>
            <a:r>
              <a:rPr lang="en-US" sz="1200" dirty="0">
                <a:latin typeface="Courier"/>
                <a:cs typeface="Courier"/>
              </a:rPr>
              <a:t>(file-&gt;</a:t>
            </a:r>
            <a:r>
              <a:rPr lang="en-US" sz="1200" dirty="0" err="1">
                <a:latin typeface="Courier"/>
                <a:cs typeface="Courier"/>
              </a:rPr>
              <a:t>f_path.dentry</a:t>
            </a:r>
            <a:r>
              <a:rPr lang="en-US" sz="1200" dirty="0">
                <a:latin typeface="Courier"/>
                <a:cs typeface="Courier"/>
              </a:rPr>
              <a:t>);</a:t>
            </a:r>
          </a:p>
          <a:p>
            <a:r>
              <a:rPr lang="en-US" sz="1200" dirty="0">
                <a:latin typeface="Courier"/>
                <a:cs typeface="Courier"/>
              </a:rPr>
              <a:t>      </a:t>
            </a:r>
            <a:r>
              <a:rPr lang="en-US" sz="1200" dirty="0" err="1">
                <a:latin typeface="Courier"/>
                <a:cs typeface="Courier"/>
              </a:rPr>
              <a:t>add_rchar</a:t>
            </a:r>
            <a:r>
              <a:rPr lang="en-US" sz="1200" dirty="0">
                <a:latin typeface="Courier"/>
                <a:cs typeface="Courier"/>
              </a:rPr>
              <a:t>(current, ret);</a:t>
            </a:r>
          </a:p>
          <a:p>
            <a:r>
              <a:rPr lang="en-US" sz="1200" dirty="0">
                <a:latin typeface="Courier"/>
                <a:cs typeface="Courier"/>
              </a:rPr>
              <a:t>    }</a:t>
            </a:r>
          </a:p>
          <a:p>
            <a:r>
              <a:rPr lang="en-US" sz="1200" dirty="0">
                <a:latin typeface="Courier"/>
                <a:cs typeface="Courier"/>
              </a:rPr>
              <a:t>    </a:t>
            </a:r>
            <a:r>
              <a:rPr lang="en-US" sz="1200" dirty="0" err="1">
                <a:latin typeface="Courier"/>
                <a:cs typeface="Courier"/>
              </a:rPr>
              <a:t>inc_syscr</a:t>
            </a:r>
            <a:r>
              <a:rPr lang="en-US" sz="1200" dirty="0">
                <a:latin typeface="Courier"/>
                <a:cs typeface="Courier"/>
              </a:rPr>
              <a:t>(current);</a:t>
            </a:r>
          </a:p>
          <a:p>
            <a:r>
              <a:rPr lang="en-US" sz="1200" dirty="0">
                <a:latin typeface="Courier"/>
                <a:cs typeface="Courier"/>
              </a:rPr>
              <a:t>  }</a:t>
            </a:r>
          </a:p>
          <a:p>
            <a:r>
              <a:rPr lang="en-US" sz="1200" dirty="0">
                <a:latin typeface="Courier"/>
                <a:cs typeface="Courier"/>
              </a:rPr>
              <a:t>  return ret;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0"/>
            <a:ext cx="185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fs</a:t>
            </a:r>
            <a:r>
              <a:rPr lang="en-US" dirty="0" smtClean="0"/>
              <a:t>/</a:t>
            </a:r>
            <a:r>
              <a:rPr lang="en-US" dirty="0" err="1" smtClean="0"/>
              <a:t>read_write.c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6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with particular hardware device</a:t>
            </a:r>
          </a:p>
          <a:p>
            <a:r>
              <a:rPr lang="en-US" dirty="0" smtClean="0"/>
              <a:t>Registers / Unregisters itself with the kernel</a:t>
            </a:r>
          </a:p>
          <a:p>
            <a:r>
              <a:rPr lang="en-US" dirty="0" smtClean="0"/>
              <a:t>Handler functions for each of the file operations</a:t>
            </a:r>
            <a:endParaRPr lang="en-US" dirty="0"/>
          </a:p>
        </p:txBody>
      </p:sp>
      <p:pic>
        <p:nvPicPr>
          <p:cNvPr id="7" name="Picture 6" descr="Screen Shot 2014-09-04 at 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14600"/>
            <a:ext cx="67691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smtClean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3498850"/>
            <a:ext cx="20129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 Driver</a:t>
            </a:r>
          </a:p>
          <a:p>
            <a:r>
              <a:rPr lang="en-US" altLang="en-US"/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4419600"/>
            <a:ext cx="20129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 Driver</a:t>
            </a:r>
          </a:p>
          <a:p>
            <a:r>
              <a:rPr lang="en-US" altLang="en-US"/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30325" y="5486400"/>
            <a:ext cx="14859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Device</a:t>
            </a:r>
          </a:p>
          <a:p>
            <a:r>
              <a:rPr lang="en-US" altLang="en-US"/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43013" y="2209800"/>
            <a:ext cx="16605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Kernel I/O</a:t>
            </a:r>
          </a:p>
          <a:p>
            <a:r>
              <a:rPr lang="en-US" altLang="en-US"/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439863" y="838200"/>
            <a:ext cx="12684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User</a:t>
            </a:r>
          </a:p>
          <a:p>
            <a:r>
              <a:rPr lang="en-US" altLang="en-US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49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happens when you </a:t>
            </a:r>
            <a:r>
              <a:rPr lang="en-US" dirty="0" err="1" smtClean="0"/>
              <a:t>fgetc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4833" y="1491731"/>
            <a:ext cx="149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Level I/O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2255" y="149173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6305" y="1878609"/>
            <a:ext cx="145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 I/O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66563" y="195616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3298" y="2224909"/>
            <a:ext cx="66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Syscall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20331" y="2224909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34226" y="2707861"/>
            <a:ext cx="124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13552" y="260121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26874" y="3234460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I/O Driver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12255" y="324806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88434" y="3806314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40834" y="3627549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88756" y="3806314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65435" y="3985079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6334" y="3985079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8044" y="4082622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89903" y="3789994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196539" y="3611229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46635" y="99016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/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9934" y="1206847"/>
            <a:ext cx="9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streams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9934" y="1671286"/>
            <a:ext cx="96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handles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9934" y="2080874"/>
            <a:ext cx="104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registers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39934" y="2617135"/>
            <a:ext cx="127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descriptors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9934" y="3149114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Commands and Data Transfers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9934" y="4020855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Disks, Flash, Controllers, DMA</a:t>
            </a: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12" y="452778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6" y="4527780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22" y="4900312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28" y="5194620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99" y="474128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40971"/>
            <a:ext cx="1265440" cy="9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08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943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Process: </a:t>
            </a:r>
            <a:r>
              <a:rPr lang="en-US" altLang="en-US" dirty="0"/>
              <a:t>e</a:t>
            </a:r>
            <a:r>
              <a:rPr lang="en-US" dirty="0"/>
              <a:t>xecution environment with Restricted Rights</a:t>
            </a:r>
          </a:p>
          <a:p>
            <a:pPr lvl="1"/>
            <a:r>
              <a:rPr lang="en-US" altLang="en-US" dirty="0"/>
              <a:t>Address Space with One or More Threads</a:t>
            </a:r>
          </a:p>
          <a:p>
            <a:pPr lvl="1"/>
            <a:r>
              <a:rPr lang="en-US" altLang="en-US" dirty="0"/>
              <a:t>Owns memory (address space)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Hardware mechanism for regaining control from user</a:t>
            </a:r>
          </a:p>
          <a:p>
            <a:pPr lvl="1"/>
            <a:r>
              <a:rPr lang="en-US" dirty="0" smtClean="0"/>
              <a:t>Notification that events have occurred</a:t>
            </a:r>
          </a:p>
          <a:p>
            <a:pPr lvl="1"/>
            <a:r>
              <a:rPr lang="en-US" dirty="0" smtClean="0"/>
              <a:t>User-level equivalent: Signals</a:t>
            </a:r>
          </a:p>
          <a:p>
            <a:r>
              <a:rPr lang="en-US" dirty="0" smtClean="0"/>
              <a:t>Native control of Process</a:t>
            </a:r>
          </a:p>
          <a:p>
            <a:pPr lvl="1"/>
            <a:r>
              <a:rPr lang="en-US" dirty="0" smtClean="0"/>
              <a:t>Fork, Exec, Wait, Signal</a:t>
            </a:r>
          </a:p>
          <a:p>
            <a:r>
              <a:rPr lang="en-US" dirty="0" smtClean="0"/>
              <a:t>Basic Support for I/O</a:t>
            </a:r>
          </a:p>
          <a:p>
            <a:pPr lvl="1"/>
            <a:r>
              <a:rPr lang="en-US" dirty="0" smtClean="0"/>
              <a:t>Standard interface: open, read, write, seek</a:t>
            </a:r>
          </a:p>
          <a:p>
            <a:pPr lvl="1"/>
            <a:r>
              <a:rPr lang="en-US" dirty="0" smtClean="0"/>
              <a:t>Device drivers: customized interface to hardware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smtClean="0"/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Hardware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Superscalar processors can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execute multiple instructions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 duplicates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register state to make a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second “thread,” allowing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Can schedule each thread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Original technique called “Simultaneous Multithreading”</a:t>
            </a:r>
            <a:endParaRPr lang="en-US" altLang="ja-JP" dirty="0" smtClean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  <a:hlinkClick r:id="rId3"/>
              </a:rPr>
              <a:t>http</a:t>
            </a:r>
            <a:r>
              <a:rPr lang="en-US" altLang="en-US" dirty="0" smtClean="0">
                <a:latin typeface="+mj-lt"/>
                <a:hlinkClick r:id="rId3"/>
              </a:rPr>
              <a:t>://www.cs.washington.edu/research/smt/index.html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SPARC, Pentium 4/Xeon (“</a:t>
            </a:r>
            <a:r>
              <a:rPr lang="en-US" altLang="ja-JP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”</a:t>
            </a:r>
            <a:r>
              <a:rPr lang="en-US" altLang="ja-JP" dirty="0" smtClean="0">
                <a:latin typeface="+mj-l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+mj-lt"/>
                </a:rPr>
                <a:t>Colored blocks show </a:t>
              </a:r>
              <a:endParaRPr lang="en-US" altLang="en-US" sz="2000" b="0" dirty="0" smtClean="0">
                <a:latin typeface="+mj-lt"/>
              </a:endParaRPr>
            </a:p>
            <a:p>
              <a:pPr algn="ctr"/>
              <a:r>
                <a:rPr lang="en-US" altLang="en-US" sz="2000" b="0" dirty="0" smtClean="0">
                  <a:latin typeface="+mj-lt"/>
                </a:rPr>
                <a:t>instructions </a:t>
              </a:r>
              <a:r>
                <a:rPr lang="en-US" altLang="en-US" sz="2000" b="0" dirty="0">
                  <a:latin typeface="+mj-lt"/>
                </a:rPr>
                <a:t>executed</a:t>
              </a:r>
            </a:p>
            <a:p>
              <a:endParaRPr lang="en-US" altLang="en-US" sz="20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9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User/</a:t>
            </a:r>
            <a:r>
              <a:rPr lang="en-US" dirty="0" err="1" smtClean="0"/>
              <a:t>Kernal</a:t>
            </a:r>
            <a:r>
              <a:rPr lang="en-US" dirty="0" smtClean="0"/>
              <a:t>(</a:t>
            </a:r>
            <a:r>
              <a:rPr lang="en-US" dirty="0" err="1" smtClean="0"/>
              <a:t>Priviledged</a:t>
            </a:r>
            <a:r>
              <a:rPr lang="en-US" dirty="0" smtClean="0"/>
              <a:t>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94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 Mode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22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Kernel Mode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HW access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HW access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900854" cy="674132"/>
            <a:chOff x="2362200" y="3048000"/>
            <a:chExt cx="900854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exec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syscall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30243" cy="870466"/>
            <a:chOff x="2590803" y="2927866"/>
            <a:chExt cx="530243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interrupt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0" y="2209802"/>
            <a:ext cx="376946" cy="974942"/>
            <a:chOff x="2971803" y="3200400"/>
            <a:chExt cx="376951" cy="69547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rfi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44146" y="2925874"/>
            <a:ext cx="385054" cy="11889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532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98105" cy="533400"/>
          </a:xfrm>
        </p:spPr>
        <p:txBody>
          <a:bodyPr/>
          <a:lstStyle/>
          <a:p>
            <a:r>
              <a:rPr lang="en-US" dirty="0" smtClean="0"/>
              <a:t>Recall: A </a:t>
            </a:r>
            <a:r>
              <a:rPr lang="en-US" dirty="0" smtClean="0"/>
              <a:t>simple address </a:t>
            </a:r>
            <a:r>
              <a:rPr lang="en-US" dirty="0" smtClean="0"/>
              <a:t>translation (B&amp;B)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/>
              <a:t>Can the </a:t>
            </a:r>
            <a:r>
              <a:rPr lang="en-US" dirty="0" smtClean="0"/>
              <a:t>program </a:t>
            </a:r>
            <a:r>
              <a:rPr lang="en-US" dirty="0" smtClean="0"/>
              <a:t>touch OS?</a:t>
            </a:r>
          </a:p>
          <a:p>
            <a:r>
              <a:rPr lang="en-US" dirty="0" smtClean="0"/>
              <a:t>Can it touch other </a:t>
            </a:r>
            <a:r>
              <a:rPr lang="en-US" dirty="0" smtClean="0"/>
              <a:t>programs?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Address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100…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88" grpId="1" build="p"/>
      <p:bldP spid="57" grpId="0"/>
      <p:bldP spid="58" grpId="0" animBg="1"/>
      <p:bldP spid="59" grpId="0" animBg="1"/>
      <p:bldP spid="60" grpId="0" animBg="1"/>
      <p:bldP spid="61" grpId="0"/>
      <p:bldP spid="64" grpId="0" animBg="1"/>
      <p:bldP spid="76" grpId="0" animBg="1"/>
      <p:bldP spid="77" grpId="0"/>
      <p:bldP spid="85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altLang="en-US" sz="2800" dirty="0" smtClean="0"/>
              <a:t>Recall: Address Mapping</a:t>
            </a:r>
            <a:endParaRPr lang="en-US" altLang="en-US" sz="2800" dirty="0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6163" y="2928938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24638" y="2963863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1873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32332</TotalTime>
  <Pages>60</Pages>
  <Words>3639</Words>
  <Application>Microsoft Office PowerPoint</Application>
  <PresentationFormat>On-screen Show (4:3)</PresentationFormat>
  <Paragraphs>754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Gulim</vt:lpstr>
      <vt:lpstr>MS PGothic</vt:lpstr>
      <vt:lpstr>Arial</vt:lpstr>
      <vt:lpstr>Comic Sans MS</vt:lpstr>
      <vt:lpstr>Courier</vt:lpstr>
      <vt:lpstr>Courier New</vt:lpstr>
      <vt:lpstr>Helvetica</vt:lpstr>
      <vt:lpstr>Symbol</vt:lpstr>
      <vt:lpstr>Office</vt:lpstr>
      <vt:lpstr>CS162 Operating Systems and Systems Programming Lecture 3  Processes (con’t), Fork,  Introduction to I/O</vt:lpstr>
      <vt:lpstr>Recall: Four fundamental OS concepts</vt:lpstr>
      <vt:lpstr>Recall: Process</vt:lpstr>
      <vt:lpstr>Single and Multithreaded Processes</vt:lpstr>
      <vt:lpstr>Recall: give the illusion of multiple processors?</vt:lpstr>
      <vt:lpstr>Simultaneous MultiThreading/Hyperthreading</vt:lpstr>
      <vt:lpstr>Recall: User/Kernal(Priviledged) Mode</vt:lpstr>
      <vt:lpstr>Recall: A simple address translation (B&amp;B)</vt:lpstr>
      <vt:lpstr>Recall: Address Mapping</vt:lpstr>
      <vt:lpstr>Putting it together: web server</vt:lpstr>
      <vt:lpstr>Running Many Programs</vt:lpstr>
      <vt:lpstr>Process Control Block</vt:lpstr>
      <vt:lpstr>Scheduler</vt:lpstr>
      <vt:lpstr>Implementing Safe Kernel Mode Transfers</vt:lpstr>
      <vt:lpstr>Need for Separate Kernel Stacks</vt:lpstr>
      <vt:lpstr>Before</vt:lpstr>
      <vt:lpstr>During</vt:lpstr>
      <vt:lpstr>Kernel System Call Handler</vt:lpstr>
      <vt:lpstr>Hardware support: Interrupt Control</vt:lpstr>
      <vt:lpstr>Interrupt Controller</vt:lpstr>
      <vt:lpstr>How do we take interrupts safely?</vt:lpstr>
      <vt:lpstr>Administrivia: Getting started</vt:lpstr>
      <vt:lpstr>Question</vt:lpstr>
      <vt:lpstr>pid.c</vt:lpstr>
      <vt:lpstr>Can a process create a process ?</vt:lpstr>
      <vt:lpstr>fork1.c</vt:lpstr>
      <vt:lpstr>UNIX Process Management</vt:lpstr>
      <vt:lpstr>fork2.c</vt:lpstr>
      <vt:lpstr>UNIX Process Management</vt:lpstr>
      <vt:lpstr>Shell</vt:lpstr>
      <vt:lpstr>Signals – infloop.c</vt:lpstr>
      <vt:lpstr>Process races: fork.c</vt:lpstr>
      <vt:lpstr>Break</vt:lpstr>
      <vt:lpstr>Recall: UNIX System Structure</vt:lpstr>
      <vt:lpstr>How does the kernel provide services?</vt:lpstr>
      <vt:lpstr>OS run-time library</vt:lpstr>
      <vt:lpstr>A Kind of Narrow Waist</vt:lpstr>
      <vt:lpstr>Key Unix I/O Design Concepts</vt:lpstr>
      <vt:lpstr>I/O &amp; Storage Layers</vt:lpstr>
      <vt:lpstr>The file system abstraction</vt:lpstr>
      <vt:lpstr>C high level File API – streams (review)</vt:lpstr>
      <vt:lpstr>Connecting Processes, Filesystem, and Users</vt:lpstr>
      <vt:lpstr>C API Standard Streams</vt:lpstr>
      <vt:lpstr>C high level File API – stream ops</vt:lpstr>
      <vt:lpstr>C Stream API positioning</vt:lpstr>
      <vt:lpstr>What’s below the surface ??</vt:lpstr>
      <vt:lpstr>C Low level I/O</vt:lpstr>
      <vt:lpstr>C Low Level: standard descriptors</vt:lpstr>
      <vt:lpstr>C Low Level Operations</vt:lpstr>
      <vt:lpstr>And lots more !</vt:lpstr>
      <vt:lpstr>What’s below the surface ??</vt:lpstr>
      <vt:lpstr>SYSCALL</vt:lpstr>
      <vt:lpstr>Internal OS File Descriptor</vt:lpstr>
      <vt:lpstr>Device Drivers</vt:lpstr>
      <vt:lpstr>File System: from syscall to driver</vt:lpstr>
      <vt:lpstr>Low Level Driver</vt:lpstr>
      <vt:lpstr>Life Cycle of An I/O Request</vt:lpstr>
      <vt:lpstr>So what happens when you fgetc?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374</cp:revision>
  <cp:lastPrinted>2015-01-28T22:49:08Z</cp:lastPrinted>
  <dcterms:created xsi:type="dcterms:W3CDTF">1995-08-12T11:37:26Z</dcterms:created>
  <dcterms:modified xsi:type="dcterms:W3CDTF">2015-01-29T00:30:16Z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