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566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67" r:id="rId12"/>
    <p:sldId id="508" r:id="rId13"/>
    <p:sldId id="575" r:id="rId14"/>
    <p:sldId id="509" r:id="rId15"/>
    <p:sldId id="510" r:id="rId16"/>
    <p:sldId id="511" r:id="rId17"/>
    <p:sldId id="512" r:id="rId18"/>
    <p:sldId id="513" r:id="rId19"/>
    <p:sldId id="574" r:id="rId20"/>
    <p:sldId id="514" r:id="rId21"/>
    <p:sldId id="515" r:id="rId22"/>
    <p:sldId id="573" r:id="rId23"/>
    <p:sldId id="516" r:id="rId24"/>
    <p:sldId id="517" r:id="rId25"/>
    <p:sldId id="518" r:id="rId26"/>
    <p:sldId id="538" r:id="rId27"/>
    <p:sldId id="539" r:id="rId28"/>
    <p:sldId id="519" r:id="rId29"/>
    <p:sldId id="540" r:id="rId30"/>
    <p:sldId id="541" r:id="rId31"/>
    <p:sldId id="542" r:id="rId32"/>
    <p:sldId id="543" r:id="rId33"/>
    <p:sldId id="544" r:id="rId34"/>
    <p:sldId id="545" r:id="rId35"/>
    <p:sldId id="546" r:id="rId36"/>
    <p:sldId id="547" r:id="rId37"/>
    <p:sldId id="548" r:id="rId38"/>
    <p:sldId id="549" r:id="rId39"/>
    <p:sldId id="570" r:id="rId40"/>
    <p:sldId id="571" r:id="rId41"/>
    <p:sldId id="550" r:id="rId42"/>
    <p:sldId id="551" r:id="rId43"/>
    <p:sldId id="552" r:id="rId44"/>
    <p:sldId id="554" r:id="rId45"/>
    <p:sldId id="555" r:id="rId46"/>
    <p:sldId id="556" r:id="rId47"/>
    <p:sldId id="557" r:id="rId48"/>
    <p:sldId id="558" r:id="rId49"/>
    <p:sldId id="559" r:id="rId50"/>
    <p:sldId id="560" r:id="rId51"/>
    <p:sldId id="561" r:id="rId52"/>
    <p:sldId id="568" r:id="rId53"/>
    <p:sldId id="569" r:id="rId54"/>
    <p:sldId id="572" r:id="rId55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799" autoAdjust="0"/>
  </p:normalViewPr>
  <p:slideViewPr>
    <p:cSldViewPr>
      <p:cViewPr varScale="1">
        <p:scale>
          <a:sx n="80" d="100"/>
          <a:sy n="80" d="100"/>
        </p:scale>
        <p:origin x="5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2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3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0189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713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13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4.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80340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2/2/15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libc/manual/html_node/Opening-and-Closing-Fil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service-names-port-numbers/service-names-port-numbers.txt" TargetMode="External"/><Relationship Id="rId2" Type="http://schemas.openxmlformats.org/officeDocument/2006/relationships/hyperlink" Target="http://www.iana.org/assignments/service-names-port-numbers/service-names-port-numbers.x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4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</a:t>
            </a:r>
            <a:r>
              <a:rPr lang="en-US" altLang="en-US" sz="3000" dirty="0" smtClean="0"/>
              <a:t>I/O (Continued),</a:t>
            </a:r>
            <a:br>
              <a:rPr lang="en-US" altLang="en-US" sz="3000" dirty="0" smtClean="0"/>
            </a:br>
            <a:r>
              <a:rPr lang="en-US" altLang="en-US" sz="3000" dirty="0" smtClean="0"/>
              <a:t>Sockets, Networking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ops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1" y="685800"/>
            <a:ext cx="8851920" cy="563231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character oriented  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fputc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	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// </a:t>
            </a:r>
            <a:r>
              <a:rPr lang="en-US" dirty="0" err="1" smtClean="0">
                <a:latin typeface="Courier"/>
                <a:cs typeface="Courier"/>
              </a:rPr>
              <a:t>rtn</a:t>
            </a:r>
            <a:r>
              <a:rPr lang="en-US" dirty="0" smtClean="0">
                <a:latin typeface="Courier"/>
                <a:cs typeface="Courier"/>
              </a:rPr>
              <a:t> c or EOF on err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fputs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*s,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	// </a:t>
            </a:r>
            <a:r>
              <a:rPr lang="en-US" dirty="0" err="1" smtClean="0">
                <a:latin typeface="Courier"/>
                <a:cs typeface="Courier"/>
              </a:rPr>
              <a:t>rtn</a:t>
            </a:r>
            <a:r>
              <a:rPr lang="en-US" dirty="0" smtClean="0">
                <a:latin typeface="Courier"/>
                <a:cs typeface="Courier"/>
              </a:rPr>
              <a:t> &gt;0 or EOF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fgetc</a:t>
            </a:r>
            <a:r>
              <a:rPr lang="en-US" dirty="0">
                <a:latin typeface="Courier"/>
                <a:cs typeface="Courier"/>
              </a:rPr>
              <a:t>( FILE * 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char *</a:t>
            </a:r>
            <a:r>
              <a:rPr lang="en-US" dirty="0" err="1">
                <a:latin typeface="Courier"/>
                <a:cs typeface="Courier"/>
              </a:rPr>
              <a:t>fgets</a:t>
            </a:r>
            <a:r>
              <a:rPr lang="en-US" dirty="0">
                <a:latin typeface="Courier"/>
                <a:cs typeface="Courier"/>
              </a:rPr>
              <a:t>( char *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block oriented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fread</a:t>
            </a:r>
            <a:r>
              <a:rPr lang="en-US" dirty="0">
                <a:latin typeface="Courier"/>
                <a:cs typeface="Courier"/>
              </a:rPr>
              <a:t>(void *</a:t>
            </a:r>
            <a:r>
              <a:rPr lang="en-US" dirty="0" err="1">
                <a:latin typeface="Courier"/>
                <a:cs typeface="Courier"/>
              </a:rPr>
              <a:t>ptr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size_of_elements</a:t>
            </a:r>
            <a:r>
              <a:rPr lang="en-US" dirty="0">
                <a:latin typeface="Courier"/>
                <a:cs typeface="Courier"/>
              </a:rPr>
              <a:t>, </a:t>
            </a:r>
          </a:p>
          <a:p>
            <a:r>
              <a:rPr lang="en-US" dirty="0">
                <a:latin typeface="Courier"/>
                <a:cs typeface="Courier"/>
              </a:rPr>
              <a:t>            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number_of_elements</a:t>
            </a:r>
            <a:r>
              <a:rPr lang="en-US" dirty="0">
                <a:latin typeface="Courier"/>
                <a:cs typeface="Courier"/>
              </a:rPr>
              <a:t>, FILE *</a:t>
            </a:r>
            <a:r>
              <a:rPr lang="en-US" dirty="0" err="1">
                <a:latin typeface="Courier"/>
                <a:cs typeface="Courier"/>
              </a:rPr>
              <a:t>a_file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        </a:t>
            </a:r>
          </a:p>
          <a:p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fwrite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</a:t>
            </a:r>
            <a:r>
              <a:rPr lang="en-US" dirty="0" err="1">
                <a:latin typeface="Courier"/>
                <a:cs typeface="Courier"/>
              </a:rPr>
              <a:t>ptr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size_of_elements</a:t>
            </a:r>
            <a:r>
              <a:rPr lang="en-US" dirty="0">
                <a:latin typeface="Courier"/>
                <a:cs typeface="Courier"/>
              </a:rPr>
              <a:t>, </a:t>
            </a:r>
          </a:p>
          <a:p>
            <a:r>
              <a:rPr lang="en-US" dirty="0">
                <a:latin typeface="Courier"/>
                <a:cs typeface="Courier"/>
              </a:rPr>
              <a:t>            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number_of_elements</a:t>
            </a:r>
            <a:r>
              <a:rPr lang="en-US" dirty="0">
                <a:latin typeface="Courier"/>
                <a:cs typeface="Courier"/>
              </a:rPr>
              <a:t>, FILE *</a:t>
            </a:r>
            <a:r>
              <a:rPr lang="en-US" dirty="0" err="1">
                <a:latin typeface="Courier"/>
                <a:cs typeface="Courier"/>
              </a:rPr>
              <a:t>a_file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formatted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fprintf</a:t>
            </a:r>
            <a:r>
              <a:rPr lang="en-US" dirty="0">
                <a:latin typeface="Courier"/>
                <a:cs typeface="Courier"/>
              </a:rPr>
              <a:t>(FILE *restrict stream,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*restrict format, </a:t>
            </a:r>
            <a:r>
              <a:rPr lang="en-US" dirty="0" smtClean="0">
                <a:latin typeface="Courier"/>
                <a:cs typeface="Courier"/>
              </a:rPr>
              <a:t>		...);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fscanf</a:t>
            </a:r>
            <a:r>
              <a:rPr lang="en-US" dirty="0">
                <a:latin typeface="Courier"/>
                <a:cs typeface="Courier"/>
              </a:rPr>
              <a:t>(FILE *restrict stream,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*restrict format, </a:t>
            </a:r>
            <a:r>
              <a:rPr lang="en-US" dirty="0" smtClean="0">
                <a:latin typeface="Courier"/>
                <a:cs typeface="Courier"/>
              </a:rPr>
              <a:t>		...);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5139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1" y="685800"/>
            <a:ext cx="8851920" cy="61093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#include &lt;</a:t>
            </a:r>
            <a:r>
              <a:rPr lang="en-US" sz="1700" dirty="0" err="1" smtClean="0">
                <a:latin typeface="Courier"/>
                <a:cs typeface="Courier"/>
              </a:rPr>
              <a:t>stdio.h</a:t>
            </a:r>
            <a:r>
              <a:rPr lang="en-US" sz="1700" dirty="0" smtClean="0">
                <a:latin typeface="Courier"/>
                <a:cs typeface="Courier"/>
              </a:rPr>
              <a:t>&gt;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#define BUFLEN 256</a:t>
            </a:r>
          </a:p>
          <a:p>
            <a:r>
              <a:rPr lang="en-US" sz="1700" dirty="0" smtClean="0">
                <a:latin typeface="Courier"/>
                <a:cs typeface="Courier"/>
              </a:rPr>
              <a:t>FILE *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smtClean="0">
                <a:latin typeface="Courier"/>
                <a:cs typeface="Courier"/>
              </a:rPr>
              <a:t>char </a:t>
            </a:r>
            <a:r>
              <a:rPr lang="en-US" sz="1700" dirty="0" err="1" smtClean="0">
                <a:latin typeface="Courier"/>
                <a:cs typeface="Courier"/>
              </a:rPr>
              <a:t>mybuf</a:t>
            </a:r>
            <a:r>
              <a:rPr lang="en-US" sz="1700" dirty="0" smtClean="0">
                <a:latin typeface="Courier"/>
                <a:cs typeface="Courier"/>
              </a:rPr>
              <a:t>[BUFLEN];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err="1" smtClean="0">
                <a:latin typeface="Courier"/>
                <a:cs typeface="Courier"/>
              </a:rPr>
              <a:t>int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 smtClean="0">
                <a:latin typeface="Courier"/>
                <a:cs typeface="Courier"/>
              </a:rPr>
              <a:t>storetofile</a:t>
            </a:r>
            <a:r>
              <a:rPr lang="en-US" sz="1700" dirty="0" smtClean="0">
                <a:latin typeface="Courier"/>
                <a:cs typeface="Courier"/>
              </a:rPr>
              <a:t>() {</a:t>
            </a:r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char *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 smtClean="0">
              <a:latin typeface="Courier"/>
              <a:cs typeface="Courier"/>
            </a:endParaRP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  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 = </a:t>
            </a:r>
            <a:r>
              <a:rPr lang="en-US" sz="1700" dirty="0" err="1" smtClean="0">
                <a:latin typeface="Courier"/>
                <a:cs typeface="Courier"/>
              </a:rPr>
              <a:t>fopen</a:t>
            </a:r>
            <a:r>
              <a:rPr lang="en-US" sz="1700" dirty="0" smtClean="0">
                <a:latin typeface="Courier"/>
                <a:cs typeface="Courier"/>
              </a:rPr>
              <a:t>(“/</a:t>
            </a:r>
            <a:r>
              <a:rPr lang="en-US" sz="1700" dirty="0" err="1" smtClean="0">
                <a:latin typeface="Courier"/>
                <a:cs typeface="Courier"/>
              </a:rPr>
              <a:t>usr</a:t>
            </a:r>
            <a:r>
              <a:rPr lang="en-US" sz="1700" dirty="0" smtClean="0">
                <a:latin typeface="Courier"/>
                <a:cs typeface="Courier"/>
              </a:rPr>
              <a:t>/homes/testing/</a:t>
            </a:r>
            <a:r>
              <a:rPr lang="en-US" sz="1700" dirty="0" err="1" smtClean="0">
                <a:latin typeface="Courier"/>
                <a:cs typeface="Courier"/>
              </a:rPr>
              <a:t>tokens”,”w</a:t>
            </a:r>
            <a:r>
              <a:rPr lang="en-US" sz="1700" dirty="0" smtClean="0">
                <a:latin typeface="Courier"/>
                <a:cs typeface="Courier"/>
              </a:rPr>
              <a:t>+”);</a:t>
            </a:r>
          </a:p>
          <a:p>
            <a:r>
              <a:rPr lang="en-US" sz="1700" dirty="0" smtClean="0">
                <a:latin typeface="Courier"/>
                <a:cs typeface="Courier"/>
              </a:rPr>
              <a:t>  if (!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</a:p>
          <a:p>
            <a:r>
              <a:rPr lang="en-US" sz="1700" dirty="0" smtClean="0">
                <a:latin typeface="Courier"/>
                <a:cs typeface="Courier"/>
              </a:rPr>
              <a:t>    return (-1);    // Error!</a:t>
            </a:r>
          </a:p>
          <a:p>
            <a:r>
              <a:rPr lang="en-US" sz="1700" dirty="0" smtClean="0">
                <a:latin typeface="Courier"/>
                <a:cs typeface="Courier"/>
              </a:rPr>
              <a:t>  while (1) {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    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 = </a:t>
            </a:r>
            <a:r>
              <a:rPr lang="en-US" sz="1700" dirty="0" err="1" smtClean="0">
                <a:latin typeface="Courier"/>
                <a:cs typeface="Courier"/>
              </a:rPr>
              <a:t>fgets</a:t>
            </a:r>
            <a:r>
              <a:rPr lang="en-US" sz="1700" dirty="0" smtClean="0">
                <a:latin typeface="Courier"/>
                <a:cs typeface="Courier"/>
              </a:rPr>
              <a:t>(*</a:t>
            </a:r>
            <a:r>
              <a:rPr lang="en-US" sz="1700" dirty="0" err="1" smtClean="0">
                <a:latin typeface="Courier"/>
                <a:cs typeface="Courier"/>
              </a:rPr>
              <a:t>mybuf</a:t>
            </a:r>
            <a:r>
              <a:rPr lang="en-US" sz="1700" dirty="0" smtClean="0">
                <a:latin typeface="Courier"/>
                <a:cs typeface="Courier"/>
              </a:rPr>
              <a:t>, BUFLEN, </a:t>
            </a:r>
            <a:r>
              <a:rPr lang="en-US" sz="1700" dirty="0" err="1" smtClean="0">
                <a:latin typeface="Courier"/>
                <a:cs typeface="Courier"/>
              </a:rPr>
              <a:t>stdin</a:t>
            </a:r>
            <a:r>
              <a:rPr lang="en-US" sz="1700" dirty="0" smtClean="0">
                <a:latin typeface="Courier"/>
                <a:cs typeface="Courier"/>
              </a:rPr>
              <a:t>); // catches overrun!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// Check for error or end of file (^D)</a:t>
            </a:r>
          </a:p>
          <a:p>
            <a:r>
              <a:rPr lang="en-US" sz="1700" dirty="0" smtClean="0">
                <a:latin typeface="Courier"/>
                <a:cs typeface="Courier"/>
              </a:rPr>
              <a:t>    if (!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 || </a:t>
            </a:r>
            <a:r>
              <a:rPr lang="en-US" sz="1700" dirty="0" err="1" smtClean="0">
                <a:latin typeface="Courier"/>
                <a:cs typeface="Courier"/>
              </a:rPr>
              <a:t>strlen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)==0) break;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    // Write string to output file, exit on error</a:t>
            </a:r>
          </a:p>
          <a:p>
            <a:r>
              <a:rPr lang="en-US" sz="1700" dirty="0" smtClean="0">
                <a:latin typeface="Courier"/>
                <a:cs typeface="Courier"/>
              </a:rPr>
              <a:t>    if (</a:t>
            </a:r>
            <a:r>
              <a:rPr lang="en-US" sz="1700" dirty="0" err="1" smtClean="0">
                <a:latin typeface="Courier"/>
                <a:cs typeface="Courier"/>
              </a:rPr>
              <a:t>fputs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, 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)&lt; 0) break; 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}</a:t>
            </a:r>
            <a:r>
              <a:rPr lang="en-US" sz="1700" dirty="0" smtClean="0">
                <a:latin typeface="Courier"/>
                <a:cs typeface="Courier"/>
              </a:rPr>
              <a:t>	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 smtClean="0">
                <a:latin typeface="Courier"/>
                <a:cs typeface="Courier"/>
              </a:rPr>
              <a:t>fclose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>
                <a:latin typeface="Courier"/>
                <a:cs typeface="Courier"/>
              </a:rPr>
              <a:t>); </a:t>
            </a:r>
            <a:r>
              <a:rPr lang="en-US" sz="1700" dirty="0" smtClean="0">
                <a:latin typeface="Courier"/>
                <a:cs typeface="Courier"/>
              </a:rPr>
              <a:t> // </a:t>
            </a:r>
            <a:r>
              <a:rPr lang="en-US" sz="1700" dirty="0">
                <a:latin typeface="Courier"/>
                <a:cs typeface="Courier"/>
              </a:rPr>
              <a:t>Flushes from </a:t>
            </a:r>
            <a:r>
              <a:rPr lang="en-US" sz="1700" dirty="0" err="1">
                <a:latin typeface="Courier"/>
                <a:cs typeface="Courier"/>
              </a:rPr>
              <a:t>userspace</a:t>
            </a:r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}</a:t>
            </a:r>
            <a:endParaRPr lang="en-US" sz="17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05584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Stream API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85568"/>
            <a:ext cx="8991600" cy="10187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Preserves high level abstraction </a:t>
            </a:r>
            <a:r>
              <a:rPr lang="en-US" dirty="0" smtClean="0"/>
              <a:t>of </a:t>
            </a:r>
            <a:r>
              <a:rPr lang="en-US" dirty="0" smtClean="0"/>
              <a:t>uniform stream of objects</a:t>
            </a:r>
          </a:p>
          <a:p>
            <a:r>
              <a:rPr lang="en-US" dirty="0" smtClean="0"/>
              <a:t>Adds buffering for performance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704" y="1367762"/>
            <a:ext cx="768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fseek</a:t>
            </a:r>
            <a:r>
              <a:rPr lang="en-US" b="1" dirty="0">
                <a:latin typeface="Courier"/>
                <a:cs typeface="Courier"/>
              </a:rPr>
              <a:t>(FILE *</a:t>
            </a:r>
            <a:r>
              <a:rPr lang="en-US" i="1" dirty="0">
                <a:latin typeface="Courier"/>
                <a:cs typeface="Courier"/>
              </a:rPr>
              <a:t>stream</a:t>
            </a:r>
            <a:r>
              <a:rPr lang="en-US" b="1" dirty="0">
                <a:latin typeface="Courier"/>
                <a:cs typeface="Courier"/>
              </a:rPr>
              <a:t>, long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offset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whence</a:t>
            </a:r>
            <a:r>
              <a:rPr lang="en-US" b="1" dirty="0">
                <a:latin typeface="Courier"/>
                <a:cs typeface="Courier"/>
              </a:rPr>
              <a:t>);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long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ftell</a:t>
            </a:r>
            <a:r>
              <a:rPr lang="en-US" b="1" dirty="0">
                <a:latin typeface="Courier"/>
                <a:cs typeface="Courier"/>
              </a:rPr>
              <a:t> (FILE *stream)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void rewind (FILE *stream)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270" y="2743685"/>
            <a:ext cx="1210935" cy="208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rmAutofit/>
          </a:bodyPr>
          <a:lstStyle/>
          <a:p>
            <a:r>
              <a:rPr lang="en-US" dirty="0" err="1"/>
              <a:t>Kubiatowicz</a:t>
            </a:r>
            <a:r>
              <a:rPr lang="en-US" dirty="0"/>
              <a:t> Office </a:t>
            </a:r>
            <a:r>
              <a:rPr lang="en-US" dirty="0" smtClean="0"/>
              <a:t>Hours (really!)</a:t>
            </a:r>
            <a:endParaRPr lang="en-US" dirty="0"/>
          </a:p>
          <a:p>
            <a:pPr lvl="1"/>
            <a:r>
              <a:rPr lang="en-US" dirty="0"/>
              <a:t>1pm-2pm, Monday/Wednesday</a:t>
            </a:r>
          </a:p>
          <a:p>
            <a:r>
              <a:rPr lang="en-US" dirty="0" smtClean="0"/>
              <a:t>Homework 0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Due on Today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Homework 1 handed out today as well</a:t>
            </a:r>
          </a:p>
          <a:p>
            <a:r>
              <a:rPr lang="en-US" dirty="0" smtClean="0"/>
              <a:t>Participation</a:t>
            </a:r>
            <a:r>
              <a:rPr lang="en-US" dirty="0"/>
              <a:t>: Get to know your TA</a:t>
            </a:r>
            <a:r>
              <a:rPr lang="en-US" dirty="0" smtClean="0"/>
              <a:t>!</a:t>
            </a:r>
          </a:p>
          <a:p>
            <a:r>
              <a:rPr lang="en-US" dirty="0" smtClean="0"/>
              <a:t>Group </a:t>
            </a:r>
            <a:r>
              <a:rPr lang="en-US" dirty="0" smtClean="0"/>
              <a:t>sign up form out </a:t>
            </a:r>
            <a:r>
              <a:rPr lang="en-US" dirty="0" smtClean="0"/>
              <a:t>this week </a:t>
            </a:r>
          </a:p>
          <a:p>
            <a:pPr lvl="1"/>
            <a:r>
              <a:rPr lang="en-US" dirty="0" smtClean="0"/>
              <a:t>Get </a:t>
            </a:r>
            <a:r>
              <a:rPr lang="en-US" dirty="0" smtClean="0"/>
              <a:t>finding groups ASAP</a:t>
            </a:r>
          </a:p>
          <a:p>
            <a:pPr lvl="1"/>
            <a:r>
              <a:rPr lang="en-US" dirty="0" smtClean="0"/>
              <a:t>4 people in a group!</a:t>
            </a:r>
          </a:p>
          <a:p>
            <a:r>
              <a:rPr lang="en-US" dirty="0" smtClean="0"/>
              <a:t>Finals conflicts: Tell us now</a:t>
            </a:r>
          </a:p>
          <a:p>
            <a:pPr lvl="1"/>
            <a:r>
              <a:rPr lang="en-US" dirty="0" smtClean="0"/>
              <a:t>Must give us a good reason for providing an alternative</a:t>
            </a:r>
          </a:p>
          <a:p>
            <a:pPr lvl="1"/>
            <a:r>
              <a:rPr lang="en-US" dirty="0" smtClean="0"/>
              <a:t>No alternate time if the conflict is because of an overlapping class (e.g. EE122)!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52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004250"/>
            <a:ext cx="8465147" cy="233915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11633" y="1066800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45" y="43719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309" y="43719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55" y="47444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61" y="50387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32" y="45854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33" y="4585150"/>
            <a:ext cx="1265440" cy="907297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910798" y="1571792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932270" y="1958670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368256" y="2328289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040191" y="2787922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130576" y="3301757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>
            <a:stCxn id="85" idx="3"/>
            <a:endCxn id="86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53820" y="1611868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053820" y="1992868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53820" y="2261152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53820" y="2797413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3820" y="3329392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92334" y="3868455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0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507385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650" y="2409699"/>
            <a:ext cx="8229600" cy="203132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fcntl.h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</a:t>
            </a:r>
            <a:r>
              <a:rPr lang="en-US" dirty="0" err="1" smtClean="0">
                <a:latin typeface="Courier"/>
                <a:cs typeface="Courier"/>
              </a:rPr>
              <a:t>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&lt;sys/</a:t>
            </a:r>
            <a:r>
              <a:rPr lang="en-US" dirty="0" err="1" smtClean="0">
                <a:latin typeface="Courier"/>
                <a:cs typeface="Courier"/>
              </a:rPr>
              <a:t>types.h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flags [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779212" y="3532039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562935" y="3548709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704" y="4598489"/>
            <a:ext cx="3488895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Access modes (Rd, </a:t>
            </a:r>
            <a:r>
              <a:rPr lang="en-US" sz="1600" dirty="0" err="1" smtClean="0"/>
              <a:t>Wr</a:t>
            </a:r>
            <a:r>
              <a:rPr lang="en-US" sz="1600" dirty="0" smtClean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Operating modes (Appends, …)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8233" y="4719142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 </a:t>
            </a:r>
            <a:r>
              <a:rPr lang="en-US" sz="1600" dirty="0"/>
              <a:t>P</a:t>
            </a:r>
            <a:r>
              <a:rPr lang="en-US" sz="1600" dirty="0" smtClean="0"/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User|Group|Other</a:t>
            </a:r>
            <a:r>
              <a:rPr lang="en-US" sz="1600" dirty="0" smtClean="0"/>
              <a:t> X R|W|X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6062246"/>
            <a:ext cx="875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www.gnu.org</a:t>
            </a:r>
            <a:r>
              <a:rPr lang="en-US" sz="1600" dirty="0">
                <a:hlinkClick r:id="rId2"/>
              </a:rPr>
              <a:t>/software/</a:t>
            </a:r>
            <a:r>
              <a:rPr lang="en-US" sz="1600" dirty="0" err="1">
                <a:hlinkClick r:id="rId2"/>
              </a:rPr>
              <a:t>libc</a:t>
            </a:r>
            <a:r>
              <a:rPr lang="en-US" sz="1600" dirty="0">
                <a:hlinkClick r:id="rId2"/>
              </a:rPr>
              <a:t>/manual/</a:t>
            </a:r>
            <a:r>
              <a:rPr lang="en-US" sz="1600" dirty="0" err="1">
                <a:hlinkClick r:id="rId2"/>
              </a:rPr>
              <a:t>html_node</a:t>
            </a:r>
            <a:r>
              <a:rPr lang="en-US" sz="1600" dirty="0">
                <a:hlinkClick r:id="rId2"/>
              </a:rPr>
              <a:t>/Opening-and-Closing-</a:t>
            </a:r>
            <a:r>
              <a:rPr lang="en-US" sz="1600" dirty="0" err="1">
                <a:hlinkClick r:id="rId2"/>
              </a:rPr>
              <a:t>Files.html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59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Level: standard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9635"/>
            <a:ext cx="8229600" cy="846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Crossing levels: File descriptors vs. streams</a:t>
            </a:r>
          </a:p>
          <a:p>
            <a:r>
              <a:rPr lang="en-US" dirty="0" smtClean="0"/>
              <a:t>Don’t mix them!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8191" y="1483335"/>
            <a:ext cx="72124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STDIN_FILENO -  </a:t>
            </a:r>
            <a:r>
              <a:rPr lang="en-US" dirty="0">
                <a:latin typeface="Courier"/>
                <a:cs typeface="Courier"/>
              </a:rPr>
              <a:t>macro has value </a:t>
            </a:r>
            <a:r>
              <a:rPr lang="en-US" dirty="0" smtClean="0">
                <a:latin typeface="Courier"/>
                <a:cs typeface="Courier"/>
              </a:rPr>
              <a:t>0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STDOUT_FILENO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1</a:t>
            </a:r>
          </a:p>
          <a:p>
            <a:r>
              <a:rPr lang="en-US" dirty="0" smtClean="0">
                <a:latin typeface="Courier"/>
                <a:cs typeface="Courier"/>
              </a:rPr>
              <a:t>STDERR_FILENO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fileno</a:t>
            </a:r>
            <a:r>
              <a:rPr lang="en-US" dirty="0">
                <a:latin typeface="Courier"/>
                <a:cs typeface="Courier"/>
              </a:rPr>
              <a:t> (FILE *stream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FILE * </a:t>
            </a:r>
            <a:r>
              <a:rPr lang="en-US" dirty="0" err="1">
                <a:latin typeface="Courier"/>
                <a:cs typeface="Courier"/>
              </a:rPr>
              <a:t>fdopen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</a:t>
            </a:r>
            <a:r>
              <a:rPr lang="en-US" dirty="0" err="1">
                <a:latin typeface="Courier"/>
                <a:cs typeface="Courier"/>
              </a:rPr>
              <a:t>opentype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762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883" y="1473640"/>
            <a:ext cx="86374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read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maxsize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read, 0 =&gt; EOF, -1 =&gt; error</a:t>
            </a:r>
          </a:p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write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size)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written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lseek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offset,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whence)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fsync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fildes</a:t>
            </a:r>
            <a:r>
              <a:rPr lang="en-US" dirty="0" smtClean="0">
                <a:latin typeface="Courier"/>
                <a:cs typeface="Courier"/>
              </a:rPr>
              <a:t>) – wait for i/o to finish</a:t>
            </a:r>
          </a:p>
          <a:p>
            <a:r>
              <a:rPr lang="en-US" dirty="0">
                <a:latin typeface="Courier"/>
                <a:cs typeface="Courier"/>
              </a:rPr>
              <a:t>void sync (void</a:t>
            </a:r>
            <a:r>
              <a:rPr lang="en-US" dirty="0" smtClean="0">
                <a:latin typeface="Courier"/>
                <a:cs typeface="Courier"/>
              </a:rPr>
              <a:t>) – wait for ALL to finish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5287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lots more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TTYs versus files</a:t>
            </a:r>
          </a:p>
          <a:p>
            <a:r>
              <a:rPr lang="en-US" dirty="0" smtClean="0"/>
              <a:t>Memory mapped files</a:t>
            </a:r>
          </a:p>
          <a:p>
            <a:r>
              <a:rPr lang="en-US" dirty="0" smtClean="0"/>
              <a:t>File Locking</a:t>
            </a:r>
          </a:p>
          <a:p>
            <a:r>
              <a:rPr lang="en-US" dirty="0" smtClean="0"/>
              <a:t>Asynchronous I/O</a:t>
            </a:r>
          </a:p>
          <a:p>
            <a:r>
              <a:rPr lang="en-US" dirty="0" smtClean="0"/>
              <a:t>Generic I/O Control Operations</a:t>
            </a:r>
            <a:endParaRPr lang="en-US" dirty="0"/>
          </a:p>
          <a:p>
            <a:r>
              <a:rPr lang="en-US" dirty="0"/>
              <a:t>Duplicating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6297" y="3810000"/>
            <a:ext cx="661140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dup2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new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dup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old)</a:t>
            </a:r>
          </a:p>
        </p:txBody>
      </p:sp>
    </p:spTree>
    <p:extLst>
      <p:ext uri="{BB962C8B-B14F-4D97-AF65-F5344CB8AC3E}">
        <p14:creationId xmlns:p14="http://schemas.microsoft.com/office/powerpoint/2010/main" val="231498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dirty="0" err="1" smtClean="0"/>
              <a:t>lowio-std.c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321" y="914400"/>
            <a:ext cx="8910000" cy="550920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stdlib.h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stdio.h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string.h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unistd.h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&lt;sys/</a:t>
            </a:r>
            <a:r>
              <a:rPr lang="en-US" sz="1600" b="1" dirty="0" err="1">
                <a:latin typeface="Courier"/>
                <a:cs typeface="Courier"/>
              </a:rPr>
              <a:t>types.h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#define BUFSIZE 1024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b="1" dirty="0">
                <a:latin typeface="Courier"/>
                <a:cs typeface="Courier"/>
              </a:rPr>
              <a:t> main(</a:t>
            </a:r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argc</a:t>
            </a:r>
            <a:r>
              <a:rPr lang="en-US" sz="1600" b="1" dirty="0">
                <a:latin typeface="Courier"/>
                <a:cs typeface="Courier"/>
              </a:rPr>
              <a:t>, char *</a:t>
            </a:r>
            <a:r>
              <a:rPr lang="en-US" sz="1600" b="1" dirty="0" err="1">
                <a:latin typeface="Courier"/>
                <a:cs typeface="Courier"/>
              </a:rPr>
              <a:t>argv</a:t>
            </a:r>
            <a:r>
              <a:rPr lang="en-US" sz="1600" b="1" dirty="0">
                <a:latin typeface="Courier"/>
                <a:cs typeface="Courier"/>
              </a:rPr>
              <a:t>[])</a:t>
            </a:r>
          </a:p>
          <a:p>
            <a:r>
              <a:rPr lang="en-US" sz="1600" b="1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>
                <a:latin typeface="Courier"/>
                <a:cs typeface="Courier"/>
              </a:rPr>
              <a:t>  char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[BUFSIZE];</a:t>
            </a: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 = write(STDOUT_FILENO, "I am a process.\n", 16);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readlen</a:t>
            </a:r>
            <a:r>
              <a:rPr lang="en-US" sz="1600" b="1" dirty="0">
                <a:latin typeface="Courier"/>
                <a:cs typeface="Courier"/>
              </a:rPr>
              <a:t>  = read(STDIN_FILENO,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BUFSIZE);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  = </a:t>
            </a:r>
            <a:r>
              <a:rPr lang="en-US" sz="1600" b="1" dirty="0" err="1">
                <a:latin typeface="Courier"/>
                <a:cs typeface="Courier"/>
              </a:rPr>
              <a:t>snprintf</a:t>
            </a:r>
            <a:r>
              <a:rPr lang="en-US" sz="1600" b="1" dirty="0">
                <a:latin typeface="Courier"/>
                <a:cs typeface="Courier"/>
              </a:rPr>
              <a:t>(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</a:t>
            </a:r>
            <a:r>
              <a:rPr lang="en-US" sz="1600" b="1" dirty="0" err="1">
                <a:latin typeface="Courier"/>
                <a:cs typeface="Courier"/>
              </a:rPr>
              <a:t>BUFSIZE,"Got</a:t>
            </a:r>
            <a:r>
              <a:rPr lang="en-US" sz="1600" b="1" dirty="0">
                <a:latin typeface="Courier"/>
                <a:cs typeface="Courier"/>
              </a:rPr>
              <a:t> %</a:t>
            </a:r>
            <a:r>
              <a:rPr lang="en-US" sz="1600" b="1" dirty="0" err="1">
                <a:latin typeface="Courier"/>
                <a:cs typeface="Courier"/>
              </a:rPr>
              <a:t>zd</a:t>
            </a:r>
            <a:r>
              <a:rPr lang="en-US" sz="1600" b="1" dirty="0">
                <a:latin typeface="Courier"/>
                <a:cs typeface="Courier"/>
              </a:rPr>
              <a:t> chars\n", </a:t>
            </a:r>
            <a:r>
              <a:rPr lang="en-US" sz="1600" b="1" dirty="0" err="1">
                <a:latin typeface="Courier"/>
                <a:cs typeface="Courier"/>
              </a:rPr>
              <a:t>readlen</a:t>
            </a:r>
            <a:r>
              <a:rPr lang="en-US" sz="1600" b="1" dirty="0">
                <a:latin typeface="Courier"/>
                <a:cs typeface="Courier"/>
              </a:rPr>
              <a:t>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 =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&lt; BUFSIZE ?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: BUFSIZE;</a:t>
            </a:r>
          </a:p>
          <a:p>
            <a:r>
              <a:rPr lang="en-US" sz="1600" b="1" dirty="0">
                <a:latin typeface="Courier"/>
                <a:cs typeface="Courier"/>
              </a:rPr>
              <a:t>  write(STDOUT_FILENO,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exit(0);</a:t>
            </a:r>
          </a:p>
          <a:p>
            <a:r>
              <a:rPr lang="en-US" sz="1600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7772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Fork and Wait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114800"/>
            <a:ext cx="9143999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Return value from Fork: integer</a:t>
            </a:r>
          </a:p>
          <a:p>
            <a:pPr lvl="1"/>
            <a:r>
              <a:rPr lang="en-US" dirty="0"/>
              <a:t>When &gt; 0: </a:t>
            </a:r>
            <a:r>
              <a:rPr lang="en-US" dirty="0" smtClean="0"/>
              <a:t>return </a:t>
            </a:r>
            <a:r>
              <a:rPr lang="en-US" dirty="0"/>
              <a:t>value is </a:t>
            </a:r>
            <a:r>
              <a:rPr lang="en-US" dirty="0" err="1"/>
              <a:t>pid</a:t>
            </a:r>
            <a:r>
              <a:rPr lang="en-US" dirty="0"/>
              <a:t> of new </a:t>
            </a:r>
            <a:r>
              <a:rPr lang="en-US" dirty="0" smtClean="0"/>
              <a:t>child (</a:t>
            </a:r>
            <a:r>
              <a:rPr lang="en-US" dirty="0"/>
              <a:t>Running in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When = 0: </a:t>
            </a:r>
            <a:r>
              <a:rPr lang="en-US" dirty="0" smtClean="0"/>
              <a:t>Running </a:t>
            </a:r>
            <a:r>
              <a:rPr lang="en-US" dirty="0"/>
              <a:t>in new </a:t>
            </a:r>
            <a:r>
              <a:rPr lang="en-US" dirty="0">
                <a:solidFill>
                  <a:srgbClr val="FF0000"/>
                </a:solidFill>
              </a:rPr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When &lt; </a:t>
            </a:r>
            <a:r>
              <a:rPr lang="en-US" dirty="0" smtClean="0"/>
              <a:t>0: Error</a:t>
            </a:r>
            <a:r>
              <a:rPr lang="en-US" dirty="0"/>
              <a:t>!  Must handle </a:t>
            </a:r>
            <a:r>
              <a:rPr lang="en-US" dirty="0" smtClean="0"/>
              <a:t>somehow</a:t>
            </a:r>
          </a:p>
          <a:p>
            <a:r>
              <a:rPr lang="en-US" dirty="0" smtClean="0"/>
              <a:t>Wait() system call: wait for next child to exit</a:t>
            </a:r>
          </a:p>
          <a:p>
            <a:pPr lvl="1"/>
            <a:r>
              <a:rPr lang="en-US" dirty="0" smtClean="0"/>
              <a:t>Return value is PID of terminating child</a:t>
            </a:r>
          </a:p>
          <a:p>
            <a:pPr lvl="1"/>
            <a:r>
              <a:rPr lang="en-US" dirty="0" smtClean="0"/>
              <a:t>Argument is pointer to integer variable to hold exit status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7933" y="698480"/>
            <a:ext cx="8060267" cy="341632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tcpid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26149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47800" y="914400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12" y="42195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76" y="42195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522" y="45920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28" y="48863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99" y="44330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32750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194648" y="2134995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728946" y="1447801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636367" y="1447800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750418" y="1834679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790676" y="1881866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186404" y="2204298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144444" y="2180979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858339" y="2663931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837664" y="2557286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948724" y="3177766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636368" y="3170856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51061" y="3739946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03461" y="356118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51383" y="373994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728062" y="391871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108961" y="3918711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61" idx="3"/>
            <a:endCxn id="62" idx="2"/>
          </p:cNvCxnSpPr>
          <p:nvPr/>
        </p:nvCxnSpPr>
        <p:spPr>
          <a:xfrm>
            <a:off x="3970671" y="4016254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52530" y="372362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3059166" y="354486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71968" y="1487877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1968" y="1868877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71968" y="2137161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71968" y="2673422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1968" y="3205401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10482" y="3744464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13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SYSCALL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6843"/>
            <a:ext cx="8229600" cy="1330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Low level lib parameters are set up in registers and </a:t>
            </a:r>
            <a:r>
              <a:rPr lang="en-US" dirty="0" err="1" smtClean="0"/>
              <a:t>syscall</a:t>
            </a:r>
            <a:r>
              <a:rPr lang="en-US" dirty="0" smtClean="0"/>
              <a:t> instruction is issued</a:t>
            </a:r>
          </a:p>
          <a:p>
            <a:pPr lvl="1"/>
            <a:r>
              <a:rPr lang="en-US" dirty="0" smtClean="0"/>
              <a:t>A type of synchronous exception that enters well-defined entry points into kernel</a:t>
            </a:r>
            <a:endParaRPr lang="en-US" dirty="0"/>
          </a:p>
        </p:txBody>
      </p:sp>
      <p:pic>
        <p:nvPicPr>
          <p:cNvPr id="8" name="Picture 7" descr="Screen Shot 2014-09-04 at 10.35.0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3" y="762000"/>
            <a:ext cx="7658063" cy="43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5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15"/>
          <p:cNvSpPr/>
          <p:nvPr/>
        </p:nvSpPr>
        <p:spPr>
          <a:xfrm>
            <a:off x="104758" y="1661054"/>
            <a:ext cx="2729347" cy="781343"/>
          </a:xfrm>
          <a:prstGeom prst="borderCallout1">
            <a:avLst>
              <a:gd name="adj1" fmla="val 78637"/>
              <a:gd name="adj2" fmla="val 101522"/>
              <a:gd name="adj3" fmla="val 136027"/>
              <a:gd name="adj4" fmla="val 1342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File descriptor number</a:t>
            </a:r>
          </a:p>
          <a:p>
            <a:r>
              <a:rPr lang="en-US" dirty="0"/>
              <a:t> -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48" name="Line Callout 1 47"/>
          <p:cNvSpPr/>
          <p:nvPr/>
        </p:nvSpPr>
        <p:spPr>
          <a:xfrm>
            <a:off x="104758" y="3600140"/>
            <a:ext cx="2845415" cy="781343"/>
          </a:xfrm>
          <a:prstGeom prst="borderCallout1">
            <a:avLst>
              <a:gd name="adj1" fmla="val 78637"/>
              <a:gd name="adj2" fmla="val 101522"/>
              <a:gd name="adj3" fmla="val -24385"/>
              <a:gd name="adj4" fmla="val 1327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File </a:t>
            </a:r>
            <a:r>
              <a:rPr lang="en-US" dirty="0" smtClean="0"/>
              <a:t>Descriptors</a:t>
            </a:r>
          </a:p>
          <a:p>
            <a:r>
              <a:rPr lang="en-US" dirty="0"/>
              <a:t> </a:t>
            </a:r>
            <a:r>
              <a:rPr lang="en-US" dirty="0" smtClean="0"/>
              <a:t>- a </a:t>
            </a:r>
            <a:r>
              <a:rPr lang="en-US" dirty="0" err="1" smtClean="0"/>
              <a:t>struct</a:t>
            </a:r>
            <a:r>
              <a:rPr lang="en-US" dirty="0" smtClean="0"/>
              <a:t> with all the info about the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07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OS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576138"/>
          </a:xfrm>
        </p:spPr>
        <p:txBody>
          <a:bodyPr>
            <a:normAutofit/>
          </a:bodyPr>
          <a:lstStyle/>
          <a:p>
            <a:r>
              <a:rPr lang="en-US" dirty="0" smtClean="0"/>
              <a:t>Internal Data Structure describing everything about the file</a:t>
            </a:r>
          </a:p>
          <a:p>
            <a:pPr lvl="1"/>
            <a:r>
              <a:rPr lang="en-US" dirty="0" smtClean="0"/>
              <a:t>Where it resides</a:t>
            </a:r>
          </a:p>
          <a:p>
            <a:pPr lvl="1"/>
            <a:r>
              <a:rPr lang="en-US" dirty="0" smtClean="0"/>
              <a:t>Its status</a:t>
            </a:r>
          </a:p>
          <a:p>
            <a:pPr lvl="1"/>
            <a:r>
              <a:rPr lang="en-US" dirty="0" smtClean="0"/>
              <a:t>How to access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Pointer to 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7" name="Picture 6" descr="Screen Shot 2014-09-04 at 1.1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69724"/>
            <a:ext cx="4060696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4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507470"/>
            <a:ext cx="8763000" cy="4832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ssize_t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vfs_read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"/>
                <a:cs typeface="Courier"/>
              </a:rPr>
              <a:t>struct</a:t>
            </a:r>
            <a:r>
              <a:rPr lang="en-US" sz="1400" b="1" dirty="0">
                <a:solidFill>
                  <a:srgbClr val="FF0000"/>
                </a:solidFill>
                <a:latin typeface="Courier"/>
                <a:cs typeface="Courier"/>
              </a:rPr>
              <a:t> file *file</a:t>
            </a:r>
            <a:r>
              <a:rPr lang="en-US" sz="1400" dirty="0">
                <a:latin typeface="Courier"/>
                <a:cs typeface="Courier"/>
              </a:rPr>
              <a:t>, char __user *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size_t</a:t>
            </a:r>
            <a:r>
              <a:rPr lang="en-US" sz="1400" dirty="0">
                <a:latin typeface="Courier"/>
                <a:cs typeface="Courier"/>
              </a:rPr>
              <a:t> count, </a:t>
            </a:r>
            <a:r>
              <a:rPr lang="en-US" sz="1400" dirty="0" err="1">
                <a:latin typeface="Courier"/>
                <a:cs typeface="Courier"/>
              </a:rPr>
              <a:t>loff_t</a:t>
            </a:r>
            <a:r>
              <a:rPr lang="en-US" sz="1400" dirty="0">
                <a:latin typeface="Courier"/>
                <a:cs typeface="Courier"/>
              </a:rPr>
              <a:t> *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ssize_t</a:t>
            </a:r>
            <a:r>
              <a:rPr lang="en-US" sz="1400" dirty="0">
                <a:latin typeface="Courier"/>
                <a:cs typeface="Courier"/>
              </a:rPr>
              <a:t> ret;</a:t>
            </a:r>
          </a:p>
          <a:p>
            <a:r>
              <a:rPr lang="en-US" sz="1400" dirty="0">
                <a:latin typeface="Courier"/>
                <a:cs typeface="Courier"/>
              </a:rPr>
              <a:t>  if (!(file-&gt;</a:t>
            </a:r>
            <a:r>
              <a:rPr lang="en-US" sz="1400" dirty="0" err="1">
                <a:latin typeface="Courier"/>
                <a:cs typeface="Courier"/>
              </a:rPr>
              <a:t>f_mode</a:t>
            </a:r>
            <a:r>
              <a:rPr lang="en-US" sz="1400" dirty="0">
                <a:latin typeface="Courier"/>
                <a:cs typeface="Courier"/>
              </a:rPr>
              <a:t> &amp; FMODE_READ)) return -EBADF;</a:t>
            </a:r>
          </a:p>
          <a:p>
            <a:r>
              <a:rPr lang="en-US" sz="1400" dirty="0">
                <a:latin typeface="Courier"/>
                <a:cs typeface="Courier"/>
              </a:rPr>
              <a:t>  if (!file-&gt;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 || (!file-&gt;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-&gt;read &amp;&amp; !file-&gt;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</a:t>
            </a:r>
            <a:r>
              <a:rPr lang="en-US" sz="1400" dirty="0" err="1">
                <a:latin typeface="Courier"/>
                <a:cs typeface="Courier"/>
              </a:rPr>
              <a:t>aio_read</a:t>
            </a:r>
            <a:r>
              <a:rPr lang="en-US" sz="1400" dirty="0">
                <a:latin typeface="Courier"/>
                <a:cs typeface="Courier"/>
              </a:rPr>
              <a:t>))</a:t>
            </a:r>
          </a:p>
          <a:p>
            <a:r>
              <a:rPr lang="en-US" sz="1400" dirty="0">
                <a:latin typeface="Courier"/>
                <a:cs typeface="Courier"/>
              </a:rPr>
              <a:t>    return -EINVAL;</a:t>
            </a:r>
          </a:p>
          <a:p>
            <a:r>
              <a:rPr lang="en-US" sz="1400" dirty="0">
                <a:latin typeface="Courier"/>
                <a:cs typeface="Courier"/>
              </a:rPr>
              <a:t>  if (unlikely(!</a:t>
            </a:r>
            <a:r>
              <a:rPr lang="en-US" sz="1400" dirty="0" err="1">
                <a:latin typeface="Courier"/>
                <a:cs typeface="Courier"/>
              </a:rPr>
              <a:t>access_ok</a:t>
            </a:r>
            <a:r>
              <a:rPr lang="en-US" sz="1400" dirty="0">
                <a:latin typeface="Courier"/>
                <a:cs typeface="Courier"/>
              </a:rPr>
              <a:t>(VERIFY_WRITE,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count))) return -EFAULT;</a:t>
            </a:r>
          </a:p>
          <a:p>
            <a:r>
              <a:rPr lang="en-US" sz="1400" dirty="0">
                <a:latin typeface="Courier"/>
                <a:cs typeface="Courier"/>
              </a:rPr>
              <a:t>  ret = </a:t>
            </a:r>
            <a:r>
              <a:rPr lang="en-US" sz="1400" dirty="0" err="1">
                <a:latin typeface="Courier"/>
                <a:cs typeface="Courier"/>
              </a:rPr>
              <a:t>rw_verify_area</a:t>
            </a:r>
            <a:r>
              <a:rPr lang="en-US" sz="1400" dirty="0">
                <a:latin typeface="Courier"/>
                <a:cs typeface="Courier"/>
              </a:rPr>
              <a:t>(READ, file, 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, count);</a:t>
            </a:r>
          </a:p>
          <a:p>
            <a:r>
              <a:rPr lang="en-US" sz="1400" dirty="0">
                <a:latin typeface="Courier"/>
                <a:cs typeface="Courier"/>
              </a:rPr>
              <a:t>  if (ret &gt;= 0) {</a:t>
            </a:r>
          </a:p>
          <a:p>
            <a:r>
              <a:rPr lang="en-US" sz="1400" dirty="0">
                <a:latin typeface="Courier"/>
                <a:cs typeface="Courier"/>
              </a:rPr>
              <a:t>    count = ret;</a:t>
            </a:r>
          </a:p>
          <a:p>
            <a:r>
              <a:rPr lang="en-US" sz="1400" dirty="0">
                <a:latin typeface="Courier"/>
                <a:cs typeface="Courier"/>
              </a:rPr>
              <a:t>    if (file-&gt;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-&gt;read)</a:t>
            </a:r>
          </a:p>
          <a:p>
            <a:r>
              <a:rPr lang="en-US" sz="1400" dirty="0">
                <a:latin typeface="Courier"/>
                <a:cs typeface="Courier"/>
              </a:rPr>
              <a:t>      ret = 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-&gt;read(file,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count, 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else</a:t>
            </a:r>
          </a:p>
          <a:p>
            <a:r>
              <a:rPr lang="en-US" sz="1400" dirty="0">
                <a:latin typeface="Courier"/>
                <a:cs typeface="Courier"/>
              </a:rPr>
              <a:t>      ret = </a:t>
            </a:r>
            <a:r>
              <a:rPr lang="en-US" sz="1400" dirty="0" err="1">
                <a:latin typeface="Courier"/>
                <a:cs typeface="Courier"/>
              </a:rPr>
              <a:t>do_sync_read</a:t>
            </a:r>
            <a:r>
              <a:rPr lang="en-US" sz="1400" dirty="0">
                <a:latin typeface="Courier"/>
                <a:cs typeface="Courier"/>
              </a:rPr>
              <a:t>(file,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count, 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if (ret &gt; 0) {</a:t>
            </a:r>
          </a:p>
          <a:p>
            <a:r>
              <a:rPr lang="en-US" sz="1400" dirty="0">
                <a:latin typeface="Courier"/>
                <a:cs typeface="Courier"/>
              </a:rPr>
              <a:t>      </a:t>
            </a:r>
            <a:r>
              <a:rPr lang="en-US" sz="1400" dirty="0" err="1">
                <a:latin typeface="Courier"/>
                <a:cs typeface="Courier"/>
              </a:rPr>
              <a:t>fsnotify_access</a:t>
            </a:r>
            <a:r>
              <a:rPr lang="en-US" sz="1400" dirty="0">
                <a:latin typeface="Courier"/>
                <a:cs typeface="Courier"/>
              </a:rPr>
              <a:t>(file-&gt;</a:t>
            </a:r>
            <a:r>
              <a:rPr lang="en-US" sz="1400" dirty="0" err="1">
                <a:latin typeface="Courier"/>
                <a:cs typeface="Courier"/>
              </a:rPr>
              <a:t>f_path.dentry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  </a:t>
            </a:r>
            <a:r>
              <a:rPr lang="en-US" sz="1400" dirty="0" err="1">
                <a:latin typeface="Courier"/>
                <a:cs typeface="Courier"/>
              </a:rPr>
              <a:t>add_rchar</a:t>
            </a:r>
            <a:r>
              <a:rPr lang="en-US" sz="1400" dirty="0">
                <a:latin typeface="Courier"/>
                <a:cs typeface="Courier"/>
              </a:rPr>
              <a:t>(current, ret);</a:t>
            </a:r>
          </a:p>
          <a:p>
            <a:r>
              <a:rPr lang="en-US" sz="1400" dirty="0">
                <a:latin typeface="Courier"/>
                <a:cs typeface="Courier"/>
              </a:rPr>
              <a:t>    }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inc_syscr</a:t>
            </a:r>
            <a:r>
              <a:rPr lang="en-US" sz="1400" dirty="0">
                <a:latin typeface="Courier"/>
                <a:cs typeface="Courier"/>
              </a:rPr>
              <a:t>(current);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return ret;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185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read_write.c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6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</a:t>
            </a:r>
            <a:r>
              <a:rPr lang="en-US" dirty="0" smtClean="0"/>
              <a:t>Level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particular hardware device</a:t>
            </a:r>
          </a:p>
          <a:p>
            <a:r>
              <a:rPr lang="en-US" dirty="0" smtClean="0"/>
              <a:t>Registers / Unregisters itself with the kernel</a:t>
            </a:r>
          </a:p>
          <a:p>
            <a:r>
              <a:rPr lang="en-US" dirty="0" smtClean="0"/>
              <a:t>Handler functions for each of the file operations</a:t>
            </a:r>
            <a:endParaRPr lang="en-US" dirty="0"/>
          </a:p>
        </p:txBody>
      </p:sp>
      <p:pic>
        <p:nvPicPr>
          <p:cNvPr id="7" name="Picture 6" descr="Screen Shot 2014-09-04 at 1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14600"/>
            <a:ext cx="6769100" cy="3111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88917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Device </a:t>
            </a:r>
            <a:r>
              <a:rPr lang="en-US" altLang="ko-KR" dirty="0" smtClean="0">
                <a:ea typeface="굴림" panose="020B0600000101010101" pitchFamily="34" charset="-127"/>
              </a:rPr>
              <a:t>Drivers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Device Driver: </a:t>
            </a:r>
            <a:r>
              <a:rPr lang="en-US" altLang="ko-KR" dirty="0" smtClean="0">
                <a:ea typeface="굴림" panose="020B0600000101010101" pitchFamily="34" charset="-127"/>
              </a:rPr>
              <a:t>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Special device-specific configuration supported with the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system call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Device Drivers typically divided into two pieces: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Top half: accessed in call path from system calls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implements a set of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standard, cross-device calls</a:t>
            </a:r>
            <a:r>
              <a:rPr lang="en-US" altLang="ko-KR" dirty="0" smtClean="0">
                <a:ea typeface="굴림" panose="020B0600000101010101" pitchFamily="34" charset="-127"/>
              </a:rPr>
              <a:t> like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open()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close()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read()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write()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strategy()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the kernel’s interface to the device driver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Top half will </a:t>
            </a:r>
            <a:r>
              <a:rPr lang="en-US" altLang="ko-KR" i="1" dirty="0" smtClean="0">
                <a:ea typeface="굴림" panose="020B0600000101010101" pitchFamily="34" charset="-127"/>
              </a:rPr>
              <a:t>start</a:t>
            </a:r>
            <a:r>
              <a:rPr lang="en-US" altLang="ko-KR" dirty="0" smtClean="0">
                <a:ea typeface="굴림" panose="020B0600000101010101" pitchFamily="34" charset="-127"/>
              </a:rPr>
              <a:t> I/O to device, may put thread to sleep until finished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Bottom half: run as interrupt routine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Gets input or transfers next block of output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May wake sleeping threads if I/O now complete</a:t>
            </a:r>
          </a:p>
        </p:txBody>
      </p:sp>
    </p:spTree>
    <p:extLst>
      <p:ext uri="{BB962C8B-B14F-4D97-AF65-F5344CB8AC3E}">
        <p14:creationId xmlns:p14="http://schemas.microsoft.com/office/powerpoint/2010/main" val="261675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Life Cycle of An I/O Request</a:t>
            </a: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2" t="562" r="24442" b="562"/>
          <a:stretch>
            <a:fillRect/>
          </a:stretch>
        </p:blipFill>
        <p:spPr bwMode="auto">
          <a:xfrm>
            <a:off x="3613150" y="771525"/>
            <a:ext cx="4006850" cy="58134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14400" y="3429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" y="3498850"/>
            <a:ext cx="20129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Device Driver</a:t>
            </a:r>
          </a:p>
          <a:p>
            <a:r>
              <a:rPr lang="en-US" altLang="en-US"/>
              <a:t>Top Half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14400" y="43434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66800" y="4419600"/>
            <a:ext cx="20129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Device Driver</a:t>
            </a:r>
          </a:p>
          <a:p>
            <a:r>
              <a:rPr lang="en-US" altLang="en-US"/>
              <a:t>Bottom Half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914400" y="5334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30325" y="5486400"/>
            <a:ext cx="14859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Device</a:t>
            </a:r>
          </a:p>
          <a:p>
            <a:r>
              <a:rPr lang="en-US" altLang="en-US"/>
              <a:t>Hardware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914400" y="17526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43013" y="2209800"/>
            <a:ext cx="16605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Kernel I/O</a:t>
            </a:r>
          </a:p>
          <a:p>
            <a:r>
              <a:rPr lang="en-US" altLang="en-US"/>
              <a:t>Subsystem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39863" y="838200"/>
            <a:ext cx="1268412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User</a:t>
            </a:r>
          </a:p>
          <a:p>
            <a:r>
              <a:rPr lang="en-US" altLang="en-US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9449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happens when you </a:t>
            </a:r>
            <a:r>
              <a:rPr lang="en-US" dirty="0" err="1" smtClean="0"/>
              <a:t>fgetc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12" y="45277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876" y="45277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922" y="49003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828" y="51946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99" y="47412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740971"/>
            <a:ext cx="1265440" cy="90729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910798" y="1571792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932270" y="1958670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368256" y="2328289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40191" y="2787922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130576" y="3301757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61" idx="3"/>
            <a:endCxn id="62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53820" y="1611868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53820" y="1992868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53820" y="2261152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53820" y="2797413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53820" y="3329392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92334" y="3868455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08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Communication between processes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1" y="838200"/>
            <a:ext cx="8984816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Can we view </a:t>
            </a:r>
            <a:r>
              <a:rPr lang="en-US" dirty="0" smtClean="0"/>
              <a:t>files as communication channels?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Producer </a:t>
            </a:r>
            <a:r>
              <a:rPr lang="en-US" dirty="0" smtClean="0"/>
              <a:t>and Consumer of a file may be distinct processes</a:t>
            </a:r>
          </a:p>
          <a:p>
            <a:pPr lvl="1"/>
            <a:r>
              <a:rPr lang="en-US" dirty="0" smtClean="0"/>
              <a:t>May be separated in time (or not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However, what if data written once and consumed once?  </a:t>
            </a:r>
          </a:p>
          <a:p>
            <a:pPr lvl="1"/>
            <a:r>
              <a:rPr lang="en-US" dirty="0" smtClean="0"/>
              <a:t>Don’t we want something more like a queue?</a:t>
            </a:r>
          </a:p>
          <a:p>
            <a:pPr lvl="1"/>
            <a:r>
              <a:rPr lang="en-US" dirty="0" smtClean="0"/>
              <a:t>Can still look like File I/O!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rite(</a:t>
            </a:r>
            <a:r>
              <a:rPr lang="en-US" sz="2400" dirty="0" err="1" smtClean="0">
                <a:latin typeface="Courier"/>
                <a:cs typeface="Courier"/>
              </a:rPr>
              <a:t>wfd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wbuf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wlen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n </a:t>
            </a:r>
            <a:r>
              <a:rPr lang="en-US" sz="2400" dirty="0" smtClean="0">
                <a:latin typeface="Courier"/>
                <a:cs typeface="Courier"/>
              </a:rPr>
              <a:t>= read(</a:t>
            </a:r>
            <a:r>
              <a:rPr lang="en-US" sz="2400" dirty="0" err="1" smtClean="0">
                <a:latin typeface="Courier"/>
                <a:cs typeface="Courier"/>
              </a:rPr>
              <a:t>rfd,rbuf,rmax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04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A </a:t>
            </a:r>
            <a:r>
              <a:rPr lang="en-US" dirty="0" smtClean="0"/>
              <a:t>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26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4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9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Processing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199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Portable OS Library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42475" y="3295424"/>
            <a:ext cx="1253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System Call </a:t>
            </a:r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195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Portable OS Kernel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Platform support,  Device Drivers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x86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6645" y="5796149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 (10/100/1000)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25977" y="5483679"/>
            <a:ext cx="1609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a/b/g/n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69968" y="5879068"/>
            <a:ext cx="578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SCSI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46747" y="5483679"/>
            <a:ext cx="4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00397" y="580286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48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Hardware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Software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4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337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dirty="0" smtClean="0"/>
              <a:t>Communication Across the world looks like file IO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 smtClean="0"/>
              <a:t>Connected queues over the Internet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what’s the analog of open?</a:t>
            </a:r>
          </a:p>
          <a:p>
            <a:pPr lvl="1"/>
            <a:r>
              <a:rPr lang="en-US" dirty="0" smtClean="0"/>
              <a:t>What is the namespace?</a:t>
            </a:r>
          </a:p>
          <a:p>
            <a:pPr lvl="1"/>
            <a:r>
              <a:rPr lang="en-US" dirty="0" smtClean="0"/>
              <a:t>How are they connected in time?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rite(</a:t>
            </a:r>
            <a:r>
              <a:rPr lang="en-US" sz="2400" dirty="0" err="1" smtClean="0">
                <a:latin typeface="Courier"/>
                <a:cs typeface="Courier"/>
              </a:rPr>
              <a:t>wfd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wbuf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wlen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n </a:t>
            </a:r>
            <a:r>
              <a:rPr lang="en-US" sz="2400" dirty="0" smtClean="0">
                <a:latin typeface="Courier"/>
                <a:cs typeface="Courier"/>
              </a:rPr>
              <a:t>= read(</a:t>
            </a:r>
            <a:r>
              <a:rPr lang="en-US" sz="2400" dirty="0" err="1" smtClean="0">
                <a:latin typeface="Courier"/>
                <a:cs typeface="Courier"/>
              </a:rPr>
              <a:t>rfd,rbuf,rmax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6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rqfd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rqbuf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rfd,rbuf,rmax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990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wfd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respbuf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resfd,resbuf,resmax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service request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88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rqfd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rqbuf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rfd,rbuf,rmax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1918" y="22493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5993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wfd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respbuf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resfd,resbuf,resmax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service request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2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/>
          </a:bodyPr>
          <a:lstStyle/>
          <a:p>
            <a:r>
              <a:rPr lang="en-US" dirty="0" smtClean="0"/>
              <a:t>File servers, web, FTP, Databases, …</a:t>
            </a:r>
          </a:p>
          <a:p>
            <a:r>
              <a:rPr lang="en-US" dirty="0" smtClean="0"/>
              <a:t>Many clients accessing a common server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Server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 1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Client 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Client 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52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***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1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Socket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abstraction of a network I/O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Embodies </a:t>
            </a:r>
            <a:r>
              <a:rPr lang="en-US" altLang="ko-KR" dirty="0">
                <a:ea typeface="굴림" panose="020B0600000101010101" pitchFamily="34" charset="-127"/>
              </a:rPr>
              <a:t>one side of a communication channel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Same interface regardless of location of other end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Could be local machine (called “UNIX socket”) or remote machine (called “network socket”)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First introduced in 4.2 BSD UNIX: big innovation at time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most operating systems provide some notion of socket</a:t>
            </a:r>
          </a:p>
          <a:p>
            <a:r>
              <a:rPr lang="en-US" dirty="0" smtClean="0"/>
              <a:t>Data </a:t>
            </a:r>
            <a:r>
              <a:rPr lang="en-US" dirty="0"/>
              <a:t>transfer like files</a:t>
            </a:r>
          </a:p>
          <a:p>
            <a:pPr lvl="1"/>
            <a:r>
              <a:rPr lang="en-US" dirty="0"/>
              <a:t>Read / Write against a descriptor</a:t>
            </a:r>
          </a:p>
          <a:p>
            <a:r>
              <a:rPr lang="en-US" dirty="0"/>
              <a:t>Over ANY kind of network</a:t>
            </a:r>
          </a:p>
          <a:p>
            <a:pPr lvl="1"/>
            <a:r>
              <a:rPr lang="en-US" dirty="0"/>
              <a:t>Local to a machine</a:t>
            </a:r>
          </a:p>
          <a:p>
            <a:pPr lvl="1"/>
            <a:r>
              <a:rPr lang="en-US" dirty="0"/>
              <a:t>Over the internet (TCP/IP, UDP/IP)</a:t>
            </a:r>
          </a:p>
          <a:p>
            <a:pPr lvl="1"/>
            <a:r>
              <a:rPr lang="en-US" dirty="0"/>
              <a:t>OSI, </a:t>
            </a:r>
            <a:r>
              <a:rPr lang="en-US" dirty="0" err="1"/>
              <a:t>Appletalk</a:t>
            </a:r>
            <a:r>
              <a:rPr lang="en-US" dirty="0"/>
              <a:t>, SNA, IPX, SIP, NS, 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1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3" y="1234972"/>
            <a:ext cx="1301060" cy="1179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Silly Echo Server – running 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720978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buf,len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fd,buf</a:t>
            </a:r>
            <a:r>
              <a:rPr lang="en-US" sz="2000" dirty="0" smtClean="0">
                <a:latin typeface="Courier"/>
                <a:cs typeface="Courier"/>
              </a:rPr>
              <a:t>,)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0923" y="2249350"/>
            <a:ext cx="841671" cy="4716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362594" y="2484688"/>
            <a:ext cx="413461" cy="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549" y="849076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4563" y="873051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1918" y="22493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5993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</a:t>
            </a:r>
            <a:r>
              <a:rPr lang="en-US" sz="2000" dirty="0" smtClean="0">
                <a:latin typeface="Courier"/>
                <a:cs typeface="Courier"/>
              </a:rPr>
              <a:t>,)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fd,rcvbuf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60751" y="3662399"/>
            <a:ext cx="6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print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76865" y="2088485"/>
            <a:ext cx="655135" cy="325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74727" y="1693171"/>
            <a:ext cx="3282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gets(</a:t>
            </a:r>
            <a:r>
              <a:rPr lang="en-US" sz="2000" dirty="0" err="1" smtClean="0">
                <a:latin typeface="Courier"/>
                <a:cs typeface="Courier"/>
              </a:rPr>
              <a:t>fd,sndbuf</a:t>
            </a:r>
            <a:r>
              <a:rPr lang="en-US" sz="2000" dirty="0" smtClean="0">
                <a:latin typeface="Courier"/>
                <a:cs typeface="Courier"/>
              </a:rPr>
              <a:t>, …)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pic>
        <p:nvPicPr>
          <p:cNvPr id="23" name="Picture 22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8" y="3323108"/>
            <a:ext cx="948330" cy="822411"/>
          </a:xfrm>
          <a:prstGeom prst="rect">
            <a:avLst/>
          </a:prstGeom>
        </p:spPr>
      </p:pic>
      <p:pic>
        <p:nvPicPr>
          <p:cNvPr id="39" name="Picture 38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523" y="5838951"/>
            <a:ext cx="948330" cy="82241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23" idx="1"/>
          </p:cNvCxnSpPr>
          <p:nvPr/>
        </p:nvCxnSpPr>
        <p:spPr>
          <a:xfrm>
            <a:off x="6460751" y="3574167"/>
            <a:ext cx="1139057" cy="1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55222" y="5828755"/>
            <a:ext cx="6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print</a:t>
            </a:r>
            <a:endParaRPr lang="en-US" i="1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998515" y="5383961"/>
            <a:ext cx="777540" cy="400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06352" y="2421991"/>
            <a:ext cx="1654195" cy="3812587"/>
          </a:xfrm>
          <a:custGeom>
            <a:avLst/>
            <a:gdLst>
              <a:gd name="connsiteX0" fmla="*/ 1654195 w 1654195"/>
              <a:gd name="connsiteY0" fmla="*/ 2997952 h 3812587"/>
              <a:gd name="connsiteX1" fmla="*/ 1432702 w 1654195"/>
              <a:gd name="connsiteY1" fmla="*/ 3647754 h 3812587"/>
              <a:gd name="connsiteX2" fmla="*/ 738688 w 1654195"/>
              <a:gd name="connsiteY2" fmla="*/ 3721596 h 3812587"/>
              <a:gd name="connsiteX3" fmla="*/ 236635 w 1654195"/>
              <a:gd name="connsiteY3" fmla="*/ 2525368 h 3812587"/>
              <a:gd name="connsiteX4" fmla="*/ 375 w 1654195"/>
              <a:gd name="connsiteY4" fmla="*/ 989472 h 3812587"/>
              <a:gd name="connsiteX5" fmla="*/ 177570 w 1654195"/>
              <a:gd name="connsiteY5" fmla="*/ 0 h 381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95" h="3812587">
                <a:moveTo>
                  <a:pt x="1654195" y="2997952"/>
                </a:moveTo>
                <a:cubicBezTo>
                  <a:pt x="1619740" y="3262549"/>
                  <a:pt x="1585286" y="3527147"/>
                  <a:pt x="1432702" y="3647754"/>
                </a:cubicBezTo>
                <a:cubicBezTo>
                  <a:pt x="1280118" y="3768361"/>
                  <a:pt x="938032" y="3908660"/>
                  <a:pt x="738688" y="3721596"/>
                </a:cubicBezTo>
                <a:cubicBezTo>
                  <a:pt x="539343" y="3534532"/>
                  <a:pt x="359687" y="2980722"/>
                  <a:pt x="236635" y="2525368"/>
                </a:cubicBezTo>
                <a:cubicBezTo>
                  <a:pt x="113583" y="2070014"/>
                  <a:pt x="10219" y="1410367"/>
                  <a:pt x="375" y="989472"/>
                </a:cubicBezTo>
                <a:cubicBezTo>
                  <a:pt x="-9469" y="568577"/>
                  <a:pt x="177570" y="0"/>
                  <a:pt x="177570" y="0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709" y="2423713"/>
            <a:ext cx="2055225" cy="2387676"/>
          </a:xfrm>
          <a:custGeom>
            <a:avLst/>
            <a:gdLst>
              <a:gd name="connsiteX0" fmla="*/ 0 w 2055225"/>
              <a:gd name="connsiteY0" fmla="*/ 2095367 h 2387676"/>
              <a:gd name="connsiteX1" fmla="*/ 221493 w 2055225"/>
              <a:gd name="connsiteY1" fmla="*/ 2361196 h 2387676"/>
              <a:gd name="connsiteX2" fmla="*/ 1196066 w 2055225"/>
              <a:gd name="connsiteY2" fmla="*/ 2346428 h 2387676"/>
              <a:gd name="connsiteX3" fmla="*/ 1919612 w 2055225"/>
              <a:gd name="connsiteY3" fmla="*/ 2080599 h 2387676"/>
              <a:gd name="connsiteX4" fmla="*/ 2052508 w 2055225"/>
              <a:gd name="connsiteY4" fmla="*/ 1017286 h 2387676"/>
              <a:gd name="connsiteX5" fmla="*/ 1875313 w 2055225"/>
              <a:gd name="connsiteY5" fmla="*/ 116424 h 2387676"/>
              <a:gd name="connsiteX6" fmla="*/ 1151767 w 2055225"/>
              <a:gd name="connsiteY6" fmla="*/ 13046 h 2387676"/>
              <a:gd name="connsiteX7" fmla="*/ 472520 w 2055225"/>
              <a:gd name="connsiteY7" fmla="*/ 131192 h 2387676"/>
              <a:gd name="connsiteX8" fmla="*/ 251026 w 2055225"/>
              <a:gd name="connsiteY8" fmla="*/ 515166 h 23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225" h="2387676">
                <a:moveTo>
                  <a:pt x="0" y="2095367"/>
                </a:moveTo>
                <a:cubicBezTo>
                  <a:pt x="11074" y="2207360"/>
                  <a:pt x="22149" y="2319353"/>
                  <a:pt x="221493" y="2361196"/>
                </a:cubicBezTo>
                <a:cubicBezTo>
                  <a:pt x="420837" y="2403039"/>
                  <a:pt x="913046" y="2393194"/>
                  <a:pt x="1196066" y="2346428"/>
                </a:cubicBezTo>
                <a:cubicBezTo>
                  <a:pt x="1479086" y="2299662"/>
                  <a:pt x="1776872" y="2302123"/>
                  <a:pt x="1919612" y="2080599"/>
                </a:cubicBezTo>
                <a:cubicBezTo>
                  <a:pt x="2062352" y="1859075"/>
                  <a:pt x="2059891" y="1344648"/>
                  <a:pt x="2052508" y="1017286"/>
                </a:cubicBezTo>
                <a:cubicBezTo>
                  <a:pt x="2045125" y="689924"/>
                  <a:pt x="2025437" y="283797"/>
                  <a:pt x="1875313" y="116424"/>
                </a:cubicBezTo>
                <a:cubicBezTo>
                  <a:pt x="1725190" y="-50949"/>
                  <a:pt x="1385566" y="10585"/>
                  <a:pt x="1151767" y="13046"/>
                </a:cubicBezTo>
                <a:cubicBezTo>
                  <a:pt x="917968" y="15507"/>
                  <a:pt x="622644" y="47505"/>
                  <a:pt x="472520" y="131192"/>
                </a:cubicBezTo>
                <a:cubicBezTo>
                  <a:pt x="322397" y="214879"/>
                  <a:pt x="251026" y="515166"/>
                  <a:pt x="251026" y="515166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6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client-server example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762000"/>
            <a:ext cx="7525680" cy="304698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client(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n;</a:t>
            </a:r>
          </a:p>
          <a:p>
            <a:r>
              <a:rPr lang="en-US" sz="1600" dirty="0">
                <a:latin typeface="Courier"/>
                <a:cs typeface="Courier"/>
              </a:rPr>
              <a:t>  char 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[MAXIN]; char </a:t>
            </a:r>
            <a:r>
              <a:rPr lang="en-US" sz="1600" dirty="0" err="1">
                <a:latin typeface="Courier"/>
                <a:cs typeface="Courier"/>
              </a:rPr>
              <a:t>rcvbuf</a:t>
            </a:r>
            <a:r>
              <a:rPr lang="en-US" sz="1600" dirty="0">
                <a:latin typeface="Courier"/>
                <a:cs typeface="Courier"/>
              </a:rPr>
              <a:t>[MAXOUT]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i="1" dirty="0" err="1">
                <a:latin typeface="Courier"/>
                <a:cs typeface="Courier"/>
              </a:rPr>
              <a:t>getreq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, MAXIN);        /* prompt */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) &gt; </a:t>
            </a:r>
            <a:r>
              <a:rPr lang="en-US" sz="1600" dirty="0" smtClean="0">
                <a:latin typeface="Courier"/>
                <a:cs typeface="Courier"/>
              </a:rPr>
              <a:t>0)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  write(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sndbuf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)); /* send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memset</a:t>
            </a:r>
            <a:r>
              <a:rPr lang="en-US" sz="1600" dirty="0">
                <a:latin typeface="Courier"/>
                <a:cs typeface="Courier"/>
              </a:rPr>
              <a:t>(rcvbuf,0,MAXOUT);         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clear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n=read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rcvbuf</a:t>
            </a:r>
            <a:r>
              <a:rPr lang="en-US" sz="1600" dirty="0" smtClean="0">
                <a:latin typeface="Courier"/>
                <a:cs typeface="Courier"/>
              </a:rPr>
              <a:t>, MAXOUT</a:t>
            </a:r>
            <a:r>
              <a:rPr lang="en-US" sz="1600" dirty="0">
                <a:latin typeface="Courier"/>
                <a:cs typeface="Courier"/>
              </a:rPr>
              <a:t>-1);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receive */</a:t>
            </a:r>
          </a:p>
          <a:p>
            <a:r>
              <a:rPr lang="en-US" sz="1600" dirty="0">
                <a:latin typeface="Courier"/>
                <a:cs typeface="Courier"/>
              </a:rPr>
              <a:t>    write(STDOUT_FILENO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rcvbuf</a:t>
            </a:r>
            <a:r>
              <a:rPr lang="en-US" sz="1600" dirty="0" smtClean="0">
                <a:latin typeface="Courier"/>
                <a:cs typeface="Courier"/>
              </a:rPr>
              <a:t>, n</a:t>
            </a:r>
            <a:r>
              <a:rPr lang="en-US" sz="1600" dirty="0">
                <a:latin typeface="Courier"/>
                <a:cs typeface="Courier"/>
              </a:rPr>
              <a:t>);	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echo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i="1" dirty="0" err="1">
                <a:latin typeface="Courier"/>
                <a:cs typeface="Courier"/>
              </a:rPr>
              <a:t>getreq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, MAXIN);           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prompt */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9765" y="3955519"/>
            <a:ext cx="7505680" cy="289310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server(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consockfd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char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[MAXREQ];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n;</a:t>
            </a:r>
          </a:p>
          <a:p>
            <a:r>
              <a:rPr lang="en-US" sz="1600" dirty="0">
                <a:latin typeface="Courier"/>
                <a:cs typeface="Courier"/>
              </a:rPr>
              <a:t>  while (1) {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memset</a:t>
            </a:r>
            <a:r>
              <a:rPr lang="en-US" sz="1600" dirty="0">
                <a:latin typeface="Courier"/>
                <a:cs typeface="Courier"/>
              </a:rPr>
              <a:t>(reqbuf,0, MAXREQ);</a:t>
            </a:r>
          </a:p>
          <a:p>
            <a:r>
              <a:rPr lang="en-US" sz="1600" dirty="0">
                <a:latin typeface="Courier"/>
                <a:cs typeface="Courier"/>
              </a:rPr>
              <a:t>    n = read(consockfd,reqbuf,MAXREQ-1); /* </a:t>
            </a:r>
            <a:r>
              <a:rPr lang="en-US" sz="1600" dirty="0" err="1" smtClean="0">
                <a:latin typeface="Courier"/>
                <a:cs typeface="Courier"/>
              </a:rPr>
              <a:t>Recv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*/</a:t>
            </a:r>
          </a:p>
          <a:p>
            <a:r>
              <a:rPr lang="en-US" sz="1600" dirty="0">
                <a:latin typeface="Courier"/>
                <a:cs typeface="Courier"/>
              </a:rPr>
              <a:t>    if (n &lt;= 0) return;</a:t>
            </a:r>
          </a:p>
          <a:p>
            <a:r>
              <a:rPr lang="en-US" sz="1600" dirty="0">
                <a:latin typeface="Courier"/>
                <a:cs typeface="Courier"/>
              </a:rPr>
              <a:t>    n = write(STDOUT_FILENO,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));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n </a:t>
            </a:r>
            <a:r>
              <a:rPr lang="en-US" sz="1600" dirty="0">
                <a:latin typeface="Courier"/>
                <a:cs typeface="Courier"/>
              </a:rPr>
              <a:t>= write(</a:t>
            </a:r>
            <a:r>
              <a:rPr lang="en-US" sz="1600" dirty="0" err="1">
                <a:latin typeface="Courier"/>
                <a:cs typeface="Courier"/>
              </a:rPr>
              <a:t>consockfd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)); /* </a:t>
            </a:r>
            <a:r>
              <a:rPr lang="en-US" sz="1600" dirty="0" smtClean="0">
                <a:latin typeface="Courier"/>
                <a:cs typeface="Courier"/>
              </a:rPr>
              <a:t>echo*</a:t>
            </a:r>
            <a:r>
              <a:rPr lang="en-US" sz="1600" dirty="0">
                <a:latin typeface="Courier"/>
                <a:cs typeface="Courier"/>
              </a:rPr>
              <a:t>/</a:t>
            </a:r>
          </a:p>
          <a:p>
            <a:r>
              <a:rPr lang="en-US" sz="1600" dirty="0" smtClean="0">
                <a:latin typeface="Courier"/>
                <a:cs typeface="Courier"/>
              </a:rPr>
              <a:t>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8547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for input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857" y="1698877"/>
            <a:ext cx="867946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*</a:t>
            </a:r>
            <a:r>
              <a:rPr lang="en-US" dirty="0" err="1">
                <a:latin typeface="Courier"/>
                <a:cs typeface="Courier"/>
              </a:rPr>
              <a:t>getreq</a:t>
            </a:r>
            <a:r>
              <a:rPr lang="en-US" dirty="0">
                <a:latin typeface="Courier"/>
                <a:cs typeface="Courier"/>
              </a:rPr>
              <a:t>(char *</a:t>
            </a:r>
            <a:r>
              <a:rPr lang="en-US" dirty="0" err="1">
                <a:latin typeface="Courier"/>
                <a:cs typeface="Courier"/>
              </a:rPr>
              <a:t>inbuf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 /* Get request char stream */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("REQ: ");              /* prompt */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(inbuf,0,len);          /* clear for good measure */</a:t>
            </a:r>
          </a:p>
          <a:p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err="1">
                <a:latin typeface="Courier"/>
                <a:cs typeface="Courier"/>
              </a:rPr>
              <a:t>fgets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inbuf,len,stdin</a:t>
            </a:r>
            <a:r>
              <a:rPr lang="en-US" dirty="0">
                <a:latin typeface="Courier"/>
                <a:cs typeface="Courier"/>
              </a:rPr>
              <a:t>); /* read up to a EOL */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607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 provide a collection of permanent objects in structured name space</a:t>
            </a:r>
          </a:p>
          <a:p>
            <a:pPr lvl="1"/>
            <a:r>
              <a:rPr lang="en-US" dirty="0" smtClean="0"/>
              <a:t>Processes open, read/write/close them</a:t>
            </a:r>
          </a:p>
          <a:p>
            <a:pPr lvl="1"/>
            <a:r>
              <a:rPr lang="en-US" dirty="0" smtClean="0"/>
              <a:t>Files exist independent of the processes</a:t>
            </a:r>
          </a:p>
          <a:p>
            <a:r>
              <a:rPr lang="en-US" dirty="0" smtClean="0"/>
              <a:t>Sockets provide a means for processes to communicate (transfer data) to other processes.</a:t>
            </a:r>
          </a:p>
          <a:p>
            <a:r>
              <a:rPr lang="en-US" dirty="0" smtClean="0"/>
              <a:t>Creation and connection is more complex</a:t>
            </a:r>
          </a:p>
          <a:p>
            <a:r>
              <a:rPr lang="en-US" dirty="0" smtClean="0"/>
              <a:t>Form 2-way pipes between processes</a:t>
            </a:r>
          </a:p>
          <a:p>
            <a:pPr lvl="1"/>
            <a:r>
              <a:rPr lang="en-US" dirty="0" smtClean="0"/>
              <a:t>Possibly worlds away</a:t>
            </a:r>
          </a:p>
        </p:txBody>
      </p:sp>
    </p:spTree>
    <p:extLst>
      <p:ext uri="{BB962C8B-B14F-4D97-AF65-F5344CB8AC3E}">
        <p14:creationId xmlns:p14="http://schemas.microsoft.com/office/powerpoint/2010/main" val="1421108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for </a:t>
            </a:r>
            <a:r>
              <a:rPr lang="en-US" dirty="0" smtClean="0"/>
              <a:t>communication over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Hostname</a:t>
            </a:r>
          </a:p>
          <a:p>
            <a:pPr lvl="1"/>
            <a:r>
              <a:rPr lang="en-US" dirty="0" err="1" smtClean="0"/>
              <a:t>www.eecs.berkeley.edu</a:t>
            </a:r>
            <a:endParaRPr lang="en-US" dirty="0" smtClean="0"/>
          </a:p>
          <a:p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128.32.244.172  (ipv6?)</a:t>
            </a:r>
          </a:p>
          <a:p>
            <a:r>
              <a:rPr lang="en-US" dirty="0" smtClean="0"/>
              <a:t>Port Number</a:t>
            </a:r>
          </a:p>
          <a:p>
            <a:pPr lvl="1"/>
            <a:r>
              <a:rPr lang="en-US" dirty="0" smtClean="0"/>
              <a:t>0-1023 are “</a:t>
            </a:r>
            <a:r>
              <a:rPr lang="en-US" dirty="0" smtClean="0">
                <a:hlinkClick r:id="rId2"/>
              </a:rPr>
              <a:t>well known</a:t>
            </a:r>
            <a:r>
              <a:rPr lang="en-US" dirty="0" smtClean="0"/>
              <a:t>” or “system” ports</a:t>
            </a:r>
          </a:p>
          <a:p>
            <a:pPr lvl="2"/>
            <a:r>
              <a:rPr lang="en-US" dirty="0" err="1" smtClean="0"/>
              <a:t>Superuser</a:t>
            </a:r>
            <a:r>
              <a:rPr lang="en-US" dirty="0" smtClean="0"/>
              <a:t> privileges to bind to one</a:t>
            </a:r>
          </a:p>
          <a:p>
            <a:pPr lvl="1"/>
            <a:r>
              <a:rPr lang="en-US" dirty="0" smtClean="0"/>
              <a:t>1024 – 49151 are “registered” ports (</a:t>
            </a:r>
            <a:r>
              <a:rPr lang="en-US" dirty="0" smtClean="0">
                <a:hlinkClick r:id="rId3"/>
              </a:rPr>
              <a:t>registry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Assigned by IANA for specific services</a:t>
            </a:r>
          </a:p>
          <a:p>
            <a:pPr lvl="1"/>
            <a:r>
              <a:rPr lang="en-US" dirty="0"/>
              <a:t>49152–65535 (2</a:t>
            </a:r>
            <a:r>
              <a:rPr lang="en-US" baseline="30000" dirty="0"/>
              <a:t>15</a:t>
            </a:r>
            <a:r>
              <a:rPr lang="en-US" dirty="0"/>
              <a:t>+2</a:t>
            </a:r>
            <a:r>
              <a:rPr lang="en-US" baseline="30000" dirty="0"/>
              <a:t>14</a:t>
            </a:r>
            <a:r>
              <a:rPr lang="en-US" dirty="0"/>
              <a:t> to 2</a:t>
            </a:r>
            <a:r>
              <a:rPr lang="en-US" baseline="30000" dirty="0"/>
              <a:t>16</a:t>
            </a:r>
            <a:r>
              <a:rPr lang="en-US" dirty="0"/>
              <a:t>−1</a:t>
            </a:r>
            <a:r>
              <a:rPr lang="en-US" dirty="0" smtClean="0"/>
              <a:t>) are “dynamic” or “private”</a:t>
            </a:r>
          </a:p>
          <a:p>
            <a:pPr lvl="2"/>
            <a:r>
              <a:rPr lang="en-US" dirty="0" smtClean="0"/>
              <a:t>Automatically allocated as “ephemeral Ports”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14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Key </a:t>
            </a:r>
            <a:r>
              <a:rPr lang="en-US" dirty="0" smtClean="0"/>
              <a:t>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open, read/write, 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/>
              <a:t>find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/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/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/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/>
              <a:t>Explicit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80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826" name="Group 2"/>
          <p:cNvGrpSpPr>
            <a:grpSpLocks/>
          </p:cNvGrpSpPr>
          <p:nvPr/>
        </p:nvGrpSpPr>
        <p:grpSpPr bwMode="auto">
          <a:xfrm>
            <a:off x="1386861" y="533400"/>
            <a:ext cx="6292384" cy="2854403"/>
            <a:chOff x="1024" y="1632"/>
            <a:chExt cx="3711" cy="1755"/>
          </a:xfrm>
        </p:grpSpPr>
        <p:sp>
          <p:nvSpPr>
            <p:cNvPr id="35845" name="Oval 3"/>
            <p:cNvSpPr>
              <a:spLocks noChangeArrowheads="1"/>
            </p:cNvSpPr>
            <p:nvPr/>
          </p:nvSpPr>
          <p:spPr bwMode="auto">
            <a:xfrm>
              <a:off x="3718" y="1632"/>
              <a:ext cx="710" cy="66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Server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1046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dirty="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807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8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776"/>
              <a:ext cx="2187" cy="1533"/>
            </a:xfrm>
            <a:custGeom>
              <a:avLst/>
              <a:gdLst>
                <a:gd name="T0" fmla="*/ 7 w 21600"/>
                <a:gd name="T1" fmla="*/ 767 h 21600"/>
                <a:gd name="T2" fmla="*/ 1094 w 21600"/>
                <a:gd name="T3" fmla="*/ 1531 h 21600"/>
                <a:gd name="T4" fmla="*/ 2185 w 21600"/>
                <a:gd name="T5" fmla="*/ 767 h 21600"/>
                <a:gd name="T6" fmla="*/ 1094 w 21600"/>
                <a:gd name="T7" fmla="*/ 8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69 h 21600"/>
                <a:gd name="T14" fmla="*/ 17086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1536" y="2083"/>
              <a:ext cx="2182" cy="65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4073" y="2308"/>
              <a:ext cx="0" cy="27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/>
            </a:p>
          </p:txBody>
        </p:sp>
        <p:sp>
          <p:nvSpPr>
            <p:cNvPr id="35851" name="AutoShape 9"/>
            <p:cNvSpPr>
              <a:spLocks noChangeArrowheads="1"/>
            </p:cNvSpPr>
            <p:nvPr/>
          </p:nvSpPr>
          <p:spPr bwMode="auto">
            <a:xfrm>
              <a:off x="1584" y="2682"/>
              <a:ext cx="2178" cy="302"/>
            </a:xfrm>
            <a:prstGeom prst="leftRightArrow">
              <a:avLst>
                <a:gd name="adj1" fmla="val 49630"/>
                <a:gd name="adj2" fmla="val 102636"/>
              </a:avLst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connection</a:t>
              </a:r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 rot="20547700">
              <a:off x="1866" y="2187"/>
              <a:ext cx="1505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>
                  <a:ea typeface="굴림" panose="020B0600000101010101" pitchFamily="34" charset="-127"/>
                </a:rPr>
                <a:t>Request Connection</a:t>
              </a: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4112" y="2218"/>
              <a:ext cx="62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54" name="Text Box 12"/>
            <p:cNvSpPr txBox="1">
              <a:spLocks noChangeArrowheads="1"/>
            </p:cNvSpPr>
            <p:nvPr/>
          </p:nvSpPr>
          <p:spPr bwMode="auto">
            <a:xfrm>
              <a:off x="3701" y="3165"/>
              <a:ext cx="67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Server</a:t>
              </a:r>
            </a:p>
          </p:txBody>
        </p:sp>
        <p:sp>
          <p:nvSpPr>
            <p:cNvPr id="35855" name="Text Box 13"/>
            <p:cNvSpPr txBox="1">
              <a:spLocks noChangeArrowheads="1"/>
            </p:cNvSpPr>
            <p:nvPr/>
          </p:nvSpPr>
          <p:spPr bwMode="auto">
            <a:xfrm>
              <a:off x="1024" y="3165"/>
              <a:ext cx="56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Client</a:t>
              </a:r>
            </a:p>
          </p:txBody>
        </p:sp>
      </p:grpSp>
      <p:sp>
        <p:nvSpPr>
          <p:cNvPr id="35843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Socket </a:t>
            </a:r>
            <a:r>
              <a:rPr lang="en-US" altLang="ko-KR" dirty="0" smtClean="0">
                <a:ea typeface="굴림" panose="020B0600000101010101" pitchFamily="34" charset="-127"/>
              </a:rPr>
              <a:t>Setup over TCP/IP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11018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6200" y="3581400"/>
            <a:ext cx="8915400" cy="3505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Server Socket: Listens for new connections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Produces new sockets for each unique connection</a:t>
            </a:r>
            <a:endParaRPr lang="en-US" altLang="ko-KR" sz="18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Things </a:t>
            </a:r>
            <a:r>
              <a:rPr lang="en-US" altLang="ko-KR" sz="2000" dirty="0" smtClean="0">
                <a:ea typeface="굴림" panose="020B0600000101010101" pitchFamily="34" charset="-127"/>
              </a:rPr>
              <a:t>to remember: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Connection involves 5 values: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[ Client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000" dirty="0" smtClean="0">
                <a:ea typeface="굴림" panose="020B0600000101010101" pitchFamily="34" charset="-127"/>
              </a:rPr>
              <a:t>, Client Port, Server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000" dirty="0" smtClean="0">
                <a:ea typeface="굴림" panose="020B0600000101010101" pitchFamily="34" charset="-127"/>
              </a:rPr>
              <a:t>, Server Port, Protocol ]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Often, Client Port “randomly” assigned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Done by OS during client socket setup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Server Port often “well known”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80 (web), 443 (secure web), 25 (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sendmail</a:t>
            </a:r>
            <a:r>
              <a:rPr lang="en-US" altLang="ko-KR" sz="1800" dirty="0" smtClean="0">
                <a:ea typeface="굴림" panose="020B0600000101010101" pitchFamily="34" charset="-127"/>
              </a:rPr>
              <a:t>), 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etc</a:t>
            </a:r>
            <a:endParaRPr lang="en-US" altLang="ko-KR" sz="1800" dirty="0" smtClean="0">
              <a:ea typeface="굴림" panose="020B0600000101010101" pitchFamily="34" charset="-127"/>
            </a:endParaRP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Well-known ports from 0—1023 </a:t>
            </a:r>
          </a:p>
        </p:txBody>
      </p:sp>
    </p:spTree>
    <p:extLst>
      <p:ext uri="{BB962C8B-B14F-4D97-AF65-F5344CB8AC3E}">
        <p14:creationId xmlns:p14="http://schemas.microsoft.com/office/powerpoint/2010/main" val="213407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3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concept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5231" y="680376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9527" y="662412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6379" y="4469352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8923" y="5206271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38923" y="1855045"/>
            <a:ext cx="3098249" cy="2214072"/>
            <a:chOff x="738923" y="1855045"/>
            <a:chExt cx="3098249" cy="2214072"/>
          </a:xfrm>
        </p:grpSpPr>
        <p:sp>
          <p:nvSpPr>
            <p:cNvPr id="9" name="TextBox 8"/>
            <p:cNvSpPr txBox="1"/>
            <p:nvPr/>
          </p:nvSpPr>
          <p:spPr>
            <a:xfrm>
              <a:off x="738923" y="1855045"/>
              <a:ext cx="2075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Client Socket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923" y="2644543"/>
              <a:ext cx="309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Connect it to server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470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816394" y="1066800"/>
            <a:ext cx="2721899" cy="2024362"/>
            <a:chOff x="5816394" y="1141845"/>
            <a:chExt cx="2721899" cy="2024362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Server Socket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7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Bind it to an Address </a:t>
              </a:r>
              <a:endParaRPr lang="en-US" dirty="0" smtClean="0"/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18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Listen for Connection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89405" y="2513444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7454" y="5263373"/>
            <a:ext cx="24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20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0779" y="606260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883618" y="5654046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246497" y="4040859"/>
            <a:ext cx="4316103" cy="369332"/>
            <a:chOff x="1246497" y="4040859"/>
            <a:chExt cx="4316103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447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rite request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02834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002834" y="4497349"/>
            <a:ext cx="4170422" cy="369332"/>
            <a:chOff x="3002834" y="4497349"/>
            <a:chExt cx="4170422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582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response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3002834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7114807" y="4237961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798432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447786" y="2954752"/>
            <a:ext cx="6836836" cy="1519232"/>
            <a:chOff x="1447786" y="2954752"/>
            <a:chExt cx="6836836" cy="1519232"/>
          </a:xfrm>
        </p:grpSpPr>
        <p:grpSp>
          <p:nvGrpSpPr>
            <p:cNvPr id="37" name="Group 36"/>
            <p:cNvGrpSpPr/>
            <p:nvPr/>
          </p:nvGrpSpPr>
          <p:grpSpPr>
            <a:xfrm>
              <a:off x="5590747" y="2954752"/>
              <a:ext cx="2693875" cy="1519232"/>
              <a:chOff x="5590747" y="2954752"/>
              <a:chExt cx="2693875" cy="1519232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6547748" y="2954752"/>
                <a:ext cx="0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831695" y="3315154"/>
                <a:ext cx="1925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Accept connection</a:t>
                </a:r>
                <a:endParaRPr lang="en-US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0497" y="3684486"/>
                <a:ext cx="467251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590747" y="4104652"/>
                <a:ext cx="1390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read request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31506" y="3699785"/>
                <a:ext cx="1953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Connection Socket</a:t>
                </a:r>
                <a:endParaRPr lang="en-US" i="1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447786" y="3251361"/>
              <a:ext cx="195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Connection Socket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04359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399" y="914400"/>
            <a:ext cx="914400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latin typeface="Courier"/>
                <a:cs typeface="Courier"/>
              </a:rPr>
              <a:t>char *hostname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int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sockfd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err="1">
                <a:latin typeface="Courier"/>
                <a:cs typeface="Courier"/>
              </a:rPr>
              <a:t>portno</a:t>
            </a:r>
            <a:r>
              <a:rPr lang="en-US" sz="1700" dirty="0">
                <a:latin typeface="Courier"/>
                <a:cs typeface="Courier"/>
              </a:rPr>
              <a:t>;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struct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sockaddr_in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;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struct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hostent</a:t>
            </a:r>
            <a:r>
              <a:rPr lang="en-US" sz="1700" dirty="0">
                <a:latin typeface="Courier"/>
                <a:cs typeface="Courier"/>
              </a:rPr>
              <a:t> *server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server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dirty="0" err="1">
                <a:latin typeface="Courier"/>
                <a:cs typeface="Courier"/>
              </a:rPr>
              <a:t>buildServerAddr</a:t>
            </a:r>
            <a:r>
              <a:rPr lang="en-US" sz="1700" dirty="0">
                <a:latin typeface="Courier"/>
                <a:cs typeface="Courier"/>
              </a:rPr>
              <a:t>(&amp;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, hostname, </a:t>
            </a:r>
            <a:r>
              <a:rPr lang="en-US" sz="1700" dirty="0" err="1">
                <a:latin typeface="Courier"/>
                <a:cs typeface="Courier"/>
              </a:rPr>
              <a:t>portno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Create a TCP socket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sz="1700" dirty="0">
                <a:latin typeface="Courier"/>
                <a:cs typeface="Courier"/>
              </a:rPr>
              <a:t>(AF_INET, SOCK_STREAM, 0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Connect to server on port */</a:t>
            </a:r>
          </a:p>
          <a:p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connect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smtClean="0">
                <a:latin typeface="Courier"/>
                <a:cs typeface="Courier"/>
              </a:rPr>
              <a:t>, </a:t>
            </a:r>
            <a:r>
              <a:rPr lang="en-US" sz="1700" dirty="0" err="1" smtClean="0">
                <a:latin typeface="Courier"/>
                <a:cs typeface="Courier"/>
              </a:rPr>
              <a:t>sizeof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err="1" smtClean="0">
                <a:latin typeface="Courier"/>
                <a:cs typeface="Courier"/>
              </a:rPr>
              <a:t>printf</a:t>
            </a:r>
            <a:r>
              <a:rPr lang="en-US" sz="1700" dirty="0">
                <a:latin typeface="Courier"/>
                <a:cs typeface="Courier"/>
              </a:rPr>
              <a:t>("Connected to %s:%d\</a:t>
            </a:r>
            <a:r>
              <a:rPr lang="en-US" sz="1700" dirty="0" err="1">
                <a:latin typeface="Courier"/>
                <a:cs typeface="Courier"/>
              </a:rPr>
              <a:t>n",server</a:t>
            </a:r>
            <a:r>
              <a:rPr lang="en-US" sz="1700" dirty="0">
                <a:latin typeface="Courier"/>
                <a:cs typeface="Courier"/>
              </a:rPr>
              <a:t>-&gt;</a:t>
            </a:r>
            <a:r>
              <a:rPr lang="en-US" sz="1700" dirty="0" err="1">
                <a:latin typeface="Courier"/>
                <a:cs typeface="Courier"/>
              </a:rPr>
              <a:t>h_name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err="1">
                <a:latin typeface="Courier"/>
                <a:cs typeface="Courier"/>
              </a:rPr>
              <a:t>portno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Carry out Client</a:t>
            </a:r>
            <a:r>
              <a:rPr lang="en-US" sz="1700" dirty="0" smtClean="0">
                <a:latin typeface="Courier"/>
                <a:cs typeface="Courier"/>
              </a:rPr>
              <a:t>-Server </a:t>
            </a:r>
            <a:r>
              <a:rPr lang="en-US" sz="1700" dirty="0">
                <a:latin typeface="Courier"/>
                <a:cs typeface="Courier"/>
              </a:rPr>
              <a:t>protocol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i="1" dirty="0" smtClean="0">
                <a:latin typeface="Courier"/>
                <a:cs typeface="Courier"/>
              </a:rPr>
              <a:t>client</a:t>
            </a:r>
            <a:r>
              <a:rPr lang="en-US" sz="1700" i="1" dirty="0">
                <a:latin typeface="Courier"/>
                <a:cs typeface="Courier"/>
              </a:rPr>
              <a:t>(</a:t>
            </a:r>
            <a:r>
              <a:rPr lang="en-US" sz="1700" i="1" dirty="0" err="1">
                <a:latin typeface="Courier"/>
                <a:cs typeface="Courier"/>
              </a:rPr>
              <a:t>sockfd</a:t>
            </a:r>
            <a:r>
              <a:rPr lang="en-US" sz="1700" i="1" dirty="0">
                <a:latin typeface="Courier"/>
                <a:cs typeface="Courier"/>
              </a:rPr>
              <a:t>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Clean up on termination */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8359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006194"/>
            <a:ext cx="891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Create Socket to receive requests*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lstnsockfd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sz="1700" dirty="0">
                <a:latin typeface="Courier"/>
                <a:cs typeface="Courier"/>
              </a:rPr>
              <a:t>(AF_INET, SOCK_STREAM, 0);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Bind socket to port */</a:t>
            </a:r>
          </a:p>
          <a:p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bind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</a:t>
            </a:r>
            <a:r>
              <a:rPr lang="en-US" sz="1700" dirty="0" smtClean="0">
                <a:latin typeface="Courier"/>
                <a:cs typeface="Courier"/>
              </a:rPr>
              <a:t>)&amp;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err="1" smtClean="0">
                <a:latin typeface="Courier"/>
                <a:cs typeface="Courier"/>
              </a:rPr>
              <a:t>,sizeof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))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</a:t>
            </a:r>
            <a:r>
              <a:rPr lang="en-US" sz="1700" dirty="0" smtClean="0">
                <a:latin typeface="Courier"/>
                <a:cs typeface="Courier"/>
              </a:rPr>
              <a:t>{</a:t>
            </a:r>
          </a:p>
          <a:p>
            <a:r>
              <a:rPr lang="en-US" sz="1700" dirty="0">
                <a:latin typeface="Courier"/>
                <a:cs typeface="Courier"/>
              </a:rPr>
              <a:t>/* Listen for incoming connections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listen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</a:t>
            </a:r>
            <a:endParaRPr lang="en-US" sz="1700" dirty="0" smtClean="0">
              <a:latin typeface="Courier"/>
              <a:cs typeface="Courier"/>
            </a:endParaRP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Accept incoming connection, obtaining a new socket for it */</a:t>
            </a: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dirty="0" err="1" smtClean="0">
                <a:latin typeface="Courier"/>
                <a:cs typeface="Courier"/>
              </a:rPr>
              <a:t>consockfd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accept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smtClean="0">
                <a:latin typeface="Courier"/>
                <a:cs typeface="Courier"/>
              </a:rPr>
              <a:t>      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                  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</a:t>
            </a:r>
            <a:r>
              <a:rPr lang="en-US" sz="1700" i="1" dirty="0" smtClean="0">
                <a:latin typeface="Courier"/>
                <a:cs typeface="Courier"/>
              </a:rPr>
              <a:t>server</a:t>
            </a:r>
            <a:r>
              <a:rPr lang="en-US" sz="1700" i="1" dirty="0">
                <a:latin typeface="Courier"/>
                <a:cs typeface="Courier"/>
              </a:rPr>
              <a:t>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i="1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56776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server protect itself?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the handling of each connection </a:t>
            </a:r>
          </a:p>
          <a:p>
            <a:r>
              <a:rPr lang="en-US" dirty="0" smtClean="0"/>
              <a:t>By forking it off as another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23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7214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</a:t>
            </a:r>
            <a:r>
              <a:rPr lang="en-US" dirty="0" smtClean="0"/>
              <a:t>With Protection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7029" y="685800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9233" y="685800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6" y="5374560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0668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47748" y="1447800"/>
            <a:ext cx="408" cy="34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28210" y="1715869"/>
            <a:ext cx="27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47748" y="2264050"/>
            <a:ext cx="6385" cy="385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128045" y="49717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61838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755805" y="4343400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550823" y="3669268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264050"/>
            <a:ext cx="1967778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10516" y="4038600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49957" y="3657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3483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for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11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(v2)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113293"/>
            <a:ext cx="8763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{</a:t>
            </a:r>
          </a:p>
          <a:p>
            <a:r>
              <a:rPr lang="en-US" sz="1700" dirty="0">
                <a:latin typeface="Courier"/>
                <a:cs typeface="Courier"/>
              </a:rPr>
              <a:t>    listen(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   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 = accept(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 smtClean="0">
                <a:latin typeface="Courier"/>
                <a:cs typeface="Courier"/>
              </a:rPr>
              <a:t>,</a:t>
            </a:r>
          </a:p>
          <a:p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				 </a:t>
            </a:r>
            <a:r>
              <a:rPr lang="en-US" sz="1700" dirty="0">
                <a:latin typeface="Courier"/>
                <a:cs typeface="Courier"/>
              </a:rPr>
              <a:t>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 fork();              /* </a:t>
            </a:r>
            <a:r>
              <a:rPr lang="en-US" sz="1700" dirty="0" smtClean="0">
                <a:latin typeface="Courier"/>
                <a:cs typeface="Courier"/>
              </a:rPr>
              <a:t>new </a:t>
            </a:r>
            <a:r>
              <a:rPr lang="en-US" sz="1700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sz="1700" dirty="0">
                <a:latin typeface="Courier"/>
                <a:cs typeface="Courier"/>
              </a:rPr>
              <a:t>   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&gt; 0) {       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dirty="0" err="1">
                <a:latin typeface="Courier"/>
                <a:cs typeface="Courier"/>
              </a:rPr>
              <a:t>tcpid</a:t>
            </a:r>
            <a:r>
              <a:rPr lang="en-US" sz="1700" dirty="0">
                <a:latin typeface="Courier"/>
                <a:cs typeface="Courier"/>
              </a:rPr>
              <a:t> = wait(&amp;</a:t>
            </a:r>
            <a:r>
              <a:rPr lang="en-US" sz="1700" dirty="0" err="1">
                <a:latin typeface="Courier"/>
                <a:cs typeface="Courier"/>
              </a:rPr>
              <a:t>cstatus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} else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== 0) {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);        /* let go of listen socket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i="1" dirty="0">
                <a:latin typeface="Courier"/>
                <a:cs typeface="Courier"/>
              </a:rPr>
              <a:t>server(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sz="1700" dirty="0">
                <a:latin typeface="Courier"/>
                <a:cs typeface="Courier"/>
              </a:rPr>
              <a:t>    }</a:t>
            </a: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97750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will queue requests</a:t>
            </a:r>
          </a:p>
          <a:p>
            <a:r>
              <a:rPr lang="en-US" dirty="0"/>
              <a:t>B</a:t>
            </a:r>
            <a:r>
              <a:rPr lang="en-US" dirty="0" smtClean="0"/>
              <a:t>uffering present elsewhere</a:t>
            </a:r>
          </a:p>
          <a:p>
            <a:r>
              <a:rPr lang="en-US" dirty="0" smtClean="0"/>
              <a:t>But server waits for each connection to terminate before initiating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2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799853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</a:t>
            </a:r>
            <a:r>
              <a:rPr lang="en-US" dirty="0" smtClean="0"/>
              <a:t>With Protection and Parallelism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1367" y="719997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1463" y="662835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0064" y="5421868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0668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48156" y="1371600"/>
            <a:ext cx="5977" cy="34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32103" y="1676400"/>
            <a:ext cx="27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4133" y="2264051"/>
            <a:ext cx="0" cy="385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05400" y="5029200"/>
            <a:ext cx="2660" cy="316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60314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603405" y="441642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79972" y="3629013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321530"/>
            <a:ext cx="1976342" cy="2707670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10000" y="4050268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02147" y="37103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26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2052" y="1113293"/>
            <a:ext cx="87995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{</a:t>
            </a:r>
          </a:p>
          <a:p>
            <a:r>
              <a:rPr lang="en-US" sz="1700" dirty="0">
                <a:latin typeface="Courier"/>
                <a:cs typeface="Courier"/>
              </a:rPr>
              <a:t>    listen(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   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 = accept(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 smtClean="0">
                <a:latin typeface="Courier"/>
                <a:cs typeface="Courier"/>
              </a:rPr>
              <a:t>,</a:t>
            </a:r>
          </a:p>
          <a:p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				 </a:t>
            </a:r>
            <a:r>
              <a:rPr lang="en-US" sz="1700" dirty="0">
                <a:latin typeface="Courier"/>
                <a:cs typeface="Courier"/>
              </a:rPr>
              <a:t>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 fork();              /* </a:t>
            </a:r>
            <a:r>
              <a:rPr lang="en-US" sz="1700" dirty="0" smtClean="0">
                <a:latin typeface="Courier"/>
                <a:cs typeface="Courier"/>
              </a:rPr>
              <a:t>new </a:t>
            </a:r>
            <a:r>
              <a:rPr lang="en-US" sz="1700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sz="1700" dirty="0">
                <a:latin typeface="Courier"/>
                <a:cs typeface="Courier"/>
              </a:rPr>
              <a:t>   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&gt; 0) {       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dirty="0" smtClean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US" sz="1700" dirty="0" err="1" smtClean="0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17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= wait(&amp;</a:t>
            </a:r>
            <a:r>
              <a:rPr lang="en-US" sz="1700" dirty="0" err="1">
                <a:solidFill>
                  <a:srgbClr val="FF0000"/>
                </a:solidFill>
                <a:latin typeface="Courier"/>
                <a:cs typeface="Courier"/>
              </a:rPr>
              <a:t>cstatus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} else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== 0) {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);        /* let go of listen socket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i="1" dirty="0">
                <a:latin typeface="Courier"/>
                <a:cs typeface="Courier"/>
              </a:rPr>
              <a:t>server(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sz="1700" dirty="0">
                <a:latin typeface="Courier"/>
                <a:cs typeface="Courier"/>
              </a:rPr>
              <a:t>    }</a:t>
            </a: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390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I/O </a:t>
            </a:r>
            <a:r>
              <a:rPr lang="en-US" dirty="0" smtClean="0"/>
              <a:t>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0798" y="1571792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32270" y="1958670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68256" y="2328289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0191" y="2787922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30576" y="3301757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53820" y="1611868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53820" y="1992868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53820" y="2261152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53820" y="2797413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53820" y="3329392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2334" y="3868455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2" y="43753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76" y="43753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22" y="47479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28" y="50422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9" y="45888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8571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07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Address -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5" y="4023768"/>
            <a:ext cx="8229600" cy="2203128"/>
          </a:xfrm>
        </p:spPr>
        <p:txBody>
          <a:bodyPr>
            <a:normAutofit/>
          </a:bodyPr>
          <a:lstStyle/>
          <a:p>
            <a:r>
              <a:rPr lang="en-US" dirty="0" smtClean="0"/>
              <a:t>Simple form </a:t>
            </a:r>
          </a:p>
          <a:p>
            <a:r>
              <a:rPr lang="en-US" dirty="0" smtClean="0"/>
              <a:t>Internet Protocol</a:t>
            </a:r>
            <a:endParaRPr lang="en-US" dirty="0"/>
          </a:p>
          <a:p>
            <a:r>
              <a:rPr lang="en-US" dirty="0" smtClean="0"/>
              <a:t>accepting any connections on the specified port</a:t>
            </a:r>
          </a:p>
          <a:p>
            <a:r>
              <a:rPr lang="en-US" dirty="0" smtClean="0"/>
              <a:t>In “network byte ordering”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7515" y="1518230"/>
            <a:ext cx="8216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((char *) &amp;serv_addr,0,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));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serv_addr.sin_family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>
                <a:latin typeface="Courier"/>
                <a:cs typeface="Courier"/>
              </a:rPr>
              <a:t>= AF_INET;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serv_addr.sin_addr.s_addr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INADDR_ANY;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serv_addr.sin_port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htons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362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 getting the server address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err="1" smtClean="0">
                <a:latin typeface="Courier New"/>
                <a:cs typeface="Courier New"/>
              </a:rPr>
              <a:t>struct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hostent</a:t>
            </a:r>
            <a:r>
              <a:rPr lang="en-US" sz="1700" dirty="0">
                <a:latin typeface="Courier New"/>
                <a:cs typeface="Courier New"/>
              </a:rPr>
              <a:t> *</a:t>
            </a:r>
            <a:r>
              <a:rPr lang="en-US" sz="1700" dirty="0" err="1">
                <a:latin typeface="Courier New"/>
                <a:cs typeface="Courier New"/>
              </a:rPr>
              <a:t>buildServerAddr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struct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sockaddr_in</a:t>
            </a:r>
            <a:r>
              <a:rPr lang="en-US" sz="1700" dirty="0">
                <a:latin typeface="Courier New"/>
                <a:cs typeface="Courier New"/>
              </a:rPr>
              <a:t> *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,</a:t>
            </a:r>
          </a:p>
          <a:p>
            <a:r>
              <a:rPr lang="en-US" sz="1700" dirty="0">
                <a:latin typeface="Courier New"/>
                <a:cs typeface="Courier New"/>
              </a:rPr>
              <a:t>                                char *hostname, </a:t>
            </a:r>
            <a:r>
              <a:rPr lang="en-US" sz="1700" dirty="0" err="1">
                <a:latin typeface="Courier New"/>
                <a:cs typeface="Courier New"/>
              </a:rPr>
              <a:t>int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portno</a:t>
            </a:r>
            <a:r>
              <a:rPr lang="en-US" sz="1700" dirty="0">
                <a:latin typeface="Courier New"/>
                <a:cs typeface="Courier New"/>
              </a:rPr>
              <a:t>) {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struct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hostent</a:t>
            </a:r>
            <a:r>
              <a:rPr lang="en-US" sz="1700" dirty="0">
                <a:latin typeface="Courier New"/>
                <a:cs typeface="Courier New"/>
              </a:rPr>
              <a:t> *server</a:t>
            </a:r>
            <a:r>
              <a:rPr lang="en-US" sz="1700" dirty="0" smtClean="0">
                <a:latin typeface="Courier New"/>
                <a:cs typeface="Courier New"/>
              </a:rPr>
              <a:t>;</a:t>
            </a:r>
          </a:p>
          <a:p>
            <a:endParaRPr lang="en-US" sz="1700" dirty="0"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  /* Get host entry associated with a hostname or IP address */</a:t>
            </a:r>
          </a:p>
          <a:p>
            <a:r>
              <a:rPr lang="en-US" sz="1700" dirty="0">
                <a:latin typeface="Courier New"/>
                <a:cs typeface="Courier New"/>
              </a:rPr>
              <a:t>  server = </a:t>
            </a:r>
            <a:r>
              <a:rPr lang="en-US" sz="1700" b="1" dirty="0" err="1">
                <a:solidFill>
                  <a:srgbClr val="FF0000"/>
                </a:solidFill>
                <a:latin typeface="Courier New"/>
                <a:cs typeface="Courier New"/>
              </a:rPr>
              <a:t>gethostbyname</a:t>
            </a:r>
            <a:r>
              <a:rPr lang="en-US" sz="1700" dirty="0">
                <a:latin typeface="Courier New"/>
                <a:cs typeface="Courier New"/>
              </a:rPr>
              <a:t>(hostname);</a:t>
            </a:r>
          </a:p>
          <a:p>
            <a:r>
              <a:rPr lang="en-US" sz="1700" dirty="0">
                <a:latin typeface="Courier New"/>
                <a:cs typeface="Courier New"/>
              </a:rPr>
              <a:t>  if (server == NULL) {</a:t>
            </a:r>
          </a:p>
          <a:p>
            <a:r>
              <a:rPr lang="en-US" sz="1700" dirty="0">
                <a:latin typeface="Courier New"/>
                <a:cs typeface="Courier New"/>
              </a:rPr>
              <a:t>    </a:t>
            </a:r>
            <a:r>
              <a:rPr lang="en-US" sz="1700" dirty="0" err="1">
                <a:latin typeface="Courier New"/>
                <a:cs typeface="Courier New"/>
              </a:rPr>
              <a:t>fprintf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stderr</a:t>
            </a:r>
            <a:r>
              <a:rPr lang="en-US" sz="1700" dirty="0">
                <a:latin typeface="Courier New"/>
                <a:cs typeface="Courier New"/>
              </a:rPr>
              <a:t>,"ERROR, no such host\n");</a:t>
            </a:r>
          </a:p>
          <a:p>
            <a:r>
              <a:rPr lang="en-US" sz="1700" dirty="0">
                <a:latin typeface="Courier New"/>
                <a:cs typeface="Courier New"/>
              </a:rPr>
              <a:t>    exit(1);</a:t>
            </a:r>
          </a:p>
          <a:p>
            <a:r>
              <a:rPr lang="en-US" sz="1700" dirty="0">
                <a:latin typeface="Courier New"/>
                <a:cs typeface="Courier New"/>
              </a:rPr>
              <a:t>  }</a:t>
            </a:r>
          </a:p>
          <a:p>
            <a:endParaRPr lang="en-US" sz="1700" dirty="0"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  /* Construct an address for remote server */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memset</a:t>
            </a:r>
            <a:r>
              <a:rPr lang="en-US" sz="1700" dirty="0">
                <a:latin typeface="Courier New"/>
                <a:cs typeface="Courier New"/>
              </a:rPr>
              <a:t>((char *) 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, 0, </a:t>
            </a:r>
            <a:r>
              <a:rPr lang="en-US" sz="1700" dirty="0" err="1">
                <a:latin typeface="Courier New"/>
                <a:cs typeface="Courier New"/>
              </a:rPr>
              <a:t>sizeof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struct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sockaddr_in</a:t>
            </a:r>
            <a:r>
              <a:rPr lang="en-US" sz="1700" dirty="0">
                <a:latin typeface="Courier New"/>
                <a:cs typeface="Courier New"/>
              </a:rPr>
              <a:t>));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-&gt;</a:t>
            </a:r>
            <a:r>
              <a:rPr lang="en-US" sz="1700" dirty="0" err="1">
                <a:latin typeface="Courier New"/>
                <a:cs typeface="Courier New"/>
              </a:rPr>
              <a:t>sin_family</a:t>
            </a:r>
            <a:r>
              <a:rPr lang="en-US" sz="1700" dirty="0">
                <a:latin typeface="Courier New"/>
                <a:cs typeface="Courier New"/>
              </a:rPr>
              <a:t> = AF_INET;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bcopy</a:t>
            </a:r>
            <a:r>
              <a:rPr lang="en-US" sz="1700" dirty="0">
                <a:latin typeface="Courier New"/>
                <a:cs typeface="Courier New"/>
              </a:rPr>
              <a:t>((char *)</a:t>
            </a:r>
            <a:r>
              <a:rPr lang="en-US" sz="1700" b="1" dirty="0">
                <a:latin typeface="Courier New"/>
                <a:cs typeface="Courier New"/>
              </a:rPr>
              <a:t>server-&gt;</a:t>
            </a:r>
            <a:r>
              <a:rPr lang="en-US" sz="1700" b="1" dirty="0" err="1">
                <a:latin typeface="Courier New"/>
                <a:cs typeface="Courier New"/>
              </a:rPr>
              <a:t>h_addr</a:t>
            </a:r>
            <a:r>
              <a:rPr lang="en-US" sz="1700" dirty="0">
                <a:latin typeface="Courier New"/>
                <a:cs typeface="Courier New"/>
              </a:rPr>
              <a:t>, </a:t>
            </a:r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	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smtClean="0">
                <a:latin typeface="Courier New"/>
                <a:cs typeface="Courier New"/>
              </a:rPr>
              <a:t>(</a:t>
            </a:r>
            <a:r>
              <a:rPr lang="en-US" sz="1700" dirty="0">
                <a:latin typeface="Courier New"/>
                <a:cs typeface="Courier New"/>
              </a:rPr>
              <a:t>char *)&amp;(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-&gt;</a:t>
            </a:r>
            <a:r>
              <a:rPr lang="en-US" sz="1700" dirty="0" err="1">
                <a:latin typeface="Courier New"/>
                <a:cs typeface="Courier New"/>
              </a:rPr>
              <a:t>sin_addr.s_addr</a:t>
            </a:r>
            <a:r>
              <a:rPr lang="en-US" sz="1700" dirty="0">
                <a:latin typeface="Courier New"/>
                <a:cs typeface="Courier New"/>
              </a:rPr>
              <a:t>), </a:t>
            </a:r>
            <a:r>
              <a:rPr lang="en-US" sz="1700" dirty="0" smtClean="0">
                <a:latin typeface="Courier New"/>
                <a:cs typeface="Courier New"/>
              </a:rPr>
              <a:t>server</a:t>
            </a:r>
            <a:r>
              <a:rPr lang="en-US" sz="1700" dirty="0">
                <a:latin typeface="Courier New"/>
                <a:cs typeface="Courier New"/>
              </a:rPr>
              <a:t>-</a:t>
            </a:r>
            <a:r>
              <a:rPr lang="en-US" sz="1700" dirty="0" smtClean="0">
                <a:latin typeface="Courier New"/>
                <a:cs typeface="Courier New"/>
              </a:rPr>
              <a:t>&gt;</a:t>
            </a:r>
            <a:r>
              <a:rPr lang="en-US" sz="1700" dirty="0" err="1" smtClean="0">
                <a:latin typeface="Courier New"/>
                <a:cs typeface="Courier New"/>
              </a:rPr>
              <a:t>h_length</a:t>
            </a:r>
            <a:r>
              <a:rPr lang="en-US" sz="1700" dirty="0">
                <a:latin typeface="Courier New"/>
                <a:cs typeface="Courier New"/>
              </a:rPr>
              <a:t>);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-&gt;</a:t>
            </a:r>
            <a:r>
              <a:rPr lang="en-US" sz="1700" dirty="0" err="1">
                <a:latin typeface="Courier New"/>
                <a:cs typeface="Courier New"/>
              </a:rPr>
              <a:t>sin_port</a:t>
            </a:r>
            <a:r>
              <a:rPr lang="en-US" sz="1700" dirty="0">
                <a:latin typeface="Courier New"/>
                <a:cs typeface="Courier New"/>
              </a:rPr>
              <a:t> = </a:t>
            </a:r>
            <a:r>
              <a:rPr lang="en-US" sz="1700" dirty="0" err="1">
                <a:latin typeface="Courier New"/>
                <a:cs typeface="Courier New"/>
              </a:rPr>
              <a:t>htons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portno</a:t>
            </a:r>
            <a:r>
              <a:rPr lang="en-US" sz="1700" dirty="0">
                <a:latin typeface="Courier New"/>
                <a:cs typeface="Courier New"/>
              </a:rPr>
              <a:t>);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return </a:t>
            </a:r>
            <a:r>
              <a:rPr lang="en-US" sz="1700" dirty="0">
                <a:latin typeface="Courier New"/>
                <a:cs typeface="Courier New"/>
              </a:rPr>
              <a:t>server;</a:t>
            </a:r>
          </a:p>
          <a:p>
            <a:r>
              <a:rPr lang="en-US" sz="17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997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OS Concepts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786"/>
            <a:ext cx="8229600" cy="5464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Address Space</a:t>
            </a:r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Dual Mode</a:t>
            </a:r>
          </a:p>
          <a:p>
            <a:r>
              <a:rPr lang="en-US" dirty="0" smtClean="0"/>
              <a:t>Interrupt handlers </a:t>
            </a:r>
            <a:r>
              <a:rPr lang="en-US" dirty="0"/>
              <a:t>(including </a:t>
            </a:r>
            <a:r>
              <a:rPr lang="en-US" dirty="0" err="1" smtClean="0"/>
              <a:t>syscall</a:t>
            </a:r>
            <a:r>
              <a:rPr lang="en-US" dirty="0"/>
              <a:t> </a:t>
            </a:r>
            <a:r>
              <a:rPr lang="en-US" dirty="0" smtClean="0"/>
              <a:t>and trap)</a:t>
            </a:r>
          </a:p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Integrates processes, users, </a:t>
            </a:r>
            <a:r>
              <a:rPr lang="en-US" dirty="0" err="1" smtClean="0"/>
              <a:t>cwd</a:t>
            </a:r>
            <a:r>
              <a:rPr lang="en-US" dirty="0" smtClean="0"/>
              <a:t>, protection</a:t>
            </a:r>
          </a:p>
          <a:p>
            <a:r>
              <a:rPr lang="en-US" dirty="0" smtClean="0"/>
              <a:t>Key Layers: OS Lib, </a:t>
            </a:r>
            <a:r>
              <a:rPr lang="en-US" dirty="0" err="1" smtClean="0"/>
              <a:t>Syscall</a:t>
            </a:r>
            <a:r>
              <a:rPr lang="en-US" dirty="0" smtClean="0"/>
              <a:t>, Subsystem, Driver</a:t>
            </a:r>
          </a:p>
          <a:p>
            <a:pPr lvl="1"/>
            <a:r>
              <a:rPr lang="en-US" dirty="0" smtClean="0"/>
              <a:t>User handler on OS descriptors</a:t>
            </a:r>
          </a:p>
          <a:p>
            <a:r>
              <a:rPr lang="en-US" dirty="0" smtClean="0"/>
              <a:t>Process control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ork, wait, signal, exec</a:t>
            </a:r>
          </a:p>
          <a:p>
            <a:r>
              <a:rPr lang="en-US" dirty="0" smtClean="0"/>
              <a:t>Communication through sockets</a:t>
            </a:r>
          </a:p>
          <a:p>
            <a:r>
              <a:rPr lang="en-US" dirty="0" smtClean="0"/>
              <a:t>Client-Server Protocol</a:t>
            </a:r>
          </a:p>
        </p:txBody>
      </p:sp>
    </p:spTree>
    <p:extLst>
      <p:ext uri="{BB962C8B-B14F-4D97-AF65-F5344CB8AC3E}">
        <p14:creationId xmlns:p14="http://schemas.microsoft.com/office/powerpoint/2010/main" val="161428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94150" y="2406649"/>
            <a:ext cx="2127250" cy="14461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Structure: Spiral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198" y="3200400"/>
            <a:ext cx="83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ntro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698229" y="2540774"/>
            <a:ext cx="838200" cy="12430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 Concepts (3)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4976989">
            <a:off x="3359672" y="1946494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Concurrency (6)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 rot="12045830">
            <a:off x="3223510" y="1663808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Address Space (4)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7076965">
            <a:off x="4330121" y="1211367"/>
            <a:ext cx="1932160" cy="2725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 Systems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(8)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1563930">
            <a:off x="5181561" y="2321683"/>
            <a:ext cx="1498302" cy="27745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33"/>
                </a:solidFill>
              </a:rPr>
              <a:t>Distributed Systems (8)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333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6913033">
            <a:off x="2636482" y="2221183"/>
            <a:ext cx="1498302" cy="39152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Reliability, Security, Cloud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(8)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610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924800" cy="5105400"/>
          </a:xfrm>
        </p:spPr>
        <p:txBody>
          <a:bodyPr/>
          <a:lstStyle/>
          <a:p>
            <a:r>
              <a:rPr lang="en-US" dirty="0"/>
              <a:t>STDIN / STDOUT enable composition in Unix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pipe symbols connects STDOUT and STDIN</a:t>
            </a:r>
          </a:p>
          <a:p>
            <a:pPr lvl="2"/>
            <a:r>
              <a:rPr lang="en-US" dirty="0"/>
              <a:t>find | </a:t>
            </a:r>
            <a:r>
              <a:rPr lang="en-US" dirty="0" err="1"/>
              <a:t>grep</a:t>
            </a:r>
            <a:r>
              <a:rPr lang="en-US" dirty="0"/>
              <a:t> | </a:t>
            </a:r>
            <a:r>
              <a:rPr lang="en-US" dirty="0" err="1"/>
              <a:t>wc</a:t>
            </a:r>
            <a:r>
              <a:rPr lang="en-US" dirty="0"/>
              <a:t> 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Device Driver: 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File abstraction works for inter-processes communication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work across the Internet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Socket</a:t>
            </a:r>
            <a:r>
              <a:rPr lang="en-US" altLang="ko-KR" dirty="0">
                <a:ea typeface="굴림" panose="020B0600000101010101" pitchFamily="34" charset="-127"/>
              </a:rPr>
              <a:t>: an abstraction of a network I/O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3803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High-level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live in hierarchical namespace of filenames</a:t>
            </a:r>
          </a:p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or directory</a:t>
            </a:r>
          </a:p>
          <a:p>
            <a:pPr lvl="3"/>
            <a:r>
              <a:rPr lang="en-US" dirty="0" smtClean="0"/>
              <a:t>/home/</a:t>
            </a:r>
            <a:r>
              <a:rPr lang="en-US" dirty="0" err="1" smtClean="0"/>
              <a:t>ff</a:t>
            </a:r>
            <a:r>
              <a:rPr lang="en-US" dirty="0" smtClean="0"/>
              <a:t>/cs162/</a:t>
            </a:r>
            <a:r>
              <a:rPr lang="en-US" dirty="0" err="1" smtClean="0"/>
              <a:t>public_html</a:t>
            </a:r>
            <a:r>
              <a:rPr lang="en-US" dirty="0" smtClean="0"/>
              <a:t>/fa14/index.html</a:t>
            </a:r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3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042" y="189049"/>
            <a:ext cx="7405915" cy="533400"/>
          </a:xfrm>
        </p:spPr>
        <p:txBody>
          <a:bodyPr/>
          <a:lstStyle/>
          <a:p>
            <a:r>
              <a:rPr lang="en-US" dirty="0" smtClean="0"/>
              <a:t>C high level File API – streams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722"/>
            <a:ext cx="8229600" cy="1714018"/>
          </a:xfrm>
        </p:spPr>
        <p:txBody>
          <a:bodyPr>
            <a:normAutofit/>
          </a:bodyPr>
          <a:lstStyle/>
          <a:p>
            <a:r>
              <a:rPr lang="en-US" dirty="0" smtClean="0"/>
              <a:t>Operate on “streams” - sequence of bytes, whether text or data, with a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4392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FILE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err="1">
                <a:latin typeface="Courier"/>
                <a:cs typeface="Courier"/>
              </a:rPr>
              <a:t>fopen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</a:t>
            </a:r>
            <a:r>
              <a:rPr lang="en-US" dirty="0" smtClean="0">
                <a:latin typeface="Courier"/>
                <a:cs typeface="Courier"/>
              </a:rPr>
              <a:t>*filename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</a:t>
            </a:r>
            <a:r>
              <a:rPr lang="en-US" dirty="0" smtClean="0">
                <a:latin typeface="Courier"/>
                <a:cs typeface="Courier"/>
              </a:rPr>
              <a:t>*mode 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fclose</a:t>
            </a:r>
            <a:r>
              <a:rPr lang="en-US" dirty="0">
                <a:latin typeface="Courier"/>
                <a:cs typeface="Courier"/>
              </a:rPr>
              <a:t>(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06852" y="3991562"/>
          <a:ext cx="8697468" cy="2346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/>
                <a:gridCol w="827731"/>
                <a:gridCol w="6562012"/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 </a:t>
                      </a:r>
                      <a:r>
                        <a:rPr lang="en-US" sz="1400" baseline="0" dirty="0" smtClean="0"/>
                        <a:t>Text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Descriptions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 existing</a:t>
                      </a:r>
                      <a:r>
                        <a:rPr lang="en-US" sz="1400" baseline="0" dirty="0" smtClean="0"/>
                        <a:t> file for reading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writing; created if does not exist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appending; created if does not exist</a:t>
                      </a:r>
                      <a:endParaRPr lang="en-US" sz="1400" dirty="0" smtClean="0"/>
                    </a:p>
                  </a:txBody>
                  <a:tcPr/>
                </a:tc>
              </a:tr>
              <a:tr h="2894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 existing</a:t>
                      </a:r>
                      <a:r>
                        <a:rPr lang="en-US" sz="1400" baseline="0" dirty="0" smtClean="0"/>
                        <a:t> file for reading &amp; writing.</a:t>
                      </a:r>
                      <a:endParaRPr lang="en-US" sz="1400" dirty="0" smtClean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reading &amp; writing; truncated to zero if exists, create otherwise</a:t>
                      </a:r>
                      <a:endParaRPr lang="en-US" sz="1400" dirty="0"/>
                    </a:p>
                  </a:txBody>
                  <a:tcPr/>
                </a:tc>
              </a:tr>
              <a:tr h="477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reading &amp; writing. Created if does not exist. Read from beginning, write as append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 rot="18498134">
            <a:off x="6839209" y="5567552"/>
            <a:ext cx="2526464" cy="369332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Don’t forget to flush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876800" y="1905000"/>
            <a:ext cx="3753889" cy="655967"/>
            <a:chOff x="4876800" y="1905000"/>
            <a:chExt cx="3753889" cy="655967"/>
          </a:xfrm>
        </p:grpSpPr>
        <p:sp>
          <p:nvSpPr>
            <p:cNvPr id="20" name="Rectangle 19"/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6354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Connecting Processes, Filesystem, and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 smtClean="0"/>
              <a:t>has a ‘current working directory’</a:t>
            </a:r>
          </a:p>
          <a:p>
            <a:r>
              <a:rPr lang="en-US" dirty="0" smtClean="0"/>
              <a:t>Absolute Paths</a:t>
            </a:r>
          </a:p>
          <a:p>
            <a:pPr lvl="1"/>
            <a:r>
              <a:rPr lang="en-US" dirty="0" smtClean="0"/>
              <a:t>/home/</a:t>
            </a:r>
            <a:r>
              <a:rPr lang="en-US" dirty="0" err="1" smtClean="0"/>
              <a:t>ff</a:t>
            </a:r>
            <a:r>
              <a:rPr lang="en-US" dirty="0" smtClean="0"/>
              <a:t>/cs152</a:t>
            </a:r>
          </a:p>
          <a:p>
            <a:r>
              <a:rPr lang="en-US" dirty="0" smtClean="0"/>
              <a:t>Relative paths</a:t>
            </a:r>
          </a:p>
          <a:p>
            <a:pPr lvl="1"/>
            <a:r>
              <a:rPr lang="en-US" dirty="0" smtClean="0"/>
              <a:t>index.html, ./index.html   - current WD</a:t>
            </a:r>
          </a:p>
          <a:p>
            <a:pPr lvl="1"/>
            <a:r>
              <a:rPr lang="en-US" dirty="0" smtClean="0"/>
              <a:t>../index.html  - parent of current WD</a:t>
            </a:r>
          </a:p>
          <a:p>
            <a:pPr lvl="1"/>
            <a:r>
              <a:rPr lang="en-US" dirty="0" smtClean="0"/>
              <a:t>~, ~cs152  - home </a:t>
            </a:r>
            <a:r>
              <a:rPr lang="en-US" dirty="0" smtClean="0"/>
              <a:t>directory</a:t>
            </a:r>
          </a:p>
        </p:txBody>
      </p:sp>
    </p:spTree>
    <p:extLst>
      <p:ext uri="{BB962C8B-B14F-4D97-AF65-F5344CB8AC3E}">
        <p14:creationId xmlns:p14="http://schemas.microsoft.com/office/powerpoint/2010/main" val="101233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API Standard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72"/>
            <a:ext cx="8229600" cy="2844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predefined streams are opened implicitly when the program is executed.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normal source of input, can be redirected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stdout</a:t>
            </a:r>
            <a:r>
              <a:rPr lang="en-US" dirty="0" smtClean="0"/>
              <a:t> – normal source of output, can too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stderr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diagnostics and errors</a:t>
            </a:r>
          </a:p>
          <a:p>
            <a:endParaRPr lang="en-US" dirty="0"/>
          </a:p>
          <a:p>
            <a:r>
              <a:rPr lang="en-US" dirty="0" smtClean="0"/>
              <a:t>STDIN / STDOUT enable composition in Unix</a:t>
            </a:r>
            <a:endParaRPr lang="en-US" dirty="0"/>
          </a:p>
          <a:p>
            <a:pPr lvl="1"/>
            <a:r>
              <a:rPr lang="en-US" dirty="0" smtClean="0"/>
              <a:t>Recall: Use of pipe symbols connects STDOUT and STDIN</a:t>
            </a:r>
            <a:endParaRPr lang="en-US" dirty="0"/>
          </a:p>
          <a:p>
            <a:pPr lvl="2"/>
            <a:r>
              <a:rPr lang="en-US" dirty="0"/>
              <a:t>find | </a:t>
            </a:r>
            <a:r>
              <a:rPr lang="en-US" dirty="0" err="1"/>
              <a:t>grep</a:t>
            </a:r>
            <a:r>
              <a:rPr lang="en-US" dirty="0"/>
              <a:t> | </a:t>
            </a:r>
            <a:r>
              <a:rPr lang="en-US" dirty="0" err="1"/>
              <a:t>wc</a:t>
            </a:r>
            <a:r>
              <a:rPr lang="en-US" dirty="0"/>
              <a:t> 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438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34076</TotalTime>
  <Pages>60</Pages>
  <Words>3429</Words>
  <Application>Microsoft Office PowerPoint</Application>
  <PresentationFormat>On-screen Show (4:3)</PresentationFormat>
  <Paragraphs>753</Paragraphs>
  <Slides>54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굴림</vt:lpstr>
      <vt:lpstr>Arial</vt:lpstr>
      <vt:lpstr>Comic Sans MS</vt:lpstr>
      <vt:lpstr>Courier</vt:lpstr>
      <vt:lpstr>Courier New</vt:lpstr>
      <vt:lpstr>Symbol</vt:lpstr>
      <vt:lpstr>Office</vt:lpstr>
      <vt:lpstr>CS162 Operating Systems and Systems Programming Lecture 4   Introduction to I/O (Continued), Sockets, Networking</vt:lpstr>
      <vt:lpstr>Recall: Fork and Wait</vt:lpstr>
      <vt:lpstr>Recall: A Kind of Narrow Waist</vt:lpstr>
      <vt:lpstr>Recall: Key Unix I/O Design Concepts</vt:lpstr>
      <vt:lpstr>Recall: I/O &amp; Storage Layers</vt:lpstr>
      <vt:lpstr>The file system abstraction</vt:lpstr>
      <vt:lpstr>C high level File API – streams (review)</vt:lpstr>
      <vt:lpstr>Connecting Processes, Filesystem, and Users</vt:lpstr>
      <vt:lpstr>C API Standard Streams</vt:lpstr>
      <vt:lpstr>C high level File API – stream ops</vt:lpstr>
      <vt:lpstr>Example code</vt:lpstr>
      <vt:lpstr>C Stream API positioning</vt:lpstr>
      <vt:lpstr>Administrivia: Getting started</vt:lpstr>
      <vt:lpstr>What’s below the surface ??</vt:lpstr>
      <vt:lpstr>C Low level I/O</vt:lpstr>
      <vt:lpstr>C Low Level: standard descriptors</vt:lpstr>
      <vt:lpstr>C Low Level Operations</vt:lpstr>
      <vt:lpstr>And lots more !</vt:lpstr>
      <vt:lpstr>Another example: lowio-std.c</vt:lpstr>
      <vt:lpstr>What’s below the surface ??</vt:lpstr>
      <vt:lpstr>Recall: SYSCALL</vt:lpstr>
      <vt:lpstr>What’s below the surface ??</vt:lpstr>
      <vt:lpstr>Internal OS File Descriptor</vt:lpstr>
      <vt:lpstr>File System: from syscall to driver</vt:lpstr>
      <vt:lpstr>Lower Level Driver</vt:lpstr>
      <vt:lpstr>Recall: Device Drivers</vt:lpstr>
      <vt:lpstr>Life Cycle of An I/O Request</vt:lpstr>
      <vt:lpstr>So what happens when you fgetc?</vt:lpstr>
      <vt:lpstr>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Sockets</vt:lpstr>
      <vt:lpstr>Silly Echo Server – running example</vt:lpstr>
      <vt:lpstr>Echo client-server example</vt:lpstr>
      <vt:lpstr>Prompt for input</vt:lpstr>
      <vt:lpstr>Socket creation and connection</vt:lpstr>
      <vt:lpstr>Namespaces for communication over IP</vt:lpstr>
      <vt:lpstr>Socket Setup over TCP/IP</vt:lpstr>
      <vt:lpstr>Sockets in concept</vt:lpstr>
      <vt:lpstr>Client Protocol</vt:lpstr>
      <vt:lpstr>Server Protocol (v1)</vt:lpstr>
      <vt:lpstr>How does the server protect itself?</vt:lpstr>
      <vt:lpstr>Sockets With Protection</vt:lpstr>
      <vt:lpstr>Server Protocol (v2)</vt:lpstr>
      <vt:lpstr>Concurrent Server</vt:lpstr>
      <vt:lpstr>Sockets With Protection and Parallelism</vt:lpstr>
      <vt:lpstr>Server Protocol (v3)</vt:lpstr>
      <vt:lpstr>Server Address - itself</vt:lpstr>
      <vt:lpstr>Client: getting the server address</vt:lpstr>
      <vt:lpstr>BIG OS Concepts so far</vt:lpstr>
      <vt:lpstr>Course Structure: Spiral</vt:lpstr>
      <vt:lpstr>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406</cp:revision>
  <cp:lastPrinted>2015-02-03T00:02:52Z</cp:lastPrinted>
  <dcterms:created xsi:type="dcterms:W3CDTF">1995-08-12T11:37:26Z</dcterms:created>
  <dcterms:modified xsi:type="dcterms:W3CDTF">2015-02-03T00:43:47Z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