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570" r:id="rId3"/>
    <p:sldId id="574" r:id="rId4"/>
    <p:sldId id="571" r:id="rId5"/>
    <p:sldId id="558" r:id="rId6"/>
    <p:sldId id="559" r:id="rId7"/>
    <p:sldId id="560" r:id="rId8"/>
    <p:sldId id="561" r:id="rId9"/>
    <p:sldId id="568" r:id="rId10"/>
    <p:sldId id="569" r:id="rId11"/>
    <p:sldId id="575" r:id="rId12"/>
    <p:sldId id="576" r:id="rId13"/>
    <p:sldId id="610" r:id="rId14"/>
    <p:sldId id="577" r:id="rId15"/>
    <p:sldId id="611" r:id="rId16"/>
    <p:sldId id="647" r:id="rId17"/>
    <p:sldId id="649" r:id="rId18"/>
    <p:sldId id="579" r:id="rId19"/>
    <p:sldId id="580" r:id="rId20"/>
    <p:sldId id="596" r:id="rId21"/>
    <p:sldId id="624" r:id="rId22"/>
    <p:sldId id="625" r:id="rId23"/>
    <p:sldId id="626" r:id="rId24"/>
    <p:sldId id="627" r:id="rId25"/>
    <p:sldId id="633" r:id="rId26"/>
    <p:sldId id="658" r:id="rId27"/>
    <p:sldId id="659" r:id="rId28"/>
    <p:sldId id="660" r:id="rId29"/>
    <p:sldId id="661" r:id="rId30"/>
    <p:sldId id="662" r:id="rId31"/>
    <p:sldId id="663" r:id="rId32"/>
    <p:sldId id="664" r:id="rId33"/>
    <p:sldId id="667" r:id="rId34"/>
    <p:sldId id="665" r:id="rId35"/>
    <p:sldId id="666" r:id="rId36"/>
    <p:sldId id="634" r:id="rId37"/>
    <p:sldId id="635" r:id="rId38"/>
    <p:sldId id="636" r:id="rId39"/>
    <p:sldId id="597" r:id="rId40"/>
    <p:sldId id="598" r:id="rId41"/>
    <p:sldId id="606" r:id="rId42"/>
    <p:sldId id="600" r:id="rId43"/>
    <p:sldId id="670" r:id="rId44"/>
    <p:sldId id="671" r:id="rId45"/>
    <p:sldId id="604" r:id="rId46"/>
    <p:sldId id="602" r:id="rId47"/>
    <p:sldId id="605" r:id="rId48"/>
    <p:sldId id="628" r:id="rId49"/>
    <p:sldId id="629" r:id="rId50"/>
    <p:sldId id="630" r:id="rId51"/>
    <p:sldId id="638" r:id="rId52"/>
    <p:sldId id="639" r:id="rId53"/>
    <p:sldId id="657" r:id="rId54"/>
    <p:sldId id="631" r:id="rId55"/>
    <p:sldId id="632" r:id="rId56"/>
    <p:sldId id="640" r:id="rId57"/>
    <p:sldId id="652" r:id="rId58"/>
    <p:sldId id="653" r:id="rId59"/>
    <p:sldId id="654" r:id="rId60"/>
    <p:sldId id="641" r:id="rId61"/>
    <p:sldId id="642" r:id="rId62"/>
    <p:sldId id="643" r:id="rId63"/>
    <p:sldId id="644" r:id="rId64"/>
    <p:sldId id="645" r:id="rId65"/>
    <p:sldId id="646" r:id="rId66"/>
    <p:sldId id="614" r:id="rId67"/>
    <p:sldId id="615" r:id="rId68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E3E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2" autoAdjust="0"/>
    <p:restoredTop sz="94799" autoAdjust="0"/>
  </p:normalViewPr>
  <p:slideViewPr>
    <p:cSldViewPr>
      <p:cViewPr>
        <p:scale>
          <a:sx n="70" d="100"/>
          <a:sy n="70" d="100"/>
        </p:scale>
        <p:origin x="75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20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09.58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0.8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2.1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1564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1,-6-4-1,-3-3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3.60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8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0,-3-2-1,1-4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4.63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0,-5-3-1,-4-7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5.90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7.41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8.4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0,-8-2-1,-2 3-1,-5-1 1,-15-8-1,19 14 0,-19-14 0,5 19 1,-5-19 0,-11 28 0,2-13 2,-9 4-1,4 0-1,-4 7 1,1-2 0,0 4-1,4-3 0,1 1-1,5-1 0,6 2 1,2-3-1,3-2 0,6-1 1,3-1-1,1-1-1,5-2 1,-1 0 0,2-3-1,-1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1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427675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60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6466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9659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6786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78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z="1300" smtClean="0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 sz="1300" smtClean="0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 sz="1300" smtClean="0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387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OS’s have almost human characteristics – unpredictable, hard to understand, …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Different things share the same CPU – one thread, then another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Similar to schizophrenia, like the movie Sybil, one body shared by several people, say we start with Dave Patterson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Threads are like the personalities of the CPU. First one thread/personality uses the CPU, then another,…</a:t>
            </a:r>
          </a:p>
        </p:txBody>
      </p:sp>
    </p:spTree>
    <p:extLst>
      <p:ext uri="{BB962C8B-B14F-4D97-AF65-F5344CB8AC3E}">
        <p14:creationId xmlns:p14="http://schemas.microsoft.com/office/powerpoint/2010/main" val="740646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Yield is for really nice people – Ever see two people at the supermarket checkout line? You first, no you first, …</a:t>
            </a:r>
          </a:p>
        </p:txBody>
      </p:sp>
    </p:spTree>
    <p:extLst>
      <p:ext uri="{BB962C8B-B14F-4D97-AF65-F5344CB8AC3E}">
        <p14:creationId xmlns:p14="http://schemas.microsoft.com/office/powerpoint/2010/main" val="339977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3447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5922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089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4364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87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24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4873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Patterson’s a nice guy, so he gives up the body after using it for awhile and let’s John Kubitowicz have it.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But Kubi’s not so nice, so he won’t give up control…</a:t>
            </a:r>
          </a:p>
          <a:p>
            <a:endParaRPr lang="en-US" altLang="ko-KR" smtClean="0">
              <a:ea typeface="Gulim" panose="020B0600000101010101" pitchFamily="34" charset="-127"/>
            </a:endParaRPr>
          </a:p>
          <a:p>
            <a:r>
              <a:rPr lang="en-US" altLang="ko-KR" smtClean="0">
                <a:ea typeface="Gulim" panose="020B0600000101010101" pitchFamily="34" charset="-127"/>
              </a:rPr>
              <a:t>If you want to wake up for a final, you set your clock, or ask your roommate to pour water over your head – OS does the same</a:t>
            </a:r>
          </a:p>
        </p:txBody>
      </p:sp>
    </p:spTree>
    <p:extLst>
      <p:ext uri="{BB962C8B-B14F-4D97-AF65-F5344CB8AC3E}">
        <p14:creationId xmlns:p14="http://schemas.microsoft.com/office/powerpoint/2010/main" val="2957239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4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58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9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3137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DB servers very important – provide </a:t>
            </a:r>
            <a:r>
              <a:rPr lang="ja-JP" altLang="en-US">
                <a:ea typeface="MS PGothic" charset="0"/>
              </a:rPr>
              <a:t>“</a:t>
            </a:r>
            <a:r>
              <a:rPr lang="en-US" altLang="ja-JP">
                <a:ea typeface="MS PGothic" charset="0"/>
              </a:rPr>
              <a:t>shared data</a:t>
            </a:r>
            <a:r>
              <a:rPr lang="ja-JP" altLang="en-US">
                <a:ea typeface="MS PGothic" charset="0"/>
              </a:rPr>
              <a:t>”</a:t>
            </a:r>
            <a:r>
              <a:rPr lang="en-US" altLang="ja-JP">
                <a:ea typeface="MS PGothic" charset="0"/>
              </a:rPr>
              <a:t> view to users.</a:t>
            </a:r>
          </a:p>
          <a:p>
            <a:r>
              <a:rPr lang="en-US">
                <a:ea typeface="MS PGothic" charset="0"/>
              </a:rPr>
              <a:t>Many users can read/write at once – how is consistency managed? </a:t>
            </a:r>
          </a:p>
        </p:txBody>
      </p:sp>
    </p:spTree>
    <p:extLst>
      <p:ext uri="{BB962C8B-B14F-4D97-AF65-F5344CB8AC3E}">
        <p14:creationId xmlns:p14="http://schemas.microsoft.com/office/powerpoint/2010/main" val="935934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71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64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792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207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6982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41380056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7328257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1007614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725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743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Adding printf statements can cause stack overruns or changing timing/interleaving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What if non-deterministic error only occurs once a week? You’re pulling all-nighters to find it, your eyelids droop, and whiz, the error happens and you missed it.</a:t>
            </a:r>
          </a:p>
        </p:txBody>
      </p:sp>
    </p:spTree>
    <p:extLst>
      <p:ext uri="{BB962C8B-B14F-4D97-AF65-F5344CB8AC3E}">
        <p14:creationId xmlns:p14="http://schemas.microsoft.com/office/powerpoint/2010/main" val="31255590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3593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Expensive to start new process, heavyweight context switch overhead (changing address spaces)</a:t>
            </a:r>
          </a:p>
        </p:txBody>
      </p:sp>
    </p:spTree>
    <p:extLst>
      <p:ext uri="{BB962C8B-B14F-4D97-AF65-F5344CB8AC3E}">
        <p14:creationId xmlns:p14="http://schemas.microsoft.com/office/powerpoint/2010/main" val="17996382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04424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06190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99964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852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5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522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4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975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742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886100" y="6551613"/>
            <a:ext cx="111086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</a:rPr>
              <a:t>Lec</a:t>
            </a:r>
            <a:r>
              <a:rPr lang="en-US" altLang="en-US" sz="1400" dirty="0">
                <a:solidFill>
                  <a:srgbClr val="2A40E2"/>
                </a:solidFill>
              </a:rPr>
              <a:t> </a:t>
            </a:r>
            <a:r>
              <a:rPr lang="en-US" altLang="en-US" sz="1400" dirty="0" smtClean="0">
                <a:solidFill>
                  <a:srgbClr val="2A40E2"/>
                </a:solidFill>
              </a:rPr>
              <a:t>5.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0340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</a:rPr>
              <a:t>2/4/15</a:t>
            </a:r>
            <a:endParaRPr lang="en-US" sz="1400" dirty="0" smtClean="0">
              <a:solidFill>
                <a:srgbClr val="2A40E2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354293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2A40E2"/>
                </a:solidFill>
              </a:rPr>
              <a:t>Kubiatowicz</a:t>
            </a:r>
            <a:r>
              <a:rPr lang="en-US" sz="1400" dirty="0" smtClean="0">
                <a:solidFill>
                  <a:srgbClr val="2A40E2"/>
                </a:solidFill>
              </a:rPr>
              <a:t> CS162 ©UCB Spring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assignments/service-names-port-numbers/service-names-port-numbers.txt" TargetMode="External"/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</a:t>
            </a:r>
            <a:r>
              <a:rPr lang="en-US" altLang="en-US" sz="3000" dirty="0" smtClean="0"/>
              <a:t>5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Introduction </a:t>
            </a:r>
            <a:r>
              <a:rPr lang="en-US" altLang="en-US" sz="3000" dirty="0" smtClean="0"/>
              <a:t>to Networking (Finished),</a:t>
            </a:r>
            <a:br>
              <a:rPr lang="en-US" altLang="en-US" sz="3000" dirty="0" smtClean="0"/>
            </a:br>
            <a:r>
              <a:rPr lang="en-US" altLang="en-US" sz="3000" dirty="0" smtClean="0"/>
              <a:t>Concurrency (Processes and Threads)</a:t>
            </a: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February 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 smtClean="0"/>
              <a:t>2015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94150" y="2406649"/>
            <a:ext cx="2127250" cy="14461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Structure: Spiral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198" y="3200400"/>
            <a:ext cx="838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ntro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698229" y="2540774"/>
            <a:ext cx="838200" cy="12430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Concepts (3)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4976989">
            <a:off x="3359672" y="1946494"/>
            <a:ext cx="2137928" cy="2671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Concurrency (6)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 rot="12045830">
            <a:off x="3223510" y="1663808"/>
            <a:ext cx="2137928" cy="2671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Address Space (4)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7076965">
            <a:off x="4330121" y="1211367"/>
            <a:ext cx="1932160" cy="2725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File Systems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(8)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563930">
            <a:off x="5181561" y="2321683"/>
            <a:ext cx="1498302" cy="27745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33"/>
                </a:solidFill>
              </a:rPr>
              <a:t>Distributed Systems (8)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6913033">
            <a:off x="2636482" y="2221183"/>
            <a:ext cx="1498302" cy="3915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Reliability, Security, Cloud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(8)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610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577362" y="152400"/>
            <a:ext cx="7576038" cy="573206"/>
          </a:xfrm>
        </p:spPr>
        <p:txBody>
          <a:bodyPr/>
          <a:lstStyle/>
          <a:p>
            <a:r>
              <a:rPr lang="en-US" dirty="0" smtClean="0"/>
              <a:t>Recall: Traditional UNIX Process</a:t>
            </a:r>
            <a:endParaRPr lang="en-US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382000" cy="5486400"/>
          </a:xfrm>
        </p:spPr>
        <p:txBody>
          <a:bodyPr/>
          <a:lstStyle/>
          <a:p>
            <a:r>
              <a:rPr lang="en-US" dirty="0" smtClean="0"/>
              <a:t>Process: Operating system abstraction to represent what is needed to run a single program</a:t>
            </a:r>
          </a:p>
          <a:p>
            <a:pPr lvl="1"/>
            <a:r>
              <a:rPr lang="en-US" dirty="0" smtClean="0"/>
              <a:t>Often called a “</a:t>
            </a:r>
            <a:r>
              <a:rPr lang="en-US" altLang="ja-JP" dirty="0" err="1" smtClean="0"/>
              <a:t>HeavyWeight</a:t>
            </a:r>
            <a:r>
              <a:rPr lang="en-US" altLang="ja-JP" dirty="0" smtClean="0"/>
              <a:t> Process</a:t>
            </a:r>
            <a:r>
              <a:rPr lang="en-US" dirty="0" smtClean="0"/>
              <a:t>”</a:t>
            </a:r>
          </a:p>
          <a:p>
            <a:pPr lvl="1"/>
            <a:r>
              <a:rPr lang="en-US" altLang="ja-JP" dirty="0" smtClean="0"/>
              <a:t>No concurrency in a “</a:t>
            </a:r>
            <a:r>
              <a:rPr lang="en-US" altLang="ja-JP" dirty="0" err="1" smtClean="0"/>
              <a:t>HeavyWeight</a:t>
            </a:r>
            <a:r>
              <a:rPr lang="en-US" altLang="ja-JP" dirty="0" smtClean="0"/>
              <a:t> Process”</a:t>
            </a:r>
            <a:endParaRPr lang="en-US" altLang="ja-JP" dirty="0" smtClean="0"/>
          </a:p>
          <a:p>
            <a:r>
              <a:rPr lang="en-US" dirty="0" smtClean="0"/>
              <a:t>Two parts:</a:t>
            </a:r>
          </a:p>
          <a:p>
            <a:pPr lvl="1"/>
            <a:r>
              <a:rPr lang="en-US" dirty="0" smtClean="0"/>
              <a:t>Sequential program execution stream</a:t>
            </a:r>
          </a:p>
          <a:p>
            <a:pPr lvl="2"/>
            <a:r>
              <a:rPr lang="en-US" dirty="0" smtClean="0"/>
              <a:t>Code executed as a sequential stream of execution (i.e., thread)</a:t>
            </a:r>
          </a:p>
          <a:p>
            <a:pPr lvl="2"/>
            <a:r>
              <a:rPr lang="en-US" dirty="0" smtClean="0"/>
              <a:t>Includes State of CPU registers</a:t>
            </a:r>
          </a:p>
          <a:p>
            <a:pPr lvl="1"/>
            <a:r>
              <a:rPr lang="en-US" dirty="0" smtClean="0"/>
              <a:t>Protected resources:</a:t>
            </a:r>
          </a:p>
          <a:p>
            <a:pPr lvl="2"/>
            <a:r>
              <a:rPr lang="en-US" dirty="0" smtClean="0"/>
              <a:t>Main memory state (contents of Address Space)</a:t>
            </a:r>
          </a:p>
          <a:p>
            <a:pPr lvl="2"/>
            <a:r>
              <a:rPr lang="en-US" dirty="0" smtClean="0"/>
              <a:t>I/O state (i.e. file descriptors)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75628" y="1251252"/>
            <a:ext cx="2335212" cy="5010149"/>
            <a:chOff x="4128" y="768"/>
            <a:chExt cx="1471" cy="3156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4458" y="3168"/>
              <a:ext cx="81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dirty="0">
                  <a:latin typeface="+mj-lt"/>
                </a:rPr>
                <a:t>Process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Control</a:t>
              </a:r>
            </a:p>
            <a:p>
              <a:pPr algn="ctr"/>
              <a:r>
                <a:rPr lang="en-US" dirty="0">
                  <a:latin typeface="+mj-lt"/>
                </a:rPr>
                <a:t>Block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Multiplex Processes?</a:t>
            </a:r>
            <a:endParaRPr lang="en-US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472428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current state of process held in a process control block (PCB):</a:t>
            </a:r>
          </a:p>
          <a:p>
            <a:pPr lvl="1"/>
            <a:r>
              <a:rPr lang="en-US" dirty="0" smtClean="0"/>
              <a:t>This is a “snapshot” of the execution and protection environment</a:t>
            </a:r>
          </a:p>
          <a:p>
            <a:pPr lvl="1"/>
            <a:r>
              <a:rPr lang="en-US" dirty="0" smtClean="0"/>
              <a:t>Only one PCB active at a time</a:t>
            </a:r>
          </a:p>
          <a:p>
            <a:r>
              <a:rPr lang="en-US" dirty="0" smtClean="0"/>
              <a:t>Give out CPU time to different processes (Scheduling):</a:t>
            </a:r>
          </a:p>
          <a:p>
            <a:pPr lvl="1"/>
            <a:r>
              <a:rPr lang="en-US" dirty="0" smtClean="0"/>
              <a:t>Only one process “running” at a time</a:t>
            </a:r>
          </a:p>
          <a:p>
            <a:pPr lvl="1"/>
            <a:r>
              <a:rPr lang="en-US" dirty="0" smtClean="0"/>
              <a:t>Give more time to important processes</a:t>
            </a:r>
          </a:p>
          <a:p>
            <a:r>
              <a:rPr lang="en-US" dirty="0" smtClean="0"/>
              <a:t>Give pieces of resources to different processes (Protection):</a:t>
            </a:r>
          </a:p>
          <a:p>
            <a:pPr lvl="1"/>
            <a:r>
              <a:rPr lang="en-US" dirty="0" smtClean="0"/>
              <a:t>Controlled access to non-CPU resources</a:t>
            </a:r>
          </a:p>
          <a:p>
            <a:pPr lvl="1"/>
            <a:r>
              <a:rPr lang="en-US" dirty="0" smtClean="0"/>
              <a:t>Example mechanisms: </a:t>
            </a:r>
          </a:p>
          <a:p>
            <a:pPr lvl="2"/>
            <a:r>
              <a:rPr lang="en-US" dirty="0" smtClean="0"/>
              <a:t>Memory Mapping: Give each process their own address space</a:t>
            </a:r>
          </a:p>
          <a:p>
            <a:pPr lvl="2"/>
            <a:r>
              <a:rPr lang="en-US" dirty="0" smtClean="0"/>
              <a:t>Kernel/User duality: Arbitrary multiplexing of I/O through system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94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CPU </a:t>
            </a:r>
            <a:r>
              <a:rPr lang="en-US" altLang="en-US" dirty="0" smtClean="0"/>
              <a:t>Switch From Process to Process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4648200"/>
            <a:ext cx="8305800" cy="2209800"/>
          </a:xfrm>
        </p:spPr>
        <p:txBody>
          <a:bodyPr/>
          <a:lstStyle/>
          <a:p>
            <a:r>
              <a:rPr lang="en-US" altLang="en-US" smtClean="0"/>
              <a:t>This is also called a “context switch”</a:t>
            </a:r>
          </a:p>
          <a:p>
            <a:pPr>
              <a:lnSpc>
                <a:spcPct val="70000"/>
              </a:lnSpc>
            </a:pPr>
            <a:r>
              <a:rPr lang="en-US" altLang="en-US" smtClean="0"/>
              <a:t>Code executed in kernel above is overhead 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Overhead sets minimum practical switching time</a:t>
            </a:r>
          </a:p>
          <a:p>
            <a:pPr lvl="1"/>
            <a:r>
              <a:rPr lang="en-US" altLang="en-US" smtClean="0"/>
              <a:t>Less overhead with SMT/hyperthreading, but… contention for resources instead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1981200" y="762000"/>
            <a:ext cx="4724400" cy="387508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Helvetica" charset="0"/>
                <a:ea typeface="Gulim" charset="0"/>
                <a:cs typeface="Gulim" charset="0"/>
              </a:rPr>
              <a:t>Lifecycle of a Process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305800" cy="281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mtClean="0">
                <a:latin typeface="+mj-lt"/>
                <a:ea typeface="Gulim" charset="0"/>
                <a:cs typeface="Gulim" charset="0"/>
              </a:rPr>
              <a:t>As a process executes, it changes state: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Gulim" charset="0"/>
                <a:cs typeface="Gulim" charset="0"/>
              </a:rPr>
              <a:t>new</a:t>
            </a:r>
            <a:r>
              <a:rPr lang="en-US" altLang="ko-KR" smtClean="0">
                <a:latin typeface="+mj-lt"/>
                <a:ea typeface="Gulim" charset="0"/>
                <a:cs typeface="Gulim" charset="0"/>
              </a:rPr>
              <a:t>:  The process is being created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Gulim" charset="0"/>
                <a:cs typeface="Gulim" charset="0"/>
              </a:rPr>
              <a:t>ready</a:t>
            </a:r>
            <a:r>
              <a:rPr lang="en-US" altLang="ko-KR" smtClean="0">
                <a:latin typeface="+mj-lt"/>
                <a:ea typeface="Gulim" charset="0"/>
                <a:cs typeface="Gulim" charset="0"/>
              </a:rPr>
              <a:t>:  The process is waiting to run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Gulim" charset="0"/>
                <a:cs typeface="Gulim" charset="0"/>
              </a:rPr>
              <a:t>running</a:t>
            </a:r>
            <a:r>
              <a:rPr lang="en-US" altLang="ko-KR" smtClean="0">
                <a:latin typeface="+mj-lt"/>
                <a:ea typeface="Gulim" charset="0"/>
                <a:cs typeface="Gulim" charset="0"/>
              </a:rPr>
              <a:t>:  Instructions are being executed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Gulim" charset="0"/>
                <a:cs typeface="Gulim" charset="0"/>
              </a:rPr>
              <a:t>waiting</a:t>
            </a:r>
            <a:r>
              <a:rPr lang="en-US" altLang="ko-KR" smtClean="0">
                <a:latin typeface="+mj-lt"/>
                <a:ea typeface="Gulim" charset="0"/>
                <a:cs typeface="Gulim" charset="0"/>
              </a:rPr>
              <a:t>:  Process waiting for some event to occur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Gulim" charset="0"/>
                <a:cs typeface="Gulim" charset="0"/>
              </a:rPr>
              <a:t>terminated</a:t>
            </a:r>
            <a:r>
              <a:rPr lang="en-US" altLang="ko-KR" smtClean="0">
                <a:latin typeface="+mj-lt"/>
                <a:ea typeface="Gulim" charset="0"/>
                <a:cs typeface="Gulim" charset="0"/>
              </a:rPr>
              <a:t>:  The process has finished execution</a:t>
            </a:r>
            <a:endParaRPr lang="en-US" altLang="ko-KR" dirty="0">
              <a:latin typeface="+mj-lt"/>
              <a:ea typeface="Gulim" charset="0"/>
              <a:cs typeface="Gulim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1295400" y="1023938"/>
            <a:ext cx="6553200" cy="25574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Freeform 5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Freeform 7"/>
          <p:cNvSpPr>
            <a:spLocks/>
          </p:cNvSpPr>
          <p:nvPr/>
        </p:nvSpPr>
        <p:spPr bwMode="auto">
          <a:xfrm>
            <a:off x="3498850" y="1476375"/>
            <a:ext cx="2025650" cy="455613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Freeform 8"/>
          <p:cNvSpPr>
            <a:spLocks/>
          </p:cNvSpPr>
          <p:nvPr/>
        </p:nvSpPr>
        <p:spPr bwMode="auto">
          <a:xfrm>
            <a:off x="3394075" y="2466975"/>
            <a:ext cx="476250" cy="738188"/>
          </a:xfrm>
          <a:custGeom>
            <a:avLst/>
            <a:gdLst>
              <a:gd name="T0" fmla="*/ 2147483647 w 300"/>
              <a:gd name="T1" fmla="*/ 2147483647 h 465"/>
              <a:gd name="T2" fmla="*/ 2147483647 w 300"/>
              <a:gd name="T3" fmla="*/ 2147483647 h 465"/>
              <a:gd name="T4" fmla="*/ 2147483647 w 300"/>
              <a:gd name="T5" fmla="*/ 2147483647 h 465"/>
              <a:gd name="T6" fmla="*/ 2147483647 w 300"/>
              <a:gd name="T7" fmla="*/ 2147483647 h 465"/>
              <a:gd name="T8" fmla="*/ 2147483647 w 300"/>
              <a:gd name="T9" fmla="*/ 2147483647 h 465"/>
              <a:gd name="T10" fmla="*/ 2147483647 w 300"/>
              <a:gd name="T11" fmla="*/ 2147483647 h 465"/>
              <a:gd name="T12" fmla="*/ 0 w 300"/>
              <a:gd name="T13" fmla="*/ 0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465"/>
              <a:gd name="T23" fmla="*/ 300 w 300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465">
                <a:moveTo>
                  <a:pt x="300" y="465"/>
                </a:moveTo>
                <a:cubicBezTo>
                  <a:pt x="269" y="426"/>
                  <a:pt x="247" y="389"/>
                  <a:pt x="205" y="363"/>
                </a:cubicBezTo>
                <a:cubicBezTo>
                  <a:pt x="182" y="326"/>
                  <a:pt x="154" y="308"/>
                  <a:pt x="119" y="284"/>
                </a:cubicBezTo>
                <a:cubicBezTo>
                  <a:pt x="91" y="201"/>
                  <a:pt x="135" y="324"/>
                  <a:pt x="95" y="236"/>
                </a:cubicBezTo>
                <a:cubicBezTo>
                  <a:pt x="74" y="189"/>
                  <a:pt x="63" y="140"/>
                  <a:pt x="40" y="94"/>
                </a:cubicBezTo>
                <a:cubicBezTo>
                  <a:pt x="32" y="78"/>
                  <a:pt x="23" y="63"/>
                  <a:pt x="16" y="47"/>
                </a:cubicBezTo>
                <a:cubicBezTo>
                  <a:pt x="9" y="32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Freeform 9"/>
          <p:cNvSpPr>
            <a:spLocks/>
          </p:cNvSpPr>
          <p:nvPr/>
        </p:nvSpPr>
        <p:spPr bwMode="auto">
          <a:xfrm>
            <a:off x="5127625" y="2416175"/>
            <a:ext cx="458788" cy="766763"/>
          </a:xfrm>
          <a:custGeom>
            <a:avLst/>
            <a:gdLst>
              <a:gd name="T0" fmla="*/ 2147483647 w 289"/>
              <a:gd name="T1" fmla="*/ 0 h 483"/>
              <a:gd name="T2" fmla="*/ 2147483647 w 289"/>
              <a:gd name="T3" fmla="*/ 2147483647 h 483"/>
              <a:gd name="T4" fmla="*/ 2147483647 w 289"/>
              <a:gd name="T5" fmla="*/ 2147483647 h 483"/>
              <a:gd name="T6" fmla="*/ 2147483647 w 289"/>
              <a:gd name="T7" fmla="*/ 2147483647 h 483"/>
              <a:gd name="T8" fmla="*/ 2147483647 w 289"/>
              <a:gd name="T9" fmla="*/ 2147483647 h 483"/>
              <a:gd name="T10" fmla="*/ 2147483647 w 289"/>
              <a:gd name="T11" fmla="*/ 2147483647 h 483"/>
              <a:gd name="T12" fmla="*/ 2147483647 w 289"/>
              <a:gd name="T13" fmla="*/ 2147483647 h 483"/>
              <a:gd name="T14" fmla="*/ 2147483647 w 289"/>
              <a:gd name="T15" fmla="*/ 2147483647 h 483"/>
              <a:gd name="T16" fmla="*/ 2147483647 w 289"/>
              <a:gd name="T17" fmla="*/ 2147483647 h 4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483"/>
              <a:gd name="T29" fmla="*/ 289 w 289"/>
              <a:gd name="T30" fmla="*/ 483 h 4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483">
                <a:moveTo>
                  <a:pt x="289" y="0"/>
                </a:moveTo>
                <a:cubicBezTo>
                  <a:pt x="275" y="69"/>
                  <a:pt x="257" y="138"/>
                  <a:pt x="234" y="205"/>
                </a:cubicBezTo>
                <a:cubicBezTo>
                  <a:pt x="219" y="249"/>
                  <a:pt x="202" y="292"/>
                  <a:pt x="155" y="308"/>
                </a:cubicBezTo>
                <a:cubicBezTo>
                  <a:pt x="150" y="316"/>
                  <a:pt x="146" y="325"/>
                  <a:pt x="139" y="332"/>
                </a:cubicBezTo>
                <a:cubicBezTo>
                  <a:pt x="133" y="338"/>
                  <a:pt x="122" y="340"/>
                  <a:pt x="116" y="347"/>
                </a:cubicBezTo>
                <a:cubicBezTo>
                  <a:pt x="71" y="404"/>
                  <a:pt x="152" y="337"/>
                  <a:pt x="92" y="395"/>
                </a:cubicBezTo>
                <a:cubicBezTo>
                  <a:pt x="31" y="454"/>
                  <a:pt x="107" y="358"/>
                  <a:pt x="45" y="434"/>
                </a:cubicBezTo>
                <a:cubicBezTo>
                  <a:pt x="35" y="446"/>
                  <a:pt x="22" y="475"/>
                  <a:pt x="5" y="481"/>
                </a:cubicBezTo>
                <a:cubicBezTo>
                  <a:pt x="0" y="483"/>
                  <a:pt x="5" y="471"/>
                  <a:pt x="5" y="46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Freeform 10"/>
          <p:cNvSpPr>
            <a:spLocks/>
          </p:cNvSpPr>
          <p:nvPr/>
        </p:nvSpPr>
        <p:spPr bwMode="auto">
          <a:xfrm>
            <a:off x="2579688" y="1276350"/>
            <a:ext cx="752475" cy="514350"/>
          </a:xfrm>
          <a:custGeom>
            <a:avLst/>
            <a:gdLst>
              <a:gd name="T0" fmla="*/ 0 w 474"/>
              <a:gd name="T1" fmla="*/ 0 h 324"/>
              <a:gd name="T2" fmla="*/ 2147483647 w 474"/>
              <a:gd name="T3" fmla="*/ 2147483647 h 324"/>
              <a:gd name="T4" fmla="*/ 2147483647 w 474"/>
              <a:gd name="T5" fmla="*/ 2147483647 h 324"/>
              <a:gd name="T6" fmla="*/ 2147483647 w 474"/>
              <a:gd name="T7" fmla="*/ 2147483647 h 324"/>
              <a:gd name="T8" fmla="*/ 2147483647 w 474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324"/>
              <a:gd name="T17" fmla="*/ 474 w 47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324">
                <a:moveTo>
                  <a:pt x="0" y="0"/>
                </a:moveTo>
                <a:cubicBezTo>
                  <a:pt x="50" y="25"/>
                  <a:pt x="109" y="30"/>
                  <a:pt x="158" y="55"/>
                </a:cubicBezTo>
                <a:cubicBezTo>
                  <a:pt x="210" y="82"/>
                  <a:pt x="268" y="115"/>
                  <a:pt x="324" y="134"/>
                </a:cubicBezTo>
                <a:cubicBezTo>
                  <a:pt x="368" y="178"/>
                  <a:pt x="414" y="216"/>
                  <a:pt x="450" y="268"/>
                </a:cubicBezTo>
                <a:cubicBezTo>
                  <a:pt x="456" y="286"/>
                  <a:pt x="474" y="307"/>
                  <a:pt x="474" y="324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1" name="Freeform 11"/>
          <p:cNvSpPr>
            <a:spLocks/>
          </p:cNvSpPr>
          <p:nvPr/>
        </p:nvSpPr>
        <p:spPr bwMode="auto">
          <a:xfrm>
            <a:off x="5599113" y="1314450"/>
            <a:ext cx="889000" cy="500063"/>
          </a:xfrm>
          <a:custGeom>
            <a:avLst/>
            <a:gdLst>
              <a:gd name="T0" fmla="*/ 0 w 560"/>
              <a:gd name="T1" fmla="*/ 2147483647 h 315"/>
              <a:gd name="T2" fmla="*/ 2147483647 w 560"/>
              <a:gd name="T3" fmla="*/ 2147483647 h 315"/>
              <a:gd name="T4" fmla="*/ 2147483647 w 560"/>
              <a:gd name="T5" fmla="*/ 2147483647 h 315"/>
              <a:gd name="T6" fmla="*/ 2147483647 w 560"/>
              <a:gd name="T7" fmla="*/ 2147483647 h 315"/>
              <a:gd name="T8" fmla="*/ 2147483647 w 560"/>
              <a:gd name="T9" fmla="*/ 2147483647 h 315"/>
              <a:gd name="T10" fmla="*/ 2147483647 w 560"/>
              <a:gd name="T11" fmla="*/ 0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0"/>
              <a:gd name="T19" fmla="*/ 0 h 315"/>
              <a:gd name="T20" fmla="*/ 560 w 560"/>
              <a:gd name="T21" fmla="*/ 315 h 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0" h="315">
                <a:moveTo>
                  <a:pt x="0" y="315"/>
                </a:moveTo>
                <a:cubicBezTo>
                  <a:pt x="38" y="269"/>
                  <a:pt x="77" y="223"/>
                  <a:pt x="126" y="189"/>
                </a:cubicBezTo>
                <a:cubicBezTo>
                  <a:pt x="202" y="74"/>
                  <a:pt x="340" y="40"/>
                  <a:pt x="466" y="8"/>
                </a:cubicBezTo>
                <a:cubicBezTo>
                  <a:pt x="484" y="11"/>
                  <a:pt x="503" y="13"/>
                  <a:pt x="521" y="16"/>
                </a:cubicBezTo>
                <a:cubicBezTo>
                  <a:pt x="529" y="18"/>
                  <a:pt x="537" y="26"/>
                  <a:pt x="544" y="23"/>
                </a:cubicBezTo>
                <a:cubicBezTo>
                  <a:pt x="553" y="19"/>
                  <a:pt x="560" y="0"/>
                  <a:pt x="56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2" name="Oval 12"/>
          <p:cNvSpPr>
            <a:spLocks noChangeArrowheads="1"/>
          </p:cNvSpPr>
          <p:nvPr/>
        </p:nvSpPr>
        <p:spPr bwMode="auto">
          <a:xfrm>
            <a:off x="1295400" y="10239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4867275" y="18399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5" name="Oval 15"/>
          <p:cNvSpPr>
            <a:spLocks noChangeArrowheads="1"/>
          </p:cNvSpPr>
          <p:nvPr/>
        </p:nvSpPr>
        <p:spPr bwMode="auto">
          <a:xfrm>
            <a:off x="6532563" y="101282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6" name="Oval 16"/>
          <p:cNvSpPr>
            <a:spLocks noChangeArrowheads="1"/>
          </p:cNvSpPr>
          <p:nvPr/>
        </p:nvSpPr>
        <p:spPr bwMode="auto">
          <a:xfrm>
            <a:off x="3867150" y="29702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7" name="Freeform 17"/>
          <p:cNvSpPr>
            <a:spLocks/>
          </p:cNvSpPr>
          <p:nvPr/>
        </p:nvSpPr>
        <p:spPr bwMode="auto">
          <a:xfrm>
            <a:off x="3511550" y="2400300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8" name="Freeform 18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9" name="Oval 19"/>
          <p:cNvSpPr>
            <a:spLocks noChangeArrowheads="1"/>
          </p:cNvSpPr>
          <p:nvPr/>
        </p:nvSpPr>
        <p:spPr bwMode="auto">
          <a:xfrm>
            <a:off x="4873625" y="184467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0" name="Oval 20"/>
          <p:cNvSpPr>
            <a:spLocks noChangeArrowheads="1"/>
          </p:cNvSpPr>
          <p:nvPr/>
        </p:nvSpPr>
        <p:spPr bwMode="auto">
          <a:xfrm>
            <a:off x="2797175" y="183356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1" name="Freeform 21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2" name="Oval 22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3" name="Oval 23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4" name="Freeform 24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5" name="Oval 25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6" name="Oval 26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7" name="Freeform 27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8" name="Freeform 28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10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build="p" bldLvl="2"/>
      <p:bldP spid="358405" grpId="0" animBg="1"/>
      <p:bldP spid="358407" grpId="0" animBg="1"/>
      <p:bldP spid="358408" grpId="0" animBg="1"/>
      <p:bldP spid="358409" grpId="0" animBg="1"/>
      <p:bldP spid="358410" grpId="0" animBg="1"/>
      <p:bldP spid="358411" grpId="0" animBg="1"/>
      <p:bldP spid="358412" grpId="0" animBg="1"/>
      <p:bldP spid="358413" grpId="0" animBg="1"/>
      <p:bldP spid="358414" grpId="0" animBg="1"/>
      <p:bldP spid="358415" grpId="0" animBg="1"/>
      <p:bldP spid="358416" grpId="0" animBg="1"/>
      <p:bldP spid="358417" grpId="0" animBg="1"/>
      <p:bldP spid="358418" grpId="0" animBg="1"/>
      <p:bldP spid="358419" grpId="0" animBg="1"/>
      <p:bldP spid="358420" grpId="0" animBg="1"/>
      <p:bldP spid="358421" grpId="0" animBg="1"/>
      <p:bldP spid="358422" grpId="0" animBg="1"/>
      <p:bldP spid="358423" grpId="0" animBg="1"/>
      <p:bldP spid="358424" grpId="0" animBg="1"/>
      <p:bldP spid="358425" grpId="0" animBg="1"/>
      <p:bldP spid="358426" grpId="0" animBg="1"/>
      <p:bldP spid="358427" grpId="0" animBg="1"/>
      <p:bldP spid="358428" grpId="0" animBg="1"/>
      <p:bldP spid="358429" grpId="0" animBg="1"/>
      <p:bldP spid="3584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Process Scheduling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648200"/>
            <a:ext cx="8610600" cy="1905000"/>
          </a:xfrm>
        </p:spPr>
        <p:txBody>
          <a:bodyPr/>
          <a:lstStyle/>
          <a:p>
            <a:r>
              <a:rPr lang="en-US" altLang="en-US" smtClean="0"/>
              <a:t>PCBs move from queue to queue as they change state</a:t>
            </a:r>
          </a:p>
          <a:p>
            <a:pPr lvl="1"/>
            <a:r>
              <a:rPr lang="en-US" altLang="en-US" smtClean="0"/>
              <a:t>Decisions about which order to remove from queues are </a:t>
            </a:r>
            <a:r>
              <a:rPr lang="en-US" altLang="en-US" smtClean="0">
                <a:solidFill>
                  <a:schemeClr val="hlink"/>
                </a:solidFill>
              </a:rPr>
              <a:t>Scheduling</a:t>
            </a:r>
            <a:r>
              <a:rPr lang="en-US" altLang="en-US" smtClean="0"/>
              <a:t> decisions</a:t>
            </a:r>
          </a:p>
          <a:p>
            <a:pPr lvl="1"/>
            <a:r>
              <a:rPr lang="en-US" altLang="en-US" smtClean="0"/>
              <a:t>Many algorithms possible (few weeks from now)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1295400" y="762000"/>
            <a:ext cx="6248400" cy="3632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6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smtClean="0">
                <a:ea typeface="Gulim" panose="020B0600000101010101" pitchFamily="34" charset="-127"/>
              </a:rPr>
              <a:t>Ready Queue And Various I/O Device Queues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smtClean="0">
                <a:ea typeface="Gulim" panose="020B0600000101010101" pitchFamily="34" charset="-127"/>
              </a:rPr>
              <a:t>Thread not running </a:t>
            </a:r>
            <a:r>
              <a:rPr lang="en-US" altLang="ko-KR" sz="2000" smtClean="0">
                <a:ea typeface="Gulim" panose="020B0600000101010101" pitchFamily="34" charset="-127"/>
                <a:sym typeface="Symbol" panose="05050102010706020507" pitchFamily="18" charset="2"/>
              </a:rPr>
              <a:t> TCB </a:t>
            </a:r>
            <a:r>
              <a:rPr lang="en-US" altLang="ko-KR" sz="2000" smtClean="0">
                <a:ea typeface="Gulim" panose="020B0600000101010101" pitchFamily="34" charset="-127"/>
              </a:rPr>
              <a:t>is in some scheduler queue</a:t>
            </a:r>
          </a:p>
          <a:p>
            <a:pPr lvl="1">
              <a:lnSpc>
                <a:spcPct val="80000"/>
              </a:lnSpc>
            </a:pPr>
            <a:r>
              <a:rPr lang="en-US" altLang="ko-KR" sz="2000" smtClean="0">
                <a:ea typeface="Gulim" panose="020B0600000101010101" pitchFamily="34" charset="-127"/>
              </a:rPr>
              <a:t>Separate queue for each device/signal/condition </a:t>
            </a:r>
          </a:p>
          <a:p>
            <a:pPr lvl="1">
              <a:lnSpc>
                <a:spcPct val="80000"/>
              </a:lnSpc>
            </a:pPr>
            <a:r>
              <a:rPr lang="en-US" altLang="ko-KR" sz="2000" smtClean="0">
                <a:ea typeface="Gulim" panose="020B0600000101010101" pitchFamily="34" charset="-127"/>
              </a:rPr>
              <a:t>Each queue can have a different scheduler policy</a:t>
            </a:r>
          </a:p>
        </p:txBody>
      </p:sp>
      <p:grpSp>
        <p:nvGrpSpPr>
          <p:cNvPr id="359562" name="Group 138"/>
          <p:cNvGrpSpPr>
            <a:grpSpLocks/>
          </p:cNvGrpSpPr>
          <p:nvPr/>
        </p:nvGrpSpPr>
        <p:grpSpPr bwMode="auto">
          <a:xfrm>
            <a:off x="2255838" y="1931988"/>
            <a:ext cx="6400800" cy="1524000"/>
            <a:chOff x="1432" y="527"/>
            <a:chExt cx="4032" cy="960"/>
          </a:xfrm>
        </p:grpSpPr>
        <p:grpSp>
          <p:nvGrpSpPr>
            <p:cNvPr id="16472" name="Group 24"/>
            <p:cNvGrpSpPr>
              <a:grpSpLocks/>
            </p:cNvGrpSpPr>
            <p:nvPr/>
          </p:nvGrpSpPr>
          <p:grpSpPr bwMode="auto">
            <a:xfrm>
              <a:off x="2440" y="527"/>
              <a:ext cx="624" cy="864"/>
              <a:chOff x="2208" y="528"/>
              <a:chExt cx="672" cy="1008"/>
            </a:xfrm>
          </p:grpSpPr>
          <p:sp>
            <p:nvSpPr>
              <p:cNvPr id="16491" name="Rectangle 2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  <a:p>
                <a:endParaRPr lang="ko-KR" altLang="en-US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Other</a:t>
                </a: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State</a:t>
                </a: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TCB</a:t>
                </a:r>
                <a:r>
                  <a:rPr lang="en-US" altLang="ko-KR" sz="1600" baseline="-25000">
                    <a:latin typeface="Comic Sans MS" panose="030F0702030302020204" pitchFamily="66" charset="0"/>
                    <a:ea typeface="Gulim" panose="020B0600000101010101" pitchFamily="34" charset="-127"/>
                  </a:rPr>
                  <a:t>9</a:t>
                </a:r>
                <a:endParaRPr lang="en-US" altLang="ko-KR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6492" name="Rectangle 22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Link</a:t>
                </a:r>
              </a:p>
            </p:txBody>
          </p:sp>
          <p:sp>
            <p:nvSpPr>
              <p:cNvPr id="16493" name="Rectangle 2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Registers</a:t>
                </a:r>
              </a:p>
            </p:txBody>
          </p:sp>
        </p:grpSp>
        <p:grpSp>
          <p:nvGrpSpPr>
            <p:cNvPr id="16473" name="Group 29"/>
            <p:cNvGrpSpPr>
              <a:grpSpLocks/>
            </p:cNvGrpSpPr>
            <p:nvPr/>
          </p:nvGrpSpPr>
          <p:grpSpPr bwMode="auto">
            <a:xfrm>
              <a:off x="3352" y="527"/>
              <a:ext cx="624" cy="864"/>
              <a:chOff x="2208" y="528"/>
              <a:chExt cx="672" cy="1008"/>
            </a:xfrm>
          </p:grpSpPr>
          <p:sp>
            <p:nvSpPr>
              <p:cNvPr id="16488" name="Rectangle 30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  <a:p>
                <a:endParaRPr lang="ko-KR" altLang="en-US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Other</a:t>
                </a: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State</a:t>
                </a: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TCB</a:t>
                </a:r>
                <a:r>
                  <a:rPr lang="en-US" altLang="ko-KR" sz="1600" baseline="-25000">
                    <a:latin typeface="Comic Sans MS" panose="030F0702030302020204" pitchFamily="66" charset="0"/>
                    <a:ea typeface="Gulim" panose="020B0600000101010101" pitchFamily="34" charset="-127"/>
                  </a:rPr>
                  <a:t>6</a:t>
                </a:r>
                <a:endParaRPr lang="en-US" altLang="ko-KR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6489" name="Rectangle 3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Link</a:t>
                </a:r>
              </a:p>
            </p:txBody>
          </p:sp>
          <p:sp>
            <p:nvSpPr>
              <p:cNvPr id="16490" name="Rectangle 32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Registers</a:t>
                </a:r>
              </a:p>
            </p:txBody>
          </p:sp>
        </p:grpSp>
        <p:grpSp>
          <p:nvGrpSpPr>
            <p:cNvPr id="16474" name="Group 33"/>
            <p:cNvGrpSpPr>
              <a:grpSpLocks/>
            </p:cNvGrpSpPr>
            <p:nvPr/>
          </p:nvGrpSpPr>
          <p:grpSpPr bwMode="auto">
            <a:xfrm>
              <a:off x="4456" y="527"/>
              <a:ext cx="624" cy="864"/>
              <a:chOff x="2208" y="528"/>
              <a:chExt cx="672" cy="1008"/>
            </a:xfrm>
          </p:grpSpPr>
          <p:sp>
            <p:nvSpPr>
              <p:cNvPr id="16485" name="Rectangle 3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  <a:p>
                <a:endParaRPr lang="ko-KR" altLang="en-US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Other</a:t>
                </a: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State</a:t>
                </a: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TCB</a:t>
                </a:r>
                <a:r>
                  <a:rPr lang="en-US" altLang="ko-KR" sz="1600" baseline="-25000">
                    <a:latin typeface="Comic Sans MS" panose="030F0702030302020204" pitchFamily="66" charset="0"/>
                    <a:ea typeface="Gulim" panose="020B0600000101010101" pitchFamily="34" charset="-127"/>
                  </a:rPr>
                  <a:t>16</a:t>
                </a:r>
                <a:endParaRPr lang="en-US" altLang="ko-KR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6486" name="Rectangle 35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Link</a:t>
                </a:r>
              </a:p>
            </p:txBody>
          </p:sp>
          <p:sp>
            <p:nvSpPr>
              <p:cNvPr id="16487" name="Rectangle 36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Registers</a:t>
                </a:r>
              </a:p>
            </p:txBody>
          </p:sp>
        </p:grpSp>
        <p:grpSp>
          <p:nvGrpSpPr>
            <p:cNvPr id="16475" name="Group 42"/>
            <p:cNvGrpSpPr>
              <a:grpSpLocks/>
            </p:cNvGrpSpPr>
            <p:nvPr/>
          </p:nvGrpSpPr>
          <p:grpSpPr bwMode="auto">
            <a:xfrm>
              <a:off x="5272" y="623"/>
              <a:ext cx="192" cy="192"/>
              <a:chOff x="2448" y="2016"/>
              <a:chExt cx="192" cy="192"/>
            </a:xfrm>
          </p:grpSpPr>
          <p:sp>
            <p:nvSpPr>
              <p:cNvPr id="16481" name="Line 25"/>
              <p:cNvSpPr>
                <a:spLocks noChangeShapeType="1"/>
              </p:cNvSpPr>
              <p:nvPr/>
            </p:nvSpPr>
            <p:spPr bwMode="auto">
              <a:xfrm>
                <a:off x="2448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2" name="Line 26"/>
              <p:cNvSpPr>
                <a:spLocks noChangeShapeType="1"/>
              </p:cNvSpPr>
              <p:nvPr/>
            </p:nvSpPr>
            <p:spPr bwMode="auto">
              <a:xfrm>
                <a:off x="2496" y="216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3" name="Line 27"/>
              <p:cNvSpPr>
                <a:spLocks noChangeShapeType="1"/>
              </p:cNvSpPr>
              <p:nvPr/>
            </p:nvSpPr>
            <p:spPr bwMode="auto">
              <a:xfrm>
                <a:off x="2520" y="220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4" name="Line 41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76" name="Line 43"/>
            <p:cNvSpPr>
              <a:spLocks noChangeShapeType="1"/>
            </p:cNvSpPr>
            <p:nvPr/>
          </p:nvSpPr>
          <p:spPr bwMode="auto">
            <a:xfrm>
              <a:off x="3064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7" name="Line 44"/>
            <p:cNvSpPr>
              <a:spLocks noChangeShapeType="1"/>
            </p:cNvSpPr>
            <p:nvPr/>
          </p:nvSpPr>
          <p:spPr bwMode="auto">
            <a:xfrm>
              <a:off x="3976" y="62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Line 45"/>
            <p:cNvSpPr>
              <a:spLocks noChangeShapeType="1"/>
            </p:cNvSpPr>
            <p:nvPr/>
          </p:nvSpPr>
          <p:spPr bwMode="auto">
            <a:xfrm>
              <a:off x="5080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9" name="Line 81"/>
            <p:cNvSpPr>
              <a:spLocks noChangeShapeType="1"/>
            </p:cNvSpPr>
            <p:nvPr/>
          </p:nvSpPr>
          <p:spPr bwMode="auto">
            <a:xfrm>
              <a:off x="1432" y="623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0" name="Freeform 86"/>
            <p:cNvSpPr>
              <a:spLocks/>
            </p:cNvSpPr>
            <p:nvPr/>
          </p:nvSpPr>
          <p:spPr bwMode="auto">
            <a:xfrm>
              <a:off x="1432" y="671"/>
              <a:ext cx="3024" cy="816"/>
            </a:xfrm>
            <a:custGeom>
              <a:avLst/>
              <a:gdLst>
                <a:gd name="T0" fmla="*/ 0 w 3024"/>
                <a:gd name="T1" fmla="*/ 154 h 912"/>
                <a:gd name="T2" fmla="*/ 816 w 3024"/>
                <a:gd name="T3" fmla="*/ 730 h 912"/>
                <a:gd name="T4" fmla="*/ 2640 w 3024"/>
                <a:gd name="T5" fmla="*/ 730 h 912"/>
                <a:gd name="T6" fmla="*/ 3024 w 3024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4" h="912">
                  <a:moveTo>
                    <a:pt x="0" y="192"/>
                  </a:moveTo>
                  <a:lnTo>
                    <a:pt x="816" y="912"/>
                  </a:lnTo>
                  <a:lnTo>
                    <a:pt x="2640" y="912"/>
                  </a:lnTo>
                  <a:lnTo>
                    <a:pt x="302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560" name="Group 136"/>
          <p:cNvGrpSpPr>
            <a:grpSpLocks/>
          </p:cNvGrpSpPr>
          <p:nvPr/>
        </p:nvGrpSpPr>
        <p:grpSpPr bwMode="auto">
          <a:xfrm>
            <a:off x="2255838" y="5132388"/>
            <a:ext cx="2362200" cy="1371600"/>
            <a:chOff x="1432" y="2543"/>
            <a:chExt cx="1488" cy="864"/>
          </a:xfrm>
        </p:grpSpPr>
        <p:grpSp>
          <p:nvGrpSpPr>
            <p:cNvPr id="16458" name="Group 104"/>
            <p:cNvGrpSpPr>
              <a:grpSpLocks/>
            </p:cNvGrpSpPr>
            <p:nvPr/>
          </p:nvGrpSpPr>
          <p:grpSpPr bwMode="auto">
            <a:xfrm>
              <a:off x="1912" y="2543"/>
              <a:ext cx="1008" cy="864"/>
              <a:chOff x="1680" y="2544"/>
              <a:chExt cx="1008" cy="912"/>
            </a:xfrm>
          </p:grpSpPr>
          <p:grpSp>
            <p:nvGrpSpPr>
              <p:cNvPr id="16461" name="Group 70"/>
              <p:cNvGrpSpPr>
                <a:grpSpLocks/>
              </p:cNvGrpSpPr>
              <p:nvPr/>
            </p:nvGrpSpPr>
            <p:grpSpPr bwMode="auto">
              <a:xfrm>
                <a:off x="1680" y="2544"/>
                <a:ext cx="624" cy="912"/>
                <a:chOff x="2208" y="528"/>
                <a:chExt cx="672" cy="1008"/>
              </a:xfrm>
            </p:grpSpPr>
            <p:sp>
              <p:nvSpPr>
                <p:cNvPr id="1646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>
                    <a:latin typeface="Comic Sans MS" panose="030F0702030302020204" pitchFamily="66" charset="0"/>
                    <a:ea typeface="Gulim" panose="020B0600000101010101" pitchFamily="34" charset="-127"/>
                  </a:endParaRPr>
                </a:p>
                <a:p>
                  <a:endParaRPr lang="ko-KR" altLang="en-US" sz="1600">
                    <a:latin typeface="Comic Sans MS" panose="030F0702030302020204" pitchFamily="66" charset="0"/>
                    <a:ea typeface="Gulim" panose="020B0600000101010101" pitchFamily="34" charset="-127"/>
                  </a:endParaRPr>
                </a:p>
                <a:p>
                  <a:r>
                    <a:rPr lang="en-US" altLang="ko-KR" sz="16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Other</a:t>
                  </a:r>
                </a:p>
                <a:p>
                  <a:r>
                    <a:rPr lang="en-US" altLang="ko-KR" sz="16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State</a:t>
                  </a:r>
                </a:p>
                <a:p>
                  <a:r>
                    <a:rPr lang="en-US" altLang="ko-KR" sz="16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TCB</a:t>
                  </a:r>
                  <a:r>
                    <a:rPr lang="en-US" altLang="ko-KR" sz="1600" baseline="-250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8</a:t>
                  </a:r>
                  <a:endPara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16470" name="Rectangle 72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Link</a:t>
                  </a:r>
                </a:p>
              </p:txBody>
            </p:sp>
            <p:sp>
              <p:nvSpPr>
                <p:cNvPr id="16471" name="Rectangle 73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Registers</a:t>
                  </a:r>
                </a:p>
              </p:txBody>
            </p:sp>
          </p:grpSp>
          <p:grpSp>
            <p:nvGrpSpPr>
              <p:cNvPr id="16462" name="Group 89"/>
              <p:cNvGrpSpPr>
                <a:grpSpLocks/>
              </p:cNvGrpSpPr>
              <p:nvPr/>
            </p:nvGrpSpPr>
            <p:grpSpPr bwMode="auto">
              <a:xfrm>
                <a:off x="2304" y="2640"/>
                <a:ext cx="384" cy="192"/>
                <a:chOff x="2304" y="2640"/>
                <a:chExt cx="384" cy="192"/>
              </a:xfrm>
            </p:grpSpPr>
            <p:grpSp>
              <p:nvGrpSpPr>
                <p:cNvPr id="16463" name="Group 74"/>
                <p:cNvGrpSpPr>
                  <a:grpSpLocks/>
                </p:cNvGrpSpPr>
                <p:nvPr/>
              </p:nvGrpSpPr>
              <p:grpSpPr bwMode="auto">
                <a:xfrm>
                  <a:off x="2496" y="2640"/>
                  <a:ext cx="192" cy="192"/>
                  <a:chOff x="2448" y="2016"/>
                  <a:chExt cx="192" cy="192"/>
                </a:xfrm>
              </p:grpSpPr>
              <p:sp>
                <p:nvSpPr>
                  <p:cNvPr id="16465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1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66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2160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6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0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6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16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64" name="Line 79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459" name="Line 87"/>
            <p:cNvSpPr>
              <a:spLocks noChangeShapeType="1"/>
            </p:cNvSpPr>
            <p:nvPr/>
          </p:nvSpPr>
          <p:spPr bwMode="auto">
            <a:xfrm flipV="1">
              <a:off x="1432" y="2639"/>
              <a:ext cx="48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0" name="Line 88"/>
            <p:cNvSpPr>
              <a:spLocks noChangeShapeType="1"/>
            </p:cNvSpPr>
            <p:nvPr/>
          </p:nvSpPr>
          <p:spPr bwMode="auto">
            <a:xfrm flipV="1">
              <a:off x="1432" y="2687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559" name="Group 135"/>
          <p:cNvGrpSpPr>
            <a:grpSpLocks/>
          </p:cNvGrpSpPr>
          <p:nvPr/>
        </p:nvGrpSpPr>
        <p:grpSpPr bwMode="auto">
          <a:xfrm>
            <a:off x="2179638" y="4522788"/>
            <a:ext cx="685800" cy="685800"/>
            <a:chOff x="1384" y="2159"/>
            <a:chExt cx="432" cy="432"/>
          </a:xfrm>
        </p:grpSpPr>
        <p:grpSp>
          <p:nvGrpSpPr>
            <p:cNvPr id="16444" name="Group 90"/>
            <p:cNvGrpSpPr>
              <a:grpSpLocks/>
            </p:cNvGrpSpPr>
            <p:nvPr/>
          </p:nvGrpSpPr>
          <p:grpSpPr bwMode="auto">
            <a:xfrm>
              <a:off x="1432" y="2159"/>
              <a:ext cx="384" cy="192"/>
              <a:chOff x="2304" y="2640"/>
              <a:chExt cx="384" cy="192"/>
            </a:xfrm>
          </p:grpSpPr>
          <p:grpSp>
            <p:nvGrpSpPr>
              <p:cNvPr id="16452" name="Group 91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54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5" name="Line 93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6" name="Line 94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7" name="Line 95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53" name="Line 96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45" name="Group 97"/>
            <p:cNvGrpSpPr>
              <a:grpSpLocks/>
            </p:cNvGrpSpPr>
            <p:nvPr/>
          </p:nvGrpSpPr>
          <p:grpSpPr bwMode="auto">
            <a:xfrm>
              <a:off x="1384" y="2399"/>
              <a:ext cx="384" cy="192"/>
              <a:chOff x="2304" y="2640"/>
              <a:chExt cx="384" cy="192"/>
            </a:xfrm>
          </p:grpSpPr>
          <p:grpSp>
            <p:nvGrpSpPr>
              <p:cNvPr id="16446" name="Group 98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48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9" name="Line 100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0" name="Line 101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1" name="Line 102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47" name="Line 103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9561" name="Group 137"/>
          <p:cNvGrpSpPr>
            <a:grpSpLocks/>
          </p:cNvGrpSpPr>
          <p:nvPr/>
        </p:nvGrpSpPr>
        <p:grpSpPr bwMode="auto">
          <a:xfrm>
            <a:off x="2255838" y="3608388"/>
            <a:ext cx="5638800" cy="1600200"/>
            <a:chOff x="1432" y="1583"/>
            <a:chExt cx="3552" cy="1008"/>
          </a:xfrm>
        </p:grpSpPr>
        <p:grpSp>
          <p:nvGrpSpPr>
            <p:cNvPr id="16426" name="Group 52"/>
            <p:cNvGrpSpPr>
              <a:grpSpLocks/>
            </p:cNvGrpSpPr>
            <p:nvPr/>
          </p:nvGrpSpPr>
          <p:grpSpPr bwMode="auto">
            <a:xfrm>
              <a:off x="2824" y="1583"/>
              <a:ext cx="624" cy="864"/>
              <a:chOff x="2208" y="528"/>
              <a:chExt cx="672" cy="1008"/>
            </a:xfrm>
          </p:grpSpPr>
          <p:sp>
            <p:nvSpPr>
              <p:cNvPr id="16441" name="Rectangle 53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  <a:p>
                <a:endParaRPr lang="ko-KR" altLang="en-US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Other</a:t>
                </a: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State</a:t>
                </a:r>
              </a:p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TCB</a:t>
                </a:r>
                <a:r>
                  <a:rPr lang="en-US" altLang="ko-KR" sz="1600" baseline="-25000">
                    <a:latin typeface="Comic Sans MS" panose="030F0702030302020204" pitchFamily="66" charset="0"/>
                    <a:ea typeface="Gulim" panose="020B0600000101010101" pitchFamily="34" charset="-127"/>
                  </a:rPr>
                  <a:t>2</a:t>
                </a:r>
                <a:endParaRPr lang="en-US" altLang="ko-KR" sz="1600">
                  <a:latin typeface="Comic Sans MS" panose="030F0702030302020204" pitchFamily="66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6442" name="Rectangle 5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Link</a:t>
                </a:r>
              </a:p>
            </p:txBody>
          </p:sp>
          <p:sp>
            <p:nvSpPr>
              <p:cNvPr id="16443" name="Rectangle 55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Registers</a:t>
                </a:r>
              </a:p>
            </p:txBody>
          </p:sp>
        </p:grpSp>
        <p:sp>
          <p:nvSpPr>
            <p:cNvPr id="16427" name="Line 66"/>
            <p:cNvSpPr>
              <a:spLocks noChangeShapeType="1"/>
            </p:cNvSpPr>
            <p:nvPr/>
          </p:nvSpPr>
          <p:spPr bwMode="auto">
            <a:xfrm>
              <a:off x="3448" y="1679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8" name="Group 68"/>
            <p:cNvGrpSpPr>
              <a:grpSpLocks/>
            </p:cNvGrpSpPr>
            <p:nvPr/>
          </p:nvGrpSpPr>
          <p:grpSpPr bwMode="auto">
            <a:xfrm>
              <a:off x="3976" y="1583"/>
              <a:ext cx="1008" cy="864"/>
              <a:chOff x="3984" y="2064"/>
              <a:chExt cx="1008" cy="912"/>
            </a:xfrm>
          </p:grpSpPr>
          <p:grpSp>
            <p:nvGrpSpPr>
              <p:cNvPr id="16431" name="Group 56"/>
              <p:cNvGrpSpPr>
                <a:grpSpLocks/>
              </p:cNvGrpSpPr>
              <p:nvPr/>
            </p:nvGrpSpPr>
            <p:grpSpPr bwMode="auto">
              <a:xfrm>
                <a:off x="3984" y="2064"/>
                <a:ext cx="624" cy="912"/>
                <a:chOff x="2208" y="528"/>
                <a:chExt cx="672" cy="1008"/>
              </a:xfrm>
            </p:grpSpPr>
            <p:sp>
              <p:nvSpPr>
                <p:cNvPr id="16438" name="Rectangle 57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>
                    <a:latin typeface="Comic Sans MS" panose="030F0702030302020204" pitchFamily="66" charset="0"/>
                    <a:ea typeface="Gulim" panose="020B0600000101010101" pitchFamily="34" charset="-127"/>
                  </a:endParaRPr>
                </a:p>
                <a:p>
                  <a:endParaRPr lang="ko-KR" altLang="en-US" sz="1600">
                    <a:latin typeface="Comic Sans MS" panose="030F0702030302020204" pitchFamily="66" charset="0"/>
                    <a:ea typeface="Gulim" panose="020B0600000101010101" pitchFamily="34" charset="-127"/>
                  </a:endParaRPr>
                </a:p>
                <a:p>
                  <a:r>
                    <a:rPr lang="en-US" altLang="ko-KR" sz="16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Other</a:t>
                  </a:r>
                </a:p>
                <a:p>
                  <a:r>
                    <a:rPr lang="en-US" altLang="ko-KR" sz="16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State</a:t>
                  </a:r>
                </a:p>
                <a:p>
                  <a:r>
                    <a:rPr lang="en-US" altLang="ko-KR" sz="16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TCB</a:t>
                  </a:r>
                  <a:r>
                    <a:rPr lang="en-US" altLang="ko-KR" sz="1600" baseline="-250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3</a:t>
                  </a:r>
                  <a:endPara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16439" name="Rectangle 58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Link</a:t>
                  </a:r>
                </a:p>
              </p:txBody>
            </p:sp>
            <p:sp>
              <p:nvSpPr>
                <p:cNvPr id="16440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>
                      <a:latin typeface="Comic Sans MS" panose="030F0702030302020204" pitchFamily="66" charset="0"/>
                      <a:ea typeface="Gulim" panose="020B0600000101010101" pitchFamily="34" charset="-127"/>
                    </a:rPr>
                    <a:t>Registers</a:t>
                  </a:r>
                </a:p>
              </p:txBody>
            </p:sp>
          </p:grpSp>
          <p:grpSp>
            <p:nvGrpSpPr>
              <p:cNvPr id="16432" name="Group 60"/>
              <p:cNvGrpSpPr>
                <a:grpSpLocks/>
              </p:cNvGrpSpPr>
              <p:nvPr/>
            </p:nvGrpSpPr>
            <p:grpSpPr bwMode="auto">
              <a:xfrm>
                <a:off x="4800" y="2160"/>
                <a:ext cx="192" cy="192"/>
                <a:chOff x="2448" y="2016"/>
                <a:chExt cx="192" cy="192"/>
              </a:xfrm>
            </p:grpSpPr>
            <p:sp>
              <p:nvSpPr>
                <p:cNvPr id="16434" name="Line 6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5" name="Line 6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6" name="Line 6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7" name="Line 6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33" name="Line 67"/>
              <p:cNvSpPr>
                <a:spLocks noChangeShapeType="1"/>
              </p:cNvSpPr>
              <p:nvPr/>
            </p:nvSpPr>
            <p:spPr bwMode="auto">
              <a:xfrm>
                <a:off x="4608" y="216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29" name="Line 105"/>
            <p:cNvSpPr>
              <a:spLocks noChangeShapeType="1"/>
            </p:cNvSpPr>
            <p:nvPr/>
          </p:nvSpPr>
          <p:spPr bwMode="auto">
            <a:xfrm>
              <a:off x="1432" y="167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0" name="Freeform 106"/>
            <p:cNvSpPr>
              <a:spLocks/>
            </p:cNvSpPr>
            <p:nvPr/>
          </p:nvSpPr>
          <p:spPr bwMode="auto">
            <a:xfrm>
              <a:off x="1432" y="1775"/>
              <a:ext cx="2544" cy="816"/>
            </a:xfrm>
            <a:custGeom>
              <a:avLst/>
              <a:gdLst>
                <a:gd name="T0" fmla="*/ 0 w 2544"/>
                <a:gd name="T1" fmla="*/ 96 h 816"/>
                <a:gd name="T2" fmla="*/ 1488 w 2544"/>
                <a:gd name="T3" fmla="*/ 816 h 816"/>
                <a:gd name="T4" fmla="*/ 2160 w 2544"/>
                <a:gd name="T5" fmla="*/ 816 h 816"/>
                <a:gd name="T6" fmla="*/ 2544 w 2544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4" h="816">
                  <a:moveTo>
                    <a:pt x="0" y="96"/>
                  </a:moveTo>
                  <a:lnTo>
                    <a:pt x="1488" y="816"/>
                  </a:lnTo>
                  <a:lnTo>
                    <a:pt x="2160" y="816"/>
                  </a:lnTo>
                  <a:lnTo>
                    <a:pt x="254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558" name="Group 134"/>
          <p:cNvGrpSpPr>
            <a:grpSpLocks/>
          </p:cNvGrpSpPr>
          <p:nvPr/>
        </p:nvGrpSpPr>
        <p:grpSpPr bwMode="auto">
          <a:xfrm>
            <a:off x="2179638" y="2846388"/>
            <a:ext cx="685800" cy="685800"/>
            <a:chOff x="1384" y="1103"/>
            <a:chExt cx="432" cy="432"/>
          </a:xfrm>
        </p:grpSpPr>
        <p:grpSp>
          <p:nvGrpSpPr>
            <p:cNvPr id="16412" name="Group 109"/>
            <p:cNvGrpSpPr>
              <a:grpSpLocks/>
            </p:cNvGrpSpPr>
            <p:nvPr/>
          </p:nvGrpSpPr>
          <p:grpSpPr bwMode="auto">
            <a:xfrm>
              <a:off x="1432" y="1103"/>
              <a:ext cx="384" cy="192"/>
              <a:chOff x="2304" y="2640"/>
              <a:chExt cx="384" cy="192"/>
            </a:xfrm>
          </p:grpSpPr>
          <p:grpSp>
            <p:nvGrpSpPr>
              <p:cNvPr id="16420" name="Group 110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22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3" name="Line 11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4" name="Line 11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5" name="Line 11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21" name="Line 115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13" name="Group 116"/>
            <p:cNvGrpSpPr>
              <a:grpSpLocks/>
            </p:cNvGrpSpPr>
            <p:nvPr/>
          </p:nvGrpSpPr>
          <p:grpSpPr bwMode="auto">
            <a:xfrm>
              <a:off x="1384" y="1343"/>
              <a:ext cx="384" cy="192"/>
              <a:chOff x="2304" y="2640"/>
              <a:chExt cx="384" cy="192"/>
            </a:xfrm>
          </p:grpSpPr>
          <p:grpSp>
            <p:nvGrpSpPr>
              <p:cNvPr id="16414" name="Group 117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16" name="Line 118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7" name="Line 119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8" name="Line 120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9" name="Line 121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15" name="Line 122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9557" name="Group 133"/>
          <p:cNvGrpSpPr>
            <a:grpSpLocks/>
          </p:cNvGrpSpPr>
          <p:nvPr/>
        </p:nvGrpSpPr>
        <p:grpSpPr bwMode="auto">
          <a:xfrm>
            <a:off x="152400" y="1905000"/>
            <a:ext cx="2103438" cy="3989388"/>
            <a:chOff x="107" y="510"/>
            <a:chExt cx="1325" cy="2513"/>
          </a:xfrm>
        </p:grpSpPr>
        <p:sp>
          <p:nvSpPr>
            <p:cNvPr id="16394" name="Rectangle 19"/>
            <p:cNvSpPr>
              <a:spLocks noChangeArrowheads="1"/>
            </p:cNvSpPr>
            <p:nvPr/>
          </p:nvSpPr>
          <p:spPr bwMode="auto">
            <a:xfrm>
              <a:off x="808" y="2111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>
                  <a:latin typeface="Comic Sans MS" panose="030F0702030302020204" pitchFamily="66" charset="0"/>
                  <a:ea typeface="Gulim" panose="020B0600000101010101" pitchFamily="34" charset="-127"/>
                </a:rPr>
                <a:t>Head</a:t>
              </a:r>
            </a:p>
          </p:txBody>
        </p:sp>
        <p:sp>
          <p:nvSpPr>
            <p:cNvPr id="16395" name="Rectangle 20"/>
            <p:cNvSpPr>
              <a:spLocks noChangeArrowheads="1"/>
            </p:cNvSpPr>
            <p:nvPr/>
          </p:nvSpPr>
          <p:spPr bwMode="auto">
            <a:xfrm>
              <a:off x="808" y="2303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>
                  <a:latin typeface="Comic Sans MS" panose="030F0702030302020204" pitchFamily="66" charset="0"/>
                  <a:ea typeface="Gulim" panose="020B0600000101010101" pitchFamily="34" charset="-127"/>
                </a:rPr>
                <a:t>Tail</a:t>
              </a:r>
            </a:p>
          </p:txBody>
        </p:sp>
        <p:sp>
          <p:nvSpPr>
            <p:cNvPr id="16396" name="Rectangle 124"/>
            <p:cNvSpPr>
              <a:spLocks noChangeArrowheads="1"/>
            </p:cNvSpPr>
            <p:nvPr/>
          </p:nvSpPr>
          <p:spPr bwMode="auto">
            <a:xfrm>
              <a:off x="808" y="1055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>
                  <a:latin typeface="Comic Sans MS" panose="030F0702030302020204" pitchFamily="66" charset="0"/>
                  <a:ea typeface="Gulim" panose="020B0600000101010101" pitchFamily="34" charset="-127"/>
                </a:rPr>
                <a:t>Head</a:t>
              </a:r>
            </a:p>
          </p:txBody>
        </p:sp>
        <p:sp>
          <p:nvSpPr>
            <p:cNvPr id="16397" name="Rectangle 125"/>
            <p:cNvSpPr>
              <a:spLocks noChangeArrowheads="1"/>
            </p:cNvSpPr>
            <p:nvPr/>
          </p:nvSpPr>
          <p:spPr bwMode="auto">
            <a:xfrm>
              <a:off x="808" y="1247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>
                  <a:latin typeface="Comic Sans MS" panose="030F0702030302020204" pitchFamily="66" charset="0"/>
                  <a:ea typeface="Gulim" panose="020B0600000101010101" pitchFamily="34" charset="-127"/>
                </a:rPr>
                <a:t>Tail</a:t>
              </a:r>
            </a:p>
          </p:txBody>
        </p:sp>
        <p:grpSp>
          <p:nvGrpSpPr>
            <p:cNvPr id="16398" name="Group 8"/>
            <p:cNvGrpSpPr>
              <a:grpSpLocks/>
            </p:cNvGrpSpPr>
            <p:nvPr/>
          </p:nvGrpSpPr>
          <p:grpSpPr bwMode="auto">
            <a:xfrm>
              <a:off x="808" y="527"/>
              <a:ext cx="624" cy="384"/>
              <a:chOff x="672" y="768"/>
              <a:chExt cx="720" cy="480"/>
            </a:xfrm>
          </p:grpSpPr>
          <p:sp>
            <p:nvSpPr>
              <p:cNvPr id="16410" name="Rectangle 5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Head</a:t>
                </a:r>
              </a:p>
            </p:txBody>
          </p:sp>
          <p:sp>
            <p:nvSpPr>
              <p:cNvPr id="16411" name="Rectangle 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Tail</a:t>
                </a:r>
              </a:p>
            </p:txBody>
          </p:sp>
        </p:grpSp>
        <p:grpSp>
          <p:nvGrpSpPr>
            <p:cNvPr id="16399" name="Group 12"/>
            <p:cNvGrpSpPr>
              <a:grpSpLocks/>
            </p:cNvGrpSpPr>
            <p:nvPr/>
          </p:nvGrpSpPr>
          <p:grpSpPr bwMode="auto">
            <a:xfrm>
              <a:off x="808" y="1583"/>
              <a:ext cx="624" cy="384"/>
              <a:chOff x="672" y="768"/>
              <a:chExt cx="720" cy="480"/>
            </a:xfrm>
          </p:grpSpPr>
          <p:sp>
            <p:nvSpPr>
              <p:cNvPr id="16408" name="Rectangle 13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Head</a:t>
                </a:r>
              </a:p>
            </p:txBody>
          </p:sp>
          <p:sp>
            <p:nvSpPr>
              <p:cNvPr id="16409" name="Rectangle 14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Tail</a:t>
                </a:r>
              </a:p>
            </p:txBody>
          </p:sp>
        </p:grpSp>
        <p:grpSp>
          <p:nvGrpSpPr>
            <p:cNvPr id="16400" name="Group 15"/>
            <p:cNvGrpSpPr>
              <a:grpSpLocks/>
            </p:cNvGrpSpPr>
            <p:nvPr/>
          </p:nvGrpSpPr>
          <p:grpSpPr bwMode="auto">
            <a:xfrm>
              <a:off x="808" y="2639"/>
              <a:ext cx="624" cy="384"/>
              <a:chOff x="672" y="768"/>
              <a:chExt cx="720" cy="480"/>
            </a:xfrm>
          </p:grpSpPr>
          <p:sp>
            <p:nvSpPr>
              <p:cNvPr id="16406" name="Rectangle 16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Head</a:t>
                </a:r>
              </a:p>
            </p:txBody>
          </p:sp>
          <p:sp>
            <p:nvSpPr>
              <p:cNvPr id="16407" name="Rectangle 1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Comic Sans MS" panose="030F0702030302020204" pitchFamily="66" charset="0"/>
                    <a:ea typeface="Gulim" panose="020B0600000101010101" pitchFamily="34" charset="-127"/>
                  </a:rPr>
                  <a:t>Tail</a:t>
                </a:r>
              </a:p>
            </p:txBody>
          </p:sp>
        </p:grpSp>
        <p:sp>
          <p:nvSpPr>
            <p:cNvPr id="16401" name="Text Box 126"/>
            <p:cNvSpPr txBox="1">
              <a:spLocks noChangeArrowheads="1"/>
            </p:cNvSpPr>
            <p:nvPr/>
          </p:nvSpPr>
          <p:spPr bwMode="auto">
            <a:xfrm>
              <a:off x="184" y="510"/>
              <a:ext cx="5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Ready</a:t>
              </a:r>
            </a:p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Queue</a:t>
              </a:r>
            </a:p>
          </p:txBody>
        </p:sp>
        <p:sp>
          <p:nvSpPr>
            <p:cNvPr id="16402" name="Text Box 127"/>
            <p:cNvSpPr txBox="1">
              <a:spLocks noChangeArrowheads="1"/>
            </p:cNvSpPr>
            <p:nvPr/>
          </p:nvSpPr>
          <p:spPr bwMode="auto">
            <a:xfrm>
              <a:off x="184" y="1055"/>
              <a:ext cx="5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smtClean="0">
                  <a:latin typeface="Comic Sans MS" panose="030F0702030302020204" pitchFamily="66" charset="0"/>
                  <a:ea typeface="Gulim" panose="020B0600000101010101" pitchFamily="34" charset="-127"/>
                </a:rPr>
                <a:t>USB</a:t>
              </a:r>
              <a:endParaRPr lang="en-US" altLang="ko-KR" dirty="0">
                <a:latin typeface="Comic Sans MS" panose="030F0702030302020204" pitchFamily="66" charset="0"/>
                <a:ea typeface="Gulim" panose="020B0600000101010101" pitchFamily="34" charset="-127"/>
              </a:endParaRPr>
            </a:p>
            <a:p>
              <a:r>
                <a:rPr lang="en-US" altLang="ko-KR" dirty="0">
                  <a:latin typeface="Comic Sans MS" panose="030F0702030302020204" pitchFamily="66" charset="0"/>
                  <a:ea typeface="Gulim" panose="020B0600000101010101" pitchFamily="34" charset="-127"/>
                </a:rPr>
                <a:t>Unit 0</a:t>
              </a:r>
            </a:p>
          </p:txBody>
        </p:sp>
        <p:sp>
          <p:nvSpPr>
            <p:cNvPr id="16403" name="Text Box 128"/>
            <p:cNvSpPr txBox="1">
              <a:spLocks noChangeArrowheads="1"/>
            </p:cNvSpPr>
            <p:nvPr/>
          </p:nvSpPr>
          <p:spPr bwMode="auto">
            <a:xfrm>
              <a:off x="184" y="1535"/>
              <a:ext cx="5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Disk</a:t>
              </a:r>
            </a:p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Unit 0</a:t>
              </a:r>
            </a:p>
          </p:txBody>
        </p:sp>
        <p:sp>
          <p:nvSpPr>
            <p:cNvPr id="16404" name="Text Box 129"/>
            <p:cNvSpPr txBox="1">
              <a:spLocks noChangeArrowheads="1"/>
            </p:cNvSpPr>
            <p:nvPr/>
          </p:nvSpPr>
          <p:spPr bwMode="auto">
            <a:xfrm>
              <a:off x="184" y="2063"/>
              <a:ext cx="5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Disk</a:t>
              </a:r>
            </a:p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Unit 2</a:t>
              </a:r>
            </a:p>
          </p:txBody>
        </p:sp>
        <p:sp>
          <p:nvSpPr>
            <p:cNvPr id="16405" name="Text Box 130"/>
            <p:cNvSpPr txBox="1">
              <a:spLocks noChangeArrowheads="1"/>
            </p:cNvSpPr>
            <p:nvPr/>
          </p:nvSpPr>
          <p:spPr bwMode="auto">
            <a:xfrm>
              <a:off x="107" y="2591"/>
              <a:ext cx="70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Ether</a:t>
              </a:r>
            </a:p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Netwk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7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Group signups: 4 members/group</a:t>
            </a:r>
          </a:p>
          <a:p>
            <a:pPr lvl="1"/>
            <a:r>
              <a:rPr lang="en-US" dirty="0" smtClean="0"/>
              <a:t>Link posted by Friday</a:t>
            </a:r>
          </a:p>
          <a:p>
            <a:pPr lvl="1"/>
            <a:r>
              <a:rPr lang="en-US" dirty="0" smtClean="0"/>
              <a:t>Groups need to be finished by Monday!</a:t>
            </a:r>
          </a:p>
          <a:p>
            <a:pPr lvl="1"/>
            <a:r>
              <a:rPr lang="en-US" dirty="0" smtClean="0"/>
              <a:t>Form asks which section you attend</a:t>
            </a:r>
          </a:p>
          <a:p>
            <a:r>
              <a:rPr lang="en-US" dirty="0" smtClean="0"/>
              <a:t>Moving section #109</a:t>
            </a:r>
          </a:p>
          <a:p>
            <a:pPr lvl="1"/>
            <a:r>
              <a:rPr lang="en-US" dirty="0" smtClean="0"/>
              <a:t>From Friday 10-11 (3102 </a:t>
            </a:r>
            <a:r>
              <a:rPr lang="en-US" dirty="0" err="1" smtClean="0"/>
              <a:t>Etcheverry</a:t>
            </a:r>
            <a:r>
              <a:rPr lang="en-US" dirty="0" smtClean="0"/>
              <a:t>)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/>
              <a:t>Thursday 12-1 (320 Soda)</a:t>
            </a:r>
          </a:p>
          <a:p>
            <a:pPr lvl="1"/>
            <a:r>
              <a:rPr lang="en-US" dirty="0" smtClean="0"/>
              <a:t>There is still a Friday 10-11 in 3111 </a:t>
            </a:r>
            <a:r>
              <a:rPr lang="en-US" dirty="0" err="1" smtClean="0"/>
              <a:t>Etcheverry</a:t>
            </a:r>
            <a:endParaRPr lang="en-US" dirty="0" smtClean="0"/>
          </a:p>
          <a:p>
            <a:r>
              <a:rPr lang="en-US" dirty="0" smtClean="0"/>
              <a:t>Conflicts for Final: Please let me know this week!</a:t>
            </a:r>
          </a:p>
          <a:p>
            <a:r>
              <a:rPr lang="en-US" dirty="0" smtClean="0"/>
              <a:t>Need to get to know your </a:t>
            </a:r>
            <a:r>
              <a:rPr lang="en-US" dirty="0" err="1" smtClean="0"/>
              <a:t>Tas</a:t>
            </a:r>
            <a:endParaRPr lang="en-US" dirty="0" smtClean="0"/>
          </a:p>
          <a:p>
            <a:pPr lvl="1"/>
            <a:r>
              <a:rPr lang="en-US" dirty="0" smtClean="0"/>
              <a:t>Consider moving out of really big sections!</a:t>
            </a:r>
          </a:p>
          <a:p>
            <a:r>
              <a:rPr lang="en-US" dirty="0" smtClean="0"/>
              <a:t>Finding info on your own is a good idea!</a:t>
            </a:r>
          </a:p>
          <a:p>
            <a:pPr lvl="1"/>
            <a:r>
              <a:rPr lang="en-US" dirty="0" smtClean="0"/>
              <a:t>Learn your tools, like “man”</a:t>
            </a:r>
          </a:p>
          <a:p>
            <a:pPr lvl="1"/>
            <a:r>
              <a:rPr lang="en-US" dirty="0" smtClean="0"/>
              <a:t>Can even type “man xxx” into google!</a:t>
            </a:r>
          </a:p>
          <a:p>
            <a:pPr lvl="2"/>
            <a:r>
              <a:rPr lang="en-US" dirty="0" smtClean="0"/>
              <a:t>Example: “man </a:t>
            </a:r>
            <a:r>
              <a:rPr lang="en-US" dirty="0" err="1" smtClean="0"/>
              <a:t>ls</a:t>
            </a:r>
            <a:r>
              <a:rPr lang="en-US" dirty="0" smtClean="0"/>
              <a:t>”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06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Modern </a:t>
            </a:r>
            <a:r>
              <a:rPr lang="en-US" dirty="0" smtClean="0">
                <a:ea typeface="MS PGothic" charset="0"/>
              </a:rPr>
              <a:t>Process </a:t>
            </a:r>
            <a:r>
              <a:rPr lang="en-US" dirty="0">
                <a:ea typeface="MS PGothic" charset="0"/>
              </a:rPr>
              <a:t>with Threads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930275"/>
            <a:ext cx="8931275" cy="5546725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+mj-lt"/>
                <a:ea typeface="MS PGothic" charset="0"/>
              </a:rPr>
              <a:t>Thread: </a:t>
            </a:r>
            <a:r>
              <a:rPr lang="en-US" i="1">
                <a:latin typeface="+mj-lt"/>
                <a:ea typeface="MS PGothic" charset="0"/>
              </a:rPr>
              <a:t>a sequential execution stream within process </a:t>
            </a:r>
            <a:r>
              <a:rPr lang="en-US">
                <a:latin typeface="+mj-lt"/>
                <a:ea typeface="MS PGothic" charset="0"/>
              </a:rPr>
              <a:t>(Sometimes called a “Lightweight process”)</a:t>
            </a:r>
          </a:p>
          <a:p>
            <a:pPr lvl="1"/>
            <a:r>
              <a:rPr lang="en-US">
                <a:latin typeface="+mj-lt"/>
                <a:ea typeface="MS PGothic" charset="0"/>
              </a:rPr>
              <a:t>Process still contains a single Address Space</a:t>
            </a:r>
          </a:p>
          <a:p>
            <a:pPr lvl="1"/>
            <a:r>
              <a:rPr lang="en-US">
                <a:latin typeface="+mj-lt"/>
                <a:ea typeface="MS PGothic" charset="0"/>
              </a:rPr>
              <a:t>No protection between threads</a:t>
            </a:r>
          </a:p>
          <a:p>
            <a:endParaRPr lang="en-US">
              <a:latin typeface="+mj-lt"/>
              <a:ea typeface="MS PGothic" charset="0"/>
            </a:endParaRPr>
          </a:p>
          <a:p>
            <a:r>
              <a:rPr lang="en-US">
                <a:latin typeface="+mj-lt"/>
                <a:ea typeface="MS PGothic" charset="0"/>
              </a:rPr>
              <a:t>Multithreading: </a:t>
            </a:r>
            <a:r>
              <a:rPr lang="en-US" i="1">
                <a:latin typeface="+mj-lt"/>
                <a:ea typeface="MS PGothic" charset="0"/>
              </a:rPr>
              <a:t>a single program made up of a number of different concurrent activities </a:t>
            </a:r>
            <a:endParaRPr lang="en-US">
              <a:latin typeface="+mj-lt"/>
              <a:ea typeface="MS PGothic" charset="0"/>
            </a:endParaRPr>
          </a:p>
          <a:p>
            <a:pPr lvl="1"/>
            <a:r>
              <a:rPr lang="en-US">
                <a:latin typeface="+mj-lt"/>
                <a:ea typeface="MS PGothic" charset="0"/>
              </a:rPr>
              <a:t>Sometimes called multitasking, as in Ada …</a:t>
            </a:r>
          </a:p>
          <a:p>
            <a:endParaRPr lang="en-US">
              <a:latin typeface="+mj-lt"/>
              <a:ea typeface="MS PGothic" charset="0"/>
            </a:endParaRPr>
          </a:p>
          <a:p>
            <a:r>
              <a:rPr lang="en-US">
                <a:latin typeface="+mj-lt"/>
                <a:ea typeface="MS PGothic" charset="0"/>
              </a:rPr>
              <a:t>Why separate the concept of a thread from that of a process?</a:t>
            </a:r>
          </a:p>
          <a:p>
            <a:pPr lvl="1"/>
            <a:r>
              <a:rPr lang="en-US">
                <a:latin typeface="+mj-lt"/>
                <a:ea typeface="MS PGothic" charset="0"/>
              </a:rPr>
              <a:t>Discuss the “thread” part of a process (concurrency)</a:t>
            </a:r>
          </a:p>
          <a:p>
            <a:pPr lvl="1"/>
            <a:r>
              <a:rPr lang="en-US">
                <a:latin typeface="+mj-lt"/>
                <a:ea typeface="MS PGothic" charset="0"/>
              </a:rPr>
              <a:t>Separate from the </a:t>
            </a:r>
            <a:r>
              <a:rPr lang="ja-JP" altLang="en-US">
                <a:latin typeface="+mj-lt"/>
                <a:ea typeface="MS PGothic" charset="0"/>
              </a:rPr>
              <a:t>“</a:t>
            </a:r>
            <a:r>
              <a:rPr lang="en-US" altLang="ja-JP">
                <a:latin typeface="+mj-lt"/>
                <a:ea typeface="MS PGothic" charset="0"/>
              </a:rPr>
              <a:t>address space</a:t>
            </a:r>
            <a:r>
              <a:rPr lang="ja-JP" altLang="en-US">
                <a:latin typeface="+mj-lt"/>
                <a:ea typeface="MS PGothic" charset="0"/>
              </a:rPr>
              <a:t>”</a:t>
            </a:r>
            <a:r>
              <a:rPr lang="en-US" altLang="ja-JP">
                <a:latin typeface="+mj-lt"/>
                <a:ea typeface="MS PGothic" charset="0"/>
              </a:rPr>
              <a:t> (protection)</a:t>
            </a:r>
          </a:p>
          <a:p>
            <a:pPr lvl="1"/>
            <a:r>
              <a:rPr lang="en-US">
                <a:latin typeface="+mj-lt"/>
                <a:ea typeface="MS PGothic" charset="0"/>
              </a:rPr>
              <a:t>Heavyweight Process </a:t>
            </a:r>
            <a:r>
              <a:rPr lang="en-US">
                <a:latin typeface="+mj-lt"/>
                <a:ea typeface="MS PGothic" charset="0"/>
                <a:sym typeface="Symbol" charset="0"/>
              </a:rPr>
              <a:t> Process with one thread</a:t>
            </a:r>
          </a:p>
        </p:txBody>
      </p:sp>
    </p:spTree>
    <p:extLst>
      <p:ext uri="{BB962C8B-B14F-4D97-AF65-F5344CB8AC3E}">
        <p14:creationId xmlns:p14="http://schemas.microsoft.com/office/powerpoint/2010/main" val="303480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Single and Multithreaded Processes</a:t>
            </a:r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694238"/>
            <a:ext cx="8670925" cy="1858962"/>
          </a:xfrm>
        </p:spPr>
        <p:txBody>
          <a:bodyPr>
            <a:normAutofit/>
          </a:bodyPr>
          <a:lstStyle/>
          <a:p>
            <a:r>
              <a:rPr lang="en-US">
                <a:latin typeface="+mj-lt"/>
                <a:ea typeface="MS PGothic" charset="0"/>
              </a:rPr>
              <a:t>Threads encapsulate concurrency: “Active” component</a:t>
            </a:r>
          </a:p>
          <a:p>
            <a:r>
              <a:rPr lang="en-US">
                <a:latin typeface="+mj-lt"/>
                <a:ea typeface="MS PGothic" charset="0"/>
              </a:rPr>
              <a:t>Address spaces encapsulate protection: “Passive” part</a:t>
            </a:r>
          </a:p>
          <a:p>
            <a:pPr lvl="1"/>
            <a:r>
              <a:rPr lang="en-US">
                <a:latin typeface="+mj-lt"/>
                <a:ea typeface="MS PGothic" charset="0"/>
              </a:rPr>
              <a:t>Keeps buggy program from trashing the system</a:t>
            </a:r>
          </a:p>
          <a:p>
            <a:r>
              <a:rPr lang="en-US">
                <a:latin typeface="+mj-lt"/>
                <a:ea typeface="MS PGothic" charset="0"/>
              </a:rPr>
              <a:t>Why have multiple threads per address space?</a:t>
            </a:r>
          </a:p>
          <a:p>
            <a:pPr>
              <a:buFontTx/>
              <a:buNone/>
            </a:pPr>
            <a:endParaRPr lang="en-US">
              <a:latin typeface="+mj-lt"/>
              <a:ea typeface="MS PGothic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9144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5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Namespaces </a:t>
            </a:r>
            <a:r>
              <a:rPr lang="en-US" dirty="0" smtClean="0"/>
              <a:t>for </a:t>
            </a:r>
            <a:r>
              <a:rPr lang="en-US" dirty="0" smtClean="0"/>
              <a:t>communication over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Hostname</a:t>
            </a:r>
          </a:p>
          <a:p>
            <a:pPr lvl="1"/>
            <a:r>
              <a:rPr lang="en-US" dirty="0" err="1" smtClean="0"/>
              <a:t>www.eecs.berkeley.edu</a:t>
            </a:r>
            <a:endParaRPr lang="en-US" dirty="0" smtClean="0"/>
          </a:p>
          <a:p>
            <a:r>
              <a:rPr lang="en-US" dirty="0" smtClean="0"/>
              <a:t>IP address</a:t>
            </a:r>
          </a:p>
          <a:p>
            <a:pPr lvl="1"/>
            <a:r>
              <a:rPr lang="en-US" dirty="0" smtClean="0"/>
              <a:t>128.32.244.172  (ipv6?)</a:t>
            </a:r>
          </a:p>
          <a:p>
            <a:r>
              <a:rPr lang="en-US" dirty="0" smtClean="0"/>
              <a:t>Port Number</a:t>
            </a:r>
          </a:p>
          <a:p>
            <a:pPr lvl="1"/>
            <a:r>
              <a:rPr lang="en-US" dirty="0" smtClean="0"/>
              <a:t>0-1023 are “</a:t>
            </a:r>
            <a:r>
              <a:rPr lang="en-US" dirty="0" smtClean="0">
                <a:hlinkClick r:id="rId2"/>
              </a:rPr>
              <a:t>well known</a:t>
            </a:r>
            <a:r>
              <a:rPr lang="en-US" dirty="0" smtClean="0"/>
              <a:t>” or “system” ports</a:t>
            </a:r>
          </a:p>
          <a:p>
            <a:pPr lvl="2"/>
            <a:r>
              <a:rPr lang="en-US" dirty="0" err="1" smtClean="0"/>
              <a:t>Superuser</a:t>
            </a:r>
            <a:r>
              <a:rPr lang="en-US" dirty="0" smtClean="0"/>
              <a:t> privileges to bind to one</a:t>
            </a:r>
          </a:p>
          <a:p>
            <a:pPr lvl="1"/>
            <a:r>
              <a:rPr lang="en-US" dirty="0" smtClean="0"/>
              <a:t>1024 – 49151 are “registered” ports (</a:t>
            </a:r>
            <a:r>
              <a:rPr lang="en-US" dirty="0" smtClean="0">
                <a:hlinkClick r:id="rId3"/>
              </a:rPr>
              <a:t>registry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Assigned by IANA for specific services</a:t>
            </a:r>
          </a:p>
          <a:p>
            <a:pPr lvl="1"/>
            <a:r>
              <a:rPr lang="en-US" dirty="0"/>
              <a:t>49152–65535 (2</a:t>
            </a:r>
            <a:r>
              <a:rPr lang="en-US" baseline="30000" dirty="0"/>
              <a:t>15</a:t>
            </a:r>
            <a:r>
              <a:rPr lang="en-US" dirty="0"/>
              <a:t>+2</a:t>
            </a:r>
            <a:r>
              <a:rPr lang="en-US" baseline="30000" dirty="0"/>
              <a:t>14</a:t>
            </a:r>
            <a:r>
              <a:rPr lang="en-US" dirty="0"/>
              <a:t> to 2</a:t>
            </a:r>
            <a:r>
              <a:rPr lang="en-US" baseline="30000" dirty="0"/>
              <a:t>16</a:t>
            </a:r>
            <a:r>
              <a:rPr lang="en-US" dirty="0"/>
              <a:t>−1</a:t>
            </a:r>
            <a:r>
              <a:rPr lang="en-US" dirty="0" smtClean="0"/>
              <a:t>) are “dynamic” or “private”</a:t>
            </a:r>
          </a:p>
          <a:p>
            <a:pPr lvl="2"/>
            <a:r>
              <a:rPr lang="en-US" dirty="0" smtClean="0"/>
              <a:t>Automatically allocated as “ephemeral Ports”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1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charset="0"/>
              </a:rPr>
              <a:t>Thread State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86011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MS PGothic" charset="0"/>
              </a:rPr>
              <a:t>State shared by all threads in process/</a:t>
            </a:r>
            <a:r>
              <a:rPr lang="en-US" dirty="0" err="1">
                <a:latin typeface="+mj-lt"/>
                <a:ea typeface="MS PGothic" charset="0"/>
              </a:rPr>
              <a:t>addr</a:t>
            </a:r>
            <a:r>
              <a:rPr lang="en-US" dirty="0">
                <a:latin typeface="+mj-lt"/>
                <a:ea typeface="MS PGothic" charset="0"/>
              </a:rPr>
              <a:t> space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Content of memory (global variables, heap)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I/O state (file </a:t>
            </a:r>
            <a:r>
              <a:rPr lang="en-US" dirty="0" smtClean="0">
                <a:latin typeface="+mj-lt"/>
                <a:ea typeface="MS PGothic" charset="0"/>
              </a:rPr>
              <a:t>descriptors, </a:t>
            </a:r>
            <a:r>
              <a:rPr lang="en-US" dirty="0">
                <a:latin typeface="+mj-lt"/>
                <a:ea typeface="MS PGothic" charset="0"/>
              </a:rPr>
              <a:t>network connections, </a:t>
            </a:r>
            <a:r>
              <a:rPr lang="en-US" dirty="0" err="1">
                <a:latin typeface="+mj-lt"/>
                <a:ea typeface="MS PGothic" charset="0"/>
              </a:rPr>
              <a:t>etc</a:t>
            </a:r>
            <a:r>
              <a:rPr lang="en-US" dirty="0">
                <a:latin typeface="+mj-lt"/>
                <a:ea typeface="MS PGothic" charset="0"/>
              </a:rPr>
              <a:t>)</a:t>
            </a:r>
          </a:p>
          <a:p>
            <a:endParaRPr lang="en-US" dirty="0">
              <a:latin typeface="+mj-lt"/>
              <a:ea typeface="MS PGothic" charset="0"/>
            </a:endParaRPr>
          </a:p>
          <a:p>
            <a:r>
              <a:rPr lang="en-US" dirty="0">
                <a:latin typeface="+mj-lt"/>
                <a:ea typeface="MS PGothic" charset="0"/>
              </a:rPr>
              <a:t>State “private” to each thread 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Kept in </a:t>
            </a:r>
            <a:r>
              <a:rPr lang="en-US" dirty="0">
                <a:solidFill>
                  <a:srgbClr val="FF0000"/>
                </a:solidFill>
                <a:latin typeface="+mj-lt"/>
                <a:ea typeface="MS PGothic" charset="0"/>
              </a:rPr>
              <a:t>TCB </a:t>
            </a:r>
            <a:r>
              <a:rPr lang="en-US" dirty="0">
                <a:solidFill>
                  <a:srgbClr val="FF0000"/>
                </a:solidFill>
                <a:latin typeface="+mj-lt"/>
                <a:ea typeface="MS PGothic" charset="0"/>
                <a:sym typeface="Symbol" charset="0"/>
              </a:rPr>
              <a:t> Thread Control Block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CPU registers (including, program counter)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Execution stack – what is this?</a:t>
            </a:r>
          </a:p>
          <a:p>
            <a:pPr lvl="1"/>
            <a:endParaRPr lang="en-US" dirty="0">
              <a:latin typeface="+mj-lt"/>
              <a:ea typeface="MS PGothic" charset="0"/>
            </a:endParaRPr>
          </a:p>
          <a:p>
            <a:r>
              <a:rPr lang="en-US" dirty="0">
                <a:latin typeface="+mj-lt"/>
                <a:ea typeface="MS PGothic" charset="0"/>
              </a:rPr>
              <a:t>Execution Stack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Parameters, temporary variables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Return PCs are kept while called procedures are executing</a:t>
            </a:r>
          </a:p>
        </p:txBody>
      </p:sp>
    </p:spTree>
    <p:extLst>
      <p:ext uri="{BB962C8B-B14F-4D97-AF65-F5344CB8AC3E}">
        <p14:creationId xmlns:p14="http://schemas.microsoft.com/office/powerpoint/2010/main" val="310707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smtClean="0"/>
              <a:t>Stack holds temporary results</a:t>
            </a:r>
          </a:p>
          <a:p>
            <a:r>
              <a:rPr lang="en-US" altLang="en-US" smtClean="0"/>
              <a:t>Permits recursive execution</a:t>
            </a:r>
          </a:p>
          <a:p>
            <a:r>
              <a:rPr lang="en-US" altLang="en-US" smtClean="0"/>
              <a:t>Crucial to modern languages</a:t>
            </a:r>
          </a:p>
          <a:p>
            <a:endParaRPr lang="en-US" altLang="en-US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A(1);</a:t>
              </a:r>
            </a:p>
          </p:txBody>
        </p:sp>
      </p:grp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472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Courier New" panose="02070309020205020404" pitchFamily="49" charset="0"/>
              </a:rPr>
              <a:t>A: tmp=2</a:t>
            </a:r>
          </a:p>
          <a:p>
            <a:r>
              <a:rPr lang="en-US" altLang="en-US">
                <a:latin typeface="Courier New" panose="02070309020205020404" pitchFamily="49" charset="0"/>
              </a:rPr>
              <a:t>   ret=C+1</a:t>
            </a:r>
          </a:p>
        </p:txBody>
      </p:sp>
      <p:grpSp>
        <p:nvGrpSpPr>
          <p:cNvPr id="35846" name="Group 22"/>
          <p:cNvGrpSpPr>
            <a:grpSpLocks/>
          </p:cNvGrpSpPr>
          <p:nvPr/>
        </p:nvGrpSpPr>
        <p:grpSpPr bwMode="auto">
          <a:xfrm>
            <a:off x="3962400" y="3048000"/>
            <a:ext cx="1524000" cy="701675"/>
            <a:chOff x="2448" y="1920"/>
            <a:chExt cx="960" cy="442"/>
          </a:xfrm>
        </p:grpSpPr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2448" y="1920"/>
              <a:ext cx="6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/>
                <a:t>Stack</a:t>
              </a:r>
            </a:p>
            <a:p>
              <a:r>
                <a:rPr lang="en-US" altLang="en-US" sz="2000"/>
                <a:t>Pointer</a:t>
              </a:r>
            </a:p>
          </p:txBody>
        </p:sp>
        <p:sp>
          <p:nvSpPr>
            <p:cNvPr id="35853" name="Line 14"/>
            <p:cNvSpPr>
              <a:spLocks noChangeShapeType="1"/>
            </p:cNvSpPr>
            <p:nvPr/>
          </p:nvSpPr>
          <p:spPr bwMode="auto">
            <a:xfrm>
              <a:off x="3024" y="2112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7" name="Line 15"/>
          <p:cNvSpPr>
            <a:spLocks noChangeShapeType="1"/>
          </p:cNvSpPr>
          <p:nvPr/>
        </p:nvSpPr>
        <p:spPr bwMode="auto">
          <a:xfrm>
            <a:off x="6324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5405438" y="3862388"/>
            <a:ext cx="186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/>
              <a:t>Stack Growth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Courier New" panose="02070309020205020404" pitchFamily="49" charset="0"/>
              </a:rPr>
              <a:t>A: tmp=1</a:t>
            </a:r>
          </a:p>
          <a:p>
            <a:r>
              <a:rPr lang="en-US" altLang="en-US">
                <a:latin typeface="Courier New" panose="02070309020205020404" pitchFamily="49" charset="0"/>
              </a:rPr>
              <a:t>   ret=exit</a:t>
            </a:r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B: ret=A+2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35851" name="Rectangle 6"/>
          <p:cNvSpPr>
            <a:spLocks noChangeArrowheads="1"/>
          </p:cNvSpPr>
          <p:nvPr/>
        </p:nvSpPr>
        <p:spPr bwMode="auto">
          <a:xfrm>
            <a:off x="5472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C: ret=b+1</a:t>
            </a:r>
          </a:p>
        </p:txBody>
      </p:sp>
    </p:spTree>
    <p:extLst>
      <p:ext uri="{BB962C8B-B14F-4D97-AF65-F5344CB8AC3E}">
        <p14:creationId xmlns:p14="http://schemas.microsoft.com/office/powerpoint/2010/main" val="2317900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Motivational Example for Threads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1054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Imagine the following C program:</a:t>
            </a:r>
            <a:br>
              <a:rPr lang="en-US" altLang="ko-KR" smtClean="0">
                <a:ea typeface="Gulim" panose="020B0600000101010101" pitchFamily="34" charset="-127"/>
              </a:rPr>
            </a:br>
            <a:endParaRPr lang="en-US" altLang="ko-KR" smtClean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200" smtClean="0">
                <a:latin typeface="Courier New" panose="02070309020205020404" pitchFamily="49" charset="0"/>
                <a:ea typeface="Gulim" panose="020B0600000101010101" pitchFamily="34" charset="-127"/>
              </a:rPr>
              <a:t>main() {</a:t>
            </a:r>
          </a:p>
          <a:p>
            <a:pPr>
              <a:buFontTx/>
              <a:buNone/>
            </a:pPr>
            <a:r>
              <a:rPr lang="en-US" altLang="ko-KR" sz="2200" smtClean="0">
                <a:latin typeface="Courier New" panose="02070309020205020404" pitchFamily="49" charset="0"/>
                <a:ea typeface="Gulim" panose="020B0600000101010101" pitchFamily="34" charset="-127"/>
              </a:rPr>
              <a:t>	   ComputePI(“pi.txt”);</a:t>
            </a:r>
          </a:p>
          <a:p>
            <a:pPr>
              <a:buFontTx/>
              <a:buNone/>
            </a:pPr>
            <a:r>
              <a:rPr lang="en-US" altLang="ko-KR" sz="2200" smtClean="0">
                <a:latin typeface="Courier New" panose="02070309020205020404" pitchFamily="49" charset="0"/>
                <a:ea typeface="Gulim" panose="020B0600000101010101" pitchFamily="34" charset="-127"/>
              </a:rPr>
              <a:t>	   PrintClassList(“clist.text”);</a:t>
            </a:r>
          </a:p>
          <a:p>
            <a:pPr>
              <a:buFontTx/>
              <a:buNone/>
            </a:pPr>
            <a:r>
              <a:rPr lang="en-US" altLang="ko-KR" sz="220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buFontTx/>
              <a:buNone/>
            </a:pPr>
            <a:endParaRPr lang="en-US" altLang="ko-KR" sz="2200" smtClean="0">
              <a:ea typeface="Gulim" panose="020B0600000101010101" pitchFamily="34" charset="-127"/>
            </a:endParaRPr>
          </a:p>
          <a:p>
            <a:r>
              <a:rPr lang="en-US" altLang="ko-KR" smtClean="0">
                <a:ea typeface="Gulim" panose="020B0600000101010101" pitchFamily="34" charset="-127"/>
              </a:rPr>
              <a:t>What is the behavior here?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Program would never print out class list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Why? ComputePI would never finish</a:t>
            </a:r>
          </a:p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7907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Use of Threads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711200"/>
            <a:ext cx="8710612" cy="485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Version of program with </a:t>
            </a:r>
            <a:r>
              <a:rPr lang="en-US" altLang="ko-KR" dirty="0" smtClean="0">
                <a:ea typeface="Gulim" panose="020B0600000101010101" pitchFamily="34" charset="-127"/>
              </a:rPr>
              <a:t>Threads (loose syntax):</a:t>
            </a:r>
            <a:r>
              <a:rPr lang="en-US" altLang="ko-KR" dirty="0" smtClean="0">
                <a:ea typeface="Gulim" panose="020B0600000101010101" pitchFamily="34" charset="-127"/>
              </a:rPr>
              <a:t/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main()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ThreadFork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ComputePI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(“pi.txt”));</a:t>
            </a:r>
            <a:endParaRPr lang="en-US" altLang="ko-KR" sz="2200" dirty="0" smtClean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ThreadFork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PrintClassList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(“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clist.text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”));</a:t>
            </a:r>
            <a:endParaRPr lang="en-US" altLang="ko-KR" sz="2200" dirty="0" smtClean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2200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does </a:t>
            </a:r>
            <a:r>
              <a:rPr lang="en-US" altLang="ko-KR" dirty="0" smtClean="0">
                <a:ea typeface="Gulim" panose="020B0600000101010101" pitchFamily="34" charset="-127"/>
              </a:rPr>
              <a:t>“</a:t>
            </a:r>
            <a:r>
              <a:rPr lang="en-US" altLang="ko-KR" dirty="0" err="1" smtClean="0">
                <a:ea typeface="Gulim" panose="020B0600000101010101" pitchFamily="34" charset="-127"/>
              </a:rPr>
              <a:t>ThreadFork</a:t>
            </a:r>
            <a:r>
              <a:rPr lang="en-US" altLang="ko-KR" dirty="0" smtClean="0">
                <a:ea typeface="Gulim" panose="020B0600000101010101" pitchFamily="34" charset="-127"/>
              </a:rPr>
              <a:t>()” </a:t>
            </a:r>
            <a:r>
              <a:rPr lang="en-US" altLang="ko-KR" dirty="0" smtClean="0">
                <a:ea typeface="Gulim" panose="020B0600000101010101" pitchFamily="34" charset="-127"/>
              </a:rPr>
              <a:t>do?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Start independent thread running given procedure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is the behavior here?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Now, you would actually see the class list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This </a:t>
            </a:r>
            <a:r>
              <a:rPr lang="en-US" altLang="ko-KR" i="1" dirty="0" smtClean="0">
                <a:ea typeface="Gulim" panose="020B0600000101010101" pitchFamily="34" charset="-127"/>
              </a:rPr>
              <a:t>should</a:t>
            </a:r>
            <a:r>
              <a:rPr lang="en-US" altLang="ko-KR" dirty="0" smtClean="0">
                <a:ea typeface="Gulim" panose="020B0600000101010101" pitchFamily="34" charset="-127"/>
              </a:rPr>
              <a:t> behave as if there are two separate CPUs</a:t>
            </a: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dirty="0" smtClean="0">
              <a:ea typeface="Gulim" panose="020B0600000101010101" pitchFamily="34" charset="-127"/>
            </a:endParaRPr>
          </a:p>
        </p:txBody>
      </p:sp>
      <p:grpSp>
        <p:nvGrpSpPr>
          <p:cNvPr id="355343" name="Group 15"/>
          <p:cNvGrpSpPr>
            <a:grpSpLocks/>
          </p:cNvGrpSpPr>
          <p:nvPr/>
        </p:nvGrpSpPr>
        <p:grpSpPr bwMode="auto">
          <a:xfrm>
            <a:off x="990600" y="5257800"/>
            <a:ext cx="5481638" cy="1128713"/>
            <a:chOff x="576" y="3360"/>
            <a:chExt cx="3453" cy="711"/>
          </a:xfrm>
        </p:grpSpPr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CPU1</a:t>
              </a:r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CPU2</a:t>
              </a:r>
            </a:p>
          </p:txBody>
        </p: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CPU1</a:t>
              </a:r>
            </a:p>
          </p:txBody>
        </p:sp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CPU2</a:t>
              </a:r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864" y="3744"/>
              <a:ext cx="7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>
                  <a:latin typeface="Comic Sans MS" panose="030F0702030302020204" pitchFamily="66" charset="0"/>
                  <a:ea typeface="Gulim" panose="020B0600000101010101" pitchFamily="34" charset="-127"/>
                </a:rPr>
                <a:t>Time </a:t>
              </a:r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CPU1</a:t>
              </a:r>
            </a:p>
          </p:txBody>
        </p:sp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952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Gulim" charset="0"/>
                <a:cs typeface="Gulim" charset="0"/>
              </a:rPr>
              <a:t>Memory </a:t>
            </a:r>
            <a:r>
              <a:rPr lang="en-US" altLang="ko-KR" dirty="0" smtClean="0">
                <a:ea typeface="Gulim" charset="0"/>
                <a:cs typeface="Gulim" charset="0"/>
              </a:rPr>
              <a:t>Footprint: </a:t>
            </a:r>
            <a:r>
              <a:rPr lang="en-US" altLang="ko-KR" dirty="0">
                <a:ea typeface="Gulim" charset="0"/>
                <a:cs typeface="Gulim" charset="0"/>
              </a:rPr>
              <a:t>Two-</a:t>
            </a:r>
            <a:r>
              <a:rPr lang="en-US" altLang="ko-KR" dirty="0" smtClean="0">
                <a:ea typeface="Gulim" charset="0"/>
                <a:cs typeface="Gulim" charset="0"/>
              </a:rPr>
              <a:t>Threads</a:t>
            </a:r>
            <a:endParaRPr lang="en-US" altLang="ko-KR" dirty="0">
              <a:ea typeface="Gulim" charset="0"/>
              <a:cs typeface="Gulim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48" y="1245605"/>
            <a:ext cx="8153400" cy="51054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+mj-lt"/>
                <a:ea typeface="Gulim" charset="0"/>
                <a:cs typeface="Gulim" charset="0"/>
              </a:rPr>
              <a:t>If we stopped this program and examined it with a debugger, we would see</a:t>
            </a:r>
          </a:p>
          <a:p>
            <a:pPr lvl="1"/>
            <a:r>
              <a:rPr lang="en-US" altLang="ko-KR" dirty="0">
                <a:latin typeface="+mj-lt"/>
                <a:ea typeface="Gulim" charset="0"/>
                <a:cs typeface="Gulim" charset="0"/>
              </a:rPr>
              <a:t>Two sets of CPU registers</a:t>
            </a:r>
          </a:p>
          <a:p>
            <a:pPr lvl="1"/>
            <a:r>
              <a:rPr lang="en-US" altLang="ko-KR" dirty="0">
                <a:latin typeface="+mj-lt"/>
                <a:ea typeface="Gulim" charset="0"/>
                <a:cs typeface="Gulim" charset="0"/>
              </a:rPr>
              <a:t>Two sets of Stacks</a:t>
            </a:r>
          </a:p>
          <a:p>
            <a:endParaRPr lang="en-US" altLang="ko-KR" dirty="0">
              <a:latin typeface="+mj-lt"/>
              <a:ea typeface="Gulim" charset="0"/>
              <a:cs typeface="Gulim" charset="0"/>
            </a:endParaRPr>
          </a:p>
          <a:p>
            <a:r>
              <a:rPr lang="en-US" altLang="ko-KR" dirty="0">
                <a:latin typeface="+mj-lt"/>
                <a:ea typeface="Gulim" charset="0"/>
                <a:cs typeface="Gulim" charset="0"/>
              </a:rPr>
              <a:t>Questions: </a:t>
            </a:r>
          </a:p>
          <a:p>
            <a:pPr lvl="1"/>
            <a:r>
              <a:rPr lang="en-US" altLang="ko-KR" dirty="0">
                <a:latin typeface="+mj-lt"/>
                <a:ea typeface="Gulim" charset="0"/>
                <a:cs typeface="Gulim" charset="0"/>
              </a:rPr>
              <a:t>How do we position stacks relative to </a:t>
            </a:r>
            <a:br>
              <a:rPr lang="en-US" altLang="ko-KR" dirty="0">
                <a:latin typeface="+mj-lt"/>
                <a:ea typeface="Gulim" charset="0"/>
                <a:cs typeface="Gulim" charset="0"/>
              </a:rPr>
            </a:br>
            <a:r>
              <a:rPr lang="en-US" altLang="ko-KR" dirty="0">
                <a:latin typeface="+mj-lt"/>
                <a:ea typeface="Gulim" charset="0"/>
                <a:cs typeface="Gulim" charset="0"/>
              </a:rPr>
              <a:t>each other?</a:t>
            </a:r>
          </a:p>
          <a:p>
            <a:pPr lvl="1"/>
            <a:r>
              <a:rPr lang="en-US" altLang="ko-KR" dirty="0">
                <a:latin typeface="+mj-lt"/>
                <a:ea typeface="Gulim" charset="0"/>
                <a:cs typeface="Gulim" charset="0"/>
              </a:rPr>
              <a:t>What maximum size should we choose</a:t>
            </a:r>
            <a:br>
              <a:rPr lang="en-US" altLang="ko-KR" dirty="0">
                <a:latin typeface="+mj-lt"/>
                <a:ea typeface="Gulim" charset="0"/>
                <a:cs typeface="Gulim" charset="0"/>
              </a:rPr>
            </a:br>
            <a:r>
              <a:rPr lang="en-US" altLang="ko-KR" dirty="0">
                <a:latin typeface="+mj-lt"/>
                <a:ea typeface="Gulim" charset="0"/>
                <a:cs typeface="Gulim" charset="0"/>
              </a:rPr>
              <a:t>for the stacks?</a:t>
            </a:r>
          </a:p>
          <a:p>
            <a:pPr lvl="1"/>
            <a:r>
              <a:rPr lang="en-US" altLang="ko-KR" dirty="0">
                <a:latin typeface="+mj-lt"/>
                <a:ea typeface="Gulim" charset="0"/>
                <a:cs typeface="Gulim" charset="0"/>
              </a:rPr>
              <a:t>What happens if threads violate this?</a:t>
            </a:r>
          </a:p>
          <a:p>
            <a:pPr lvl="1"/>
            <a:r>
              <a:rPr lang="en-US" altLang="ko-KR" dirty="0">
                <a:latin typeface="+mj-lt"/>
                <a:ea typeface="Gulim" charset="0"/>
                <a:cs typeface="Gulim" charset="0"/>
              </a:rPr>
              <a:t>How might you catch violations?</a:t>
            </a:r>
          </a:p>
          <a:p>
            <a:pPr lvl="1"/>
            <a:endParaRPr lang="en-US" altLang="ko-KR" dirty="0">
              <a:latin typeface="+mj-lt"/>
              <a:ea typeface="Gulim" charset="0"/>
              <a:cs typeface="Gulim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009084" y="1909098"/>
            <a:ext cx="2120900" cy="4343400"/>
            <a:chOff x="3648" y="1008"/>
            <a:chExt cx="1336" cy="2736"/>
          </a:xfrm>
        </p:grpSpPr>
        <p:grpSp>
          <p:nvGrpSpPr>
            <p:cNvPr id="34821" name="Group 16"/>
            <p:cNvGrpSpPr>
              <a:grpSpLocks/>
            </p:cNvGrpSpPr>
            <p:nvPr/>
          </p:nvGrpSpPr>
          <p:grpSpPr bwMode="auto">
            <a:xfrm>
              <a:off x="3648" y="1008"/>
              <a:ext cx="1056" cy="2736"/>
              <a:chOff x="3648" y="1008"/>
              <a:chExt cx="1056" cy="2736"/>
            </a:xfrm>
          </p:grpSpPr>
          <p:sp>
            <p:nvSpPr>
              <p:cNvPr id="34823" name="Rectangle 4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27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56" cy="33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+mj-lt"/>
                  </a:rPr>
                  <a:t>Code</a:t>
                </a:r>
              </a:p>
            </p:txBody>
          </p:sp>
          <p:sp>
            <p:nvSpPr>
              <p:cNvPr id="34825" name="Rectangle 7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056" cy="288"/>
              </a:xfrm>
              <a:prstGeom prst="rect">
                <a:avLst/>
              </a:prstGeom>
              <a:solidFill>
                <a:srgbClr val="53FB25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+mj-lt"/>
                  </a:rPr>
                  <a:t>Global Data</a:t>
                </a:r>
              </a:p>
            </p:txBody>
          </p:sp>
          <p:sp>
            <p:nvSpPr>
              <p:cNvPr id="34826" name="Rectangle 8"/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056" cy="48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+mj-lt"/>
                  </a:rPr>
                  <a:t>Heap</a:t>
                </a:r>
              </a:p>
            </p:txBody>
          </p:sp>
          <p:sp>
            <p:nvSpPr>
              <p:cNvPr id="34827" name="Rectangle 9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336"/>
              </a:xfrm>
              <a:prstGeom prst="rect">
                <a:avLst/>
              </a:prstGeom>
              <a:solidFill>
                <a:srgbClr val="FF66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+mj-lt"/>
                  </a:rPr>
                  <a:t>Stack 1</a:t>
                </a:r>
              </a:p>
            </p:txBody>
          </p:sp>
          <p:sp>
            <p:nvSpPr>
              <p:cNvPr id="34828" name="Rectangle 1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056" cy="432"/>
              </a:xfrm>
              <a:prstGeom prst="rect">
                <a:avLst/>
              </a:prstGeom>
              <a:solidFill>
                <a:srgbClr val="02E3EE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+mj-lt"/>
                  </a:rPr>
                  <a:t>Stack 2</a:t>
                </a:r>
              </a:p>
            </p:txBody>
          </p:sp>
          <p:sp>
            <p:nvSpPr>
              <p:cNvPr id="34829" name="Line 12"/>
              <p:cNvSpPr>
                <a:spLocks noChangeShapeType="1"/>
              </p:cNvSpPr>
              <p:nvPr/>
            </p:nvSpPr>
            <p:spPr bwMode="auto">
              <a:xfrm>
                <a:off x="4176" y="12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176" y="21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 flipV="1">
                <a:off x="4176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4822" name="Text Box 15"/>
            <p:cNvSpPr txBox="1">
              <a:spLocks noChangeArrowheads="1"/>
            </p:cNvSpPr>
            <p:nvPr/>
          </p:nvSpPr>
          <p:spPr bwMode="auto">
            <a:xfrm rot="5400000">
              <a:off x="4284" y="2237"/>
              <a:ext cx="1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altLang="ko-KR">
                  <a:latin typeface="+mj-lt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35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</a:t>
            </a:r>
            <a:r>
              <a:rPr lang="en-US" dirty="0" smtClean="0"/>
              <a:t>Thread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562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thread_fork</a:t>
            </a:r>
            <a:r>
              <a:rPr lang="en-US" dirty="0" smtClean="0"/>
              <a:t>(</a:t>
            </a:r>
            <a:r>
              <a:rPr lang="en-US" dirty="0" err="1" smtClean="0"/>
              <a:t>func</a:t>
            </a:r>
            <a:r>
              <a:rPr lang="en-US" dirty="0" smtClean="0"/>
              <a:t>, </a:t>
            </a:r>
            <a:r>
              <a:rPr lang="en-US" dirty="0" err="1" smtClean="0"/>
              <a:t>args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Create a new thread to run </a:t>
            </a:r>
            <a:r>
              <a:rPr lang="en-US" dirty="0" err="1" smtClean="0"/>
              <a:t>func(args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/>
              <a:t>thread_create</a:t>
            </a:r>
            <a:endParaRPr lang="en-US" dirty="0" smtClean="0"/>
          </a:p>
          <a:p>
            <a:r>
              <a:rPr lang="en-US" dirty="0" err="1" smtClean="0"/>
              <a:t>thread_yield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Relinquish processor voluntarily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/>
              <a:t>thread_yield</a:t>
            </a:r>
            <a:endParaRPr lang="en-US" dirty="0" smtClean="0"/>
          </a:p>
          <a:p>
            <a:r>
              <a:rPr lang="en-US" dirty="0" err="1" smtClean="0"/>
              <a:t>thread_join</a:t>
            </a:r>
            <a:r>
              <a:rPr lang="en-US" dirty="0" smtClean="0"/>
              <a:t>(thread)</a:t>
            </a:r>
          </a:p>
          <a:p>
            <a:pPr lvl="1"/>
            <a:r>
              <a:rPr lang="en-US" dirty="0" smtClean="0"/>
              <a:t>In parent, wait for forked thread to exit, then return</a:t>
            </a:r>
          </a:p>
          <a:p>
            <a:r>
              <a:rPr lang="en-US" dirty="0" err="1" smtClean="0"/>
              <a:t>thread_exit</a:t>
            </a:r>
            <a:endParaRPr lang="en-US" dirty="0" smtClean="0"/>
          </a:p>
          <a:p>
            <a:pPr lvl="1"/>
            <a:r>
              <a:rPr lang="en-US" dirty="0" smtClean="0"/>
              <a:t>Quit thread and clean up, wake up joiner if any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/>
              <a:t>thread_exit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pThreads</a:t>
            </a:r>
            <a:r>
              <a:rPr lang="en-US" dirty="0" smtClean="0"/>
              <a:t>: POSIX standard for thread programming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790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000" smtClean="0">
                <a:ea typeface="Gulim" panose="020B0600000101010101" pitchFamily="34" charset="-127"/>
              </a:rPr>
              <a:t>Conceptually, the dispatching loop of the operating system looks as follows:</a:t>
            </a:r>
            <a:br>
              <a:rPr lang="en-US" altLang="ko-KR" sz="2000" smtClean="0">
                <a:ea typeface="Gulim" panose="020B0600000101010101" pitchFamily="34" charset="-127"/>
              </a:rPr>
            </a:br>
            <a:endParaRPr lang="en-US" altLang="ko-KR" sz="2000" smtClean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1800" smtClean="0">
                <a:latin typeface="Courier New" panose="02070309020205020404" pitchFamily="49" charset="0"/>
                <a:ea typeface="Gulim" panose="020B0600000101010101" pitchFamily="34" charset="-127"/>
              </a:rPr>
              <a:t>		Loop {</a:t>
            </a:r>
          </a:p>
          <a:p>
            <a:pPr>
              <a:buFontTx/>
              <a:buNone/>
            </a:pPr>
            <a:r>
              <a:rPr lang="en-US" altLang="ko-KR" sz="1800" smtClean="0">
                <a:latin typeface="Courier New" panose="02070309020205020404" pitchFamily="49" charset="0"/>
                <a:ea typeface="Gulim" panose="020B0600000101010101" pitchFamily="34" charset="-127"/>
              </a:rPr>
              <a:t>		   RunThread(); </a:t>
            </a:r>
          </a:p>
          <a:p>
            <a:pPr>
              <a:buFontTx/>
              <a:buNone/>
            </a:pPr>
            <a:r>
              <a:rPr lang="en-US" altLang="ko-KR" sz="1800" smtClean="0">
                <a:latin typeface="Courier New" panose="02070309020205020404" pitchFamily="49" charset="0"/>
                <a:ea typeface="Gulim" panose="020B0600000101010101" pitchFamily="34" charset="-127"/>
              </a:rPr>
              <a:t>		   ChooseNextThread();</a:t>
            </a:r>
          </a:p>
          <a:p>
            <a:pPr>
              <a:buFontTx/>
              <a:buNone/>
            </a:pPr>
            <a:r>
              <a:rPr lang="en-US" altLang="ko-KR" sz="1800" smtClean="0">
                <a:latin typeface="Courier New" panose="02070309020205020404" pitchFamily="49" charset="0"/>
                <a:ea typeface="Gulim" panose="020B0600000101010101" pitchFamily="34" charset="-127"/>
              </a:rPr>
              <a:t>		   SaveStateOfCPU(curTCB);</a:t>
            </a:r>
          </a:p>
          <a:p>
            <a:pPr>
              <a:buFontTx/>
              <a:buNone/>
            </a:pPr>
            <a:r>
              <a:rPr lang="en-US" altLang="ko-KR" sz="1800" smtClean="0">
                <a:latin typeface="Courier New" panose="02070309020205020404" pitchFamily="49" charset="0"/>
                <a:ea typeface="Gulim" panose="020B0600000101010101" pitchFamily="34" charset="-127"/>
              </a:rPr>
              <a:t>		   LoadStateOfCPU(newTCB);</a:t>
            </a:r>
          </a:p>
          <a:p>
            <a:pPr>
              <a:buFontTx/>
              <a:buNone/>
            </a:pPr>
            <a:r>
              <a:rPr lang="en-US" altLang="ko-KR" sz="1800" smtClean="0">
                <a:latin typeface="Courier New" panose="02070309020205020404" pitchFamily="49" charset="0"/>
                <a:ea typeface="Gulim" panose="020B0600000101010101" pitchFamily="34" charset="-127"/>
              </a:rPr>
              <a:t>		}</a:t>
            </a:r>
          </a:p>
          <a:p>
            <a:pPr>
              <a:buFontTx/>
              <a:buNone/>
            </a:pPr>
            <a:endParaRPr lang="en-US" altLang="ko-KR" sz="1800" smtClean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sz="2000" smtClean="0">
                <a:ea typeface="Gulim" panose="020B0600000101010101" pitchFamily="34" charset="-127"/>
              </a:rPr>
              <a:t>This is an </a:t>
            </a:r>
            <a:r>
              <a:rPr lang="en-US" altLang="ko-KR" sz="2000" i="1" smtClean="0">
                <a:ea typeface="Gulim" panose="020B0600000101010101" pitchFamily="34" charset="-127"/>
              </a:rPr>
              <a:t>infinite</a:t>
            </a:r>
            <a:r>
              <a:rPr lang="en-US" altLang="ko-KR" sz="2000" smtClean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2000" smtClean="0">
                <a:ea typeface="Gulim" panose="020B0600000101010101" pitchFamily="34" charset="-127"/>
              </a:rPr>
              <a:t>One could argue that this is all that the OS does</a:t>
            </a:r>
          </a:p>
          <a:p>
            <a:r>
              <a:rPr lang="en-US" altLang="ko-KR" sz="2000" smtClean="0">
                <a:ea typeface="Gulim" panose="020B0600000101010101" pitchFamily="34" charset="-127"/>
              </a:rPr>
              <a:t>Should we ever exit this loop???</a:t>
            </a:r>
          </a:p>
          <a:p>
            <a:pPr lvl="1"/>
            <a:r>
              <a:rPr lang="en-US" altLang="ko-KR" sz="2000" smtClean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3393285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Running a thread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mtClean="0">
                <a:ea typeface="Gulim" panose="020B0600000101010101" pitchFamily="34" charset="-127"/>
              </a:rPr>
              <a:t>Consider first portion:   </a:t>
            </a: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</a:rPr>
              <a:t>RunThread()</a:t>
            </a:r>
            <a:endParaRPr lang="en-US" altLang="ko-KR" smtClean="0">
              <a:ea typeface="Gulim" panose="020B0600000101010101" pitchFamily="34" charset="-127"/>
            </a:endParaRPr>
          </a:p>
          <a:p>
            <a:endParaRPr lang="en-US" altLang="ko-KR" smtClean="0">
              <a:ea typeface="Gulim" panose="020B0600000101010101" pitchFamily="34" charset="-127"/>
            </a:endParaRPr>
          </a:p>
          <a:p>
            <a:r>
              <a:rPr lang="en-US" altLang="ko-KR" smtClean="0">
                <a:ea typeface="Gulim" panose="020B0600000101010101" pitchFamily="34" charset="-127"/>
              </a:rPr>
              <a:t>How do I run a thread?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Load its state (registers, PC, stack pointer) into CPU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Load environment (virtual memory space, etc)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Jump to the PC</a:t>
            </a:r>
          </a:p>
          <a:p>
            <a:pPr lvl="1"/>
            <a:endParaRPr lang="en-US" altLang="ko-KR" smtClean="0">
              <a:ea typeface="Gulim" panose="020B0600000101010101" pitchFamily="34" charset="-127"/>
            </a:endParaRPr>
          </a:p>
          <a:p>
            <a:r>
              <a:rPr lang="en-US" altLang="ko-KR" smtClean="0">
                <a:ea typeface="Gulim" panose="020B0600000101010101" pitchFamily="34" charset="-127"/>
              </a:rPr>
              <a:t>How does the dispatcher get control back?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Internal events: thread returns control voluntarily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External events: thread gets </a:t>
            </a:r>
            <a:r>
              <a:rPr lang="en-US" altLang="ko-KR" i="1" smtClean="0">
                <a:ea typeface="Gulim" panose="020B0600000101010101" pitchFamily="34" charset="-127"/>
              </a:rPr>
              <a:t>preempted</a:t>
            </a:r>
            <a:endParaRPr lang="en-US" altLang="ko-KR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endParaRPr lang="en-US" altLang="ko-KR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2004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Internal Events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102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Blocking on I/O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The act of requesting I/O implicitly yields the CPU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Waiting on a “signal” from other thread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Thread asks to wait and thus yields the CPU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Thread executes a </a:t>
            </a: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</a:rPr>
              <a:t>yield()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Thread volunteers to give up CPU</a:t>
            </a:r>
          </a:p>
          <a:p>
            <a:pPr lvl="1"/>
            <a:endParaRPr lang="en-US" altLang="ko-KR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</a:rPr>
              <a:t>		computePI() {</a:t>
            </a:r>
          </a:p>
          <a:p>
            <a:pPr lvl="1">
              <a:buFontTx/>
              <a:buNone/>
            </a:pP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</a:rPr>
              <a:t>      while(TRUE) {</a:t>
            </a:r>
          </a:p>
          <a:p>
            <a:pPr lvl="1">
              <a:buFontTx/>
              <a:buNone/>
            </a:pP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</a:rPr>
              <a:t>         ComputeNextDigit();</a:t>
            </a:r>
          </a:p>
          <a:p>
            <a:pPr lvl="1">
              <a:buFontTx/>
              <a:buNone/>
            </a:pP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</a:rPr>
              <a:t>         yield();</a:t>
            </a:r>
          </a:p>
          <a:p>
            <a:pPr lvl="1">
              <a:buFontTx/>
              <a:buNone/>
            </a:pP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</a:rPr>
              <a:t>      }</a:t>
            </a:r>
          </a:p>
          <a:p>
            <a:pPr lvl="1">
              <a:buFontTx/>
              <a:buNone/>
            </a:pP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2252152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Stack for Yielding Thread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3049588"/>
            <a:ext cx="86741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How do we run a new thread?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run_new_thread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newThread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PickNewThread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switch(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curThread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,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newThread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ThreadHouseKeeping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 /* 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Do any cleanup */</a:t>
            </a:r>
            <a:endParaRPr lang="en-US" altLang="ko-KR" sz="2000" dirty="0" smtClean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}</a:t>
            </a:r>
          </a:p>
          <a:p>
            <a:pPr>
              <a:lnSpc>
                <a:spcPct val="80000"/>
              </a:lnSpc>
            </a:pPr>
            <a:r>
              <a:rPr lang="en-US" altLang="ko-KR" sz="2600" dirty="0" smtClean="0">
                <a:ea typeface="Gulim" panose="020B0600000101010101" pitchFamily="34" charset="-127"/>
              </a:rPr>
              <a:t>How does dispatcher switch to a new thread?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Save anything next thread may trash: PC, </a:t>
            </a:r>
            <a:r>
              <a:rPr lang="en-US" altLang="ko-KR" dirty="0" err="1" smtClean="0">
                <a:ea typeface="Gulim" panose="020B0600000101010101" pitchFamily="34" charset="-127"/>
              </a:rPr>
              <a:t>regs</a:t>
            </a:r>
            <a:r>
              <a:rPr lang="en-US" altLang="ko-KR" dirty="0" smtClean="0">
                <a:ea typeface="Gulim" panose="020B0600000101010101" pitchFamily="34" charset="-127"/>
              </a:rPr>
              <a:t>, stack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Maintain isolation for each thread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flipV="1">
            <a:off x="3810000" y="12192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mic Sans MS" panose="030F0702030302020204" pitchFamily="66" charset="0"/>
                <a:ea typeface="Gulim" panose="020B0600000101010101" pitchFamily="34" charset="-127"/>
              </a:rPr>
              <a:t>yield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 flipV="1">
            <a:off x="3811588" y="7620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mic Sans MS" panose="030F0702030302020204" pitchFamily="66" charset="0"/>
                <a:ea typeface="Gulim" panose="020B0600000101010101" pitchFamily="34" charset="-127"/>
              </a:rPr>
              <a:t>ComputePI</a:t>
            </a:r>
          </a:p>
        </p:txBody>
      </p: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6019800" y="1060450"/>
            <a:ext cx="366713" cy="1666875"/>
            <a:chOff x="4607" y="812"/>
            <a:chExt cx="232" cy="1156"/>
          </a:xfrm>
        </p:grpSpPr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 rot="5400000">
              <a:off x="4145" y="1274"/>
              <a:ext cx="1155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Stack growth</a:t>
              </a:r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565" name="Group 21"/>
          <p:cNvGrpSpPr>
            <a:grpSpLocks/>
          </p:cNvGrpSpPr>
          <p:nvPr/>
        </p:nvGrpSpPr>
        <p:grpSpPr bwMode="auto">
          <a:xfrm>
            <a:off x="1828800" y="1435100"/>
            <a:ext cx="3951288" cy="1522413"/>
            <a:chOff x="1151" y="1056"/>
            <a:chExt cx="2497" cy="105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run_new_thread</a:t>
              </a: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kernel_yield</a:t>
              </a:r>
            </a:p>
          </p:txBody>
        </p:sp>
        <p:sp>
          <p:nvSpPr>
            <p:cNvPr id="21514" name="Arc 13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1151" y="1152"/>
              <a:ext cx="92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Trap to OS</a:t>
              </a:r>
            </a:p>
          </p:txBody>
        </p:sp>
        <p:sp>
          <p:nvSpPr>
            <p:cNvPr id="21516" name="Rectangle 19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338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Use </a:t>
            </a:r>
            <a:r>
              <a:rPr lang="en-US" altLang="ko-KR" dirty="0" smtClean="0">
                <a:ea typeface="굴림" panose="020B0600000101010101" pitchFamily="34" charset="-127"/>
              </a:rPr>
              <a:t>of </a:t>
            </a:r>
            <a:r>
              <a:rPr lang="en-US" altLang="ko-KR" dirty="0" smtClean="0">
                <a:ea typeface="굴림" panose="020B0600000101010101" pitchFamily="34" charset="-127"/>
              </a:rPr>
              <a:t>Sockets in </a:t>
            </a:r>
            <a:r>
              <a:rPr lang="en-US" altLang="ko-KR" dirty="0" smtClean="0">
                <a:ea typeface="굴림" panose="020B0600000101010101" pitchFamily="34" charset="-127"/>
              </a:rPr>
              <a:t>TCP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838200"/>
            <a:ext cx="8885237" cy="5791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Socket:</a:t>
            </a:r>
            <a:r>
              <a:rPr lang="en-US" altLang="ko-KR" dirty="0" smtClean="0">
                <a:ea typeface="굴림" panose="020B0600000101010101" pitchFamily="34" charset="-127"/>
              </a:rPr>
              <a:t> an abstraction of a network I/O queue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Embodies one side of a communication channel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Same interface regardless of location of other end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Could be local machine (called “UNIX socket”) or remote machine (called “network socket”)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First introduced in 4.2 BSD UNIX: big innovation at time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Now most operating systems provide some notion of socket</a:t>
            </a: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Using Sockets for Client-Server (C/C++ interface):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 server: set up “server-socket”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Create socket, Bind to protocol (TCP), local address, port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Call listen(): tells server socket to accept incoming requests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Perform multiple accept() calls on socket to accept incoming connection request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Each successful accept() returns a new socket for a new  connection; can pass this off to handler thread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 client: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Create socket, Bind to protocol (TCP), remote address, port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Perform connect() on socket to make connection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If connect() successful, have socket connected to server</a:t>
            </a: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8727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9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99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9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9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99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99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99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99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99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99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997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997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997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997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7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What do the stacks look like?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3810000" cy="54864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smtClean="0">
                <a:ea typeface="Gulim" panose="020B0600000101010101" pitchFamily="34" charset="-127"/>
              </a:rPr>
              <a:t>	    </a:t>
            </a: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proc A() {	</a:t>
            </a:r>
          </a:p>
          <a:p>
            <a:pPr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proc B() {</a:t>
            </a:r>
          </a:p>
          <a:p>
            <a:pPr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}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5791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/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3886200" y="1562100"/>
            <a:ext cx="2514600" cy="3009900"/>
            <a:chOff x="2448" y="984"/>
            <a:chExt cx="1584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040" y="984"/>
              <a:ext cx="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48" y="1344"/>
              <a:ext cx="231" cy="1152"/>
              <a:chOff x="4608" y="816"/>
              <a:chExt cx="231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99" y="1273"/>
                <a:ext cx="10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mic Sans MS" panose="030F0702030302020204" pitchFamily="66" charset="0"/>
                    <a:ea typeface="Gulim" panose="020B0600000101010101" pitchFamily="34" charset="-127"/>
                  </a:rPr>
                  <a:t>Stack 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run_new_thread</a:t>
              </a: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6781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03" y="976"/>
              <a:ext cx="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run_new_thread</a:t>
              </a: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806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Saving/Restoring state (often called “Context Switch)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534400" cy="5867400"/>
          </a:xfrm>
        </p:spPr>
        <p:txBody>
          <a:bodyPr/>
          <a:lstStyle/>
          <a:p>
            <a:pPr>
              <a:buFontTx/>
              <a:buNone/>
            </a:pPr>
            <a:r>
              <a:rPr lang="ko-KR" altLang="en-US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Switch(tCur,tNew) {</a:t>
            </a:r>
          </a:p>
          <a:p>
            <a:pPr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   /* Unload old thread */</a:t>
            </a:r>
          </a:p>
          <a:p>
            <a:pPr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00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TCB[tCur].regs.r7 = CPU.r7;</a:t>
            </a:r>
          </a:p>
          <a:p>
            <a:pPr>
              <a:buFontTx/>
              <a:buNone/>
            </a:pPr>
            <a:r>
              <a:rPr lang="en-US" altLang="ko-KR" sz="200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TCB[tCur].regs.r0 = CPU.r0;</a:t>
            </a:r>
          </a:p>
          <a:p>
            <a:pPr>
              <a:buFontTx/>
              <a:buNone/>
            </a:pPr>
            <a:r>
              <a:rPr lang="en-US" altLang="ko-KR" sz="200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     TCB[tCur].regs.sp = CPU.sp;</a:t>
            </a:r>
          </a:p>
          <a:p>
            <a:pPr>
              <a:buFontTx/>
              <a:buNone/>
            </a:pPr>
            <a:r>
              <a:rPr lang="en-US" altLang="ko-KR" sz="200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TCB[tCur].regs.retpc = CPU.retpc; /*return addr*/</a:t>
            </a:r>
          </a:p>
          <a:p>
            <a:pPr>
              <a:buFontTx/>
              <a:buNone/>
            </a:pPr>
            <a:endParaRPr lang="en-US" altLang="ko-KR" sz="2000" smtClean="0">
              <a:solidFill>
                <a:schemeClr val="accent2"/>
              </a:solidFill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smtClean="0">
                <a:solidFill>
                  <a:srgbClr val="53FB25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/* Load and execute new thread */</a:t>
            </a:r>
          </a:p>
          <a:p>
            <a:pPr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CPU.r7 = TCB[tNew].regs.r7;</a:t>
            </a:r>
          </a:p>
          <a:p>
            <a:pPr>
              <a:buFontTx/>
              <a:buNone/>
            </a:pP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CPU.r0 = TCB[tNew].regs.r0;</a:t>
            </a:r>
          </a:p>
          <a:p>
            <a:pPr>
              <a:buFontTx/>
              <a:buNone/>
            </a:pP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CPU.sp = TCB[tNew].regs.sp;</a:t>
            </a:r>
          </a:p>
          <a:p>
            <a:pPr>
              <a:buFontTx/>
              <a:buNone/>
            </a:pP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CPU.retpc = TCB[tNew].regs.retpc;</a:t>
            </a:r>
          </a:p>
          <a:p>
            <a:pPr>
              <a:buFontTx/>
              <a:buNone/>
            </a:pP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return; /* Return to CPU.retpc */</a:t>
            </a:r>
          </a:p>
          <a:p>
            <a:pPr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400521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Switch Details (continued)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685800"/>
            <a:ext cx="89916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What if you make a mistake in implementing 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Suppose you forget to save/restore register 4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Get intermittent failures depending on when context switch occurred and whether new thread uses register 4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System will give wrong result without warning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Can you devise an exhaustive test to test switch code?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No! Too many combinations and inter-leavings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Cautionary tail: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For speed, Topaz kernel saved one instruction in switch()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Carefully documented!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Only works As long as kernel size &lt; 1MB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What happened?  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Time passed, People forgot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Later, they added features to kernel (no one removes features!)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Very weird behavior started happening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Moral of story: Design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2264552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2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2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/>
              <a:t>Frequency of performing context switches: 10-100ms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Context switch time in Linux: 3-4 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</a:t>
            </a:r>
            <a:r>
              <a:rPr lang="en-US" dirty="0" err="1" smtClean="0">
                <a:solidFill>
                  <a:srgbClr val="FF0000"/>
                </a:solidFill>
              </a:rPr>
              <a:t>secs</a:t>
            </a:r>
            <a:r>
              <a:rPr lang="en-US" dirty="0" smtClean="0">
                <a:solidFill>
                  <a:srgbClr val="FF0000"/>
                </a:solidFill>
              </a:rPr>
              <a:t> (Current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Intel i7 &amp; E5).</a:t>
            </a:r>
          </a:p>
          <a:p>
            <a:pPr lvl="1"/>
            <a:r>
              <a:rPr lang="en-US" dirty="0" smtClean="0"/>
              <a:t>Thread switching faster than process switching (100 ns). </a:t>
            </a:r>
          </a:p>
          <a:p>
            <a:pPr lvl="1"/>
            <a:r>
              <a:rPr lang="en-US" dirty="0" smtClean="0"/>
              <a:t>But switching across cores about 2x more expensive than within-core switching. </a:t>
            </a:r>
          </a:p>
          <a:p>
            <a:r>
              <a:rPr lang="en-US" dirty="0" smtClean="0"/>
              <a:t>Context switch time increases sharply with the size of the working set*, and can increase 100x or more.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The working set is the subset of memory used by the process in a time window.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Moral:</a:t>
            </a:r>
            <a:r>
              <a:rPr lang="en-US" dirty="0" smtClean="0"/>
              <a:t> Context switching depends mostly on cache limits and the process or thread</a:t>
            </a:r>
            <a:r>
              <a:rPr lang="ja-JP" altLang="en-US" dirty="0" smtClean="0"/>
              <a:t>’</a:t>
            </a:r>
            <a:r>
              <a:rPr lang="en-US" dirty="0" smtClean="0"/>
              <a:t>s hunger for memory.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05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What happens when thread blocks on I/O?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0772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What happens when a thread requests a block of data from the file system?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code invokes a system call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Read operation is initiated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Run new thread/switch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Thread communication similar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Wait for Signal/Join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Networking</a:t>
            </a:r>
          </a:p>
          <a:p>
            <a:pPr lvl="1"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408488" y="965200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ea typeface="Gulim" panose="020B0600000101010101" pitchFamily="34" charset="-127"/>
              </a:rPr>
              <a:t>CopyFile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408488" y="1574800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ea typeface="Gulim" panose="020B0600000101010101" pitchFamily="34" charset="-127"/>
              </a:rPr>
              <a:t>read</a:t>
            </a:r>
          </a:p>
        </p:txBody>
      </p:sp>
      <p:grpSp>
        <p:nvGrpSpPr>
          <p:cNvPr id="378891" name="Group 11"/>
          <p:cNvGrpSpPr>
            <a:grpSpLocks/>
          </p:cNvGrpSpPr>
          <p:nvPr/>
        </p:nvGrpSpPr>
        <p:grpSpPr bwMode="auto">
          <a:xfrm>
            <a:off x="2438400" y="1828800"/>
            <a:ext cx="3951288" cy="1522413"/>
            <a:chOff x="1151" y="1056"/>
            <a:chExt cx="2497" cy="1056"/>
          </a:xfrm>
        </p:grpSpPr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run_new_thread</a:t>
              </a: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kernel_read</a:t>
              </a:r>
            </a:p>
          </p:txBody>
        </p:sp>
        <p:sp>
          <p:nvSpPr>
            <p:cNvPr id="26636" name="Arc 14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1151" y="1152"/>
              <a:ext cx="92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Trap to OS</a:t>
              </a: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switch</a:t>
              </a:r>
            </a:p>
          </p:txBody>
        </p:sp>
      </p:grp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6553200" y="1371600"/>
            <a:ext cx="366713" cy="1666875"/>
            <a:chOff x="4607" y="812"/>
            <a:chExt cx="232" cy="1156"/>
          </a:xfrm>
        </p:grpSpPr>
        <p:sp>
          <p:nvSpPr>
            <p:cNvPr id="26632" name="Text Box 19"/>
            <p:cNvSpPr txBox="1">
              <a:spLocks noChangeArrowheads="1"/>
            </p:cNvSpPr>
            <p:nvPr/>
          </p:nvSpPr>
          <p:spPr bwMode="auto">
            <a:xfrm rot="5400000">
              <a:off x="4145" y="1274"/>
              <a:ext cx="1155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Stack growth</a:t>
              </a:r>
            </a:p>
          </p:txBody>
        </p:sp>
        <p:sp>
          <p:nvSpPr>
            <p:cNvPr id="26633" name="Line 2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5630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External Events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What happens if thread never does any I/O, never waits, and never yields control?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Could the ComputePI program grab all resources and never release the processor?</a:t>
            </a:r>
          </a:p>
          <a:p>
            <a:pPr lvl="2"/>
            <a:r>
              <a:rPr lang="en-US" altLang="ko-KR" smtClean="0">
                <a:ea typeface="Gulim" panose="020B0600000101010101" pitchFamily="34" charset="-127"/>
              </a:rPr>
              <a:t>What if it didn’t print to console?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Must find way that dispatcher can regain control!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Answer: Utilize External Events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Interrupts: signals from hardware or software that stop the running code and jump to kernel</a:t>
            </a:r>
          </a:p>
          <a:p>
            <a:pPr lvl="1"/>
            <a:r>
              <a:rPr lang="en-US" altLang="ko-KR" smtClean="0">
                <a:ea typeface="Gulim" panose="020B0600000101010101" pitchFamily="34" charset="-127"/>
              </a:rPr>
              <a:t>Timer: like an alarm clock that goes off every some many milliseconds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If we make sure that external events occur frequently enough, can ensure dispatcher runs</a:t>
            </a:r>
          </a:p>
          <a:p>
            <a:pPr lvl="1"/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0178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Infinite number of processors</a:t>
            </a:r>
          </a:p>
          <a:p>
            <a:r>
              <a:rPr lang="en-US" dirty="0" smtClean="0"/>
              <a:t>Threads execute with variable speed</a:t>
            </a:r>
          </a:p>
          <a:p>
            <a:pPr lvl="1"/>
            <a:r>
              <a:rPr lang="en-US" dirty="0" smtClean="0"/>
              <a:t>Programs must be designed to work with any schedule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>
          <a:blip r:embed="rId3"/>
          <a:srcRect t="-15885" b="-15885"/>
          <a:stretch>
            <a:fillRect/>
          </a:stretch>
        </p:blipFill>
        <p:spPr>
          <a:xfrm>
            <a:off x="457200" y="423111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10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222" r="-14222"/>
          <a:stretch>
            <a:fillRect/>
          </a:stretch>
        </p:blipFill>
        <p:spPr>
          <a:xfrm>
            <a:off x="-427637" y="1398649"/>
            <a:ext cx="10445144" cy="5744427"/>
          </a:xfrm>
        </p:spPr>
      </p:pic>
    </p:spTree>
    <p:extLst>
      <p:ext uri="{BB962C8B-B14F-4D97-AF65-F5344CB8AC3E}">
        <p14:creationId xmlns:p14="http://schemas.microsoft.com/office/powerpoint/2010/main" val="2755856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Executions</a:t>
            </a:r>
            <a:endParaRPr lang="en-US" dirty="0"/>
          </a:p>
        </p:txBody>
      </p:sp>
      <p:pic>
        <p:nvPicPr>
          <p:cNvPr id="6" name="Content Placeholder 5" descr="unpredictableSpe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811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Lifecycle</a:t>
            </a:r>
            <a:endParaRPr lang="en-US" dirty="0"/>
          </a:p>
        </p:txBody>
      </p:sp>
      <p:pic>
        <p:nvPicPr>
          <p:cNvPr id="4" name="Content Placeholder 3" descr="thread-states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8889" b="-28889"/>
          <a:stretch>
            <a:fillRect/>
          </a:stretch>
        </p:blipFill>
        <p:spPr>
          <a:xfrm>
            <a:off x="17145" y="1600200"/>
            <a:ext cx="9140162" cy="5026737"/>
          </a:xfrm>
        </p:spPr>
      </p:pic>
    </p:spTree>
    <p:extLst>
      <p:ext uri="{BB962C8B-B14F-4D97-AF65-F5344CB8AC3E}">
        <p14:creationId xmlns:p14="http://schemas.microsoft.com/office/powerpoint/2010/main" val="997593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826" name="Group 2"/>
          <p:cNvGrpSpPr>
            <a:grpSpLocks/>
          </p:cNvGrpSpPr>
          <p:nvPr/>
        </p:nvGrpSpPr>
        <p:grpSpPr bwMode="auto">
          <a:xfrm>
            <a:off x="1386861" y="533400"/>
            <a:ext cx="6292384" cy="2854403"/>
            <a:chOff x="1024" y="1632"/>
            <a:chExt cx="3711" cy="1755"/>
          </a:xfrm>
        </p:grpSpPr>
        <p:sp>
          <p:nvSpPr>
            <p:cNvPr id="35845" name="Oval 3"/>
            <p:cNvSpPr>
              <a:spLocks noChangeArrowheads="1"/>
            </p:cNvSpPr>
            <p:nvPr/>
          </p:nvSpPr>
          <p:spPr bwMode="auto">
            <a:xfrm>
              <a:off x="3718" y="1632"/>
              <a:ext cx="710" cy="666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Server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6" name="Oval 4"/>
            <p:cNvSpPr>
              <a:spLocks noChangeArrowheads="1"/>
            </p:cNvSpPr>
            <p:nvPr/>
          </p:nvSpPr>
          <p:spPr bwMode="auto">
            <a:xfrm>
              <a:off x="1046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7" name="Oval 5"/>
            <p:cNvSpPr>
              <a:spLocks noChangeArrowheads="1"/>
            </p:cNvSpPr>
            <p:nvPr/>
          </p:nvSpPr>
          <p:spPr bwMode="auto">
            <a:xfrm>
              <a:off x="3807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8" name="Cloud"/>
            <p:cNvSpPr>
              <a:spLocks noChangeAspect="1" noEditPoints="1" noChangeArrowheads="1"/>
            </p:cNvSpPr>
            <p:nvPr/>
          </p:nvSpPr>
          <p:spPr bwMode="auto">
            <a:xfrm>
              <a:off x="1536" y="1776"/>
              <a:ext cx="2187" cy="1533"/>
            </a:xfrm>
            <a:custGeom>
              <a:avLst/>
              <a:gdLst>
                <a:gd name="T0" fmla="*/ 7 w 21600"/>
                <a:gd name="T1" fmla="*/ 767 h 21600"/>
                <a:gd name="T2" fmla="*/ 1094 w 21600"/>
                <a:gd name="T3" fmla="*/ 1531 h 21600"/>
                <a:gd name="T4" fmla="*/ 2185 w 21600"/>
                <a:gd name="T5" fmla="*/ 767 h 21600"/>
                <a:gd name="T6" fmla="*/ 1094 w 21600"/>
                <a:gd name="T7" fmla="*/ 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9 h 21600"/>
                <a:gd name="T14" fmla="*/ 17086 w 21600"/>
                <a:gd name="T15" fmla="*/ 173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35849" name="Line 7"/>
            <p:cNvSpPr>
              <a:spLocks noChangeShapeType="1"/>
            </p:cNvSpPr>
            <p:nvPr/>
          </p:nvSpPr>
          <p:spPr bwMode="auto">
            <a:xfrm flipV="1">
              <a:off x="1536" y="2083"/>
              <a:ext cx="2182" cy="6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35850" name="Line 8"/>
            <p:cNvSpPr>
              <a:spLocks noChangeShapeType="1"/>
            </p:cNvSpPr>
            <p:nvPr/>
          </p:nvSpPr>
          <p:spPr bwMode="auto">
            <a:xfrm>
              <a:off x="4073" y="2308"/>
              <a:ext cx="0" cy="2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35851" name="AutoShape 9"/>
            <p:cNvSpPr>
              <a:spLocks noChangeArrowheads="1"/>
            </p:cNvSpPr>
            <p:nvPr/>
          </p:nvSpPr>
          <p:spPr bwMode="auto">
            <a:xfrm>
              <a:off x="1584" y="2682"/>
              <a:ext cx="2178" cy="302"/>
            </a:xfrm>
            <a:prstGeom prst="leftRightArrow">
              <a:avLst>
                <a:gd name="adj1" fmla="val 49630"/>
                <a:gd name="adj2" fmla="val 102636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connection</a:t>
              </a:r>
            </a:p>
          </p:txBody>
        </p:sp>
        <p:sp>
          <p:nvSpPr>
            <p:cNvPr id="35852" name="Text Box 10"/>
            <p:cNvSpPr txBox="1">
              <a:spLocks noChangeArrowheads="1"/>
            </p:cNvSpPr>
            <p:nvPr/>
          </p:nvSpPr>
          <p:spPr bwMode="auto">
            <a:xfrm rot="20547700">
              <a:off x="1866" y="2187"/>
              <a:ext cx="150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35853" name="Text Box 11"/>
            <p:cNvSpPr txBox="1">
              <a:spLocks noChangeArrowheads="1"/>
            </p:cNvSpPr>
            <p:nvPr/>
          </p:nvSpPr>
          <p:spPr bwMode="auto">
            <a:xfrm>
              <a:off x="4112" y="2218"/>
              <a:ext cx="62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54" name="Text Box 12"/>
            <p:cNvSpPr txBox="1">
              <a:spLocks noChangeArrowheads="1"/>
            </p:cNvSpPr>
            <p:nvPr/>
          </p:nvSpPr>
          <p:spPr bwMode="auto">
            <a:xfrm>
              <a:off x="3701" y="3165"/>
              <a:ext cx="672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Server</a:t>
              </a:r>
            </a:p>
          </p:txBody>
        </p:sp>
        <p:sp>
          <p:nvSpPr>
            <p:cNvPr id="35855" name="Text Box 13"/>
            <p:cNvSpPr txBox="1">
              <a:spLocks noChangeArrowheads="1"/>
            </p:cNvSpPr>
            <p:nvPr/>
          </p:nvSpPr>
          <p:spPr bwMode="auto">
            <a:xfrm>
              <a:off x="1024" y="3165"/>
              <a:ext cx="56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Client</a:t>
              </a:r>
            </a:p>
          </p:txBody>
        </p:sp>
      </p:grpSp>
      <p:sp>
        <p:nvSpPr>
          <p:cNvPr id="35843" name="Rectangle 1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Socket Setup over TCP/IP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11018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76200" y="3581400"/>
            <a:ext cx="8915400" cy="3505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Server Socket: Listens for new connections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z="1800" dirty="0" smtClean="0">
                <a:ea typeface="굴림" panose="020B0600000101010101" pitchFamily="34" charset="-127"/>
              </a:rPr>
              <a:t>Produces new sockets for each unique connection</a:t>
            </a:r>
            <a:endParaRPr lang="en-US" altLang="ko-KR" sz="1800" dirty="0" smtClean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Things </a:t>
            </a:r>
            <a:r>
              <a:rPr lang="en-US" altLang="ko-KR" sz="2000" dirty="0" smtClean="0">
                <a:ea typeface="굴림" panose="020B0600000101010101" pitchFamily="34" charset="-127"/>
              </a:rPr>
              <a:t>to remember: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Connection involves 5 values:</a:t>
            </a:r>
            <a:br>
              <a:rPr lang="en-US" altLang="ko-KR" sz="2000" dirty="0" smtClean="0">
                <a:ea typeface="굴림" panose="020B0600000101010101" pitchFamily="34" charset="-127"/>
              </a:rPr>
            </a:br>
            <a:r>
              <a:rPr lang="en-US" altLang="ko-KR" sz="2000" dirty="0" smtClean="0">
                <a:ea typeface="굴림" panose="020B0600000101010101" pitchFamily="34" charset="-127"/>
              </a:rPr>
              <a:t>[ Client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2000" dirty="0" smtClean="0">
                <a:ea typeface="굴림" panose="020B0600000101010101" pitchFamily="34" charset="-127"/>
              </a:rPr>
              <a:t>, Client Port, Server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2000" dirty="0" smtClean="0">
                <a:ea typeface="굴림" panose="020B0600000101010101" pitchFamily="34" charset="-127"/>
              </a:rPr>
              <a:t>, Server Port, Protocol ]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Often, Client Port “randomly” assigned</a:t>
            </a: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altLang="ko-KR" sz="1800" dirty="0" smtClean="0">
                <a:ea typeface="굴림" panose="020B0600000101010101" pitchFamily="34" charset="-127"/>
              </a:rPr>
              <a:t>Done by OS during client socket setup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Server Port often “well known”</a:t>
            </a: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altLang="ko-KR" sz="1800" dirty="0" smtClean="0">
                <a:ea typeface="굴림" panose="020B0600000101010101" pitchFamily="34" charset="-127"/>
              </a:rPr>
              <a:t>80 (web), 443 (secure web), 25 (</a:t>
            </a:r>
            <a:r>
              <a:rPr lang="en-US" altLang="ko-KR" sz="1800" dirty="0" err="1" smtClean="0">
                <a:ea typeface="굴림" panose="020B0600000101010101" pitchFamily="34" charset="-127"/>
              </a:rPr>
              <a:t>sendmail</a:t>
            </a:r>
            <a:r>
              <a:rPr lang="en-US" altLang="ko-KR" sz="1800" dirty="0" smtClean="0">
                <a:ea typeface="굴림" panose="020B0600000101010101" pitchFamily="34" charset="-127"/>
              </a:rPr>
              <a:t>), </a:t>
            </a:r>
            <a:r>
              <a:rPr lang="en-US" altLang="ko-KR" sz="1800" dirty="0" err="1" smtClean="0">
                <a:ea typeface="굴림" panose="020B0600000101010101" pitchFamily="34" charset="-127"/>
              </a:rPr>
              <a:t>etc</a:t>
            </a:r>
            <a:endParaRPr lang="en-US" altLang="ko-KR" sz="1800" dirty="0" smtClean="0">
              <a:ea typeface="굴림" panose="020B0600000101010101" pitchFamily="34" charset="-127"/>
            </a:endParaRP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altLang="ko-KR" sz="1800" dirty="0" smtClean="0">
                <a:ea typeface="굴림" panose="020B0600000101010101" pitchFamily="34" charset="-127"/>
              </a:rPr>
              <a:t>Well-known ports from 0—1023 </a:t>
            </a:r>
          </a:p>
        </p:txBody>
      </p:sp>
    </p:spTree>
    <p:extLst>
      <p:ext uri="{BB962C8B-B14F-4D97-AF65-F5344CB8AC3E}">
        <p14:creationId xmlns:p14="http://schemas.microsoft.com/office/powerpoint/2010/main" val="21340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1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1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1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1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1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1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1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1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1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1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1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1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18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18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018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018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vs. Per-Thread State</a:t>
            </a:r>
            <a:endParaRPr lang="en-US" dirty="0"/>
          </a:p>
        </p:txBody>
      </p:sp>
      <p:pic>
        <p:nvPicPr>
          <p:cNvPr id="4" name="Content Placeholder 3" descr="perThreadAndSharedSta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0740" r="-10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418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charset="0"/>
                <a:cs typeface="Gulim" charset="0"/>
              </a:rPr>
              <a:t>Per Thread </a:t>
            </a:r>
            <a:r>
              <a:rPr lang="en-US" altLang="ko-KR" dirty="0" smtClean="0">
                <a:ea typeface="Gulim" charset="0"/>
                <a:cs typeface="Gulim" charset="0"/>
              </a:rPr>
              <a:t>State (Kernel Supported Threads)</a:t>
            </a:r>
            <a:endParaRPr lang="en-US" altLang="ko-KR" dirty="0">
              <a:ea typeface="Gulim" charset="0"/>
              <a:cs typeface="Gulim" charset="0"/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20" y="914400"/>
            <a:ext cx="8821080" cy="51054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+mj-lt"/>
                <a:ea typeface="Gulim" charset="0"/>
                <a:cs typeface="Gulim" charset="0"/>
              </a:rPr>
              <a:t>Each Thread has a </a:t>
            </a:r>
            <a:r>
              <a:rPr lang="en-US" altLang="ko-KR" i="1" dirty="0">
                <a:latin typeface="+mj-lt"/>
                <a:ea typeface="Gulim" charset="0"/>
                <a:cs typeface="Gulim" charset="0"/>
              </a:rPr>
              <a:t>Thread Control Block </a:t>
            </a:r>
            <a:r>
              <a:rPr lang="en-US" altLang="ko-KR" dirty="0">
                <a:latin typeface="+mj-lt"/>
                <a:ea typeface="Gulim" charset="0"/>
                <a:cs typeface="Gulim" charset="0"/>
              </a:rPr>
              <a:t>(TCB)</a:t>
            </a:r>
          </a:p>
          <a:p>
            <a:pPr lvl="1"/>
            <a:r>
              <a:rPr lang="en-US" altLang="ko-KR" dirty="0">
                <a:latin typeface="+mj-lt"/>
                <a:ea typeface="Gulim" charset="0"/>
                <a:cs typeface="Gulim" charset="0"/>
              </a:rPr>
              <a:t>Execution State: CPU registers, program counter (PC), pointer to stack (SP)</a:t>
            </a:r>
          </a:p>
          <a:p>
            <a:pPr lvl="1"/>
            <a:r>
              <a:rPr lang="en-US" altLang="ko-KR" dirty="0">
                <a:latin typeface="+mj-lt"/>
                <a:ea typeface="Gulim" charset="0"/>
                <a:cs typeface="Gulim" charset="0"/>
              </a:rPr>
              <a:t>Scheduling info: state, priority, CPU time</a:t>
            </a:r>
          </a:p>
          <a:p>
            <a:pPr lvl="1"/>
            <a:r>
              <a:rPr lang="en-US" altLang="ko-KR" dirty="0">
                <a:latin typeface="+mj-lt"/>
                <a:ea typeface="Gulim" charset="0"/>
                <a:cs typeface="Gulim" charset="0"/>
              </a:rPr>
              <a:t>Various Pointers (for implementing scheduling queues)</a:t>
            </a:r>
          </a:p>
          <a:p>
            <a:pPr lvl="1"/>
            <a:r>
              <a:rPr lang="en-US" altLang="ko-KR" dirty="0">
                <a:latin typeface="+mj-lt"/>
                <a:ea typeface="Gulim" charset="0"/>
                <a:cs typeface="Gulim" charset="0"/>
              </a:rPr>
              <a:t>Pointer to enclosing process (PCB</a:t>
            </a:r>
            <a:r>
              <a:rPr lang="en-US" altLang="ko-KR" dirty="0" smtClean="0">
                <a:latin typeface="+mj-lt"/>
                <a:ea typeface="Gulim" charset="0"/>
                <a:cs typeface="Gulim" charset="0"/>
              </a:rPr>
              <a:t>) – user threads</a:t>
            </a:r>
            <a:endParaRPr lang="en-US" altLang="ko-KR" dirty="0">
              <a:latin typeface="+mj-lt"/>
              <a:ea typeface="Gulim" charset="0"/>
              <a:cs typeface="Gulim" charset="0"/>
            </a:endParaRPr>
          </a:p>
          <a:p>
            <a:pPr lvl="1"/>
            <a:r>
              <a:rPr lang="en-US" altLang="ko-KR" dirty="0" err="1">
                <a:latin typeface="+mj-lt"/>
                <a:ea typeface="Gulim" charset="0"/>
                <a:cs typeface="Gulim" charset="0"/>
              </a:rPr>
              <a:t>Etc</a:t>
            </a:r>
            <a:r>
              <a:rPr lang="en-US" altLang="ko-KR" dirty="0">
                <a:latin typeface="+mj-lt"/>
                <a:ea typeface="Gulim" charset="0"/>
                <a:cs typeface="Gulim" charset="0"/>
              </a:rPr>
              <a:t> (add stuff as you find a need)</a:t>
            </a:r>
          </a:p>
          <a:p>
            <a:endParaRPr lang="en-US" altLang="ko-KR" dirty="0">
              <a:latin typeface="+mj-lt"/>
              <a:ea typeface="Gulim" charset="0"/>
              <a:cs typeface="Gulim" charset="0"/>
            </a:endParaRPr>
          </a:p>
          <a:p>
            <a:r>
              <a:rPr lang="en-US" altLang="ko-KR" dirty="0">
                <a:latin typeface="+mj-lt"/>
                <a:ea typeface="Gulim" charset="0"/>
                <a:cs typeface="Gulim" charset="0"/>
              </a:rPr>
              <a:t>OS Keeps track of TCBs in </a:t>
            </a:r>
            <a:r>
              <a:rPr lang="en-US" altLang="ko-KR" dirty="0" smtClean="0">
                <a:latin typeface="+mj-lt"/>
                <a:ea typeface="Gulim" charset="0"/>
                <a:cs typeface="Gulim" charset="0"/>
              </a:rPr>
              <a:t>“kernel memory”</a:t>
            </a:r>
            <a:endParaRPr lang="en-US" altLang="ko-KR" dirty="0">
              <a:latin typeface="+mj-lt"/>
              <a:ea typeface="Gulim" charset="0"/>
              <a:cs typeface="Gulim" charset="0"/>
            </a:endParaRPr>
          </a:p>
          <a:p>
            <a:pPr lvl="1"/>
            <a:r>
              <a:rPr lang="en-US" altLang="ko-KR" dirty="0">
                <a:latin typeface="+mj-lt"/>
                <a:ea typeface="Gulim" charset="0"/>
                <a:cs typeface="Gulim" charset="0"/>
              </a:rPr>
              <a:t>In Array, or Linked List, or …</a:t>
            </a:r>
          </a:p>
          <a:p>
            <a:pPr lvl="1"/>
            <a:endParaRPr lang="ko-KR" altLang="en-US" dirty="0">
              <a:latin typeface="+mj-lt"/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4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charset="0"/>
                <a:cs typeface="Gulim" charset="0"/>
              </a:rPr>
              <a:t>Multithreaded Processes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153400" cy="51054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+mj-lt"/>
                <a:ea typeface="Gulim" charset="0"/>
                <a:cs typeface="Gulim" charset="0"/>
              </a:rPr>
              <a:t>PCB points to multiple TCBs:</a:t>
            </a:r>
          </a:p>
          <a:p>
            <a:endParaRPr lang="en-US" altLang="ko-KR" dirty="0">
              <a:latin typeface="+mj-lt"/>
              <a:ea typeface="Gulim" charset="0"/>
              <a:cs typeface="Gulim" charset="0"/>
            </a:endParaRPr>
          </a:p>
          <a:p>
            <a:endParaRPr lang="en-US" altLang="ko-KR" dirty="0">
              <a:latin typeface="+mj-lt"/>
              <a:ea typeface="Gulim" charset="0"/>
              <a:cs typeface="Gulim" charset="0"/>
            </a:endParaRPr>
          </a:p>
          <a:p>
            <a:endParaRPr lang="en-US" altLang="ko-KR" dirty="0">
              <a:latin typeface="+mj-lt"/>
              <a:ea typeface="Gulim" charset="0"/>
              <a:cs typeface="Gulim" charset="0"/>
            </a:endParaRPr>
          </a:p>
          <a:p>
            <a:endParaRPr lang="en-US" altLang="ko-KR" dirty="0">
              <a:latin typeface="+mj-lt"/>
              <a:ea typeface="Gulim" charset="0"/>
              <a:cs typeface="Gulim" charset="0"/>
            </a:endParaRPr>
          </a:p>
          <a:p>
            <a:endParaRPr lang="en-US" altLang="ko-KR" dirty="0">
              <a:latin typeface="+mj-lt"/>
              <a:ea typeface="Gulim" charset="0"/>
              <a:cs typeface="Gulim" charset="0"/>
            </a:endParaRPr>
          </a:p>
          <a:p>
            <a:endParaRPr lang="en-US" altLang="ko-KR" dirty="0">
              <a:latin typeface="+mj-lt"/>
              <a:ea typeface="Gulim" charset="0"/>
              <a:cs typeface="Gulim" charset="0"/>
            </a:endParaRPr>
          </a:p>
          <a:p>
            <a:r>
              <a:rPr lang="en-US" altLang="ko-KR" dirty="0">
                <a:latin typeface="+mj-lt"/>
                <a:ea typeface="Gulim" charset="0"/>
                <a:cs typeface="Gulim" charset="0"/>
              </a:rPr>
              <a:t>Switching threads within a block is a simple thread switch</a:t>
            </a:r>
          </a:p>
          <a:p>
            <a:r>
              <a:rPr lang="en-US" altLang="ko-KR" dirty="0">
                <a:latin typeface="+mj-lt"/>
                <a:ea typeface="Gulim" charset="0"/>
                <a:cs typeface="Gulim" charset="0"/>
              </a:rPr>
              <a:t>Switching threads across blocks requires changes to memory and I/O address tables.</a:t>
            </a:r>
          </a:p>
          <a:p>
            <a:pPr lvl="1"/>
            <a:endParaRPr lang="ko-KR" altLang="en-US" dirty="0">
              <a:latin typeface="+mj-lt"/>
              <a:ea typeface="Gulim" charset="0"/>
              <a:cs typeface="Gulim" charset="0"/>
            </a:endParaRP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354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686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multithreaded programs</a:t>
            </a:r>
            <a:endParaRPr lang="en-US" dirty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systems </a:t>
            </a:r>
          </a:p>
          <a:p>
            <a:pPr lvl="1"/>
            <a:r>
              <a:rPr lang="en-US" dirty="0" smtClean="0"/>
              <a:t>Elevators, Planes, Medical systems, Wristwatches</a:t>
            </a:r>
          </a:p>
          <a:p>
            <a:pPr lvl="1"/>
            <a:r>
              <a:rPr lang="en-US" dirty="0" smtClean="0"/>
              <a:t>Single Program, concurrent operations</a:t>
            </a:r>
          </a:p>
          <a:p>
            <a:endParaRPr lang="en-US" dirty="0" smtClean="0"/>
          </a:p>
          <a:p>
            <a:r>
              <a:rPr lang="en-US" dirty="0" smtClean="0"/>
              <a:t>Most modern OS kernels</a:t>
            </a:r>
          </a:p>
          <a:p>
            <a:pPr lvl="1"/>
            <a:r>
              <a:rPr lang="en-US" dirty="0" smtClean="0"/>
              <a:t>Internally concurrent because have to deal with concurrent requests by multiple users</a:t>
            </a:r>
          </a:p>
          <a:p>
            <a:pPr lvl="1"/>
            <a:r>
              <a:rPr lang="en-US" dirty="0" smtClean="0"/>
              <a:t>But no protection needed within kernel</a:t>
            </a:r>
          </a:p>
          <a:p>
            <a:endParaRPr lang="en-US" dirty="0" smtClean="0"/>
          </a:p>
          <a:p>
            <a:r>
              <a:rPr lang="en-US" dirty="0" smtClean="0"/>
              <a:t>Database Servers</a:t>
            </a:r>
          </a:p>
          <a:p>
            <a:pPr lvl="1"/>
            <a:r>
              <a:rPr lang="en-US" dirty="0" smtClean="0"/>
              <a:t>Access to shared data by many concurrent users</a:t>
            </a:r>
          </a:p>
          <a:p>
            <a:pPr lvl="1"/>
            <a:r>
              <a:rPr lang="en-US" dirty="0" smtClean="0"/>
              <a:t>Also background utility processing must be done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58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multithreaded programs (con’t)</a:t>
            </a:r>
            <a:endParaRPr 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77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Network Servers</a:t>
            </a:r>
          </a:p>
          <a:p>
            <a:pPr lvl="1"/>
            <a:r>
              <a:rPr lang="en-US" dirty="0" smtClean="0"/>
              <a:t>Concurrent requests from network</a:t>
            </a:r>
          </a:p>
          <a:p>
            <a:pPr lvl="1"/>
            <a:r>
              <a:rPr lang="en-US" dirty="0" smtClean="0"/>
              <a:t>Again, single program, multiple concurrent operations</a:t>
            </a:r>
          </a:p>
          <a:p>
            <a:pPr lvl="1"/>
            <a:r>
              <a:rPr lang="en-US" dirty="0" smtClean="0"/>
              <a:t>File server, Web server, and airline reservation systems</a:t>
            </a:r>
          </a:p>
          <a:p>
            <a:endParaRPr lang="en-US" dirty="0" smtClean="0"/>
          </a:p>
          <a:p>
            <a:r>
              <a:rPr lang="en-US" dirty="0" smtClean="0"/>
              <a:t>Parallel Programming (More than one physical CPU)</a:t>
            </a:r>
          </a:p>
          <a:p>
            <a:pPr lvl="1"/>
            <a:r>
              <a:rPr lang="en-US" dirty="0" smtClean="0"/>
              <a:t>Split program into multiple threads for parallelism</a:t>
            </a:r>
          </a:p>
          <a:p>
            <a:pPr lvl="1"/>
            <a:r>
              <a:rPr lang="en-US" dirty="0" smtClean="0"/>
              <a:t>This is called Multiprocessing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multiprocessors are actually </a:t>
            </a:r>
            <a:r>
              <a:rPr lang="en-US" dirty="0" err="1" smtClean="0"/>
              <a:t>uniprogrammed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Multiple threads in one address space but one program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92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use case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9" y="1778000"/>
            <a:ext cx="3573414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Client Browser</a:t>
            </a:r>
          </a:p>
          <a:p>
            <a:r>
              <a:rPr lang="en-US" dirty="0"/>
              <a:t> </a:t>
            </a:r>
            <a:r>
              <a:rPr lang="en-US" dirty="0" smtClean="0"/>
              <a:t> - process for each tab</a:t>
            </a:r>
          </a:p>
          <a:p>
            <a:r>
              <a:rPr lang="en-US" dirty="0"/>
              <a:t> </a:t>
            </a:r>
            <a:r>
              <a:rPr lang="en-US" dirty="0" smtClean="0"/>
              <a:t> - thread to render page</a:t>
            </a:r>
          </a:p>
          <a:p>
            <a:r>
              <a:rPr lang="en-US" dirty="0"/>
              <a:t> </a:t>
            </a:r>
            <a:r>
              <a:rPr lang="en-US" dirty="0" smtClean="0"/>
              <a:t> - GET in separate thread</a:t>
            </a:r>
          </a:p>
          <a:p>
            <a:r>
              <a:rPr lang="en-US" dirty="0"/>
              <a:t> </a:t>
            </a:r>
            <a:r>
              <a:rPr lang="en-US" dirty="0" smtClean="0"/>
              <a:t> - multiple outstanding GETs</a:t>
            </a:r>
          </a:p>
          <a:p>
            <a:r>
              <a:rPr lang="en-US" dirty="0"/>
              <a:t> </a:t>
            </a:r>
            <a:r>
              <a:rPr lang="en-US" dirty="0" smtClean="0"/>
              <a:t> - as they complete, render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portion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7229" y="1676400"/>
            <a:ext cx="4816771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Web Server</a:t>
            </a:r>
          </a:p>
          <a:p>
            <a:r>
              <a:rPr lang="en-US" dirty="0"/>
              <a:t> </a:t>
            </a:r>
            <a:r>
              <a:rPr lang="en-US" dirty="0" smtClean="0"/>
              <a:t>  - fork process for each client </a:t>
            </a:r>
            <a:r>
              <a:rPr lang="en-US" dirty="0" smtClean="0"/>
              <a:t>       	connection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- thread to get request and issue </a:t>
            </a:r>
            <a:r>
              <a:rPr lang="en-US" dirty="0" smtClean="0"/>
              <a:t>	response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- fork threads to read data, access </a:t>
            </a:r>
            <a:r>
              <a:rPr lang="en-US" dirty="0" smtClean="0"/>
              <a:t>	DB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- join and respond</a:t>
            </a: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3609133" y="2793663"/>
            <a:ext cx="718096" cy="36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3609133" y="1460500"/>
            <a:ext cx="718096" cy="1333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3609133" y="2793663"/>
            <a:ext cx="718096" cy="1365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02074" y="2785950"/>
            <a:ext cx="1525155" cy="164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73524" y="1143000"/>
            <a:ext cx="1353705" cy="1180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41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Some Actual Numbers</a:t>
            </a:r>
            <a:endParaRPr lang="en-US" dirty="0">
              <a:ea typeface="MS PGothic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98310"/>
            <a:ext cx="8534400" cy="469289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  <a:ea typeface="MS PGothic" charset="0"/>
              </a:rPr>
              <a:t>Many process are multi-threaded, so thread context switches may be </a:t>
            </a:r>
            <a:r>
              <a:rPr lang="en-US" sz="2000" dirty="0">
                <a:latin typeface="+mj-lt"/>
                <a:ea typeface="MS PGothic" charset="0"/>
              </a:rPr>
              <a:t>either</a:t>
            </a:r>
            <a:r>
              <a:rPr lang="en-US" sz="2400" dirty="0">
                <a:latin typeface="+mj-lt"/>
                <a:ea typeface="MS PGothic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MS PGothic" charset="0"/>
              </a:rPr>
              <a:t>within-process</a:t>
            </a:r>
            <a:r>
              <a:rPr lang="en-US" sz="2400" dirty="0">
                <a:latin typeface="+mj-lt"/>
                <a:ea typeface="MS PGothic" charset="0"/>
              </a:rPr>
              <a:t> or 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MS PGothic" charset="0"/>
              </a:rPr>
              <a:t>across-processes</a:t>
            </a:r>
            <a:r>
              <a:rPr lang="en-US" sz="2400" dirty="0">
                <a:latin typeface="+mj-lt"/>
                <a:ea typeface="MS PGothic" charset="0"/>
              </a:rPr>
              <a:t>.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1482" r="44531" b="67500"/>
          <a:stretch>
            <a:fillRect/>
          </a:stretch>
        </p:blipFill>
        <p:spPr bwMode="auto">
          <a:xfrm>
            <a:off x="561975" y="2514600"/>
            <a:ext cx="81534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916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for each user process</a:t>
            </a:r>
          </a:p>
          <a:p>
            <a:r>
              <a:rPr lang="en-US" dirty="0" smtClean="0"/>
              <a:t>Thread for sequence of steps in processing I/O</a:t>
            </a:r>
          </a:p>
          <a:p>
            <a:r>
              <a:rPr lang="en-US" dirty="0" smtClean="0"/>
              <a:t>Threads for device drivers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25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together: Process</a:t>
            </a:r>
            <a:endParaRPr lang="en-US"/>
          </a:p>
        </p:txBody>
      </p:sp>
      <p:sp>
        <p:nvSpPr>
          <p:cNvPr id="6147" name="Rounded Rectangle 3"/>
          <p:cNvSpPr>
            <a:spLocks noChangeArrowheads="1"/>
          </p:cNvSpPr>
          <p:nvPr/>
        </p:nvSpPr>
        <p:spPr bwMode="auto">
          <a:xfrm>
            <a:off x="2133600" y="1524000"/>
            <a:ext cx="3810000" cy="4343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267200" y="1905000"/>
            <a:ext cx="1447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</a:rPr>
              <a:t>Memory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267200" y="3048000"/>
            <a:ext cx="1447800" cy="12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I/O State</a:t>
            </a:r>
          </a:p>
          <a:p>
            <a:r>
              <a:rPr lang="en-US" b="0">
                <a:latin typeface="Helvetica" charset="0"/>
              </a:rPr>
              <a:t>(e.g., file, socket contexts)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267200" y="4572000"/>
            <a:ext cx="14478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CPU state (PC, SP, registers..)</a:t>
            </a:r>
          </a:p>
        </p:txBody>
      </p:sp>
      <p:sp>
        <p:nvSpPr>
          <p:cNvPr id="98310" name="Rectangular Callout 8"/>
          <p:cNvSpPr>
            <a:spLocks noChangeArrowheads="1"/>
          </p:cNvSpPr>
          <p:nvPr/>
        </p:nvSpPr>
        <p:spPr bwMode="auto">
          <a:xfrm>
            <a:off x="304800" y="3352800"/>
            <a:ext cx="1676400" cy="1143000"/>
          </a:xfrm>
          <a:prstGeom prst="wedgeRectCallout">
            <a:avLst>
              <a:gd name="adj1" fmla="val 75079"/>
              <a:gd name="adj2" fmla="val 55199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Sequential stream of instructions</a:t>
            </a:r>
          </a:p>
        </p:txBody>
      </p:sp>
      <p:sp>
        <p:nvSpPr>
          <p:cNvPr id="6152" name="Rounded Rectangle 11"/>
          <p:cNvSpPr>
            <a:spLocks noChangeArrowheads="1"/>
          </p:cNvSpPr>
          <p:nvPr/>
        </p:nvSpPr>
        <p:spPr bwMode="auto">
          <a:xfrm>
            <a:off x="2438400" y="1600200"/>
            <a:ext cx="1676400" cy="4191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A(int tmp)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if (tmp&lt;2)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  B();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printf(tmp);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B()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C();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C()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A(2);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A(1);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…</a:t>
            </a: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2944812" y="1034340"/>
            <a:ext cx="233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(Unix) Process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19800" y="1905000"/>
            <a:ext cx="2286000" cy="2362200"/>
            <a:chOff x="6019800" y="1905000"/>
            <a:chExt cx="2286000" cy="2286000"/>
          </a:xfrm>
        </p:grpSpPr>
        <p:sp>
          <p:nvSpPr>
            <p:cNvPr id="6159" name="Right Brace 13"/>
            <p:cNvSpPr>
              <a:spLocks/>
            </p:cNvSpPr>
            <p:nvPr/>
          </p:nvSpPr>
          <p:spPr bwMode="auto">
            <a:xfrm>
              <a:off x="6019800" y="1905000"/>
              <a:ext cx="381000" cy="228600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160" name="Rectangular Callout 14"/>
            <p:cNvSpPr>
              <a:spLocks noChangeArrowheads="1"/>
            </p:cNvSpPr>
            <p:nvPr/>
          </p:nvSpPr>
          <p:spPr bwMode="auto">
            <a:xfrm>
              <a:off x="6629400" y="2667000"/>
              <a:ext cx="1676400" cy="457200"/>
            </a:xfrm>
            <a:prstGeom prst="wedgeRectCallout">
              <a:avLst>
                <a:gd name="adj1" fmla="val -60329"/>
                <a:gd name="adj2" fmla="val 32741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b="0">
                  <a:latin typeface="Helvetica" charset="0"/>
                </a:rPr>
                <a:t>Resources</a:t>
              </a:r>
            </a:p>
          </p:txBody>
        </p:sp>
      </p:grpSp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4648200" y="2590800"/>
            <a:ext cx="914400" cy="228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</a:rPr>
              <a:t>Stack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91000" y="4495800"/>
            <a:ext cx="4267200" cy="1066800"/>
            <a:chOff x="4191000" y="4495800"/>
            <a:chExt cx="4267200" cy="1066800"/>
          </a:xfrm>
        </p:grpSpPr>
        <p:sp>
          <p:nvSpPr>
            <p:cNvPr id="6157" name="Rectangle 2"/>
            <p:cNvSpPr>
              <a:spLocks noChangeArrowheads="1"/>
            </p:cNvSpPr>
            <p:nvPr/>
          </p:nvSpPr>
          <p:spPr bwMode="auto">
            <a:xfrm>
              <a:off x="4191000" y="4495800"/>
              <a:ext cx="1600200" cy="106680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6158" name="Rounded Rectangular Callout 3"/>
            <p:cNvSpPr>
              <a:spLocks noChangeArrowheads="1"/>
            </p:cNvSpPr>
            <p:nvPr/>
          </p:nvSpPr>
          <p:spPr bwMode="auto">
            <a:xfrm>
              <a:off x="6705600" y="4724400"/>
              <a:ext cx="1752600" cy="685800"/>
            </a:xfrm>
            <a:prstGeom prst="wedgeRoundRectCallout">
              <a:avLst>
                <a:gd name="adj1" fmla="val -101269"/>
                <a:gd name="adj2" fmla="val -50463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618FFD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Helvetica" charset="0"/>
                </a:rPr>
                <a:t>Stored in 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871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together: Processes</a:t>
            </a:r>
          </a:p>
        </p:txBody>
      </p:sp>
      <p:sp>
        <p:nvSpPr>
          <p:cNvPr id="7171" name="TextBox 40"/>
          <p:cNvSpPr txBox="1">
            <a:spLocks noChangeArrowheads="1"/>
          </p:cNvSpPr>
          <p:nvPr/>
        </p:nvSpPr>
        <p:spPr bwMode="auto">
          <a:xfrm>
            <a:off x="3276600" y="20574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sp>
        <p:nvSpPr>
          <p:cNvPr id="7172" name="TextBox 41"/>
          <p:cNvSpPr txBox="1">
            <a:spLocks noChangeArrowheads="1"/>
          </p:cNvSpPr>
          <p:nvPr/>
        </p:nvSpPr>
        <p:spPr bwMode="auto">
          <a:xfrm>
            <a:off x="274637" y="97155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Process 1</a:t>
            </a:r>
          </a:p>
        </p:txBody>
      </p:sp>
      <p:sp>
        <p:nvSpPr>
          <p:cNvPr id="7173" name="TextBox 42"/>
          <p:cNvSpPr txBox="1">
            <a:spLocks noChangeArrowheads="1"/>
          </p:cNvSpPr>
          <p:nvPr/>
        </p:nvSpPr>
        <p:spPr bwMode="auto">
          <a:xfrm>
            <a:off x="1879767" y="9906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panose="020B0604020202020204" pitchFamily="34" charset="0"/>
                <a:cs typeface="Helvetica" panose="020B0604020202020204" pitchFamily="34" charset="0"/>
              </a:rPr>
              <a:t>Process 2</a:t>
            </a:r>
          </a:p>
        </p:txBody>
      </p:sp>
      <p:sp>
        <p:nvSpPr>
          <p:cNvPr id="7174" name="TextBox 43"/>
          <p:cNvSpPr txBox="1">
            <a:spLocks noChangeArrowheads="1"/>
          </p:cNvSpPr>
          <p:nvPr/>
        </p:nvSpPr>
        <p:spPr bwMode="auto">
          <a:xfrm>
            <a:off x="3983205" y="990600"/>
            <a:ext cx="13805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panose="020B0604020202020204" pitchFamily="34" charset="0"/>
                <a:cs typeface="Helvetica" panose="020B0604020202020204" pitchFamily="34" charset="0"/>
              </a:rPr>
              <a:t>Process N</a:t>
            </a:r>
          </a:p>
        </p:txBody>
      </p:sp>
      <p:sp>
        <p:nvSpPr>
          <p:cNvPr id="7175" name="Rectangle 44"/>
          <p:cNvSpPr>
            <a:spLocks noChangeArrowheads="1"/>
          </p:cNvSpPr>
          <p:nvPr/>
        </p:nvSpPr>
        <p:spPr bwMode="auto">
          <a:xfrm>
            <a:off x="2133600" y="38862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590800" y="38862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7177" name="TextBox 47"/>
          <p:cNvSpPr txBox="1">
            <a:spLocks noChangeArrowheads="1"/>
          </p:cNvSpPr>
          <p:nvPr/>
        </p:nvSpPr>
        <p:spPr bwMode="auto">
          <a:xfrm>
            <a:off x="4343400" y="39624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743200" y="51054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(1 core)</a:t>
            </a:r>
          </a:p>
        </p:txBody>
      </p:sp>
      <p:cxnSp>
        <p:nvCxnSpPr>
          <p:cNvPr id="7179" name="Straight Arrow Connector 50"/>
          <p:cNvCxnSpPr>
            <a:cxnSpLocks noChangeShapeType="1"/>
            <a:stCxn id="7175" idx="2"/>
            <a:endCxn id="49" idx="0"/>
          </p:cNvCxnSpPr>
          <p:nvPr/>
        </p:nvCxnSpPr>
        <p:spPr bwMode="auto">
          <a:xfrm>
            <a:off x="3238500" y="44958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0" name="Straight Arrow Connector 51"/>
          <p:cNvCxnSpPr>
            <a:cxnSpLocks noChangeShapeType="1"/>
            <a:stCxn id="7202" idx="2"/>
            <a:endCxn id="47" idx="0"/>
          </p:cNvCxnSpPr>
          <p:nvPr/>
        </p:nvCxnSpPr>
        <p:spPr bwMode="auto">
          <a:xfrm flipH="1">
            <a:off x="3238500" y="3352800"/>
            <a:ext cx="14097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1" name="Straight Arrow Connector 54"/>
          <p:cNvCxnSpPr>
            <a:cxnSpLocks noChangeShapeType="1"/>
            <a:stCxn id="7195" idx="2"/>
            <a:endCxn id="47" idx="0"/>
          </p:cNvCxnSpPr>
          <p:nvPr/>
        </p:nvCxnSpPr>
        <p:spPr bwMode="auto">
          <a:xfrm>
            <a:off x="2514600" y="3352800"/>
            <a:ext cx="7239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2" name="Straight Arrow Connector 57"/>
          <p:cNvCxnSpPr>
            <a:cxnSpLocks noChangeShapeType="1"/>
            <a:stCxn id="7188" idx="2"/>
            <a:endCxn id="47" idx="0"/>
          </p:cNvCxnSpPr>
          <p:nvPr/>
        </p:nvCxnSpPr>
        <p:spPr bwMode="auto">
          <a:xfrm>
            <a:off x="914400" y="3352800"/>
            <a:ext cx="23241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9342" name="Rectangular Callout 61"/>
          <p:cNvSpPr>
            <a:spLocks noChangeArrowheads="1"/>
          </p:cNvSpPr>
          <p:nvPr/>
        </p:nvSpPr>
        <p:spPr bwMode="auto">
          <a:xfrm>
            <a:off x="3581400" y="46482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1 process at a time</a:t>
            </a:r>
          </a:p>
        </p:txBody>
      </p:sp>
      <p:grpSp>
        <p:nvGrpSpPr>
          <p:cNvPr id="7184" name="Group 66"/>
          <p:cNvGrpSpPr>
            <a:grpSpLocks/>
          </p:cNvGrpSpPr>
          <p:nvPr/>
        </p:nvGrpSpPr>
        <p:grpSpPr bwMode="auto">
          <a:xfrm>
            <a:off x="3962400" y="1371600"/>
            <a:ext cx="1371600" cy="1981200"/>
            <a:chOff x="4343400" y="1447800"/>
            <a:chExt cx="1371600" cy="1981200"/>
          </a:xfrm>
        </p:grpSpPr>
        <p:sp>
          <p:nvSpPr>
            <p:cNvPr id="7202" name="Rounded Rectangle 35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203" name="Rectangle 36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204" name="Rectangle 37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205" name="Rectangle 38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206" name="Group 64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7" name="Rounded Rectangle 62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208" name="Freeform 63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7185" name="Group 67"/>
          <p:cNvGrpSpPr>
            <a:grpSpLocks/>
          </p:cNvGrpSpPr>
          <p:nvPr/>
        </p:nvGrpSpPr>
        <p:grpSpPr bwMode="auto">
          <a:xfrm>
            <a:off x="1828800" y="1371600"/>
            <a:ext cx="1371600" cy="1981200"/>
            <a:chOff x="4343400" y="1447800"/>
            <a:chExt cx="1371600" cy="1981200"/>
          </a:xfrm>
        </p:grpSpPr>
        <p:sp>
          <p:nvSpPr>
            <p:cNvPr id="7195" name="Rounded Rectangle 68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196" name="Rectangle 69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7" name="Rectangle 70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8" name="Rectangle 71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199" name="Group 72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0" name="Rounded Rectangle 73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201" name="Freeform 74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7186" name="Group 75"/>
          <p:cNvGrpSpPr>
            <a:grpSpLocks/>
          </p:cNvGrpSpPr>
          <p:nvPr/>
        </p:nvGrpSpPr>
        <p:grpSpPr bwMode="auto">
          <a:xfrm>
            <a:off x="228600" y="1371600"/>
            <a:ext cx="1371600" cy="1981200"/>
            <a:chOff x="4343400" y="1447800"/>
            <a:chExt cx="1371600" cy="1981200"/>
          </a:xfrm>
        </p:grpSpPr>
        <p:sp>
          <p:nvSpPr>
            <p:cNvPr id="7188" name="Rounded Rectangle 76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189" name="Rectangle 77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0" name="Rectangle 78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1" name="Rectangle 79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192" name="Group 80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193" name="Rounded Rectangle 81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194" name="Freeform 82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87" name="Content Placeholder 2"/>
          <p:cNvSpPr>
            <a:spLocks noGrp="1"/>
          </p:cNvSpPr>
          <p:nvPr>
            <p:ph idx="1"/>
          </p:nvPr>
        </p:nvSpPr>
        <p:spPr>
          <a:xfrm>
            <a:off x="5370847" y="1066800"/>
            <a:ext cx="3773153" cy="3886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high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 state: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low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 state: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Process creation: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</a:rPr>
              <a:t>yes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</a:rPr>
              <a:t>yes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high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(involves at least a context switch)</a:t>
            </a:r>
          </a:p>
        </p:txBody>
      </p:sp>
    </p:spTree>
    <p:extLst>
      <p:ext uri="{BB962C8B-B14F-4D97-AF65-F5344CB8AC3E}">
        <p14:creationId xmlns:p14="http://schemas.microsoft.com/office/powerpoint/2010/main" val="590873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838442" y="4102054"/>
            <a:ext cx="2455574" cy="1799853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Server Protection and Parallelism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1367" y="719997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1463" y="662835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Server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23" y="1855045"/>
            <a:ext cx="207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Client Socket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8923" y="2644543"/>
            <a:ext cx="30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 it to server (</a:t>
            </a:r>
            <a:r>
              <a:rPr lang="en-US" dirty="0" err="1" smtClean="0"/>
              <a:t>host:port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6380" y="4209148"/>
            <a:ext cx="144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rite request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6262" y="4637641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 response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0064" y="5421868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Client Socket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0685" y="222437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0685" y="3013875"/>
            <a:ext cx="0" cy="1055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10568" y="50150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16394" y="10668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Server Socket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48156" y="1371600"/>
            <a:ext cx="5977" cy="343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32103" y="1676400"/>
            <a:ext cx="27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 it to an Address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host:port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54133" y="2264051"/>
            <a:ext cx="0" cy="385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8080" y="2589362"/>
            <a:ext cx="218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Listen for Connection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665756" y="244984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47748" y="2954752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31695" y="3315154"/>
            <a:ext cx="192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 connection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24263" y="36577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19855" y="427263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request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9855" y="4665332"/>
            <a:ext cx="158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response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31470" y="5236869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105400" y="5029200"/>
            <a:ext cx="2660" cy="316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43600" y="60314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Server Socket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57889" y="3671527"/>
            <a:ext cx="19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Connection Socket</a:t>
            </a:r>
            <a:endParaRPr lang="en-US" i="1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535316" y="4421549"/>
            <a:ext cx="130312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35315" y="4865235"/>
            <a:ext cx="1303127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603405" y="441642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538315" y="43312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279972" y="3629013"/>
            <a:ext cx="6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child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8714" y="4132366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6946456" y="2321530"/>
            <a:ext cx="1976342" cy="2707670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423156" y="3669187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10000" y="4050268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Listen Socket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902147" y="371035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Parent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26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together: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727075" y="7620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20574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5146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4267200" y="41910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667000" y="53340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(1 core)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>
            <a:off x="3162300" y="47244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3505200" y="48768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1 thread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2667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17907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17907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4191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11811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8001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571500" y="11541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Helvetica" charset="0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647700" y="15240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1049338" y="15240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3736975" y="7620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panose="020B0604020202020204" pitchFamily="34" charset="0"/>
                <a:cs typeface="Helvetica" panose="020B0604020202020204" pitchFamily="34" charset="0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32766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48006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48006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34290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41910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38100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3581400" y="11541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3657600" y="15240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4059238" y="15240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2743200" y="22860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1623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6477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14097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31623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638800" y="1524000"/>
            <a:ext cx="3581400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(only CPU state)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Thread creation: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  <a:cs typeface="ＭＳ Ｐゴシック" charset="-128"/>
              </a:rPr>
              <a:t>low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</a:rPr>
              <a:t>yes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No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(thread switch overhead low)</a:t>
            </a:r>
          </a:p>
        </p:txBody>
      </p: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4191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11811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41910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34290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00277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Kernel versus User-Mode threads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We have been talking about Kernel threads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Native threads supported directly by the kernel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Every thread can run or block independently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One process may have several threads waiting on different things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Downside of kernel threads: a bit expensive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Need to make a crossing into kernel mode to schedule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Even lighter weight option: User Threads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User program provides scheduler and thread package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May have several user threads per kernel thread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User threads may be scheduled non-premptively relative to each other (only switch on yield())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Cheap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Downside of user threads: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When one thread blocks on I/O, all threads block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Kernel cannot adjust scheduling among all threads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Option: </a:t>
            </a:r>
            <a:r>
              <a:rPr lang="en-US" altLang="ko-KR" sz="2000" i="1" smtClean="0">
                <a:ea typeface="Gulim" panose="020B0600000101010101" pitchFamily="34" charset="-127"/>
              </a:rPr>
              <a:t>Scheduler Activations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sz="1800" smtClean="0">
                <a:ea typeface="Gulim" panose="020B0600000101010101" pitchFamily="34" charset="-127"/>
              </a:rPr>
              <a:t>Have kernel inform user level when thread blocks…</a:t>
            </a:r>
          </a:p>
        </p:txBody>
      </p:sp>
    </p:spTree>
    <p:extLst>
      <p:ext uri="{BB962C8B-B14F-4D97-AF65-F5344CB8AC3E}">
        <p14:creationId xmlns:p14="http://schemas.microsoft.com/office/powerpoint/2010/main" val="156671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Some Threading Models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1295400" y="2895600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25420" r="540" b="25180"/>
          <a:stretch>
            <a:fillRect/>
          </a:stretch>
        </p:blipFill>
        <p:spPr bwMode="auto">
          <a:xfrm>
            <a:off x="3429000" y="990600"/>
            <a:ext cx="4495800" cy="16811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838" r="6912" b="838"/>
          <a:stretch>
            <a:fillRect/>
          </a:stretch>
        </p:blipFill>
        <p:spPr bwMode="auto">
          <a:xfrm>
            <a:off x="5257800" y="2895600"/>
            <a:ext cx="3276600" cy="28543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284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200">
                <a:ea typeface="Gulim" panose="020B0600000101010101" pitchFamily="34" charset="-127"/>
              </a:rPr>
              <a:t>Simple One-to-One</a:t>
            </a:r>
          </a:p>
          <a:p>
            <a:r>
              <a:rPr lang="en-US" altLang="ko-KR" sz="2200">
                <a:ea typeface="Gulim" panose="020B0600000101010101" pitchFamily="34" charset="-127"/>
              </a:rPr>
              <a:t>Threading Model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600200" y="5791200"/>
            <a:ext cx="20304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200">
                <a:ea typeface="Gulim" panose="020B0600000101010101" pitchFamily="34" charset="-127"/>
              </a:rPr>
              <a:t>Many-to-One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765800" y="5819775"/>
            <a:ext cx="2206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200">
                <a:ea typeface="Gulim" panose="020B0600000101010101" pitchFamily="34" charset="-127"/>
              </a:rPr>
              <a:t>Many-to-Many</a:t>
            </a:r>
          </a:p>
        </p:txBody>
      </p:sp>
    </p:spTree>
    <p:extLst>
      <p:ext uri="{BB962C8B-B14F-4D97-AF65-F5344CB8AC3E}">
        <p14:creationId xmlns:p14="http://schemas.microsoft.com/office/powerpoint/2010/main" val="173664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in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82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Threads are useful at user-level</a:t>
            </a:r>
          </a:p>
          <a:p>
            <a:pPr lvl="1"/>
            <a:r>
              <a:rPr lang="en-US" dirty="0" smtClean="0"/>
              <a:t>Parallelism, hide I/O latency, interactivity</a:t>
            </a:r>
          </a:p>
          <a:p>
            <a:r>
              <a:rPr lang="en-US" dirty="0" smtClean="0"/>
              <a:t>Option A (early Java): user-level library, within a single-threaded process</a:t>
            </a:r>
          </a:p>
          <a:p>
            <a:pPr lvl="1"/>
            <a:r>
              <a:rPr lang="en-US" dirty="0" smtClean="0"/>
              <a:t>Library does thread context switch</a:t>
            </a:r>
          </a:p>
          <a:p>
            <a:pPr lvl="1"/>
            <a:r>
              <a:rPr lang="en-US" dirty="0" smtClean="0"/>
              <a:t>Kernel time slices between processes, e.g., on system call </a:t>
            </a:r>
            <a:r>
              <a:rPr lang="en-US" dirty="0" smtClean="0"/>
              <a:t>I/O</a:t>
            </a:r>
          </a:p>
          <a:p>
            <a:r>
              <a:rPr lang="en-US" dirty="0" smtClean="0"/>
              <a:t>Option B (SunOS, Unix variants): green Threads</a:t>
            </a:r>
          </a:p>
          <a:p>
            <a:pPr lvl="1"/>
            <a:r>
              <a:rPr lang="en-US" dirty="0" smtClean="0"/>
              <a:t>User-level library does thread multiplexing</a:t>
            </a:r>
            <a:endParaRPr lang="en-US" dirty="0" smtClean="0"/>
          </a:p>
          <a:p>
            <a:r>
              <a:rPr lang="en-US" dirty="0"/>
              <a:t>Option C (Windows): scheduler activations</a:t>
            </a:r>
          </a:p>
          <a:p>
            <a:pPr lvl="1"/>
            <a:r>
              <a:rPr lang="en-US" dirty="0"/>
              <a:t>Kernel allocates processors to user-level library</a:t>
            </a:r>
          </a:p>
          <a:p>
            <a:pPr lvl="1"/>
            <a:r>
              <a:rPr lang="en-US" dirty="0"/>
              <a:t>Thread library implements context switch</a:t>
            </a:r>
          </a:p>
          <a:p>
            <a:pPr lvl="1"/>
            <a:r>
              <a:rPr lang="en-US" dirty="0"/>
              <a:t>System call I/O that blocks triggers </a:t>
            </a:r>
            <a:r>
              <a:rPr lang="en-US" dirty="0" err="1"/>
              <a:t>upcall</a:t>
            </a:r>
            <a:endParaRPr lang="en-US" dirty="0"/>
          </a:p>
          <a:p>
            <a:r>
              <a:rPr lang="en-US" dirty="0" smtClean="0"/>
              <a:t>Option </a:t>
            </a:r>
            <a:r>
              <a:rPr lang="en-US" dirty="0"/>
              <a:t>D</a:t>
            </a:r>
            <a:r>
              <a:rPr lang="en-US" dirty="0" smtClean="0"/>
              <a:t> </a:t>
            </a:r>
            <a:r>
              <a:rPr lang="en-US" dirty="0" smtClean="0"/>
              <a:t>(Linux, </a:t>
            </a:r>
            <a:r>
              <a:rPr lang="en-US" dirty="0" err="1" smtClean="0"/>
              <a:t>MacOS</a:t>
            </a:r>
            <a:r>
              <a:rPr lang="en-US" dirty="0" smtClean="0"/>
              <a:t>, Windows): use kernel threads</a:t>
            </a:r>
          </a:p>
          <a:p>
            <a:pPr lvl="1"/>
            <a:r>
              <a:rPr lang="en-US" dirty="0" smtClean="0"/>
              <a:t>System calls for thread fork, join, exit (and lock, unlock,…)</a:t>
            </a:r>
          </a:p>
          <a:p>
            <a:pPr lvl="1"/>
            <a:r>
              <a:rPr lang="en-US" dirty="0" smtClean="0"/>
              <a:t>Kernel does context switching</a:t>
            </a:r>
          </a:p>
          <a:p>
            <a:pPr lvl="1"/>
            <a:r>
              <a:rPr lang="en-US" dirty="0" smtClean="0"/>
              <a:t>Simple, but a lot of transitions between user and kernel </a:t>
            </a:r>
            <a:r>
              <a:rPr lang="en-US" dirty="0" smtClean="0"/>
              <a:t>mode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595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990600" y="5257800"/>
            <a:ext cx="411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Putting it together: Multi-Cores</a:t>
            </a:r>
          </a:p>
        </p:txBody>
      </p:sp>
      <p:sp>
        <p:nvSpPr>
          <p:cNvPr id="9220" name="TextBox 41"/>
          <p:cNvSpPr txBox="1">
            <a:spLocks noChangeArrowheads="1"/>
          </p:cNvSpPr>
          <p:nvPr/>
        </p:nvSpPr>
        <p:spPr bwMode="auto">
          <a:xfrm>
            <a:off x="612775" y="6858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Helvetica" charset="0"/>
              </a:rPr>
              <a:t>Process 1</a:t>
            </a:r>
          </a:p>
        </p:txBody>
      </p:sp>
      <p:sp>
        <p:nvSpPr>
          <p:cNvPr id="9221" name="Rectangle 44"/>
          <p:cNvSpPr>
            <a:spLocks noChangeArrowheads="1"/>
          </p:cNvSpPr>
          <p:nvPr/>
        </p:nvSpPr>
        <p:spPr bwMode="auto">
          <a:xfrm>
            <a:off x="1981200" y="40386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38400" y="40386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9223" name="TextBox 47"/>
          <p:cNvSpPr txBox="1">
            <a:spLocks noChangeArrowheads="1"/>
          </p:cNvSpPr>
          <p:nvPr/>
        </p:nvSpPr>
        <p:spPr bwMode="auto">
          <a:xfrm>
            <a:off x="4191000" y="41148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cxnSp>
        <p:nvCxnSpPr>
          <p:cNvPr id="9224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600200" y="46482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25" name="Rounded Rectangle 76"/>
          <p:cNvSpPr>
            <a:spLocks noChangeArrowheads="1"/>
          </p:cNvSpPr>
          <p:nvPr/>
        </p:nvSpPr>
        <p:spPr bwMode="auto">
          <a:xfrm>
            <a:off x="2286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9226" name="Rectangle 78"/>
          <p:cNvSpPr>
            <a:spLocks noChangeArrowheads="1"/>
          </p:cNvSpPr>
          <p:nvPr/>
        </p:nvSpPr>
        <p:spPr bwMode="auto">
          <a:xfrm>
            <a:off x="17526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9227" name="Rectangle 79"/>
          <p:cNvSpPr>
            <a:spLocks noChangeArrowheads="1"/>
          </p:cNvSpPr>
          <p:nvPr/>
        </p:nvSpPr>
        <p:spPr bwMode="auto">
          <a:xfrm>
            <a:off x="17526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9228" name="Group 80"/>
          <p:cNvGrpSpPr>
            <a:grpSpLocks/>
          </p:cNvGrpSpPr>
          <p:nvPr/>
        </p:nvGrpSpPr>
        <p:grpSpPr bwMode="auto">
          <a:xfrm>
            <a:off x="381000" y="1600200"/>
            <a:ext cx="457200" cy="1828800"/>
            <a:chOff x="7010400" y="1143000"/>
            <a:chExt cx="457200" cy="1828800"/>
          </a:xfrm>
        </p:grpSpPr>
        <p:sp>
          <p:nvSpPr>
            <p:cNvPr id="9271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72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229" name="Group 45"/>
          <p:cNvGrpSpPr>
            <a:grpSpLocks/>
          </p:cNvGrpSpPr>
          <p:nvPr/>
        </p:nvGrpSpPr>
        <p:grpSpPr bwMode="auto">
          <a:xfrm>
            <a:off x="1143000" y="1600200"/>
            <a:ext cx="457200" cy="1828800"/>
            <a:chOff x="7010400" y="1143000"/>
            <a:chExt cx="457200" cy="1828800"/>
          </a:xfrm>
        </p:grpSpPr>
        <p:sp>
          <p:nvSpPr>
            <p:cNvPr id="9269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70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620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9231" name="TextBox 58"/>
          <p:cNvSpPr txBox="1">
            <a:spLocks noChangeArrowheads="1"/>
          </p:cNvSpPr>
          <p:nvPr/>
        </p:nvSpPr>
        <p:spPr bwMode="auto">
          <a:xfrm>
            <a:off x="533400" y="10779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9232" name="Straight Arrow Connector 6"/>
          <p:cNvCxnSpPr>
            <a:cxnSpLocks noChangeShapeType="1"/>
            <a:stCxn id="9231" idx="2"/>
            <a:endCxn id="9271" idx="0"/>
          </p:cNvCxnSpPr>
          <p:nvPr/>
        </p:nvCxnSpPr>
        <p:spPr bwMode="auto">
          <a:xfrm flipH="1">
            <a:off x="609600" y="14478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33" name="Straight Arrow Connector 59"/>
          <p:cNvCxnSpPr>
            <a:cxnSpLocks noChangeShapeType="1"/>
            <a:stCxn id="9231" idx="2"/>
            <a:endCxn id="9269" idx="0"/>
          </p:cNvCxnSpPr>
          <p:nvPr/>
        </p:nvCxnSpPr>
        <p:spPr bwMode="auto">
          <a:xfrm>
            <a:off x="1011238" y="14478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34" name="TextBox 60"/>
          <p:cNvSpPr txBox="1">
            <a:spLocks noChangeArrowheads="1"/>
          </p:cNvSpPr>
          <p:nvPr/>
        </p:nvSpPr>
        <p:spPr bwMode="auto">
          <a:xfrm>
            <a:off x="3584575" y="6858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N</a:t>
            </a:r>
          </a:p>
        </p:txBody>
      </p:sp>
      <p:sp>
        <p:nvSpPr>
          <p:cNvPr id="9235" name="Rounded Rectangle 65"/>
          <p:cNvSpPr>
            <a:spLocks noChangeArrowheads="1"/>
          </p:cNvSpPr>
          <p:nvPr/>
        </p:nvSpPr>
        <p:spPr bwMode="auto">
          <a:xfrm>
            <a:off x="32004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9236" name="Rectangle 84"/>
          <p:cNvSpPr>
            <a:spLocks noChangeArrowheads="1"/>
          </p:cNvSpPr>
          <p:nvPr/>
        </p:nvSpPr>
        <p:spPr bwMode="auto">
          <a:xfrm>
            <a:off x="47244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9237" name="Rectangle 85"/>
          <p:cNvSpPr>
            <a:spLocks noChangeArrowheads="1"/>
          </p:cNvSpPr>
          <p:nvPr/>
        </p:nvSpPr>
        <p:spPr bwMode="auto">
          <a:xfrm>
            <a:off x="47244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9238" name="Group 87"/>
          <p:cNvGrpSpPr>
            <a:grpSpLocks/>
          </p:cNvGrpSpPr>
          <p:nvPr/>
        </p:nvGrpSpPr>
        <p:grpSpPr bwMode="auto">
          <a:xfrm>
            <a:off x="3352800" y="1600200"/>
            <a:ext cx="457200" cy="1828800"/>
            <a:chOff x="7010400" y="1143000"/>
            <a:chExt cx="457200" cy="1828800"/>
          </a:xfrm>
        </p:grpSpPr>
        <p:sp>
          <p:nvSpPr>
            <p:cNvPr id="9267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68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239" name="Group 90"/>
          <p:cNvGrpSpPr>
            <a:grpSpLocks/>
          </p:cNvGrpSpPr>
          <p:nvPr/>
        </p:nvGrpSpPr>
        <p:grpSpPr bwMode="auto">
          <a:xfrm>
            <a:off x="4114800" y="1600200"/>
            <a:ext cx="457200" cy="1828800"/>
            <a:chOff x="7010400" y="1143000"/>
            <a:chExt cx="457200" cy="1828800"/>
          </a:xfrm>
        </p:grpSpPr>
        <p:sp>
          <p:nvSpPr>
            <p:cNvPr id="9265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66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40" name="TextBox 93"/>
          <p:cNvSpPr txBox="1">
            <a:spLocks noChangeArrowheads="1"/>
          </p:cNvSpPr>
          <p:nvPr/>
        </p:nvSpPr>
        <p:spPr bwMode="auto">
          <a:xfrm>
            <a:off x="37338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9241" name="TextBox 94"/>
          <p:cNvSpPr txBox="1">
            <a:spLocks noChangeArrowheads="1"/>
          </p:cNvSpPr>
          <p:nvPr/>
        </p:nvSpPr>
        <p:spPr bwMode="auto">
          <a:xfrm>
            <a:off x="3505200" y="10779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9242" name="Straight Arrow Connector 95"/>
          <p:cNvCxnSpPr>
            <a:cxnSpLocks noChangeShapeType="1"/>
            <a:stCxn id="9241" idx="2"/>
            <a:endCxn id="9267" idx="0"/>
          </p:cNvCxnSpPr>
          <p:nvPr/>
        </p:nvCxnSpPr>
        <p:spPr bwMode="auto">
          <a:xfrm flipH="1">
            <a:off x="3581400" y="14478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43" name="Straight Arrow Connector 96"/>
          <p:cNvCxnSpPr>
            <a:cxnSpLocks noChangeShapeType="1"/>
            <a:stCxn id="9241" idx="2"/>
            <a:endCxn id="9265" idx="0"/>
          </p:cNvCxnSpPr>
          <p:nvPr/>
        </p:nvCxnSpPr>
        <p:spPr bwMode="auto">
          <a:xfrm>
            <a:off x="3983038" y="14478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44" name="TextBox 97"/>
          <p:cNvSpPr txBox="1">
            <a:spLocks noChangeArrowheads="1"/>
          </p:cNvSpPr>
          <p:nvPr/>
        </p:nvSpPr>
        <p:spPr bwMode="auto">
          <a:xfrm>
            <a:off x="2667000" y="22098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cxnSp>
        <p:nvCxnSpPr>
          <p:cNvPr id="9245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86100" y="34290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46" name="Straight Arrow Connector 99"/>
          <p:cNvCxnSpPr>
            <a:cxnSpLocks noChangeShapeType="1"/>
            <a:stCxn id="9271" idx="2"/>
            <a:endCxn id="47" idx="0"/>
          </p:cNvCxnSpPr>
          <p:nvPr/>
        </p:nvCxnSpPr>
        <p:spPr bwMode="auto">
          <a:xfrm>
            <a:off x="609600" y="3429000"/>
            <a:ext cx="24765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47" name="Straight Arrow Connector 100"/>
          <p:cNvCxnSpPr>
            <a:cxnSpLocks noChangeShapeType="1"/>
            <a:stCxn id="9269" idx="2"/>
            <a:endCxn id="47" idx="0"/>
          </p:cNvCxnSpPr>
          <p:nvPr/>
        </p:nvCxnSpPr>
        <p:spPr bwMode="auto">
          <a:xfrm>
            <a:off x="1371600" y="3429000"/>
            <a:ext cx="17145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48" name="Straight Arrow Connector 51"/>
          <p:cNvCxnSpPr>
            <a:cxnSpLocks noChangeShapeType="1"/>
            <a:stCxn id="9265" idx="2"/>
            <a:endCxn id="47" idx="0"/>
          </p:cNvCxnSpPr>
          <p:nvPr/>
        </p:nvCxnSpPr>
        <p:spPr bwMode="auto">
          <a:xfrm flipH="1">
            <a:off x="3086100" y="34290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562600" y="1371600"/>
            <a:ext cx="3641725" cy="4438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(only CPU state)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Thread creation: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  <a:cs typeface="ＭＳ Ｐゴシック" charset="-128"/>
              </a:rPr>
              <a:t>low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</a:rPr>
              <a:t>yes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No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(thread switch overhead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low, may not need to switch at all!)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143000" y="5410200"/>
            <a:ext cx="838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2057400" y="54102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2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3048000" y="54102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3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038600" y="54102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4</a:t>
            </a:r>
          </a:p>
        </p:txBody>
      </p:sp>
      <p:cxnSp>
        <p:nvCxnSpPr>
          <p:cNvPr id="9254" name="Straight Arrow Connector 63"/>
          <p:cNvCxnSpPr>
            <a:cxnSpLocks noChangeShapeType="1"/>
            <a:stCxn id="47" idx="4"/>
            <a:endCxn id="57" idx="0"/>
          </p:cNvCxnSpPr>
          <p:nvPr/>
        </p:nvCxnSpPr>
        <p:spPr bwMode="auto">
          <a:xfrm flipH="1">
            <a:off x="2514600" y="4648200"/>
            <a:ext cx="571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55" name="Straight Arrow Connector 64"/>
          <p:cNvCxnSpPr>
            <a:cxnSpLocks noChangeShapeType="1"/>
            <a:stCxn id="9221" idx="2"/>
            <a:endCxn id="58" idx="0"/>
          </p:cNvCxnSpPr>
          <p:nvPr/>
        </p:nvCxnSpPr>
        <p:spPr bwMode="auto">
          <a:xfrm>
            <a:off x="3086100" y="4648200"/>
            <a:ext cx="4191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56" name="Straight Arrow Connector 66"/>
          <p:cNvCxnSpPr>
            <a:cxnSpLocks noChangeShapeType="1"/>
            <a:stCxn id="47" idx="4"/>
          </p:cNvCxnSpPr>
          <p:nvPr/>
        </p:nvCxnSpPr>
        <p:spPr bwMode="auto">
          <a:xfrm>
            <a:off x="3086100" y="46482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57" name="TextBox 17"/>
          <p:cNvSpPr txBox="1">
            <a:spLocks noChangeArrowheads="1"/>
          </p:cNvSpPr>
          <p:nvPr/>
        </p:nvSpPr>
        <p:spPr bwMode="auto">
          <a:xfrm>
            <a:off x="5065713" y="541020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CPU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0" y="4648200"/>
            <a:ext cx="3200400" cy="685800"/>
            <a:chOff x="2667000" y="4572000"/>
            <a:chExt cx="3200400" cy="685800"/>
          </a:xfrm>
        </p:grpSpPr>
        <p:sp>
          <p:nvSpPr>
            <p:cNvPr id="9263" name="Oval 18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9264" name="Rectangular Callout 68"/>
            <p:cNvSpPr>
              <a:spLocks noChangeArrowheads="1"/>
            </p:cNvSpPr>
            <p:nvPr/>
          </p:nvSpPr>
          <p:spPr bwMode="auto">
            <a:xfrm>
              <a:off x="4343400" y="4572000"/>
              <a:ext cx="1524000" cy="685800"/>
            </a:xfrm>
            <a:prstGeom prst="wedgeRectCallout">
              <a:avLst>
                <a:gd name="adj1" fmla="val -74495"/>
                <a:gd name="adj2" fmla="val -17259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b="0">
                  <a:latin typeface="Helvetica" charset="0"/>
                </a:rPr>
                <a:t>4 threads at a time</a:t>
              </a:r>
            </a:p>
          </p:txBody>
        </p:sp>
      </p:grpSp>
      <p:sp>
        <p:nvSpPr>
          <p:cNvPr id="9259" name="Rectangle 77"/>
          <p:cNvSpPr>
            <a:spLocks noChangeArrowheads="1"/>
          </p:cNvSpPr>
          <p:nvPr/>
        </p:nvSpPr>
        <p:spPr bwMode="auto">
          <a:xfrm>
            <a:off x="381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9260" name="Rectangle 77"/>
          <p:cNvSpPr>
            <a:spLocks noChangeArrowheads="1"/>
          </p:cNvSpPr>
          <p:nvPr/>
        </p:nvSpPr>
        <p:spPr bwMode="auto">
          <a:xfrm>
            <a:off x="1143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9261" name="Rectangle 77"/>
          <p:cNvSpPr>
            <a:spLocks noChangeArrowheads="1"/>
          </p:cNvSpPr>
          <p:nvPr/>
        </p:nvSpPr>
        <p:spPr bwMode="auto">
          <a:xfrm>
            <a:off x="33528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9262" name="Rectangle 77"/>
          <p:cNvSpPr>
            <a:spLocks noChangeArrowheads="1"/>
          </p:cNvSpPr>
          <p:nvPr/>
        </p:nvSpPr>
        <p:spPr bwMode="auto">
          <a:xfrm>
            <a:off x="41148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4080510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003300" y="5105400"/>
            <a:ext cx="41148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Putting it together: Hyper-Threading</a:t>
            </a:r>
          </a:p>
        </p:txBody>
      </p:sp>
      <p:sp>
        <p:nvSpPr>
          <p:cNvPr id="10244" name="TextBox 41"/>
          <p:cNvSpPr txBox="1">
            <a:spLocks noChangeArrowheads="1"/>
          </p:cNvSpPr>
          <p:nvPr/>
        </p:nvSpPr>
        <p:spPr bwMode="auto">
          <a:xfrm>
            <a:off x="503237" y="6858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Helvetica" charset="0"/>
              </a:rPr>
              <a:t>Process 1</a:t>
            </a:r>
          </a:p>
        </p:txBody>
      </p:sp>
      <p:sp>
        <p:nvSpPr>
          <p:cNvPr id="10245" name="Rectangle 44"/>
          <p:cNvSpPr>
            <a:spLocks noChangeArrowheads="1"/>
          </p:cNvSpPr>
          <p:nvPr/>
        </p:nvSpPr>
        <p:spPr bwMode="auto">
          <a:xfrm>
            <a:off x="1993900" y="40386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51100" y="40386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10247" name="TextBox 47"/>
          <p:cNvSpPr txBox="1">
            <a:spLocks noChangeArrowheads="1"/>
          </p:cNvSpPr>
          <p:nvPr/>
        </p:nvSpPr>
        <p:spPr bwMode="auto">
          <a:xfrm>
            <a:off x="4203700" y="41148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sp>
        <p:nvSpPr>
          <p:cNvPr id="10248" name="Rounded Rectangle 76"/>
          <p:cNvSpPr>
            <a:spLocks noChangeArrowheads="1"/>
          </p:cNvSpPr>
          <p:nvPr/>
        </p:nvSpPr>
        <p:spPr bwMode="auto">
          <a:xfrm>
            <a:off x="2286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10249" name="Rectangle 78"/>
          <p:cNvSpPr>
            <a:spLocks noChangeArrowheads="1"/>
          </p:cNvSpPr>
          <p:nvPr/>
        </p:nvSpPr>
        <p:spPr bwMode="auto">
          <a:xfrm>
            <a:off x="17526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10250" name="Rectangle 79"/>
          <p:cNvSpPr>
            <a:spLocks noChangeArrowheads="1"/>
          </p:cNvSpPr>
          <p:nvPr/>
        </p:nvSpPr>
        <p:spPr bwMode="auto">
          <a:xfrm>
            <a:off x="17526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10251" name="Group 80"/>
          <p:cNvGrpSpPr>
            <a:grpSpLocks/>
          </p:cNvGrpSpPr>
          <p:nvPr/>
        </p:nvGrpSpPr>
        <p:grpSpPr bwMode="auto">
          <a:xfrm>
            <a:off x="381000" y="1600200"/>
            <a:ext cx="457200" cy="1828800"/>
            <a:chOff x="7010400" y="1143000"/>
            <a:chExt cx="457200" cy="1828800"/>
          </a:xfrm>
        </p:grpSpPr>
        <p:sp>
          <p:nvSpPr>
            <p:cNvPr id="10326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7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52" name="Group 45"/>
          <p:cNvGrpSpPr>
            <a:grpSpLocks/>
          </p:cNvGrpSpPr>
          <p:nvPr/>
        </p:nvGrpSpPr>
        <p:grpSpPr bwMode="auto">
          <a:xfrm>
            <a:off x="1143000" y="1600200"/>
            <a:ext cx="457200" cy="1828800"/>
            <a:chOff x="7010400" y="1143000"/>
            <a:chExt cx="457200" cy="1828800"/>
          </a:xfrm>
        </p:grpSpPr>
        <p:sp>
          <p:nvSpPr>
            <p:cNvPr id="10324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5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253" name="TextBox 4"/>
          <p:cNvSpPr txBox="1">
            <a:spLocks noChangeArrowheads="1"/>
          </p:cNvSpPr>
          <p:nvPr/>
        </p:nvSpPr>
        <p:spPr bwMode="auto">
          <a:xfrm>
            <a:off x="7620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10254" name="TextBox 58"/>
          <p:cNvSpPr txBox="1">
            <a:spLocks noChangeArrowheads="1"/>
          </p:cNvSpPr>
          <p:nvPr/>
        </p:nvSpPr>
        <p:spPr bwMode="auto">
          <a:xfrm>
            <a:off x="533400" y="10779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10255" name="Straight Arrow Connector 6"/>
          <p:cNvCxnSpPr>
            <a:cxnSpLocks noChangeShapeType="1"/>
            <a:stCxn id="10254" idx="2"/>
            <a:endCxn id="10326" idx="0"/>
          </p:cNvCxnSpPr>
          <p:nvPr/>
        </p:nvCxnSpPr>
        <p:spPr bwMode="auto">
          <a:xfrm flipH="1">
            <a:off x="609600" y="14478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56" name="Straight Arrow Connector 59"/>
          <p:cNvCxnSpPr>
            <a:cxnSpLocks noChangeShapeType="1"/>
            <a:stCxn id="10254" idx="2"/>
            <a:endCxn id="10324" idx="0"/>
          </p:cNvCxnSpPr>
          <p:nvPr/>
        </p:nvCxnSpPr>
        <p:spPr bwMode="auto">
          <a:xfrm>
            <a:off x="1011238" y="14478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57" name="TextBox 60"/>
          <p:cNvSpPr txBox="1">
            <a:spLocks noChangeArrowheads="1"/>
          </p:cNvSpPr>
          <p:nvPr/>
        </p:nvSpPr>
        <p:spPr bwMode="auto">
          <a:xfrm>
            <a:off x="3597275" y="6858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N</a:t>
            </a:r>
          </a:p>
        </p:txBody>
      </p:sp>
      <p:sp>
        <p:nvSpPr>
          <p:cNvPr id="10258" name="Rounded Rectangle 65"/>
          <p:cNvSpPr>
            <a:spLocks noChangeArrowheads="1"/>
          </p:cNvSpPr>
          <p:nvPr/>
        </p:nvSpPr>
        <p:spPr bwMode="auto">
          <a:xfrm>
            <a:off x="32131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10259" name="Rectangle 84"/>
          <p:cNvSpPr>
            <a:spLocks noChangeArrowheads="1"/>
          </p:cNvSpPr>
          <p:nvPr/>
        </p:nvSpPr>
        <p:spPr bwMode="auto">
          <a:xfrm>
            <a:off x="47371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10260" name="Rectangle 85"/>
          <p:cNvSpPr>
            <a:spLocks noChangeArrowheads="1"/>
          </p:cNvSpPr>
          <p:nvPr/>
        </p:nvSpPr>
        <p:spPr bwMode="auto">
          <a:xfrm>
            <a:off x="47371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10261" name="Group 87"/>
          <p:cNvGrpSpPr>
            <a:grpSpLocks/>
          </p:cNvGrpSpPr>
          <p:nvPr/>
        </p:nvGrpSpPr>
        <p:grpSpPr bwMode="auto">
          <a:xfrm>
            <a:off x="3365500" y="1600200"/>
            <a:ext cx="457200" cy="1828800"/>
            <a:chOff x="7010400" y="1143000"/>
            <a:chExt cx="457200" cy="1828800"/>
          </a:xfrm>
        </p:grpSpPr>
        <p:sp>
          <p:nvSpPr>
            <p:cNvPr id="10322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3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62" name="Group 90"/>
          <p:cNvGrpSpPr>
            <a:grpSpLocks/>
          </p:cNvGrpSpPr>
          <p:nvPr/>
        </p:nvGrpSpPr>
        <p:grpSpPr bwMode="auto">
          <a:xfrm>
            <a:off x="4127500" y="1600200"/>
            <a:ext cx="457200" cy="1828800"/>
            <a:chOff x="7010400" y="1143000"/>
            <a:chExt cx="457200" cy="1828800"/>
          </a:xfrm>
        </p:grpSpPr>
        <p:sp>
          <p:nvSpPr>
            <p:cNvPr id="10320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1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263" name="TextBox 93"/>
          <p:cNvSpPr txBox="1">
            <a:spLocks noChangeArrowheads="1"/>
          </p:cNvSpPr>
          <p:nvPr/>
        </p:nvSpPr>
        <p:spPr bwMode="auto">
          <a:xfrm>
            <a:off x="37465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10264" name="TextBox 94"/>
          <p:cNvSpPr txBox="1">
            <a:spLocks noChangeArrowheads="1"/>
          </p:cNvSpPr>
          <p:nvPr/>
        </p:nvSpPr>
        <p:spPr bwMode="auto">
          <a:xfrm>
            <a:off x="3517900" y="10779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10265" name="Straight Arrow Connector 95"/>
          <p:cNvCxnSpPr>
            <a:cxnSpLocks noChangeShapeType="1"/>
            <a:stCxn id="10264" idx="2"/>
            <a:endCxn id="10322" idx="0"/>
          </p:cNvCxnSpPr>
          <p:nvPr/>
        </p:nvCxnSpPr>
        <p:spPr bwMode="auto">
          <a:xfrm flipH="1">
            <a:off x="3594100" y="14478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66" name="Straight Arrow Connector 96"/>
          <p:cNvCxnSpPr>
            <a:cxnSpLocks noChangeShapeType="1"/>
            <a:stCxn id="10264" idx="2"/>
            <a:endCxn id="10320" idx="0"/>
          </p:cNvCxnSpPr>
          <p:nvPr/>
        </p:nvCxnSpPr>
        <p:spPr bwMode="auto">
          <a:xfrm>
            <a:off x="3995738" y="14478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67" name="TextBox 97"/>
          <p:cNvSpPr txBox="1">
            <a:spLocks noChangeArrowheads="1"/>
          </p:cNvSpPr>
          <p:nvPr/>
        </p:nvSpPr>
        <p:spPr bwMode="auto">
          <a:xfrm>
            <a:off x="2679700" y="22098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cxnSp>
        <p:nvCxnSpPr>
          <p:cNvPr id="10268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98800" y="34290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69" name="Straight Arrow Connector 99"/>
          <p:cNvCxnSpPr>
            <a:cxnSpLocks noChangeShapeType="1"/>
            <a:stCxn id="10326" idx="2"/>
            <a:endCxn id="47" idx="0"/>
          </p:cNvCxnSpPr>
          <p:nvPr/>
        </p:nvCxnSpPr>
        <p:spPr bwMode="auto">
          <a:xfrm>
            <a:off x="609600" y="3429000"/>
            <a:ext cx="24892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70" name="Straight Arrow Connector 100"/>
          <p:cNvCxnSpPr>
            <a:cxnSpLocks noChangeShapeType="1"/>
            <a:stCxn id="10324" idx="2"/>
            <a:endCxn id="47" idx="0"/>
          </p:cNvCxnSpPr>
          <p:nvPr/>
        </p:nvCxnSpPr>
        <p:spPr bwMode="auto">
          <a:xfrm>
            <a:off x="1371600" y="3429000"/>
            <a:ext cx="17272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71" name="Straight Arrow Connector 51"/>
          <p:cNvCxnSpPr>
            <a:cxnSpLocks noChangeShapeType="1"/>
            <a:stCxn id="10320" idx="2"/>
            <a:endCxn id="47" idx="0"/>
          </p:cNvCxnSpPr>
          <p:nvPr/>
        </p:nvCxnSpPr>
        <p:spPr bwMode="auto">
          <a:xfrm flipH="1">
            <a:off x="3098800" y="34290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3429000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 between hardware-threads: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  <a:cs typeface="ＭＳ Ｐゴシック" charset="-128"/>
              </a:rPr>
              <a:t>very-l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ow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(done in hardware)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Contention for ALUs/FPUs may hurt performance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1557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1</a:t>
            </a:r>
          </a:p>
        </p:txBody>
      </p:sp>
      <p:sp>
        <p:nvSpPr>
          <p:cNvPr id="10274" name="TextBox 17"/>
          <p:cNvSpPr txBox="1">
            <a:spLocks noChangeArrowheads="1"/>
          </p:cNvSpPr>
          <p:nvPr/>
        </p:nvSpPr>
        <p:spPr bwMode="auto">
          <a:xfrm>
            <a:off x="5078413" y="541020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CPU</a:t>
            </a:r>
          </a:p>
        </p:txBody>
      </p:sp>
      <p:grpSp>
        <p:nvGrpSpPr>
          <p:cNvPr id="10275" name="Group 54"/>
          <p:cNvGrpSpPr>
            <a:grpSpLocks/>
          </p:cNvGrpSpPr>
          <p:nvPr/>
        </p:nvGrpSpPr>
        <p:grpSpPr bwMode="auto">
          <a:xfrm>
            <a:off x="1231900" y="5410200"/>
            <a:ext cx="304800" cy="609600"/>
            <a:chOff x="7010400" y="1143000"/>
            <a:chExt cx="457200" cy="1828800"/>
          </a:xfrm>
        </p:grpSpPr>
        <p:sp>
          <p:nvSpPr>
            <p:cNvPr id="10318" name="Rounded Rectangle 5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9" name="Freeform 61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76" name="Group 67"/>
          <p:cNvGrpSpPr>
            <a:grpSpLocks/>
          </p:cNvGrpSpPr>
          <p:nvPr/>
        </p:nvGrpSpPr>
        <p:grpSpPr bwMode="auto">
          <a:xfrm>
            <a:off x="1612900" y="5410200"/>
            <a:ext cx="304800" cy="609600"/>
            <a:chOff x="7010400" y="1143000"/>
            <a:chExt cx="457200" cy="1828800"/>
          </a:xfrm>
        </p:grpSpPr>
        <p:sp>
          <p:nvSpPr>
            <p:cNvPr id="10316" name="Rounded Rectangle 6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7" name="Freeform 6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21463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2</a:t>
            </a:r>
          </a:p>
        </p:txBody>
      </p:sp>
      <p:grpSp>
        <p:nvGrpSpPr>
          <p:cNvPr id="10278" name="Group 71"/>
          <p:cNvGrpSpPr>
            <a:grpSpLocks/>
          </p:cNvGrpSpPr>
          <p:nvPr/>
        </p:nvGrpSpPr>
        <p:grpSpPr bwMode="auto">
          <a:xfrm>
            <a:off x="2222500" y="5410200"/>
            <a:ext cx="304800" cy="609600"/>
            <a:chOff x="7010400" y="1143000"/>
            <a:chExt cx="457200" cy="1828800"/>
          </a:xfrm>
        </p:grpSpPr>
        <p:sp>
          <p:nvSpPr>
            <p:cNvPr id="10314" name="Rounded Rectangle 72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5" name="Freeform 73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79" name="Group 74"/>
          <p:cNvGrpSpPr>
            <a:grpSpLocks/>
          </p:cNvGrpSpPr>
          <p:nvPr/>
        </p:nvGrpSpPr>
        <p:grpSpPr bwMode="auto">
          <a:xfrm>
            <a:off x="2603500" y="5410200"/>
            <a:ext cx="304800" cy="609600"/>
            <a:chOff x="7010400" y="1143000"/>
            <a:chExt cx="457200" cy="1828800"/>
          </a:xfrm>
        </p:grpSpPr>
        <p:sp>
          <p:nvSpPr>
            <p:cNvPr id="10312" name="Rounded Rectangle 7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3" name="Freeform 86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 bwMode="auto">
          <a:xfrm>
            <a:off x="31369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3</a:t>
            </a:r>
          </a:p>
        </p:txBody>
      </p:sp>
      <p:grpSp>
        <p:nvGrpSpPr>
          <p:cNvPr id="10281" name="Group 103"/>
          <p:cNvGrpSpPr>
            <a:grpSpLocks/>
          </p:cNvGrpSpPr>
          <p:nvPr/>
        </p:nvGrpSpPr>
        <p:grpSpPr bwMode="auto">
          <a:xfrm>
            <a:off x="3213100" y="5410200"/>
            <a:ext cx="304800" cy="609600"/>
            <a:chOff x="7010400" y="1143000"/>
            <a:chExt cx="457200" cy="1828800"/>
          </a:xfrm>
        </p:grpSpPr>
        <p:sp>
          <p:nvSpPr>
            <p:cNvPr id="10310" name="Rounded Rectangle 10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1" name="Freeform 10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82" name="Group 106"/>
          <p:cNvGrpSpPr>
            <a:grpSpLocks/>
          </p:cNvGrpSpPr>
          <p:nvPr/>
        </p:nvGrpSpPr>
        <p:grpSpPr bwMode="auto">
          <a:xfrm>
            <a:off x="3594100" y="5410200"/>
            <a:ext cx="304800" cy="609600"/>
            <a:chOff x="7010400" y="1143000"/>
            <a:chExt cx="457200" cy="1828800"/>
          </a:xfrm>
        </p:grpSpPr>
        <p:sp>
          <p:nvSpPr>
            <p:cNvPr id="10308" name="Rounded Rectangle 107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09" name="Freeform 108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0" name="Rectangle 109"/>
          <p:cNvSpPr/>
          <p:nvPr/>
        </p:nvSpPr>
        <p:spPr bwMode="auto">
          <a:xfrm>
            <a:off x="41275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4</a:t>
            </a:r>
          </a:p>
        </p:txBody>
      </p:sp>
      <p:grpSp>
        <p:nvGrpSpPr>
          <p:cNvPr id="10284" name="Group 110"/>
          <p:cNvGrpSpPr>
            <a:grpSpLocks/>
          </p:cNvGrpSpPr>
          <p:nvPr/>
        </p:nvGrpSpPr>
        <p:grpSpPr bwMode="auto">
          <a:xfrm>
            <a:off x="4203700" y="5410200"/>
            <a:ext cx="304800" cy="609600"/>
            <a:chOff x="7010400" y="1143000"/>
            <a:chExt cx="457200" cy="1828800"/>
          </a:xfrm>
        </p:grpSpPr>
        <p:sp>
          <p:nvSpPr>
            <p:cNvPr id="10306" name="Rounded Rectangle 11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07" name="Freeform 11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85" name="Group 113"/>
          <p:cNvGrpSpPr>
            <a:grpSpLocks/>
          </p:cNvGrpSpPr>
          <p:nvPr/>
        </p:nvGrpSpPr>
        <p:grpSpPr bwMode="auto">
          <a:xfrm>
            <a:off x="4584700" y="5410200"/>
            <a:ext cx="304800" cy="609600"/>
            <a:chOff x="7010400" y="1143000"/>
            <a:chExt cx="457200" cy="1828800"/>
          </a:xfrm>
        </p:grpSpPr>
        <p:sp>
          <p:nvSpPr>
            <p:cNvPr id="10304" name="Rounded Rectangle 11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05" name="Freeform 11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10286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384300" y="4648200"/>
            <a:ext cx="1714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87" name="Straight Arrow Connector 116"/>
          <p:cNvCxnSpPr>
            <a:cxnSpLocks noChangeShapeType="1"/>
          </p:cNvCxnSpPr>
          <p:nvPr/>
        </p:nvCxnSpPr>
        <p:spPr bwMode="auto">
          <a:xfrm flipH="1">
            <a:off x="1765300" y="4724400"/>
            <a:ext cx="12192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88" name="Straight Arrow Connector 63"/>
          <p:cNvCxnSpPr>
            <a:cxnSpLocks noChangeShapeType="1"/>
            <a:stCxn id="47" idx="4"/>
            <a:endCxn id="10314" idx="0"/>
          </p:cNvCxnSpPr>
          <p:nvPr/>
        </p:nvCxnSpPr>
        <p:spPr bwMode="auto">
          <a:xfrm flipH="1">
            <a:off x="2374900" y="4648200"/>
            <a:ext cx="723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89" name="Straight Arrow Connector 117"/>
          <p:cNvCxnSpPr>
            <a:cxnSpLocks noChangeShapeType="1"/>
            <a:stCxn id="10245" idx="2"/>
            <a:endCxn id="10312" idx="0"/>
          </p:cNvCxnSpPr>
          <p:nvPr/>
        </p:nvCxnSpPr>
        <p:spPr bwMode="auto">
          <a:xfrm flipH="1">
            <a:off x="2755900" y="4648200"/>
            <a:ext cx="342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90" name="Straight Arrow Connector 64"/>
          <p:cNvCxnSpPr>
            <a:cxnSpLocks noChangeShapeType="1"/>
            <a:stCxn id="10245" idx="2"/>
            <a:endCxn id="10310" idx="0"/>
          </p:cNvCxnSpPr>
          <p:nvPr/>
        </p:nvCxnSpPr>
        <p:spPr bwMode="auto">
          <a:xfrm>
            <a:off x="3098800" y="4648200"/>
            <a:ext cx="266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91" name="Straight Arrow Connector 118"/>
          <p:cNvCxnSpPr>
            <a:cxnSpLocks noChangeShapeType="1"/>
            <a:stCxn id="10245" idx="2"/>
            <a:endCxn id="10308" idx="0"/>
          </p:cNvCxnSpPr>
          <p:nvPr/>
        </p:nvCxnSpPr>
        <p:spPr bwMode="auto">
          <a:xfrm>
            <a:off x="3098800" y="4648200"/>
            <a:ext cx="647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92" name="Straight Arrow Connector 66"/>
          <p:cNvCxnSpPr>
            <a:cxnSpLocks noChangeShapeType="1"/>
            <a:stCxn id="47" idx="4"/>
            <a:endCxn id="10306" idx="0"/>
          </p:cNvCxnSpPr>
          <p:nvPr/>
        </p:nvCxnSpPr>
        <p:spPr bwMode="auto">
          <a:xfrm>
            <a:off x="3098800" y="4648200"/>
            <a:ext cx="1257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93" name="Straight Arrow Connector 119"/>
          <p:cNvCxnSpPr>
            <a:cxnSpLocks noChangeShapeType="1"/>
            <a:stCxn id="10245" idx="2"/>
          </p:cNvCxnSpPr>
          <p:nvPr/>
        </p:nvCxnSpPr>
        <p:spPr bwMode="auto">
          <a:xfrm>
            <a:off x="3098800" y="4648200"/>
            <a:ext cx="1638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51100" y="4572000"/>
            <a:ext cx="3276600" cy="685800"/>
            <a:chOff x="2667000" y="4495800"/>
            <a:chExt cx="3276600" cy="685800"/>
          </a:xfrm>
        </p:grpSpPr>
        <p:sp>
          <p:nvSpPr>
            <p:cNvPr id="10302" name="Oval 120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10303" name="Rectangular Callout 121"/>
            <p:cNvSpPr>
              <a:spLocks noChangeArrowheads="1"/>
            </p:cNvSpPr>
            <p:nvPr/>
          </p:nvSpPr>
          <p:spPr bwMode="auto">
            <a:xfrm>
              <a:off x="4419600" y="4495800"/>
              <a:ext cx="1524000" cy="685800"/>
            </a:xfrm>
            <a:prstGeom prst="wedgeRectCallout">
              <a:avLst>
                <a:gd name="adj1" fmla="val -80329"/>
                <a:gd name="adj2" fmla="val -4296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b="0">
                  <a:latin typeface="Helvetica" charset="0"/>
                </a:rPr>
                <a:t>8 threads at a time</a:t>
              </a:r>
            </a:p>
          </p:txBody>
        </p:sp>
      </p:grpSp>
      <p:sp>
        <p:nvSpPr>
          <p:cNvPr id="10295" name="TextBox 122"/>
          <p:cNvSpPr txBox="1">
            <a:spLocks noChangeArrowheads="1"/>
          </p:cNvSpPr>
          <p:nvPr/>
        </p:nvSpPr>
        <p:spPr bwMode="auto">
          <a:xfrm>
            <a:off x="-76200" y="4459288"/>
            <a:ext cx="199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Helvetica" charset="0"/>
              </a:rPr>
              <a:t>hardware-threads</a:t>
            </a:r>
          </a:p>
          <a:p>
            <a:r>
              <a:rPr lang="en-US" b="0" dirty="0">
                <a:latin typeface="Helvetica" charset="0"/>
              </a:rPr>
              <a:t>(</a:t>
            </a:r>
            <a:r>
              <a:rPr lang="en-US" b="0" dirty="0" err="1">
                <a:latin typeface="Helvetica" charset="0"/>
              </a:rPr>
              <a:t>hyperthreading</a:t>
            </a:r>
            <a:r>
              <a:rPr lang="en-US" b="0" dirty="0">
                <a:latin typeface="Helvetica" charset="0"/>
              </a:rPr>
              <a:t>)</a:t>
            </a:r>
          </a:p>
        </p:txBody>
      </p:sp>
      <p:cxnSp>
        <p:nvCxnSpPr>
          <p:cNvPr id="10296" name="Straight Arrow Connector 123"/>
          <p:cNvCxnSpPr>
            <a:cxnSpLocks noChangeShapeType="1"/>
            <a:stCxn id="10295" idx="2"/>
            <a:endCxn id="10318" idx="1"/>
          </p:cNvCxnSpPr>
          <p:nvPr/>
        </p:nvCxnSpPr>
        <p:spPr bwMode="auto">
          <a:xfrm>
            <a:off x="920750" y="5105400"/>
            <a:ext cx="3111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97" name="Straight Arrow Connector 124"/>
          <p:cNvCxnSpPr>
            <a:cxnSpLocks noChangeShapeType="1"/>
            <a:stCxn id="10295" idx="2"/>
            <a:endCxn id="10316" idx="1"/>
          </p:cNvCxnSpPr>
          <p:nvPr/>
        </p:nvCxnSpPr>
        <p:spPr bwMode="auto">
          <a:xfrm>
            <a:off x="920750" y="5105400"/>
            <a:ext cx="6921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98" name="Rectangle 77"/>
          <p:cNvSpPr>
            <a:spLocks noChangeArrowheads="1"/>
          </p:cNvSpPr>
          <p:nvPr/>
        </p:nvSpPr>
        <p:spPr bwMode="auto">
          <a:xfrm>
            <a:off x="381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10299" name="Rectangle 77"/>
          <p:cNvSpPr>
            <a:spLocks noChangeArrowheads="1"/>
          </p:cNvSpPr>
          <p:nvPr/>
        </p:nvSpPr>
        <p:spPr bwMode="auto">
          <a:xfrm>
            <a:off x="1143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10300" name="Rectangle 77"/>
          <p:cNvSpPr>
            <a:spLocks noChangeArrowheads="1"/>
          </p:cNvSpPr>
          <p:nvPr/>
        </p:nvSpPr>
        <p:spPr bwMode="auto">
          <a:xfrm>
            <a:off x="33655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10301" name="Rectangle 77"/>
          <p:cNvSpPr>
            <a:spLocks noChangeArrowheads="1"/>
          </p:cNvSpPr>
          <p:nvPr/>
        </p:nvSpPr>
        <p:spPr bwMode="auto">
          <a:xfrm>
            <a:off x="41275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102370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Multiprocessing vs Multiprogramming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663575"/>
            <a:ext cx="8710612" cy="34131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Remember Definitions: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Multiprocessing 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 Multiple CPUs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Multiprogramming  Multiple Jobs or Processes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Multithreading  Multiple threads per Process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What does it mean to run two threads “concurrently”?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Scheduler is free to run threads in any order and interleaving: FIFO, Random, …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Dispatcher can choose to run each thread to completion or time-slice in big chunks or small chunks</a:t>
            </a:r>
          </a:p>
        </p:txBody>
      </p:sp>
      <p:grpSp>
        <p:nvGrpSpPr>
          <p:cNvPr id="400454" name="Group 70"/>
          <p:cNvGrpSpPr>
            <a:grpSpLocks/>
          </p:cNvGrpSpPr>
          <p:nvPr/>
        </p:nvGrpSpPr>
        <p:grpSpPr bwMode="auto">
          <a:xfrm>
            <a:off x="492125" y="5181600"/>
            <a:ext cx="8042275" cy="1295400"/>
            <a:chOff x="310" y="3264"/>
            <a:chExt cx="5066" cy="816"/>
          </a:xfrm>
        </p:grpSpPr>
        <p:grpSp>
          <p:nvGrpSpPr>
            <p:cNvPr id="25615" name="Group 62"/>
            <p:cNvGrpSpPr>
              <a:grpSpLocks/>
            </p:cNvGrpSpPr>
            <p:nvPr/>
          </p:nvGrpSpPr>
          <p:grpSpPr bwMode="auto">
            <a:xfrm>
              <a:off x="2160" y="3264"/>
              <a:ext cx="2640" cy="240"/>
              <a:chOff x="2208" y="3105"/>
              <a:chExt cx="2640" cy="240"/>
            </a:xfrm>
          </p:grpSpPr>
          <p:sp>
            <p:nvSpPr>
              <p:cNvPr id="25641" name="Line 10"/>
              <p:cNvSpPr>
                <a:spLocks noChangeShapeType="1"/>
              </p:cNvSpPr>
              <p:nvPr/>
            </p:nvSpPr>
            <p:spPr bwMode="auto">
              <a:xfrm>
                <a:off x="2208" y="3345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2" name="Line 11"/>
              <p:cNvSpPr>
                <a:spLocks noChangeShapeType="1"/>
              </p:cNvSpPr>
              <p:nvPr/>
            </p:nvSpPr>
            <p:spPr bwMode="auto">
              <a:xfrm>
                <a:off x="2880" y="3345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3" name="Line 14"/>
              <p:cNvSpPr>
                <a:spLocks noChangeShapeType="1"/>
              </p:cNvSpPr>
              <p:nvPr/>
            </p:nvSpPr>
            <p:spPr bwMode="auto">
              <a:xfrm>
                <a:off x="4368" y="3345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4" name="Text Box 20"/>
              <p:cNvSpPr txBox="1">
                <a:spLocks noChangeArrowheads="1"/>
              </p:cNvSpPr>
              <p:nvPr/>
            </p:nvSpPr>
            <p:spPr bwMode="auto">
              <a:xfrm>
                <a:off x="2386" y="310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45" name="Text Box 21"/>
              <p:cNvSpPr txBox="1">
                <a:spLocks noChangeArrowheads="1"/>
              </p:cNvSpPr>
              <p:nvPr/>
            </p:nvSpPr>
            <p:spPr bwMode="auto">
              <a:xfrm>
                <a:off x="3463" y="3105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6" name="Text Box 22"/>
              <p:cNvSpPr txBox="1">
                <a:spLocks noChangeArrowheads="1"/>
              </p:cNvSpPr>
              <p:nvPr/>
            </p:nvSpPr>
            <p:spPr bwMode="auto">
              <a:xfrm>
                <a:off x="4472" y="3105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</p:grpSp>
        <p:grpSp>
          <p:nvGrpSpPr>
            <p:cNvPr id="25616" name="Group 63"/>
            <p:cNvGrpSpPr>
              <a:grpSpLocks/>
            </p:cNvGrpSpPr>
            <p:nvPr/>
          </p:nvGrpSpPr>
          <p:grpSpPr bwMode="auto">
            <a:xfrm>
              <a:off x="2160" y="3600"/>
              <a:ext cx="3216" cy="358"/>
              <a:chOff x="2256" y="3552"/>
              <a:chExt cx="3216" cy="358"/>
            </a:xfrm>
          </p:grpSpPr>
          <p:sp>
            <p:nvSpPr>
              <p:cNvPr id="25619" name="Line 24"/>
              <p:cNvSpPr>
                <a:spLocks noChangeShapeType="1"/>
              </p:cNvSpPr>
              <p:nvPr/>
            </p:nvSpPr>
            <p:spPr bwMode="auto">
              <a:xfrm>
                <a:off x="3792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0" name="Line 29"/>
              <p:cNvSpPr>
                <a:spLocks noChangeShapeType="1"/>
              </p:cNvSpPr>
              <p:nvPr/>
            </p:nvSpPr>
            <p:spPr bwMode="auto">
              <a:xfrm>
                <a:off x="3792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1" name="Text Box 31"/>
              <p:cNvSpPr txBox="1">
                <a:spLocks noChangeArrowheads="1"/>
              </p:cNvSpPr>
              <p:nvPr/>
            </p:nvSpPr>
            <p:spPr bwMode="auto">
              <a:xfrm>
                <a:off x="3880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22" name="Line 35"/>
              <p:cNvSpPr>
                <a:spLocks noChangeShapeType="1"/>
              </p:cNvSpPr>
              <p:nvPr/>
            </p:nvSpPr>
            <p:spPr bwMode="auto">
              <a:xfrm>
                <a:off x="225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3" name="Line 36"/>
              <p:cNvSpPr>
                <a:spLocks noChangeShapeType="1"/>
              </p:cNvSpPr>
              <p:nvPr/>
            </p:nvSpPr>
            <p:spPr bwMode="auto">
              <a:xfrm>
                <a:off x="225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4" name="Text Box 37"/>
              <p:cNvSpPr txBox="1">
                <a:spLocks noChangeArrowheads="1"/>
              </p:cNvSpPr>
              <p:nvPr/>
            </p:nvSpPr>
            <p:spPr bwMode="auto">
              <a:xfrm>
                <a:off x="2337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5" name="Line 39"/>
              <p:cNvSpPr>
                <a:spLocks noChangeShapeType="1"/>
              </p:cNvSpPr>
              <p:nvPr/>
            </p:nvSpPr>
            <p:spPr bwMode="auto">
              <a:xfrm>
                <a:off x="3408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6" name="Line 40"/>
              <p:cNvSpPr>
                <a:spLocks noChangeShapeType="1"/>
              </p:cNvSpPr>
              <p:nvPr/>
            </p:nvSpPr>
            <p:spPr bwMode="auto">
              <a:xfrm>
                <a:off x="3408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7" name="Text Box 41"/>
              <p:cNvSpPr txBox="1">
                <a:spLocks noChangeArrowheads="1"/>
              </p:cNvSpPr>
              <p:nvPr/>
            </p:nvSpPr>
            <p:spPr bwMode="auto">
              <a:xfrm>
                <a:off x="3489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8" name="Line 43"/>
              <p:cNvSpPr>
                <a:spLocks noChangeShapeType="1"/>
              </p:cNvSpPr>
              <p:nvPr/>
            </p:nvSpPr>
            <p:spPr bwMode="auto">
              <a:xfrm>
                <a:off x="3024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9" name="Line 44"/>
              <p:cNvSpPr>
                <a:spLocks noChangeShapeType="1"/>
              </p:cNvSpPr>
              <p:nvPr/>
            </p:nvSpPr>
            <p:spPr bwMode="auto">
              <a:xfrm>
                <a:off x="3024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0" name="Text Box 45"/>
              <p:cNvSpPr txBox="1">
                <a:spLocks noChangeArrowheads="1"/>
              </p:cNvSpPr>
              <p:nvPr/>
            </p:nvSpPr>
            <p:spPr bwMode="auto">
              <a:xfrm>
                <a:off x="3113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1" name="Line 47"/>
              <p:cNvSpPr>
                <a:spLocks noChangeShapeType="1"/>
              </p:cNvSpPr>
              <p:nvPr/>
            </p:nvSpPr>
            <p:spPr bwMode="auto">
              <a:xfrm>
                <a:off x="2640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2" name="Line 48"/>
              <p:cNvSpPr>
                <a:spLocks noChangeShapeType="1"/>
              </p:cNvSpPr>
              <p:nvPr/>
            </p:nvSpPr>
            <p:spPr bwMode="auto">
              <a:xfrm>
                <a:off x="264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3" name="Text Box 49"/>
              <p:cNvSpPr txBox="1">
                <a:spLocks noChangeArrowheads="1"/>
              </p:cNvSpPr>
              <p:nvPr/>
            </p:nvSpPr>
            <p:spPr bwMode="auto">
              <a:xfrm>
                <a:off x="2728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34" name="Line 51"/>
              <p:cNvSpPr>
                <a:spLocks noChangeShapeType="1"/>
              </p:cNvSpPr>
              <p:nvPr/>
            </p:nvSpPr>
            <p:spPr bwMode="auto">
              <a:xfrm>
                <a:off x="417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5" name="Line 52"/>
              <p:cNvSpPr>
                <a:spLocks noChangeShapeType="1"/>
              </p:cNvSpPr>
              <p:nvPr/>
            </p:nvSpPr>
            <p:spPr bwMode="auto">
              <a:xfrm>
                <a:off x="417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6" name="Text Box 53"/>
              <p:cNvSpPr txBox="1">
                <a:spLocks noChangeArrowheads="1"/>
              </p:cNvSpPr>
              <p:nvPr/>
            </p:nvSpPr>
            <p:spPr bwMode="auto">
              <a:xfrm>
                <a:off x="4265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7" name="Line 55"/>
              <p:cNvSpPr>
                <a:spLocks noChangeShapeType="1"/>
              </p:cNvSpPr>
              <p:nvPr/>
            </p:nvSpPr>
            <p:spPr bwMode="auto">
              <a:xfrm>
                <a:off x="4560" y="3814"/>
                <a:ext cx="912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8" name="Line 56"/>
              <p:cNvSpPr>
                <a:spLocks noChangeShapeType="1"/>
              </p:cNvSpPr>
              <p:nvPr/>
            </p:nvSpPr>
            <p:spPr bwMode="auto">
              <a:xfrm>
                <a:off x="456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9" name="Text Box 57"/>
              <p:cNvSpPr txBox="1">
                <a:spLocks noChangeArrowheads="1"/>
              </p:cNvSpPr>
              <p:nvPr/>
            </p:nvSpPr>
            <p:spPr bwMode="auto">
              <a:xfrm>
                <a:off x="4944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0" name="Line 58"/>
              <p:cNvSpPr>
                <a:spLocks noChangeShapeType="1"/>
              </p:cNvSpPr>
              <p:nvPr/>
            </p:nvSpPr>
            <p:spPr bwMode="auto">
              <a:xfrm>
                <a:off x="5464" y="371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17" name="AutoShape 65"/>
            <p:cNvSpPr>
              <a:spLocks/>
            </p:cNvSpPr>
            <p:nvPr/>
          </p:nvSpPr>
          <p:spPr bwMode="auto">
            <a:xfrm>
              <a:off x="1654" y="3360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8" name="Text Box 66"/>
            <p:cNvSpPr txBox="1">
              <a:spLocks noChangeArrowheads="1"/>
            </p:cNvSpPr>
            <p:nvPr/>
          </p:nvSpPr>
          <p:spPr bwMode="auto">
            <a:xfrm>
              <a:off x="310" y="3604"/>
              <a:ext cx="13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Multiprogramming</a:t>
              </a:r>
            </a:p>
          </p:txBody>
        </p:sp>
      </p:grpSp>
      <p:grpSp>
        <p:nvGrpSpPr>
          <p:cNvPr id="400453" name="Group 69"/>
          <p:cNvGrpSpPr>
            <a:grpSpLocks/>
          </p:cNvGrpSpPr>
          <p:nvPr/>
        </p:nvGrpSpPr>
        <p:grpSpPr bwMode="auto">
          <a:xfrm>
            <a:off x="762000" y="3962400"/>
            <a:ext cx="5280025" cy="1143000"/>
            <a:chOff x="480" y="2496"/>
            <a:chExt cx="3326" cy="720"/>
          </a:xfrm>
        </p:grpSpPr>
        <p:grpSp>
          <p:nvGrpSpPr>
            <p:cNvPr id="25606" name="Group 61"/>
            <p:cNvGrpSpPr>
              <a:grpSpLocks/>
            </p:cNvGrpSpPr>
            <p:nvPr/>
          </p:nvGrpSpPr>
          <p:grpSpPr bwMode="auto">
            <a:xfrm>
              <a:off x="2112" y="2496"/>
              <a:ext cx="1694" cy="615"/>
              <a:chOff x="2208" y="2448"/>
              <a:chExt cx="1694" cy="615"/>
            </a:xfrm>
          </p:grpSpPr>
          <p:sp>
            <p:nvSpPr>
              <p:cNvPr id="25609" name="Text Box 4"/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10" name="Line 7"/>
              <p:cNvSpPr>
                <a:spLocks noChangeShapeType="1"/>
              </p:cNvSpPr>
              <p:nvPr/>
            </p:nvSpPr>
            <p:spPr bwMode="auto">
              <a:xfrm>
                <a:off x="2414" y="256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1" name="Text Box 5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12" name="Line 8"/>
              <p:cNvSpPr>
                <a:spLocks noChangeShapeType="1"/>
              </p:cNvSpPr>
              <p:nvPr/>
            </p:nvSpPr>
            <p:spPr bwMode="auto">
              <a:xfrm>
                <a:off x="2414" y="2736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3" name="Text Box 6"/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14" name="Line 9"/>
              <p:cNvSpPr>
                <a:spLocks noChangeShapeType="1"/>
              </p:cNvSpPr>
              <p:nvPr/>
            </p:nvSpPr>
            <p:spPr bwMode="auto">
              <a:xfrm>
                <a:off x="2414" y="2928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07" name="Text Box 64"/>
            <p:cNvSpPr txBox="1">
              <a:spLocks noChangeArrowheads="1"/>
            </p:cNvSpPr>
            <p:nvPr/>
          </p:nvSpPr>
          <p:spPr bwMode="auto">
            <a:xfrm>
              <a:off x="480" y="2736"/>
              <a:ext cx="1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Multiprocessing</a:t>
              </a:r>
            </a:p>
          </p:txBody>
        </p:sp>
        <p:sp>
          <p:nvSpPr>
            <p:cNvPr id="25608" name="AutoShape 68"/>
            <p:cNvSpPr>
              <a:spLocks/>
            </p:cNvSpPr>
            <p:nvPr/>
          </p:nvSpPr>
          <p:spPr bwMode="auto">
            <a:xfrm>
              <a:off x="1654" y="2496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1051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Single and Multithreaded Processes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1139542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51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 Supporting 1T </a:t>
            </a:r>
            <a:r>
              <a:rPr lang="en-US" dirty="0">
                <a:ea typeface="MS PGothic" charset="0"/>
              </a:rPr>
              <a:t>and </a:t>
            </a:r>
            <a:r>
              <a:rPr lang="en-US" dirty="0" smtClean="0">
                <a:ea typeface="MS PGothic" charset="0"/>
              </a:rPr>
              <a:t>MT </a:t>
            </a:r>
            <a:r>
              <a:rPr lang="en-US" dirty="0">
                <a:ea typeface="MS PGothic" charset="0"/>
              </a:rPr>
              <a:t>Processes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1139541"/>
            <a:ext cx="5828360" cy="333276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4785187"/>
            <a:ext cx="7116896" cy="121470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4656352"/>
            <a:ext cx="8547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7709613" y="4914015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26297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3172" y="3309497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User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6056" y="5215195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System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073552" y="4942743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489199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304274" y="4850731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3645" y="494274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***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516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3903140" y="1157946"/>
            <a:ext cx="4233320" cy="333276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 Supporting 1T </a:t>
            </a:r>
            <a:r>
              <a:rPr lang="en-US" dirty="0">
                <a:ea typeface="MS PGothic" charset="0"/>
              </a:rPr>
              <a:t>and </a:t>
            </a:r>
            <a:r>
              <a:rPr lang="en-US" dirty="0" smtClean="0">
                <a:ea typeface="MS PGothic" charset="0"/>
              </a:rPr>
              <a:t>MT </a:t>
            </a:r>
            <a:r>
              <a:rPr lang="en-US" dirty="0">
                <a:ea typeface="MS PGothic" charset="0"/>
              </a:rPr>
              <a:t>Processes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1325128"/>
            <a:ext cx="4020964" cy="3165586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4785187"/>
            <a:ext cx="7116896" cy="121470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4656352"/>
            <a:ext cx="8547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7709613" y="4914015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26297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3172" y="3309497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User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6056" y="5215195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System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073552" y="4942743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255886" y="4866883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070961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0332" y="495081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***</a:t>
            </a:r>
            <a:endParaRPr lang="en-US" dirty="0">
              <a:latin typeface="+mj-lt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965765" y="4914018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795354" y="4922094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610429" y="4914018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500603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***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415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Server </a:t>
            </a:r>
            <a:r>
              <a:rPr lang="en-US" dirty="0" smtClean="0"/>
              <a:t>Protocol (v3)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2052" y="1113293"/>
            <a:ext cx="879954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Courier"/>
                <a:cs typeface="Courier"/>
              </a:rPr>
              <a:t>while </a:t>
            </a:r>
            <a:r>
              <a:rPr lang="en-US" sz="1700" dirty="0">
                <a:latin typeface="Courier"/>
                <a:cs typeface="Courier"/>
              </a:rPr>
              <a:t>(1) {</a:t>
            </a:r>
          </a:p>
          <a:p>
            <a:r>
              <a:rPr lang="en-US" sz="1700" dirty="0">
                <a:latin typeface="Courier"/>
                <a:cs typeface="Courier"/>
              </a:rPr>
              <a:t>    listen(</a:t>
            </a:r>
            <a:r>
              <a:rPr lang="en-US" sz="1700" dirty="0" err="1">
                <a:solidFill>
                  <a:srgbClr val="FF0000"/>
                </a:solidFill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MAXQUEUE);    </a:t>
            </a:r>
          </a:p>
          <a:p>
            <a:r>
              <a:rPr lang="en-US" sz="1700" dirty="0">
                <a:latin typeface="Courier"/>
                <a:cs typeface="Courier"/>
              </a:rPr>
              <a:t>    </a:t>
            </a:r>
            <a:r>
              <a:rPr lang="en-US" sz="1700" dirty="0" err="1">
                <a:solidFill>
                  <a:srgbClr val="FF0000"/>
                </a:solidFill>
                <a:latin typeface="Courier"/>
                <a:cs typeface="Courier"/>
              </a:rPr>
              <a:t>consockfd</a:t>
            </a:r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700" dirty="0">
                <a:latin typeface="Courier"/>
                <a:cs typeface="Courier"/>
              </a:rPr>
              <a:t>= accept(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(</a:t>
            </a:r>
            <a:r>
              <a:rPr lang="en-US" sz="1700" dirty="0" err="1">
                <a:latin typeface="Courier"/>
                <a:cs typeface="Courier"/>
              </a:rPr>
              <a:t>struct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sockaddr</a:t>
            </a:r>
            <a:r>
              <a:rPr lang="en-US" sz="1700" dirty="0">
                <a:latin typeface="Courier"/>
                <a:cs typeface="Courier"/>
              </a:rPr>
              <a:t> *) &amp;</a:t>
            </a:r>
            <a:r>
              <a:rPr lang="en-US" sz="1700" dirty="0" err="1">
                <a:latin typeface="Courier"/>
                <a:cs typeface="Courier"/>
              </a:rPr>
              <a:t>cli_addr</a:t>
            </a:r>
            <a:r>
              <a:rPr lang="en-US" sz="1700" dirty="0" smtClean="0">
                <a:latin typeface="Courier"/>
                <a:cs typeface="Courier"/>
              </a:rPr>
              <a:t>,</a:t>
            </a:r>
          </a:p>
          <a:p>
            <a:r>
              <a:rPr lang="en-US" sz="1700" dirty="0">
                <a:latin typeface="Courier"/>
                <a:cs typeface="Courier"/>
              </a:rPr>
              <a:t>	</a:t>
            </a:r>
            <a:r>
              <a:rPr lang="en-US" sz="1700" dirty="0" smtClean="0">
                <a:latin typeface="Courier"/>
                <a:cs typeface="Courier"/>
              </a:rPr>
              <a:t>						 </a:t>
            </a:r>
            <a:r>
              <a:rPr lang="en-US" sz="1700" dirty="0">
                <a:latin typeface="Courier"/>
                <a:cs typeface="Courier"/>
              </a:rPr>
              <a:t>&amp;</a:t>
            </a:r>
            <a:r>
              <a:rPr lang="en-US" sz="1700" dirty="0" err="1">
                <a:latin typeface="Courier"/>
                <a:cs typeface="Courier"/>
              </a:rPr>
              <a:t>clilen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= fork();              /* </a:t>
            </a:r>
            <a:r>
              <a:rPr lang="en-US" sz="1700" dirty="0" smtClean="0">
                <a:latin typeface="Courier"/>
                <a:cs typeface="Courier"/>
              </a:rPr>
              <a:t>new </a:t>
            </a:r>
            <a:r>
              <a:rPr lang="en-US" sz="1700" dirty="0">
                <a:latin typeface="Courier"/>
                <a:cs typeface="Courier"/>
              </a:rPr>
              <a:t>process for connection */</a:t>
            </a:r>
          </a:p>
          <a:p>
            <a:r>
              <a:rPr lang="en-US" sz="1700" dirty="0">
                <a:latin typeface="Courier"/>
                <a:cs typeface="Courier"/>
              </a:rPr>
              <a:t>    if (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&gt; 0) {             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parent process */</a:t>
            </a:r>
          </a:p>
          <a:p>
            <a:r>
              <a:rPr lang="en-US" sz="1700" dirty="0">
                <a:latin typeface="Courier"/>
                <a:cs typeface="Courier"/>
              </a:rPr>
              <a:t>      </a:t>
            </a:r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close(</a:t>
            </a:r>
            <a:r>
              <a:rPr lang="en-US" sz="1700" dirty="0" err="1">
                <a:solidFill>
                  <a:srgbClr val="FF0000"/>
                </a:solidFill>
                <a:latin typeface="Courier"/>
                <a:cs typeface="Courier"/>
              </a:rPr>
              <a:t>consockfd</a:t>
            </a:r>
            <a:r>
              <a:rPr lang="en-US" sz="1700" dirty="0" smtClean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  <a:endParaRPr lang="en-US" sz="17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} else if (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== 0) {      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child process */</a:t>
            </a:r>
          </a:p>
          <a:p>
            <a:r>
              <a:rPr lang="en-US" sz="1700" dirty="0">
                <a:latin typeface="Courier"/>
                <a:cs typeface="Courier"/>
              </a:rPr>
              <a:t>      </a:t>
            </a:r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close(</a:t>
            </a:r>
            <a:r>
              <a:rPr lang="en-US" sz="1700" dirty="0" err="1">
                <a:solidFill>
                  <a:srgbClr val="FF0000"/>
                </a:solidFill>
                <a:latin typeface="Courier"/>
                <a:cs typeface="Courier"/>
              </a:rPr>
              <a:t>lstnsockfd</a:t>
            </a:r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);        </a:t>
            </a:r>
            <a:r>
              <a:rPr lang="en-US" sz="1700" dirty="0">
                <a:latin typeface="Courier"/>
                <a:cs typeface="Courier"/>
              </a:rPr>
              <a:t>/* let go of listen socket *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  </a:t>
            </a:r>
            <a:r>
              <a:rPr lang="en-US" sz="1700" i="1" dirty="0">
                <a:latin typeface="Courier"/>
                <a:cs typeface="Courier"/>
              </a:rPr>
              <a:t>server(</a:t>
            </a:r>
            <a:r>
              <a:rPr lang="en-US" sz="1700" i="1" dirty="0" err="1">
                <a:latin typeface="Courier"/>
                <a:cs typeface="Courier"/>
              </a:rPr>
              <a:t>consockfd</a:t>
            </a:r>
            <a:r>
              <a:rPr lang="en-US" sz="1700" i="1" dirty="0">
                <a:latin typeface="Courier"/>
                <a:cs typeface="Courier"/>
              </a:rPr>
              <a:t>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  close(</a:t>
            </a:r>
            <a:r>
              <a:rPr lang="en-US" sz="1700" dirty="0" err="1">
                <a:latin typeface="Courier"/>
                <a:cs typeface="Courier"/>
              </a:rPr>
              <a:t>consockfd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  exit(EXIT_SUCCESS);         /* exit child normally */</a:t>
            </a:r>
          </a:p>
          <a:p>
            <a:r>
              <a:rPr lang="en-US" sz="1700" dirty="0">
                <a:latin typeface="Courier"/>
                <a:cs typeface="Courier"/>
              </a:rPr>
              <a:t>    }</a:t>
            </a:r>
          </a:p>
          <a:p>
            <a:r>
              <a:rPr lang="en-US" sz="1700" dirty="0">
                <a:latin typeface="Courier"/>
                <a:cs typeface="Courier"/>
              </a:rPr>
              <a:t>  }</a:t>
            </a:r>
          </a:p>
          <a:p>
            <a:r>
              <a:rPr lang="en-US" sz="1700" dirty="0" smtClean="0">
                <a:latin typeface="Courier"/>
                <a:cs typeface="Courier"/>
              </a:rPr>
              <a:t>close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  <a:endParaRPr lang="en-US" sz="17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1390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41288"/>
            <a:ext cx="8458200" cy="5334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Correctness for systems with concurrent threads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If dispatcher can schedule threads in any way, programs must work under all circumstances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Can you test for this?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How can you know if your program works?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rgbClr val="FF0000"/>
                </a:solidFill>
                <a:ea typeface="Gulim" panose="020B0600000101010101" pitchFamily="34" charset="-127"/>
              </a:rPr>
              <a:t>Independent Threads: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No state shared with other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Deterministic 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 Input state determines results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Reproducible  Can recreate Starting Conditions, I/O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Scheduling order doesn’t matter (if </a:t>
            </a: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  <a:sym typeface="Symbol" panose="05050102010706020507" pitchFamily="18" charset="2"/>
              </a:rPr>
              <a:t>switch()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 works!!!)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rgbClr val="FF0000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Cooperating Threads: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Shared State between multiple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Non-deterministic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Non-reproducible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Non-deterministic and Non-reproducible means that bugs can be intermittent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Sometimes called “Heisenbugs”</a:t>
            </a:r>
          </a:p>
        </p:txBody>
      </p:sp>
    </p:spTree>
    <p:extLst>
      <p:ext uri="{BB962C8B-B14F-4D97-AF65-F5344CB8AC3E}">
        <p14:creationId xmlns:p14="http://schemas.microsoft.com/office/powerpoint/2010/main" val="389234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Interactions Complicate Debugging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Is any program truly independent?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Every process shares the file system, OS resources, network, etc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Extreme example: buggy device driver causes thread A to crash “independent thread” B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You probably don’t realize how much you depend on reproducibility: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Evil C compiler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Modifies files behind your back by inserting errors into C program unless you insert debugging code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Debugging statements can overrun stack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Non-deterministic errors are really difficult to find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Memory layout of kernel+user programs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depends on scheduling, which depends on timer/other things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Original UNIX had a bunch of non-deterministic errors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Something which does interesting I/O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typing of letters used to help generate secure keys</a:t>
            </a:r>
          </a:p>
          <a:p>
            <a:pPr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377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Why allow cooperating threads?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00100"/>
            <a:ext cx="8928100" cy="58293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People cooperate; computers help/enhance people’s lives, so computers must cooperate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By analogy, the non-reproducibility/non-determinism of people is a notable problem for “carefully laid plans”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1: Share resources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One computer, many users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One bank balance, many ATMs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What if ATMs were only updated at night?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Embedded systems (robot control: coordinate arm &amp; hand)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2: Speedup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Overlap I/O and computation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Many different file systems do read-ahead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Multiprocessors – chop up program into parallel pieces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3: Modularity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More important than you might think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Chop large problem up into simpler pieces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To compile, for instance, gcc calls cpp | cc1 | cc2 | as | ld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Makes system easier to extend</a:t>
            </a:r>
          </a:p>
        </p:txBody>
      </p:sp>
    </p:spTree>
    <p:extLst>
      <p:ext uri="{BB962C8B-B14F-4D97-AF65-F5344CB8AC3E}">
        <p14:creationId xmlns:p14="http://schemas.microsoft.com/office/powerpoint/2010/main" val="2947632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High-level Example: Web Server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657600"/>
            <a:ext cx="7924800" cy="2819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Server must handle many requests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Non-cooperating version: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mtClean="0">
                <a:ea typeface="Gulim" panose="020B0600000101010101" pitchFamily="34" charset="-127"/>
              </a:rPr>
              <a:t>	</a:t>
            </a: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serverLoop() {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con = AcceptCon();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ProcessFork(ServiceWebPage(),con);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What are some disadvantages of this technique?</a:t>
            </a:r>
          </a:p>
        </p:txBody>
      </p:sp>
      <p:sp>
        <p:nvSpPr>
          <p:cNvPr id="29700" name="tower"/>
          <p:cNvSpPr>
            <a:spLocks noEditPoints="1" noChangeArrowheads="1"/>
          </p:cNvSpPr>
          <p:nvPr/>
        </p:nvSpPr>
        <p:spPr bwMode="auto">
          <a:xfrm>
            <a:off x="6629400" y="7620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aptop"/>
          <p:cNvSpPr>
            <a:spLocks noEditPoints="1" noChangeArrowheads="1"/>
          </p:cNvSpPr>
          <p:nvPr/>
        </p:nvSpPr>
        <p:spPr bwMode="auto">
          <a:xfrm>
            <a:off x="1676400" y="1066800"/>
            <a:ext cx="1447800" cy="1066800"/>
          </a:xfrm>
          <a:custGeom>
            <a:avLst/>
            <a:gdLst>
              <a:gd name="T0" fmla="*/ 225347 w 21600"/>
              <a:gd name="T1" fmla="*/ 0 h 21600"/>
              <a:gd name="T2" fmla="*/ 225347 w 21600"/>
              <a:gd name="T3" fmla="*/ 354267 h 21600"/>
              <a:gd name="T4" fmla="*/ 1228418 w 21600"/>
              <a:gd name="T5" fmla="*/ 0 h 21600"/>
              <a:gd name="T6" fmla="*/ 1228418 w 21600"/>
              <a:gd name="T7" fmla="*/ 354267 h 21600"/>
              <a:gd name="T8" fmla="*/ 723900 w 21600"/>
              <a:gd name="T9" fmla="*/ 0 h 21600"/>
              <a:gd name="T10" fmla="*/ 723900 w 21600"/>
              <a:gd name="T11" fmla="*/ 1066800 h 21600"/>
              <a:gd name="T12" fmla="*/ 0 w 21600"/>
              <a:gd name="T13" fmla="*/ 1066800 h 21600"/>
              <a:gd name="T14" fmla="*/ 1447800 w 21600"/>
              <a:gd name="T15" fmla="*/ 1066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Freeform 9"/>
          <p:cNvSpPr>
            <a:spLocks/>
          </p:cNvSpPr>
          <p:nvPr/>
        </p:nvSpPr>
        <p:spPr bwMode="auto">
          <a:xfrm>
            <a:off x="3276600" y="1219200"/>
            <a:ext cx="3352800" cy="241300"/>
          </a:xfrm>
          <a:custGeom>
            <a:avLst/>
            <a:gdLst>
              <a:gd name="T0" fmla="*/ 0 w 1824"/>
              <a:gd name="T1" fmla="*/ 202170 h 296"/>
              <a:gd name="T2" fmla="*/ 1323474 w 1824"/>
              <a:gd name="T3" fmla="*/ 6522 h 296"/>
              <a:gd name="T4" fmla="*/ 3352800 w 1824"/>
              <a:gd name="T5" fmla="*/ 24130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296">
                <a:moveTo>
                  <a:pt x="0" y="248"/>
                </a:moveTo>
                <a:cubicBezTo>
                  <a:pt x="208" y="124"/>
                  <a:pt x="416" y="0"/>
                  <a:pt x="720" y="8"/>
                </a:cubicBezTo>
                <a:cubicBezTo>
                  <a:pt x="1024" y="16"/>
                  <a:pt x="1424" y="156"/>
                  <a:pt x="1824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3" name="Document"/>
          <p:cNvSpPr>
            <a:spLocks noEditPoints="1" noChangeArrowheads="1"/>
          </p:cNvSpPr>
          <p:nvPr/>
        </p:nvSpPr>
        <p:spPr bwMode="auto">
          <a:xfrm>
            <a:off x="3352800" y="1447800"/>
            <a:ext cx="676275" cy="1057275"/>
          </a:xfrm>
          <a:custGeom>
            <a:avLst/>
            <a:gdLst>
              <a:gd name="T0" fmla="*/ 336791 w 21600"/>
              <a:gd name="T1" fmla="*/ 1058841 h 21600"/>
              <a:gd name="T2" fmla="*/ 2661 w 21600"/>
              <a:gd name="T3" fmla="*/ 531036 h 21600"/>
              <a:gd name="T4" fmla="*/ 336791 w 21600"/>
              <a:gd name="T5" fmla="*/ 3965 h 21600"/>
              <a:gd name="T6" fmla="*/ 679594 w 21600"/>
              <a:gd name="T7" fmla="*/ 521393 h 21600"/>
              <a:gd name="T8" fmla="*/ 336791 w 21600"/>
              <a:gd name="T9" fmla="*/ 1058841 h 21600"/>
              <a:gd name="T10" fmla="*/ 0 w 21600"/>
              <a:gd name="T11" fmla="*/ 0 h 21600"/>
              <a:gd name="T12" fmla="*/ 676275 w 21600"/>
              <a:gd name="T13" fmla="*/ 0 h 21600"/>
              <a:gd name="T14" fmla="*/ 676275 w 21600"/>
              <a:gd name="T15" fmla="*/ 10572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4" name="laptop"/>
          <p:cNvSpPr>
            <a:spLocks noEditPoints="1" noChangeArrowheads="1"/>
          </p:cNvSpPr>
          <p:nvPr/>
        </p:nvSpPr>
        <p:spPr bwMode="auto">
          <a:xfrm>
            <a:off x="4724400" y="2590800"/>
            <a:ext cx="1447800" cy="1066800"/>
          </a:xfrm>
          <a:custGeom>
            <a:avLst/>
            <a:gdLst>
              <a:gd name="T0" fmla="*/ 225347 w 21600"/>
              <a:gd name="T1" fmla="*/ 0 h 21600"/>
              <a:gd name="T2" fmla="*/ 225347 w 21600"/>
              <a:gd name="T3" fmla="*/ 354267 h 21600"/>
              <a:gd name="T4" fmla="*/ 1228418 w 21600"/>
              <a:gd name="T5" fmla="*/ 0 h 21600"/>
              <a:gd name="T6" fmla="*/ 1228418 w 21600"/>
              <a:gd name="T7" fmla="*/ 354267 h 21600"/>
              <a:gd name="T8" fmla="*/ 723900 w 21600"/>
              <a:gd name="T9" fmla="*/ 0 h 21600"/>
              <a:gd name="T10" fmla="*/ 723900 w 21600"/>
              <a:gd name="T11" fmla="*/ 1066800 h 21600"/>
              <a:gd name="T12" fmla="*/ 0 w 21600"/>
              <a:gd name="T13" fmla="*/ 1066800 h 21600"/>
              <a:gd name="T14" fmla="*/ 1447800 w 21600"/>
              <a:gd name="T15" fmla="*/ 1066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Freeform 13"/>
          <p:cNvSpPr>
            <a:spLocks/>
          </p:cNvSpPr>
          <p:nvPr/>
        </p:nvSpPr>
        <p:spPr bwMode="auto">
          <a:xfrm>
            <a:off x="5943600" y="2057400"/>
            <a:ext cx="685800" cy="609600"/>
          </a:xfrm>
          <a:custGeom>
            <a:avLst/>
            <a:gdLst>
              <a:gd name="T0" fmla="*/ 0 w 432"/>
              <a:gd name="T1" fmla="*/ 609600 h 384"/>
              <a:gd name="T2" fmla="*/ 228600 w 432"/>
              <a:gd name="T3" fmla="*/ 152400 h 384"/>
              <a:gd name="T4" fmla="*/ 685800 w 432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36" y="272"/>
                  <a:pt x="72" y="160"/>
                  <a:pt x="144" y="96"/>
                </a:cubicBezTo>
                <a:cubicBezTo>
                  <a:pt x="216" y="32"/>
                  <a:pt x="324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6" name="Document"/>
          <p:cNvSpPr>
            <a:spLocks noEditPoints="1" noChangeArrowheads="1"/>
          </p:cNvSpPr>
          <p:nvPr/>
        </p:nvSpPr>
        <p:spPr bwMode="auto">
          <a:xfrm>
            <a:off x="6096000" y="2667000"/>
            <a:ext cx="676275" cy="1057275"/>
          </a:xfrm>
          <a:custGeom>
            <a:avLst/>
            <a:gdLst>
              <a:gd name="T0" fmla="*/ 336791 w 21600"/>
              <a:gd name="T1" fmla="*/ 1058841 h 21600"/>
              <a:gd name="T2" fmla="*/ 2661 w 21600"/>
              <a:gd name="T3" fmla="*/ 531036 h 21600"/>
              <a:gd name="T4" fmla="*/ 336791 w 21600"/>
              <a:gd name="T5" fmla="*/ 3965 h 21600"/>
              <a:gd name="T6" fmla="*/ 679594 w 21600"/>
              <a:gd name="T7" fmla="*/ 521393 h 21600"/>
              <a:gd name="T8" fmla="*/ 336791 w 21600"/>
              <a:gd name="T9" fmla="*/ 1058841 h 21600"/>
              <a:gd name="T10" fmla="*/ 0 w 21600"/>
              <a:gd name="T11" fmla="*/ 0 h 21600"/>
              <a:gd name="T12" fmla="*/ 676275 w 21600"/>
              <a:gd name="T13" fmla="*/ 0 h 21600"/>
              <a:gd name="T14" fmla="*/ 676275 w 21600"/>
              <a:gd name="T15" fmla="*/ 10572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 rot="10800000">
            <a:off x="5943600" y="2209800"/>
            <a:ext cx="685800" cy="609600"/>
          </a:xfrm>
          <a:custGeom>
            <a:avLst/>
            <a:gdLst>
              <a:gd name="T0" fmla="*/ 0 w 432"/>
              <a:gd name="T1" fmla="*/ 609600 h 384"/>
              <a:gd name="T2" fmla="*/ 228600 w 432"/>
              <a:gd name="T3" fmla="*/ 152400 h 384"/>
              <a:gd name="T4" fmla="*/ 685800 w 432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36" y="272"/>
                  <a:pt x="72" y="160"/>
                  <a:pt x="144" y="96"/>
                </a:cubicBezTo>
                <a:cubicBezTo>
                  <a:pt x="216" y="32"/>
                  <a:pt x="324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8" name="Freeform 10"/>
          <p:cNvSpPr>
            <a:spLocks/>
          </p:cNvSpPr>
          <p:nvPr/>
        </p:nvSpPr>
        <p:spPr bwMode="auto">
          <a:xfrm rot="10800000">
            <a:off x="3200400" y="1600200"/>
            <a:ext cx="3352800" cy="228600"/>
          </a:xfrm>
          <a:custGeom>
            <a:avLst/>
            <a:gdLst>
              <a:gd name="T0" fmla="*/ 0 w 1824"/>
              <a:gd name="T1" fmla="*/ 191530 h 296"/>
              <a:gd name="T2" fmla="*/ 1323474 w 1824"/>
              <a:gd name="T3" fmla="*/ 6178 h 296"/>
              <a:gd name="T4" fmla="*/ 3352800 w 1824"/>
              <a:gd name="T5" fmla="*/ 22860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296">
                <a:moveTo>
                  <a:pt x="0" y="248"/>
                </a:moveTo>
                <a:cubicBezTo>
                  <a:pt x="208" y="124"/>
                  <a:pt x="416" y="0"/>
                  <a:pt x="720" y="8"/>
                </a:cubicBezTo>
                <a:cubicBezTo>
                  <a:pt x="1024" y="16"/>
                  <a:pt x="1424" y="156"/>
                  <a:pt x="1824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2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Threaded Web Server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07425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Now, use a single process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Multithreaded (cooperating) version: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serverLoop() {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connection = AcceptCon();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ThreadFork(ServiceWebPage(),connection);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Looks almost the same, but has many advantages: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Can share file caches kept in memory, results of CGI scripts, other things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Threads are </a:t>
            </a:r>
            <a:r>
              <a:rPr lang="en-US" altLang="ko-KR" i="1" smtClean="0">
                <a:ea typeface="Gulim" panose="020B0600000101010101" pitchFamily="34" charset="-127"/>
              </a:rPr>
              <a:t>much</a:t>
            </a:r>
            <a:r>
              <a:rPr lang="en-US" altLang="ko-KR" smtClean="0">
                <a:ea typeface="Gulim" panose="020B0600000101010101" pitchFamily="34" charset="-127"/>
              </a:rPr>
              <a:t> cheaper to create than processes, so this has a lower per-request overhead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Question: would a user-level (say one-to-many) thread package make sense here?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When one request blocks on disk, all block…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What about Denial of Service attacks or digg / Slash-dot effects?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ko-KR" altLang="en-US" smtClean="0">
              <a:ea typeface="Gulim" panose="020B0600000101010101" pitchFamily="34" charset="-127"/>
            </a:endParaRPr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2619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33" name="Picture 5" descr="digg-logo-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b="24324"/>
          <a:stretch>
            <a:fillRect/>
          </a:stretch>
        </p:blipFill>
        <p:spPr bwMode="auto">
          <a:xfrm>
            <a:off x="4924425" y="6019800"/>
            <a:ext cx="13239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311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Thread Pools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3625" cy="2895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Problem with previous version: Unbounded Threads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When web-site becomes too popular – throughput sinks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Instead, allocate a bounded “pool” of worker threads, representing the maximum level of multiprogramming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</a:p>
        </p:txBody>
      </p:sp>
      <p:sp>
        <p:nvSpPr>
          <p:cNvPr id="31748" name="Text Box 23"/>
          <p:cNvSpPr txBox="1">
            <a:spLocks noChangeArrowheads="1"/>
          </p:cNvSpPr>
          <p:nvPr/>
        </p:nvSpPr>
        <p:spPr bwMode="auto">
          <a:xfrm>
            <a:off x="152400" y="14478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>
              <a:ea typeface="Gulim" panose="020B0600000101010101" pitchFamily="34" charset="-127"/>
            </a:endParaRPr>
          </a:p>
        </p:txBody>
      </p:sp>
      <p:sp>
        <p:nvSpPr>
          <p:cNvPr id="408600" name="Text Box 24"/>
          <p:cNvSpPr txBox="1">
            <a:spLocks noChangeArrowheads="1"/>
          </p:cNvSpPr>
          <p:nvPr/>
        </p:nvSpPr>
        <p:spPr bwMode="auto">
          <a:xfrm>
            <a:off x="228600" y="4267200"/>
            <a:ext cx="449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master()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allocThreads(worker,queue);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con=AcceptCon();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Enqueue(queue,con);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wakeUp(queue);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}</a:t>
            </a: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4724400" y="4152900"/>
            <a:ext cx="4267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worker(queue)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con=Dequeue(queue);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if (con==null)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   sleepOn(queue);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else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   ServiceWebPage(con);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}</a:t>
            </a:r>
          </a:p>
        </p:txBody>
      </p:sp>
      <p:grpSp>
        <p:nvGrpSpPr>
          <p:cNvPr id="408603" name="Group 27"/>
          <p:cNvGrpSpPr>
            <a:grpSpLocks/>
          </p:cNvGrpSpPr>
          <p:nvPr/>
        </p:nvGrpSpPr>
        <p:grpSpPr bwMode="auto">
          <a:xfrm>
            <a:off x="1219200" y="2209800"/>
            <a:ext cx="6172200" cy="1890713"/>
            <a:chOff x="624" y="1392"/>
            <a:chExt cx="3888" cy="1191"/>
          </a:xfrm>
        </p:grpSpPr>
        <p:sp>
          <p:nvSpPr>
            <p:cNvPr id="31752" name="Rectangle 14"/>
            <p:cNvSpPr>
              <a:spLocks noChangeArrowheads="1"/>
            </p:cNvSpPr>
            <p:nvPr/>
          </p:nvSpPr>
          <p:spPr bwMode="auto">
            <a:xfrm>
              <a:off x="2496" y="1488"/>
              <a:ext cx="528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Master</a:t>
              </a:r>
            </a:p>
            <a:p>
              <a:r>
                <a:rPr lang="en-US" altLang="ko-KR"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31753" name="Text Box 15"/>
            <p:cNvSpPr txBox="1">
              <a:spLocks noChangeArrowheads="1"/>
            </p:cNvSpPr>
            <p:nvPr/>
          </p:nvSpPr>
          <p:spPr bwMode="auto">
            <a:xfrm>
              <a:off x="3552" y="2352"/>
              <a:ext cx="9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31754" name="laptop"/>
            <p:cNvSpPr>
              <a:spLocks noEditPoints="1" noChangeArrowheads="1"/>
            </p:cNvSpPr>
            <p:nvPr/>
          </p:nvSpPr>
          <p:spPr bwMode="auto">
            <a:xfrm>
              <a:off x="62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19"/>
            <p:cNvSpPr>
              <a:spLocks/>
            </p:cNvSpPr>
            <p:nvPr/>
          </p:nvSpPr>
          <p:spPr bwMode="auto">
            <a:xfrm>
              <a:off x="1488" y="2064"/>
              <a:ext cx="2304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6" name="Freeform 20"/>
            <p:cNvSpPr>
              <a:spLocks/>
            </p:cNvSpPr>
            <p:nvPr/>
          </p:nvSpPr>
          <p:spPr bwMode="auto">
            <a:xfrm>
              <a:off x="1488" y="1680"/>
              <a:ext cx="1008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7" name="Line 21"/>
            <p:cNvSpPr>
              <a:spLocks noChangeShapeType="1"/>
            </p:cNvSpPr>
            <p:nvPr/>
          </p:nvSpPr>
          <p:spPr bwMode="auto">
            <a:xfrm>
              <a:off x="302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8" name="Rectangle 26"/>
            <p:cNvSpPr>
              <a:spLocks noChangeArrowheads="1"/>
            </p:cNvSpPr>
            <p:nvPr/>
          </p:nvSpPr>
          <p:spPr bwMode="auto">
            <a:xfrm>
              <a:off x="3312" y="1584"/>
              <a:ext cx="192" cy="52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1759" name="Group 16"/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1760" name="Oval 4"/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3">
                <p14:nvContentPartPr>
                  <p14:cNvPr id="408582" name="Ink 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408583" name="Ink 7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408584" name="Ink 8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408585" name="Ink 9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408586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408587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408588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408589" name="Ink 13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47131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  <p:bldP spid="408600" grpId="0"/>
      <p:bldP spid="40860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Classification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4495800"/>
            <a:ext cx="8610600" cy="2239963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en-US" smtClean="0"/>
              <a:t>Real operating systems have either</a:t>
            </a:r>
          </a:p>
          <a:p>
            <a:pPr lvl="1">
              <a:spcBef>
                <a:spcPct val="15000"/>
              </a:spcBef>
            </a:pPr>
            <a:r>
              <a:rPr lang="en-US" altLang="en-US" smtClean="0"/>
              <a:t>One or many address spaces</a:t>
            </a:r>
          </a:p>
          <a:p>
            <a:pPr lvl="1">
              <a:spcBef>
                <a:spcPct val="15000"/>
              </a:spcBef>
            </a:pPr>
            <a:r>
              <a:rPr lang="en-US" altLang="en-US" smtClean="0"/>
              <a:t>One or many threads per address space</a:t>
            </a:r>
          </a:p>
          <a:p>
            <a:pPr>
              <a:spcBef>
                <a:spcPct val="15000"/>
              </a:spcBef>
            </a:pPr>
            <a:r>
              <a:rPr lang="en-US" altLang="en-US" smtClean="0"/>
              <a:t>Did Windows 95/98/ME have real memory protection?</a:t>
            </a:r>
          </a:p>
          <a:p>
            <a:pPr lvl="1">
              <a:spcBef>
                <a:spcPct val="15000"/>
              </a:spcBef>
            </a:pPr>
            <a:r>
              <a:rPr lang="en-US" altLang="en-US" smtClean="0"/>
              <a:t>No: Users could overwrite process tables/System DLLs</a:t>
            </a:r>
          </a:p>
        </p:txBody>
      </p:sp>
      <p:sp>
        <p:nvSpPr>
          <p:cNvPr id="327693" name="Rectangle 13"/>
          <p:cNvSpPr>
            <a:spLocks noChangeArrowheads="1"/>
          </p:cNvSpPr>
          <p:nvPr/>
        </p:nvSpPr>
        <p:spPr bwMode="auto">
          <a:xfrm>
            <a:off x="5715000" y="3124200"/>
            <a:ext cx="30480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Mach, OS/2, Linux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Windows 9x???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Win NT to XP, Solaris, HP-UX, OS X</a:t>
            </a:r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2743200" y="3124200"/>
            <a:ext cx="29718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Embedded systems (Geoworks, VxWorks, JavaOS,etc)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JavaOS, Pilot(PC)</a:t>
            </a:r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5715000" y="2362200"/>
            <a:ext cx="30480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Traditional UNIX</a:t>
            </a:r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2743200" y="2362200"/>
            <a:ext cx="29718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MS/DOS, early Macintosh</a:t>
            </a:r>
          </a:p>
        </p:txBody>
      </p:sp>
      <p:grpSp>
        <p:nvGrpSpPr>
          <p:cNvPr id="327749" name="Group 69"/>
          <p:cNvGrpSpPr>
            <a:grpSpLocks/>
          </p:cNvGrpSpPr>
          <p:nvPr/>
        </p:nvGrpSpPr>
        <p:grpSpPr bwMode="auto">
          <a:xfrm>
            <a:off x="381000" y="1524000"/>
            <a:ext cx="2362200" cy="2935288"/>
            <a:chOff x="240" y="960"/>
            <a:chExt cx="1488" cy="1849"/>
          </a:xfrm>
        </p:grpSpPr>
        <p:grpSp>
          <p:nvGrpSpPr>
            <p:cNvPr id="36886" name="Group 64"/>
            <p:cNvGrpSpPr>
              <a:grpSpLocks/>
            </p:cNvGrpSpPr>
            <p:nvPr/>
          </p:nvGrpSpPr>
          <p:grpSpPr bwMode="auto">
            <a:xfrm>
              <a:off x="240" y="1488"/>
              <a:ext cx="1488" cy="1321"/>
              <a:chOff x="240" y="1528"/>
              <a:chExt cx="1488" cy="1377"/>
            </a:xfrm>
          </p:grpSpPr>
          <p:sp>
            <p:nvSpPr>
              <p:cNvPr id="36888" name="Rectangle 11"/>
              <p:cNvSpPr>
                <a:spLocks noChangeArrowheads="1"/>
              </p:cNvSpPr>
              <p:nvPr/>
            </p:nvSpPr>
            <p:spPr bwMode="auto">
              <a:xfrm>
                <a:off x="240" y="2040"/>
                <a:ext cx="1488" cy="865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000"/>
                  <a:t>Many</a:t>
                </a:r>
              </a:p>
            </p:txBody>
          </p:sp>
          <p:sp>
            <p:nvSpPr>
              <p:cNvPr id="36889" name="Rectangle 8"/>
              <p:cNvSpPr>
                <a:spLocks noChangeArrowheads="1"/>
              </p:cNvSpPr>
              <p:nvPr/>
            </p:nvSpPr>
            <p:spPr bwMode="auto">
              <a:xfrm>
                <a:off x="240" y="1528"/>
                <a:ext cx="1488" cy="512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000"/>
                  <a:t>One</a:t>
                </a:r>
              </a:p>
            </p:txBody>
          </p:sp>
        </p:grpSp>
        <p:sp>
          <p:nvSpPr>
            <p:cNvPr id="36887" name="Rectangle 5"/>
            <p:cNvSpPr>
              <a:spLocks noChangeArrowheads="1"/>
            </p:cNvSpPr>
            <p:nvPr/>
          </p:nvSpPr>
          <p:spPr bwMode="auto">
            <a:xfrm>
              <a:off x="288" y="960"/>
              <a:ext cx="96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3FB25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# threads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Per AS:</a:t>
              </a:r>
            </a:p>
          </p:txBody>
        </p:sp>
      </p:grpSp>
      <p:grpSp>
        <p:nvGrpSpPr>
          <p:cNvPr id="327746" name="Group 66"/>
          <p:cNvGrpSpPr>
            <a:grpSpLocks/>
          </p:cNvGrpSpPr>
          <p:nvPr/>
        </p:nvGrpSpPr>
        <p:grpSpPr bwMode="auto">
          <a:xfrm>
            <a:off x="1981200" y="685800"/>
            <a:ext cx="6781800" cy="1676400"/>
            <a:chOff x="1248" y="432"/>
            <a:chExt cx="4272" cy="1104"/>
          </a:xfrm>
        </p:grpSpPr>
        <p:sp>
          <p:nvSpPr>
            <p:cNvPr id="36883" name="Rectangle 7"/>
            <p:cNvSpPr>
              <a:spLocks noChangeArrowheads="1"/>
            </p:cNvSpPr>
            <p:nvPr/>
          </p:nvSpPr>
          <p:spPr bwMode="auto">
            <a:xfrm>
              <a:off x="3600" y="432"/>
              <a:ext cx="1920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Many</a:t>
              </a:r>
            </a:p>
          </p:txBody>
        </p:sp>
        <p:sp>
          <p:nvSpPr>
            <p:cNvPr id="36884" name="Rectangle 6"/>
            <p:cNvSpPr>
              <a:spLocks noChangeArrowheads="1"/>
            </p:cNvSpPr>
            <p:nvPr/>
          </p:nvSpPr>
          <p:spPr bwMode="auto">
            <a:xfrm>
              <a:off x="1728" y="432"/>
              <a:ext cx="1872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One</a:t>
              </a:r>
            </a:p>
          </p:txBody>
        </p:sp>
        <p:sp>
          <p:nvSpPr>
            <p:cNvPr id="36885" name="Rectangle 65"/>
            <p:cNvSpPr>
              <a:spLocks noChangeArrowheads="1"/>
            </p:cNvSpPr>
            <p:nvPr/>
          </p:nvSpPr>
          <p:spPr bwMode="auto">
            <a:xfrm rot="-5400000">
              <a:off x="936" y="792"/>
              <a:ext cx="105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3FB25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# of addr spaces:</a:t>
              </a:r>
            </a:p>
          </p:txBody>
        </p:sp>
      </p:grpSp>
      <p:grpSp>
        <p:nvGrpSpPr>
          <p:cNvPr id="36874" name="Group 68"/>
          <p:cNvGrpSpPr>
            <a:grpSpLocks/>
          </p:cNvGrpSpPr>
          <p:nvPr/>
        </p:nvGrpSpPr>
        <p:grpSpPr bwMode="auto">
          <a:xfrm>
            <a:off x="381000" y="685800"/>
            <a:ext cx="8382000" cy="3773488"/>
            <a:chOff x="240" y="432"/>
            <a:chExt cx="5280" cy="2473"/>
          </a:xfrm>
        </p:grpSpPr>
        <p:sp>
          <p:nvSpPr>
            <p:cNvPr id="36875" name="Line 15"/>
            <p:cNvSpPr>
              <a:spLocks noChangeShapeType="1"/>
            </p:cNvSpPr>
            <p:nvPr/>
          </p:nvSpPr>
          <p:spPr bwMode="auto">
            <a:xfrm>
              <a:off x="240" y="1528"/>
              <a:ext cx="5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16"/>
            <p:cNvSpPr>
              <a:spLocks noChangeShapeType="1"/>
            </p:cNvSpPr>
            <p:nvPr/>
          </p:nvSpPr>
          <p:spPr bwMode="auto">
            <a:xfrm>
              <a:off x="240" y="2040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7"/>
            <p:cNvSpPr>
              <a:spLocks noChangeShapeType="1"/>
            </p:cNvSpPr>
            <p:nvPr/>
          </p:nvSpPr>
          <p:spPr bwMode="auto">
            <a:xfrm>
              <a:off x="240" y="2905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Line 18"/>
            <p:cNvSpPr>
              <a:spLocks noChangeShapeType="1"/>
            </p:cNvSpPr>
            <p:nvPr/>
          </p:nvSpPr>
          <p:spPr bwMode="auto">
            <a:xfrm>
              <a:off x="24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19"/>
            <p:cNvSpPr>
              <a:spLocks noChangeShapeType="1"/>
            </p:cNvSpPr>
            <p:nvPr/>
          </p:nvSpPr>
          <p:spPr bwMode="auto">
            <a:xfrm>
              <a:off x="1728" y="432"/>
              <a:ext cx="0" cy="24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21"/>
            <p:cNvSpPr>
              <a:spLocks noChangeShapeType="1"/>
            </p:cNvSpPr>
            <p:nvPr/>
          </p:nvSpPr>
          <p:spPr bwMode="auto">
            <a:xfrm>
              <a:off x="552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20"/>
            <p:cNvSpPr>
              <a:spLocks noChangeShapeType="1"/>
            </p:cNvSpPr>
            <p:nvPr/>
          </p:nvSpPr>
          <p:spPr bwMode="auto">
            <a:xfrm>
              <a:off x="3600" y="432"/>
              <a:ext cx="0" cy="2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14"/>
            <p:cNvSpPr>
              <a:spLocks noChangeShapeType="1"/>
            </p:cNvSpPr>
            <p:nvPr/>
          </p:nvSpPr>
          <p:spPr bwMode="auto">
            <a:xfrm>
              <a:off x="240" y="432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3611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  <p:bldP spid="327693" grpId="0" animBg="1"/>
      <p:bldP spid="327692" grpId="0" animBg="1"/>
      <p:bldP spid="327690" grpId="0" animBg="1"/>
      <p:bldP spid="32768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Processes have two parts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Threads (Concurrency)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Address Spaces (Protection)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Concurrency accomplished by multiplexing CPU Time: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Unloading current thread (PC, registers)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Loading new thread (PC, registers)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Such context switching may be voluntary (</a:t>
            </a:r>
            <a:r>
              <a:rPr lang="en-US" altLang="en-US" dirty="0" smtClean="0">
                <a:latin typeface="Courier New" panose="02070309020205020404" pitchFamily="49" charset="0"/>
              </a:rPr>
              <a:t>yield()</a:t>
            </a:r>
            <a:r>
              <a:rPr lang="en-US" altLang="en-US" dirty="0" smtClean="0"/>
              <a:t>, I/O operations) or involuntary (timer, other interrupts)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Protection accomplished restricting access: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Memory mapping isolates processes from each other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Dual-mode for isolating I/O, other resources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Various Textbooks talk </a:t>
            </a:r>
            <a:r>
              <a:rPr lang="en-US" altLang="en-US" dirty="0" smtClean="0"/>
              <a:t>about </a:t>
            </a:r>
            <a:r>
              <a:rPr lang="en-US" altLang="en-US" i="1" dirty="0" smtClean="0">
                <a:solidFill>
                  <a:srgbClr val="FF0000"/>
                </a:solidFill>
              </a:rPr>
              <a:t>processes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this concerns concurrency, really talking about thread portion of a process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this concerns protection, talking about address space portion of a process</a:t>
            </a:r>
          </a:p>
        </p:txBody>
      </p:sp>
    </p:spTree>
    <p:extLst>
      <p:ext uri="{BB962C8B-B14F-4D97-AF65-F5344CB8AC3E}">
        <p14:creationId xmlns:p14="http://schemas.microsoft.com/office/powerpoint/2010/main" val="84861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Address -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95" y="3657600"/>
            <a:ext cx="8229600" cy="2203128"/>
          </a:xfrm>
        </p:spPr>
        <p:txBody>
          <a:bodyPr>
            <a:normAutofit/>
          </a:bodyPr>
          <a:lstStyle/>
          <a:p>
            <a:r>
              <a:rPr lang="en-US" dirty="0" smtClean="0"/>
              <a:t>Simple form </a:t>
            </a:r>
          </a:p>
          <a:p>
            <a:r>
              <a:rPr lang="en-US" dirty="0" smtClean="0"/>
              <a:t>Internet Protocol</a:t>
            </a:r>
            <a:endParaRPr lang="en-US" dirty="0"/>
          </a:p>
          <a:p>
            <a:r>
              <a:rPr lang="en-US" dirty="0" smtClean="0"/>
              <a:t>accepting any connections on the specified port</a:t>
            </a:r>
          </a:p>
          <a:p>
            <a:r>
              <a:rPr lang="en-US" dirty="0" smtClean="0"/>
              <a:t>In “network byte ordering”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7515" y="1518230"/>
            <a:ext cx="8216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memset</a:t>
            </a:r>
            <a:r>
              <a:rPr lang="en-US" dirty="0">
                <a:latin typeface="Courier"/>
                <a:cs typeface="Courier"/>
              </a:rPr>
              <a:t>((char *) &amp;serv_addr,0, </a:t>
            </a:r>
            <a:r>
              <a:rPr lang="en-US" dirty="0" err="1">
                <a:latin typeface="Courier"/>
                <a:cs typeface="Courier"/>
              </a:rPr>
              <a:t>sizeof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>
                <a:latin typeface="Courier"/>
                <a:cs typeface="Courier"/>
              </a:rPr>
              <a:t>));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serv_addr.sin_family</a:t>
            </a: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>
                <a:latin typeface="Courier"/>
                <a:cs typeface="Courier"/>
              </a:rPr>
              <a:t>= AF_INET;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serv_addr.sin_addr.s_addr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INADDR_ANY;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serv_addr.sin_port</a:t>
            </a:r>
            <a:r>
              <a:rPr lang="en-US" dirty="0" smtClean="0">
                <a:latin typeface="Courier"/>
                <a:cs typeface="Courier"/>
              </a:rPr>
              <a:t>       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htons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portno</a:t>
            </a:r>
            <a:r>
              <a:rPr lang="en-US" dirty="0">
                <a:latin typeface="Courier"/>
                <a:cs typeface="Courier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21362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Client: getting the server address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990600"/>
            <a:ext cx="8763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 smtClean="0">
                <a:latin typeface="Courier New"/>
                <a:cs typeface="Courier New"/>
              </a:rPr>
              <a:t>struct</a:t>
            </a:r>
            <a:r>
              <a:rPr lang="en-US" sz="1700" dirty="0" smtClean="0">
                <a:latin typeface="Courier New"/>
                <a:cs typeface="Courier New"/>
              </a:rPr>
              <a:t> </a:t>
            </a:r>
            <a:r>
              <a:rPr lang="en-US" sz="1700" dirty="0" err="1">
                <a:latin typeface="Courier New"/>
                <a:cs typeface="Courier New"/>
              </a:rPr>
              <a:t>hostent</a:t>
            </a:r>
            <a:r>
              <a:rPr lang="en-US" sz="1700" dirty="0">
                <a:latin typeface="Courier New"/>
                <a:cs typeface="Courier New"/>
              </a:rPr>
              <a:t> *</a:t>
            </a:r>
            <a:r>
              <a:rPr lang="en-US" sz="1700" dirty="0" err="1">
                <a:latin typeface="Courier New"/>
                <a:cs typeface="Courier New"/>
              </a:rPr>
              <a:t>buildServerAddr</a:t>
            </a:r>
            <a:r>
              <a:rPr lang="en-US" sz="1700" dirty="0">
                <a:latin typeface="Courier New"/>
                <a:cs typeface="Courier New"/>
              </a:rPr>
              <a:t>(</a:t>
            </a:r>
            <a:r>
              <a:rPr lang="en-US" sz="1700" dirty="0" err="1">
                <a:latin typeface="Courier New"/>
                <a:cs typeface="Courier New"/>
              </a:rPr>
              <a:t>struct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 err="1">
                <a:latin typeface="Courier New"/>
                <a:cs typeface="Courier New"/>
              </a:rPr>
              <a:t>sockaddr_in</a:t>
            </a:r>
            <a:r>
              <a:rPr lang="en-US" sz="1700" dirty="0">
                <a:latin typeface="Courier New"/>
                <a:cs typeface="Courier New"/>
              </a:rPr>
              <a:t> *</a:t>
            </a:r>
            <a:r>
              <a:rPr lang="en-US" sz="1700" dirty="0" err="1">
                <a:latin typeface="Courier New"/>
                <a:cs typeface="Courier New"/>
              </a:rPr>
              <a:t>serv_addr</a:t>
            </a:r>
            <a:r>
              <a:rPr lang="en-US" sz="1700" dirty="0">
                <a:latin typeface="Courier New"/>
                <a:cs typeface="Courier New"/>
              </a:rPr>
              <a:t>,</a:t>
            </a:r>
          </a:p>
          <a:p>
            <a:r>
              <a:rPr lang="en-US" sz="1700" dirty="0">
                <a:latin typeface="Courier New"/>
                <a:cs typeface="Courier New"/>
              </a:rPr>
              <a:t>                                char *hostname, </a:t>
            </a:r>
            <a:r>
              <a:rPr lang="en-US" sz="1700" dirty="0" err="1">
                <a:latin typeface="Courier New"/>
                <a:cs typeface="Courier New"/>
              </a:rPr>
              <a:t>int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 err="1">
                <a:latin typeface="Courier New"/>
                <a:cs typeface="Courier New"/>
              </a:rPr>
              <a:t>portno</a:t>
            </a:r>
            <a:r>
              <a:rPr lang="en-US" sz="1700" dirty="0">
                <a:latin typeface="Courier New"/>
                <a:cs typeface="Courier New"/>
              </a:rPr>
              <a:t>) {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r>
              <a:rPr lang="en-US" sz="1700" dirty="0" err="1">
                <a:latin typeface="Courier New"/>
                <a:cs typeface="Courier New"/>
              </a:rPr>
              <a:t>struct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 err="1">
                <a:latin typeface="Courier New"/>
                <a:cs typeface="Courier New"/>
              </a:rPr>
              <a:t>hostent</a:t>
            </a:r>
            <a:r>
              <a:rPr lang="en-US" sz="1700" dirty="0">
                <a:latin typeface="Courier New"/>
                <a:cs typeface="Courier New"/>
              </a:rPr>
              <a:t> *server</a:t>
            </a:r>
            <a:r>
              <a:rPr lang="en-US" sz="1700" dirty="0" smtClean="0">
                <a:latin typeface="Courier New"/>
                <a:cs typeface="Courier New"/>
              </a:rPr>
              <a:t>;</a:t>
            </a:r>
          </a:p>
          <a:p>
            <a:endParaRPr lang="en-US" sz="1700" dirty="0">
              <a:latin typeface="Courier New"/>
              <a:cs typeface="Courier New"/>
            </a:endParaRPr>
          </a:p>
          <a:p>
            <a:r>
              <a:rPr lang="en-US" sz="1700" dirty="0">
                <a:latin typeface="Courier New"/>
                <a:cs typeface="Courier New"/>
              </a:rPr>
              <a:t>  /* Get host entry associated with a hostname or IP address */</a:t>
            </a:r>
          </a:p>
          <a:p>
            <a:r>
              <a:rPr lang="en-US" sz="1700" dirty="0">
                <a:latin typeface="Courier New"/>
                <a:cs typeface="Courier New"/>
              </a:rPr>
              <a:t>  server = </a:t>
            </a:r>
            <a:r>
              <a:rPr lang="en-US" sz="1700" b="1" dirty="0" err="1">
                <a:solidFill>
                  <a:srgbClr val="FF0000"/>
                </a:solidFill>
                <a:latin typeface="Courier New"/>
                <a:cs typeface="Courier New"/>
              </a:rPr>
              <a:t>gethostbyname</a:t>
            </a:r>
            <a:r>
              <a:rPr lang="en-US" sz="1700" dirty="0">
                <a:latin typeface="Courier New"/>
                <a:cs typeface="Courier New"/>
              </a:rPr>
              <a:t>(hostname);</a:t>
            </a:r>
          </a:p>
          <a:p>
            <a:r>
              <a:rPr lang="en-US" sz="1700" dirty="0">
                <a:latin typeface="Courier New"/>
                <a:cs typeface="Courier New"/>
              </a:rPr>
              <a:t>  if (server == NULL) {</a:t>
            </a:r>
          </a:p>
          <a:p>
            <a:r>
              <a:rPr lang="en-US" sz="1700" dirty="0">
                <a:latin typeface="Courier New"/>
                <a:cs typeface="Courier New"/>
              </a:rPr>
              <a:t>    </a:t>
            </a:r>
            <a:r>
              <a:rPr lang="en-US" sz="1700" dirty="0" err="1">
                <a:latin typeface="Courier New"/>
                <a:cs typeface="Courier New"/>
              </a:rPr>
              <a:t>fprintf</a:t>
            </a:r>
            <a:r>
              <a:rPr lang="en-US" sz="1700" dirty="0">
                <a:latin typeface="Courier New"/>
                <a:cs typeface="Courier New"/>
              </a:rPr>
              <a:t>(</a:t>
            </a:r>
            <a:r>
              <a:rPr lang="en-US" sz="1700" dirty="0" err="1">
                <a:latin typeface="Courier New"/>
                <a:cs typeface="Courier New"/>
              </a:rPr>
              <a:t>stderr</a:t>
            </a:r>
            <a:r>
              <a:rPr lang="en-US" sz="1700" dirty="0">
                <a:latin typeface="Courier New"/>
                <a:cs typeface="Courier New"/>
              </a:rPr>
              <a:t>,"ERROR, no such host\n");</a:t>
            </a:r>
          </a:p>
          <a:p>
            <a:r>
              <a:rPr lang="en-US" sz="1700" dirty="0">
                <a:latin typeface="Courier New"/>
                <a:cs typeface="Courier New"/>
              </a:rPr>
              <a:t>    exit(1);</a:t>
            </a:r>
          </a:p>
          <a:p>
            <a:r>
              <a:rPr lang="en-US" sz="1700" dirty="0">
                <a:latin typeface="Courier New"/>
                <a:cs typeface="Courier New"/>
              </a:rPr>
              <a:t>  }</a:t>
            </a:r>
          </a:p>
          <a:p>
            <a:endParaRPr lang="en-US" sz="1700" dirty="0">
              <a:latin typeface="Courier New"/>
              <a:cs typeface="Courier New"/>
            </a:endParaRPr>
          </a:p>
          <a:p>
            <a:r>
              <a:rPr lang="en-US" sz="1700" dirty="0">
                <a:latin typeface="Courier New"/>
                <a:cs typeface="Courier New"/>
              </a:rPr>
              <a:t>  /* Construct an address for remote server */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r>
              <a:rPr lang="en-US" sz="1700" dirty="0" err="1">
                <a:latin typeface="Courier New"/>
                <a:cs typeface="Courier New"/>
              </a:rPr>
              <a:t>memset</a:t>
            </a:r>
            <a:r>
              <a:rPr lang="en-US" sz="1700" dirty="0">
                <a:latin typeface="Courier New"/>
                <a:cs typeface="Courier New"/>
              </a:rPr>
              <a:t>((char *) </a:t>
            </a:r>
            <a:r>
              <a:rPr lang="en-US" sz="1700" dirty="0" err="1">
                <a:latin typeface="Courier New"/>
                <a:cs typeface="Courier New"/>
              </a:rPr>
              <a:t>serv_addr</a:t>
            </a:r>
            <a:r>
              <a:rPr lang="en-US" sz="1700" dirty="0">
                <a:latin typeface="Courier New"/>
                <a:cs typeface="Courier New"/>
              </a:rPr>
              <a:t>, 0, </a:t>
            </a:r>
            <a:r>
              <a:rPr lang="en-US" sz="1700" dirty="0" err="1">
                <a:latin typeface="Courier New"/>
                <a:cs typeface="Courier New"/>
              </a:rPr>
              <a:t>sizeof</a:t>
            </a:r>
            <a:r>
              <a:rPr lang="en-US" sz="1700" dirty="0">
                <a:latin typeface="Courier New"/>
                <a:cs typeface="Courier New"/>
              </a:rPr>
              <a:t>(</a:t>
            </a:r>
            <a:r>
              <a:rPr lang="en-US" sz="1700" dirty="0" err="1">
                <a:latin typeface="Courier New"/>
                <a:cs typeface="Courier New"/>
              </a:rPr>
              <a:t>struct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 err="1">
                <a:latin typeface="Courier New"/>
                <a:cs typeface="Courier New"/>
              </a:rPr>
              <a:t>sockaddr_in</a:t>
            </a:r>
            <a:r>
              <a:rPr lang="en-US" sz="1700" dirty="0">
                <a:latin typeface="Courier New"/>
                <a:cs typeface="Courier New"/>
              </a:rPr>
              <a:t>));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r>
              <a:rPr lang="en-US" sz="1700" dirty="0" err="1">
                <a:latin typeface="Courier New"/>
                <a:cs typeface="Courier New"/>
              </a:rPr>
              <a:t>serv_addr</a:t>
            </a:r>
            <a:r>
              <a:rPr lang="en-US" sz="1700" dirty="0">
                <a:latin typeface="Courier New"/>
                <a:cs typeface="Courier New"/>
              </a:rPr>
              <a:t>-&gt;</a:t>
            </a:r>
            <a:r>
              <a:rPr lang="en-US" sz="1700" dirty="0" err="1">
                <a:latin typeface="Courier New"/>
                <a:cs typeface="Courier New"/>
              </a:rPr>
              <a:t>sin_family</a:t>
            </a:r>
            <a:r>
              <a:rPr lang="en-US" sz="1700" dirty="0">
                <a:latin typeface="Courier New"/>
                <a:cs typeface="Courier New"/>
              </a:rPr>
              <a:t> = AF_INET;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r>
              <a:rPr lang="en-US" sz="1700" dirty="0" err="1">
                <a:latin typeface="Courier New"/>
                <a:cs typeface="Courier New"/>
              </a:rPr>
              <a:t>bcopy</a:t>
            </a:r>
            <a:r>
              <a:rPr lang="en-US" sz="1700" dirty="0">
                <a:latin typeface="Courier New"/>
                <a:cs typeface="Courier New"/>
              </a:rPr>
              <a:t>((char *)</a:t>
            </a:r>
            <a:r>
              <a:rPr lang="en-US" sz="1700" b="1" dirty="0">
                <a:latin typeface="Courier New"/>
                <a:cs typeface="Courier New"/>
              </a:rPr>
              <a:t>server-&gt;</a:t>
            </a:r>
            <a:r>
              <a:rPr lang="en-US" sz="1700" b="1" dirty="0" err="1">
                <a:latin typeface="Courier New"/>
                <a:cs typeface="Courier New"/>
              </a:rPr>
              <a:t>h_addr</a:t>
            </a:r>
            <a:r>
              <a:rPr lang="en-US" sz="1700" dirty="0">
                <a:latin typeface="Courier New"/>
                <a:cs typeface="Courier New"/>
              </a:rPr>
              <a:t>, </a:t>
            </a:r>
            <a:endParaRPr lang="en-US" sz="1700" dirty="0" smtClean="0">
              <a:latin typeface="Courier New"/>
              <a:cs typeface="Courier New"/>
            </a:endParaRPr>
          </a:p>
          <a:p>
            <a:r>
              <a:rPr lang="en-US" sz="1700" dirty="0">
                <a:latin typeface="Courier New"/>
                <a:cs typeface="Courier New"/>
              </a:rPr>
              <a:t>	</a:t>
            </a:r>
            <a:r>
              <a:rPr lang="en-US" sz="1700" dirty="0" smtClean="0">
                <a:latin typeface="Courier New"/>
                <a:cs typeface="Courier New"/>
              </a:rPr>
              <a:t> </a:t>
            </a:r>
            <a:r>
              <a:rPr lang="en-US" sz="1700" dirty="0" smtClean="0">
                <a:latin typeface="Courier New"/>
                <a:cs typeface="Courier New"/>
              </a:rPr>
              <a:t>(</a:t>
            </a:r>
            <a:r>
              <a:rPr lang="en-US" sz="1700" dirty="0">
                <a:latin typeface="Courier New"/>
                <a:cs typeface="Courier New"/>
              </a:rPr>
              <a:t>char *)&amp;(</a:t>
            </a:r>
            <a:r>
              <a:rPr lang="en-US" sz="1700" dirty="0" err="1">
                <a:latin typeface="Courier New"/>
                <a:cs typeface="Courier New"/>
              </a:rPr>
              <a:t>serv_addr</a:t>
            </a:r>
            <a:r>
              <a:rPr lang="en-US" sz="1700" dirty="0">
                <a:latin typeface="Courier New"/>
                <a:cs typeface="Courier New"/>
              </a:rPr>
              <a:t>-&gt;</a:t>
            </a:r>
            <a:r>
              <a:rPr lang="en-US" sz="1700" dirty="0" err="1">
                <a:latin typeface="Courier New"/>
                <a:cs typeface="Courier New"/>
              </a:rPr>
              <a:t>sin_addr.s_addr</a:t>
            </a:r>
            <a:r>
              <a:rPr lang="en-US" sz="1700" dirty="0">
                <a:latin typeface="Courier New"/>
                <a:cs typeface="Courier New"/>
              </a:rPr>
              <a:t>), </a:t>
            </a:r>
            <a:r>
              <a:rPr lang="en-US" sz="1700" dirty="0" smtClean="0">
                <a:latin typeface="Courier New"/>
                <a:cs typeface="Courier New"/>
              </a:rPr>
              <a:t>server</a:t>
            </a:r>
            <a:r>
              <a:rPr lang="en-US" sz="1700" dirty="0">
                <a:latin typeface="Courier New"/>
                <a:cs typeface="Courier New"/>
              </a:rPr>
              <a:t>-</a:t>
            </a:r>
            <a:r>
              <a:rPr lang="en-US" sz="1700" dirty="0" smtClean="0">
                <a:latin typeface="Courier New"/>
                <a:cs typeface="Courier New"/>
              </a:rPr>
              <a:t>&gt;</a:t>
            </a:r>
            <a:r>
              <a:rPr lang="en-US" sz="1700" dirty="0" err="1" smtClean="0">
                <a:latin typeface="Courier New"/>
                <a:cs typeface="Courier New"/>
              </a:rPr>
              <a:t>h_length</a:t>
            </a:r>
            <a:r>
              <a:rPr lang="en-US" sz="1700" dirty="0">
                <a:latin typeface="Courier New"/>
                <a:cs typeface="Courier New"/>
              </a:rPr>
              <a:t>);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r>
              <a:rPr lang="en-US" sz="1700" dirty="0" err="1">
                <a:latin typeface="Courier New"/>
                <a:cs typeface="Courier New"/>
              </a:rPr>
              <a:t>serv_addr</a:t>
            </a:r>
            <a:r>
              <a:rPr lang="en-US" sz="1700" dirty="0">
                <a:latin typeface="Courier New"/>
                <a:cs typeface="Courier New"/>
              </a:rPr>
              <a:t>-&gt;</a:t>
            </a:r>
            <a:r>
              <a:rPr lang="en-US" sz="1700" dirty="0" err="1">
                <a:latin typeface="Courier New"/>
                <a:cs typeface="Courier New"/>
              </a:rPr>
              <a:t>sin_port</a:t>
            </a:r>
            <a:r>
              <a:rPr lang="en-US" sz="1700" dirty="0">
                <a:latin typeface="Courier New"/>
                <a:cs typeface="Courier New"/>
              </a:rPr>
              <a:t> = </a:t>
            </a:r>
            <a:r>
              <a:rPr lang="en-US" sz="1700" dirty="0" err="1">
                <a:latin typeface="Courier New"/>
                <a:cs typeface="Courier New"/>
              </a:rPr>
              <a:t>htons</a:t>
            </a:r>
            <a:r>
              <a:rPr lang="en-US" sz="1700" dirty="0">
                <a:latin typeface="Courier New"/>
                <a:cs typeface="Courier New"/>
              </a:rPr>
              <a:t>(</a:t>
            </a:r>
            <a:r>
              <a:rPr lang="en-US" sz="1700" dirty="0" err="1">
                <a:latin typeface="Courier New"/>
                <a:cs typeface="Courier New"/>
              </a:rPr>
              <a:t>portno</a:t>
            </a:r>
            <a:r>
              <a:rPr lang="en-US" sz="1700" dirty="0">
                <a:latin typeface="Courier New"/>
                <a:cs typeface="Courier New"/>
              </a:rPr>
              <a:t>);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endParaRPr lang="en-US" sz="1700" dirty="0" smtClean="0">
              <a:latin typeface="Courier New"/>
              <a:cs typeface="Courier New"/>
            </a:endParaRPr>
          </a:p>
          <a:p>
            <a:r>
              <a:rPr lang="en-US" sz="1700" dirty="0" smtClean="0">
                <a:latin typeface="Courier New"/>
                <a:cs typeface="Courier New"/>
              </a:rPr>
              <a:t>return </a:t>
            </a:r>
            <a:r>
              <a:rPr lang="en-US" sz="1700" dirty="0">
                <a:latin typeface="Courier New"/>
                <a:cs typeface="Courier New"/>
              </a:rPr>
              <a:t>server;</a:t>
            </a:r>
          </a:p>
          <a:p>
            <a:r>
              <a:rPr lang="en-US" sz="1700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1599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OS Concepts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786"/>
            <a:ext cx="8229600" cy="54646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Processes</a:t>
            </a:r>
          </a:p>
          <a:p>
            <a:r>
              <a:rPr lang="en-US" dirty="0" smtClean="0"/>
              <a:t>Address Space</a:t>
            </a:r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Dual Mode</a:t>
            </a:r>
          </a:p>
          <a:p>
            <a:r>
              <a:rPr lang="en-US" dirty="0" smtClean="0"/>
              <a:t>Interrupt handlers </a:t>
            </a:r>
            <a:r>
              <a:rPr lang="en-US" dirty="0"/>
              <a:t>(including </a:t>
            </a:r>
            <a:r>
              <a:rPr lang="en-US" dirty="0" err="1" smtClean="0"/>
              <a:t>syscall</a:t>
            </a:r>
            <a:r>
              <a:rPr lang="en-US" dirty="0"/>
              <a:t> </a:t>
            </a:r>
            <a:r>
              <a:rPr lang="en-US" dirty="0" smtClean="0"/>
              <a:t>and trap)</a:t>
            </a:r>
          </a:p>
          <a:p>
            <a:r>
              <a:rPr lang="en-US" dirty="0" smtClean="0"/>
              <a:t>File System</a:t>
            </a:r>
          </a:p>
          <a:p>
            <a:pPr lvl="1"/>
            <a:r>
              <a:rPr lang="en-US" dirty="0" smtClean="0"/>
              <a:t>Integrates processes, users, </a:t>
            </a:r>
            <a:r>
              <a:rPr lang="en-US" dirty="0" err="1" smtClean="0"/>
              <a:t>cwd</a:t>
            </a:r>
            <a:r>
              <a:rPr lang="en-US" dirty="0" smtClean="0"/>
              <a:t>, protection</a:t>
            </a:r>
          </a:p>
          <a:p>
            <a:r>
              <a:rPr lang="en-US" dirty="0" smtClean="0"/>
              <a:t>Key Layers: OS Lib, </a:t>
            </a:r>
            <a:r>
              <a:rPr lang="en-US" dirty="0" err="1" smtClean="0"/>
              <a:t>Syscall</a:t>
            </a:r>
            <a:r>
              <a:rPr lang="en-US" dirty="0" smtClean="0"/>
              <a:t>, Subsystem, Driver</a:t>
            </a:r>
          </a:p>
          <a:p>
            <a:pPr lvl="1"/>
            <a:r>
              <a:rPr lang="en-US" dirty="0" smtClean="0"/>
              <a:t>User handler on OS descriptors</a:t>
            </a:r>
          </a:p>
          <a:p>
            <a:r>
              <a:rPr lang="en-US" dirty="0" smtClean="0"/>
              <a:t>Process control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ork, wait, signal, exec</a:t>
            </a:r>
          </a:p>
          <a:p>
            <a:r>
              <a:rPr lang="en-US" dirty="0" smtClean="0"/>
              <a:t>Communication through sockets</a:t>
            </a:r>
          </a:p>
          <a:p>
            <a:r>
              <a:rPr lang="en-US" dirty="0" smtClean="0"/>
              <a:t>Client-Server Protocol</a:t>
            </a:r>
          </a:p>
        </p:txBody>
      </p:sp>
    </p:spTree>
    <p:extLst>
      <p:ext uri="{BB962C8B-B14F-4D97-AF65-F5344CB8AC3E}">
        <p14:creationId xmlns:p14="http://schemas.microsoft.com/office/powerpoint/2010/main" val="161428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36967</TotalTime>
  <Pages>60</Pages>
  <Words>4048</Words>
  <Application>Microsoft Office PowerPoint</Application>
  <PresentationFormat>On-screen Show (4:3)</PresentationFormat>
  <Paragraphs>968</Paragraphs>
  <Slides>67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Gulim</vt:lpstr>
      <vt:lpstr>Gulim</vt:lpstr>
      <vt:lpstr>MS PGothic</vt:lpstr>
      <vt:lpstr>MS PGothic</vt:lpstr>
      <vt:lpstr>Arial Narrow</vt:lpstr>
      <vt:lpstr>Comic Sans MS</vt:lpstr>
      <vt:lpstr>Courier</vt:lpstr>
      <vt:lpstr>Courier New</vt:lpstr>
      <vt:lpstr>Helvetica</vt:lpstr>
      <vt:lpstr>Symbol</vt:lpstr>
      <vt:lpstr>Office</vt:lpstr>
      <vt:lpstr>CS162 Operating Systems and Systems Programming Lecture 5   Introduction to Networking (Finished), Concurrency (Processes and Threads)</vt:lpstr>
      <vt:lpstr>Recall: Namespaces for communication over IP</vt:lpstr>
      <vt:lpstr>Recall: Use of Sockets in TCP</vt:lpstr>
      <vt:lpstr>Recall: Socket Setup over TCP/IP</vt:lpstr>
      <vt:lpstr>Example: Server Protection and Parallelism</vt:lpstr>
      <vt:lpstr>Recall: Server Protocol (v3)</vt:lpstr>
      <vt:lpstr>Server Address - itself</vt:lpstr>
      <vt:lpstr>Client: getting the server address</vt:lpstr>
      <vt:lpstr>BIG OS Concepts so far</vt:lpstr>
      <vt:lpstr>Course Structure: Spiral</vt:lpstr>
      <vt:lpstr>Recall: Traditional UNIX Process</vt:lpstr>
      <vt:lpstr>How do we Multiplex Processes?</vt:lpstr>
      <vt:lpstr>CPU Switch From Process to Process</vt:lpstr>
      <vt:lpstr>Lifecycle of a Process</vt:lpstr>
      <vt:lpstr>Process Scheduling</vt:lpstr>
      <vt:lpstr>Ready Queue And Various I/O Device Queues</vt:lpstr>
      <vt:lpstr>Administrivia</vt:lpstr>
      <vt:lpstr>Modern Process with Threads</vt:lpstr>
      <vt:lpstr>Single and Multithreaded Processes</vt:lpstr>
      <vt:lpstr>Thread State</vt:lpstr>
      <vt:lpstr>Execution Stack Example</vt:lpstr>
      <vt:lpstr>Motivational Example for Threads</vt:lpstr>
      <vt:lpstr>Use of Threads</vt:lpstr>
      <vt:lpstr>Memory Footprint: Two-Threads</vt:lpstr>
      <vt:lpstr>Actual Thread Operations</vt:lpstr>
      <vt:lpstr>Dispatch Loop</vt:lpstr>
      <vt:lpstr>Running a thread</vt:lpstr>
      <vt:lpstr>Internal Events</vt:lpstr>
      <vt:lpstr>Stack for Yielding Thread</vt:lpstr>
      <vt:lpstr>What do the stacks look like?</vt:lpstr>
      <vt:lpstr>Saving/Restoring state (often called “Context Switch)</vt:lpstr>
      <vt:lpstr>Switch Details (continued)</vt:lpstr>
      <vt:lpstr>Some Numbers</vt:lpstr>
      <vt:lpstr>What happens when thread blocks on I/O?</vt:lpstr>
      <vt:lpstr>External Events</vt:lpstr>
      <vt:lpstr>Thread Abstraction</vt:lpstr>
      <vt:lpstr>Programmer vs. Processor View</vt:lpstr>
      <vt:lpstr>Possible Executions</vt:lpstr>
      <vt:lpstr>Thread Lifecycle</vt:lpstr>
      <vt:lpstr>Shared vs. Per-Thread State</vt:lpstr>
      <vt:lpstr>Per Thread State (Kernel Supported Threads)</vt:lpstr>
      <vt:lpstr>Multithreaded Processes</vt:lpstr>
      <vt:lpstr>Examples multithreaded programs</vt:lpstr>
      <vt:lpstr>Example multithreaded programs (con’t)</vt:lpstr>
      <vt:lpstr>A typical use case</vt:lpstr>
      <vt:lpstr>Some Actual Numbers</vt:lpstr>
      <vt:lpstr>Kernel Use Cases</vt:lpstr>
      <vt:lpstr>Putting it together: Process</vt:lpstr>
      <vt:lpstr>Putting it together: Processes</vt:lpstr>
      <vt:lpstr>Putting it together: Threads</vt:lpstr>
      <vt:lpstr>Kernel versus User-Mode threads</vt:lpstr>
      <vt:lpstr>Some Threading Models</vt:lpstr>
      <vt:lpstr>Threads in a Process</vt:lpstr>
      <vt:lpstr>Putting it together: Multi-Cores</vt:lpstr>
      <vt:lpstr>Putting it together: Hyper-Threading</vt:lpstr>
      <vt:lpstr>Multiprocessing vs Multiprogramming</vt:lpstr>
      <vt:lpstr>Single and Multithreaded Processes</vt:lpstr>
      <vt:lpstr> Supporting 1T and MT Processes</vt:lpstr>
      <vt:lpstr> Supporting 1T and MT Processes</vt:lpstr>
      <vt:lpstr>Correctness for systems with concurrent threads</vt:lpstr>
      <vt:lpstr>Interactions Complicate Debugging</vt:lpstr>
      <vt:lpstr>Why allow cooperating threads?</vt:lpstr>
      <vt:lpstr>High-level Example: Web Server</vt:lpstr>
      <vt:lpstr>Threaded Web Server</vt:lpstr>
      <vt:lpstr>Thread Pools</vt:lpstr>
      <vt:lpstr>Classification</vt:lpstr>
      <vt:lpstr>Summary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441</cp:revision>
  <cp:lastPrinted>2015-02-04T23:33:28Z</cp:lastPrinted>
  <dcterms:created xsi:type="dcterms:W3CDTF">1995-08-12T11:37:26Z</dcterms:created>
  <dcterms:modified xsi:type="dcterms:W3CDTF">2015-02-05T00:54:59Z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