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6" r:id="rId2"/>
    <p:sldId id="577" r:id="rId3"/>
    <p:sldId id="626" r:id="rId4"/>
    <p:sldId id="634" r:id="rId5"/>
    <p:sldId id="672" r:id="rId6"/>
    <p:sldId id="675" r:id="rId7"/>
    <p:sldId id="662" r:id="rId8"/>
    <p:sldId id="673" r:id="rId9"/>
    <p:sldId id="674" r:id="rId10"/>
    <p:sldId id="693" r:id="rId11"/>
    <p:sldId id="694" r:id="rId12"/>
    <p:sldId id="670" r:id="rId13"/>
    <p:sldId id="671" r:id="rId14"/>
    <p:sldId id="604" r:id="rId15"/>
    <p:sldId id="602" r:id="rId16"/>
    <p:sldId id="605" r:id="rId17"/>
    <p:sldId id="720" r:id="rId18"/>
    <p:sldId id="722" r:id="rId19"/>
    <p:sldId id="628" r:id="rId20"/>
    <p:sldId id="629" r:id="rId21"/>
    <p:sldId id="630" r:id="rId22"/>
    <p:sldId id="638" r:id="rId23"/>
    <p:sldId id="639" r:id="rId24"/>
    <p:sldId id="657" r:id="rId25"/>
    <p:sldId id="631" r:id="rId26"/>
    <p:sldId id="632" r:id="rId27"/>
    <p:sldId id="640" r:id="rId28"/>
    <p:sldId id="652" r:id="rId29"/>
    <p:sldId id="653" r:id="rId30"/>
    <p:sldId id="654" r:id="rId31"/>
    <p:sldId id="721" r:id="rId32"/>
    <p:sldId id="676" r:id="rId33"/>
    <p:sldId id="677" r:id="rId34"/>
    <p:sldId id="678" r:id="rId35"/>
    <p:sldId id="679" r:id="rId36"/>
    <p:sldId id="680" r:id="rId37"/>
    <p:sldId id="681" r:id="rId38"/>
    <p:sldId id="682" r:id="rId39"/>
    <p:sldId id="683" r:id="rId40"/>
    <p:sldId id="684" r:id="rId41"/>
    <p:sldId id="685" r:id="rId42"/>
    <p:sldId id="686" r:id="rId43"/>
    <p:sldId id="687" r:id="rId44"/>
    <p:sldId id="688" r:id="rId45"/>
    <p:sldId id="689" r:id="rId46"/>
    <p:sldId id="690" r:id="rId47"/>
    <p:sldId id="691" r:id="rId48"/>
    <p:sldId id="692" r:id="rId49"/>
    <p:sldId id="641" r:id="rId50"/>
    <p:sldId id="642" r:id="rId51"/>
    <p:sldId id="643" r:id="rId52"/>
    <p:sldId id="644" r:id="rId53"/>
    <p:sldId id="645" r:id="rId54"/>
    <p:sldId id="646" r:id="rId55"/>
    <p:sldId id="695" r:id="rId56"/>
    <p:sldId id="696" r:id="rId57"/>
    <p:sldId id="697" r:id="rId58"/>
    <p:sldId id="698" r:id="rId59"/>
    <p:sldId id="699" r:id="rId60"/>
    <p:sldId id="700" r:id="rId61"/>
    <p:sldId id="701" r:id="rId62"/>
    <p:sldId id="702" r:id="rId63"/>
    <p:sldId id="703" r:id="rId64"/>
    <p:sldId id="704" r:id="rId65"/>
    <p:sldId id="705" r:id="rId66"/>
    <p:sldId id="706" r:id="rId67"/>
    <p:sldId id="707" r:id="rId68"/>
    <p:sldId id="708" r:id="rId69"/>
    <p:sldId id="709" r:id="rId70"/>
    <p:sldId id="710" r:id="rId71"/>
    <p:sldId id="711" r:id="rId72"/>
    <p:sldId id="712" r:id="rId73"/>
    <p:sldId id="713" r:id="rId74"/>
    <p:sldId id="714" r:id="rId75"/>
    <p:sldId id="715" r:id="rId76"/>
    <p:sldId id="716" r:id="rId77"/>
    <p:sldId id="717" r:id="rId78"/>
    <p:sldId id="615" r:id="rId79"/>
    <p:sldId id="718" r:id="rId80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E3EE"/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2" autoAdjust="0"/>
    <p:restoredTop sz="94799" autoAdjust="0"/>
  </p:normalViewPr>
  <p:slideViewPr>
    <p:cSldViewPr>
      <p:cViewPr>
        <p:scale>
          <a:sx n="80" d="100"/>
          <a:sy n="80" d="100"/>
        </p:scale>
        <p:origin x="4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3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09.58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533 86 37,'0'0'20,"0"0"-3,0 0-1,0 0-2,-9-14-2,9 14-2,-19-8-3,19 8 0,-28-14-2,11 5-1,-8 6 0,3-8 0,-9 8 0,3-7-1,-3 7 0,-1-2 1,-6 4-2,6-2 0,-3 1 1,3 2-2,-1 2 1,5-1-1,2 2 0,6 0 0,4 1 0,1-1 0,15-3-1,-16 9 1,16-9 0,0 0 0,8 19 0,-8-19 0,22 18 0,-5-5-1,3 1 1,2 5-1,-1-1 0,3 2 1,-1 4-1,2 1 1,-3-2-1,-2 2 1,-5 0-1,1-3 1,-4-2-1,-4-1 1,-2-2-1,-4-2 1,-5 1-1,3-16 0,-11 18 1,11-18-1,-24 16 1,24-16-1,-21 8 0,21-8 0,-16 3 1,16-3-1,0 0 0,0 0 1,2 20-1,-2-20 0,20 30 1,-6-13-1,-2 3 0,2 0 0,-1 2 0,-7 1 0,-1-1 0,-4-2 0,-5-1 1,-1-2-1,-4 2 0,-1-3 0,1-1 0,9-15 0,-19 23 0,19-23 0,-17 21-2,17-21-1,-18 9-4,2-1-10,-3-7-19,19-1 1,-24-3-1,24 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0.85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288 39 26,'0'0'16,"0"0"-1,0 0-2,11-19 0,-11 19 0,0 0-3,-17-14-1,17 14-1,-25-8-2,10 10-1,-2-4-1,-5 7 0,1 1-1,-6 4 0,7-1-1,-5 3 1,3 1-1,-3-1 0,6-1 1,2 3-1,17-14 0,-19 20 1,19-20 1,-8 22-2,8-22 0,11 21 0,-11-21 0,20 23 0,-7-6-1,-1-3 0,4 5-1,0 1 1,-2 0-1,-2 3 1,1-1 0,-4 0 0,1-3-1,-3 3 2,-3-5-1,-3 1 0,-1-2 0,-3 1 0,-3-3-1,-1 2 1,7-16 0,-17 24-1,17-24 1,-14 18 0,14-18-1,-11 15 1,11-15 0,0 16 0,0-16 0,10 22 0,-3-7 0,1 5 1,5-1-1,1 4 0,-5-1-1,-3 0 1,1 1 0,-7-1 0,0-2-1,-2-3 1,-4 1 0,0-4-1,1 0 1,5-14-2,-9 18 1,9-18-1,-5 14-2,5-14-2,0 0-7,0 0-19,0 0-6,0 0 2,0 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2.16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1564 236 36,'0'0'17,"0"0"-3,-1-14-1,1 14-1,0 0-3,0 0-1,-9-17-1,9 17-1,0 0 0,-21-14-1,21 14-1,-21-20-1,21 20 0,-30-21 0,14 7-2,-2 5 1,1-6-1,-4 4 1,3 0 0,1 0 0,3 0 0,-2 2 0,16 9 1,-26-19 0,26 19-1,-19-17 1,19 17-1,0 0 0,-17-15 0,17 15 0,0 0-1,0 0 0,0 0-1,-16-8 1,16 8 0,0 0 0,-15 9 0,15-9 1,-14 23-1,4-7 1,4 1 0,0 5 0,1-2-1,-2 6 1,0-2-1,0 0 0,2-2 0,-3-2 0,2-3 0,-2-1 0,8-16 0,-23 20-1,23-20 1,-20 6-1,20-6 1,-28-1-1,14-4 0,-2-3 0,16 8 0,-25-15 0,25 15 0,-23-17-1,23 17 1,-16-13 0,16 13 0,0 0-1,-14-6 1,14 6 0,0 0 0,0 0 0,-12 14 1,12-14-1,-6 22 0,1-8 0,0 4 0,1 1 0,-1 3 1,-3 1-1,0 0 0,2 2 0,-5 0 0,0 0 0,-1-1 1,-4 3-1,1-2 0,-7-4 0,-3 0 1,-6-4-1,-3-3 0,-10-7 1,-7-7 0,-8-3 1,-5-11-1,-4-1 1,1-7 1,-8-6-1,5-1 1,5 1-1,10 0 0,10 5 0,9 2 0,7 6 0,9 6-1,20 9 0,0 0 0,0 0 0,0 0-1,0 0-1,0 0-1,25 10-4,-25-10-5,0 0-28,18 16-2,-18-16 2,0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3.60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8 26 33,'0'0'26,"-8"-16"-6,8 16-2,0 0-3,17-11-3,-1 8-3,0 8-2,3-4-1,10 7-1,1-3-2,-2 7 1,7-5-1,-6 5 1,2-4-1,-7 3 2,3-3-2,-11 3 0,0-5-1,-16-6 1,19 16-1,-19-16 0,0 18 0,0-18 0,-14 24 0,0-7 0,2 0-1,-6 5 1,6-1 0,-2 2-1,4-3 0,-1 2 1,6-1-1,2 1 0,6-4 0,4 1 0,2-2 1,4 2-1,4-2 0,4-1-1,1-3 1,4-2 0,-3-2-1,1-4 0,0-1 1,-2-2-1,-4-4 0,-3 2 0,0 0 0,-15 0 0,18 0 0,-18 0 1,8 14-1,-8-14 1,-3 29 0,2-12-1,-1 3 2,0 4-1,2-2 1,2 3-1,9 0 1,6 1-1,6-1 0,2 2 1,7-2-1,-4-2-1,2-4 1,-3-2-1,-7-4-1,-6-5-3,-14-8-1,14 8-5,-14-8-9,-19 11-21,19-11 2,0 0-2,0 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4.63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638 343 23,'0'0'25,"0"0"0,0 0-6,-9-22-2,9 22-4,-14-20 0,14 20-3,-23-31-2,6 15-1,0-4-1,-6 2 0,-1-2-1,-7 1-1,0-7-1,-7 4 1,-1-3-2,-3 5 0,0 0 0,1 1-1,2 2 0,5 7 0,3-1 0,6 8 0,8 0 0,1 6 0,16-3 0,-12 17 1,12-3 0,3 7 0,6 4 0,7 8 0,2 1 0,3 4-1,2 3 1,0 0-1,0 0 0,-4-3 0,-5-4 0,-5-3-1,-4-7 0,-4-3 1,-7-7-1,6-14 0,-22 19 0,5-18 1,-1-1-1,-1-4 0,-2 1 0,-1-2 0,5 2 0,1 0 0,16 3-1,-18 3 1,18-3 1,-6 22-1,9-5 0,-2 3 0,2 0 0,-1 5 0,-2-1 0,-3 1 0,0-3 0,-2 0 0,-4-2 0,-4-2 0,2-2 1,1-2-1,10-14-1,-19 20 1,19-20-1,-11 14-1,11-14-3,0 0-7,0 0-20,0 0-6,0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5.90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0 590 14,'0'0'22,"0"0"2,0 0-8,0 0-1,0 0-2,0 0-1,0 0-1,0 0-2,0 0-1,0 0-2,0 0 0,0 0-1,14-12 0,-14 12 0,0 0-1,17-16 0,-17 16 0,14-11-1,-14 11 0,19-9-1,-19 9 0,30-9 0,-13 2 0,3 3-1,2-1 0,5 0 1,1-1 0,1 2 0,-1-1-1,0 2 1,-1-2 0,-2-2-1,-5 5 1,-4-6-1,-16 8 0,18-8-1,-18 8 0,3-15 1,-3 15-1,-12-19 0,12 19 0,-22-26-1,11 9 2,-4 2-1,1-2 0,1 0 0,4-1 0,3 3 0,6 15 1,-10-23-1,10 23 0,3-14 0,-3 14 1,16-6-1,-16 6 0,28-2 0,-8 5 0,5 0 0,2-1 0,-1 1 0,-1-2 0,2-2 0,-2-2 1,-5-6-1,-6-4 0,-5-1 0,-1-4 0,1-6 0,-2 0 0,-3-1 0,4 2 0,0-1 0,4 3 0,2 1 0,2 4-1,-16 16 0,25-20-3,-25 20-2,23-16-8,-23 16-19,0 0-3,0 0-1,-15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7.41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440 17 33,'-19'-8'13,"19"8"-2,0 0 0,0 0-2,0 0 1,-19-8-3,19 8 1,0 0-1,-14-2-1,14 2 0,0 0 0,-20 21-1,20-21-1,-6 20 1,3-6-1,-2 5 0,5-2 0,-1 3 0,2-4 0,1 5 1,2-3 0,-2 6-1,6-5 0,-2 1-1,6-1 0,-2 3 0,4-2-1,-3 2 0,3-2-1,-4-1 0,1 3 0,-5-2 0,1-3 0,-4 0 0,-2-1-1,-2-2 1,1-14 0,-13 23-1,13-23 1,-21 16 0,4-8 0,-2-1 0,-4 0 0,-1-3 0,1 1-1,-2 0 1,-4-2 0,2 0 0,2-3-1,4 5 1,2-1-1,4 4 0,15-8 1,-21 22-1,21-5 1,5 5-1,1 1 0,4 4 1,0 1-1,-2 0 0,1 0 1,-2 1-1,-7-1 0,-3-1 0,-5-2 1,-6-2-1,-3 0 0,-5 2 1,-1-1 0,-1-1-1,3-1 1,2 4 0,2-1 0,3 0 0,5-1 0,4-3-1,2 0-1,3-6-3,-8 6-6,8-21-29,0 0 2,0 0-1,0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8.47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28 36,'0'0'15,"20"-15"0,-20 15-2,31-10 0,-12 6-2,4 2-1,0 5-2,9-3-1,-1 6-1,5-3-1,-5 5-1,1-2 0,-4 4-1,2-2 0,-8-2-1,-2 3-1,-5-1 1,-15-8-1,19 14 0,-19-14 0,5 19 1,-5-19 0,-11 28 0,2-13 2,-9 4-1,4 0-1,-4 7 1,1-2 0,0 4-1,4-3 0,1 1-1,5-1 0,6 2 1,2-3-1,3-2 0,6-1 1,3-1-1,1-1-1,5-2 1,-1 0 0,2-3-1,-1 1 0,1 3 1,-4-4-1,3 4 0,-7-2 0,1 4 0,-9-4 0,-1 6 0,-4-2 1,-2 2 0,0 3 0,-5-2 1,3 3 0,-3 1 0,10 3 0,4 4 1,8 0-1,3 7 0,3-1 0,4 7 0,4-2 0,-2 5-1,1-5 0,-5-1 0,-4-2 0,-4-5-1,-1-4 0,-4-6 0,-4-3-2,-2-5-1,-5 0-3,2-19-12,2 17-21,-2-17 1,0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2496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3006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DB servers very important – provide </a:t>
            </a:r>
            <a:r>
              <a:rPr lang="ja-JP" altLang="en-US">
                <a:ea typeface="MS PGothic" charset="0"/>
              </a:rPr>
              <a:t>“</a:t>
            </a:r>
            <a:r>
              <a:rPr lang="en-US" altLang="ja-JP">
                <a:ea typeface="MS PGothic" charset="0"/>
              </a:rPr>
              <a:t>shared data</a:t>
            </a:r>
            <a:r>
              <a:rPr lang="ja-JP" altLang="en-US">
                <a:ea typeface="MS PGothic" charset="0"/>
              </a:rPr>
              <a:t>”</a:t>
            </a:r>
            <a:r>
              <a:rPr lang="en-US" altLang="ja-JP">
                <a:ea typeface="MS PGothic" charset="0"/>
              </a:rPr>
              <a:t> view to users.</a:t>
            </a:r>
          </a:p>
          <a:p>
            <a:r>
              <a:rPr lang="en-US">
                <a:ea typeface="MS PGothic" charset="0"/>
              </a:rPr>
              <a:t>Many users can read/write at once – how is consistency managed? </a:t>
            </a:r>
          </a:p>
        </p:txBody>
      </p:sp>
    </p:spTree>
    <p:extLst>
      <p:ext uri="{BB962C8B-B14F-4D97-AF65-F5344CB8AC3E}">
        <p14:creationId xmlns:p14="http://schemas.microsoft.com/office/powerpoint/2010/main" val="935934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71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64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1792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207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6982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4138005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73282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45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1007614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6882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7251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Adding printf statements can cause stack overruns or changing timing/interleaving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What if non-deterministic error only occurs once a week? You’re pulling all-nighters to find it, your eyelids droop, and whiz, the error happens and you missed it.</a:t>
            </a:r>
          </a:p>
        </p:txBody>
      </p:sp>
    </p:spTree>
    <p:extLst>
      <p:ext uri="{BB962C8B-B14F-4D97-AF65-F5344CB8AC3E}">
        <p14:creationId xmlns:p14="http://schemas.microsoft.com/office/powerpoint/2010/main" val="3125559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8359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Expensive to start new process, heavyweight context switch overhead (changing address spaces)</a:t>
            </a:r>
          </a:p>
        </p:txBody>
      </p:sp>
    </p:spTree>
    <p:extLst>
      <p:ext uri="{BB962C8B-B14F-4D97-AF65-F5344CB8AC3E}">
        <p14:creationId xmlns:p14="http://schemas.microsoft.com/office/powerpoint/2010/main" val="1799638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0442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0619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4240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897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67862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23624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89566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9363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X could be (13, 5, 3)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9415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28112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33814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0366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01895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03041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You’re sitting in class, hot day, milk does a body good. Go home, no milk, so go to store</a:t>
            </a:r>
          </a:p>
          <a:p>
            <a:r>
              <a:rPr lang="en-US" altLang="en-US" smtClean="0"/>
              <a:t>Roommate leaves class late because prof is more long-winded than I am. Has same idea, but result is too much milk!</a:t>
            </a:r>
          </a:p>
          <a:p>
            <a:r>
              <a:rPr lang="en-US" altLang="en-US" smtClean="0"/>
              <a:t>Problem: two cooperating threads, not cooperating properly</a:t>
            </a:r>
          </a:p>
        </p:txBody>
      </p:sp>
    </p:spTree>
    <p:extLst>
      <p:ext uri="{BB962C8B-B14F-4D97-AF65-F5344CB8AC3E}">
        <p14:creationId xmlns:p14="http://schemas.microsoft.com/office/powerpoint/2010/main" val="164068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Execution model: each thread runs on a dedicated virtual processor with unpredictable and variable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7D3955F-9E14-2048-A3C7-B473A3FD98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4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78285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49117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48713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9389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7395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54244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73516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86640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86359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5802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38117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04344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85220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578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98788" y="477838"/>
            <a:ext cx="3624262" cy="2717800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3475038"/>
            <a:ext cx="8274050" cy="3290887"/>
          </a:xfrm>
          <a:noFill/>
        </p:spPr>
        <p:txBody>
          <a:bodyPr lIns="98607" tIns="49304" rIns="98607" bIns="49304"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56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3089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296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260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886100" y="6551613"/>
            <a:ext cx="1110862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dirty="0" err="1">
                <a:solidFill>
                  <a:srgbClr val="2A40E2"/>
                </a:solidFill>
              </a:rPr>
              <a:t>Lec</a:t>
            </a:r>
            <a:r>
              <a:rPr lang="en-US" altLang="en-US" sz="1400" dirty="0">
                <a:solidFill>
                  <a:srgbClr val="2A40E2"/>
                </a:solidFill>
              </a:rPr>
              <a:t> </a:t>
            </a:r>
            <a:r>
              <a:rPr lang="en-US" altLang="en-US" sz="1400" dirty="0" smtClean="0">
                <a:solidFill>
                  <a:srgbClr val="2A40E2"/>
                </a:solidFill>
              </a:rPr>
              <a:t>6.</a:t>
            </a:r>
            <a:fld id="{6456B83E-17D0-4CDF-84AD-C8A97BEB5271}" type="slidenum">
              <a:rPr lang="en-US" altLang="en-US" sz="1400" smtClean="0">
                <a:solidFill>
                  <a:srgbClr val="2A40E2"/>
                </a:solidFill>
              </a:rPr>
              <a:pPr algn="ctr"/>
              <a:t>‹#›</a:t>
            </a:fld>
            <a:endParaRPr lang="en-US" altLang="en-US" sz="1400" b="0" i="1" dirty="0">
              <a:solidFill>
                <a:srgbClr val="2A40E2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80340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A40E2"/>
                </a:solidFill>
              </a:rPr>
              <a:t>2/9/15</a:t>
            </a:r>
            <a:endParaRPr lang="en-US" sz="1400" dirty="0" smtClean="0">
              <a:solidFill>
                <a:srgbClr val="2A40E2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354293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err="1" smtClean="0">
                <a:solidFill>
                  <a:srgbClr val="2A40E2"/>
                </a:solidFill>
              </a:rPr>
              <a:t>Kubiatowicz</a:t>
            </a:r>
            <a:r>
              <a:rPr lang="en-US" sz="1400" dirty="0" smtClean="0">
                <a:solidFill>
                  <a:srgbClr val="2A40E2"/>
                </a:solidFill>
              </a:rPr>
              <a:t> CS162 ©UCB Spring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6.xml"/><Relationship Id="rId18" Type="http://schemas.openxmlformats.org/officeDocument/2006/relationships/image" Target="../media/image2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2.emf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customXml" Target="../ink/ink4.xml"/><Relationship Id="rId14" Type="http://schemas.openxmlformats.org/officeDocument/2006/relationships/image" Target="../media/image23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</a:t>
            </a:r>
            <a:r>
              <a:rPr lang="en-US" altLang="en-US" sz="3000" dirty="0" smtClean="0"/>
              <a:t>6</a:t>
            </a: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Concurrency (Continued),</a:t>
            </a:r>
            <a:br>
              <a:rPr lang="en-US" altLang="en-US" sz="3000" dirty="0" smtClean="0"/>
            </a:br>
            <a:r>
              <a:rPr lang="en-US" altLang="en-US" sz="3000" dirty="0" smtClean="0"/>
              <a:t>Synchronization (Start)</a:t>
            </a:r>
            <a:endParaRPr lang="en-US" altLang="en-US" sz="3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February </a:t>
            </a:r>
            <a:r>
              <a:rPr lang="en-US" altLang="en-US" dirty="0" smtClean="0"/>
              <a:t>9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2015</a:t>
            </a:r>
          </a:p>
          <a:p>
            <a:pPr marL="285750" indent="-285750"/>
            <a:r>
              <a:rPr lang="en-US" altLang="en-US" dirty="0" smtClean="0"/>
              <a:t>Prof. 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How </a:t>
            </a:r>
            <a:r>
              <a:rPr lang="en-US" altLang="ko-KR" dirty="0" smtClean="0">
                <a:ea typeface="굴림" panose="020B0600000101010101" pitchFamily="34" charset="-127"/>
              </a:rPr>
              <a:t>does Thread get started?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5203825"/>
            <a:ext cx="8305800" cy="15240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Eventually, 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  <a:sym typeface="Symbol" panose="05050102010706020507" pitchFamily="18" charset="2"/>
              </a:rPr>
              <a:t>run_new_thread()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 will select this TCB and return into beginning of 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  <a:sym typeface="Symbol" panose="05050102010706020507" pitchFamily="18" charset="2"/>
              </a:rPr>
              <a:t>ThreadRoot()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This really starts the new thread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810000" y="4489450"/>
            <a:ext cx="1828800" cy="533400"/>
          </a:xfrm>
          <a:prstGeom prst="curvedUpArrow">
            <a:avLst>
              <a:gd name="adj1" fmla="val 101429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5125" name="Group 32"/>
          <p:cNvGrpSpPr>
            <a:grpSpLocks/>
          </p:cNvGrpSpPr>
          <p:nvPr/>
        </p:nvGrpSpPr>
        <p:grpSpPr bwMode="auto">
          <a:xfrm>
            <a:off x="1905000" y="757238"/>
            <a:ext cx="2514600" cy="3732212"/>
            <a:chOff x="1200" y="505"/>
            <a:chExt cx="1584" cy="2351"/>
          </a:xfrm>
        </p:grpSpPr>
        <p:grpSp>
          <p:nvGrpSpPr>
            <p:cNvPr id="5129" name="Group 7"/>
            <p:cNvGrpSpPr>
              <a:grpSpLocks/>
            </p:cNvGrpSpPr>
            <p:nvPr/>
          </p:nvGrpSpPr>
          <p:grpSpPr bwMode="auto">
            <a:xfrm flipH="1">
              <a:off x="1200" y="1320"/>
              <a:ext cx="231" cy="1152"/>
              <a:chOff x="4608" y="816"/>
              <a:chExt cx="231" cy="1152"/>
            </a:xfrm>
          </p:grpSpPr>
          <p:sp>
            <p:nvSpPr>
              <p:cNvPr id="5137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199" y="1273"/>
                <a:ext cx="104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Stack growth</a:t>
                </a:r>
              </a:p>
            </p:txBody>
          </p:sp>
          <p:sp>
            <p:nvSpPr>
              <p:cNvPr id="5138" name="Line 9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36" y="1176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536" y="156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urier New" panose="02070309020205020404" pitchFamily="49" charset="0"/>
                </a:rPr>
                <a:t>B(while)</a:t>
              </a: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536" y="189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urier New" panose="02070309020205020404" pitchFamily="49" charset="0"/>
                </a:rPr>
                <a:t>yield</a:t>
              </a: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536" y="2232"/>
              <a:ext cx="1248" cy="336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urier New" panose="02070309020205020404" pitchFamily="49" charset="0"/>
                </a:rPr>
                <a:t>run_new_thread</a:t>
              </a: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1536" y="2520"/>
              <a:ext cx="1248" cy="336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urier New" panose="02070309020205020404" pitchFamily="49" charset="0"/>
                </a:rPr>
                <a:t>switch</a:t>
              </a:r>
            </a:p>
          </p:txBody>
        </p:sp>
        <p:sp>
          <p:nvSpPr>
            <p:cNvPr id="5135" name="Rectangle 23"/>
            <p:cNvSpPr>
              <a:spLocks noChangeArrowheads="1"/>
            </p:cNvSpPr>
            <p:nvPr/>
          </p:nvSpPr>
          <p:spPr bwMode="auto">
            <a:xfrm>
              <a:off x="1536" y="816"/>
              <a:ext cx="1248" cy="384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urier New" panose="02070309020205020404" pitchFamily="49" charset="0"/>
                </a:rPr>
                <a:t>ThreadRoot</a:t>
              </a:r>
            </a:p>
          </p:txBody>
        </p:sp>
        <p:sp>
          <p:nvSpPr>
            <p:cNvPr id="5136" name="Text Box 24"/>
            <p:cNvSpPr txBox="1">
              <a:spLocks noChangeArrowheads="1"/>
            </p:cNvSpPr>
            <p:nvPr/>
          </p:nvSpPr>
          <p:spPr bwMode="auto">
            <a:xfrm>
              <a:off x="1602" y="505"/>
              <a:ext cx="10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Other Thread</a:t>
              </a:r>
            </a:p>
          </p:txBody>
        </p:sp>
      </p:grpSp>
      <p:grpSp>
        <p:nvGrpSpPr>
          <p:cNvPr id="5126" name="Group 33"/>
          <p:cNvGrpSpPr>
            <a:grpSpLocks/>
          </p:cNvGrpSpPr>
          <p:nvPr/>
        </p:nvGrpSpPr>
        <p:grpSpPr bwMode="auto">
          <a:xfrm>
            <a:off x="5168900" y="3505200"/>
            <a:ext cx="2146300" cy="965200"/>
            <a:chOff x="3256" y="2208"/>
            <a:chExt cx="1352" cy="608"/>
          </a:xfrm>
        </p:grpSpPr>
        <p:sp>
          <p:nvSpPr>
            <p:cNvPr id="5127" name="Rectangle 16"/>
            <p:cNvSpPr>
              <a:spLocks noChangeArrowheads="1"/>
            </p:cNvSpPr>
            <p:nvPr/>
          </p:nvSpPr>
          <p:spPr bwMode="auto">
            <a:xfrm>
              <a:off x="3256" y="2564"/>
              <a:ext cx="1352" cy="252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urier New" panose="02070309020205020404" pitchFamily="49" charset="0"/>
                </a:rPr>
                <a:t>ThreadRoot stub</a:t>
              </a:r>
            </a:p>
          </p:txBody>
        </p:sp>
        <p:sp>
          <p:nvSpPr>
            <p:cNvPr id="5128" name="Text Box 25"/>
            <p:cNvSpPr txBox="1">
              <a:spLocks noChangeArrowheads="1"/>
            </p:cNvSpPr>
            <p:nvPr/>
          </p:nvSpPr>
          <p:spPr bwMode="auto">
            <a:xfrm>
              <a:off x="3456" y="2208"/>
              <a:ext cx="9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New 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471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What </a:t>
            </a:r>
            <a:r>
              <a:rPr lang="en-US" altLang="ko-KR" dirty="0" smtClean="0">
                <a:ea typeface="굴림" panose="020B0600000101010101" pitchFamily="34" charset="-127"/>
              </a:rPr>
              <a:t>does 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ThreadRoot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 look like?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708025"/>
            <a:ext cx="8559800" cy="5845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ThreadRoot() is the root for the thread routine: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mtClean="0">
                <a:ea typeface="굴림" panose="020B0600000101010101" pitchFamily="34" charset="-127"/>
              </a:rPr>
              <a:t>	   </a:t>
            </a: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ThreadRoot()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  DoStartupHousekeeping();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  UserModeSwitch(); /* enter user mode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  Call fcnPtr(fcnArgPtr);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  ThreadFinish();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}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Startup Housekeeping 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Includes things like recording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start time of thread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Other Statistics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Stack will grow and shrink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with execution of thread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Final return from thread returns into ThreadRoot()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which calls ThreadFinish()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ThreadFinish() wake up sleeping threads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ko-KR" smtClean="0">
              <a:ea typeface="굴림" panose="020B0600000101010101" pitchFamily="34" charset="-127"/>
            </a:endParaRPr>
          </a:p>
        </p:txBody>
      </p:sp>
      <p:grpSp>
        <p:nvGrpSpPr>
          <p:cNvPr id="393227" name="Group 11"/>
          <p:cNvGrpSpPr>
            <a:grpSpLocks/>
          </p:cNvGrpSpPr>
          <p:nvPr/>
        </p:nvGrpSpPr>
        <p:grpSpPr bwMode="auto">
          <a:xfrm>
            <a:off x="5486400" y="3048000"/>
            <a:ext cx="2743200" cy="2043113"/>
            <a:chOff x="2160" y="2752"/>
            <a:chExt cx="1728" cy="1287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160" y="2752"/>
              <a:ext cx="1344" cy="272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urier New" panose="02070309020205020404" pitchFamily="49" charset="0"/>
                </a:rPr>
                <a:t>ThreadRoot</a:t>
              </a: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2319" y="3808"/>
              <a:ext cx="10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Running Stack</a:t>
              </a:r>
            </a:p>
          </p:txBody>
        </p:sp>
        <p:grpSp>
          <p:nvGrpSpPr>
            <p:cNvPr id="6151" name="Group 7"/>
            <p:cNvGrpSpPr>
              <a:grpSpLocks/>
            </p:cNvGrpSpPr>
            <p:nvPr/>
          </p:nvGrpSpPr>
          <p:grpSpPr bwMode="auto">
            <a:xfrm>
              <a:off x="3657" y="2752"/>
              <a:ext cx="231" cy="1050"/>
              <a:chOff x="4607" y="812"/>
              <a:chExt cx="232" cy="1156"/>
            </a:xfrm>
          </p:grpSpPr>
          <p:sp>
            <p:nvSpPr>
              <p:cNvPr id="6153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145" y="1274"/>
                <a:ext cx="1155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Stack growth</a:t>
                </a:r>
              </a:p>
            </p:txBody>
          </p:sp>
          <p:sp>
            <p:nvSpPr>
              <p:cNvPr id="6154" name="Line 9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Rectangle 10"/>
            <p:cNvSpPr>
              <a:spLocks noChangeArrowheads="1"/>
            </p:cNvSpPr>
            <p:nvPr/>
          </p:nvSpPr>
          <p:spPr bwMode="auto">
            <a:xfrm>
              <a:off x="2160" y="3024"/>
              <a:ext cx="1344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urier New" panose="02070309020205020404" pitchFamily="49" charset="0"/>
                </a:rPr>
                <a:t>Thread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3230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3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3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3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3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3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3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multithreaded programs</a:t>
            </a:r>
            <a:endParaRPr lang="en-US" dirty="0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Embedded systems </a:t>
            </a:r>
          </a:p>
          <a:p>
            <a:pPr lvl="1"/>
            <a:r>
              <a:rPr lang="en-US" dirty="0" smtClean="0"/>
              <a:t>Elevators, Planes, Medical systems, Wristwatches</a:t>
            </a:r>
          </a:p>
          <a:p>
            <a:pPr lvl="1"/>
            <a:r>
              <a:rPr lang="en-US" dirty="0" smtClean="0"/>
              <a:t>Single Program, concurrent operations</a:t>
            </a:r>
          </a:p>
          <a:p>
            <a:endParaRPr lang="en-US" dirty="0" smtClean="0"/>
          </a:p>
          <a:p>
            <a:r>
              <a:rPr lang="en-US" dirty="0" smtClean="0"/>
              <a:t>Most modern OS kernels</a:t>
            </a:r>
          </a:p>
          <a:p>
            <a:pPr lvl="1"/>
            <a:r>
              <a:rPr lang="en-US" dirty="0" smtClean="0"/>
              <a:t>Internally concurrent because have to deal with concurrent requests by multiple users</a:t>
            </a:r>
          </a:p>
          <a:p>
            <a:pPr lvl="1"/>
            <a:r>
              <a:rPr lang="en-US" dirty="0" smtClean="0"/>
              <a:t>But no protection needed within kernel</a:t>
            </a:r>
          </a:p>
          <a:p>
            <a:endParaRPr lang="en-US" dirty="0" smtClean="0"/>
          </a:p>
          <a:p>
            <a:r>
              <a:rPr lang="en-US" dirty="0" smtClean="0"/>
              <a:t>Database Servers</a:t>
            </a:r>
          </a:p>
          <a:p>
            <a:pPr lvl="1"/>
            <a:r>
              <a:rPr lang="en-US" dirty="0" smtClean="0"/>
              <a:t>Access to shared data by many concurrent users</a:t>
            </a:r>
          </a:p>
          <a:p>
            <a:pPr lvl="1"/>
            <a:r>
              <a:rPr lang="en-US" dirty="0" smtClean="0"/>
              <a:t>Also background utility processing must be done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58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multithreaded programs (con’t)</a:t>
            </a:r>
            <a:endParaRPr lang="en-US" dirty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0772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Network Servers</a:t>
            </a:r>
          </a:p>
          <a:p>
            <a:pPr lvl="1"/>
            <a:r>
              <a:rPr lang="en-US" dirty="0" smtClean="0"/>
              <a:t>Concurrent requests from network</a:t>
            </a:r>
          </a:p>
          <a:p>
            <a:pPr lvl="1"/>
            <a:r>
              <a:rPr lang="en-US" dirty="0" smtClean="0"/>
              <a:t>Again, single program, multiple concurrent operations</a:t>
            </a:r>
          </a:p>
          <a:p>
            <a:pPr lvl="1"/>
            <a:r>
              <a:rPr lang="en-US" dirty="0" smtClean="0"/>
              <a:t>File server, Web server, and airline reservation systems</a:t>
            </a:r>
          </a:p>
          <a:p>
            <a:endParaRPr lang="en-US" dirty="0" smtClean="0"/>
          </a:p>
          <a:p>
            <a:r>
              <a:rPr lang="en-US" dirty="0" smtClean="0"/>
              <a:t>Parallel Programming (More than one physical CPU)</a:t>
            </a:r>
          </a:p>
          <a:p>
            <a:pPr lvl="1"/>
            <a:r>
              <a:rPr lang="en-US" dirty="0" smtClean="0"/>
              <a:t>Split program into multiple threads for parallelism</a:t>
            </a:r>
          </a:p>
          <a:p>
            <a:pPr lvl="1"/>
            <a:r>
              <a:rPr lang="en-US" dirty="0" smtClean="0"/>
              <a:t>This is called Multiprocessing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multiprocessors are actually </a:t>
            </a:r>
            <a:r>
              <a:rPr lang="en-US" dirty="0" err="1" smtClean="0"/>
              <a:t>uniprogrammed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Multiple threads in one address space but one program at a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92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use case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19" y="1778000"/>
            <a:ext cx="3573414" cy="2031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Client Browser</a:t>
            </a:r>
          </a:p>
          <a:p>
            <a:r>
              <a:rPr lang="en-US" dirty="0"/>
              <a:t> </a:t>
            </a:r>
            <a:r>
              <a:rPr lang="en-US" dirty="0" smtClean="0"/>
              <a:t> - process for each tab</a:t>
            </a:r>
          </a:p>
          <a:p>
            <a:r>
              <a:rPr lang="en-US" dirty="0"/>
              <a:t> </a:t>
            </a:r>
            <a:r>
              <a:rPr lang="en-US" dirty="0" smtClean="0"/>
              <a:t> - thread to render page</a:t>
            </a:r>
          </a:p>
          <a:p>
            <a:r>
              <a:rPr lang="en-US" dirty="0"/>
              <a:t> </a:t>
            </a:r>
            <a:r>
              <a:rPr lang="en-US" dirty="0" smtClean="0"/>
              <a:t> - GET in separate thread</a:t>
            </a:r>
          </a:p>
          <a:p>
            <a:r>
              <a:rPr lang="en-US" dirty="0"/>
              <a:t> </a:t>
            </a:r>
            <a:r>
              <a:rPr lang="en-US" dirty="0" smtClean="0"/>
              <a:t> - multiple outstanding GETs</a:t>
            </a:r>
          </a:p>
          <a:p>
            <a:r>
              <a:rPr lang="en-US" dirty="0"/>
              <a:t> </a:t>
            </a:r>
            <a:r>
              <a:rPr lang="en-US" dirty="0" smtClean="0"/>
              <a:t> - as they complete, render </a:t>
            </a:r>
          </a:p>
          <a:p>
            <a:r>
              <a:rPr lang="en-US" dirty="0"/>
              <a:t> </a:t>
            </a:r>
            <a:r>
              <a:rPr lang="en-US" dirty="0" smtClean="0"/>
              <a:t>   portion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27229" y="1676400"/>
            <a:ext cx="4816771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Web Server</a:t>
            </a:r>
          </a:p>
          <a:p>
            <a:r>
              <a:rPr lang="en-US" dirty="0"/>
              <a:t> </a:t>
            </a:r>
            <a:r>
              <a:rPr lang="en-US" dirty="0" smtClean="0"/>
              <a:t>  - fork process for each client        	connection</a:t>
            </a:r>
          </a:p>
          <a:p>
            <a:r>
              <a:rPr lang="en-US" dirty="0"/>
              <a:t> </a:t>
            </a:r>
            <a:r>
              <a:rPr lang="en-US" dirty="0" smtClean="0"/>
              <a:t>  - thread to get request and issue 	response</a:t>
            </a:r>
          </a:p>
          <a:p>
            <a:r>
              <a:rPr lang="en-US" dirty="0"/>
              <a:t> </a:t>
            </a:r>
            <a:r>
              <a:rPr lang="en-US" dirty="0" smtClean="0"/>
              <a:t>  - fork threads to read data, access 	DB,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- join and respond</a:t>
            </a: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>
            <a:off x="3609133" y="2793663"/>
            <a:ext cx="718096" cy="36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3609133" y="1460500"/>
            <a:ext cx="718096" cy="1333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</p:cNvCxnSpPr>
          <p:nvPr/>
        </p:nvCxnSpPr>
        <p:spPr>
          <a:xfrm>
            <a:off x="3609133" y="2793663"/>
            <a:ext cx="718096" cy="1365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02074" y="2785950"/>
            <a:ext cx="1525155" cy="164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73524" y="1143000"/>
            <a:ext cx="1353705" cy="1180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41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charset="0"/>
              </a:rPr>
              <a:t>Some Actual Numbers</a:t>
            </a:r>
            <a:endParaRPr lang="en-US" dirty="0">
              <a:ea typeface="MS PGothic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98310"/>
            <a:ext cx="8534400" cy="469289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  <a:ea typeface="MS PGothic" charset="0"/>
              </a:rPr>
              <a:t>Many process are multi-threaded, so thread context switches may be </a:t>
            </a:r>
            <a:r>
              <a:rPr lang="en-US" sz="2000" dirty="0">
                <a:latin typeface="+mj-lt"/>
                <a:ea typeface="MS PGothic" charset="0"/>
              </a:rPr>
              <a:t>either</a:t>
            </a:r>
            <a:r>
              <a:rPr lang="en-US" sz="2400" dirty="0">
                <a:latin typeface="+mj-lt"/>
                <a:ea typeface="MS PGothic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MS PGothic" charset="0"/>
              </a:rPr>
              <a:t>within-process</a:t>
            </a:r>
            <a:r>
              <a:rPr lang="en-US" sz="2400" dirty="0">
                <a:latin typeface="+mj-lt"/>
                <a:ea typeface="MS PGothic" charset="0"/>
              </a:rPr>
              <a:t> or 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MS PGothic" charset="0"/>
              </a:rPr>
              <a:t>across-processes</a:t>
            </a:r>
            <a:r>
              <a:rPr lang="en-US" sz="2400" dirty="0">
                <a:latin typeface="+mj-lt"/>
                <a:ea typeface="MS PGothic" charset="0"/>
              </a:rPr>
              <a:t>. 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3" t="1482" r="44531" b="67500"/>
          <a:stretch>
            <a:fillRect/>
          </a:stretch>
        </p:blipFill>
        <p:spPr bwMode="auto">
          <a:xfrm>
            <a:off x="561975" y="2514600"/>
            <a:ext cx="81534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916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for each user process</a:t>
            </a:r>
          </a:p>
          <a:p>
            <a:r>
              <a:rPr lang="en-US" dirty="0" smtClean="0"/>
              <a:t>Thread for sequence of steps in processing I/O</a:t>
            </a:r>
          </a:p>
          <a:p>
            <a:r>
              <a:rPr lang="en-US" dirty="0" smtClean="0"/>
              <a:t>Threads for device drivers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25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382000" cy="5181600"/>
          </a:xfrm>
        </p:spPr>
        <p:txBody>
          <a:bodyPr/>
          <a:lstStyle/>
          <a:p>
            <a:r>
              <a:rPr lang="en-US" dirty="0" smtClean="0"/>
              <a:t>Group formation: should be completed</a:t>
            </a:r>
          </a:p>
          <a:p>
            <a:pPr lvl="1"/>
            <a:r>
              <a:rPr lang="en-US" dirty="0" smtClean="0"/>
              <a:t>Will handle stragglers tonight</a:t>
            </a:r>
          </a:p>
          <a:p>
            <a:pPr lvl="1"/>
            <a:endParaRPr lang="en-US" dirty="0"/>
          </a:p>
          <a:p>
            <a:r>
              <a:rPr lang="en-US" dirty="0" smtClean="0"/>
              <a:t>Project #1: Released!</a:t>
            </a:r>
          </a:p>
          <a:p>
            <a:pPr lvl="1"/>
            <a:r>
              <a:rPr lang="en-US" dirty="0" smtClean="0"/>
              <a:t>Technically starts today</a:t>
            </a:r>
          </a:p>
          <a:p>
            <a:pPr lvl="1"/>
            <a:r>
              <a:rPr lang="en-US" dirty="0" err="1" smtClean="0"/>
              <a:t>Autograder</a:t>
            </a:r>
            <a:r>
              <a:rPr lang="en-US" dirty="0" smtClean="0"/>
              <a:t> should be up by tomorrow.</a:t>
            </a:r>
          </a:p>
          <a:p>
            <a:pPr lvl="1"/>
            <a:endParaRPr lang="en-US" dirty="0"/>
          </a:p>
          <a:p>
            <a:r>
              <a:rPr lang="en-US" dirty="0" smtClean="0"/>
              <a:t>HW1 due today</a:t>
            </a:r>
          </a:p>
          <a:p>
            <a:pPr lvl="1"/>
            <a:r>
              <a:rPr lang="en-US" dirty="0" smtClean="0"/>
              <a:t>Must be submitted via the recommended “push” mechanism through </a:t>
            </a:r>
            <a:r>
              <a:rPr lang="en-US" dirty="0" err="1" smtClean="0"/>
              <a:t>git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79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Quote WRT Scheduling: Dennis Richie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Dennis Richie,</a:t>
            </a:r>
            <a:br>
              <a:rPr lang="en-US" dirty="0" smtClean="0"/>
            </a:br>
            <a:r>
              <a:rPr lang="en-US" dirty="0" smtClean="0"/>
              <a:t>Unix V6, </a:t>
            </a:r>
            <a:r>
              <a:rPr lang="en-US" dirty="0" err="1" smtClean="0"/>
              <a:t>slp.c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“If </a:t>
            </a:r>
            <a:r>
              <a:rPr lang="en-US" i="1" dirty="0"/>
              <a:t>the new process paused because it was swapped out, set the stack level to the last call to </a:t>
            </a:r>
            <a:r>
              <a:rPr lang="en-US" i="1" dirty="0" err="1"/>
              <a:t>savu</a:t>
            </a:r>
            <a:r>
              <a:rPr lang="en-US" i="1" dirty="0"/>
              <a:t>(</a:t>
            </a:r>
            <a:r>
              <a:rPr lang="en-US" i="1" dirty="0" err="1"/>
              <a:t>u_ssav</a:t>
            </a:r>
            <a:r>
              <a:rPr lang="en-US" i="1" dirty="0"/>
              <a:t>). This means that the return which is executed immediately after the call to </a:t>
            </a:r>
            <a:r>
              <a:rPr lang="en-US" i="1" dirty="0" err="1"/>
              <a:t>aretu</a:t>
            </a:r>
            <a:r>
              <a:rPr lang="en-US" i="1" dirty="0"/>
              <a:t> actually returns from the last routine </a:t>
            </a:r>
            <a:r>
              <a:rPr lang="en-US" i="1" dirty="0" smtClean="0"/>
              <a:t>which did the </a:t>
            </a:r>
            <a:r>
              <a:rPr lang="en-US" i="1" dirty="0" err="1" smtClean="0"/>
              <a:t>savu</a:t>
            </a:r>
            <a:r>
              <a:rPr lang="en-US" i="1" dirty="0" smtClean="0"/>
              <a:t>.” </a:t>
            </a:r>
          </a:p>
          <a:p>
            <a:pPr marL="0" indent="0">
              <a:buNone/>
            </a:pPr>
            <a:endParaRPr lang="en-US" b="0" i="1" dirty="0" smtClean="0"/>
          </a:p>
          <a:p>
            <a:pPr marL="0" indent="0">
              <a:buNone/>
            </a:pPr>
            <a:r>
              <a:rPr lang="en-US" b="0" i="1" dirty="0" smtClean="0"/>
              <a:t>“</a:t>
            </a:r>
            <a:r>
              <a:rPr lang="en-US" i="1" dirty="0" smtClean="0">
                <a:solidFill>
                  <a:srgbClr val="FF0000"/>
                </a:solidFill>
              </a:rPr>
              <a:t>You are not expected to understand this.</a:t>
            </a:r>
            <a:r>
              <a:rPr lang="en-US" i="1" dirty="0" smtClean="0"/>
              <a:t>”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Source: Dennis Ritchie, Unix V6 </a:t>
            </a:r>
            <a:r>
              <a:rPr lang="en-US" dirty="0" err="1" smtClean="0"/>
              <a:t>slp.c</a:t>
            </a:r>
            <a:r>
              <a:rPr lang="en-US" dirty="0" smtClean="0"/>
              <a:t> (context-switching code) as per The Unix Heritage Society(tuhs.org); gif by Eddie Koehler.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Included by Ali R. Butt in CS3204 from Virginia Tech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7186" y="812362"/>
            <a:ext cx="6453014" cy="17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18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together: Process</a:t>
            </a:r>
            <a:endParaRPr lang="en-US"/>
          </a:p>
        </p:txBody>
      </p:sp>
      <p:sp>
        <p:nvSpPr>
          <p:cNvPr id="6147" name="Rounded Rectangle 3"/>
          <p:cNvSpPr>
            <a:spLocks noChangeArrowheads="1"/>
          </p:cNvSpPr>
          <p:nvPr/>
        </p:nvSpPr>
        <p:spPr bwMode="auto">
          <a:xfrm>
            <a:off x="2133600" y="1524000"/>
            <a:ext cx="3810000" cy="43434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267200" y="1905000"/>
            <a:ext cx="14478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</a:rPr>
              <a:t>Memory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267200" y="3048000"/>
            <a:ext cx="1447800" cy="1219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I/O State</a:t>
            </a:r>
          </a:p>
          <a:p>
            <a:r>
              <a:rPr lang="en-US" b="0">
                <a:latin typeface="Helvetica" charset="0"/>
              </a:rPr>
              <a:t>(e.g., file, socket contexts)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4267200" y="4572000"/>
            <a:ext cx="14478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CPU state (PC, SP, registers..)</a:t>
            </a:r>
          </a:p>
        </p:txBody>
      </p:sp>
      <p:sp>
        <p:nvSpPr>
          <p:cNvPr id="98310" name="Rectangular Callout 8"/>
          <p:cNvSpPr>
            <a:spLocks noChangeArrowheads="1"/>
          </p:cNvSpPr>
          <p:nvPr/>
        </p:nvSpPr>
        <p:spPr bwMode="auto">
          <a:xfrm>
            <a:off x="304800" y="3352800"/>
            <a:ext cx="1676400" cy="1143000"/>
          </a:xfrm>
          <a:prstGeom prst="wedgeRectCallout">
            <a:avLst>
              <a:gd name="adj1" fmla="val 75079"/>
              <a:gd name="adj2" fmla="val 55199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Sequential stream of instructions</a:t>
            </a:r>
          </a:p>
        </p:txBody>
      </p:sp>
      <p:sp>
        <p:nvSpPr>
          <p:cNvPr id="6152" name="Rounded Rectangle 11"/>
          <p:cNvSpPr>
            <a:spLocks noChangeArrowheads="1"/>
          </p:cNvSpPr>
          <p:nvPr/>
        </p:nvSpPr>
        <p:spPr bwMode="auto">
          <a:xfrm>
            <a:off x="2438400" y="1600200"/>
            <a:ext cx="1676400" cy="4191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A(int tmp)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  if (tmp&lt;2)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    B();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  printf(tmp);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B()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  C();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C()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  A(2);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A(1);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…</a:t>
            </a:r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2944812" y="1034340"/>
            <a:ext cx="2339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(Unix) Process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19800" y="1905000"/>
            <a:ext cx="2286000" cy="2362200"/>
            <a:chOff x="6019800" y="1905000"/>
            <a:chExt cx="2286000" cy="2286000"/>
          </a:xfrm>
        </p:grpSpPr>
        <p:sp>
          <p:nvSpPr>
            <p:cNvPr id="6159" name="Right Brace 13"/>
            <p:cNvSpPr>
              <a:spLocks/>
            </p:cNvSpPr>
            <p:nvPr/>
          </p:nvSpPr>
          <p:spPr bwMode="auto">
            <a:xfrm>
              <a:off x="6019800" y="1905000"/>
              <a:ext cx="381000" cy="2286000"/>
            </a:xfrm>
            <a:prstGeom prst="rightBrace">
              <a:avLst>
                <a:gd name="adj1" fmla="val 8333"/>
                <a:gd name="adj2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6160" name="Rectangular Callout 14"/>
            <p:cNvSpPr>
              <a:spLocks noChangeArrowheads="1"/>
            </p:cNvSpPr>
            <p:nvPr/>
          </p:nvSpPr>
          <p:spPr bwMode="auto">
            <a:xfrm>
              <a:off x="6629400" y="2667000"/>
              <a:ext cx="1676400" cy="457200"/>
            </a:xfrm>
            <a:prstGeom prst="wedgeRectCallout">
              <a:avLst>
                <a:gd name="adj1" fmla="val -60329"/>
                <a:gd name="adj2" fmla="val 32741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b="0">
                  <a:latin typeface="Helvetica" charset="0"/>
                </a:rPr>
                <a:t>Resources</a:t>
              </a:r>
            </a:p>
          </p:txBody>
        </p:sp>
      </p:grpSp>
      <p:sp>
        <p:nvSpPr>
          <p:cNvPr id="6155" name="Rectangle 2"/>
          <p:cNvSpPr>
            <a:spLocks noChangeArrowheads="1"/>
          </p:cNvSpPr>
          <p:nvPr/>
        </p:nvSpPr>
        <p:spPr bwMode="auto">
          <a:xfrm>
            <a:off x="4648200" y="2590800"/>
            <a:ext cx="914400" cy="228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</a:rPr>
              <a:t>Stack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91000" y="4495800"/>
            <a:ext cx="4267200" cy="1066800"/>
            <a:chOff x="4191000" y="4495800"/>
            <a:chExt cx="4267200" cy="1066800"/>
          </a:xfrm>
        </p:grpSpPr>
        <p:sp>
          <p:nvSpPr>
            <p:cNvPr id="6157" name="Rectangle 2"/>
            <p:cNvSpPr>
              <a:spLocks noChangeArrowheads="1"/>
            </p:cNvSpPr>
            <p:nvPr/>
          </p:nvSpPr>
          <p:spPr bwMode="auto">
            <a:xfrm>
              <a:off x="4191000" y="4495800"/>
              <a:ext cx="1600200" cy="1066800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  <p:sp>
          <p:nvSpPr>
            <p:cNvPr id="6158" name="Rounded Rectangular Callout 3"/>
            <p:cNvSpPr>
              <a:spLocks noChangeArrowheads="1"/>
            </p:cNvSpPr>
            <p:nvPr/>
          </p:nvSpPr>
          <p:spPr bwMode="auto">
            <a:xfrm>
              <a:off x="6705600" y="4724400"/>
              <a:ext cx="1752600" cy="685800"/>
            </a:xfrm>
            <a:prstGeom prst="wedgeRoundRectCallout">
              <a:avLst>
                <a:gd name="adj1" fmla="val -101269"/>
                <a:gd name="adj2" fmla="val -50463"/>
                <a:gd name="adj3" fmla="val 16667"/>
              </a:avLst>
            </a:prstGeom>
            <a:solidFill>
              <a:srgbClr val="FFFFFF"/>
            </a:solidFill>
            <a:ln w="25400">
              <a:solidFill>
                <a:srgbClr val="618FFD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  <a:latin typeface="Helvetica" charset="0"/>
                </a:rPr>
                <a:t>Stored in 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871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Recall: Lifecycle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of a Process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358432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0"/>
            <a:ext cx="8305800" cy="2819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mtClean="0">
                <a:latin typeface="+mj-lt"/>
                <a:ea typeface="Gulim" charset="0"/>
                <a:cs typeface="Gulim" charset="0"/>
              </a:rPr>
              <a:t>As a process executes, it changes state: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solidFill>
                  <a:schemeClr val="hlink"/>
                </a:solidFill>
                <a:latin typeface="+mj-lt"/>
                <a:ea typeface="Gulim" charset="0"/>
                <a:cs typeface="Gulim" charset="0"/>
              </a:rPr>
              <a:t>new</a:t>
            </a:r>
            <a:r>
              <a:rPr lang="en-US" altLang="ko-KR" smtClean="0">
                <a:latin typeface="+mj-lt"/>
                <a:ea typeface="Gulim" charset="0"/>
                <a:cs typeface="Gulim" charset="0"/>
              </a:rPr>
              <a:t>:  The process is being created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solidFill>
                  <a:schemeClr val="hlink"/>
                </a:solidFill>
                <a:latin typeface="+mj-lt"/>
                <a:ea typeface="Gulim" charset="0"/>
                <a:cs typeface="Gulim" charset="0"/>
              </a:rPr>
              <a:t>ready</a:t>
            </a:r>
            <a:r>
              <a:rPr lang="en-US" altLang="ko-KR" smtClean="0">
                <a:latin typeface="+mj-lt"/>
                <a:ea typeface="Gulim" charset="0"/>
                <a:cs typeface="Gulim" charset="0"/>
              </a:rPr>
              <a:t>:  The process is waiting to run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solidFill>
                  <a:schemeClr val="hlink"/>
                </a:solidFill>
                <a:latin typeface="+mj-lt"/>
                <a:ea typeface="Gulim" charset="0"/>
                <a:cs typeface="Gulim" charset="0"/>
              </a:rPr>
              <a:t>running</a:t>
            </a:r>
            <a:r>
              <a:rPr lang="en-US" altLang="ko-KR" smtClean="0">
                <a:latin typeface="+mj-lt"/>
                <a:ea typeface="Gulim" charset="0"/>
                <a:cs typeface="Gulim" charset="0"/>
              </a:rPr>
              <a:t>:  Instructions are being executed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solidFill>
                  <a:schemeClr val="hlink"/>
                </a:solidFill>
                <a:latin typeface="+mj-lt"/>
                <a:ea typeface="Gulim" charset="0"/>
                <a:cs typeface="Gulim" charset="0"/>
              </a:rPr>
              <a:t>waiting</a:t>
            </a:r>
            <a:r>
              <a:rPr lang="en-US" altLang="ko-KR" smtClean="0">
                <a:latin typeface="+mj-lt"/>
                <a:ea typeface="Gulim" charset="0"/>
                <a:cs typeface="Gulim" charset="0"/>
              </a:rPr>
              <a:t>:  Process waiting for some event to occur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solidFill>
                  <a:schemeClr val="hlink"/>
                </a:solidFill>
                <a:latin typeface="+mj-lt"/>
                <a:ea typeface="Gulim" charset="0"/>
                <a:cs typeface="Gulim" charset="0"/>
              </a:rPr>
              <a:t>terminated</a:t>
            </a:r>
            <a:r>
              <a:rPr lang="en-US" altLang="ko-KR" smtClean="0">
                <a:latin typeface="+mj-lt"/>
                <a:ea typeface="Gulim" charset="0"/>
                <a:cs typeface="Gulim" charset="0"/>
              </a:rPr>
              <a:t>:  The process has finished execution</a:t>
            </a:r>
            <a:endParaRPr lang="en-US" altLang="ko-KR" dirty="0">
              <a:latin typeface="+mj-lt"/>
              <a:ea typeface="Gulim" charset="0"/>
              <a:cs typeface="Gulim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24142" r="690" b="24419"/>
          <a:stretch>
            <a:fillRect/>
          </a:stretch>
        </p:blipFill>
        <p:spPr bwMode="auto">
          <a:xfrm>
            <a:off x="1295400" y="1023938"/>
            <a:ext cx="6553200" cy="255746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05" name="Freeform 5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7" name="Freeform 7"/>
          <p:cNvSpPr>
            <a:spLocks/>
          </p:cNvSpPr>
          <p:nvPr/>
        </p:nvSpPr>
        <p:spPr bwMode="auto">
          <a:xfrm>
            <a:off x="3498850" y="1476375"/>
            <a:ext cx="2025650" cy="455613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8" name="Freeform 8"/>
          <p:cNvSpPr>
            <a:spLocks/>
          </p:cNvSpPr>
          <p:nvPr/>
        </p:nvSpPr>
        <p:spPr bwMode="auto">
          <a:xfrm>
            <a:off x="3394075" y="2466975"/>
            <a:ext cx="476250" cy="738188"/>
          </a:xfrm>
          <a:custGeom>
            <a:avLst/>
            <a:gdLst>
              <a:gd name="T0" fmla="*/ 2147483647 w 300"/>
              <a:gd name="T1" fmla="*/ 2147483647 h 465"/>
              <a:gd name="T2" fmla="*/ 2147483647 w 300"/>
              <a:gd name="T3" fmla="*/ 2147483647 h 465"/>
              <a:gd name="T4" fmla="*/ 2147483647 w 300"/>
              <a:gd name="T5" fmla="*/ 2147483647 h 465"/>
              <a:gd name="T6" fmla="*/ 2147483647 w 300"/>
              <a:gd name="T7" fmla="*/ 2147483647 h 465"/>
              <a:gd name="T8" fmla="*/ 2147483647 w 300"/>
              <a:gd name="T9" fmla="*/ 2147483647 h 465"/>
              <a:gd name="T10" fmla="*/ 2147483647 w 300"/>
              <a:gd name="T11" fmla="*/ 2147483647 h 465"/>
              <a:gd name="T12" fmla="*/ 0 w 300"/>
              <a:gd name="T13" fmla="*/ 0 h 4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"/>
              <a:gd name="T22" fmla="*/ 0 h 465"/>
              <a:gd name="T23" fmla="*/ 300 w 300"/>
              <a:gd name="T24" fmla="*/ 465 h 4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" h="465">
                <a:moveTo>
                  <a:pt x="300" y="465"/>
                </a:moveTo>
                <a:cubicBezTo>
                  <a:pt x="269" y="426"/>
                  <a:pt x="247" y="389"/>
                  <a:pt x="205" y="363"/>
                </a:cubicBezTo>
                <a:cubicBezTo>
                  <a:pt x="182" y="326"/>
                  <a:pt x="154" y="308"/>
                  <a:pt x="119" y="284"/>
                </a:cubicBezTo>
                <a:cubicBezTo>
                  <a:pt x="91" y="201"/>
                  <a:pt x="135" y="324"/>
                  <a:pt x="95" y="236"/>
                </a:cubicBezTo>
                <a:cubicBezTo>
                  <a:pt x="74" y="189"/>
                  <a:pt x="63" y="140"/>
                  <a:pt x="40" y="94"/>
                </a:cubicBezTo>
                <a:cubicBezTo>
                  <a:pt x="32" y="78"/>
                  <a:pt x="23" y="63"/>
                  <a:pt x="16" y="47"/>
                </a:cubicBezTo>
                <a:cubicBezTo>
                  <a:pt x="9" y="32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9" name="Freeform 9"/>
          <p:cNvSpPr>
            <a:spLocks/>
          </p:cNvSpPr>
          <p:nvPr/>
        </p:nvSpPr>
        <p:spPr bwMode="auto">
          <a:xfrm>
            <a:off x="5127625" y="2416175"/>
            <a:ext cx="458788" cy="766763"/>
          </a:xfrm>
          <a:custGeom>
            <a:avLst/>
            <a:gdLst>
              <a:gd name="T0" fmla="*/ 2147483647 w 289"/>
              <a:gd name="T1" fmla="*/ 0 h 483"/>
              <a:gd name="T2" fmla="*/ 2147483647 w 289"/>
              <a:gd name="T3" fmla="*/ 2147483647 h 483"/>
              <a:gd name="T4" fmla="*/ 2147483647 w 289"/>
              <a:gd name="T5" fmla="*/ 2147483647 h 483"/>
              <a:gd name="T6" fmla="*/ 2147483647 w 289"/>
              <a:gd name="T7" fmla="*/ 2147483647 h 483"/>
              <a:gd name="T8" fmla="*/ 2147483647 w 289"/>
              <a:gd name="T9" fmla="*/ 2147483647 h 483"/>
              <a:gd name="T10" fmla="*/ 2147483647 w 289"/>
              <a:gd name="T11" fmla="*/ 2147483647 h 483"/>
              <a:gd name="T12" fmla="*/ 2147483647 w 289"/>
              <a:gd name="T13" fmla="*/ 2147483647 h 483"/>
              <a:gd name="T14" fmla="*/ 2147483647 w 289"/>
              <a:gd name="T15" fmla="*/ 2147483647 h 483"/>
              <a:gd name="T16" fmla="*/ 2147483647 w 289"/>
              <a:gd name="T17" fmla="*/ 2147483647 h 4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483"/>
              <a:gd name="T29" fmla="*/ 289 w 289"/>
              <a:gd name="T30" fmla="*/ 483 h 4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483">
                <a:moveTo>
                  <a:pt x="289" y="0"/>
                </a:moveTo>
                <a:cubicBezTo>
                  <a:pt x="275" y="69"/>
                  <a:pt x="257" y="138"/>
                  <a:pt x="234" y="205"/>
                </a:cubicBezTo>
                <a:cubicBezTo>
                  <a:pt x="219" y="249"/>
                  <a:pt x="202" y="292"/>
                  <a:pt x="155" y="308"/>
                </a:cubicBezTo>
                <a:cubicBezTo>
                  <a:pt x="150" y="316"/>
                  <a:pt x="146" y="325"/>
                  <a:pt x="139" y="332"/>
                </a:cubicBezTo>
                <a:cubicBezTo>
                  <a:pt x="133" y="338"/>
                  <a:pt x="122" y="340"/>
                  <a:pt x="116" y="347"/>
                </a:cubicBezTo>
                <a:cubicBezTo>
                  <a:pt x="71" y="404"/>
                  <a:pt x="152" y="337"/>
                  <a:pt x="92" y="395"/>
                </a:cubicBezTo>
                <a:cubicBezTo>
                  <a:pt x="31" y="454"/>
                  <a:pt x="107" y="358"/>
                  <a:pt x="45" y="434"/>
                </a:cubicBezTo>
                <a:cubicBezTo>
                  <a:pt x="35" y="446"/>
                  <a:pt x="22" y="475"/>
                  <a:pt x="5" y="481"/>
                </a:cubicBezTo>
                <a:cubicBezTo>
                  <a:pt x="0" y="483"/>
                  <a:pt x="5" y="471"/>
                  <a:pt x="5" y="466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0" name="Freeform 10"/>
          <p:cNvSpPr>
            <a:spLocks/>
          </p:cNvSpPr>
          <p:nvPr/>
        </p:nvSpPr>
        <p:spPr bwMode="auto">
          <a:xfrm>
            <a:off x="2579688" y="1276350"/>
            <a:ext cx="752475" cy="514350"/>
          </a:xfrm>
          <a:custGeom>
            <a:avLst/>
            <a:gdLst>
              <a:gd name="T0" fmla="*/ 0 w 474"/>
              <a:gd name="T1" fmla="*/ 0 h 324"/>
              <a:gd name="T2" fmla="*/ 2147483647 w 474"/>
              <a:gd name="T3" fmla="*/ 2147483647 h 324"/>
              <a:gd name="T4" fmla="*/ 2147483647 w 474"/>
              <a:gd name="T5" fmla="*/ 2147483647 h 324"/>
              <a:gd name="T6" fmla="*/ 2147483647 w 474"/>
              <a:gd name="T7" fmla="*/ 2147483647 h 324"/>
              <a:gd name="T8" fmla="*/ 2147483647 w 474"/>
              <a:gd name="T9" fmla="*/ 2147483647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4"/>
              <a:gd name="T16" fmla="*/ 0 h 324"/>
              <a:gd name="T17" fmla="*/ 474 w 474"/>
              <a:gd name="T18" fmla="*/ 324 h 3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4" h="324">
                <a:moveTo>
                  <a:pt x="0" y="0"/>
                </a:moveTo>
                <a:cubicBezTo>
                  <a:pt x="50" y="25"/>
                  <a:pt x="109" y="30"/>
                  <a:pt x="158" y="55"/>
                </a:cubicBezTo>
                <a:cubicBezTo>
                  <a:pt x="210" y="82"/>
                  <a:pt x="268" y="115"/>
                  <a:pt x="324" y="134"/>
                </a:cubicBezTo>
                <a:cubicBezTo>
                  <a:pt x="368" y="178"/>
                  <a:pt x="414" y="216"/>
                  <a:pt x="450" y="268"/>
                </a:cubicBezTo>
                <a:cubicBezTo>
                  <a:pt x="456" y="286"/>
                  <a:pt x="474" y="307"/>
                  <a:pt x="474" y="324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1" name="Freeform 11"/>
          <p:cNvSpPr>
            <a:spLocks/>
          </p:cNvSpPr>
          <p:nvPr/>
        </p:nvSpPr>
        <p:spPr bwMode="auto">
          <a:xfrm>
            <a:off x="5599113" y="1314450"/>
            <a:ext cx="889000" cy="500063"/>
          </a:xfrm>
          <a:custGeom>
            <a:avLst/>
            <a:gdLst>
              <a:gd name="T0" fmla="*/ 0 w 560"/>
              <a:gd name="T1" fmla="*/ 2147483647 h 315"/>
              <a:gd name="T2" fmla="*/ 2147483647 w 560"/>
              <a:gd name="T3" fmla="*/ 2147483647 h 315"/>
              <a:gd name="T4" fmla="*/ 2147483647 w 560"/>
              <a:gd name="T5" fmla="*/ 2147483647 h 315"/>
              <a:gd name="T6" fmla="*/ 2147483647 w 560"/>
              <a:gd name="T7" fmla="*/ 2147483647 h 315"/>
              <a:gd name="T8" fmla="*/ 2147483647 w 560"/>
              <a:gd name="T9" fmla="*/ 2147483647 h 315"/>
              <a:gd name="T10" fmla="*/ 2147483647 w 560"/>
              <a:gd name="T11" fmla="*/ 0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0"/>
              <a:gd name="T19" fmla="*/ 0 h 315"/>
              <a:gd name="T20" fmla="*/ 560 w 560"/>
              <a:gd name="T21" fmla="*/ 315 h 3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0" h="315">
                <a:moveTo>
                  <a:pt x="0" y="315"/>
                </a:moveTo>
                <a:cubicBezTo>
                  <a:pt x="38" y="269"/>
                  <a:pt x="77" y="223"/>
                  <a:pt x="126" y="189"/>
                </a:cubicBezTo>
                <a:cubicBezTo>
                  <a:pt x="202" y="74"/>
                  <a:pt x="340" y="40"/>
                  <a:pt x="466" y="8"/>
                </a:cubicBezTo>
                <a:cubicBezTo>
                  <a:pt x="484" y="11"/>
                  <a:pt x="503" y="13"/>
                  <a:pt x="521" y="16"/>
                </a:cubicBezTo>
                <a:cubicBezTo>
                  <a:pt x="529" y="18"/>
                  <a:pt x="537" y="26"/>
                  <a:pt x="544" y="23"/>
                </a:cubicBezTo>
                <a:cubicBezTo>
                  <a:pt x="553" y="19"/>
                  <a:pt x="560" y="0"/>
                  <a:pt x="56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2" name="Oval 12"/>
          <p:cNvSpPr>
            <a:spLocks noChangeArrowheads="1"/>
          </p:cNvSpPr>
          <p:nvPr/>
        </p:nvSpPr>
        <p:spPr bwMode="auto">
          <a:xfrm>
            <a:off x="1295400" y="10239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4867275" y="18399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5" name="Oval 15"/>
          <p:cNvSpPr>
            <a:spLocks noChangeArrowheads="1"/>
          </p:cNvSpPr>
          <p:nvPr/>
        </p:nvSpPr>
        <p:spPr bwMode="auto">
          <a:xfrm>
            <a:off x="6532563" y="101282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6" name="Oval 16"/>
          <p:cNvSpPr>
            <a:spLocks noChangeArrowheads="1"/>
          </p:cNvSpPr>
          <p:nvPr/>
        </p:nvSpPr>
        <p:spPr bwMode="auto">
          <a:xfrm>
            <a:off x="3867150" y="29702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7" name="Freeform 17"/>
          <p:cNvSpPr>
            <a:spLocks/>
          </p:cNvSpPr>
          <p:nvPr/>
        </p:nvSpPr>
        <p:spPr bwMode="auto">
          <a:xfrm>
            <a:off x="3511550" y="2400300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8" name="Freeform 18"/>
          <p:cNvSpPr>
            <a:spLocks/>
          </p:cNvSpPr>
          <p:nvPr/>
        </p:nvSpPr>
        <p:spPr bwMode="auto">
          <a:xfrm>
            <a:off x="3505200" y="1481138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9" name="Oval 19"/>
          <p:cNvSpPr>
            <a:spLocks noChangeArrowheads="1"/>
          </p:cNvSpPr>
          <p:nvPr/>
        </p:nvSpPr>
        <p:spPr bwMode="auto">
          <a:xfrm>
            <a:off x="4873625" y="184467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0" name="Oval 20"/>
          <p:cNvSpPr>
            <a:spLocks noChangeArrowheads="1"/>
          </p:cNvSpPr>
          <p:nvPr/>
        </p:nvSpPr>
        <p:spPr bwMode="auto">
          <a:xfrm>
            <a:off x="2797175" y="183356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1" name="Freeform 21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2" name="Oval 22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3" name="Oval 23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4" name="Freeform 24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5" name="Oval 25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6" name="Oval 26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7" name="Freeform 27"/>
          <p:cNvSpPr>
            <a:spLocks/>
          </p:cNvSpPr>
          <p:nvPr/>
        </p:nvSpPr>
        <p:spPr bwMode="auto">
          <a:xfrm>
            <a:off x="3505200" y="1481138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8" name="Freeform 28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9" name="Oval 29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10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2" grpId="0" build="p" bldLvl="2"/>
      <p:bldP spid="358405" grpId="0" animBg="1"/>
      <p:bldP spid="358407" grpId="0" animBg="1"/>
      <p:bldP spid="358408" grpId="0" animBg="1"/>
      <p:bldP spid="358409" grpId="0" animBg="1"/>
      <p:bldP spid="358410" grpId="0" animBg="1"/>
      <p:bldP spid="358411" grpId="0" animBg="1"/>
      <p:bldP spid="358412" grpId="0" animBg="1"/>
      <p:bldP spid="358413" grpId="0" animBg="1"/>
      <p:bldP spid="358414" grpId="0" animBg="1"/>
      <p:bldP spid="358415" grpId="0" animBg="1"/>
      <p:bldP spid="358416" grpId="0" animBg="1"/>
      <p:bldP spid="358417" grpId="0" animBg="1"/>
      <p:bldP spid="358418" grpId="0" animBg="1"/>
      <p:bldP spid="358419" grpId="0" animBg="1"/>
      <p:bldP spid="358420" grpId="0" animBg="1"/>
      <p:bldP spid="358421" grpId="0" animBg="1"/>
      <p:bldP spid="358422" grpId="0" animBg="1"/>
      <p:bldP spid="358423" grpId="0" animBg="1"/>
      <p:bldP spid="358424" grpId="0" animBg="1"/>
      <p:bldP spid="358425" grpId="0" animBg="1"/>
      <p:bldP spid="358426" grpId="0" animBg="1"/>
      <p:bldP spid="358427" grpId="0" animBg="1"/>
      <p:bldP spid="358428" grpId="0" animBg="1"/>
      <p:bldP spid="358429" grpId="0" animBg="1"/>
      <p:bldP spid="3584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Putting it together: Processes</a:t>
            </a:r>
          </a:p>
        </p:txBody>
      </p:sp>
      <p:sp>
        <p:nvSpPr>
          <p:cNvPr id="7171" name="TextBox 40"/>
          <p:cNvSpPr txBox="1">
            <a:spLocks noChangeArrowheads="1"/>
          </p:cNvSpPr>
          <p:nvPr/>
        </p:nvSpPr>
        <p:spPr bwMode="auto">
          <a:xfrm>
            <a:off x="3276600" y="20574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Helvetica" charset="0"/>
              </a:rPr>
              <a:t>…</a:t>
            </a:r>
          </a:p>
        </p:txBody>
      </p:sp>
      <p:sp>
        <p:nvSpPr>
          <p:cNvPr id="7172" name="TextBox 41"/>
          <p:cNvSpPr txBox="1">
            <a:spLocks noChangeArrowheads="1"/>
          </p:cNvSpPr>
          <p:nvPr/>
        </p:nvSpPr>
        <p:spPr bwMode="auto">
          <a:xfrm>
            <a:off x="274637" y="97155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Process 1</a:t>
            </a:r>
          </a:p>
        </p:txBody>
      </p:sp>
      <p:sp>
        <p:nvSpPr>
          <p:cNvPr id="7173" name="TextBox 42"/>
          <p:cNvSpPr txBox="1">
            <a:spLocks noChangeArrowheads="1"/>
          </p:cNvSpPr>
          <p:nvPr/>
        </p:nvSpPr>
        <p:spPr bwMode="auto">
          <a:xfrm>
            <a:off x="1879767" y="9906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panose="020B0604020202020204" pitchFamily="34" charset="0"/>
                <a:cs typeface="Helvetica" panose="020B0604020202020204" pitchFamily="34" charset="0"/>
              </a:rPr>
              <a:t>Process 2</a:t>
            </a:r>
          </a:p>
        </p:txBody>
      </p:sp>
      <p:sp>
        <p:nvSpPr>
          <p:cNvPr id="7174" name="TextBox 43"/>
          <p:cNvSpPr txBox="1">
            <a:spLocks noChangeArrowheads="1"/>
          </p:cNvSpPr>
          <p:nvPr/>
        </p:nvSpPr>
        <p:spPr bwMode="auto">
          <a:xfrm>
            <a:off x="3983205" y="990600"/>
            <a:ext cx="13805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panose="020B0604020202020204" pitchFamily="34" charset="0"/>
                <a:cs typeface="Helvetica" panose="020B0604020202020204" pitchFamily="34" charset="0"/>
              </a:rPr>
              <a:t>Process N</a:t>
            </a:r>
          </a:p>
        </p:txBody>
      </p:sp>
      <p:sp>
        <p:nvSpPr>
          <p:cNvPr id="7175" name="Rectangle 44"/>
          <p:cNvSpPr>
            <a:spLocks noChangeArrowheads="1"/>
          </p:cNvSpPr>
          <p:nvPr/>
        </p:nvSpPr>
        <p:spPr bwMode="auto">
          <a:xfrm>
            <a:off x="2133600" y="38862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590800" y="38862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 </a:t>
            </a:r>
            <a:r>
              <a:rPr lang="en-US" b="0" dirty="0" err="1">
                <a:latin typeface="Helvetica"/>
                <a:ea typeface="ＭＳ Ｐゴシック" charset="0"/>
                <a:cs typeface="Helvetica"/>
              </a:rPr>
              <a:t>sched</a:t>
            </a:r>
            <a:r>
              <a:rPr lang="en-US" b="0" dirty="0">
                <a:latin typeface="Helvetica"/>
                <a:ea typeface="ＭＳ Ｐゴシック" charset="0"/>
                <a:cs typeface="Helvetica"/>
              </a:rPr>
              <a:t>.</a:t>
            </a:r>
          </a:p>
        </p:txBody>
      </p:sp>
      <p:sp>
        <p:nvSpPr>
          <p:cNvPr id="7177" name="TextBox 47"/>
          <p:cNvSpPr txBox="1">
            <a:spLocks noChangeArrowheads="1"/>
          </p:cNvSpPr>
          <p:nvPr/>
        </p:nvSpPr>
        <p:spPr bwMode="auto">
          <a:xfrm>
            <a:off x="4343400" y="396240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743200" y="5105400"/>
            <a:ext cx="9906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</a:t>
            </a: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(1 core)</a:t>
            </a:r>
          </a:p>
        </p:txBody>
      </p:sp>
      <p:cxnSp>
        <p:nvCxnSpPr>
          <p:cNvPr id="7179" name="Straight Arrow Connector 50"/>
          <p:cNvCxnSpPr>
            <a:cxnSpLocks noChangeShapeType="1"/>
            <a:stCxn id="7175" idx="2"/>
            <a:endCxn id="49" idx="0"/>
          </p:cNvCxnSpPr>
          <p:nvPr/>
        </p:nvCxnSpPr>
        <p:spPr bwMode="auto">
          <a:xfrm>
            <a:off x="3238500" y="44958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80" name="Straight Arrow Connector 51"/>
          <p:cNvCxnSpPr>
            <a:cxnSpLocks noChangeShapeType="1"/>
            <a:stCxn id="7202" idx="2"/>
            <a:endCxn id="47" idx="0"/>
          </p:cNvCxnSpPr>
          <p:nvPr/>
        </p:nvCxnSpPr>
        <p:spPr bwMode="auto">
          <a:xfrm flipH="1">
            <a:off x="3238500" y="3352800"/>
            <a:ext cx="14097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81" name="Straight Arrow Connector 54"/>
          <p:cNvCxnSpPr>
            <a:cxnSpLocks noChangeShapeType="1"/>
            <a:stCxn id="7195" idx="2"/>
            <a:endCxn id="47" idx="0"/>
          </p:cNvCxnSpPr>
          <p:nvPr/>
        </p:nvCxnSpPr>
        <p:spPr bwMode="auto">
          <a:xfrm>
            <a:off x="2514600" y="3352800"/>
            <a:ext cx="7239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82" name="Straight Arrow Connector 57"/>
          <p:cNvCxnSpPr>
            <a:cxnSpLocks noChangeShapeType="1"/>
            <a:stCxn id="7188" idx="2"/>
            <a:endCxn id="47" idx="0"/>
          </p:cNvCxnSpPr>
          <p:nvPr/>
        </p:nvCxnSpPr>
        <p:spPr bwMode="auto">
          <a:xfrm>
            <a:off x="914400" y="3352800"/>
            <a:ext cx="23241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9342" name="Rectangular Callout 61"/>
          <p:cNvSpPr>
            <a:spLocks noChangeArrowheads="1"/>
          </p:cNvSpPr>
          <p:nvPr/>
        </p:nvSpPr>
        <p:spPr bwMode="auto">
          <a:xfrm>
            <a:off x="3581400" y="4648200"/>
            <a:ext cx="1219200" cy="685800"/>
          </a:xfrm>
          <a:prstGeom prst="wedgeRectCallout">
            <a:avLst>
              <a:gd name="adj1" fmla="val -76995"/>
              <a:gd name="adj2" fmla="val -35778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1 process at a time</a:t>
            </a:r>
          </a:p>
        </p:txBody>
      </p:sp>
      <p:grpSp>
        <p:nvGrpSpPr>
          <p:cNvPr id="7184" name="Group 66"/>
          <p:cNvGrpSpPr>
            <a:grpSpLocks/>
          </p:cNvGrpSpPr>
          <p:nvPr/>
        </p:nvGrpSpPr>
        <p:grpSpPr bwMode="auto">
          <a:xfrm>
            <a:off x="3962400" y="1371600"/>
            <a:ext cx="1371600" cy="1981200"/>
            <a:chOff x="4343400" y="1447800"/>
            <a:chExt cx="1371600" cy="1981200"/>
          </a:xfrm>
        </p:grpSpPr>
        <p:sp>
          <p:nvSpPr>
            <p:cNvPr id="7202" name="Rounded Rectangle 35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7203" name="Rectangle 36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CPU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204" name="Rectangle 37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IO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205" name="Rectangle 38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Mem.</a:t>
              </a:r>
            </a:p>
          </p:txBody>
        </p:sp>
        <p:grpSp>
          <p:nvGrpSpPr>
            <p:cNvPr id="7206" name="Group 64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207" name="Rounded Rectangle 62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Helvetica" charset="0"/>
                </a:endParaRPr>
              </a:p>
            </p:txBody>
          </p:sp>
          <p:sp>
            <p:nvSpPr>
              <p:cNvPr id="7208" name="Freeform 63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7185" name="Group 67"/>
          <p:cNvGrpSpPr>
            <a:grpSpLocks/>
          </p:cNvGrpSpPr>
          <p:nvPr/>
        </p:nvGrpSpPr>
        <p:grpSpPr bwMode="auto">
          <a:xfrm>
            <a:off x="1828800" y="1371600"/>
            <a:ext cx="1371600" cy="1981200"/>
            <a:chOff x="4343400" y="1447800"/>
            <a:chExt cx="1371600" cy="1981200"/>
          </a:xfrm>
        </p:grpSpPr>
        <p:sp>
          <p:nvSpPr>
            <p:cNvPr id="7195" name="Rounded Rectangle 68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7196" name="Rectangle 69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CPU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7" name="Rectangle 70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IO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8" name="Rectangle 71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Mem.</a:t>
              </a:r>
            </a:p>
          </p:txBody>
        </p:sp>
        <p:grpSp>
          <p:nvGrpSpPr>
            <p:cNvPr id="7199" name="Group 72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200" name="Rounded Rectangle 73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Helvetica" charset="0"/>
                </a:endParaRPr>
              </a:p>
            </p:txBody>
          </p:sp>
          <p:sp>
            <p:nvSpPr>
              <p:cNvPr id="7201" name="Freeform 74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7186" name="Group 75"/>
          <p:cNvGrpSpPr>
            <a:grpSpLocks/>
          </p:cNvGrpSpPr>
          <p:nvPr/>
        </p:nvGrpSpPr>
        <p:grpSpPr bwMode="auto">
          <a:xfrm>
            <a:off x="228600" y="1371600"/>
            <a:ext cx="1371600" cy="1981200"/>
            <a:chOff x="4343400" y="1447800"/>
            <a:chExt cx="1371600" cy="1981200"/>
          </a:xfrm>
        </p:grpSpPr>
        <p:sp>
          <p:nvSpPr>
            <p:cNvPr id="7188" name="Rounded Rectangle 76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7189" name="Rectangle 77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CPU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0" name="Rectangle 78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IO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1" name="Rectangle 79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Mem.</a:t>
              </a:r>
            </a:p>
          </p:txBody>
        </p:sp>
        <p:grpSp>
          <p:nvGrpSpPr>
            <p:cNvPr id="7192" name="Group 80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193" name="Rounded Rectangle 81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Helvetica" charset="0"/>
                </a:endParaRPr>
              </a:p>
            </p:txBody>
          </p:sp>
          <p:sp>
            <p:nvSpPr>
              <p:cNvPr id="7194" name="Freeform 82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sp>
        <p:nvSpPr>
          <p:cNvPr id="87" name="Content Placeholder 2"/>
          <p:cNvSpPr>
            <a:spLocks noGrp="1"/>
          </p:cNvSpPr>
          <p:nvPr>
            <p:ph idx="1"/>
          </p:nvPr>
        </p:nvSpPr>
        <p:spPr>
          <a:xfrm>
            <a:off x="5370847" y="1066800"/>
            <a:ext cx="3773153" cy="3886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Switch overhead: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high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CPU state: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charset="-128"/>
              </a:rPr>
              <a:t>low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Memory/IO state: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high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Process creation: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high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Protection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CPU: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</a:rPr>
              <a:t>yes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Memory/IO: </a:t>
            </a:r>
            <a:r>
              <a:rPr lang="en-US" b="1" dirty="0" smtClean="0">
                <a:solidFill>
                  <a:srgbClr val="2BFF2B"/>
                </a:solidFill>
                <a:ea typeface="ＭＳ Ｐゴシック" charset="-128"/>
              </a:rPr>
              <a:t>yes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Sharing overhead: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high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(involves at least a context switch)</a:t>
            </a:r>
          </a:p>
        </p:txBody>
      </p:sp>
    </p:spTree>
    <p:extLst>
      <p:ext uri="{BB962C8B-B14F-4D97-AF65-F5344CB8AC3E}">
        <p14:creationId xmlns:p14="http://schemas.microsoft.com/office/powerpoint/2010/main" val="590873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Putting it together: Threads</a:t>
            </a:r>
          </a:p>
        </p:txBody>
      </p:sp>
      <p:sp>
        <p:nvSpPr>
          <p:cNvPr id="8195" name="TextBox 41"/>
          <p:cNvSpPr txBox="1">
            <a:spLocks noChangeArrowheads="1"/>
          </p:cNvSpPr>
          <p:nvPr/>
        </p:nvSpPr>
        <p:spPr bwMode="auto">
          <a:xfrm>
            <a:off x="727075" y="7620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Process 1</a:t>
            </a:r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2057400" y="41148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514600" y="41148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 </a:t>
            </a:r>
            <a:r>
              <a:rPr lang="en-US" b="0" dirty="0" err="1">
                <a:latin typeface="Helvetica"/>
                <a:ea typeface="ＭＳ Ｐゴシック" charset="0"/>
                <a:cs typeface="Helvetica"/>
              </a:rPr>
              <a:t>sched</a:t>
            </a:r>
            <a:r>
              <a:rPr lang="en-US" b="0" dirty="0">
                <a:latin typeface="Helvetica"/>
                <a:ea typeface="ＭＳ Ｐゴシック" charset="0"/>
                <a:cs typeface="Helvetica"/>
              </a:rPr>
              <a:t>.</a:t>
            </a:r>
          </a:p>
        </p:txBody>
      </p:sp>
      <p:sp>
        <p:nvSpPr>
          <p:cNvPr id="8198" name="TextBox 47"/>
          <p:cNvSpPr txBox="1">
            <a:spLocks noChangeArrowheads="1"/>
          </p:cNvSpPr>
          <p:nvPr/>
        </p:nvSpPr>
        <p:spPr bwMode="auto">
          <a:xfrm>
            <a:off x="4267200" y="419100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667000" y="5334000"/>
            <a:ext cx="9906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</a:t>
            </a: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(1 core)</a:t>
            </a:r>
          </a:p>
        </p:txBody>
      </p:sp>
      <p:cxnSp>
        <p:nvCxnSpPr>
          <p:cNvPr id="8200" name="Straight Arrow Connector 50"/>
          <p:cNvCxnSpPr>
            <a:cxnSpLocks noChangeShapeType="1"/>
            <a:stCxn id="8196" idx="2"/>
            <a:endCxn id="49" idx="0"/>
          </p:cNvCxnSpPr>
          <p:nvPr/>
        </p:nvCxnSpPr>
        <p:spPr bwMode="auto">
          <a:xfrm>
            <a:off x="3162300" y="47244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01" name="Rectangular Callout 61"/>
          <p:cNvSpPr>
            <a:spLocks noChangeArrowheads="1"/>
          </p:cNvSpPr>
          <p:nvPr/>
        </p:nvSpPr>
        <p:spPr bwMode="auto">
          <a:xfrm>
            <a:off x="3505200" y="4876800"/>
            <a:ext cx="1219200" cy="685800"/>
          </a:xfrm>
          <a:prstGeom prst="wedgeRectCallout">
            <a:avLst>
              <a:gd name="adj1" fmla="val -76995"/>
              <a:gd name="adj2" fmla="val -35778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1 thread at a time</a:t>
            </a:r>
          </a:p>
        </p:txBody>
      </p:sp>
      <p:sp>
        <p:nvSpPr>
          <p:cNvPr id="8202" name="Rounded Rectangle 76"/>
          <p:cNvSpPr>
            <a:spLocks noChangeArrowheads="1"/>
          </p:cNvSpPr>
          <p:nvPr/>
        </p:nvSpPr>
        <p:spPr bwMode="auto">
          <a:xfrm>
            <a:off x="2667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8203" name="Rectangle 78"/>
          <p:cNvSpPr>
            <a:spLocks noChangeArrowheads="1"/>
          </p:cNvSpPr>
          <p:nvPr/>
        </p:nvSpPr>
        <p:spPr bwMode="auto">
          <a:xfrm>
            <a:off x="17907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8204" name="Rectangle 79"/>
          <p:cNvSpPr>
            <a:spLocks noChangeArrowheads="1"/>
          </p:cNvSpPr>
          <p:nvPr/>
        </p:nvSpPr>
        <p:spPr bwMode="auto">
          <a:xfrm>
            <a:off x="17907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8205" name="Group 80"/>
          <p:cNvGrpSpPr>
            <a:grpSpLocks/>
          </p:cNvGrpSpPr>
          <p:nvPr/>
        </p:nvGrpSpPr>
        <p:grpSpPr bwMode="auto">
          <a:xfrm>
            <a:off x="419100" y="1676400"/>
            <a:ext cx="457200" cy="1828800"/>
            <a:chOff x="7010400" y="1143000"/>
            <a:chExt cx="457200" cy="1828800"/>
          </a:xfrm>
        </p:grpSpPr>
        <p:sp>
          <p:nvSpPr>
            <p:cNvPr id="8237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8238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8206" name="Group 45"/>
          <p:cNvGrpSpPr>
            <a:grpSpLocks/>
          </p:cNvGrpSpPr>
          <p:nvPr/>
        </p:nvGrpSpPr>
        <p:grpSpPr bwMode="auto">
          <a:xfrm>
            <a:off x="1181100" y="1676400"/>
            <a:ext cx="457200" cy="1828800"/>
            <a:chOff x="7010400" y="1143000"/>
            <a:chExt cx="457200" cy="1828800"/>
          </a:xfrm>
        </p:grpSpPr>
        <p:sp>
          <p:nvSpPr>
            <p:cNvPr id="8235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8236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8207" name="TextBox 4"/>
          <p:cNvSpPr txBox="1">
            <a:spLocks noChangeArrowheads="1"/>
          </p:cNvSpPr>
          <p:nvPr/>
        </p:nvSpPr>
        <p:spPr bwMode="auto">
          <a:xfrm>
            <a:off x="800100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8208" name="TextBox 58"/>
          <p:cNvSpPr txBox="1">
            <a:spLocks noChangeArrowheads="1"/>
          </p:cNvSpPr>
          <p:nvPr/>
        </p:nvSpPr>
        <p:spPr bwMode="auto">
          <a:xfrm>
            <a:off x="571500" y="11541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 dirty="0">
                <a:latin typeface="Helvetica" charset="0"/>
              </a:rPr>
              <a:t>threads</a:t>
            </a:r>
          </a:p>
        </p:txBody>
      </p:sp>
      <p:cxnSp>
        <p:nvCxnSpPr>
          <p:cNvPr id="8209" name="Straight Arrow Connector 6"/>
          <p:cNvCxnSpPr>
            <a:cxnSpLocks noChangeShapeType="1"/>
            <a:stCxn id="8208" idx="2"/>
            <a:endCxn id="8237" idx="0"/>
          </p:cNvCxnSpPr>
          <p:nvPr/>
        </p:nvCxnSpPr>
        <p:spPr bwMode="auto">
          <a:xfrm flipH="1">
            <a:off x="647700" y="15240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10" name="Straight Arrow Connector 59"/>
          <p:cNvCxnSpPr>
            <a:cxnSpLocks noChangeShapeType="1"/>
            <a:stCxn id="8208" idx="2"/>
            <a:endCxn id="8235" idx="0"/>
          </p:cNvCxnSpPr>
          <p:nvPr/>
        </p:nvCxnSpPr>
        <p:spPr bwMode="auto">
          <a:xfrm>
            <a:off x="1049338" y="15240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11" name="TextBox 60"/>
          <p:cNvSpPr txBox="1">
            <a:spLocks noChangeArrowheads="1"/>
          </p:cNvSpPr>
          <p:nvPr/>
        </p:nvSpPr>
        <p:spPr bwMode="auto">
          <a:xfrm>
            <a:off x="3736975" y="76200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panose="020B0604020202020204" pitchFamily="34" charset="0"/>
                <a:cs typeface="Helvetica" panose="020B0604020202020204" pitchFamily="34" charset="0"/>
              </a:rPr>
              <a:t>Process N</a:t>
            </a:r>
          </a:p>
        </p:txBody>
      </p:sp>
      <p:sp>
        <p:nvSpPr>
          <p:cNvPr id="8212" name="Rounded Rectangle 65"/>
          <p:cNvSpPr>
            <a:spLocks noChangeArrowheads="1"/>
          </p:cNvSpPr>
          <p:nvPr/>
        </p:nvSpPr>
        <p:spPr bwMode="auto">
          <a:xfrm>
            <a:off x="32766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8213" name="Rectangle 84"/>
          <p:cNvSpPr>
            <a:spLocks noChangeArrowheads="1"/>
          </p:cNvSpPr>
          <p:nvPr/>
        </p:nvSpPr>
        <p:spPr bwMode="auto">
          <a:xfrm>
            <a:off x="48006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8214" name="Rectangle 85"/>
          <p:cNvSpPr>
            <a:spLocks noChangeArrowheads="1"/>
          </p:cNvSpPr>
          <p:nvPr/>
        </p:nvSpPr>
        <p:spPr bwMode="auto">
          <a:xfrm>
            <a:off x="48006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8215" name="Group 87"/>
          <p:cNvGrpSpPr>
            <a:grpSpLocks/>
          </p:cNvGrpSpPr>
          <p:nvPr/>
        </p:nvGrpSpPr>
        <p:grpSpPr bwMode="auto">
          <a:xfrm>
            <a:off x="3429000" y="1676400"/>
            <a:ext cx="457200" cy="1828800"/>
            <a:chOff x="7010400" y="1143000"/>
            <a:chExt cx="457200" cy="1828800"/>
          </a:xfrm>
        </p:grpSpPr>
        <p:sp>
          <p:nvSpPr>
            <p:cNvPr id="8233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8234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8216" name="Group 90"/>
          <p:cNvGrpSpPr>
            <a:grpSpLocks/>
          </p:cNvGrpSpPr>
          <p:nvPr/>
        </p:nvGrpSpPr>
        <p:grpSpPr bwMode="auto">
          <a:xfrm>
            <a:off x="4191000" y="1676400"/>
            <a:ext cx="457200" cy="1828800"/>
            <a:chOff x="7010400" y="1143000"/>
            <a:chExt cx="457200" cy="1828800"/>
          </a:xfrm>
        </p:grpSpPr>
        <p:sp>
          <p:nvSpPr>
            <p:cNvPr id="8231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8232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8217" name="TextBox 93"/>
          <p:cNvSpPr txBox="1">
            <a:spLocks noChangeArrowheads="1"/>
          </p:cNvSpPr>
          <p:nvPr/>
        </p:nvSpPr>
        <p:spPr bwMode="auto">
          <a:xfrm>
            <a:off x="3810000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8218" name="TextBox 94"/>
          <p:cNvSpPr txBox="1">
            <a:spLocks noChangeArrowheads="1"/>
          </p:cNvSpPr>
          <p:nvPr/>
        </p:nvSpPr>
        <p:spPr bwMode="auto">
          <a:xfrm>
            <a:off x="3581400" y="11541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8219" name="Straight Arrow Connector 95"/>
          <p:cNvCxnSpPr>
            <a:cxnSpLocks noChangeShapeType="1"/>
            <a:stCxn id="8218" idx="2"/>
            <a:endCxn id="8233" idx="0"/>
          </p:cNvCxnSpPr>
          <p:nvPr/>
        </p:nvCxnSpPr>
        <p:spPr bwMode="auto">
          <a:xfrm flipH="1">
            <a:off x="3657600" y="15240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0" name="Straight Arrow Connector 96"/>
          <p:cNvCxnSpPr>
            <a:cxnSpLocks noChangeShapeType="1"/>
            <a:stCxn id="8218" idx="2"/>
            <a:endCxn id="8231" idx="0"/>
          </p:cNvCxnSpPr>
          <p:nvPr/>
        </p:nvCxnSpPr>
        <p:spPr bwMode="auto">
          <a:xfrm>
            <a:off x="4059238" y="15240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21" name="TextBox 97"/>
          <p:cNvSpPr txBox="1">
            <a:spLocks noChangeArrowheads="1"/>
          </p:cNvSpPr>
          <p:nvPr/>
        </p:nvSpPr>
        <p:spPr bwMode="auto">
          <a:xfrm>
            <a:off x="2743200" y="22860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Helvetica" charset="0"/>
              </a:rPr>
              <a:t>…</a:t>
            </a:r>
          </a:p>
        </p:txBody>
      </p:sp>
      <p:cxnSp>
        <p:nvCxnSpPr>
          <p:cNvPr id="8222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162300" y="35052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3" name="Straight Arrow Connector 99"/>
          <p:cNvCxnSpPr>
            <a:cxnSpLocks noChangeShapeType="1"/>
            <a:stCxn id="8237" idx="2"/>
          </p:cNvCxnSpPr>
          <p:nvPr/>
        </p:nvCxnSpPr>
        <p:spPr bwMode="auto">
          <a:xfrm>
            <a:off x="647700" y="3505200"/>
            <a:ext cx="2628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4" name="Straight Arrow Connector 100"/>
          <p:cNvCxnSpPr>
            <a:cxnSpLocks noChangeShapeType="1"/>
            <a:stCxn id="8235" idx="2"/>
          </p:cNvCxnSpPr>
          <p:nvPr/>
        </p:nvCxnSpPr>
        <p:spPr bwMode="auto">
          <a:xfrm>
            <a:off x="1409700" y="3505200"/>
            <a:ext cx="1866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5" name="Straight Arrow Connector 51"/>
          <p:cNvCxnSpPr>
            <a:cxnSpLocks noChangeShapeType="1"/>
            <a:stCxn id="8231" idx="2"/>
            <a:endCxn id="47" idx="0"/>
          </p:cNvCxnSpPr>
          <p:nvPr/>
        </p:nvCxnSpPr>
        <p:spPr bwMode="auto">
          <a:xfrm flipH="1">
            <a:off x="3162300" y="35052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638800" y="1524000"/>
            <a:ext cx="3581400" cy="3886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Switch overhead: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  <a:cs typeface="ＭＳ Ｐゴシック" charset="-128"/>
              </a:rPr>
              <a:t>low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(only CPU state)</a:t>
            </a:r>
            <a:endParaRPr lang="en-US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Thread creation: </a:t>
            </a:r>
            <a:r>
              <a:rPr lang="en-US" b="1" dirty="0" smtClean="0">
                <a:solidFill>
                  <a:srgbClr val="2BFF2B"/>
                </a:solidFill>
                <a:ea typeface="ＭＳ Ｐゴシック" charset="-128"/>
                <a:cs typeface="ＭＳ Ｐゴシック" charset="-128"/>
              </a:rPr>
              <a:t>low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Protection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CPU: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</a:rPr>
              <a:t>yes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Memory/IO: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No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Sharing overhead: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  <a:cs typeface="ＭＳ Ｐゴシック" charset="-128"/>
              </a:rPr>
              <a:t>low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(thread switch overhead low)</a:t>
            </a:r>
          </a:p>
        </p:txBody>
      </p:sp>
      <p:sp>
        <p:nvSpPr>
          <p:cNvPr id="8227" name="Rectangle 77"/>
          <p:cNvSpPr>
            <a:spLocks noChangeArrowheads="1"/>
          </p:cNvSpPr>
          <p:nvPr/>
        </p:nvSpPr>
        <p:spPr bwMode="auto">
          <a:xfrm>
            <a:off x="4191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8228" name="Rectangle 77"/>
          <p:cNvSpPr>
            <a:spLocks noChangeArrowheads="1"/>
          </p:cNvSpPr>
          <p:nvPr/>
        </p:nvSpPr>
        <p:spPr bwMode="auto">
          <a:xfrm>
            <a:off x="11811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8229" name="Rectangle 77"/>
          <p:cNvSpPr>
            <a:spLocks noChangeArrowheads="1"/>
          </p:cNvSpPr>
          <p:nvPr/>
        </p:nvSpPr>
        <p:spPr bwMode="auto">
          <a:xfrm>
            <a:off x="41910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8230" name="Rectangle 77"/>
          <p:cNvSpPr>
            <a:spLocks noChangeArrowheads="1"/>
          </p:cNvSpPr>
          <p:nvPr/>
        </p:nvSpPr>
        <p:spPr bwMode="auto">
          <a:xfrm>
            <a:off x="34290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3002775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Kernel versus User-Mode threads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We have been talking about Kernel threads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Native threads supported directly by the kernel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Every thread can run or block independently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One process may have several threads waiting on different things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Downside of kernel threads: a bit expensive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Need to make a crossing into kernel mode to schedule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Even lighter weight option: User Threads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User program provides scheduler and thread package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May have several user threads per kernel thread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User threads may be scheduled non-premptively relative to each other (only switch on yield())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Cheap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Downside of user threads: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When one thread blocks on I/O, all threads block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Kernel cannot adjust scheduling among all threads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000" smtClean="0">
                <a:ea typeface="Gulim" panose="020B0600000101010101" pitchFamily="34" charset="-127"/>
              </a:rPr>
              <a:t>Option: </a:t>
            </a:r>
            <a:r>
              <a:rPr lang="en-US" altLang="ko-KR" sz="2000" i="1" smtClean="0">
                <a:ea typeface="Gulim" panose="020B0600000101010101" pitchFamily="34" charset="-127"/>
              </a:rPr>
              <a:t>Scheduler Activations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sz="1800" smtClean="0">
                <a:ea typeface="Gulim" panose="020B0600000101010101" pitchFamily="34" charset="-127"/>
              </a:rPr>
              <a:t>Have kernel inform user level when thread blocks…</a:t>
            </a:r>
          </a:p>
        </p:txBody>
      </p:sp>
    </p:spTree>
    <p:extLst>
      <p:ext uri="{BB962C8B-B14F-4D97-AF65-F5344CB8AC3E}">
        <p14:creationId xmlns:p14="http://schemas.microsoft.com/office/powerpoint/2010/main" val="156671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Some Threading Models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207" r="12682" b="1208"/>
          <a:stretch>
            <a:fillRect/>
          </a:stretch>
        </p:blipFill>
        <p:spPr bwMode="auto">
          <a:xfrm>
            <a:off x="1295400" y="2895600"/>
            <a:ext cx="2895600" cy="28384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25420" r="540" b="25180"/>
          <a:stretch>
            <a:fillRect/>
          </a:stretch>
        </p:blipFill>
        <p:spPr bwMode="auto">
          <a:xfrm>
            <a:off x="3429000" y="990600"/>
            <a:ext cx="4495800" cy="168116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838" r="6912" b="838"/>
          <a:stretch>
            <a:fillRect/>
          </a:stretch>
        </p:blipFill>
        <p:spPr bwMode="auto">
          <a:xfrm>
            <a:off x="5257800" y="2895600"/>
            <a:ext cx="3276600" cy="28543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57200" y="1447800"/>
            <a:ext cx="284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200">
                <a:ea typeface="Gulim" panose="020B0600000101010101" pitchFamily="34" charset="-127"/>
              </a:rPr>
              <a:t>Simple One-to-One</a:t>
            </a:r>
          </a:p>
          <a:p>
            <a:r>
              <a:rPr lang="en-US" altLang="ko-KR" sz="2200">
                <a:ea typeface="Gulim" panose="020B0600000101010101" pitchFamily="34" charset="-127"/>
              </a:rPr>
              <a:t>Threading Model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1600200" y="5791200"/>
            <a:ext cx="20304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200">
                <a:ea typeface="Gulim" panose="020B0600000101010101" pitchFamily="34" charset="-127"/>
              </a:rPr>
              <a:t>Many-to-One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5765800" y="5819775"/>
            <a:ext cx="2206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200">
                <a:ea typeface="Gulim" panose="020B0600000101010101" pitchFamily="34" charset="-127"/>
              </a:rPr>
              <a:t>Many-to-Many</a:t>
            </a:r>
          </a:p>
        </p:txBody>
      </p:sp>
    </p:spTree>
    <p:extLst>
      <p:ext uri="{BB962C8B-B14F-4D97-AF65-F5344CB8AC3E}">
        <p14:creationId xmlns:p14="http://schemas.microsoft.com/office/powerpoint/2010/main" val="1736640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in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82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Threads are useful at user-level</a:t>
            </a:r>
          </a:p>
          <a:p>
            <a:pPr lvl="1"/>
            <a:r>
              <a:rPr lang="en-US" dirty="0" smtClean="0"/>
              <a:t>Parallelism, hide I/O latency, interactivity</a:t>
            </a:r>
          </a:p>
          <a:p>
            <a:r>
              <a:rPr lang="en-US" dirty="0" smtClean="0"/>
              <a:t>Option A (early Java): user-level library, within a single-threaded process</a:t>
            </a:r>
          </a:p>
          <a:p>
            <a:pPr lvl="1"/>
            <a:r>
              <a:rPr lang="en-US" dirty="0" smtClean="0"/>
              <a:t>Library does thread context switch</a:t>
            </a:r>
          </a:p>
          <a:p>
            <a:pPr lvl="1"/>
            <a:r>
              <a:rPr lang="en-US" dirty="0" smtClean="0"/>
              <a:t>Kernel time slices between processes, e.g., on system call I/O</a:t>
            </a:r>
          </a:p>
          <a:p>
            <a:r>
              <a:rPr lang="en-US" dirty="0" smtClean="0"/>
              <a:t>Option B (SunOS, </a:t>
            </a:r>
            <a:r>
              <a:rPr lang="en-US" dirty="0" smtClean="0"/>
              <a:t>Linux/Unix </a:t>
            </a:r>
            <a:r>
              <a:rPr lang="en-US" dirty="0" smtClean="0"/>
              <a:t>variants): green Threads</a:t>
            </a:r>
          </a:p>
          <a:p>
            <a:pPr lvl="1"/>
            <a:r>
              <a:rPr lang="en-US" dirty="0" smtClean="0"/>
              <a:t>User-level library does thread multiplexing</a:t>
            </a:r>
          </a:p>
          <a:p>
            <a:r>
              <a:rPr lang="en-US" dirty="0"/>
              <a:t>Option C (Windows): scheduler activations</a:t>
            </a:r>
          </a:p>
          <a:p>
            <a:pPr lvl="1"/>
            <a:r>
              <a:rPr lang="en-US" dirty="0"/>
              <a:t>Kernel allocates processors to user-level library</a:t>
            </a:r>
          </a:p>
          <a:p>
            <a:pPr lvl="1"/>
            <a:r>
              <a:rPr lang="en-US" dirty="0"/>
              <a:t>Thread library implements context switch</a:t>
            </a:r>
          </a:p>
          <a:p>
            <a:pPr lvl="1"/>
            <a:r>
              <a:rPr lang="en-US" dirty="0"/>
              <a:t>System call I/O that blocks triggers </a:t>
            </a:r>
            <a:r>
              <a:rPr lang="en-US" dirty="0" err="1"/>
              <a:t>upcall</a:t>
            </a:r>
            <a:endParaRPr lang="en-US" dirty="0"/>
          </a:p>
          <a:p>
            <a:r>
              <a:rPr lang="en-US" dirty="0" smtClean="0"/>
              <a:t>Option </a:t>
            </a:r>
            <a:r>
              <a:rPr lang="en-US" dirty="0"/>
              <a:t>D</a:t>
            </a:r>
            <a:r>
              <a:rPr lang="en-US" dirty="0" smtClean="0"/>
              <a:t> (Linux, </a:t>
            </a:r>
            <a:r>
              <a:rPr lang="en-US" dirty="0" err="1" smtClean="0"/>
              <a:t>MacOS</a:t>
            </a:r>
            <a:r>
              <a:rPr lang="en-US" dirty="0" smtClean="0"/>
              <a:t>, Windows): use kernel threads</a:t>
            </a:r>
          </a:p>
          <a:p>
            <a:pPr lvl="1"/>
            <a:r>
              <a:rPr lang="en-US" dirty="0" smtClean="0"/>
              <a:t>System calls for thread fork, join, exit (and lock, unlock,…)</a:t>
            </a:r>
          </a:p>
          <a:p>
            <a:pPr lvl="1"/>
            <a:r>
              <a:rPr lang="en-US" dirty="0" smtClean="0"/>
              <a:t>Kernel does context switching</a:t>
            </a:r>
          </a:p>
          <a:p>
            <a:pPr lvl="1"/>
            <a:r>
              <a:rPr lang="en-US" dirty="0" smtClean="0"/>
              <a:t>Simple, but a lot of transitions between user and kernel mode</a:t>
            </a:r>
          </a:p>
        </p:txBody>
      </p:sp>
    </p:spTree>
    <p:extLst>
      <p:ext uri="{BB962C8B-B14F-4D97-AF65-F5344CB8AC3E}">
        <p14:creationId xmlns:p14="http://schemas.microsoft.com/office/powerpoint/2010/main" val="3235954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990600" y="5257800"/>
            <a:ext cx="411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>
                <a:ea typeface="MS PGothic" charset="0"/>
              </a:rPr>
              <a:t>Putting it together: Multi-Cores</a:t>
            </a:r>
          </a:p>
        </p:txBody>
      </p:sp>
      <p:sp>
        <p:nvSpPr>
          <p:cNvPr id="9220" name="TextBox 41"/>
          <p:cNvSpPr txBox="1">
            <a:spLocks noChangeArrowheads="1"/>
          </p:cNvSpPr>
          <p:nvPr/>
        </p:nvSpPr>
        <p:spPr bwMode="auto">
          <a:xfrm>
            <a:off x="612775" y="6858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Helvetica" charset="0"/>
              </a:rPr>
              <a:t>Process 1</a:t>
            </a:r>
          </a:p>
        </p:txBody>
      </p:sp>
      <p:sp>
        <p:nvSpPr>
          <p:cNvPr id="9221" name="Rectangle 44"/>
          <p:cNvSpPr>
            <a:spLocks noChangeArrowheads="1"/>
          </p:cNvSpPr>
          <p:nvPr/>
        </p:nvSpPr>
        <p:spPr bwMode="auto">
          <a:xfrm>
            <a:off x="1981200" y="40386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38400" y="40386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 </a:t>
            </a:r>
            <a:r>
              <a:rPr lang="en-US" b="0" dirty="0" err="1">
                <a:latin typeface="Helvetica"/>
                <a:ea typeface="ＭＳ Ｐゴシック" charset="0"/>
                <a:cs typeface="Helvetica"/>
              </a:rPr>
              <a:t>sched</a:t>
            </a:r>
            <a:r>
              <a:rPr lang="en-US" b="0" dirty="0">
                <a:latin typeface="Helvetica"/>
                <a:ea typeface="ＭＳ Ｐゴシック" charset="0"/>
                <a:cs typeface="Helvetica"/>
              </a:rPr>
              <a:t>.</a:t>
            </a:r>
          </a:p>
        </p:txBody>
      </p:sp>
      <p:sp>
        <p:nvSpPr>
          <p:cNvPr id="9223" name="TextBox 47"/>
          <p:cNvSpPr txBox="1">
            <a:spLocks noChangeArrowheads="1"/>
          </p:cNvSpPr>
          <p:nvPr/>
        </p:nvSpPr>
        <p:spPr bwMode="auto">
          <a:xfrm>
            <a:off x="4191000" y="411480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OS</a:t>
            </a:r>
          </a:p>
        </p:txBody>
      </p:sp>
      <p:cxnSp>
        <p:nvCxnSpPr>
          <p:cNvPr id="9224" name="Straight Arrow Connector 50"/>
          <p:cNvCxnSpPr>
            <a:cxnSpLocks noChangeShapeType="1"/>
            <a:stCxn id="47" idx="4"/>
          </p:cNvCxnSpPr>
          <p:nvPr/>
        </p:nvCxnSpPr>
        <p:spPr bwMode="auto">
          <a:xfrm flipH="1">
            <a:off x="1600200" y="4648200"/>
            <a:ext cx="1485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225" name="Rounded Rectangle 76"/>
          <p:cNvSpPr>
            <a:spLocks noChangeArrowheads="1"/>
          </p:cNvSpPr>
          <p:nvPr/>
        </p:nvSpPr>
        <p:spPr bwMode="auto">
          <a:xfrm>
            <a:off x="228600" y="10668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9226" name="Rectangle 78"/>
          <p:cNvSpPr>
            <a:spLocks noChangeArrowheads="1"/>
          </p:cNvSpPr>
          <p:nvPr/>
        </p:nvSpPr>
        <p:spPr bwMode="auto">
          <a:xfrm>
            <a:off x="1752600" y="22098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9227" name="Rectangle 79"/>
          <p:cNvSpPr>
            <a:spLocks noChangeArrowheads="1"/>
          </p:cNvSpPr>
          <p:nvPr/>
        </p:nvSpPr>
        <p:spPr bwMode="auto">
          <a:xfrm>
            <a:off x="1752600" y="1676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9228" name="Group 80"/>
          <p:cNvGrpSpPr>
            <a:grpSpLocks/>
          </p:cNvGrpSpPr>
          <p:nvPr/>
        </p:nvGrpSpPr>
        <p:grpSpPr bwMode="auto">
          <a:xfrm>
            <a:off x="381000" y="1600200"/>
            <a:ext cx="457200" cy="1828800"/>
            <a:chOff x="7010400" y="1143000"/>
            <a:chExt cx="457200" cy="1828800"/>
          </a:xfrm>
        </p:grpSpPr>
        <p:sp>
          <p:nvSpPr>
            <p:cNvPr id="9271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9272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9229" name="Group 45"/>
          <p:cNvGrpSpPr>
            <a:grpSpLocks/>
          </p:cNvGrpSpPr>
          <p:nvPr/>
        </p:nvGrpSpPr>
        <p:grpSpPr bwMode="auto">
          <a:xfrm>
            <a:off x="1143000" y="1600200"/>
            <a:ext cx="457200" cy="1828800"/>
            <a:chOff x="7010400" y="1143000"/>
            <a:chExt cx="457200" cy="1828800"/>
          </a:xfrm>
        </p:grpSpPr>
        <p:sp>
          <p:nvSpPr>
            <p:cNvPr id="9269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9270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230" name="TextBox 4"/>
          <p:cNvSpPr txBox="1">
            <a:spLocks noChangeArrowheads="1"/>
          </p:cNvSpPr>
          <p:nvPr/>
        </p:nvSpPr>
        <p:spPr bwMode="auto">
          <a:xfrm>
            <a:off x="762000" y="22860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9231" name="TextBox 58"/>
          <p:cNvSpPr txBox="1">
            <a:spLocks noChangeArrowheads="1"/>
          </p:cNvSpPr>
          <p:nvPr/>
        </p:nvSpPr>
        <p:spPr bwMode="auto">
          <a:xfrm>
            <a:off x="533400" y="10779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9232" name="Straight Arrow Connector 6"/>
          <p:cNvCxnSpPr>
            <a:cxnSpLocks noChangeShapeType="1"/>
            <a:stCxn id="9231" idx="2"/>
            <a:endCxn id="9271" idx="0"/>
          </p:cNvCxnSpPr>
          <p:nvPr/>
        </p:nvCxnSpPr>
        <p:spPr bwMode="auto">
          <a:xfrm flipH="1">
            <a:off x="609600" y="14478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233" name="Straight Arrow Connector 59"/>
          <p:cNvCxnSpPr>
            <a:cxnSpLocks noChangeShapeType="1"/>
            <a:stCxn id="9231" idx="2"/>
            <a:endCxn id="9269" idx="0"/>
          </p:cNvCxnSpPr>
          <p:nvPr/>
        </p:nvCxnSpPr>
        <p:spPr bwMode="auto">
          <a:xfrm>
            <a:off x="1011238" y="14478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234" name="TextBox 60"/>
          <p:cNvSpPr txBox="1">
            <a:spLocks noChangeArrowheads="1"/>
          </p:cNvSpPr>
          <p:nvPr/>
        </p:nvSpPr>
        <p:spPr bwMode="auto">
          <a:xfrm>
            <a:off x="3584575" y="68580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N</a:t>
            </a:r>
          </a:p>
        </p:txBody>
      </p:sp>
      <p:sp>
        <p:nvSpPr>
          <p:cNvPr id="9235" name="Rounded Rectangle 65"/>
          <p:cNvSpPr>
            <a:spLocks noChangeArrowheads="1"/>
          </p:cNvSpPr>
          <p:nvPr/>
        </p:nvSpPr>
        <p:spPr bwMode="auto">
          <a:xfrm>
            <a:off x="3200400" y="10668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9236" name="Rectangle 84"/>
          <p:cNvSpPr>
            <a:spLocks noChangeArrowheads="1"/>
          </p:cNvSpPr>
          <p:nvPr/>
        </p:nvSpPr>
        <p:spPr bwMode="auto">
          <a:xfrm>
            <a:off x="4724400" y="22098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9237" name="Rectangle 85"/>
          <p:cNvSpPr>
            <a:spLocks noChangeArrowheads="1"/>
          </p:cNvSpPr>
          <p:nvPr/>
        </p:nvSpPr>
        <p:spPr bwMode="auto">
          <a:xfrm>
            <a:off x="4724400" y="1676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9238" name="Group 87"/>
          <p:cNvGrpSpPr>
            <a:grpSpLocks/>
          </p:cNvGrpSpPr>
          <p:nvPr/>
        </p:nvGrpSpPr>
        <p:grpSpPr bwMode="auto">
          <a:xfrm>
            <a:off x="3352800" y="1600200"/>
            <a:ext cx="457200" cy="1828800"/>
            <a:chOff x="7010400" y="1143000"/>
            <a:chExt cx="457200" cy="1828800"/>
          </a:xfrm>
        </p:grpSpPr>
        <p:sp>
          <p:nvSpPr>
            <p:cNvPr id="9267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9268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9239" name="Group 90"/>
          <p:cNvGrpSpPr>
            <a:grpSpLocks/>
          </p:cNvGrpSpPr>
          <p:nvPr/>
        </p:nvGrpSpPr>
        <p:grpSpPr bwMode="auto">
          <a:xfrm>
            <a:off x="4114800" y="1600200"/>
            <a:ext cx="457200" cy="1828800"/>
            <a:chOff x="7010400" y="1143000"/>
            <a:chExt cx="457200" cy="1828800"/>
          </a:xfrm>
        </p:grpSpPr>
        <p:sp>
          <p:nvSpPr>
            <p:cNvPr id="9265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9266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240" name="TextBox 93"/>
          <p:cNvSpPr txBox="1">
            <a:spLocks noChangeArrowheads="1"/>
          </p:cNvSpPr>
          <p:nvPr/>
        </p:nvSpPr>
        <p:spPr bwMode="auto">
          <a:xfrm>
            <a:off x="3733800" y="22860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9241" name="TextBox 94"/>
          <p:cNvSpPr txBox="1">
            <a:spLocks noChangeArrowheads="1"/>
          </p:cNvSpPr>
          <p:nvPr/>
        </p:nvSpPr>
        <p:spPr bwMode="auto">
          <a:xfrm>
            <a:off x="3505200" y="10779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9242" name="Straight Arrow Connector 95"/>
          <p:cNvCxnSpPr>
            <a:cxnSpLocks noChangeShapeType="1"/>
            <a:stCxn id="9241" idx="2"/>
            <a:endCxn id="9267" idx="0"/>
          </p:cNvCxnSpPr>
          <p:nvPr/>
        </p:nvCxnSpPr>
        <p:spPr bwMode="auto">
          <a:xfrm flipH="1">
            <a:off x="3581400" y="14478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243" name="Straight Arrow Connector 96"/>
          <p:cNvCxnSpPr>
            <a:cxnSpLocks noChangeShapeType="1"/>
            <a:stCxn id="9241" idx="2"/>
            <a:endCxn id="9265" idx="0"/>
          </p:cNvCxnSpPr>
          <p:nvPr/>
        </p:nvCxnSpPr>
        <p:spPr bwMode="auto">
          <a:xfrm>
            <a:off x="3983038" y="14478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244" name="TextBox 97"/>
          <p:cNvSpPr txBox="1">
            <a:spLocks noChangeArrowheads="1"/>
          </p:cNvSpPr>
          <p:nvPr/>
        </p:nvSpPr>
        <p:spPr bwMode="auto">
          <a:xfrm>
            <a:off x="2667000" y="22098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Helvetica" charset="0"/>
              </a:rPr>
              <a:t>…</a:t>
            </a:r>
          </a:p>
        </p:txBody>
      </p:sp>
      <p:cxnSp>
        <p:nvCxnSpPr>
          <p:cNvPr id="9245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086100" y="34290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246" name="Straight Arrow Connector 99"/>
          <p:cNvCxnSpPr>
            <a:cxnSpLocks noChangeShapeType="1"/>
            <a:stCxn id="9271" idx="2"/>
            <a:endCxn id="47" idx="0"/>
          </p:cNvCxnSpPr>
          <p:nvPr/>
        </p:nvCxnSpPr>
        <p:spPr bwMode="auto">
          <a:xfrm>
            <a:off x="609600" y="3429000"/>
            <a:ext cx="24765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247" name="Straight Arrow Connector 100"/>
          <p:cNvCxnSpPr>
            <a:cxnSpLocks noChangeShapeType="1"/>
            <a:stCxn id="9269" idx="2"/>
            <a:endCxn id="47" idx="0"/>
          </p:cNvCxnSpPr>
          <p:nvPr/>
        </p:nvCxnSpPr>
        <p:spPr bwMode="auto">
          <a:xfrm>
            <a:off x="1371600" y="3429000"/>
            <a:ext cx="17145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248" name="Straight Arrow Connector 51"/>
          <p:cNvCxnSpPr>
            <a:cxnSpLocks noChangeShapeType="1"/>
            <a:stCxn id="9265" idx="2"/>
            <a:endCxn id="47" idx="0"/>
          </p:cNvCxnSpPr>
          <p:nvPr/>
        </p:nvCxnSpPr>
        <p:spPr bwMode="auto">
          <a:xfrm flipH="1">
            <a:off x="3086100" y="34290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562600" y="1371600"/>
            <a:ext cx="3641725" cy="4438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Switch overhead: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  <a:cs typeface="ＭＳ Ｐゴシック" charset="-128"/>
              </a:rPr>
              <a:t>low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(only CPU state)</a:t>
            </a:r>
            <a:endParaRPr lang="en-US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Thread creation: </a:t>
            </a:r>
            <a:r>
              <a:rPr lang="en-US" b="1" dirty="0" smtClean="0">
                <a:solidFill>
                  <a:srgbClr val="2BFF2B"/>
                </a:solidFill>
                <a:ea typeface="ＭＳ Ｐゴシック" charset="-128"/>
                <a:cs typeface="ＭＳ Ｐゴシック" charset="-128"/>
              </a:rPr>
              <a:t>low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Protection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CPU: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</a:rPr>
              <a:t>yes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Memory/IO: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No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Sharing overhead: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  <a:cs typeface="ＭＳ Ｐゴシック" charset="-128"/>
              </a:rPr>
              <a:t>low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(thread switch overhead low, may not need to switch at all!)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143000" y="5410200"/>
            <a:ext cx="838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2057400" y="54102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2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3048000" y="54102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3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4038600" y="54102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4</a:t>
            </a:r>
          </a:p>
        </p:txBody>
      </p:sp>
      <p:cxnSp>
        <p:nvCxnSpPr>
          <p:cNvPr id="9254" name="Straight Arrow Connector 63"/>
          <p:cNvCxnSpPr>
            <a:cxnSpLocks noChangeShapeType="1"/>
            <a:stCxn id="47" idx="4"/>
            <a:endCxn id="57" idx="0"/>
          </p:cNvCxnSpPr>
          <p:nvPr/>
        </p:nvCxnSpPr>
        <p:spPr bwMode="auto">
          <a:xfrm flipH="1">
            <a:off x="2514600" y="4648200"/>
            <a:ext cx="571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255" name="Straight Arrow Connector 64"/>
          <p:cNvCxnSpPr>
            <a:cxnSpLocks noChangeShapeType="1"/>
            <a:stCxn id="9221" idx="2"/>
            <a:endCxn id="58" idx="0"/>
          </p:cNvCxnSpPr>
          <p:nvPr/>
        </p:nvCxnSpPr>
        <p:spPr bwMode="auto">
          <a:xfrm>
            <a:off x="3086100" y="4648200"/>
            <a:ext cx="4191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256" name="Straight Arrow Connector 66"/>
          <p:cNvCxnSpPr>
            <a:cxnSpLocks noChangeShapeType="1"/>
            <a:stCxn id="47" idx="4"/>
          </p:cNvCxnSpPr>
          <p:nvPr/>
        </p:nvCxnSpPr>
        <p:spPr bwMode="auto">
          <a:xfrm>
            <a:off x="3086100" y="4648200"/>
            <a:ext cx="1485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257" name="TextBox 17"/>
          <p:cNvSpPr txBox="1">
            <a:spLocks noChangeArrowheads="1"/>
          </p:cNvSpPr>
          <p:nvPr/>
        </p:nvSpPr>
        <p:spPr bwMode="auto">
          <a:xfrm>
            <a:off x="5065713" y="5410200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CPU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38400" y="4648200"/>
            <a:ext cx="3200400" cy="685800"/>
            <a:chOff x="2667000" y="4572000"/>
            <a:chExt cx="3200400" cy="685800"/>
          </a:xfrm>
        </p:grpSpPr>
        <p:sp>
          <p:nvSpPr>
            <p:cNvPr id="9263" name="Oval 18"/>
            <p:cNvSpPr>
              <a:spLocks noChangeArrowheads="1"/>
            </p:cNvSpPr>
            <p:nvPr/>
          </p:nvSpPr>
          <p:spPr bwMode="auto">
            <a:xfrm>
              <a:off x="2667000" y="4724400"/>
              <a:ext cx="1295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  <p:sp>
          <p:nvSpPr>
            <p:cNvPr id="9264" name="Rectangular Callout 68"/>
            <p:cNvSpPr>
              <a:spLocks noChangeArrowheads="1"/>
            </p:cNvSpPr>
            <p:nvPr/>
          </p:nvSpPr>
          <p:spPr bwMode="auto">
            <a:xfrm>
              <a:off x="4343400" y="4572000"/>
              <a:ext cx="1524000" cy="685800"/>
            </a:xfrm>
            <a:prstGeom prst="wedgeRectCallout">
              <a:avLst>
                <a:gd name="adj1" fmla="val -74495"/>
                <a:gd name="adj2" fmla="val -17259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b="0">
                  <a:latin typeface="Helvetica" charset="0"/>
                </a:rPr>
                <a:t>4 threads at a time</a:t>
              </a:r>
            </a:p>
          </p:txBody>
        </p:sp>
      </p:grpSp>
      <p:sp>
        <p:nvSpPr>
          <p:cNvPr id="9259" name="Rectangle 77"/>
          <p:cNvSpPr>
            <a:spLocks noChangeArrowheads="1"/>
          </p:cNvSpPr>
          <p:nvPr/>
        </p:nvSpPr>
        <p:spPr bwMode="auto">
          <a:xfrm>
            <a:off x="3810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9260" name="Rectangle 77"/>
          <p:cNvSpPr>
            <a:spLocks noChangeArrowheads="1"/>
          </p:cNvSpPr>
          <p:nvPr/>
        </p:nvSpPr>
        <p:spPr bwMode="auto">
          <a:xfrm>
            <a:off x="11430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9261" name="Rectangle 77"/>
          <p:cNvSpPr>
            <a:spLocks noChangeArrowheads="1"/>
          </p:cNvSpPr>
          <p:nvPr/>
        </p:nvSpPr>
        <p:spPr bwMode="auto">
          <a:xfrm>
            <a:off x="33528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9262" name="Rectangle 77"/>
          <p:cNvSpPr>
            <a:spLocks noChangeArrowheads="1"/>
          </p:cNvSpPr>
          <p:nvPr/>
        </p:nvSpPr>
        <p:spPr bwMode="auto">
          <a:xfrm>
            <a:off x="41148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4080510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003300" y="5105400"/>
            <a:ext cx="411480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>
                <a:ea typeface="MS PGothic" charset="0"/>
              </a:rPr>
              <a:t>Putting it together: Hyper-Threading</a:t>
            </a:r>
          </a:p>
        </p:txBody>
      </p:sp>
      <p:sp>
        <p:nvSpPr>
          <p:cNvPr id="10244" name="TextBox 41"/>
          <p:cNvSpPr txBox="1">
            <a:spLocks noChangeArrowheads="1"/>
          </p:cNvSpPr>
          <p:nvPr/>
        </p:nvSpPr>
        <p:spPr bwMode="auto">
          <a:xfrm>
            <a:off x="503237" y="6858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Helvetica" charset="0"/>
              </a:rPr>
              <a:t>Process 1</a:t>
            </a:r>
          </a:p>
        </p:txBody>
      </p:sp>
      <p:sp>
        <p:nvSpPr>
          <p:cNvPr id="10245" name="Rectangle 44"/>
          <p:cNvSpPr>
            <a:spLocks noChangeArrowheads="1"/>
          </p:cNvSpPr>
          <p:nvPr/>
        </p:nvSpPr>
        <p:spPr bwMode="auto">
          <a:xfrm>
            <a:off x="1993900" y="40386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51100" y="40386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 </a:t>
            </a:r>
            <a:r>
              <a:rPr lang="en-US" b="0" dirty="0" err="1">
                <a:latin typeface="Helvetica"/>
                <a:ea typeface="ＭＳ Ｐゴシック" charset="0"/>
                <a:cs typeface="Helvetica"/>
              </a:rPr>
              <a:t>sched</a:t>
            </a:r>
            <a:r>
              <a:rPr lang="en-US" b="0" dirty="0">
                <a:latin typeface="Helvetica"/>
                <a:ea typeface="ＭＳ Ｐゴシック" charset="0"/>
                <a:cs typeface="Helvetica"/>
              </a:rPr>
              <a:t>.</a:t>
            </a:r>
          </a:p>
        </p:txBody>
      </p:sp>
      <p:sp>
        <p:nvSpPr>
          <p:cNvPr id="10247" name="TextBox 47"/>
          <p:cNvSpPr txBox="1">
            <a:spLocks noChangeArrowheads="1"/>
          </p:cNvSpPr>
          <p:nvPr/>
        </p:nvSpPr>
        <p:spPr bwMode="auto">
          <a:xfrm>
            <a:off x="4203700" y="411480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OS</a:t>
            </a:r>
          </a:p>
        </p:txBody>
      </p:sp>
      <p:sp>
        <p:nvSpPr>
          <p:cNvPr id="10248" name="Rounded Rectangle 76"/>
          <p:cNvSpPr>
            <a:spLocks noChangeArrowheads="1"/>
          </p:cNvSpPr>
          <p:nvPr/>
        </p:nvSpPr>
        <p:spPr bwMode="auto">
          <a:xfrm>
            <a:off x="228600" y="10668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10249" name="Rectangle 78"/>
          <p:cNvSpPr>
            <a:spLocks noChangeArrowheads="1"/>
          </p:cNvSpPr>
          <p:nvPr/>
        </p:nvSpPr>
        <p:spPr bwMode="auto">
          <a:xfrm>
            <a:off x="1752600" y="22098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10250" name="Rectangle 79"/>
          <p:cNvSpPr>
            <a:spLocks noChangeArrowheads="1"/>
          </p:cNvSpPr>
          <p:nvPr/>
        </p:nvSpPr>
        <p:spPr bwMode="auto">
          <a:xfrm>
            <a:off x="1752600" y="1676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10251" name="Group 80"/>
          <p:cNvGrpSpPr>
            <a:grpSpLocks/>
          </p:cNvGrpSpPr>
          <p:nvPr/>
        </p:nvGrpSpPr>
        <p:grpSpPr bwMode="auto">
          <a:xfrm>
            <a:off x="381000" y="1600200"/>
            <a:ext cx="457200" cy="1828800"/>
            <a:chOff x="7010400" y="1143000"/>
            <a:chExt cx="457200" cy="1828800"/>
          </a:xfrm>
        </p:grpSpPr>
        <p:sp>
          <p:nvSpPr>
            <p:cNvPr id="10326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27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52" name="Group 45"/>
          <p:cNvGrpSpPr>
            <a:grpSpLocks/>
          </p:cNvGrpSpPr>
          <p:nvPr/>
        </p:nvGrpSpPr>
        <p:grpSpPr bwMode="auto">
          <a:xfrm>
            <a:off x="1143000" y="1600200"/>
            <a:ext cx="457200" cy="1828800"/>
            <a:chOff x="7010400" y="1143000"/>
            <a:chExt cx="457200" cy="1828800"/>
          </a:xfrm>
        </p:grpSpPr>
        <p:sp>
          <p:nvSpPr>
            <p:cNvPr id="10324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25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253" name="TextBox 4"/>
          <p:cNvSpPr txBox="1">
            <a:spLocks noChangeArrowheads="1"/>
          </p:cNvSpPr>
          <p:nvPr/>
        </p:nvSpPr>
        <p:spPr bwMode="auto">
          <a:xfrm>
            <a:off x="762000" y="22860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10254" name="TextBox 58"/>
          <p:cNvSpPr txBox="1">
            <a:spLocks noChangeArrowheads="1"/>
          </p:cNvSpPr>
          <p:nvPr/>
        </p:nvSpPr>
        <p:spPr bwMode="auto">
          <a:xfrm>
            <a:off x="533400" y="10779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10255" name="Straight Arrow Connector 6"/>
          <p:cNvCxnSpPr>
            <a:cxnSpLocks noChangeShapeType="1"/>
            <a:stCxn id="10254" idx="2"/>
            <a:endCxn id="10326" idx="0"/>
          </p:cNvCxnSpPr>
          <p:nvPr/>
        </p:nvCxnSpPr>
        <p:spPr bwMode="auto">
          <a:xfrm flipH="1">
            <a:off x="609600" y="14478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Straight Arrow Connector 59"/>
          <p:cNvCxnSpPr>
            <a:cxnSpLocks noChangeShapeType="1"/>
            <a:stCxn id="10254" idx="2"/>
            <a:endCxn id="10324" idx="0"/>
          </p:cNvCxnSpPr>
          <p:nvPr/>
        </p:nvCxnSpPr>
        <p:spPr bwMode="auto">
          <a:xfrm>
            <a:off x="1011238" y="14478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257" name="TextBox 60"/>
          <p:cNvSpPr txBox="1">
            <a:spLocks noChangeArrowheads="1"/>
          </p:cNvSpPr>
          <p:nvPr/>
        </p:nvSpPr>
        <p:spPr bwMode="auto">
          <a:xfrm>
            <a:off x="3597275" y="68580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N</a:t>
            </a:r>
          </a:p>
        </p:txBody>
      </p:sp>
      <p:sp>
        <p:nvSpPr>
          <p:cNvPr id="10258" name="Rounded Rectangle 65"/>
          <p:cNvSpPr>
            <a:spLocks noChangeArrowheads="1"/>
          </p:cNvSpPr>
          <p:nvPr/>
        </p:nvSpPr>
        <p:spPr bwMode="auto">
          <a:xfrm>
            <a:off x="3213100" y="10668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10259" name="Rectangle 84"/>
          <p:cNvSpPr>
            <a:spLocks noChangeArrowheads="1"/>
          </p:cNvSpPr>
          <p:nvPr/>
        </p:nvSpPr>
        <p:spPr bwMode="auto">
          <a:xfrm>
            <a:off x="4737100" y="22098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10260" name="Rectangle 85"/>
          <p:cNvSpPr>
            <a:spLocks noChangeArrowheads="1"/>
          </p:cNvSpPr>
          <p:nvPr/>
        </p:nvSpPr>
        <p:spPr bwMode="auto">
          <a:xfrm>
            <a:off x="4737100" y="1676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10261" name="Group 87"/>
          <p:cNvGrpSpPr>
            <a:grpSpLocks/>
          </p:cNvGrpSpPr>
          <p:nvPr/>
        </p:nvGrpSpPr>
        <p:grpSpPr bwMode="auto">
          <a:xfrm>
            <a:off x="3365500" y="1600200"/>
            <a:ext cx="457200" cy="1828800"/>
            <a:chOff x="7010400" y="1143000"/>
            <a:chExt cx="457200" cy="1828800"/>
          </a:xfrm>
        </p:grpSpPr>
        <p:sp>
          <p:nvSpPr>
            <p:cNvPr id="10322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23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62" name="Group 90"/>
          <p:cNvGrpSpPr>
            <a:grpSpLocks/>
          </p:cNvGrpSpPr>
          <p:nvPr/>
        </p:nvGrpSpPr>
        <p:grpSpPr bwMode="auto">
          <a:xfrm>
            <a:off x="4127500" y="1600200"/>
            <a:ext cx="457200" cy="1828800"/>
            <a:chOff x="7010400" y="1143000"/>
            <a:chExt cx="457200" cy="1828800"/>
          </a:xfrm>
        </p:grpSpPr>
        <p:sp>
          <p:nvSpPr>
            <p:cNvPr id="10320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21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263" name="TextBox 93"/>
          <p:cNvSpPr txBox="1">
            <a:spLocks noChangeArrowheads="1"/>
          </p:cNvSpPr>
          <p:nvPr/>
        </p:nvSpPr>
        <p:spPr bwMode="auto">
          <a:xfrm>
            <a:off x="3746500" y="22860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10264" name="TextBox 94"/>
          <p:cNvSpPr txBox="1">
            <a:spLocks noChangeArrowheads="1"/>
          </p:cNvSpPr>
          <p:nvPr/>
        </p:nvSpPr>
        <p:spPr bwMode="auto">
          <a:xfrm>
            <a:off x="3517900" y="10779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10265" name="Straight Arrow Connector 95"/>
          <p:cNvCxnSpPr>
            <a:cxnSpLocks noChangeShapeType="1"/>
            <a:stCxn id="10264" idx="2"/>
            <a:endCxn id="10322" idx="0"/>
          </p:cNvCxnSpPr>
          <p:nvPr/>
        </p:nvCxnSpPr>
        <p:spPr bwMode="auto">
          <a:xfrm flipH="1">
            <a:off x="3594100" y="14478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Straight Arrow Connector 96"/>
          <p:cNvCxnSpPr>
            <a:cxnSpLocks noChangeShapeType="1"/>
            <a:stCxn id="10264" idx="2"/>
            <a:endCxn id="10320" idx="0"/>
          </p:cNvCxnSpPr>
          <p:nvPr/>
        </p:nvCxnSpPr>
        <p:spPr bwMode="auto">
          <a:xfrm>
            <a:off x="3995738" y="14478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267" name="TextBox 97"/>
          <p:cNvSpPr txBox="1">
            <a:spLocks noChangeArrowheads="1"/>
          </p:cNvSpPr>
          <p:nvPr/>
        </p:nvSpPr>
        <p:spPr bwMode="auto">
          <a:xfrm>
            <a:off x="2679700" y="22098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Helvetica" charset="0"/>
              </a:rPr>
              <a:t>…</a:t>
            </a:r>
          </a:p>
        </p:txBody>
      </p:sp>
      <p:cxnSp>
        <p:nvCxnSpPr>
          <p:cNvPr id="10268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098800" y="34290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69" name="Straight Arrow Connector 99"/>
          <p:cNvCxnSpPr>
            <a:cxnSpLocks noChangeShapeType="1"/>
            <a:stCxn id="10326" idx="2"/>
            <a:endCxn id="47" idx="0"/>
          </p:cNvCxnSpPr>
          <p:nvPr/>
        </p:nvCxnSpPr>
        <p:spPr bwMode="auto">
          <a:xfrm>
            <a:off x="609600" y="3429000"/>
            <a:ext cx="24892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Straight Arrow Connector 100"/>
          <p:cNvCxnSpPr>
            <a:cxnSpLocks noChangeShapeType="1"/>
            <a:stCxn id="10324" idx="2"/>
            <a:endCxn id="47" idx="0"/>
          </p:cNvCxnSpPr>
          <p:nvPr/>
        </p:nvCxnSpPr>
        <p:spPr bwMode="auto">
          <a:xfrm>
            <a:off x="1371600" y="3429000"/>
            <a:ext cx="17272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71" name="Straight Arrow Connector 51"/>
          <p:cNvCxnSpPr>
            <a:cxnSpLocks noChangeShapeType="1"/>
            <a:stCxn id="10320" idx="2"/>
            <a:endCxn id="47" idx="0"/>
          </p:cNvCxnSpPr>
          <p:nvPr/>
        </p:nvCxnSpPr>
        <p:spPr bwMode="auto">
          <a:xfrm flipH="1">
            <a:off x="3098800" y="34290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791200" y="1371600"/>
            <a:ext cx="3429000" cy="3886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Switch overhead between hardware-threads: </a:t>
            </a:r>
            <a:r>
              <a:rPr lang="en-US" b="1" dirty="0" smtClean="0">
                <a:solidFill>
                  <a:srgbClr val="2BFF2B"/>
                </a:solidFill>
                <a:ea typeface="ＭＳ Ｐゴシック" charset="-128"/>
                <a:cs typeface="ＭＳ Ｐゴシック" charset="-128"/>
              </a:rPr>
              <a:t>very-l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  <a:cs typeface="ＭＳ Ｐゴシック" charset="-128"/>
              </a:rPr>
              <a:t>ow</a:t>
            </a:r>
            <a:r>
              <a:rPr lang="en-US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(done in hardware)</a:t>
            </a:r>
            <a:endParaRPr lang="en-US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Contention for ALUs/FPUs may hurt performance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1557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1</a:t>
            </a:r>
          </a:p>
        </p:txBody>
      </p:sp>
      <p:sp>
        <p:nvSpPr>
          <p:cNvPr id="10274" name="TextBox 17"/>
          <p:cNvSpPr txBox="1">
            <a:spLocks noChangeArrowheads="1"/>
          </p:cNvSpPr>
          <p:nvPr/>
        </p:nvSpPr>
        <p:spPr bwMode="auto">
          <a:xfrm>
            <a:off x="5078413" y="5410200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CPU</a:t>
            </a:r>
          </a:p>
        </p:txBody>
      </p:sp>
      <p:grpSp>
        <p:nvGrpSpPr>
          <p:cNvPr id="10275" name="Group 54"/>
          <p:cNvGrpSpPr>
            <a:grpSpLocks/>
          </p:cNvGrpSpPr>
          <p:nvPr/>
        </p:nvGrpSpPr>
        <p:grpSpPr bwMode="auto">
          <a:xfrm>
            <a:off x="1231900" y="5410200"/>
            <a:ext cx="304800" cy="609600"/>
            <a:chOff x="7010400" y="1143000"/>
            <a:chExt cx="457200" cy="1828800"/>
          </a:xfrm>
        </p:grpSpPr>
        <p:sp>
          <p:nvSpPr>
            <p:cNvPr id="10318" name="Rounded Rectangle 55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19" name="Freeform 61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76" name="Group 67"/>
          <p:cNvGrpSpPr>
            <a:grpSpLocks/>
          </p:cNvGrpSpPr>
          <p:nvPr/>
        </p:nvGrpSpPr>
        <p:grpSpPr bwMode="auto">
          <a:xfrm>
            <a:off x="1612900" y="5410200"/>
            <a:ext cx="304800" cy="609600"/>
            <a:chOff x="7010400" y="1143000"/>
            <a:chExt cx="457200" cy="1828800"/>
          </a:xfrm>
        </p:grpSpPr>
        <p:sp>
          <p:nvSpPr>
            <p:cNvPr id="10316" name="Rounded Rectangle 6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17" name="Freeform 6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21463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2</a:t>
            </a:r>
          </a:p>
        </p:txBody>
      </p:sp>
      <p:grpSp>
        <p:nvGrpSpPr>
          <p:cNvPr id="10278" name="Group 71"/>
          <p:cNvGrpSpPr>
            <a:grpSpLocks/>
          </p:cNvGrpSpPr>
          <p:nvPr/>
        </p:nvGrpSpPr>
        <p:grpSpPr bwMode="auto">
          <a:xfrm>
            <a:off x="2222500" y="5410200"/>
            <a:ext cx="304800" cy="609600"/>
            <a:chOff x="7010400" y="1143000"/>
            <a:chExt cx="457200" cy="1828800"/>
          </a:xfrm>
        </p:grpSpPr>
        <p:sp>
          <p:nvSpPr>
            <p:cNvPr id="10314" name="Rounded Rectangle 72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15" name="Freeform 73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79" name="Group 74"/>
          <p:cNvGrpSpPr>
            <a:grpSpLocks/>
          </p:cNvGrpSpPr>
          <p:nvPr/>
        </p:nvGrpSpPr>
        <p:grpSpPr bwMode="auto">
          <a:xfrm>
            <a:off x="2603500" y="5410200"/>
            <a:ext cx="304800" cy="609600"/>
            <a:chOff x="7010400" y="1143000"/>
            <a:chExt cx="457200" cy="1828800"/>
          </a:xfrm>
        </p:grpSpPr>
        <p:sp>
          <p:nvSpPr>
            <p:cNvPr id="10312" name="Rounded Rectangle 75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13" name="Freeform 86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3" name="Rectangle 102"/>
          <p:cNvSpPr/>
          <p:nvPr/>
        </p:nvSpPr>
        <p:spPr bwMode="auto">
          <a:xfrm>
            <a:off x="31369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3</a:t>
            </a:r>
          </a:p>
        </p:txBody>
      </p:sp>
      <p:grpSp>
        <p:nvGrpSpPr>
          <p:cNvPr id="10281" name="Group 103"/>
          <p:cNvGrpSpPr>
            <a:grpSpLocks/>
          </p:cNvGrpSpPr>
          <p:nvPr/>
        </p:nvGrpSpPr>
        <p:grpSpPr bwMode="auto">
          <a:xfrm>
            <a:off x="3213100" y="5410200"/>
            <a:ext cx="304800" cy="609600"/>
            <a:chOff x="7010400" y="1143000"/>
            <a:chExt cx="457200" cy="1828800"/>
          </a:xfrm>
        </p:grpSpPr>
        <p:sp>
          <p:nvSpPr>
            <p:cNvPr id="10310" name="Rounded Rectangle 104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11" name="Freeform 105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82" name="Group 106"/>
          <p:cNvGrpSpPr>
            <a:grpSpLocks/>
          </p:cNvGrpSpPr>
          <p:nvPr/>
        </p:nvGrpSpPr>
        <p:grpSpPr bwMode="auto">
          <a:xfrm>
            <a:off x="3594100" y="5410200"/>
            <a:ext cx="304800" cy="609600"/>
            <a:chOff x="7010400" y="1143000"/>
            <a:chExt cx="457200" cy="1828800"/>
          </a:xfrm>
        </p:grpSpPr>
        <p:sp>
          <p:nvSpPr>
            <p:cNvPr id="10308" name="Rounded Rectangle 107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09" name="Freeform 108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10" name="Rectangle 109"/>
          <p:cNvSpPr/>
          <p:nvPr/>
        </p:nvSpPr>
        <p:spPr bwMode="auto">
          <a:xfrm>
            <a:off x="41275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4</a:t>
            </a:r>
          </a:p>
        </p:txBody>
      </p:sp>
      <p:grpSp>
        <p:nvGrpSpPr>
          <p:cNvPr id="10284" name="Group 110"/>
          <p:cNvGrpSpPr>
            <a:grpSpLocks/>
          </p:cNvGrpSpPr>
          <p:nvPr/>
        </p:nvGrpSpPr>
        <p:grpSpPr bwMode="auto">
          <a:xfrm>
            <a:off x="4203700" y="5410200"/>
            <a:ext cx="304800" cy="609600"/>
            <a:chOff x="7010400" y="1143000"/>
            <a:chExt cx="457200" cy="1828800"/>
          </a:xfrm>
        </p:grpSpPr>
        <p:sp>
          <p:nvSpPr>
            <p:cNvPr id="10306" name="Rounded Rectangle 11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07" name="Freeform 11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85" name="Group 113"/>
          <p:cNvGrpSpPr>
            <a:grpSpLocks/>
          </p:cNvGrpSpPr>
          <p:nvPr/>
        </p:nvGrpSpPr>
        <p:grpSpPr bwMode="auto">
          <a:xfrm>
            <a:off x="4584700" y="5410200"/>
            <a:ext cx="304800" cy="609600"/>
            <a:chOff x="7010400" y="1143000"/>
            <a:chExt cx="457200" cy="1828800"/>
          </a:xfrm>
        </p:grpSpPr>
        <p:sp>
          <p:nvSpPr>
            <p:cNvPr id="10304" name="Rounded Rectangle 114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05" name="Freeform 115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10286" name="Straight Arrow Connector 50"/>
          <p:cNvCxnSpPr>
            <a:cxnSpLocks noChangeShapeType="1"/>
            <a:stCxn id="47" idx="4"/>
          </p:cNvCxnSpPr>
          <p:nvPr/>
        </p:nvCxnSpPr>
        <p:spPr bwMode="auto">
          <a:xfrm flipH="1">
            <a:off x="1384300" y="4648200"/>
            <a:ext cx="1714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87" name="Straight Arrow Connector 116"/>
          <p:cNvCxnSpPr>
            <a:cxnSpLocks noChangeShapeType="1"/>
          </p:cNvCxnSpPr>
          <p:nvPr/>
        </p:nvCxnSpPr>
        <p:spPr bwMode="auto">
          <a:xfrm flipH="1">
            <a:off x="1765300" y="4724400"/>
            <a:ext cx="121920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88" name="Straight Arrow Connector 63"/>
          <p:cNvCxnSpPr>
            <a:cxnSpLocks noChangeShapeType="1"/>
            <a:stCxn id="47" idx="4"/>
            <a:endCxn id="10314" idx="0"/>
          </p:cNvCxnSpPr>
          <p:nvPr/>
        </p:nvCxnSpPr>
        <p:spPr bwMode="auto">
          <a:xfrm flipH="1">
            <a:off x="2374900" y="4648200"/>
            <a:ext cx="723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89" name="Straight Arrow Connector 117"/>
          <p:cNvCxnSpPr>
            <a:cxnSpLocks noChangeShapeType="1"/>
            <a:stCxn id="10245" idx="2"/>
            <a:endCxn id="10312" idx="0"/>
          </p:cNvCxnSpPr>
          <p:nvPr/>
        </p:nvCxnSpPr>
        <p:spPr bwMode="auto">
          <a:xfrm flipH="1">
            <a:off x="2755900" y="4648200"/>
            <a:ext cx="342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90" name="Straight Arrow Connector 64"/>
          <p:cNvCxnSpPr>
            <a:cxnSpLocks noChangeShapeType="1"/>
            <a:stCxn id="10245" idx="2"/>
            <a:endCxn id="10310" idx="0"/>
          </p:cNvCxnSpPr>
          <p:nvPr/>
        </p:nvCxnSpPr>
        <p:spPr bwMode="auto">
          <a:xfrm>
            <a:off x="3098800" y="4648200"/>
            <a:ext cx="2667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91" name="Straight Arrow Connector 118"/>
          <p:cNvCxnSpPr>
            <a:cxnSpLocks noChangeShapeType="1"/>
            <a:stCxn id="10245" idx="2"/>
            <a:endCxn id="10308" idx="0"/>
          </p:cNvCxnSpPr>
          <p:nvPr/>
        </p:nvCxnSpPr>
        <p:spPr bwMode="auto">
          <a:xfrm>
            <a:off x="3098800" y="4648200"/>
            <a:ext cx="6477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92" name="Straight Arrow Connector 66"/>
          <p:cNvCxnSpPr>
            <a:cxnSpLocks noChangeShapeType="1"/>
            <a:stCxn id="47" idx="4"/>
            <a:endCxn id="10306" idx="0"/>
          </p:cNvCxnSpPr>
          <p:nvPr/>
        </p:nvCxnSpPr>
        <p:spPr bwMode="auto">
          <a:xfrm>
            <a:off x="3098800" y="4648200"/>
            <a:ext cx="1257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93" name="Straight Arrow Connector 119"/>
          <p:cNvCxnSpPr>
            <a:cxnSpLocks noChangeShapeType="1"/>
            <a:stCxn id="10245" idx="2"/>
          </p:cNvCxnSpPr>
          <p:nvPr/>
        </p:nvCxnSpPr>
        <p:spPr bwMode="auto">
          <a:xfrm>
            <a:off x="3098800" y="4648200"/>
            <a:ext cx="1638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51100" y="4572000"/>
            <a:ext cx="3276600" cy="685800"/>
            <a:chOff x="2667000" y="4495800"/>
            <a:chExt cx="3276600" cy="685800"/>
          </a:xfrm>
        </p:grpSpPr>
        <p:sp>
          <p:nvSpPr>
            <p:cNvPr id="10302" name="Oval 120"/>
            <p:cNvSpPr>
              <a:spLocks noChangeArrowheads="1"/>
            </p:cNvSpPr>
            <p:nvPr/>
          </p:nvSpPr>
          <p:spPr bwMode="auto">
            <a:xfrm>
              <a:off x="2667000" y="4724400"/>
              <a:ext cx="1295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  <p:sp>
          <p:nvSpPr>
            <p:cNvPr id="10303" name="Rectangular Callout 121"/>
            <p:cNvSpPr>
              <a:spLocks noChangeArrowheads="1"/>
            </p:cNvSpPr>
            <p:nvPr/>
          </p:nvSpPr>
          <p:spPr bwMode="auto">
            <a:xfrm>
              <a:off x="4419600" y="4495800"/>
              <a:ext cx="1524000" cy="685800"/>
            </a:xfrm>
            <a:prstGeom prst="wedgeRectCallout">
              <a:avLst>
                <a:gd name="adj1" fmla="val -80329"/>
                <a:gd name="adj2" fmla="val -4296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b="0">
                  <a:latin typeface="Helvetica" charset="0"/>
                </a:rPr>
                <a:t>8 threads at a time</a:t>
              </a:r>
            </a:p>
          </p:txBody>
        </p:sp>
      </p:grpSp>
      <p:sp>
        <p:nvSpPr>
          <p:cNvPr id="10295" name="TextBox 122"/>
          <p:cNvSpPr txBox="1">
            <a:spLocks noChangeArrowheads="1"/>
          </p:cNvSpPr>
          <p:nvPr/>
        </p:nvSpPr>
        <p:spPr bwMode="auto">
          <a:xfrm>
            <a:off x="-76200" y="4459288"/>
            <a:ext cx="199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 dirty="0">
                <a:latin typeface="Helvetica" charset="0"/>
              </a:rPr>
              <a:t>hardware-threads</a:t>
            </a:r>
          </a:p>
          <a:p>
            <a:r>
              <a:rPr lang="en-US" b="0" dirty="0">
                <a:latin typeface="Helvetica" charset="0"/>
              </a:rPr>
              <a:t>(</a:t>
            </a:r>
            <a:r>
              <a:rPr lang="en-US" b="0" dirty="0" err="1">
                <a:latin typeface="Helvetica" charset="0"/>
              </a:rPr>
              <a:t>hyperthreading</a:t>
            </a:r>
            <a:r>
              <a:rPr lang="en-US" b="0" dirty="0">
                <a:latin typeface="Helvetica" charset="0"/>
              </a:rPr>
              <a:t>)</a:t>
            </a:r>
          </a:p>
        </p:txBody>
      </p:sp>
      <p:cxnSp>
        <p:nvCxnSpPr>
          <p:cNvPr id="10296" name="Straight Arrow Connector 123"/>
          <p:cNvCxnSpPr>
            <a:cxnSpLocks noChangeShapeType="1"/>
            <a:stCxn id="10295" idx="2"/>
            <a:endCxn id="10318" idx="1"/>
          </p:cNvCxnSpPr>
          <p:nvPr/>
        </p:nvCxnSpPr>
        <p:spPr bwMode="auto">
          <a:xfrm>
            <a:off x="920750" y="5105400"/>
            <a:ext cx="3111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97" name="Straight Arrow Connector 124"/>
          <p:cNvCxnSpPr>
            <a:cxnSpLocks noChangeShapeType="1"/>
            <a:stCxn id="10295" idx="2"/>
            <a:endCxn id="10316" idx="1"/>
          </p:cNvCxnSpPr>
          <p:nvPr/>
        </p:nvCxnSpPr>
        <p:spPr bwMode="auto">
          <a:xfrm>
            <a:off x="920750" y="5105400"/>
            <a:ext cx="6921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298" name="Rectangle 77"/>
          <p:cNvSpPr>
            <a:spLocks noChangeArrowheads="1"/>
          </p:cNvSpPr>
          <p:nvPr/>
        </p:nvSpPr>
        <p:spPr bwMode="auto">
          <a:xfrm>
            <a:off x="3810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10299" name="Rectangle 77"/>
          <p:cNvSpPr>
            <a:spLocks noChangeArrowheads="1"/>
          </p:cNvSpPr>
          <p:nvPr/>
        </p:nvSpPr>
        <p:spPr bwMode="auto">
          <a:xfrm>
            <a:off x="11430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10300" name="Rectangle 77"/>
          <p:cNvSpPr>
            <a:spLocks noChangeArrowheads="1"/>
          </p:cNvSpPr>
          <p:nvPr/>
        </p:nvSpPr>
        <p:spPr bwMode="auto">
          <a:xfrm>
            <a:off x="33655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10301" name="Rectangle 77"/>
          <p:cNvSpPr>
            <a:spLocks noChangeArrowheads="1"/>
          </p:cNvSpPr>
          <p:nvPr/>
        </p:nvSpPr>
        <p:spPr bwMode="auto">
          <a:xfrm>
            <a:off x="41275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1023709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Multiprocessing vs Multiprogramming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8" y="663575"/>
            <a:ext cx="8710612" cy="341312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Remember Definitions: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Multiprocessing </a:t>
            </a: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 Multiple CPUs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Multiprogramming  Multiple Jobs or Processes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Multithreading  Multiple threads per Process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What does it mean to run two threads “concurrently”?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Scheduler is free to run threads in any order and interleaving: FIFO, Random, …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Dispatcher can choose to run each thread to completion or time-slice in big chunks or small chunks</a:t>
            </a:r>
          </a:p>
        </p:txBody>
      </p:sp>
      <p:grpSp>
        <p:nvGrpSpPr>
          <p:cNvPr id="400454" name="Group 70"/>
          <p:cNvGrpSpPr>
            <a:grpSpLocks/>
          </p:cNvGrpSpPr>
          <p:nvPr/>
        </p:nvGrpSpPr>
        <p:grpSpPr bwMode="auto">
          <a:xfrm>
            <a:off x="492125" y="5181600"/>
            <a:ext cx="8042275" cy="1295400"/>
            <a:chOff x="310" y="3264"/>
            <a:chExt cx="5066" cy="816"/>
          </a:xfrm>
        </p:grpSpPr>
        <p:grpSp>
          <p:nvGrpSpPr>
            <p:cNvPr id="25615" name="Group 62"/>
            <p:cNvGrpSpPr>
              <a:grpSpLocks/>
            </p:cNvGrpSpPr>
            <p:nvPr/>
          </p:nvGrpSpPr>
          <p:grpSpPr bwMode="auto">
            <a:xfrm>
              <a:off x="2160" y="3264"/>
              <a:ext cx="2640" cy="240"/>
              <a:chOff x="2208" y="3105"/>
              <a:chExt cx="2640" cy="240"/>
            </a:xfrm>
          </p:grpSpPr>
          <p:sp>
            <p:nvSpPr>
              <p:cNvPr id="25641" name="Line 10"/>
              <p:cNvSpPr>
                <a:spLocks noChangeShapeType="1"/>
              </p:cNvSpPr>
              <p:nvPr/>
            </p:nvSpPr>
            <p:spPr bwMode="auto">
              <a:xfrm>
                <a:off x="2208" y="3345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2" name="Line 11"/>
              <p:cNvSpPr>
                <a:spLocks noChangeShapeType="1"/>
              </p:cNvSpPr>
              <p:nvPr/>
            </p:nvSpPr>
            <p:spPr bwMode="auto">
              <a:xfrm>
                <a:off x="2880" y="3345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3" name="Line 14"/>
              <p:cNvSpPr>
                <a:spLocks noChangeShapeType="1"/>
              </p:cNvSpPr>
              <p:nvPr/>
            </p:nvSpPr>
            <p:spPr bwMode="auto">
              <a:xfrm>
                <a:off x="4368" y="3345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4" name="Text Box 20"/>
              <p:cNvSpPr txBox="1">
                <a:spLocks noChangeArrowheads="1"/>
              </p:cNvSpPr>
              <p:nvPr/>
            </p:nvSpPr>
            <p:spPr bwMode="auto">
              <a:xfrm>
                <a:off x="2386" y="310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45" name="Text Box 21"/>
              <p:cNvSpPr txBox="1">
                <a:spLocks noChangeArrowheads="1"/>
              </p:cNvSpPr>
              <p:nvPr/>
            </p:nvSpPr>
            <p:spPr bwMode="auto">
              <a:xfrm>
                <a:off x="3463" y="3105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46" name="Text Box 22"/>
              <p:cNvSpPr txBox="1">
                <a:spLocks noChangeArrowheads="1"/>
              </p:cNvSpPr>
              <p:nvPr/>
            </p:nvSpPr>
            <p:spPr bwMode="auto">
              <a:xfrm>
                <a:off x="4472" y="3105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</p:grpSp>
        <p:grpSp>
          <p:nvGrpSpPr>
            <p:cNvPr id="25616" name="Group 63"/>
            <p:cNvGrpSpPr>
              <a:grpSpLocks/>
            </p:cNvGrpSpPr>
            <p:nvPr/>
          </p:nvGrpSpPr>
          <p:grpSpPr bwMode="auto">
            <a:xfrm>
              <a:off x="2160" y="3600"/>
              <a:ext cx="3216" cy="358"/>
              <a:chOff x="2256" y="3552"/>
              <a:chExt cx="3216" cy="358"/>
            </a:xfrm>
          </p:grpSpPr>
          <p:sp>
            <p:nvSpPr>
              <p:cNvPr id="25619" name="Line 24"/>
              <p:cNvSpPr>
                <a:spLocks noChangeShapeType="1"/>
              </p:cNvSpPr>
              <p:nvPr/>
            </p:nvSpPr>
            <p:spPr bwMode="auto">
              <a:xfrm>
                <a:off x="3792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0" name="Line 29"/>
              <p:cNvSpPr>
                <a:spLocks noChangeShapeType="1"/>
              </p:cNvSpPr>
              <p:nvPr/>
            </p:nvSpPr>
            <p:spPr bwMode="auto">
              <a:xfrm>
                <a:off x="3792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1" name="Text Box 31"/>
              <p:cNvSpPr txBox="1">
                <a:spLocks noChangeArrowheads="1"/>
              </p:cNvSpPr>
              <p:nvPr/>
            </p:nvSpPr>
            <p:spPr bwMode="auto">
              <a:xfrm>
                <a:off x="3880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22" name="Line 35"/>
              <p:cNvSpPr>
                <a:spLocks noChangeShapeType="1"/>
              </p:cNvSpPr>
              <p:nvPr/>
            </p:nvSpPr>
            <p:spPr bwMode="auto">
              <a:xfrm>
                <a:off x="225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3" name="Line 36"/>
              <p:cNvSpPr>
                <a:spLocks noChangeShapeType="1"/>
              </p:cNvSpPr>
              <p:nvPr/>
            </p:nvSpPr>
            <p:spPr bwMode="auto">
              <a:xfrm>
                <a:off x="225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4" name="Text Box 37"/>
              <p:cNvSpPr txBox="1">
                <a:spLocks noChangeArrowheads="1"/>
              </p:cNvSpPr>
              <p:nvPr/>
            </p:nvSpPr>
            <p:spPr bwMode="auto">
              <a:xfrm>
                <a:off x="2337" y="3552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25" name="Line 39"/>
              <p:cNvSpPr>
                <a:spLocks noChangeShapeType="1"/>
              </p:cNvSpPr>
              <p:nvPr/>
            </p:nvSpPr>
            <p:spPr bwMode="auto">
              <a:xfrm>
                <a:off x="3408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6" name="Line 40"/>
              <p:cNvSpPr>
                <a:spLocks noChangeShapeType="1"/>
              </p:cNvSpPr>
              <p:nvPr/>
            </p:nvSpPr>
            <p:spPr bwMode="auto">
              <a:xfrm>
                <a:off x="3408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7" name="Text Box 41"/>
              <p:cNvSpPr txBox="1">
                <a:spLocks noChangeArrowheads="1"/>
              </p:cNvSpPr>
              <p:nvPr/>
            </p:nvSpPr>
            <p:spPr bwMode="auto">
              <a:xfrm>
                <a:off x="3489" y="3552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28" name="Line 43"/>
              <p:cNvSpPr>
                <a:spLocks noChangeShapeType="1"/>
              </p:cNvSpPr>
              <p:nvPr/>
            </p:nvSpPr>
            <p:spPr bwMode="auto">
              <a:xfrm>
                <a:off x="3024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9" name="Line 44"/>
              <p:cNvSpPr>
                <a:spLocks noChangeShapeType="1"/>
              </p:cNvSpPr>
              <p:nvPr/>
            </p:nvSpPr>
            <p:spPr bwMode="auto">
              <a:xfrm>
                <a:off x="3024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0" name="Text Box 45"/>
              <p:cNvSpPr txBox="1">
                <a:spLocks noChangeArrowheads="1"/>
              </p:cNvSpPr>
              <p:nvPr/>
            </p:nvSpPr>
            <p:spPr bwMode="auto">
              <a:xfrm>
                <a:off x="3113" y="355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31" name="Line 47"/>
              <p:cNvSpPr>
                <a:spLocks noChangeShapeType="1"/>
              </p:cNvSpPr>
              <p:nvPr/>
            </p:nvSpPr>
            <p:spPr bwMode="auto">
              <a:xfrm>
                <a:off x="2640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2" name="Line 48"/>
              <p:cNvSpPr>
                <a:spLocks noChangeShapeType="1"/>
              </p:cNvSpPr>
              <p:nvPr/>
            </p:nvSpPr>
            <p:spPr bwMode="auto">
              <a:xfrm>
                <a:off x="264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3" name="Text Box 49"/>
              <p:cNvSpPr txBox="1">
                <a:spLocks noChangeArrowheads="1"/>
              </p:cNvSpPr>
              <p:nvPr/>
            </p:nvSpPr>
            <p:spPr bwMode="auto">
              <a:xfrm>
                <a:off x="2728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34" name="Line 51"/>
              <p:cNvSpPr>
                <a:spLocks noChangeShapeType="1"/>
              </p:cNvSpPr>
              <p:nvPr/>
            </p:nvSpPr>
            <p:spPr bwMode="auto">
              <a:xfrm>
                <a:off x="417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5" name="Line 52"/>
              <p:cNvSpPr>
                <a:spLocks noChangeShapeType="1"/>
              </p:cNvSpPr>
              <p:nvPr/>
            </p:nvSpPr>
            <p:spPr bwMode="auto">
              <a:xfrm>
                <a:off x="417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6" name="Text Box 53"/>
              <p:cNvSpPr txBox="1">
                <a:spLocks noChangeArrowheads="1"/>
              </p:cNvSpPr>
              <p:nvPr/>
            </p:nvSpPr>
            <p:spPr bwMode="auto">
              <a:xfrm>
                <a:off x="4265" y="355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37" name="Line 55"/>
              <p:cNvSpPr>
                <a:spLocks noChangeShapeType="1"/>
              </p:cNvSpPr>
              <p:nvPr/>
            </p:nvSpPr>
            <p:spPr bwMode="auto">
              <a:xfrm>
                <a:off x="4560" y="3814"/>
                <a:ext cx="912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8" name="Line 56"/>
              <p:cNvSpPr>
                <a:spLocks noChangeShapeType="1"/>
              </p:cNvSpPr>
              <p:nvPr/>
            </p:nvSpPr>
            <p:spPr bwMode="auto">
              <a:xfrm>
                <a:off x="456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9" name="Text Box 57"/>
              <p:cNvSpPr txBox="1">
                <a:spLocks noChangeArrowheads="1"/>
              </p:cNvSpPr>
              <p:nvPr/>
            </p:nvSpPr>
            <p:spPr bwMode="auto">
              <a:xfrm>
                <a:off x="4944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40" name="Line 58"/>
              <p:cNvSpPr>
                <a:spLocks noChangeShapeType="1"/>
              </p:cNvSpPr>
              <p:nvPr/>
            </p:nvSpPr>
            <p:spPr bwMode="auto">
              <a:xfrm>
                <a:off x="5464" y="3713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5617" name="AutoShape 65"/>
            <p:cNvSpPr>
              <a:spLocks/>
            </p:cNvSpPr>
            <p:nvPr/>
          </p:nvSpPr>
          <p:spPr bwMode="auto">
            <a:xfrm>
              <a:off x="1654" y="3360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18" name="Text Box 66"/>
            <p:cNvSpPr txBox="1">
              <a:spLocks noChangeArrowheads="1"/>
            </p:cNvSpPr>
            <p:nvPr/>
          </p:nvSpPr>
          <p:spPr bwMode="auto">
            <a:xfrm>
              <a:off x="310" y="3604"/>
              <a:ext cx="13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Multiprogramming</a:t>
              </a:r>
            </a:p>
          </p:txBody>
        </p:sp>
      </p:grpSp>
      <p:grpSp>
        <p:nvGrpSpPr>
          <p:cNvPr id="400453" name="Group 69"/>
          <p:cNvGrpSpPr>
            <a:grpSpLocks/>
          </p:cNvGrpSpPr>
          <p:nvPr/>
        </p:nvGrpSpPr>
        <p:grpSpPr bwMode="auto">
          <a:xfrm>
            <a:off x="762000" y="3962400"/>
            <a:ext cx="5280025" cy="1143000"/>
            <a:chOff x="480" y="2496"/>
            <a:chExt cx="3326" cy="720"/>
          </a:xfrm>
        </p:grpSpPr>
        <p:grpSp>
          <p:nvGrpSpPr>
            <p:cNvPr id="25606" name="Group 61"/>
            <p:cNvGrpSpPr>
              <a:grpSpLocks/>
            </p:cNvGrpSpPr>
            <p:nvPr/>
          </p:nvGrpSpPr>
          <p:grpSpPr bwMode="auto">
            <a:xfrm>
              <a:off x="2112" y="2496"/>
              <a:ext cx="1694" cy="615"/>
              <a:chOff x="2208" y="2448"/>
              <a:chExt cx="1694" cy="615"/>
            </a:xfrm>
          </p:grpSpPr>
          <p:sp>
            <p:nvSpPr>
              <p:cNvPr id="25609" name="Text Box 4"/>
              <p:cNvSpPr txBox="1">
                <a:spLocks noChangeArrowheads="1"/>
              </p:cNvSpPr>
              <p:nvPr/>
            </p:nvSpPr>
            <p:spPr bwMode="auto">
              <a:xfrm>
                <a:off x="2208" y="2448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10" name="Line 7"/>
              <p:cNvSpPr>
                <a:spLocks noChangeShapeType="1"/>
              </p:cNvSpPr>
              <p:nvPr/>
            </p:nvSpPr>
            <p:spPr bwMode="auto">
              <a:xfrm>
                <a:off x="2414" y="2566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11" name="Text Box 5"/>
              <p:cNvSpPr txBox="1">
                <a:spLocks noChangeArrowheads="1"/>
              </p:cNvSpPr>
              <p:nvPr/>
            </p:nvSpPr>
            <p:spPr bwMode="auto">
              <a:xfrm>
                <a:off x="2208" y="2640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12" name="Line 8"/>
              <p:cNvSpPr>
                <a:spLocks noChangeShapeType="1"/>
              </p:cNvSpPr>
              <p:nvPr/>
            </p:nvSpPr>
            <p:spPr bwMode="auto">
              <a:xfrm>
                <a:off x="2414" y="2736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13" name="Text Box 6"/>
              <p:cNvSpPr txBox="1">
                <a:spLocks noChangeArrowheads="1"/>
              </p:cNvSpPr>
              <p:nvPr/>
            </p:nvSpPr>
            <p:spPr bwMode="auto">
              <a:xfrm>
                <a:off x="2208" y="283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14" name="Line 9"/>
              <p:cNvSpPr>
                <a:spLocks noChangeShapeType="1"/>
              </p:cNvSpPr>
              <p:nvPr/>
            </p:nvSpPr>
            <p:spPr bwMode="auto">
              <a:xfrm>
                <a:off x="2414" y="2928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5607" name="Text Box 64"/>
            <p:cNvSpPr txBox="1">
              <a:spLocks noChangeArrowheads="1"/>
            </p:cNvSpPr>
            <p:nvPr/>
          </p:nvSpPr>
          <p:spPr bwMode="auto">
            <a:xfrm>
              <a:off x="480" y="2736"/>
              <a:ext cx="1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Multiprocessing</a:t>
              </a:r>
            </a:p>
          </p:txBody>
        </p:sp>
        <p:sp>
          <p:nvSpPr>
            <p:cNvPr id="25608" name="AutoShape 68"/>
            <p:cNvSpPr>
              <a:spLocks/>
            </p:cNvSpPr>
            <p:nvPr/>
          </p:nvSpPr>
          <p:spPr bwMode="auto">
            <a:xfrm>
              <a:off x="1654" y="2496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1051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MS PGothic" charset="0"/>
              </a:rPr>
              <a:t>Single and Multithreaded Processes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1139542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51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 Supporting 1T </a:t>
            </a:r>
            <a:r>
              <a:rPr lang="en-US" dirty="0">
                <a:ea typeface="MS PGothic" charset="0"/>
              </a:rPr>
              <a:t>and </a:t>
            </a:r>
            <a:r>
              <a:rPr lang="en-US" dirty="0" smtClean="0">
                <a:ea typeface="MS PGothic" charset="0"/>
              </a:rPr>
              <a:t>MT </a:t>
            </a:r>
            <a:r>
              <a:rPr lang="en-US" dirty="0">
                <a:ea typeface="MS PGothic" charset="0"/>
              </a:rPr>
              <a:t>Processes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1139541"/>
            <a:ext cx="5828360" cy="333276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4785187"/>
            <a:ext cx="7116896" cy="121470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4656352"/>
            <a:ext cx="8547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7709613" y="4914015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26297" y="4858807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3172" y="3309497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User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86056" y="5215195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System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073552" y="4942743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489199" y="4858807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304274" y="4850731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3645" y="494274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***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516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Use </a:t>
            </a:r>
            <a:r>
              <a:rPr lang="en-US" altLang="ko-KR" dirty="0" smtClean="0">
                <a:ea typeface="Gulim" panose="020B0600000101010101" pitchFamily="34" charset="-127"/>
              </a:rPr>
              <a:t>of Threads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711200"/>
            <a:ext cx="8710612" cy="485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Version of program with Threads (loose syntax):</a:t>
            </a:r>
            <a:br>
              <a:rPr lang="en-US" altLang="ko-KR" dirty="0" smtClean="0">
                <a:ea typeface="Gulim" panose="020B0600000101010101" pitchFamily="34" charset="-127"/>
              </a:rPr>
            </a:b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main()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   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ThreadFork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ComputePI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(“pi.txt”));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   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ThreadFork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PrintClassList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(“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clist.text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”));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o-KR" sz="2200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What does “</a:t>
            </a:r>
            <a:r>
              <a:rPr lang="en-US" altLang="ko-KR" dirty="0" err="1" smtClean="0">
                <a:ea typeface="Gulim" panose="020B0600000101010101" pitchFamily="34" charset="-127"/>
              </a:rPr>
              <a:t>ThreadFork</a:t>
            </a:r>
            <a:r>
              <a:rPr lang="en-US" altLang="ko-KR" dirty="0" smtClean="0">
                <a:ea typeface="Gulim" panose="020B0600000101010101" pitchFamily="34" charset="-127"/>
              </a:rPr>
              <a:t>()” do?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Start independent thread running given procedure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What is the behavior here?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Now, you would actually see the class list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This </a:t>
            </a:r>
            <a:r>
              <a:rPr lang="en-US" altLang="ko-KR" i="1" dirty="0" smtClean="0">
                <a:ea typeface="Gulim" panose="020B0600000101010101" pitchFamily="34" charset="-127"/>
              </a:rPr>
              <a:t>should</a:t>
            </a:r>
            <a:r>
              <a:rPr lang="en-US" altLang="ko-KR" dirty="0" smtClean="0">
                <a:ea typeface="Gulim" panose="020B0600000101010101" pitchFamily="34" charset="-127"/>
              </a:rPr>
              <a:t> behave as if there are two separate CPUs</a:t>
            </a: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dirty="0" smtClean="0">
              <a:ea typeface="Gulim" panose="020B0600000101010101" pitchFamily="34" charset="-127"/>
            </a:endParaRPr>
          </a:p>
        </p:txBody>
      </p:sp>
      <p:grpSp>
        <p:nvGrpSpPr>
          <p:cNvPr id="355343" name="Group 15"/>
          <p:cNvGrpSpPr>
            <a:grpSpLocks/>
          </p:cNvGrpSpPr>
          <p:nvPr/>
        </p:nvGrpSpPr>
        <p:grpSpPr bwMode="auto">
          <a:xfrm>
            <a:off x="990600" y="5257800"/>
            <a:ext cx="5481638" cy="1128713"/>
            <a:chOff x="576" y="3360"/>
            <a:chExt cx="3453" cy="711"/>
          </a:xfrm>
        </p:grpSpPr>
        <p:sp>
          <p:nvSpPr>
            <p:cNvPr id="12293" name="Rectangle 6"/>
            <p:cNvSpPr>
              <a:spLocks noChangeArrowheads="1"/>
            </p:cNvSpPr>
            <p:nvPr/>
          </p:nvSpPr>
          <p:spPr bwMode="auto">
            <a:xfrm>
              <a:off x="576" y="3360"/>
              <a:ext cx="514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CPU1</a:t>
              </a:r>
            </a:p>
          </p:txBody>
        </p:sp>
        <p:sp>
          <p:nvSpPr>
            <p:cNvPr id="12294" name="Rectangle 7"/>
            <p:cNvSpPr>
              <a:spLocks noChangeArrowheads="1"/>
            </p:cNvSpPr>
            <p:nvPr/>
          </p:nvSpPr>
          <p:spPr bwMode="auto">
            <a:xfrm>
              <a:off x="1090" y="3360"/>
              <a:ext cx="757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CPU2</a:t>
              </a:r>
            </a:p>
          </p:txBody>
        </p:sp>
        <p:sp>
          <p:nvSpPr>
            <p:cNvPr id="12295" name="Rectangle 9"/>
            <p:cNvSpPr>
              <a:spLocks noChangeArrowheads="1"/>
            </p:cNvSpPr>
            <p:nvPr/>
          </p:nvSpPr>
          <p:spPr bwMode="auto">
            <a:xfrm>
              <a:off x="1824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CPU1</a:t>
              </a:r>
            </a:p>
          </p:txBody>
        </p:sp>
        <p:sp>
          <p:nvSpPr>
            <p:cNvPr id="12296" name="Rectangle 10"/>
            <p:cNvSpPr>
              <a:spLocks noChangeArrowheads="1"/>
            </p:cNvSpPr>
            <p:nvPr/>
          </p:nvSpPr>
          <p:spPr bwMode="auto">
            <a:xfrm>
              <a:off x="2526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CPU2</a:t>
              </a:r>
            </a:p>
          </p:txBody>
        </p:sp>
        <p:sp>
          <p:nvSpPr>
            <p:cNvPr id="12297" name="Text Box 11"/>
            <p:cNvSpPr txBox="1">
              <a:spLocks noChangeArrowheads="1"/>
            </p:cNvSpPr>
            <p:nvPr/>
          </p:nvSpPr>
          <p:spPr bwMode="auto">
            <a:xfrm>
              <a:off x="864" y="3744"/>
              <a:ext cx="73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>
                  <a:latin typeface="Comic Sans MS" panose="030F0702030302020204" pitchFamily="66" charset="0"/>
                  <a:ea typeface="Gulim" panose="020B0600000101010101" pitchFamily="34" charset="-127"/>
                </a:rPr>
                <a:t>Time </a:t>
              </a:r>
            </a:p>
          </p:txBody>
        </p:sp>
        <p:sp>
          <p:nvSpPr>
            <p:cNvPr id="12298" name="Line 12"/>
            <p:cNvSpPr>
              <a:spLocks noChangeShapeType="1"/>
            </p:cNvSpPr>
            <p:nvPr/>
          </p:nvSpPr>
          <p:spPr bwMode="auto">
            <a:xfrm>
              <a:off x="1536" y="3936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Rectangle 13"/>
            <p:cNvSpPr>
              <a:spLocks noChangeArrowheads="1"/>
            </p:cNvSpPr>
            <p:nvPr/>
          </p:nvSpPr>
          <p:spPr bwMode="auto">
            <a:xfrm>
              <a:off x="2928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CPU1</a:t>
              </a:r>
            </a:p>
          </p:txBody>
        </p:sp>
        <p:sp>
          <p:nvSpPr>
            <p:cNvPr id="12300" name="Rectangle 14"/>
            <p:cNvSpPr>
              <a:spLocks noChangeArrowheads="1"/>
            </p:cNvSpPr>
            <p:nvPr/>
          </p:nvSpPr>
          <p:spPr bwMode="auto">
            <a:xfrm>
              <a:off x="3630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CPU2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952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5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5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5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5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3903140" y="1157946"/>
            <a:ext cx="4233320" cy="333276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 Supporting 1T </a:t>
            </a:r>
            <a:r>
              <a:rPr lang="en-US" dirty="0">
                <a:ea typeface="MS PGothic" charset="0"/>
              </a:rPr>
              <a:t>and </a:t>
            </a:r>
            <a:r>
              <a:rPr lang="en-US" dirty="0" smtClean="0">
                <a:ea typeface="MS PGothic" charset="0"/>
              </a:rPr>
              <a:t>MT </a:t>
            </a:r>
            <a:r>
              <a:rPr lang="en-US" dirty="0">
                <a:ea typeface="MS PGothic" charset="0"/>
              </a:rPr>
              <a:t>Processes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1325128"/>
            <a:ext cx="4020964" cy="3165586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4785187"/>
            <a:ext cx="7116896" cy="121470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4656352"/>
            <a:ext cx="8547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7709613" y="4914015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26297" y="4858807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3172" y="3309497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User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86056" y="5215195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System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073552" y="4942743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255886" y="4866883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070961" y="4858807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0332" y="495081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***</a:t>
            </a:r>
            <a:endParaRPr lang="en-US" dirty="0">
              <a:latin typeface="+mj-lt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965765" y="4914018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795354" y="4922094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610429" y="4914018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500603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***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5415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Classification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4495800"/>
            <a:ext cx="8610600" cy="2239963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altLang="en-US" smtClean="0"/>
              <a:t>Real operating systems have either</a:t>
            </a:r>
          </a:p>
          <a:p>
            <a:pPr lvl="1">
              <a:spcBef>
                <a:spcPct val="15000"/>
              </a:spcBef>
            </a:pPr>
            <a:r>
              <a:rPr lang="en-US" altLang="en-US" smtClean="0"/>
              <a:t>One or many address spaces</a:t>
            </a:r>
          </a:p>
          <a:p>
            <a:pPr lvl="1">
              <a:spcBef>
                <a:spcPct val="15000"/>
              </a:spcBef>
            </a:pPr>
            <a:r>
              <a:rPr lang="en-US" altLang="en-US" smtClean="0"/>
              <a:t>One or many threads per address space</a:t>
            </a:r>
          </a:p>
          <a:p>
            <a:pPr>
              <a:spcBef>
                <a:spcPct val="15000"/>
              </a:spcBef>
            </a:pPr>
            <a:r>
              <a:rPr lang="en-US" altLang="en-US" smtClean="0"/>
              <a:t>Did Windows 95/98/ME have real memory protection?</a:t>
            </a:r>
          </a:p>
          <a:p>
            <a:pPr lvl="1">
              <a:spcBef>
                <a:spcPct val="15000"/>
              </a:spcBef>
            </a:pPr>
            <a:r>
              <a:rPr lang="en-US" altLang="en-US" smtClean="0"/>
              <a:t>No: Users could overwrite process tables/System DLLs</a:t>
            </a:r>
          </a:p>
        </p:txBody>
      </p:sp>
      <p:sp>
        <p:nvSpPr>
          <p:cNvPr id="327693" name="Rectangle 13"/>
          <p:cNvSpPr>
            <a:spLocks noChangeArrowheads="1"/>
          </p:cNvSpPr>
          <p:nvPr/>
        </p:nvSpPr>
        <p:spPr bwMode="auto">
          <a:xfrm>
            <a:off x="5715000" y="3124200"/>
            <a:ext cx="3048000" cy="13350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/>
              <a:t>Mach, OS/2, Linux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/>
              <a:t>Windows 9x???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/>
              <a:t>Win NT to XP, Solaris, HP-UX, OS X</a:t>
            </a:r>
          </a:p>
        </p:txBody>
      </p:sp>
      <p:sp>
        <p:nvSpPr>
          <p:cNvPr id="327692" name="Rectangle 12"/>
          <p:cNvSpPr>
            <a:spLocks noChangeArrowheads="1"/>
          </p:cNvSpPr>
          <p:nvPr/>
        </p:nvSpPr>
        <p:spPr bwMode="auto">
          <a:xfrm>
            <a:off x="2743200" y="3124200"/>
            <a:ext cx="2971800" cy="13350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/>
              <a:t>Embedded systems (Geoworks, VxWorks, JavaOS,etc)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/>
              <a:t>JavaOS, Pilot(PC)</a:t>
            </a:r>
          </a:p>
        </p:txBody>
      </p:sp>
      <p:sp>
        <p:nvSpPr>
          <p:cNvPr id="327690" name="Rectangle 10"/>
          <p:cNvSpPr>
            <a:spLocks noChangeArrowheads="1"/>
          </p:cNvSpPr>
          <p:nvPr/>
        </p:nvSpPr>
        <p:spPr bwMode="auto">
          <a:xfrm>
            <a:off x="5715000" y="2362200"/>
            <a:ext cx="3048000" cy="777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/>
              <a:t>Traditional UNIX</a:t>
            </a:r>
          </a:p>
        </p:txBody>
      </p:sp>
      <p:sp>
        <p:nvSpPr>
          <p:cNvPr id="327689" name="Rectangle 9"/>
          <p:cNvSpPr>
            <a:spLocks noChangeArrowheads="1"/>
          </p:cNvSpPr>
          <p:nvPr/>
        </p:nvSpPr>
        <p:spPr bwMode="auto">
          <a:xfrm>
            <a:off x="2743200" y="2362200"/>
            <a:ext cx="2971800" cy="777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/>
              <a:t>MS/DOS, early Macintosh</a:t>
            </a:r>
          </a:p>
        </p:txBody>
      </p:sp>
      <p:grpSp>
        <p:nvGrpSpPr>
          <p:cNvPr id="327749" name="Group 69"/>
          <p:cNvGrpSpPr>
            <a:grpSpLocks/>
          </p:cNvGrpSpPr>
          <p:nvPr/>
        </p:nvGrpSpPr>
        <p:grpSpPr bwMode="auto">
          <a:xfrm>
            <a:off x="381000" y="1524000"/>
            <a:ext cx="2362200" cy="2935288"/>
            <a:chOff x="240" y="960"/>
            <a:chExt cx="1488" cy="1849"/>
          </a:xfrm>
        </p:grpSpPr>
        <p:grpSp>
          <p:nvGrpSpPr>
            <p:cNvPr id="36886" name="Group 64"/>
            <p:cNvGrpSpPr>
              <a:grpSpLocks/>
            </p:cNvGrpSpPr>
            <p:nvPr/>
          </p:nvGrpSpPr>
          <p:grpSpPr bwMode="auto">
            <a:xfrm>
              <a:off x="240" y="1488"/>
              <a:ext cx="1488" cy="1321"/>
              <a:chOff x="240" y="1528"/>
              <a:chExt cx="1488" cy="1377"/>
            </a:xfrm>
          </p:grpSpPr>
          <p:sp>
            <p:nvSpPr>
              <p:cNvPr id="36888" name="Rectangle 11"/>
              <p:cNvSpPr>
                <a:spLocks noChangeArrowheads="1"/>
              </p:cNvSpPr>
              <p:nvPr/>
            </p:nvSpPr>
            <p:spPr bwMode="auto">
              <a:xfrm>
                <a:off x="240" y="2040"/>
                <a:ext cx="1488" cy="865"/>
              </a:xfrm>
              <a:prstGeom prst="rect">
                <a:avLst/>
              </a:prstGeom>
              <a:solidFill>
                <a:srgbClr val="53FB2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000"/>
                  <a:t>Many</a:t>
                </a:r>
              </a:p>
            </p:txBody>
          </p:sp>
          <p:sp>
            <p:nvSpPr>
              <p:cNvPr id="36889" name="Rectangle 8"/>
              <p:cNvSpPr>
                <a:spLocks noChangeArrowheads="1"/>
              </p:cNvSpPr>
              <p:nvPr/>
            </p:nvSpPr>
            <p:spPr bwMode="auto">
              <a:xfrm>
                <a:off x="240" y="1528"/>
                <a:ext cx="1488" cy="512"/>
              </a:xfrm>
              <a:prstGeom prst="rect">
                <a:avLst/>
              </a:prstGeom>
              <a:solidFill>
                <a:srgbClr val="53FB2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000"/>
                  <a:t>One</a:t>
                </a:r>
              </a:p>
            </p:txBody>
          </p:sp>
        </p:grpSp>
        <p:sp>
          <p:nvSpPr>
            <p:cNvPr id="36887" name="Rectangle 5"/>
            <p:cNvSpPr>
              <a:spLocks noChangeArrowheads="1"/>
            </p:cNvSpPr>
            <p:nvPr/>
          </p:nvSpPr>
          <p:spPr bwMode="auto">
            <a:xfrm>
              <a:off x="288" y="960"/>
              <a:ext cx="96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3FB25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# threads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Per AS:</a:t>
              </a:r>
            </a:p>
          </p:txBody>
        </p:sp>
      </p:grpSp>
      <p:grpSp>
        <p:nvGrpSpPr>
          <p:cNvPr id="327746" name="Group 66"/>
          <p:cNvGrpSpPr>
            <a:grpSpLocks/>
          </p:cNvGrpSpPr>
          <p:nvPr/>
        </p:nvGrpSpPr>
        <p:grpSpPr bwMode="auto">
          <a:xfrm>
            <a:off x="1981200" y="685800"/>
            <a:ext cx="6781800" cy="1676400"/>
            <a:chOff x="1248" y="432"/>
            <a:chExt cx="4272" cy="1104"/>
          </a:xfrm>
        </p:grpSpPr>
        <p:sp>
          <p:nvSpPr>
            <p:cNvPr id="36883" name="Rectangle 7"/>
            <p:cNvSpPr>
              <a:spLocks noChangeArrowheads="1"/>
            </p:cNvSpPr>
            <p:nvPr/>
          </p:nvSpPr>
          <p:spPr bwMode="auto">
            <a:xfrm>
              <a:off x="3600" y="432"/>
              <a:ext cx="1920" cy="1096"/>
            </a:xfrm>
            <a:prstGeom prst="rect">
              <a:avLst/>
            </a:prstGeom>
            <a:solidFill>
              <a:srgbClr val="53FB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Many</a:t>
              </a:r>
            </a:p>
          </p:txBody>
        </p:sp>
        <p:sp>
          <p:nvSpPr>
            <p:cNvPr id="36884" name="Rectangle 6"/>
            <p:cNvSpPr>
              <a:spLocks noChangeArrowheads="1"/>
            </p:cNvSpPr>
            <p:nvPr/>
          </p:nvSpPr>
          <p:spPr bwMode="auto">
            <a:xfrm>
              <a:off x="1728" y="432"/>
              <a:ext cx="1872" cy="1096"/>
            </a:xfrm>
            <a:prstGeom prst="rect">
              <a:avLst/>
            </a:prstGeom>
            <a:solidFill>
              <a:srgbClr val="53FB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One</a:t>
              </a:r>
            </a:p>
          </p:txBody>
        </p:sp>
        <p:sp>
          <p:nvSpPr>
            <p:cNvPr id="36885" name="Rectangle 65"/>
            <p:cNvSpPr>
              <a:spLocks noChangeArrowheads="1"/>
            </p:cNvSpPr>
            <p:nvPr/>
          </p:nvSpPr>
          <p:spPr bwMode="auto">
            <a:xfrm rot="-5400000">
              <a:off x="936" y="792"/>
              <a:ext cx="105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3FB25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# of addr spaces:</a:t>
              </a:r>
            </a:p>
          </p:txBody>
        </p:sp>
      </p:grpSp>
      <p:grpSp>
        <p:nvGrpSpPr>
          <p:cNvPr id="36874" name="Group 68"/>
          <p:cNvGrpSpPr>
            <a:grpSpLocks/>
          </p:cNvGrpSpPr>
          <p:nvPr/>
        </p:nvGrpSpPr>
        <p:grpSpPr bwMode="auto">
          <a:xfrm>
            <a:off x="381000" y="685800"/>
            <a:ext cx="8382000" cy="3773488"/>
            <a:chOff x="240" y="432"/>
            <a:chExt cx="5280" cy="2473"/>
          </a:xfrm>
        </p:grpSpPr>
        <p:sp>
          <p:nvSpPr>
            <p:cNvPr id="36875" name="Line 15"/>
            <p:cNvSpPr>
              <a:spLocks noChangeShapeType="1"/>
            </p:cNvSpPr>
            <p:nvPr/>
          </p:nvSpPr>
          <p:spPr bwMode="auto">
            <a:xfrm>
              <a:off x="240" y="1528"/>
              <a:ext cx="52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Line 16"/>
            <p:cNvSpPr>
              <a:spLocks noChangeShapeType="1"/>
            </p:cNvSpPr>
            <p:nvPr/>
          </p:nvSpPr>
          <p:spPr bwMode="auto">
            <a:xfrm>
              <a:off x="240" y="2040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Line 17"/>
            <p:cNvSpPr>
              <a:spLocks noChangeShapeType="1"/>
            </p:cNvSpPr>
            <p:nvPr/>
          </p:nvSpPr>
          <p:spPr bwMode="auto">
            <a:xfrm>
              <a:off x="240" y="2905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Line 18"/>
            <p:cNvSpPr>
              <a:spLocks noChangeShapeType="1"/>
            </p:cNvSpPr>
            <p:nvPr/>
          </p:nvSpPr>
          <p:spPr bwMode="auto">
            <a:xfrm>
              <a:off x="240" y="432"/>
              <a:ext cx="0" cy="24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Line 19"/>
            <p:cNvSpPr>
              <a:spLocks noChangeShapeType="1"/>
            </p:cNvSpPr>
            <p:nvPr/>
          </p:nvSpPr>
          <p:spPr bwMode="auto">
            <a:xfrm>
              <a:off x="1728" y="432"/>
              <a:ext cx="0" cy="24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21"/>
            <p:cNvSpPr>
              <a:spLocks noChangeShapeType="1"/>
            </p:cNvSpPr>
            <p:nvPr/>
          </p:nvSpPr>
          <p:spPr bwMode="auto">
            <a:xfrm>
              <a:off x="5520" y="432"/>
              <a:ext cx="0" cy="24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Line 20"/>
            <p:cNvSpPr>
              <a:spLocks noChangeShapeType="1"/>
            </p:cNvSpPr>
            <p:nvPr/>
          </p:nvSpPr>
          <p:spPr bwMode="auto">
            <a:xfrm>
              <a:off x="3600" y="432"/>
              <a:ext cx="0" cy="2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14"/>
            <p:cNvSpPr>
              <a:spLocks noChangeShapeType="1"/>
            </p:cNvSpPr>
            <p:nvPr/>
          </p:nvSpPr>
          <p:spPr bwMode="auto">
            <a:xfrm>
              <a:off x="240" y="432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323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2"/>
      <p:bldP spid="327693" grpId="0" animBg="1"/>
      <p:bldP spid="327692" grpId="0" animBg="1"/>
      <p:bldP spid="327690" grpId="0" animBg="1"/>
      <p:bldP spid="32768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here… why?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790" y="838200"/>
            <a:ext cx="4100304" cy="305323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6850637" cy="5769279"/>
          </a:xfrm>
          <a:ln>
            <a:solidFill>
              <a:srgbClr val="4F81BD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Thread(s) + address space</a:t>
            </a:r>
          </a:p>
          <a:p>
            <a:r>
              <a:rPr lang="en-US" dirty="0" smtClean="0"/>
              <a:t>Address Space</a:t>
            </a:r>
          </a:p>
          <a:p>
            <a:r>
              <a:rPr lang="en-US" dirty="0" smtClean="0"/>
              <a:t>Protection</a:t>
            </a:r>
          </a:p>
          <a:p>
            <a:r>
              <a:rPr lang="en-US" dirty="0" smtClean="0"/>
              <a:t>Dual Mode</a:t>
            </a:r>
          </a:p>
          <a:p>
            <a:r>
              <a:rPr lang="en-US" dirty="0" smtClean="0"/>
              <a:t>Interrupt handlers</a:t>
            </a:r>
          </a:p>
          <a:p>
            <a:pPr lvl="1"/>
            <a:r>
              <a:rPr lang="en-US" dirty="0" smtClean="0"/>
              <a:t>Interrupts, exceptions,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File System</a:t>
            </a:r>
          </a:p>
          <a:p>
            <a:pPr lvl="1"/>
            <a:r>
              <a:rPr lang="en-US" dirty="0" smtClean="0"/>
              <a:t>Integrates processes, users, </a:t>
            </a:r>
            <a:r>
              <a:rPr lang="en-US" dirty="0" err="1" smtClean="0"/>
              <a:t>cwd</a:t>
            </a:r>
            <a:r>
              <a:rPr lang="en-US" dirty="0" smtClean="0"/>
              <a:t>, protection</a:t>
            </a:r>
          </a:p>
          <a:p>
            <a:r>
              <a:rPr lang="en-US" dirty="0" smtClean="0"/>
              <a:t>Key Layers: OS Lib, </a:t>
            </a:r>
            <a:r>
              <a:rPr lang="en-US" dirty="0" err="1" smtClean="0"/>
              <a:t>Syscall</a:t>
            </a:r>
            <a:r>
              <a:rPr lang="en-US" dirty="0" smtClean="0"/>
              <a:t>, Subsystem, Driver</a:t>
            </a:r>
          </a:p>
          <a:p>
            <a:pPr lvl="1"/>
            <a:r>
              <a:rPr lang="en-US" dirty="0" smtClean="0"/>
              <a:t>User handler on OS descriptors</a:t>
            </a:r>
          </a:p>
          <a:p>
            <a:r>
              <a:rPr lang="en-US" dirty="0" smtClean="0"/>
              <a:t>Process control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ork, wait, signal, exec</a:t>
            </a:r>
          </a:p>
          <a:p>
            <a:r>
              <a:rPr lang="en-US" dirty="0" smtClean="0"/>
              <a:t>Communication through sockets</a:t>
            </a:r>
          </a:p>
          <a:p>
            <a:pPr lvl="1"/>
            <a:r>
              <a:rPr lang="en-US" dirty="0" smtClean="0"/>
              <a:t>Integrates processes, protection, file ops, concurrency</a:t>
            </a:r>
          </a:p>
          <a:p>
            <a:r>
              <a:rPr lang="en-US" dirty="0" smtClean="0"/>
              <a:t>Client-Server Protocol</a:t>
            </a:r>
          </a:p>
          <a:p>
            <a:r>
              <a:rPr lang="en-US" dirty="0" smtClean="0"/>
              <a:t>Concurrent Execution: Threads</a:t>
            </a:r>
          </a:p>
          <a:p>
            <a:r>
              <a:rPr lang="en-US" dirty="0" smtClean="0"/>
              <a:t>Scheduling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003037" y="838200"/>
            <a:ext cx="1067645" cy="923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003037" y="2497481"/>
            <a:ext cx="1067645" cy="37448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855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on ‘</a:t>
            </a:r>
            <a:r>
              <a:rPr lang="en-US" dirty="0" err="1" smtClean="0"/>
              <a:t>groking</a:t>
            </a:r>
            <a:r>
              <a:rPr lang="en-US" dirty="0" smtClean="0"/>
              <a:t>’ 162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1" y="1050359"/>
            <a:ext cx="8910000" cy="57241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Historically, OS was the most complex software</a:t>
            </a:r>
          </a:p>
          <a:p>
            <a:pPr lvl="1"/>
            <a:r>
              <a:rPr lang="en-US" dirty="0" smtClean="0"/>
              <a:t>Concurrency, synchronization, processes, devices, communication, …</a:t>
            </a:r>
          </a:p>
          <a:p>
            <a:pPr lvl="1"/>
            <a:r>
              <a:rPr lang="en-US" dirty="0" smtClean="0"/>
              <a:t>Core systems concepts developed there</a:t>
            </a:r>
          </a:p>
          <a:p>
            <a:r>
              <a:rPr lang="en-US" dirty="0" smtClean="0"/>
              <a:t>Today, many “applications” are complex software systems too</a:t>
            </a:r>
          </a:p>
          <a:p>
            <a:pPr lvl="1"/>
            <a:r>
              <a:rPr lang="en-US" dirty="0" smtClean="0"/>
              <a:t>These concepts appear there</a:t>
            </a:r>
          </a:p>
          <a:p>
            <a:pPr lvl="1"/>
            <a:r>
              <a:rPr lang="en-US" dirty="0" smtClean="0"/>
              <a:t>But they are realized out of the capabilities provided by the operating system</a:t>
            </a:r>
          </a:p>
          <a:p>
            <a:r>
              <a:rPr lang="en-US" dirty="0" smtClean="0"/>
              <a:t>Seek to understand how these capabilities are implemented upon the basic hardware.</a:t>
            </a:r>
          </a:p>
          <a:p>
            <a:r>
              <a:rPr lang="en-US" dirty="0"/>
              <a:t>S</a:t>
            </a:r>
            <a:r>
              <a:rPr lang="en-US" dirty="0" smtClean="0"/>
              <a:t>ee concepts multiple times from multiple perspectives</a:t>
            </a:r>
          </a:p>
          <a:p>
            <a:pPr lvl="1"/>
            <a:r>
              <a:rPr lang="en-US" dirty="0" smtClean="0"/>
              <a:t>Lecture provides conceptual framework, integration, examples, …</a:t>
            </a:r>
          </a:p>
          <a:p>
            <a:pPr lvl="1"/>
            <a:r>
              <a:rPr lang="en-US" dirty="0" smtClean="0"/>
              <a:t>Book provides a reference with some additional detail</a:t>
            </a:r>
          </a:p>
          <a:p>
            <a:pPr lvl="1"/>
            <a:r>
              <a:rPr lang="en-US" dirty="0" smtClean="0"/>
              <a:t>Lots of other resources that you need to learn to use</a:t>
            </a:r>
          </a:p>
          <a:p>
            <a:pPr lvl="2"/>
            <a:r>
              <a:rPr lang="en-US" dirty="0" smtClean="0"/>
              <a:t>man pages, </a:t>
            </a:r>
            <a:r>
              <a:rPr lang="en-US" dirty="0" err="1" smtClean="0"/>
              <a:t>google</a:t>
            </a:r>
            <a:r>
              <a:rPr lang="en-US" dirty="0" smtClean="0"/>
              <a:t>, reference manuals, includes (.h)</a:t>
            </a:r>
          </a:p>
          <a:p>
            <a:r>
              <a:rPr lang="en-US" dirty="0" smtClean="0"/>
              <a:t>Section, Homework and Project provides detail down to the actual code AND direct hands-on experience</a:t>
            </a:r>
          </a:p>
        </p:txBody>
      </p:sp>
    </p:spTree>
    <p:extLst>
      <p:ext uri="{BB962C8B-B14F-4D97-AF65-F5344CB8AC3E}">
        <p14:creationId xmlns:p14="http://schemas.microsoft.com/office/powerpoint/2010/main" val="3031851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3645015" y="3295424"/>
            <a:ext cx="211555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as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7383" y="1394328"/>
            <a:ext cx="112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Compilers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8266" y="2084471"/>
            <a:ext cx="136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Servers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50666" y="1394328"/>
            <a:ext cx="154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Browsers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0736" y="2188396"/>
            <a:ext cx="11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61345" y="1818188"/>
            <a:ext cx="69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98850" y="1209662"/>
            <a:ext cx="176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 Processing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45015" y="2919163"/>
            <a:ext cx="199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Portable OS Library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42475" y="3295424"/>
            <a:ext cx="1253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System Call </a:t>
            </a:r>
          </a:p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09833" y="3941755"/>
            <a:ext cx="195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Portable OS Kernel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59916" y="4385235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Platform support,  Device Drivers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60286" y="4881022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x86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2722" y="4881022"/>
            <a:ext cx="64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8252" y="488102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PowerPC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70071" y="5483679"/>
            <a:ext cx="242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 (10/100/1000)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25977" y="5483679"/>
            <a:ext cx="160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802.11 a/b/g/n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69968" y="5483679"/>
            <a:ext cx="57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SCSI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46747" y="5483679"/>
            <a:ext cx="49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21854" y="550168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44299" y="5132353"/>
            <a:ext cx="48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PCI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1250562" y="1240960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5760570" y="1150985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3259916" y="2772770"/>
            <a:ext cx="2759884" cy="29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" y="4842242"/>
            <a:ext cx="70751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8356" y="4881022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Hardware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356" y="4333116"/>
            <a:ext cx="10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Software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40987" y="3719962"/>
            <a:ext cx="123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System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39779" y="3172056"/>
            <a:ext cx="85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User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250562" y="3700072"/>
            <a:ext cx="6904461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54108" y="2918287"/>
            <a:ext cx="44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47996" y="2269137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8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MS PGothic" charset="0"/>
              </a:rPr>
              <a:t>Starting today: Pintos Projects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07579" y="1088571"/>
            <a:ext cx="3096741" cy="5215723"/>
          </a:xfrm>
        </p:spPr>
        <p:txBody>
          <a:bodyPr/>
          <a:lstStyle/>
          <a:p>
            <a:r>
              <a:rPr lang="en-US" dirty="0" smtClean="0"/>
              <a:t>Groups almost all formed</a:t>
            </a:r>
          </a:p>
          <a:p>
            <a:r>
              <a:rPr lang="en-US" dirty="0" smtClean="0"/>
              <a:t>Work as one!</a:t>
            </a:r>
          </a:p>
          <a:p>
            <a:r>
              <a:rPr lang="en-US" dirty="0" smtClean="0"/>
              <a:t>10x homework</a:t>
            </a:r>
          </a:p>
          <a:p>
            <a:r>
              <a:rPr lang="en-US" dirty="0" smtClean="0"/>
              <a:t>P1: threads &amp; scheduler</a:t>
            </a:r>
          </a:p>
          <a:p>
            <a:r>
              <a:rPr lang="en-US" dirty="0" smtClean="0"/>
              <a:t>P2: user process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43194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u-HU" dirty="0" smtClean="0"/>
              <a:t>cs162 fa14 L7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0720" y="6431940"/>
            <a:ext cx="2133600" cy="365125"/>
          </a:xfrm>
          <a:prstGeom prst="rect">
            <a:avLst/>
          </a:prstGeom>
        </p:spPr>
        <p:txBody>
          <a:bodyPr/>
          <a:lstStyle/>
          <a:p>
            <a:fld id="{40BE6ECD-61F1-CE4B-BB82-6FDD0CA3B213}" type="slidenum">
              <a:rPr lang="en-US" smtClean="0"/>
              <a:t>35</a:t>
            </a:fld>
            <a:endParaRPr lang="en-US" dirty="0"/>
          </a:p>
        </p:txBody>
      </p:sp>
      <p:sp>
        <p:nvSpPr>
          <p:cNvPr id="7171" name="TextBox 40"/>
          <p:cNvSpPr txBox="1">
            <a:spLocks noChangeArrowheads="1"/>
          </p:cNvSpPr>
          <p:nvPr/>
        </p:nvSpPr>
        <p:spPr bwMode="auto">
          <a:xfrm>
            <a:off x="3352800" y="21336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Helvetica" charset="0"/>
              </a:rPr>
              <a:t>…</a:t>
            </a:r>
          </a:p>
        </p:txBody>
      </p:sp>
      <p:sp>
        <p:nvSpPr>
          <p:cNvPr id="7172" name="TextBox 41"/>
          <p:cNvSpPr txBox="1">
            <a:spLocks noChangeArrowheads="1"/>
          </p:cNvSpPr>
          <p:nvPr/>
        </p:nvSpPr>
        <p:spPr bwMode="auto">
          <a:xfrm>
            <a:off x="304800" y="10668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1</a:t>
            </a:r>
          </a:p>
        </p:txBody>
      </p:sp>
      <p:sp>
        <p:nvSpPr>
          <p:cNvPr id="7173" name="TextBox 42"/>
          <p:cNvSpPr txBox="1">
            <a:spLocks noChangeArrowheads="1"/>
          </p:cNvSpPr>
          <p:nvPr/>
        </p:nvSpPr>
        <p:spPr bwMode="auto">
          <a:xfrm>
            <a:off x="1905000" y="10668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2</a:t>
            </a:r>
          </a:p>
        </p:txBody>
      </p:sp>
      <p:sp>
        <p:nvSpPr>
          <p:cNvPr id="7174" name="TextBox 43"/>
          <p:cNvSpPr txBox="1">
            <a:spLocks noChangeArrowheads="1"/>
          </p:cNvSpPr>
          <p:nvPr/>
        </p:nvSpPr>
        <p:spPr bwMode="auto">
          <a:xfrm>
            <a:off x="4008438" y="1066800"/>
            <a:ext cx="1366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N</a:t>
            </a:r>
          </a:p>
        </p:txBody>
      </p:sp>
      <p:sp>
        <p:nvSpPr>
          <p:cNvPr id="7175" name="Rectangle 44"/>
          <p:cNvSpPr>
            <a:spLocks noChangeArrowheads="1"/>
          </p:cNvSpPr>
          <p:nvPr/>
        </p:nvSpPr>
        <p:spPr bwMode="auto">
          <a:xfrm>
            <a:off x="457199" y="3962400"/>
            <a:ext cx="5359617" cy="933214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667000" y="39624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 </a:t>
            </a:r>
            <a:r>
              <a:rPr lang="en-US" b="0" dirty="0" err="1">
                <a:latin typeface="Helvetica"/>
                <a:ea typeface="ＭＳ Ｐゴシック" charset="0"/>
                <a:cs typeface="Helvetica"/>
              </a:rPr>
              <a:t>sched</a:t>
            </a:r>
            <a:r>
              <a:rPr lang="en-US" b="0" dirty="0">
                <a:latin typeface="Helvetica"/>
                <a:ea typeface="ＭＳ Ｐゴシック" charset="0"/>
                <a:cs typeface="Helvetica"/>
              </a:rPr>
              <a:t>.</a:t>
            </a:r>
          </a:p>
        </p:txBody>
      </p:sp>
      <p:sp>
        <p:nvSpPr>
          <p:cNvPr id="7177" name="TextBox 47"/>
          <p:cNvSpPr txBox="1">
            <a:spLocks noChangeArrowheads="1"/>
          </p:cNvSpPr>
          <p:nvPr/>
        </p:nvSpPr>
        <p:spPr bwMode="auto">
          <a:xfrm>
            <a:off x="4724400" y="4038600"/>
            <a:ext cx="997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 err="1" smtClean="0">
                <a:latin typeface="Helvetica" charset="0"/>
              </a:rPr>
              <a:t>PintOS</a:t>
            </a:r>
            <a:endParaRPr lang="en-US" sz="2000" b="0" dirty="0">
              <a:latin typeface="Helvetica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456808" y="5181600"/>
            <a:ext cx="16764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 smtClean="0">
                <a:latin typeface="Helvetica"/>
                <a:ea typeface="ＭＳ Ｐゴシック" charset="0"/>
                <a:cs typeface="Helvetica"/>
              </a:rPr>
              <a:t>CPU</a:t>
            </a:r>
            <a:endParaRPr lang="en-US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b="0" dirty="0" smtClean="0">
                <a:latin typeface="Helvetica"/>
                <a:ea typeface="ＭＳ Ｐゴシック" charset="0"/>
                <a:cs typeface="Helvetica"/>
              </a:rPr>
              <a:t>(emulated)</a:t>
            </a:r>
            <a:endParaRPr lang="en-US" b="0" dirty="0">
              <a:latin typeface="Helvetica"/>
              <a:ea typeface="ＭＳ Ｐゴシック" charset="0"/>
              <a:cs typeface="Helvetica"/>
            </a:endParaRPr>
          </a:p>
        </p:txBody>
      </p:sp>
      <p:cxnSp>
        <p:nvCxnSpPr>
          <p:cNvPr id="7179" name="Straight Arrow Connector 50"/>
          <p:cNvCxnSpPr>
            <a:cxnSpLocks noChangeShapeType="1"/>
            <a:endCxn id="49" idx="0"/>
          </p:cNvCxnSpPr>
          <p:nvPr/>
        </p:nvCxnSpPr>
        <p:spPr bwMode="auto">
          <a:xfrm flipH="1">
            <a:off x="3295008" y="4895614"/>
            <a:ext cx="38100" cy="28598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80" name="Straight Arrow Connector 51"/>
          <p:cNvCxnSpPr>
            <a:cxnSpLocks noChangeShapeType="1"/>
            <a:stCxn id="7202" idx="2"/>
            <a:endCxn id="47" idx="0"/>
          </p:cNvCxnSpPr>
          <p:nvPr/>
        </p:nvCxnSpPr>
        <p:spPr bwMode="auto">
          <a:xfrm flipH="1">
            <a:off x="3314700" y="3429000"/>
            <a:ext cx="14097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81" name="Straight Arrow Connector 54"/>
          <p:cNvCxnSpPr>
            <a:cxnSpLocks noChangeShapeType="1"/>
            <a:stCxn id="7195" idx="2"/>
            <a:endCxn id="47" idx="0"/>
          </p:cNvCxnSpPr>
          <p:nvPr/>
        </p:nvCxnSpPr>
        <p:spPr bwMode="auto">
          <a:xfrm>
            <a:off x="2590800" y="3429000"/>
            <a:ext cx="7239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82" name="Straight Arrow Connector 57"/>
          <p:cNvCxnSpPr>
            <a:cxnSpLocks noChangeShapeType="1"/>
            <a:stCxn id="7188" idx="2"/>
            <a:endCxn id="47" idx="0"/>
          </p:cNvCxnSpPr>
          <p:nvPr/>
        </p:nvCxnSpPr>
        <p:spPr bwMode="auto">
          <a:xfrm>
            <a:off x="990600" y="3429000"/>
            <a:ext cx="23241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184" name="Group 66"/>
          <p:cNvGrpSpPr>
            <a:grpSpLocks/>
          </p:cNvGrpSpPr>
          <p:nvPr/>
        </p:nvGrpSpPr>
        <p:grpSpPr bwMode="auto">
          <a:xfrm>
            <a:off x="4038600" y="1447800"/>
            <a:ext cx="1371600" cy="1981200"/>
            <a:chOff x="4343400" y="1447800"/>
            <a:chExt cx="1371600" cy="1981200"/>
          </a:xfrm>
        </p:grpSpPr>
        <p:sp>
          <p:nvSpPr>
            <p:cNvPr id="7202" name="Rounded Rectangle 35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7203" name="Rectangle 36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CPU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204" name="Rectangle 37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IO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205" name="Rectangle 38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Mem.</a:t>
              </a:r>
            </a:p>
          </p:txBody>
        </p:sp>
        <p:grpSp>
          <p:nvGrpSpPr>
            <p:cNvPr id="7206" name="Group 64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207" name="Rounded Rectangle 62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Helvetica" charset="0"/>
                </a:endParaRPr>
              </a:p>
            </p:txBody>
          </p:sp>
          <p:sp>
            <p:nvSpPr>
              <p:cNvPr id="7208" name="Freeform 63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7185" name="Group 67"/>
          <p:cNvGrpSpPr>
            <a:grpSpLocks/>
          </p:cNvGrpSpPr>
          <p:nvPr/>
        </p:nvGrpSpPr>
        <p:grpSpPr bwMode="auto">
          <a:xfrm>
            <a:off x="1905000" y="1447800"/>
            <a:ext cx="1371600" cy="1981200"/>
            <a:chOff x="4343400" y="1447800"/>
            <a:chExt cx="1371600" cy="1981200"/>
          </a:xfrm>
        </p:grpSpPr>
        <p:sp>
          <p:nvSpPr>
            <p:cNvPr id="7195" name="Rounded Rectangle 68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7196" name="Rectangle 69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CPU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7" name="Rectangle 70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IO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8" name="Rectangle 71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Mem.</a:t>
              </a:r>
            </a:p>
          </p:txBody>
        </p:sp>
        <p:grpSp>
          <p:nvGrpSpPr>
            <p:cNvPr id="7199" name="Group 72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200" name="Rounded Rectangle 73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Helvetica" charset="0"/>
                </a:endParaRPr>
              </a:p>
            </p:txBody>
          </p:sp>
          <p:sp>
            <p:nvSpPr>
              <p:cNvPr id="7201" name="Freeform 74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7186" name="Group 75"/>
          <p:cNvGrpSpPr>
            <a:grpSpLocks/>
          </p:cNvGrpSpPr>
          <p:nvPr/>
        </p:nvGrpSpPr>
        <p:grpSpPr bwMode="auto">
          <a:xfrm>
            <a:off x="304800" y="1447800"/>
            <a:ext cx="1371600" cy="1981200"/>
            <a:chOff x="4343400" y="1447800"/>
            <a:chExt cx="1371600" cy="1981200"/>
          </a:xfrm>
        </p:grpSpPr>
        <p:sp>
          <p:nvSpPr>
            <p:cNvPr id="7188" name="Rounded Rectangle 76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7189" name="Rectangle 77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CPU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0" name="Rectangle 78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IO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1" name="Rectangle 79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Mem.</a:t>
              </a:r>
            </a:p>
          </p:txBody>
        </p:sp>
        <p:grpSp>
          <p:nvGrpSpPr>
            <p:cNvPr id="7192" name="Group 80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193" name="Rounded Rectangle 81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Helvetica" charset="0"/>
                </a:endParaRPr>
              </a:p>
            </p:txBody>
          </p:sp>
          <p:sp>
            <p:nvSpPr>
              <p:cNvPr id="7194" name="Freeform 82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770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 Kernel 1T Process </a:t>
            </a:r>
            <a:r>
              <a:rPr lang="en-US" dirty="0" err="1" smtClean="0"/>
              <a:t>ala</a:t>
            </a:r>
            <a:r>
              <a:rPr lang="en-US" dirty="0" smtClean="0"/>
              <a:t> Pintos/x86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457200" y="5968999"/>
            <a:ext cx="8229600" cy="5873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Each user process/thread associated with a kernel thread, described by a 4kb Page object containing TCB and kernel stack for the kernel thread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279" y="2614866"/>
            <a:ext cx="85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8474" y="3106992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088973" y="31291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72034" y="31291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622843" y="4331461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082249" y="994986"/>
            <a:ext cx="4248886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662051" y="1124049"/>
            <a:ext cx="64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669191" y="1528386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082248" y="1554977"/>
            <a:ext cx="4248886" cy="14275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9480" y="1143379"/>
            <a:ext cx="968107" cy="2323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199480" y="1143379"/>
            <a:ext cx="968107" cy="274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199480" y="1427913"/>
            <a:ext cx="968107" cy="274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051971" y="1702018"/>
            <a:ext cx="425309" cy="1211441"/>
          </a:xfrm>
          <a:custGeom>
            <a:avLst/>
            <a:gdLst>
              <a:gd name="connsiteX0" fmla="*/ 0 w 317500"/>
              <a:gd name="connsiteY0" fmla="*/ 841375 h 841375"/>
              <a:gd name="connsiteX1" fmla="*/ 206375 w 317500"/>
              <a:gd name="connsiteY1" fmla="*/ 841375 h 841375"/>
              <a:gd name="connsiteX2" fmla="*/ 269875 w 317500"/>
              <a:gd name="connsiteY2" fmla="*/ 698500 h 841375"/>
              <a:gd name="connsiteX3" fmla="*/ 254000 w 317500"/>
              <a:gd name="connsiteY3" fmla="*/ 381000 h 841375"/>
              <a:gd name="connsiteX4" fmla="*/ 317500 w 317500"/>
              <a:gd name="connsiteY4" fmla="*/ 47625 h 841375"/>
              <a:gd name="connsiteX5" fmla="*/ 127000 w 317500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0" h="841375">
                <a:moveTo>
                  <a:pt x="0" y="841375"/>
                </a:moveTo>
                <a:lnTo>
                  <a:pt x="206375" y="841375"/>
                </a:lnTo>
                <a:lnTo>
                  <a:pt x="269875" y="698500"/>
                </a:lnTo>
                <a:lnTo>
                  <a:pt x="254000" y="381000"/>
                </a:lnTo>
                <a:lnTo>
                  <a:pt x="317500" y="47625"/>
                </a:lnTo>
                <a:lnTo>
                  <a:pt x="127000" y="0"/>
                </a:lnTo>
              </a:path>
            </a:pathLst>
          </a:custGeom>
          <a:ln>
            <a:solidFill>
              <a:srgbClr val="4F81BD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181921" y="2195827"/>
            <a:ext cx="1003224" cy="1273266"/>
            <a:chOff x="6181921" y="2195827"/>
            <a:chExt cx="1003224" cy="1273266"/>
          </a:xfrm>
        </p:grpSpPr>
        <p:sp>
          <p:nvSpPr>
            <p:cNvPr id="63" name="TextBox 62"/>
            <p:cNvSpPr txBox="1"/>
            <p:nvPr/>
          </p:nvSpPr>
          <p:spPr>
            <a:xfrm>
              <a:off x="6181921" y="2195827"/>
              <a:ext cx="1003224" cy="37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</a:t>
              </a:r>
              <a:r>
                <a:rPr lang="en-US" sz="1400" dirty="0" smtClean="0"/>
                <a:t>agic #</a:t>
              </a:r>
              <a:endParaRPr lang="en-US" sz="14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199100" y="2303835"/>
              <a:ext cx="968867" cy="1165258"/>
              <a:chOff x="6199100" y="2303835"/>
              <a:chExt cx="968867" cy="1165258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429676" y="3092867"/>
                <a:ext cx="507715" cy="376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tid</a:t>
                </a:r>
                <a:endParaRPr lang="en-US" sz="14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264450" y="2913459"/>
                <a:ext cx="838166" cy="376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status</a:t>
                </a:r>
                <a:endParaRPr lang="en-US" sz="14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309426" y="2734051"/>
                <a:ext cx="748214" cy="376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stack</a:t>
                </a:r>
                <a:endParaRPr lang="en-US" sz="14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199100" y="2554643"/>
                <a:ext cx="968867" cy="376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priority</a:t>
                </a:r>
                <a:endParaRPr lang="en-US" sz="1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417346" y="2375235"/>
                <a:ext cx="532375" cy="376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list</a:t>
                </a:r>
                <a:endParaRPr lang="en-US" sz="1400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208069" y="2303835"/>
                <a:ext cx="950929" cy="1162880"/>
              </a:xfrm>
              <a:prstGeom prst="rect">
                <a:avLst/>
              </a:prstGeom>
              <a:solidFill>
                <a:srgbClr val="FFFF00">
                  <a:alpha val="18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70" name="Straight Arrow Connector 69"/>
          <p:cNvCxnSpPr/>
          <p:nvPr/>
        </p:nvCxnSpPr>
        <p:spPr>
          <a:xfrm>
            <a:off x="6818706" y="2567645"/>
            <a:ext cx="1317147" cy="44733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82" y="1890613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132" y="1870289"/>
            <a:ext cx="1178729" cy="1110059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271" y="1870289"/>
            <a:ext cx="1178729" cy="111005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839010" y="1037134"/>
            <a:ext cx="2425616" cy="2611993"/>
            <a:chOff x="4839010" y="1037134"/>
            <a:chExt cx="2425616" cy="2611993"/>
          </a:xfrm>
        </p:grpSpPr>
        <p:sp>
          <p:nvSpPr>
            <p:cNvPr id="68" name="Rectangle 67"/>
            <p:cNvSpPr/>
            <p:nvPr/>
          </p:nvSpPr>
          <p:spPr>
            <a:xfrm>
              <a:off x="6102441" y="1037134"/>
              <a:ext cx="1162185" cy="261199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4839010" y="1124049"/>
              <a:ext cx="1155720" cy="746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839010" y="2913459"/>
              <a:ext cx="1263431" cy="5556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3237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  <p:bldP spid="65" grpId="0" animBg="1"/>
      <p:bldP spid="6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37" y="1836161"/>
            <a:ext cx="1135162" cy="121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User thread, w/ k-thread waiting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378348" y="5954692"/>
            <a:ext cx="8229600" cy="5873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x</a:t>
            </a:r>
            <a:r>
              <a:rPr lang="en-US" dirty="0" smtClean="0"/>
              <a:t>86 </a:t>
            </a:r>
            <a:r>
              <a:rPr lang="en-US" dirty="0" err="1" smtClean="0"/>
              <a:t>proc</a:t>
            </a:r>
            <a:r>
              <a:rPr lang="en-US" dirty="0" smtClean="0"/>
              <a:t> holds interrupt SP high system level</a:t>
            </a:r>
          </a:p>
          <a:p>
            <a:r>
              <a:rPr lang="en-US" dirty="0" smtClean="0"/>
              <a:t>During user thread exec, associate kernel thread is “standing by”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89875" y="2637041"/>
            <a:ext cx="85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4320" y="3129167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78337" y="31291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61398" y="31291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12207" y="4331461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6299" y="994986"/>
            <a:ext cx="5154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251415" y="1124049"/>
            <a:ext cx="64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58555" y="1528386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66299" y="1554977"/>
            <a:ext cx="5154199" cy="14275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88844" y="1689162"/>
            <a:ext cx="968107" cy="1777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19040" y="3092867"/>
            <a:ext cx="50771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tid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853814" y="2913459"/>
            <a:ext cx="838166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status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898790" y="2734051"/>
            <a:ext cx="74821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stack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6788464" y="2554643"/>
            <a:ext cx="968867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priority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006710" y="2375235"/>
            <a:ext cx="53237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list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771285" y="2195827"/>
            <a:ext cx="100322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agic #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6788844" y="1143379"/>
            <a:ext cx="968107" cy="274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641335" y="1922029"/>
            <a:ext cx="425309" cy="1028497"/>
          </a:xfrm>
          <a:custGeom>
            <a:avLst/>
            <a:gdLst>
              <a:gd name="connsiteX0" fmla="*/ 0 w 317500"/>
              <a:gd name="connsiteY0" fmla="*/ 841375 h 841375"/>
              <a:gd name="connsiteX1" fmla="*/ 206375 w 317500"/>
              <a:gd name="connsiteY1" fmla="*/ 841375 h 841375"/>
              <a:gd name="connsiteX2" fmla="*/ 269875 w 317500"/>
              <a:gd name="connsiteY2" fmla="*/ 698500 h 841375"/>
              <a:gd name="connsiteX3" fmla="*/ 254000 w 317500"/>
              <a:gd name="connsiteY3" fmla="*/ 381000 h 841375"/>
              <a:gd name="connsiteX4" fmla="*/ 317500 w 317500"/>
              <a:gd name="connsiteY4" fmla="*/ 47625 h 841375"/>
              <a:gd name="connsiteX5" fmla="*/ 127000 w 317500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0" h="841375">
                <a:moveTo>
                  <a:pt x="0" y="841375"/>
                </a:moveTo>
                <a:lnTo>
                  <a:pt x="206375" y="841375"/>
                </a:lnTo>
                <a:lnTo>
                  <a:pt x="269875" y="698500"/>
                </a:lnTo>
                <a:lnTo>
                  <a:pt x="254000" y="381000"/>
                </a:lnTo>
                <a:lnTo>
                  <a:pt x="317500" y="47625"/>
                </a:lnTo>
                <a:lnTo>
                  <a:pt x="127000" y="0"/>
                </a:lnTo>
              </a:path>
            </a:pathLst>
          </a:custGeom>
          <a:ln>
            <a:solidFill>
              <a:srgbClr val="4F81BD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797433" y="2303835"/>
            <a:ext cx="950929" cy="116288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691805" y="1037134"/>
            <a:ext cx="1162185" cy="26119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473361" y="2835569"/>
            <a:ext cx="1022868" cy="89466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69" y="18977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96" y="1870289"/>
            <a:ext cx="1178729" cy="1110059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V="1">
            <a:off x="5428374" y="1124049"/>
            <a:ext cx="1155720" cy="746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428374" y="2913459"/>
            <a:ext cx="1263431" cy="555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9" y="1876195"/>
            <a:ext cx="1178729" cy="1110059"/>
          </a:xfrm>
          <a:prstGeom prst="rect">
            <a:avLst/>
          </a:prstGeom>
        </p:spPr>
      </p:pic>
      <p:cxnSp>
        <p:nvCxnSpPr>
          <p:cNvPr id="47" name="Straight Arrow Connector 46"/>
          <p:cNvCxnSpPr>
            <a:endCxn id="10" idx="3"/>
          </p:cNvCxnSpPr>
          <p:nvPr/>
        </p:nvCxnSpPr>
        <p:spPr>
          <a:xfrm flipH="1" flipV="1">
            <a:off x="5773644" y="5113543"/>
            <a:ext cx="1245396" cy="13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5428374" y="1922029"/>
            <a:ext cx="1937788" cy="3545229"/>
          </a:xfrm>
          <a:prstGeom prst="straightConnector1">
            <a:avLst/>
          </a:prstGeom>
          <a:ln w="9525" cmpd="sng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746125" y="12700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733363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792125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5603068" y="3466715"/>
            <a:ext cx="1402816" cy="1467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771285" y="4126879"/>
            <a:ext cx="1896138" cy="1827813"/>
            <a:chOff x="6771285" y="4126879"/>
            <a:chExt cx="1896138" cy="1827813"/>
          </a:xfrm>
        </p:grpSpPr>
        <p:sp>
          <p:nvSpPr>
            <p:cNvPr id="5" name="Rectangle 4"/>
            <p:cNvSpPr/>
            <p:nvPr/>
          </p:nvSpPr>
          <p:spPr>
            <a:xfrm>
              <a:off x="6771285" y="4126879"/>
              <a:ext cx="1295359" cy="9104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18576" y="553075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Proc</a:t>
              </a:r>
              <a:r>
                <a:rPr lang="en-US" dirty="0" smtClean="0"/>
                <a:t> </a:t>
              </a:r>
              <a:r>
                <a:rPr lang="en-US" dirty="0" err="1" smtClean="0"/>
                <a:t>Regs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781841" y="5343934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771285" y="4126879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81841" y="5105809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16212" y="5005593"/>
              <a:ext cx="409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25737" y="5253243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  <a:r>
                <a:rPr lang="en-US" dirty="0" smtClean="0"/>
                <a:t> SP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781841" y="4859272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66644" y="476326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IP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35519" y="5585360"/>
              <a:ext cx="631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PL: 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2257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795" y="1861741"/>
            <a:ext cx="1178729" cy="111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Kernel thread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399395" y="6018873"/>
            <a:ext cx="8229600" cy="5873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Kernel threads execute with small stack in thread </a:t>
            </a:r>
            <a:r>
              <a:rPr lang="en-US" dirty="0" err="1" smtClean="0"/>
              <a:t>struct</a:t>
            </a:r>
            <a:endParaRPr lang="en-US" dirty="0" smtClean="0"/>
          </a:p>
          <a:p>
            <a:r>
              <a:rPr lang="en-US" dirty="0" smtClean="0"/>
              <a:t>Scheduler selects among ready kernel and user threads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89875" y="2637041"/>
            <a:ext cx="85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4320" y="3129167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78337" y="31291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61398" y="31291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12207" y="4331461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6299" y="994986"/>
            <a:ext cx="5154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251415" y="1124049"/>
            <a:ext cx="64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58555" y="1528386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66299" y="1554977"/>
            <a:ext cx="5154199" cy="14275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88844" y="1689162"/>
            <a:ext cx="968107" cy="1777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19040" y="3092867"/>
            <a:ext cx="50771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tid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853814" y="2913459"/>
            <a:ext cx="838166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status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898790" y="2734051"/>
            <a:ext cx="74821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stack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6788464" y="2554643"/>
            <a:ext cx="968867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priority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006710" y="2375235"/>
            <a:ext cx="53237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list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771285" y="2195827"/>
            <a:ext cx="100322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agic #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6788844" y="1143379"/>
            <a:ext cx="968107" cy="274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641335" y="1922029"/>
            <a:ext cx="425309" cy="1028497"/>
          </a:xfrm>
          <a:custGeom>
            <a:avLst/>
            <a:gdLst>
              <a:gd name="connsiteX0" fmla="*/ 0 w 317500"/>
              <a:gd name="connsiteY0" fmla="*/ 841375 h 841375"/>
              <a:gd name="connsiteX1" fmla="*/ 206375 w 317500"/>
              <a:gd name="connsiteY1" fmla="*/ 841375 h 841375"/>
              <a:gd name="connsiteX2" fmla="*/ 269875 w 317500"/>
              <a:gd name="connsiteY2" fmla="*/ 698500 h 841375"/>
              <a:gd name="connsiteX3" fmla="*/ 254000 w 317500"/>
              <a:gd name="connsiteY3" fmla="*/ 381000 h 841375"/>
              <a:gd name="connsiteX4" fmla="*/ 317500 w 317500"/>
              <a:gd name="connsiteY4" fmla="*/ 47625 h 841375"/>
              <a:gd name="connsiteX5" fmla="*/ 127000 w 317500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0" h="841375">
                <a:moveTo>
                  <a:pt x="0" y="841375"/>
                </a:moveTo>
                <a:lnTo>
                  <a:pt x="206375" y="841375"/>
                </a:lnTo>
                <a:lnTo>
                  <a:pt x="269875" y="698500"/>
                </a:lnTo>
                <a:lnTo>
                  <a:pt x="254000" y="381000"/>
                </a:lnTo>
                <a:lnTo>
                  <a:pt x="317500" y="47625"/>
                </a:lnTo>
                <a:lnTo>
                  <a:pt x="127000" y="0"/>
                </a:lnTo>
              </a:path>
            </a:pathLst>
          </a:custGeom>
          <a:ln>
            <a:solidFill>
              <a:srgbClr val="4F81BD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797433" y="2303835"/>
            <a:ext cx="950929" cy="116288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691805" y="1037134"/>
            <a:ext cx="1162185" cy="26119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473361" y="2835569"/>
            <a:ext cx="1022868" cy="89466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69" y="18977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496" y="1870289"/>
            <a:ext cx="1178729" cy="1110059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V="1">
            <a:off x="5428374" y="1124049"/>
            <a:ext cx="1155720" cy="746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428374" y="2913459"/>
            <a:ext cx="1263431" cy="555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71285" y="4126879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18576" y="553075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Regs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781841" y="53439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71285" y="41268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81841" y="51058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9" y="18761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16212" y="5005593"/>
            <a:ext cx="40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8025737" y="525324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SP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3413125" y="2195827"/>
            <a:ext cx="3605915" cy="30574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746125" y="12700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733363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792125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781841" y="48592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066644" y="47632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3076657" y="1300527"/>
            <a:ext cx="3929227" cy="3634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997091" y="561779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PL: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4495800" y="1284975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39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81" y="1858445"/>
            <a:ext cx="1114419" cy="1197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Switch (</a:t>
            </a:r>
            <a:r>
              <a:rPr lang="en-US" dirty="0" err="1" smtClean="0"/>
              <a:t>switch.S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399395" y="6018873"/>
            <a:ext cx="8229600" cy="587375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witch_threads</a:t>
            </a:r>
            <a:r>
              <a:rPr lang="en-US" dirty="0" smtClean="0"/>
              <a:t>: save </a:t>
            </a:r>
            <a:r>
              <a:rPr lang="en-US" dirty="0" err="1" smtClean="0"/>
              <a:t>regs</a:t>
            </a:r>
            <a:r>
              <a:rPr lang="en-US" dirty="0" smtClean="0"/>
              <a:t> on current small stack, change SP, return from destination threads call to </a:t>
            </a:r>
            <a:r>
              <a:rPr lang="en-US" dirty="0" err="1" smtClean="0"/>
              <a:t>switch_threads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89875" y="2637041"/>
            <a:ext cx="85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4320" y="3129167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78337" y="31291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61398" y="31291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12207" y="4331461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6299" y="994986"/>
            <a:ext cx="5154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251415" y="1124049"/>
            <a:ext cx="64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58555" y="1528386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66299" y="1554977"/>
            <a:ext cx="5154199" cy="14275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88844" y="1689162"/>
            <a:ext cx="968107" cy="1777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19040" y="3092867"/>
            <a:ext cx="50771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tid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853814" y="2913459"/>
            <a:ext cx="838166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status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898790" y="2734051"/>
            <a:ext cx="74821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stack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6788464" y="2554643"/>
            <a:ext cx="968867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priority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006710" y="2375235"/>
            <a:ext cx="53237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list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771285" y="2195827"/>
            <a:ext cx="100322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agic #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6788844" y="1143379"/>
            <a:ext cx="968107" cy="274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641335" y="1922029"/>
            <a:ext cx="425309" cy="1028497"/>
          </a:xfrm>
          <a:custGeom>
            <a:avLst/>
            <a:gdLst>
              <a:gd name="connsiteX0" fmla="*/ 0 w 317500"/>
              <a:gd name="connsiteY0" fmla="*/ 841375 h 841375"/>
              <a:gd name="connsiteX1" fmla="*/ 206375 w 317500"/>
              <a:gd name="connsiteY1" fmla="*/ 841375 h 841375"/>
              <a:gd name="connsiteX2" fmla="*/ 269875 w 317500"/>
              <a:gd name="connsiteY2" fmla="*/ 698500 h 841375"/>
              <a:gd name="connsiteX3" fmla="*/ 254000 w 317500"/>
              <a:gd name="connsiteY3" fmla="*/ 381000 h 841375"/>
              <a:gd name="connsiteX4" fmla="*/ 317500 w 317500"/>
              <a:gd name="connsiteY4" fmla="*/ 47625 h 841375"/>
              <a:gd name="connsiteX5" fmla="*/ 127000 w 317500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0" h="841375">
                <a:moveTo>
                  <a:pt x="0" y="841375"/>
                </a:moveTo>
                <a:lnTo>
                  <a:pt x="206375" y="841375"/>
                </a:lnTo>
                <a:lnTo>
                  <a:pt x="269875" y="698500"/>
                </a:lnTo>
                <a:lnTo>
                  <a:pt x="254000" y="381000"/>
                </a:lnTo>
                <a:lnTo>
                  <a:pt x="317500" y="47625"/>
                </a:lnTo>
                <a:lnTo>
                  <a:pt x="127000" y="0"/>
                </a:lnTo>
              </a:path>
            </a:pathLst>
          </a:custGeom>
          <a:ln>
            <a:solidFill>
              <a:srgbClr val="4F81BD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797433" y="2303835"/>
            <a:ext cx="950929" cy="116288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691805" y="1037134"/>
            <a:ext cx="1162185" cy="26119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473361" y="2835569"/>
            <a:ext cx="1022868" cy="89466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69" y="18977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96" y="1870289"/>
            <a:ext cx="1178729" cy="1110059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V="1">
            <a:off x="5428374" y="1124049"/>
            <a:ext cx="1155720" cy="746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428374" y="2913459"/>
            <a:ext cx="1263431" cy="555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71285" y="4126879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18576" y="553075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Regs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781841" y="53439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71285" y="41268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81841" y="51058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9" y="18761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16212" y="5005593"/>
            <a:ext cx="40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8025737" y="525324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SP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2227920" y="2141902"/>
            <a:ext cx="4791121" cy="3111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746125" y="12700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733363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792125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781841" y="48592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066644" y="47632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1984375" y="1300527"/>
            <a:ext cx="5021510" cy="3634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997091" y="561779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PL: 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39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Thread </a:t>
            </a: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52" y="4724400"/>
            <a:ext cx="8900547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Infinite number of processors</a:t>
            </a:r>
          </a:p>
          <a:p>
            <a:r>
              <a:rPr lang="en-US" dirty="0" smtClean="0"/>
              <a:t>Threads execute with variable speed</a:t>
            </a:r>
          </a:p>
          <a:p>
            <a:pPr lvl="1"/>
            <a:r>
              <a:rPr lang="en-US" dirty="0" smtClean="0"/>
              <a:t>Programs must be designed to work with any schedule</a:t>
            </a:r>
          </a:p>
        </p:txBody>
      </p:sp>
      <p:pic>
        <p:nvPicPr>
          <p:cNvPr id="4" name="Content Placeholder 3" descr="threadAbstraction.pdf"/>
          <p:cNvPicPr>
            <a:picLocks noChangeAspect="1"/>
          </p:cNvPicPr>
          <p:nvPr/>
        </p:nvPicPr>
        <p:blipFill>
          <a:blip r:embed="rId3"/>
          <a:srcRect t="-15885" b="-15885"/>
          <a:stretch>
            <a:fillRect/>
          </a:stretch>
        </p:blipFill>
        <p:spPr>
          <a:xfrm>
            <a:off x="457200" y="423111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10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871" y="1861741"/>
            <a:ext cx="1178729" cy="111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to Kernel Thread for Process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399395" y="6018873"/>
            <a:ext cx="8229600" cy="5873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89875" y="2637041"/>
            <a:ext cx="85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4320" y="3129167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78337" y="31291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61398" y="31291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12207" y="4331461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6299" y="994986"/>
            <a:ext cx="5154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251415" y="1124049"/>
            <a:ext cx="64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58555" y="1528386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66299" y="1554977"/>
            <a:ext cx="5154199" cy="14275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88844" y="1689162"/>
            <a:ext cx="968107" cy="1777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19040" y="3092867"/>
            <a:ext cx="50771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tid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853814" y="2913459"/>
            <a:ext cx="838166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status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898790" y="2734051"/>
            <a:ext cx="74821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stack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6788464" y="2554643"/>
            <a:ext cx="968867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priority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006710" y="2375235"/>
            <a:ext cx="53237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list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771285" y="2195827"/>
            <a:ext cx="100322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agic #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6788844" y="1143379"/>
            <a:ext cx="968107" cy="274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641335" y="1922029"/>
            <a:ext cx="425309" cy="1028497"/>
          </a:xfrm>
          <a:custGeom>
            <a:avLst/>
            <a:gdLst>
              <a:gd name="connsiteX0" fmla="*/ 0 w 317500"/>
              <a:gd name="connsiteY0" fmla="*/ 841375 h 841375"/>
              <a:gd name="connsiteX1" fmla="*/ 206375 w 317500"/>
              <a:gd name="connsiteY1" fmla="*/ 841375 h 841375"/>
              <a:gd name="connsiteX2" fmla="*/ 269875 w 317500"/>
              <a:gd name="connsiteY2" fmla="*/ 698500 h 841375"/>
              <a:gd name="connsiteX3" fmla="*/ 254000 w 317500"/>
              <a:gd name="connsiteY3" fmla="*/ 381000 h 841375"/>
              <a:gd name="connsiteX4" fmla="*/ 317500 w 317500"/>
              <a:gd name="connsiteY4" fmla="*/ 47625 h 841375"/>
              <a:gd name="connsiteX5" fmla="*/ 127000 w 317500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0" h="841375">
                <a:moveTo>
                  <a:pt x="0" y="841375"/>
                </a:moveTo>
                <a:lnTo>
                  <a:pt x="206375" y="841375"/>
                </a:lnTo>
                <a:lnTo>
                  <a:pt x="269875" y="698500"/>
                </a:lnTo>
                <a:lnTo>
                  <a:pt x="254000" y="381000"/>
                </a:lnTo>
                <a:lnTo>
                  <a:pt x="317500" y="47625"/>
                </a:lnTo>
                <a:lnTo>
                  <a:pt x="127000" y="0"/>
                </a:lnTo>
              </a:path>
            </a:pathLst>
          </a:custGeom>
          <a:ln>
            <a:solidFill>
              <a:srgbClr val="4F81BD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797433" y="2303835"/>
            <a:ext cx="950929" cy="116288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691805" y="1037134"/>
            <a:ext cx="1162185" cy="26119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473361" y="2835569"/>
            <a:ext cx="1022868" cy="89466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69" y="18977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496" y="1870289"/>
            <a:ext cx="1178729" cy="1110059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V="1">
            <a:off x="5428374" y="1124049"/>
            <a:ext cx="1155720" cy="746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428374" y="2913459"/>
            <a:ext cx="1263431" cy="555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71285" y="4126879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18576" y="553075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Regs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781841" y="53439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71285" y="41268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81841" y="51058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9" y="18761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16212" y="5005593"/>
            <a:ext cx="40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8025737" y="525324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SP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222875" y="2141902"/>
            <a:ext cx="1796166" cy="3111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746125" y="12700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733363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792125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781841" y="48592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066644" y="47632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5428374" y="1270000"/>
            <a:ext cx="1577511" cy="3664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997091" y="561779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PL: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4480339" y="1370953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50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234" y="1854419"/>
            <a:ext cx="1118166" cy="1201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Kernel-&gt;User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378348" y="5954692"/>
            <a:ext cx="8229600" cy="587375"/>
          </a:xfrm>
        </p:spPr>
        <p:txBody>
          <a:bodyPr>
            <a:normAutofit/>
          </a:bodyPr>
          <a:lstStyle/>
          <a:p>
            <a:r>
              <a:rPr lang="en-US" dirty="0" err="1"/>
              <a:t>i</a:t>
            </a:r>
            <a:r>
              <a:rPr lang="en-US" dirty="0" err="1" smtClean="0"/>
              <a:t>ret</a:t>
            </a:r>
            <a:r>
              <a:rPr lang="en-US" dirty="0" smtClean="0"/>
              <a:t> restores user stack and PL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89875" y="2637041"/>
            <a:ext cx="85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4320" y="3129167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78337" y="31291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61398" y="31291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12207" y="4331461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6299" y="994986"/>
            <a:ext cx="5154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251415" y="1124049"/>
            <a:ext cx="64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58555" y="1528386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66299" y="1554977"/>
            <a:ext cx="5154199" cy="14275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88844" y="1689162"/>
            <a:ext cx="968107" cy="1777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19040" y="3092867"/>
            <a:ext cx="50771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tid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853814" y="2913459"/>
            <a:ext cx="838166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status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898790" y="2734051"/>
            <a:ext cx="74821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stack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6788464" y="2554643"/>
            <a:ext cx="968867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priority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006710" y="2375235"/>
            <a:ext cx="53237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list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771285" y="2195827"/>
            <a:ext cx="100322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agic #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6788844" y="1143379"/>
            <a:ext cx="968107" cy="274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641335" y="1922029"/>
            <a:ext cx="425309" cy="1028497"/>
          </a:xfrm>
          <a:custGeom>
            <a:avLst/>
            <a:gdLst>
              <a:gd name="connsiteX0" fmla="*/ 0 w 317500"/>
              <a:gd name="connsiteY0" fmla="*/ 841375 h 841375"/>
              <a:gd name="connsiteX1" fmla="*/ 206375 w 317500"/>
              <a:gd name="connsiteY1" fmla="*/ 841375 h 841375"/>
              <a:gd name="connsiteX2" fmla="*/ 269875 w 317500"/>
              <a:gd name="connsiteY2" fmla="*/ 698500 h 841375"/>
              <a:gd name="connsiteX3" fmla="*/ 254000 w 317500"/>
              <a:gd name="connsiteY3" fmla="*/ 381000 h 841375"/>
              <a:gd name="connsiteX4" fmla="*/ 317500 w 317500"/>
              <a:gd name="connsiteY4" fmla="*/ 47625 h 841375"/>
              <a:gd name="connsiteX5" fmla="*/ 127000 w 317500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0" h="841375">
                <a:moveTo>
                  <a:pt x="0" y="841375"/>
                </a:moveTo>
                <a:lnTo>
                  <a:pt x="206375" y="841375"/>
                </a:lnTo>
                <a:lnTo>
                  <a:pt x="269875" y="698500"/>
                </a:lnTo>
                <a:lnTo>
                  <a:pt x="254000" y="381000"/>
                </a:lnTo>
                <a:lnTo>
                  <a:pt x="317500" y="47625"/>
                </a:lnTo>
                <a:lnTo>
                  <a:pt x="127000" y="0"/>
                </a:lnTo>
              </a:path>
            </a:pathLst>
          </a:custGeom>
          <a:ln>
            <a:solidFill>
              <a:srgbClr val="4F81BD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797433" y="2303835"/>
            <a:ext cx="950929" cy="116288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691805" y="1037134"/>
            <a:ext cx="1162185" cy="26119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473361" y="2835569"/>
            <a:ext cx="1022868" cy="89466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69" y="18977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96" y="1870289"/>
            <a:ext cx="1178729" cy="1110059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V="1">
            <a:off x="5428374" y="1124049"/>
            <a:ext cx="1155720" cy="746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428374" y="2913459"/>
            <a:ext cx="1263431" cy="555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71285" y="4126879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18576" y="553075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Regs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781841" y="53439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71285" y="41268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81841" y="51058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9" y="18761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16212" y="5005593"/>
            <a:ext cx="40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8025737" y="525324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SP</a:t>
            </a:r>
            <a:endParaRPr lang="en-US" dirty="0"/>
          </a:p>
        </p:txBody>
      </p:sp>
      <p:cxnSp>
        <p:nvCxnSpPr>
          <p:cNvPr id="47" name="Straight Arrow Connector 46"/>
          <p:cNvCxnSpPr>
            <a:endCxn id="10" idx="3"/>
          </p:cNvCxnSpPr>
          <p:nvPr/>
        </p:nvCxnSpPr>
        <p:spPr>
          <a:xfrm flipH="1" flipV="1">
            <a:off x="5773644" y="5113543"/>
            <a:ext cx="1245396" cy="13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5428374" y="1922029"/>
            <a:ext cx="1937788" cy="3545229"/>
          </a:xfrm>
          <a:prstGeom prst="straightConnector1">
            <a:avLst/>
          </a:prstGeom>
          <a:ln w="9525" cmpd="sng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746125" y="12700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733363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792125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781841" y="48592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066644" y="47632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5603068" y="3466715"/>
            <a:ext cx="1402816" cy="1467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035519" y="558536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PL: 3</a:t>
            </a:r>
            <a:endParaRPr lang="en-US" dirty="0"/>
          </a:p>
        </p:txBody>
      </p:sp>
      <p:sp>
        <p:nvSpPr>
          <p:cNvPr id="78" name="Freeform 77"/>
          <p:cNvSpPr/>
          <p:nvPr/>
        </p:nvSpPr>
        <p:spPr>
          <a:xfrm>
            <a:off x="4455966" y="132941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14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871" y="1861741"/>
            <a:ext cx="1178729" cy="111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User-&gt;Kernel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399395" y="6018873"/>
            <a:ext cx="8229600" cy="5873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Mechanism to resume k-thread goes through interrupt vector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89875" y="2637041"/>
            <a:ext cx="85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4320" y="3129167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78337" y="31291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61398" y="31291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12207" y="4331461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6299" y="994986"/>
            <a:ext cx="5154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251415" y="1124049"/>
            <a:ext cx="64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58555" y="1528386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66299" y="1554977"/>
            <a:ext cx="5154199" cy="14275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88844" y="1689162"/>
            <a:ext cx="968107" cy="1777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19040" y="3092867"/>
            <a:ext cx="50771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tid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853814" y="2913459"/>
            <a:ext cx="838166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status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898790" y="2734051"/>
            <a:ext cx="74821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stack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6788464" y="2554643"/>
            <a:ext cx="968867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priority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006710" y="2375235"/>
            <a:ext cx="53237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list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771285" y="2195827"/>
            <a:ext cx="100322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agic #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6788844" y="1143379"/>
            <a:ext cx="968107" cy="274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641335" y="1922029"/>
            <a:ext cx="425309" cy="1028497"/>
          </a:xfrm>
          <a:custGeom>
            <a:avLst/>
            <a:gdLst>
              <a:gd name="connsiteX0" fmla="*/ 0 w 317500"/>
              <a:gd name="connsiteY0" fmla="*/ 841375 h 841375"/>
              <a:gd name="connsiteX1" fmla="*/ 206375 w 317500"/>
              <a:gd name="connsiteY1" fmla="*/ 841375 h 841375"/>
              <a:gd name="connsiteX2" fmla="*/ 269875 w 317500"/>
              <a:gd name="connsiteY2" fmla="*/ 698500 h 841375"/>
              <a:gd name="connsiteX3" fmla="*/ 254000 w 317500"/>
              <a:gd name="connsiteY3" fmla="*/ 381000 h 841375"/>
              <a:gd name="connsiteX4" fmla="*/ 317500 w 317500"/>
              <a:gd name="connsiteY4" fmla="*/ 47625 h 841375"/>
              <a:gd name="connsiteX5" fmla="*/ 127000 w 317500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0" h="841375">
                <a:moveTo>
                  <a:pt x="0" y="841375"/>
                </a:moveTo>
                <a:lnTo>
                  <a:pt x="206375" y="841375"/>
                </a:lnTo>
                <a:lnTo>
                  <a:pt x="269875" y="698500"/>
                </a:lnTo>
                <a:lnTo>
                  <a:pt x="254000" y="381000"/>
                </a:lnTo>
                <a:lnTo>
                  <a:pt x="317500" y="47625"/>
                </a:lnTo>
                <a:lnTo>
                  <a:pt x="127000" y="0"/>
                </a:lnTo>
              </a:path>
            </a:pathLst>
          </a:custGeom>
          <a:ln>
            <a:solidFill>
              <a:srgbClr val="4F81BD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797433" y="2303835"/>
            <a:ext cx="950929" cy="116288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691805" y="1037134"/>
            <a:ext cx="1162185" cy="26119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473361" y="2835569"/>
            <a:ext cx="1022868" cy="89466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69" y="18977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496" y="1870289"/>
            <a:ext cx="1178729" cy="1110059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V="1">
            <a:off x="5428374" y="1124049"/>
            <a:ext cx="1155720" cy="746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428374" y="2913459"/>
            <a:ext cx="1263431" cy="555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71285" y="4126879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18576" y="553075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Regs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781841" y="53439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71285" y="41268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81841" y="51058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9" y="18761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16212" y="5005593"/>
            <a:ext cx="40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8025737" y="525324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SP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222875" y="2141902"/>
            <a:ext cx="1796166" cy="3111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746125" y="12700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733363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792125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781841" y="48592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066644" y="47632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5428374" y="1270000"/>
            <a:ext cx="1577511" cy="3664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997091" y="561779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PL: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4480339" y="1370953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15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395" y="1840522"/>
            <a:ext cx="1131104" cy="1215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User-&gt;Kernel via interrupt vector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378348" y="5954692"/>
            <a:ext cx="8229600" cy="5873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Interrupt transfers control through the IV (IDT in x86)</a:t>
            </a:r>
          </a:p>
          <a:p>
            <a:r>
              <a:rPr lang="en-US" dirty="0" err="1" smtClean="0"/>
              <a:t>iret</a:t>
            </a:r>
            <a:r>
              <a:rPr lang="en-US" dirty="0" smtClean="0"/>
              <a:t> restores user stack and PL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89875" y="2637041"/>
            <a:ext cx="85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4320" y="3129167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78337" y="31291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61398" y="31291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12207" y="4331461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6299" y="994986"/>
            <a:ext cx="5154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251415" y="1124049"/>
            <a:ext cx="64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58555" y="1528386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66299" y="1554977"/>
            <a:ext cx="5154199" cy="14275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69" y="18977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96" y="1870289"/>
            <a:ext cx="1178729" cy="1110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71285" y="4126879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18576" y="553075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Regs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781841" y="53439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71285" y="41268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81841" y="51058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9" y="18761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16212" y="5005593"/>
            <a:ext cx="40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8025737" y="525324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SP</a:t>
            </a:r>
            <a:endParaRPr lang="en-US" dirty="0"/>
          </a:p>
        </p:txBody>
      </p:sp>
      <p:cxnSp>
        <p:nvCxnSpPr>
          <p:cNvPr id="47" name="Straight Arrow Connector 46"/>
          <p:cNvCxnSpPr>
            <a:endCxn id="10" idx="3"/>
          </p:cNvCxnSpPr>
          <p:nvPr/>
        </p:nvCxnSpPr>
        <p:spPr>
          <a:xfrm flipH="1" flipV="1">
            <a:off x="5773644" y="5113543"/>
            <a:ext cx="1245396" cy="13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746125" y="12700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733363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792125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781841" y="48592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066644" y="47632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5603068" y="3466715"/>
            <a:ext cx="1402816" cy="1467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035519" y="558536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PL: 3</a:t>
            </a:r>
            <a:endParaRPr lang="en-US" dirty="0"/>
          </a:p>
        </p:txBody>
      </p:sp>
      <p:sp>
        <p:nvSpPr>
          <p:cNvPr id="78" name="Freeform 77"/>
          <p:cNvSpPr/>
          <p:nvPr/>
        </p:nvSpPr>
        <p:spPr>
          <a:xfrm>
            <a:off x="4509064" y="132941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flipH="1" flipV="1">
            <a:off x="5542091" y="1124049"/>
            <a:ext cx="1481151" cy="907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6192021" y="1957829"/>
            <a:ext cx="827019" cy="292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6771285" y="1202651"/>
            <a:ext cx="1897764" cy="2711258"/>
            <a:chOff x="6771285" y="1202651"/>
            <a:chExt cx="1897764" cy="2711258"/>
          </a:xfrm>
        </p:grpSpPr>
        <p:sp>
          <p:nvSpPr>
            <p:cNvPr id="80" name="Rectangle 79"/>
            <p:cNvSpPr/>
            <p:nvPr/>
          </p:nvSpPr>
          <p:spPr>
            <a:xfrm>
              <a:off x="6771285" y="1270000"/>
              <a:ext cx="1295359" cy="2314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124528" y="120265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133401" y="3282049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255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784329" y="1897718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83389" y="2141902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18576" y="3544577"/>
              <a:ext cx="1165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r>
                <a:rPr lang="en-US" dirty="0" err="1" smtClean="0"/>
                <a:t>ntr</a:t>
              </a:r>
              <a:r>
                <a:rPr lang="en-US" dirty="0" smtClean="0"/>
                <a:t> vector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2406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Pintos Interrupt Processing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4765" y="1808660"/>
            <a:ext cx="560827" cy="2314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22676" y="17413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31549" y="382070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4765" y="2436378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1902" y="4148487"/>
            <a:ext cx="159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Hardware interrupt vector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54765" y="2636403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27423" y="1126035"/>
            <a:ext cx="3222771" cy="2579848"/>
            <a:chOff x="553658" y="1470304"/>
            <a:chExt cx="3222771" cy="2579848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91412" y="2334341"/>
              <a:ext cx="902020" cy="580066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35774" y="1470304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  <a:cs typeface="Courier New" panose="02070309020205020404" pitchFamily="49" charset="0"/>
                </a:rPr>
                <a:t>stubs</a:t>
              </a:r>
              <a:endParaRPr lang="en-US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93432" y="2334341"/>
              <a:ext cx="2282997" cy="5847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ush 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0x20 </a:t>
              </a:r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#)</a:t>
              </a:r>
            </a:p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mp</a:t>
              </a:r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intr_entry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93432" y="2980672"/>
              <a:ext cx="2282997" cy="5847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ush 0x20 (</a:t>
              </a: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#)</a:t>
              </a:r>
            </a:p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mp</a:t>
              </a:r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intr_entry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553658" y="2980672"/>
              <a:ext cx="939774" cy="133760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613545" y="1900914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***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57947" y="3680820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***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37396" y="1808660"/>
            <a:ext cx="3011204" cy="212365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ntr_entry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save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 frame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set up kernel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call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intr_handler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ntr_exit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restore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iret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036287" y="1831005"/>
            <a:ext cx="801109" cy="62399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17165" y="1066800"/>
            <a:ext cx="203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Wrapper for generic handler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81000" y="2384013"/>
            <a:ext cx="485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0x20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01492" y="4148487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tubs.S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53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/>
      <p:bldP spid="6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cs61C THE STACK FRAME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0" y="1046781"/>
            <a:ext cx="4478612" cy="3358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236" y="2706475"/>
            <a:ext cx="4531373" cy="33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63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Pintos Interrupt Processing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0200" y="2152929"/>
            <a:ext cx="560827" cy="2314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8911" y="1905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7784" y="3984398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255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91412" y="2334341"/>
            <a:ext cx="902020" cy="58006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3244" y="2780647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8137" y="4492756"/>
            <a:ext cx="159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Hardware interrupt vector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35774" y="1470304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stubs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2334341"/>
            <a:ext cx="2282997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ush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0x20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#)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2980672"/>
            <a:ext cx="2282997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ush 0x20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#)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3658" y="2980672"/>
            <a:ext cx="939774" cy="13376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6894" y="2980672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13545" y="1900914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57947" y="3680820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352800" y="2152929"/>
            <a:ext cx="2712642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ntr_entry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save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 frame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set up kernel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call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intr_handler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ntr_exit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restore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iret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971394" y="2152929"/>
            <a:ext cx="563562" cy="68413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34957" y="1365817"/>
            <a:ext cx="203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Wrapper for generic handler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420518" y="1273484"/>
            <a:ext cx="828548" cy="1947455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214878" y="1273484"/>
            <a:ext cx="2776722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Intr_handler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(*frame)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classify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dispatch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IRQ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maybe thread yield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-92765" y="2728282"/>
            <a:ext cx="485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0x20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0" y="3399076"/>
            <a:ext cx="1723491" cy="2925524"/>
            <a:chOff x="5407525" y="3300985"/>
            <a:chExt cx="1723491" cy="2925524"/>
          </a:xfrm>
        </p:grpSpPr>
        <p:sp>
          <p:nvSpPr>
            <p:cNvPr id="40" name="Rectangle 39"/>
            <p:cNvSpPr/>
            <p:nvPr/>
          </p:nvSpPr>
          <p:spPr>
            <a:xfrm>
              <a:off x="6220147" y="3582761"/>
              <a:ext cx="560827" cy="2314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62138" y="343265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6481359" y="3300985"/>
              <a:ext cx="450166" cy="104325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6218298" y="4210479"/>
              <a:ext cx="560827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07525" y="5580178"/>
              <a:ext cx="17234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Pintos </a:t>
              </a:r>
              <a:r>
                <a:rPr lang="en-US" dirty="0" err="1" smtClean="0"/>
                <a:t>intr_handlers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18298" y="4410504"/>
              <a:ext cx="560827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559925" y="4084879"/>
              <a:ext cx="635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0x20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737572" y="3352800"/>
            <a:ext cx="2406428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imer_intr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(*frame)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tick++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thread_tick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057491" y="2063992"/>
            <a:ext cx="372009" cy="1335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294435" y="4185648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imer.c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49850" y="90415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interrupt.c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34956" y="455366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tubs.S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85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 animBg="1"/>
      <p:bldP spid="58" grpId="0"/>
      <p:bldP spid="5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may trigger thread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hread_tick</a:t>
            </a:r>
            <a:endParaRPr lang="en-US" dirty="0" smtClean="0"/>
          </a:p>
          <a:p>
            <a:pPr lvl="1"/>
            <a:r>
              <a:rPr lang="en-US" dirty="0" smtClean="0"/>
              <a:t>Updates thread counters</a:t>
            </a:r>
          </a:p>
          <a:p>
            <a:pPr lvl="1"/>
            <a:r>
              <a:rPr lang="en-US" dirty="0" smtClean="0"/>
              <a:t>If quanta exhausted, sets yield flag</a:t>
            </a:r>
          </a:p>
          <a:p>
            <a:r>
              <a:rPr lang="en-US" dirty="0" err="1" smtClean="0"/>
              <a:t>thread_yield</a:t>
            </a:r>
            <a:endParaRPr lang="en-US" dirty="0" smtClean="0"/>
          </a:p>
          <a:p>
            <a:pPr lvl="1"/>
            <a:r>
              <a:rPr lang="en-US" dirty="0" smtClean="0"/>
              <a:t>On path to </a:t>
            </a:r>
            <a:r>
              <a:rPr lang="en-US" dirty="0" err="1" smtClean="0"/>
              <a:t>rtn</a:t>
            </a:r>
            <a:r>
              <a:rPr lang="en-US" dirty="0" smtClean="0"/>
              <a:t> from interrupt</a:t>
            </a:r>
          </a:p>
          <a:p>
            <a:pPr lvl="1"/>
            <a:r>
              <a:rPr lang="en-US" dirty="0" smtClean="0"/>
              <a:t>Sets current thread back to READY</a:t>
            </a:r>
          </a:p>
          <a:p>
            <a:pPr lvl="1"/>
            <a:r>
              <a:rPr lang="en-US" dirty="0" smtClean="0"/>
              <a:t>Pushes it back on </a:t>
            </a:r>
            <a:r>
              <a:rPr lang="en-US" dirty="0" err="1" smtClean="0"/>
              <a:t>ready_list</a:t>
            </a:r>
            <a:endParaRPr lang="en-US" dirty="0" smtClean="0"/>
          </a:p>
          <a:p>
            <a:pPr lvl="1"/>
            <a:r>
              <a:rPr lang="en-US" dirty="0" smtClean="0"/>
              <a:t>Calls schedule to select next thread to run upon </a:t>
            </a:r>
            <a:r>
              <a:rPr lang="en-US" dirty="0" err="1" smtClean="0"/>
              <a:t>iret</a:t>
            </a:r>
            <a:endParaRPr lang="en-US" dirty="0" smtClean="0"/>
          </a:p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Selects next thread to run</a:t>
            </a:r>
          </a:p>
          <a:p>
            <a:pPr lvl="1"/>
            <a:r>
              <a:rPr lang="en-US" dirty="0" smtClean="0"/>
              <a:t>Calls </a:t>
            </a:r>
            <a:r>
              <a:rPr lang="en-US" dirty="0" err="1"/>
              <a:t>s</a:t>
            </a:r>
            <a:r>
              <a:rPr lang="en-US" dirty="0" err="1" smtClean="0"/>
              <a:t>witch_threads</a:t>
            </a:r>
            <a:r>
              <a:rPr lang="en-US" dirty="0" smtClean="0"/>
              <a:t> to change </a:t>
            </a:r>
            <a:r>
              <a:rPr lang="en-US" dirty="0" err="1" smtClean="0"/>
              <a:t>regs</a:t>
            </a:r>
            <a:r>
              <a:rPr lang="en-US" dirty="0" smtClean="0"/>
              <a:t> to point to stack for thread to resume</a:t>
            </a:r>
          </a:p>
          <a:p>
            <a:pPr lvl="1"/>
            <a:r>
              <a:rPr lang="en-US" dirty="0" smtClean="0"/>
              <a:t>Sets its status to RUNNING</a:t>
            </a:r>
          </a:p>
          <a:p>
            <a:pPr lvl="1"/>
            <a:r>
              <a:rPr lang="en-US" dirty="0" smtClean="0"/>
              <a:t>If user thread, activates the process</a:t>
            </a:r>
          </a:p>
          <a:p>
            <a:pPr lvl="1"/>
            <a:r>
              <a:rPr lang="en-US" dirty="0" smtClean="0"/>
              <a:t>Returns back to </a:t>
            </a:r>
            <a:r>
              <a:rPr lang="en-US" dirty="0" err="1" smtClean="0"/>
              <a:t>intr_handler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7552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Pintos Return from Processing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8137" y="4492756"/>
            <a:ext cx="159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Hardware interrupt vector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724400" y="2489218"/>
            <a:ext cx="1864918" cy="107622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7381875" y="2301666"/>
            <a:ext cx="1111250" cy="311442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162800" y="4923001"/>
            <a:ext cx="1912703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hread_yield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 schedule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30914" y="5721732"/>
            <a:ext cx="1418978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schedule()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 switch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7359216" y="5416086"/>
            <a:ext cx="508000" cy="50650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2590800" y="4182970"/>
            <a:ext cx="1250751" cy="116943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13545" y="5352400"/>
            <a:ext cx="222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Resume Some Thread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30200" y="2152929"/>
            <a:ext cx="560827" cy="2314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17540" y="1905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31892" y="4235475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255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91412" y="2334341"/>
            <a:ext cx="902020" cy="58006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30200" y="2780647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18137" y="4492756"/>
            <a:ext cx="159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Hardware interrupt vector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535774" y="1470304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stubs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066800" y="2334341"/>
            <a:ext cx="2282997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ush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0x20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#)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66800" y="2980672"/>
            <a:ext cx="2282997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ush 0x20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#)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intr_entry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553658" y="2980672"/>
            <a:ext cx="939774" cy="13376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330200" y="2980672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613545" y="1900914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557947" y="3680820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352800" y="2152929"/>
            <a:ext cx="2712642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ntr_entry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save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 frame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set up kernel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call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intr_handler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ntr_exit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restore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iret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2971394" y="2152929"/>
            <a:ext cx="563562" cy="68413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534957" y="1365817"/>
            <a:ext cx="203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Wrapper for generic handler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-92765" y="2728282"/>
            <a:ext cx="485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0x20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534956" y="455366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tubs.S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334000" y="3399076"/>
            <a:ext cx="1723491" cy="2925524"/>
            <a:chOff x="5407525" y="3300985"/>
            <a:chExt cx="1723491" cy="2925524"/>
          </a:xfrm>
        </p:grpSpPr>
        <p:sp>
          <p:nvSpPr>
            <p:cNvPr id="87" name="Rectangle 86"/>
            <p:cNvSpPr/>
            <p:nvPr/>
          </p:nvSpPr>
          <p:spPr>
            <a:xfrm>
              <a:off x="6220147" y="3582761"/>
              <a:ext cx="560827" cy="2314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862138" y="343265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6481359" y="3300985"/>
              <a:ext cx="450166" cy="104325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6218298" y="4210479"/>
              <a:ext cx="560827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407525" y="5580178"/>
              <a:ext cx="17234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Pintos </a:t>
              </a:r>
              <a:r>
                <a:rPr lang="en-US" dirty="0" err="1" smtClean="0"/>
                <a:t>intr_handlers</a:t>
              </a:r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218298" y="4410504"/>
              <a:ext cx="560827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559925" y="4169109"/>
              <a:ext cx="8018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0x20 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6737572" y="3352800"/>
            <a:ext cx="2406428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imer_intr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(*frame)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tick++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thread_tick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294435" y="4185648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imer.c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214878" y="1273484"/>
            <a:ext cx="2776722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Intr_handler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(*frame)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classify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dispatch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IRQ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maybe thread yield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949850" y="90415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interrupt.c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80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141288"/>
            <a:ext cx="8458200" cy="533400"/>
          </a:xfrm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Correctness for systems with concurrent threads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867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If dispatcher can schedule threads in any way, programs must work under all circumstances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Can you test for this?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How can you know if your program works?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solidFill>
                  <a:srgbClr val="FF0000"/>
                </a:solidFill>
                <a:ea typeface="Gulim" panose="020B0600000101010101" pitchFamily="34" charset="-127"/>
              </a:rPr>
              <a:t>Independent Threads: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No state shared with other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Deterministic </a:t>
            </a: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 Input state determines results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Reproducible  Can recreate Starting Conditions, I/O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Scheduling order doesn’t matter (if </a:t>
            </a:r>
            <a:r>
              <a:rPr lang="en-US" altLang="ko-KR" smtClean="0">
                <a:latin typeface="Courier New" panose="02070309020205020404" pitchFamily="49" charset="0"/>
                <a:ea typeface="Gulim" panose="020B0600000101010101" pitchFamily="34" charset="-127"/>
                <a:sym typeface="Symbol" panose="05050102010706020507" pitchFamily="18" charset="2"/>
              </a:rPr>
              <a:t>switch()</a:t>
            </a: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 works!!!)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solidFill>
                  <a:srgbClr val="FF0000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Cooperating Threads: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Shared State between multiple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Non-deterministic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Non-reproducible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Non-deterministic and Non-reproducible means that bugs can be intermittent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Sometimes called “Heisenbugs”</a:t>
            </a:r>
          </a:p>
        </p:txBody>
      </p:sp>
    </p:spTree>
    <p:extLst>
      <p:ext uri="{BB962C8B-B14F-4D97-AF65-F5344CB8AC3E}">
        <p14:creationId xmlns:p14="http://schemas.microsoft.com/office/powerpoint/2010/main" val="3892349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Execution </a:t>
            </a:r>
            <a:r>
              <a:rPr lang="en-US" altLang="ko-KR" dirty="0" smtClean="0">
                <a:ea typeface="굴림" panose="020B0600000101010101" pitchFamily="34" charset="-127"/>
              </a:rPr>
              <a:t>Stack Example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ko-KR" smtClean="0">
                <a:ea typeface="굴림" panose="020B0600000101010101" pitchFamily="34" charset="-127"/>
              </a:rPr>
              <a:t>Stack holds temporary results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Permits recursive execution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Crucial to modern languages</a:t>
            </a:r>
          </a:p>
          <a:p>
            <a:endParaRPr lang="ko-KR" altLang="en-US" smtClean="0">
              <a:ea typeface="굴림" panose="020B0600000101010101" pitchFamily="34" charset="-127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9230" name="Rectangle 5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1" name="Text Box 6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A(int tmp) {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  if (tmp&lt;2)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    B();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  printf(tmp);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}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B() {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  C();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}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C() {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  A(2);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}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A(1);</a:t>
              </a:r>
            </a:p>
          </p:txBody>
        </p:sp>
      </p:grp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5472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>
                <a:ea typeface="굴림" panose="020B0600000101010101" pitchFamily="34" charset="-127"/>
              </a:rPr>
              <a:t>A: tmp=2</a:t>
            </a:r>
          </a:p>
          <a:p>
            <a:pPr algn="l"/>
            <a:r>
              <a:rPr lang="en-US" altLang="ko-KR">
                <a:ea typeface="굴림" panose="020B0600000101010101" pitchFamily="34" charset="-127"/>
              </a:rPr>
              <a:t>   ret=C+1</a:t>
            </a:r>
          </a:p>
        </p:txBody>
      </p:sp>
      <p:grpSp>
        <p:nvGrpSpPr>
          <p:cNvPr id="9222" name="Group 8"/>
          <p:cNvGrpSpPr>
            <a:grpSpLocks/>
          </p:cNvGrpSpPr>
          <p:nvPr/>
        </p:nvGrpSpPr>
        <p:grpSpPr bwMode="auto">
          <a:xfrm>
            <a:off x="3962400" y="3048000"/>
            <a:ext cx="1524000" cy="701675"/>
            <a:chOff x="2448" y="1920"/>
            <a:chExt cx="960" cy="442"/>
          </a:xfrm>
        </p:grpSpPr>
        <p:sp>
          <p:nvSpPr>
            <p:cNvPr id="9228" name="Text Box 9"/>
            <p:cNvSpPr txBox="1">
              <a:spLocks noChangeArrowheads="1"/>
            </p:cNvSpPr>
            <p:nvPr/>
          </p:nvSpPr>
          <p:spPr bwMode="auto">
            <a:xfrm>
              <a:off x="2448" y="1920"/>
              <a:ext cx="65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000">
                  <a:latin typeface="Comic Sans MS" panose="030F0702030302020204" pitchFamily="66" charset="0"/>
                  <a:ea typeface="굴림" panose="020B0600000101010101" pitchFamily="34" charset="-127"/>
                </a:rPr>
                <a:t>Stack</a:t>
              </a:r>
            </a:p>
            <a:p>
              <a:pPr algn="l"/>
              <a:r>
                <a:rPr lang="en-US" altLang="ko-KR" sz="2000">
                  <a:latin typeface="Comic Sans MS" panose="030F0702030302020204" pitchFamily="66" charset="0"/>
                  <a:ea typeface="굴림" panose="020B0600000101010101" pitchFamily="34" charset="-127"/>
                </a:rPr>
                <a:t>Pointer</a:t>
              </a:r>
            </a:p>
          </p:txBody>
        </p:sp>
        <p:sp>
          <p:nvSpPr>
            <p:cNvPr id="9229" name="Line 10"/>
            <p:cNvSpPr>
              <a:spLocks noChangeShapeType="1"/>
            </p:cNvSpPr>
            <p:nvPr/>
          </p:nvSpPr>
          <p:spPr bwMode="auto">
            <a:xfrm>
              <a:off x="3024" y="2112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3" name="Line 11"/>
          <p:cNvSpPr>
            <a:spLocks noChangeShapeType="1"/>
          </p:cNvSpPr>
          <p:nvPr/>
        </p:nvSpPr>
        <p:spPr bwMode="auto">
          <a:xfrm>
            <a:off x="6324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5405438" y="3862388"/>
            <a:ext cx="186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2000">
                <a:latin typeface="Comic Sans MS" panose="030F0702030302020204" pitchFamily="66" charset="0"/>
                <a:ea typeface="굴림" panose="020B0600000101010101" pitchFamily="34" charset="-127"/>
              </a:rPr>
              <a:t>Stack Growth</a:t>
            </a:r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5472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>
                <a:ea typeface="굴림" panose="020B0600000101010101" pitchFamily="34" charset="-127"/>
              </a:rPr>
              <a:t>A: tmp=1</a:t>
            </a:r>
          </a:p>
          <a:p>
            <a:pPr algn="l"/>
            <a:r>
              <a:rPr lang="en-US" altLang="ko-KR">
                <a:ea typeface="굴림" panose="020B0600000101010101" pitchFamily="34" charset="-127"/>
              </a:rPr>
              <a:t>   ret=exit</a:t>
            </a:r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5472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>
                <a:latin typeface="Comic Sans MS" panose="030F0702030302020204" pitchFamily="66" charset="0"/>
                <a:ea typeface="굴림" panose="020B0600000101010101" pitchFamily="34" charset="-127"/>
              </a:rPr>
              <a:t>B: ret=A+2</a:t>
            </a: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9227" name="Rectangle 15"/>
          <p:cNvSpPr>
            <a:spLocks noChangeArrowheads="1"/>
          </p:cNvSpPr>
          <p:nvPr/>
        </p:nvSpPr>
        <p:spPr bwMode="auto">
          <a:xfrm>
            <a:off x="5472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>
                <a:latin typeface="Comic Sans MS" panose="030F0702030302020204" pitchFamily="66" charset="0"/>
                <a:ea typeface="굴림" panose="020B0600000101010101" pitchFamily="34" charset="-127"/>
              </a:rPr>
              <a:t>C: ret=B+1</a:t>
            </a:r>
          </a:p>
        </p:txBody>
      </p:sp>
    </p:spTree>
    <p:extLst>
      <p:ext uri="{BB962C8B-B14F-4D97-AF65-F5344CB8AC3E}">
        <p14:creationId xmlns:p14="http://schemas.microsoft.com/office/powerpoint/2010/main" val="3831815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Interactions Complicate Debugging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617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Is any program truly independent?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Every process shares the file system, OS resources, network, etc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Extreme example: buggy device driver causes thread A to crash “independent thread” B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You probably don’t realize how much you depend on reproducibility: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Evil C compiler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Modifies files behind your back by inserting errors into C program unless you insert debugging code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Debugging statements can overrun stack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Non-deterministic errors are really difficult to find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Memory layout of kernel+user programs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depends on scheduling, which depends on timer/other things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Original UNIX had a bunch of non-deterministic errors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Something which does interesting I/O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User typing of letters used to help generate secure keys</a:t>
            </a:r>
          </a:p>
          <a:p>
            <a:pPr>
              <a:lnSpc>
                <a:spcPct val="80000"/>
              </a:lnSpc>
            </a:pPr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8377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Why allow cooperating threads?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00100"/>
            <a:ext cx="8928100" cy="58293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People cooperate; computers help/enhance people’s lives, so computers must cooperate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By analogy, the non-reproducibility/non-determinism of people is a notable problem for “carefully laid plans”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Advantage 1: Share resources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One computer, many users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One bank balance, many ATMs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What if ATMs were only updated at night?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Embedded systems (robot control: coordinate arm &amp; hand)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Advantage 2: Speedup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Overlap I/O and computation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Many different file systems do read-ahead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Multiprocessors – chop up program into parallel pieces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Advantage 3: Modularity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More important than you might think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Chop large problem up into simpler pieces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To compile, for instance, gcc calls cpp | cc1 | cc2 | as | ld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Makes system easier to extend</a:t>
            </a:r>
          </a:p>
        </p:txBody>
      </p:sp>
    </p:spTree>
    <p:extLst>
      <p:ext uri="{BB962C8B-B14F-4D97-AF65-F5344CB8AC3E}">
        <p14:creationId xmlns:p14="http://schemas.microsoft.com/office/powerpoint/2010/main" val="2947632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High-level Example: Web Server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657600"/>
            <a:ext cx="7924800" cy="2819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Server must handle many requests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Non-cooperating version: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mtClean="0">
                <a:ea typeface="Gulim" panose="020B0600000101010101" pitchFamily="34" charset="-127"/>
              </a:rPr>
              <a:t>	</a:t>
            </a: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serverLoop() {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  con = AcceptCon();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  ProcessFork(ServiceWebPage(),con);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}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What are some disadvantages of this technique?</a:t>
            </a:r>
          </a:p>
        </p:txBody>
      </p:sp>
      <p:sp>
        <p:nvSpPr>
          <p:cNvPr id="29700" name="tower"/>
          <p:cNvSpPr>
            <a:spLocks noEditPoints="1" noChangeArrowheads="1"/>
          </p:cNvSpPr>
          <p:nvPr/>
        </p:nvSpPr>
        <p:spPr bwMode="auto">
          <a:xfrm>
            <a:off x="6629400" y="7620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aptop"/>
          <p:cNvSpPr>
            <a:spLocks noEditPoints="1" noChangeArrowheads="1"/>
          </p:cNvSpPr>
          <p:nvPr/>
        </p:nvSpPr>
        <p:spPr bwMode="auto">
          <a:xfrm>
            <a:off x="1676400" y="1066800"/>
            <a:ext cx="1447800" cy="1066800"/>
          </a:xfrm>
          <a:custGeom>
            <a:avLst/>
            <a:gdLst>
              <a:gd name="T0" fmla="*/ 225347 w 21600"/>
              <a:gd name="T1" fmla="*/ 0 h 21600"/>
              <a:gd name="T2" fmla="*/ 225347 w 21600"/>
              <a:gd name="T3" fmla="*/ 354267 h 21600"/>
              <a:gd name="T4" fmla="*/ 1228418 w 21600"/>
              <a:gd name="T5" fmla="*/ 0 h 21600"/>
              <a:gd name="T6" fmla="*/ 1228418 w 21600"/>
              <a:gd name="T7" fmla="*/ 354267 h 21600"/>
              <a:gd name="T8" fmla="*/ 723900 w 21600"/>
              <a:gd name="T9" fmla="*/ 0 h 21600"/>
              <a:gd name="T10" fmla="*/ 723900 w 21600"/>
              <a:gd name="T11" fmla="*/ 1066800 h 21600"/>
              <a:gd name="T12" fmla="*/ 0 w 21600"/>
              <a:gd name="T13" fmla="*/ 1066800 h 21600"/>
              <a:gd name="T14" fmla="*/ 1447800 w 21600"/>
              <a:gd name="T15" fmla="*/ 10668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Freeform 9"/>
          <p:cNvSpPr>
            <a:spLocks/>
          </p:cNvSpPr>
          <p:nvPr/>
        </p:nvSpPr>
        <p:spPr bwMode="auto">
          <a:xfrm>
            <a:off x="3276600" y="1219200"/>
            <a:ext cx="3352800" cy="241300"/>
          </a:xfrm>
          <a:custGeom>
            <a:avLst/>
            <a:gdLst>
              <a:gd name="T0" fmla="*/ 0 w 1824"/>
              <a:gd name="T1" fmla="*/ 202170 h 296"/>
              <a:gd name="T2" fmla="*/ 1323474 w 1824"/>
              <a:gd name="T3" fmla="*/ 6522 h 296"/>
              <a:gd name="T4" fmla="*/ 3352800 w 1824"/>
              <a:gd name="T5" fmla="*/ 241300 h 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296">
                <a:moveTo>
                  <a:pt x="0" y="248"/>
                </a:moveTo>
                <a:cubicBezTo>
                  <a:pt x="208" y="124"/>
                  <a:pt x="416" y="0"/>
                  <a:pt x="720" y="8"/>
                </a:cubicBezTo>
                <a:cubicBezTo>
                  <a:pt x="1024" y="16"/>
                  <a:pt x="1424" y="156"/>
                  <a:pt x="1824" y="2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703" name="Document"/>
          <p:cNvSpPr>
            <a:spLocks noEditPoints="1" noChangeArrowheads="1"/>
          </p:cNvSpPr>
          <p:nvPr/>
        </p:nvSpPr>
        <p:spPr bwMode="auto">
          <a:xfrm>
            <a:off x="3352800" y="1447800"/>
            <a:ext cx="676275" cy="1057275"/>
          </a:xfrm>
          <a:custGeom>
            <a:avLst/>
            <a:gdLst>
              <a:gd name="T0" fmla="*/ 336791 w 21600"/>
              <a:gd name="T1" fmla="*/ 1058841 h 21600"/>
              <a:gd name="T2" fmla="*/ 2661 w 21600"/>
              <a:gd name="T3" fmla="*/ 531036 h 21600"/>
              <a:gd name="T4" fmla="*/ 336791 w 21600"/>
              <a:gd name="T5" fmla="*/ 3965 h 21600"/>
              <a:gd name="T6" fmla="*/ 679594 w 21600"/>
              <a:gd name="T7" fmla="*/ 521393 h 21600"/>
              <a:gd name="T8" fmla="*/ 336791 w 21600"/>
              <a:gd name="T9" fmla="*/ 1058841 h 21600"/>
              <a:gd name="T10" fmla="*/ 0 w 21600"/>
              <a:gd name="T11" fmla="*/ 0 h 21600"/>
              <a:gd name="T12" fmla="*/ 676275 w 21600"/>
              <a:gd name="T13" fmla="*/ 0 h 21600"/>
              <a:gd name="T14" fmla="*/ 676275 w 21600"/>
              <a:gd name="T15" fmla="*/ 10572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704" name="laptop"/>
          <p:cNvSpPr>
            <a:spLocks noEditPoints="1" noChangeArrowheads="1"/>
          </p:cNvSpPr>
          <p:nvPr/>
        </p:nvSpPr>
        <p:spPr bwMode="auto">
          <a:xfrm>
            <a:off x="4724400" y="2590800"/>
            <a:ext cx="1447800" cy="1066800"/>
          </a:xfrm>
          <a:custGeom>
            <a:avLst/>
            <a:gdLst>
              <a:gd name="T0" fmla="*/ 225347 w 21600"/>
              <a:gd name="T1" fmla="*/ 0 h 21600"/>
              <a:gd name="T2" fmla="*/ 225347 w 21600"/>
              <a:gd name="T3" fmla="*/ 354267 h 21600"/>
              <a:gd name="T4" fmla="*/ 1228418 w 21600"/>
              <a:gd name="T5" fmla="*/ 0 h 21600"/>
              <a:gd name="T6" fmla="*/ 1228418 w 21600"/>
              <a:gd name="T7" fmla="*/ 354267 h 21600"/>
              <a:gd name="T8" fmla="*/ 723900 w 21600"/>
              <a:gd name="T9" fmla="*/ 0 h 21600"/>
              <a:gd name="T10" fmla="*/ 723900 w 21600"/>
              <a:gd name="T11" fmla="*/ 1066800 h 21600"/>
              <a:gd name="T12" fmla="*/ 0 w 21600"/>
              <a:gd name="T13" fmla="*/ 1066800 h 21600"/>
              <a:gd name="T14" fmla="*/ 1447800 w 21600"/>
              <a:gd name="T15" fmla="*/ 10668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Freeform 13"/>
          <p:cNvSpPr>
            <a:spLocks/>
          </p:cNvSpPr>
          <p:nvPr/>
        </p:nvSpPr>
        <p:spPr bwMode="auto">
          <a:xfrm>
            <a:off x="5943600" y="2057400"/>
            <a:ext cx="685800" cy="609600"/>
          </a:xfrm>
          <a:custGeom>
            <a:avLst/>
            <a:gdLst>
              <a:gd name="T0" fmla="*/ 0 w 432"/>
              <a:gd name="T1" fmla="*/ 609600 h 384"/>
              <a:gd name="T2" fmla="*/ 228600 w 432"/>
              <a:gd name="T3" fmla="*/ 152400 h 384"/>
              <a:gd name="T4" fmla="*/ 685800 w 432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384">
                <a:moveTo>
                  <a:pt x="0" y="384"/>
                </a:moveTo>
                <a:cubicBezTo>
                  <a:pt x="36" y="272"/>
                  <a:pt x="72" y="160"/>
                  <a:pt x="144" y="96"/>
                </a:cubicBezTo>
                <a:cubicBezTo>
                  <a:pt x="216" y="32"/>
                  <a:pt x="324" y="16"/>
                  <a:pt x="43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706" name="Document"/>
          <p:cNvSpPr>
            <a:spLocks noEditPoints="1" noChangeArrowheads="1"/>
          </p:cNvSpPr>
          <p:nvPr/>
        </p:nvSpPr>
        <p:spPr bwMode="auto">
          <a:xfrm>
            <a:off x="6096000" y="2667000"/>
            <a:ext cx="676275" cy="1057275"/>
          </a:xfrm>
          <a:custGeom>
            <a:avLst/>
            <a:gdLst>
              <a:gd name="T0" fmla="*/ 336791 w 21600"/>
              <a:gd name="T1" fmla="*/ 1058841 h 21600"/>
              <a:gd name="T2" fmla="*/ 2661 w 21600"/>
              <a:gd name="T3" fmla="*/ 531036 h 21600"/>
              <a:gd name="T4" fmla="*/ 336791 w 21600"/>
              <a:gd name="T5" fmla="*/ 3965 h 21600"/>
              <a:gd name="T6" fmla="*/ 679594 w 21600"/>
              <a:gd name="T7" fmla="*/ 521393 h 21600"/>
              <a:gd name="T8" fmla="*/ 336791 w 21600"/>
              <a:gd name="T9" fmla="*/ 1058841 h 21600"/>
              <a:gd name="T10" fmla="*/ 0 w 21600"/>
              <a:gd name="T11" fmla="*/ 0 h 21600"/>
              <a:gd name="T12" fmla="*/ 676275 w 21600"/>
              <a:gd name="T13" fmla="*/ 0 h 21600"/>
              <a:gd name="T14" fmla="*/ 676275 w 21600"/>
              <a:gd name="T15" fmla="*/ 10572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707" name="Freeform 14"/>
          <p:cNvSpPr>
            <a:spLocks/>
          </p:cNvSpPr>
          <p:nvPr/>
        </p:nvSpPr>
        <p:spPr bwMode="auto">
          <a:xfrm rot="10800000">
            <a:off x="5943600" y="2209800"/>
            <a:ext cx="685800" cy="609600"/>
          </a:xfrm>
          <a:custGeom>
            <a:avLst/>
            <a:gdLst>
              <a:gd name="T0" fmla="*/ 0 w 432"/>
              <a:gd name="T1" fmla="*/ 609600 h 384"/>
              <a:gd name="T2" fmla="*/ 228600 w 432"/>
              <a:gd name="T3" fmla="*/ 152400 h 384"/>
              <a:gd name="T4" fmla="*/ 685800 w 432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384">
                <a:moveTo>
                  <a:pt x="0" y="384"/>
                </a:moveTo>
                <a:cubicBezTo>
                  <a:pt x="36" y="272"/>
                  <a:pt x="72" y="160"/>
                  <a:pt x="144" y="96"/>
                </a:cubicBezTo>
                <a:cubicBezTo>
                  <a:pt x="216" y="32"/>
                  <a:pt x="324" y="16"/>
                  <a:pt x="43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708" name="Freeform 10"/>
          <p:cNvSpPr>
            <a:spLocks/>
          </p:cNvSpPr>
          <p:nvPr/>
        </p:nvSpPr>
        <p:spPr bwMode="auto">
          <a:xfrm rot="10800000">
            <a:off x="3200400" y="1600200"/>
            <a:ext cx="3352800" cy="228600"/>
          </a:xfrm>
          <a:custGeom>
            <a:avLst/>
            <a:gdLst>
              <a:gd name="T0" fmla="*/ 0 w 1824"/>
              <a:gd name="T1" fmla="*/ 191530 h 296"/>
              <a:gd name="T2" fmla="*/ 1323474 w 1824"/>
              <a:gd name="T3" fmla="*/ 6178 h 296"/>
              <a:gd name="T4" fmla="*/ 3352800 w 1824"/>
              <a:gd name="T5" fmla="*/ 228600 h 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296">
                <a:moveTo>
                  <a:pt x="0" y="248"/>
                </a:moveTo>
                <a:cubicBezTo>
                  <a:pt x="208" y="124"/>
                  <a:pt x="416" y="0"/>
                  <a:pt x="720" y="8"/>
                </a:cubicBezTo>
                <a:cubicBezTo>
                  <a:pt x="1024" y="16"/>
                  <a:pt x="1424" y="156"/>
                  <a:pt x="1824" y="2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62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Threaded Web Server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07425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Now, use a single process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Multithreaded (cooperating) version: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serverLoop() {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  connection = AcceptCon();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  ThreadFork(ServiceWebPage(),connection);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}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Looks almost the same, but has many advantages: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Can share file caches kept in memory, results of CGI scripts, other things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Threads are </a:t>
            </a:r>
            <a:r>
              <a:rPr lang="en-US" altLang="ko-KR" i="1" smtClean="0">
                <a:ea typeface="Gulim" panose="020B0600000101010101" pitchFamily="34" charset="-127"/>
              </a:rPr>
              <a:t>much</a:t>
            </a:r>
            <a:r>
              <a:rPr lang="en-US" altLang="ko-KR" smtClean="0">
                <a:ea typeface="Gulim" panose="020B0600000101010101" pitchFamily="34" charset="-127"/>
              </a:rPr>
              <a:t> cheaper to create than processes, so this has a lower per-request overhead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Question: would a user-level (say one-to-many) thread package make sense here?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When one request blocks on disk, all block…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What about Denial of Service attacks or digg / Slash-dot effects?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ko-KR" altLang="en-US" smtClean="0">
              <a:ea typeface="Gulim" panose="020B0600000101010101" pitchFamily="34" charset="-127"/>
            </a:endParaRPr>
          </a:p>
        </p:txBody>
      </p:sp>
      <p:pic>
        <p:nvPicPr>
          <p:cNvPr id="406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2619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6533" name="Picture 5" descr="digg-logo-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b="24324"/>
          <a:stretch>
            <a:fillRect/>
          </a:stretch>
        </p:blipFill>
        <p:spPr bwMode="auto">
          <a:xfrm>
            <a:off x="4924425" y="6019800"/>
            <a:ext cx="13239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311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Thread Pools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3625" cy="28956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Problem with previous version: Unbounded Threads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When web-site becomes too popular – throughput sinks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Instead, allocate a bounded “pool” of worker threads, representing the maximum level of multiprogramming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</a:p>
        </p:txBody>
      </p:sp>
      <p:sp>
        <p:nvSpPr>
          <p:cNvPr id="31748" name="Text Box 23"/>
          <p:cNvSpPr txBox="1">
            <a:spLocks noChangeArrowheads="1"/>
          </p:cNvSpPr>
          <p:nvPr/>
        </p:nvSpPr>
        <p:spPr bwMode="auto">
          <a:xfrm>
            <a:off x="152400" y="144780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>
              <a:ea typeface="Gulim" panose="020B0600000101010101" pitchFamily="34" charset="-127"/>
            </a:endParaRPr>
          </a:p>
        </p:txBody>
      </p:sp>
      <p:sp>
        <p:nvSpPr>
          <p:cNvPr id="408600" name="Text Box 24"/>
          <p:cNvSpPr txBox="1">
            <a:spLocks noChangeArrowheads="1"/>
          </p:cNvSpPr>
          <p:nvPr/>
        </p:nvSpPr>
        <p:spPr bwMode="auto">
          <a:xfrm>
            <a:off x="228600" y="4267200"/>
            <a:ext cx="449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master() {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allocThreads(worker,queue);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con=AcceptCon();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Enqueue(queue,con);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wakeUp(queue);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}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}</a:t>
            </a:r>
          </a:p>
        </p:txBody>
      </p:sp>
      <p:sp>
        <p:nvSpPr>
          <p:cNvPr id="408601" name="Text Box 25"/>
          <p:cNvSpPr txBox="1">
            <a:spLocks noChangeArrowheads="1"/>
          </p:cNvSpPr>
          <p:nvPr/>
        </p:nvSpPr>
        <p:spPr bwMode="auto">
          <a:xfrm>
            <a:off x="4724400" y="4152900"/>
            <a:ext cx="42672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worker(queue) {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con=Dequeue(queue);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if (con==null)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   sleepOn(queue);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else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   ServiceWebPage(con);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}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}</a:t>
            </a:r>
          </a:p>
        </p:txBody>
      </p:sp>
      <p:grpSp>
        <p:nvGrpSpPr>
          <p:cNvPr id="408603" name="Group 27"/>
          <p:cNvGrpSpPr>
            <a:grpSpLocks/>
          </p:cNvGrpSpPr>
          <p:nvPr/>
        </p:nvGrpSpPr>
        <p:grpSpPr bwMode="auto">
          <a:xfrm>
            <a:off x="1219200" y="2209800"/>
            <a:ext cx="6172200" cy="1890713"/>
            <a:chOff x="624" y="1392"/>
            <a:chExt cx="3888" cy="1191"/>
          </a:xfrm>
        </p:grpSpPr>
        <p:sp>
          <p:nvSpPr>
            <p:cNvPr id="31752" name="Rectangle 14"/>
            <p:cNvSpPr>
              <a:spLocks noChangeArrowheads="1"/>
            </p:cNvSpPr>
            <p:nvPr/>
          </p:nvSpPr>
          <p:spPr bwMode="auto">
            <a:xfrm>
              <a:off x="2496" y="1488"/>
              <a:ext cx="528" cy="672"/>
            </a:xfrm>
            <a:prstGeom prst="rect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Master</a:t>
              </a:r>
            </a:p>
            <a:p>
              <a:r>
                <a:rPr lang="en-US" altLang="ko-KR">
                  <a:ea typeface="Gulim" panose="020B0600000101010101" pitchFamily="34" charset="-127"/>
                </a:rPr>
                <a:t>Thread</a:t>
              </a:r>
            </a:p>
          </p:txBody>
        </p:sp>
        <p:sp>
          <p:nvSpPr>
            <p:cNvPr id="31753" name="Text Box 15"/>
            <p:cNvSpPr txBox="1">
              <a:spLocks noChangeArrowheads="1"/>
            </p:cNvSpPr>
            <p:nvPr/>
          </p:nvSpPr>
          <p:spPr bwMode="auto">
            <a:xfrm>
              <a:off x="3552" y="2352"/>
              <a:ext cx="9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Thread Pool</a:t>
              </a:r>
            </a:p>
          </p:txBody>
        </p:sp>
        <p:sp>
          <p:nvSpPr>
            <p:cNvPr id="31754" name="laptop"/>
            <p:cNvSpPr>
              <a:spLocks noEditPoints="1" noChangeArrowheads="1"/>
            </p:cNvSpPr>
            <p:nvPr/>
          </p:nvSpPr>
          <p:spPr bwMode="auto">
            <a:xfrm>
              <a:off x="624" y="1728"/>
              <a:ext cx="912" cy="672"/>
            </a:xfrm>
            <a:custGeom>
              <a:avLst/>
              <a:gdLst>
                <a:gd name="T0" fmla="*/ 142 w 21600"/>
                <a:gd name="T1" fmla="*/ 0 h 21600"/>
                <a:gd name="T2" fmla="*/ 142 w 21600"/>
                <a:gd name="T3" fmla="*/ 223 h 21600"/>
                <a:gd name="T4" fmla="*/ 774 w 21600"/>
                <a:gd name="T5" fmla="*/ 0 h 21600"/>
                <a:gd name="T6" fmla="*/ 774 w 21600"/>
                <a:gd name="T7" fmla="*/ 223 h 21600"/>
                <a:gd name="T8" fmla="*/ 456 w 21600"/>
                <a:gd name="T9" fmla="*/ 0 h 21600"/>
                <a:gd name="T10" fmla="*/ 456 w 21600"/>
                <a:gd name="T11" fmla="*/ 672 h 21600"/>
                <a:gd name="T12" fmla="*/ 0 w 21600"/>
                <a:gd name="T13" fmla="*/ 672 h 21600"/>
                <a:gd name="T14" fmla="*/ 912 w 21600"/>
                <a:gd name="T15" fmla="*/ 67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53 w 21600"/>
                <a:gd name="T25" fmla="*/ 1864 h 21600"/>
                <a:gd name="T26" fmla="*/ 17313 w 21600"/>
                <a:gd name="T27" fmla="*/ 123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Freeform 19"/>
            <p:cNvSpPr>
              <a:spLocks/>
            </p:cNvSpPr>
            <p:nvPr/>
          </p:nvSpPr>
          <p:spPr bwMode="auto">
            <a:xfrm>
              <a:off x="1488" y="2064"/>
              <a:ext cx="2304" cy="416"/>
            </a:xfrm>
            <a:custGeom>
              <a:avLst/>
              <a:gdLst>
                <a:gd name="T0" fmla="*/ 2304 w 2112"/>
                <a:gd name="T1" fmla="*/ 0 h 416"/>
                <a:gd name="T2" fmla="*/ 1937 w 2112"/>
                <a:gd name="T3" fmla="*/ 336 h 416"/>
                <a:gd name="T4" fmla="*/ 1047 w 2112"/>
                <a:gd name="T5" fmla="*/ 384 h 416"/>
                <a:gd name="T6" fmla="*/ 0 w 2112"/>
                <a:gd name="T7" fmla="*/ 144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2" h="416">
                  <a:moveTo>
                    <a:pt x="2112" y="0"/>
                  </a:moveTo>
                  <a:cubicBezTo>
                    <a:pt x="2040" y="136"/>
                    <a:pt x="1968" y="272"/>
                    <a:pt x="1776" y="336"/>
                  </a:cubicBezTo>
                  <a:cubicBezTo>
                    <a:pt x="1584" y="400"/>
                    <a:pt x="1256" y="416"/>
                    <a:pt x="960" y="384"/>
                  </a:cubicBezTo>
                  <a:cubicBezTo>
                    <a:pt x="664" y="352"/>
                    <a:pt x="332" y="248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56" name="Freeform 20"/>
            <p:cNvSpPr>
              <a:spLocks/>
            </p:cNvSpPr>
            <p:nvPr/>
          </p:nvSpPr>
          <p:spPr bwMode="auto">
            <a:xfrm>
              <a:off x="1488" y="1680"/>
              <a:ext cx="1008" cy="256"/>
            </a:xfrm>
            <a:custGeom>
              <a:avLst/>
              <a:gdLst>
                <a:gd name="T0" fmla="*/ 0 w 1008"/>
                <a:gd name="T1" fmla="*/ 256 h 256"/>
                <a:gd name="T2" fmla="*/ 336 w 1008"/>
                <a:gd name="T3" fmla="*/ 16 h 256"/>
                <a:gd name="T4" fmla="*/ 1008 w 1008"/>
                <a:gd name="T5" fmla="*/ 160 h 2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56">
                  <a:moveTo>
                    <a:pt x="0" y="256"/>
                  </a:moveTo>
                  <a:cubicBezTo>
                    <a:pt x="84" y="144"/>
                    <a:pt x="168" y="32"/>
                    <a:pt x="336" y="16"/>
                  </a:cubicBezTo>
                  <a:cubicBezTo>
                    <a:pt x="504" y="0"/>
                    <a:pt x="756" y="80"/>
                    <a:pt x="1008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57" name="Line 21"/>
            <p:cNvSpPr>
              <a:spLocks noChangeShapeType="1"/>
            </p:cNvSpPr>
            <p:nvPr/>
          </p:nvSpPr>
          <p:spPr bwMode="auto">
            <a:xfrm>
              <a:off x="3024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58" name="Rectangle 26"/>
            <p:cNvSpPr>
              <a:spLocks noChangeArrowheads="1"/>
            </p:cNvSpPr>
            <p:nvPr/>
          </p:nvSpPr>
          <p:spPr bwMode="auto">
            <a:xfrm>
              <a:off x="3312" y="1584"/>
              <a:ext cx="192" cy="52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queue</a:t>
              </a:r>
            </a:p>
          </p:txBody>
        </p:sp>
        <p:grpSp>
          <p:nvGrpSpPr>
            <p:cNvPr id="31759" name="Group 16"/>
            <p:cNvGrpSpPr>
              <a:grpSpLocks/>
            </p:cNvGrpSpPr>
            <p:nvPr/>
          </p:nvGrpSpPr>
          <p:grpSpPr bwMode="auto">
            <a:xfrm>
              <a:off x="3504" y="1392"/>
              <a:ext cx="1008" cy="960"/>
              <a:chOff x="2784" y="624"/>
              <a:chExt cx="1008" cy="960"/>
            </a:xfrm>
          </p:grpSpPr>
          <p:sp>
            <p:nvSpPr>
              <p:cNvPr id="31760" name="Oval 4"/>
              <p:cNvSpPr>
                <a:spLocks noChangeArrowheads="1"/>
              </p:cNvSpPr>
              <p:nvPr/>
            </p:nvSpPr>
            <p:spPr bwMode="auto">
              <a:xfrm>
                <a:off x="2784" y="624"/>
                <a:ext cx="1008" cy="960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408582" name="Ink 6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43" y="837"/>
                  <a:ext cx="121" cy="173"/>
                </p14:xfrm>
              </p:contentPart>
            </mc:Choice>
            <mc:Fallback xmlns="">
              <p:pic>
                <p:nvPicPr>
                  <p:cNvPr id="408582" name="Ink 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037" y="831"/>
                    <a:ext cx="133" cy="1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08583" name="Ink 7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338" y="957"/>
                  <a:ext cx="68" cy="193"/>
                </p14:xfrm>
              </p:contentPart>
            </mc:Choice>
            <mc:Fallback xmlns="">
              <p:pic>
                <p:nvPicPr>
                  <p:cNvPr id="408583" name="Ink 7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332" y="951"/>
                    <a:ext cx="80" cy="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08584" name="Ink 8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97" y="1205"/>
                  <a:ext cx="355" cy="137"/>
                </p14:xfrm>
              </p:contentPart>
            </mc:Choice>
            <mc:Fallback xmlns="">
              <p:pic>
                <p:nvPicPr>
                  <p:cNvPr id="408584" name="Ink 8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91" y="1199"/>
                    <a:ext cx="367" cy="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08585" name="Ink 9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82" y="1027"/>
                  <a:ext cx="172" cy="195"/>
                </p14:xfrm>
              </p:contentPart>
            </mc:Choice>
            <mc:Fallback xmlns="">
              <p:pic>
                <p:nvPicPr>
                  <p:cNvPr id="408585" name="Ink 9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76" y="1021"/>
                    <a:ext cx="184" cy="2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408586" name="Ink 10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5" y="1284"/>
                  <a:ext cx="145" cy="176"/>
                </p14:xfrm>
              </p:contentPart>
            </mc:Choice>
            <mc:Fallback xmlns="">
              <p:pic>
                <p:nvPicPr>
                  <p:cNvPr id="408586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439" y="1278"/>
                    <a:ext cx="157" cy="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8587" name="Ink 11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148" y="1362"/>
                  <a:ext cx="156" cy="134"/>
                </p14:xfrm>
              </p:contentPart>
            </mc:Choice>
            <mc:Fallback xmlns="">
              <p:pic>
                <p:nvPicPr>
                  <p:cNvPr id="408587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142" y="1356"/>
                    <a:ext cx="168" cy="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8588" name="Ink 12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216" y="720"/>
                  <a:ext cx="108" cy="267"/>
                </p14:xfrm>
              </p:contentPart>
            </mc:Choice>
            <mc:Fallback xmlns="">
              <p:pic>
                <p:nvPicPr>
                  <p:cNvPr id="408588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210" y="714"/>
                    <a:ext cx="120" cy="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08589" name="Ink 13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86" y="892"/>
                  <a:ext cx="160" cy="323"/>
                </p14:xfrm>
              </p:contentPart>
            </mc:Choice>
            <mc:Fallback xmlns="">
              <p:pic>
                <p:nvPicPr>
                  <p:cNvPr id="408589" name="Ink 13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80" y="886"/>
                    <a:ext cx="172" cy="33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47131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/>
      <p:bldP spid="408600" grpId="0"/>
      <p:bldP spid="40860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ATM Bank Server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4897438"/>
            <a:ext cx="79248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ATM server problem: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Service a set of requests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Do so without corrupting database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Don’t hand out too much money</a:t>
            </a:r>
          </a:p>
        </p:txBody>
      </p: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1219200" y="838200"/>
            <a:ext cx="1219200" cy="1219200"/>
            <a:chOff x="3456" y="960"/>
            <a:chExt cx="1056" cy="1056"/>
          </a:xfrm>
        </p:grpSpPr>
        <p:sp>
          <p:nvSpPr>
            <p:cNvPr id="14380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Rectangle 8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2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1" name="Group 16"/>
          <p:cNvGrpSpPr>
            <a:grpSpLocks/>
          </p:cNvGrpSpPr>
          <p:nvPr/>
        </p:nvGrpSpPr>
        <p:grpSpPr bwMode="auto">
          <a:xfrm>
            <a:off x="1676400" y="3276600"/>
            <a:ext cx="1219200" cy="1219200"/>
            <a:chOff x="3456" y="960"/>
            <a:chExt cx="1056" cy="1056"/>
          </a:xfrm>
        </p:grpSpPr>
        <p:sp>
          <p:nvSpPr>
            <p:cNvPr id="14377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Rectangle 18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9" name="Rectangle 19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2" name="Group 20"/>
          <p:cNvGrpSpPr>
            <a:grpSpLocks/>
          </p:cNvGrpSpPr>
          <p:nvPr/>
        </p:nvGrpSpPr>
        <p:grpSpPr bwMode="auto">
          <a:xfrm>
            <a:off x="7239000" y="2286000"/>
            <a:ext cx="1219200" cy="1219200"/>
            <a:chOff x="3456" y="960"/>
            <a:chExt cx="1056" cy="1056"/>
          </a:xfrm>
        </p:grpSpPr>
        <p:sp>
          <p:nvSpPr>
            <p:cNvPr id="14374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Rectangle 22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6" name="Rectangle 23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3" name="tower"/>
          <p:cNvSpPr>
            <a:spLocks noEditPoints="1" noChangeArrowheads="1"/>
          </p:cNvSpPr>
          <p:nvPr/>
        </p:nvSpPr>
        <p:spPr bwMode="auto">
          <a:xfrm>
            <a:off x="4114800" y="9144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tower"/>
          <p:cNvSpPr>
            <a:spLocks noEditPoints="1" noChangeArrowheads="1"/>
          </p:cNvSpPr>
          <p:nvPr/>
        </p:nvSpPr>
        <p:spPr bwMode="auto">
          <a:xfrm>
            <a:off x="4572000" y="10668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ower"/>
          <p:cNvSpPr>
            <a:spLocks noEditPoints="1" noChangeArrowheads="1"/>
          </p:cNvSpPr>
          <p:nvPr/>
        </p:nvSpPr>
        <p:spPr bwMode="auto">
          <a:xfrm>
            <a:off x="5029200" y="9144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46" name="Group 40"/>
          <p:cNvGrpSpPr>
            <a:grpSpLocks/>
          </p:cNvGrpSpPr>
          <p:nvPr/>
        </p:nvGrpSpPr>
        <p:grpSpPr bwMode="auto">
          <a:xfrm>
            <a:off x="4572000" y="3962400"/>
            <a:ext cx="1219200" cy="1219200"/>
            <a:chOff x="3456" y="960"/>
            <a:chExt cx="1056" cy="1056"/>
          </a:xfrm>
        </p:grpSpPr>
        <p:sp>
          <p:nvSpPr>
            <p:cNvPr id="14371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Rectangle 42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3" name="Rectangle 43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7" name="Freeform 44"/>
          <p:cNvSpPr>
            <a:spLocks/>
          </p:cNvSpPr>
          <p:nvPr/>
        </p:nvSpPr>
        <p:spPr bwMode="auto">
          <a:xfrm>
            <a:off x="2438400" y="11176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48" name="Freeform 49"/>
          <p:cNvSpPr>
            <a:spLocks/>
          </p:cNvSpPr>
          <p:nvPr/>
        </p:nvSpPr>
        <p:spPr bwMode="auto">
          <a:xfrm rot="10800000">
            <a:off x="2438400" y="15240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49" name="Group 54"/>
          <p:cNvGrpSpPr>
            <a:grpSpLocks/>
          </p:cNvGrpSpPr>
          <p:nvPr/>
        </p:nvGrpSpPr>
        <p:grpSpPr bwMode="auto">
          <a:xfrm>
            <a:off x="2590800" y="1600200"/>
            <a:ext cx="914400" cy="914400"/>
            <a:chOff x="1584" y="1200"/>
            <a:chExt cx="576" cy="576"/>
          </a:xfrm>
        </p:grpSpPr>
        <p:sp>
          <p:nvSpPr>
            <p:cNvPr id="14368" name="Freeform 52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53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51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0" name="Freeform 55"/>
          <p:cNvSpPr>
            <a:spLocks/>
          </p:cNvSpPr>
          <p:nvPr/>
        </p:nvSpPr>
        <p:spPr bwMode="auto">
          <a:xfrm rot="1001955">
            <a:off x="5867400" y="2057400"/>
            <a:ext cx="1444625" cy="330200"/>
          </a:xfrm>
          <a:custGeom>
            <a:avLst/>
            <a:gdLst>
              <a:gd name="T0" fmla="*/ 0 w 1008"/>
              <a:gd name="T1" fmla="*/ 177800 h 208"/>
              <a:gd name="T2" fmla="*/ 756708 w 1008"/>
              <a:gd name="T3" fmla="*/ 25400 h 208"/>
              <a:gd name="T4" fmla="*/ 1444625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1" name="Freeform 58"/>
          <p:cNvSpPr>
            <a:spLocks/>
          </p:cNvSpPr>
          <p:nvPr/>
        </p:nvSpPr>
        <p:spPr bwMode="auto">
          <a:xfrm rot="-9965838">
            <a:off x="5865813" y="2416175"/>
            <a:ext cx="1374775" cy="330200"/>
          </a:xfrm>
          <a:custGeom>
            <a:avLst/>
            <a:gdLst>
              <a:gd name="T0" fmla="*/ 0 w 1008"/>
              <a:gd name="T1" fmla="*/ 177800 h 208"/>
              <a:gd name="T2" fmla="*/ 720120 w 1008"/>
              <a:gd name="T3" fmla="*/ 25400 h 208"/>
              <a:gd name="T4" fmla="*/ 1374775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2" name="Group 59"/>
          <p:cNvGrpSpPr>
            <a:grpSpLocks/>
          </p:cNvGrpSpPr>
          <p:nvPr/>
        </p:nvGrpSpPr>
        <p:grpSpPr bwMode="auto">
          <a:xfrm>
            <a:off x="5943600" y="2514600"/>
            <a:ext cx="914400" cy="914400"/>
            <a:chOff x="1584" y="1200"/>
            <a:chExt cx="576" cy="576"/>
          </a:xfrm>
        </p:grpSpPr>
        <p:sp>
          <p:nvSpPr>
            <p:cNvPr id="14365" name="Freeform 60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61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62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3" name="Freeform 63"/>
          <p:cNvSpPr>
            <a:spLocks/>
          </p:cNvSpPr>
          <p:nvPr/>
        </p:nvSpPr>
        <p:spPr bwMode="auto">
          <a:xfrm rot="5100375">
            <a:off x="4764088" y="3149600"/>
            <a:ext cx="1447800" cy="330200"/>
          </a:xfrm>
          <a:custGeom>
            <a:avLst/>
            <a:gdLst>
              <a:gd name="T0" fmla="*/ 0 w 1008"/>
              <a:gd name="T1" fmla="*/ 177800 h 208"/>
              <a:gd name="T2" fmla="*/ 758371 w 1008"/>
              <a:gd name="T3" fmla="*/ 25400 h 208"/>
              <a:gd name="T4" fmla="*/ 14478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4" name="Freeform 64"/>
          <p:cNvSpPr>
            <a:spLocks/>
          </p:cNvSpPr>
          <p:nvPr/>
        </p:nvSpPr>
        <p:spPr bwMode="auto">
          <a:xfrm rot="-5699625">
            <a:off x="4470400" y="3149600"/>
            <a:ext cx="1447800" cy="330200"/>
          </a:xfrm>
          <a:custGeom>
            <a:avLst/>
            <a:gdLst>
              <a:gd name="T0" fmla="*/ 0 w 1008"/>
              <a:gd name="T1" fmla="*/ 177800 h 208"/>
              <a:gd name="T2" fmla="*/ 758371 w 1008"/>
              <a:gd name="T3" fmla="*/ 25400 h 208"/>
              <a:gd name="T4" fmla="*/ 14478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5" name="Group 65"/>
          <p:cNvGrpSpPr>
            <a:grpSpLocks/>
          </p:cNvGrpSpPr>
          <p:nvPr/>
        </p:nvGrpSpPr>
        <p:grpSpPr bwMode="auto">
          <a:xfrm>
            <a:off x="4495800" y="2895600"/>
            <a:ext cx="914400" cy="914400"/>
            <a:chOff x="1584" y="1200"/>
            <a:chExt cx="576" cy="576"/>
          </a:xfrm>
        </p:grpSpPr>
        <p:sp>
          <p:nvSpPr>
            <p:cNvPr id="14362" name="Freeform 66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67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68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6" name="Freeform 69"/>
          <p:cNvSpPr>
            <a:spLocks/>
          </p:cNvSpPr>
          <p:nvPr/>
        </p:nvSpPr>
        <p:spPr bwMode="auto">
          <a:xfrm rot="-2311332">
            <a:off x="2590800" y="27432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7" name="Freeform 70"/>
          <p:cNvSpPr>
            <a:spLocks/>
          </p:cNvSpPr>
          <p:nvPr/>
        </p:nvSpPr>
        <p:spPr bwMode="auto">
          <a:xfrm rot="8288181">
            <a:off x="2743200" y="29718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8" name="Group 71"/>
          <p:cNvGrpSpPr>
            <a:grpSpLocks/>
          </p:cNvGrpSpPr>
          <p:nvPr/>
        </p:nvGrpSpPr>
        <p:grpSpPr bwMode="auto">
          <a:xfrm>
            <a:off x="3200400" y="3048000"/>
            <a:ext cx="914400" cy="914400"/>
            <a:chOff x="1584" y="1200"/>
            <a:chExt cx="576" cy="576"/>
          </a:xfrm>
        </p:grpSpPr>
        <p:sp>
          <p:nvSpPr>
            <p:cNvPr id="14359" name="Freeform 72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73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74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0723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ATM bank server example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462963" cy="61722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Suppose we wanted to implement a server process to handle requests from an ATM network: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smtClean="0">
                <a:ea typeface="굴림" panose="020B0600000101010101" pitchFamily="34" charset="-127"/>
              </a:rPr>
              <a:t>	</a:t>
            </a: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BankServer() {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   while (TRUE) {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      ReceiveRequest(&amp;op, &amp;acctId, &amp;amount);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      ProcessRequest(op, acctId, amount);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   }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ProcessRequest(op, acctId, amount) {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   if (op == deposit) Deposit(acctId, amount);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   else if …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Deposit(acctId, amount) {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   acct = GetAccount(acctId); </a:t>
            </a:r>
            <a:r>
              <a:rPr lang="en-US" altLang="ko-KR" sz="200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may use disk I/O */</a:t>
            </a: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   StoreAccount(acct); </a:t>
            </a:r>
            <a:r>
              <a:rPr lang="en-US" altLang="ko-KR" sz="200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Involves disk I/O */</a:t>
            </a: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How could we speed this up?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More than one request being processed at once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Event driven (overlap computation and I/O)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Multiple threads (multi-proc, or overlap comp and I/O)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2013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Event Driven Version of ATM server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Suppose we only had one CPU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Still like to overlap I/O with computation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Without threads, we would have to rewrite in event-driven style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Example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mtClean="0">
                <a:ea typeface="굴림" panose="020B0600000101010101" pitchFamily="34" charset="-127"/>
              </a:rPr>
              <a:t>		</a:t>
            </a: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BankServer() {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while(TRUE) {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   event = WaitForNextEvent();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   if (event == ATMRequest)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      StartOnRequest();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   else if (event == AcctAvail)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      ContinueRequest();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   else if (event == AcctStored)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      FinishRequest();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}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}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if we missed a blocking I/O step?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if we have to split code into hundreds of pieces which could be blocking?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This technique is used for graphical programming</a:t>
            </a:r>
          </a:p>
        </p:txBody>
      </p:sp>
    </p:spTree>
    <p:extLst>
      <p:ext uri="{BB962C8B-B14F-4D97-AF65-F5344CB8AC3E}">
        <p14:creationId xmlns:p14="http://schemas.microsoft.com/office/powerpoint/2010/main" val="725265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Can Threads Make This Easier?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727075"/>
            <a:ext cx="8875712" cy="5980113"/>
          </a:xfrm>
        </p:spPr>
        <p:txBody>
          <a:bodyPr/>
          <a:lstStyle/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Threads yield overlapped I/O and computation without “deconstructing” code into non-blocking fragments</a:t>
            </a:r>
          </a:p>
          <a:p>
            <a:pPr lvl="1"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One thread per request</a:t>
            </a: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Requests proceeds to completion, blocking as required:</a:t>
            </a:r>
          </a:p>
          <a:p>
            <a:pPr>
              <a:buFontTx/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200" smtClean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Deposit(acctId, amount) {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   acct = GetAccount(actId);	</a:t>
            </a:r>
            <a:r>
              <a:rPr lang="en-US" altLang="ko-KR" sz="200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May use disk I/O */</a:t>
            </a: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   StoreAccount(acct); 		</a:t>
            </a:r>
            <a:r>
              <a:rPr lang="en-US" altLang="ko-KR" sz="200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Involves disk I/O */</a:t>
            </a:r>
            <a:br>
              <a:rPr lang="en-US" altLang="ko-KR" sz="200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  <a:endParaRPr lang="en-US" altLang="ko-KR" sz="2000" smtClean="0">
              <a:ea typeface="굴림" panose="020B0600000101010101" pitchFamily="34" charset="-127"/>
            </a:endParaRP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Unfortunately, shared state can get corrupted: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		</a:t>
            </a:r>
            <a:r>
              <a:rPr lang="en-US" altLang="ko-KR" sz="2000" u="sng" smtClean="0">
                <a:ea typeface="굴림" panose="020B0600000101010101" pitchFamily="34" charset="-127"/>
              </a:rPr>
              <a:t>Thread 1</a:t>
            </a:r>
            <a:r>
              <a:rPr lang="en-US" altLang="ko-KR" sz="2000" smtClean="0">
                <a:ea typeface="굴림" panose="020B0600000101010101" pitchFamily="34" charset="-127"/>
              </a:rPr>
              <a:t>		</a:t>
            </a:r>
            <a:r>
              <a:rPr lang="en-US" altLang="ko-KR" sz="2000" u="sng" smtClean="0">
                <a:ea typeface="굴림" panose="020B0600000101010101" pitchFamily="34" charset="-127"/>
              </a:rPr>
              <a:t>Thread 2</a:t>
            </a:r>
            <a:br>
              <a:rPr lang="en-US" altLang="ko-KR" sz="2000" u="sng" smtClean="0">
                <a:ea typeface="굴림" panose="020B0600000101010101" pitchFamily="34" charset="-127"/>
              </a:rPr>
            </a:br>
            <a:r>
              <a:rPr lang="en-US" altLang="ko-KR" sz="2000" smtClean="0">
                <a:ea typeface="굴림" panose="020B0600000101010101" pitchFamily="34" charset="-127"/>
              </a:rPr>
              <a:t>		</a:t>
            </a: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load r1, acct-&gt;balance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	load r1, acct-&gt;balance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	add r1, amount2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	store r1, acct-&gt;balance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add r1, amount1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store r1, acct-&gt;balance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sz="2000" u="sng" smtClean="0"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4413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Review: Multiprocessing vs Multiprogramming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8" y="663575"/>
            <a:ext cx="8710612" cy="604202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What does it mean to run two threads “concurrently”?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Scheduler is free to run threads in any order and interleaving: FIFO, Random, …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Dispatcher can choose to run each thread to completion or time-slice in big chunks or small chunks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endParaRPr lang="en-US" altLang="ko-KR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5000"/>
              </a:spcBef>
            </a:pPr>
            <a:endParaRPr lang="en-US" altLang="ko-KR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5000"/>
              </a:spcBef>
            </a:pPr>
            <a:endParaRPr lang="en-US" altLang="ko-KR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5000"/>
              </a:spcBef>
            </a:pPr>
            <a:endParaRPr lang="en-US" altLang="ko-KR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5000"/>
              </a:spcBef>
            </a:pPr>
            <a:endParaRPr lang="en-US" altLang="ko-KR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5000"/>
              </a:spcBef>
            </a:pPr>
            <a:endParaRPr lang="en-US" altLang="ko-KR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5000"/>
              </a:spcBef>
            </a:pPr>
            <a:endParaRPr lang="en-US" altLang="ko-KR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Also recall: Hyperthreading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Possible to interleave threads on a per-instruction basis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Keep this in mind for our examples (like multiprocessing)</a:t>
            </a:r>
          </a:p>
        </p:txBody>
      </p:sp>
      <p:grpSp>
        <p:nvGrpSpPr>
          <p:cNvPr id="400454" name="Group 70"/>
          <p:cNvGrpSpPr>
            <a:grpSpLocks/>
          </p:cNvGrpSpPr>
          <p:nvPr/>
        </p:nvGrpSpPr>
        <p:grpSpPr bwMode="auto">
          <a:xfrm>
            <a:off x="533400" y="3733800"/>
            <a:ext cx="8042275" cy="1295400"/>
            <a:chOff x="310" y="3264"/>
            <a:chExt cx="5066" cy="816"/>
          </a:xfrm>
        </p:grpSpPr>
        <p:grpSp>
          <p:nvGrpSpPr>
            <p:cNvPr id="18447" name="Group 62"/>
            <p:cNvGrpSpPr>
              <a:grpSpLocks/>
            </p:cNvGrpSpPr>
            <p:nvPr/>
          </p:nvGrpSpPr>
          <p:grpSpPr bwMode="auto">
            <a:xfrm>
              <a:off x="2160" y="3264"/>
              <a:ext cx="2640" cy="240"/>
              <a:chOff x="2208" y="3105"/>
              <a:chExt cx="2640" cy="240"/>
            </a:xfrm>
          </p:grpSpPr>
          <p:sp>
            <p:nvSpPr>
              <p:cNvPr id="18473" name="Line 10"/>
              <p:cNvSpPr>
                <a:spLocks noChangeShapeType="1"/>
              </p:cNvSpPr>
              <p:nvPr/>
            </p:nvSpPr>
            <p:spPr bwMode="auto">
              <a:xfrm>
                <a:off x="2208" y="3345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74" name="Line 11"/>
              <p:cNvSpPr>
                <a:spLocks noChangeShapeType="1"/>
              </p:cNvSpPr>
              <p:nvPr/>
            </p:nvSpPr>
            <p:spPr bwMode="auto">
              <a:xfrm>
                <a:off x="2880" y="3345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75" name="Line 14"/>
              <p:cNvSpPr>
                <a:spLocks noChangeShapeType="1"/>
              </p:cNvSpPr>
              <p:nvPr/>
            </p:nvSpPr>
            <p:spPr bwMode="auto">
              <a:xfrm>
                <a:off x="4368" y="3345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76" name="Text Box 20"/>
              <p:cNvSpPr txBox="1">
                <a:spLocks noChangeArrowheads="1"/>
              </p:cNvSpPr>
              <p:nvPr/>
            </p:nvSpPr>
            <p:spPr bwMode="auto">
              <a:xfrm>
                <a:off x="2386" y="310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A</a:t>
                </a:r>
              </a:p>
            </p:txBody>
          </p:sp>
          <p:sp>
            <p:nvSpPr>
              <p:cNvPr id="18477" name="Text Box 21"/>
              <p:cNvSpPr txBox="1">
                <a:spLocks noChangeArrowheads="1"/>
              </p:cNvSpPr>
              <p:nvPr/>
            </p:nvSpPr>
            <p:spPr bwMode="auto">
              <a:xfrm>
                <a:off x="3463" y="3105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B</a:t>
                </a:r>
              </a:p>
            </p:txBody>
          </p:sp>
          <p:sp>
            <p:nvSpPr>
              <p:cNvPr id="18478" name="Text Box 22"/>
              <p:cNvSpPr txBox="1">
                <a:spLocks noChangeArrowheads="1"/>
              </p:cNvSpPr>
              <p:nvPr/>
            </p:nvSpPr>
            <p:spPr bwMode="auto">
              <a:xfrm>
                <a:off x="4472" y="3105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C</a:t>
                </a:r>
              </a:p>
            </p:txBody>
          </p:sp>
        </p:grpSp>
        <p:grpSp>
          <p:nvGrpSpPr>
            <p:cNvPr id="18448" name="Group 63"/>
            <p:cNvGrpSpPr>
              <a:grpSpLocks/>
            </p:cNvGrpSpPr>
            <p:nvPr/>
          </p:nvGrpSpPr>
          <p:grpSpPr bwMode="auto">
            <a:xfrm>
              <a:off x="2160" y="3600"/>
              <a:ext cx="3216" cy="358"/>
              <a:chOff x="2256" y="3552"/>
              <a:chExt cx="3216" cy="358"/>
            </a:xfrm>
          </p:grpSpPr>
          <p:sp>
            <p:nvSpPr>
              <p:cNvPr id="18451" name="Line 24"/>
              <p:cNvSpPr>
                <a:spLocks noChangeShapeType="1"/>
              </p:cNvSpPr>
              <p:nvPr/>
            </p:nvSpPr>
            <p:spPr bwMode="auto">
              <a:xfrm>
                <a:off x="3792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52" name="Line 29"/>
              <p:cNvSpPr>
                <a:spLocks noChangeShapeType="1"/>
              </p:cNvSpPr>
              <p:nvPr/>
            </p:nvSpPr>
            <p:spPr bwMode="auto">
              <a:xfrm>
                <a:off x="3792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53" name="Text Box 31"/>
              <p:cNvSpPr txBox="1">
                <a:spLocks noChangeArrowheads="1"/>
              </p:cNvSpPr>
              <p:nvPr/>
            </p:nvSpPr>
            <p:spPr bwMode="auto">
              <a:xfrm>
                <a:off x="3880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B</a:t>
                </a:r>
              </a:p>
            </p:txBody>
          </p:sp>
          <p:sp>
            <p:nvSpPr>
              <p:cNvPr id="18454" name="Line 35"/>
              <p:cNvSpPr>
                <a:spLocks noChangeShapeType="1"/>
              </p:cNvSpPr>
              <p:nvPr/>
            </p:nvSpPr>
            <p:spPr bwMode="auto">
              <a:xfrm>
                <a:off x="225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55" name="Line 36"/>
              <p:cNvSpPr>
                <a:spLocks noChangeShapeType="1"/>
              </p:cNvSpPr>
              <p:nvPr/>
            </p:nvSpPr>
            <p:spPr bwMode="auto">
              <a:xfrm>
                <a:off x="225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56" name="Text Box 37"/>
              <p:cNvSpPr txBox="1">
                <a:spLocks noChangeArrowheads="1"/>
              </p:cNvSpPr>
              <p:nvPr/>
            </p:nvSpPr>
            <p:spPr bwMode="auto">
              <a:xfrm>
                <a:off x="2337" y="3552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A</a:t>
                </a:r>
              </a:p>
            </p:txBody>
          </p:sp>
          <p:sp>
            <p:nvSpPr>
              <p:cNvPr id="18457" name="Line 39"/>
              <p:cNvSpPr>
                <a:spLocks noChangeShapeType="1"/>
              </p:cNvSpPr>
              <p:nvPr/>
            </p:nvSpPr>
            <p:spPr bwMode="auto">
              <a:xfrm>
                <a:off x="3408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58" name="Line 40"/>
              <p:cNvSpPr>
                <a:spLocks noChangeShapeType="1"/>
              </p:cNvSpPr>
              <p:nvPr/>
            </p:nvSpPr>
            <p:spPr bwMode="auto">
              <a:xfrm>
                <a:off x="3408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59" name="Text Box 41"/>
              <p:cNvSpPr txBox="1">
                <a:spLocks noChangeArrowheads="1"/>
              </p:cNvSpPr>
              <p:nvPr/>
            </p:nvSpPr>
            <p:spPr bwMode="auto">
              <a:xfrm>
                <a:off x="3489" y="3552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A</a:t>
                </a:r>
              </a:p>
            </p:txBody>
          </p:sp>
          <p:sp>
            <p:nvSpPr>
              <p:cNvPr id="18460" name="Line 43"/>
              <p:cNvSpPr>
                <a:spLocks noChangeShapeType="1"/>
              </p:cNvSpPr>
              <p:nvPr/>
            </p:nvSpPr>
            <p:spPr bwMode="auto">
              <a:xfrm>
                <a:off x="3024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61" name="Line 44"/>
              <p:cNvSpPr>
                <a:spLocks noChangeShapeType="1"/>
              </p:cNvSpPr>
              <p:nvPr/>
            </p:nvSpPr>
            <p:spPr bwMode="auto">
              <a:xfrm>
                <a:off x="3024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62" name="Text Box 45"/>
              <p:cNvSpPr txBox="1">
                <a:spLocks noChangeArrowheads="1"/>
              </p:cNvSpPr>
              <p:nvPr/>
            </p:nvSpPr>
            <p:spPr bwMode="auto">
              <a:xfrm>
                <a:off x="3113" y="355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C</a:t>
                </a:r>
              </a:p>
            </p:txBody>
          </p:sp>
          <p:sp>
            <p:nvSpPr>
              <p:cNvPr id="18463" name="Line 47"/>
              <p:cNvSpPr>
                <a:spLocks noChangeShapeType="1"/>
              </p:cNvSpPr>
              <p:nvPr/>
            </p:nvSpPr>
            <p:spPr bwMode="auto">
              <a:xfrm>
                <a:off x="2640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64" name="Line 48"/>
              <p:cNvSpPr>
                <a:spLocks noChangeShapeType="1"/>
              </p:cNvSpPr>
              <p:nvPr/>
            </p:nvSpPr>
            <p:spPr bwMode="auto">
              <a:xfrm>
                <a:off x="264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65" name="Text Box 49"/>
              <p:cNvSpPr txBox="1">
                <a:spLocks noChangeArrowheads="1"/>
              </p:cNvSpPr>
              <p:nvPr/>
            </p:nvSpPr>
            <p:spPr bwMode="auto">
              <a:xfrm>
                <a:off x="2728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B</a:t>
                </a:r>
              </a:p>
            </p:txBody>
          </p:sp>
          <p:sp>
            <p:nvSpPr>
              <p:cNvPr id="18466" name="Line 51"/>
              <p:cNvSpPr>
                <a:spLocks noChangeShapeType="1"/>
              </p:cNvSpPr>
              <p:nvPr/>
            </p:nvSpPr>
            <p:spPr bwMode="auto">
              <a:xfrm>
                <a:off x="417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67" name="Line 52"/>
              <p:cNvSpPr>
                <a:spLocks noChangeShapeType="1"/>
              </p:cNvSpPr>
              <p:nvPr/>
            </p:nvSpPr>
            <p:spPr bwMode="auto">
              <a:xfrm>
                <a:off x="417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68" name="Text Box 53"/>
              <p:cNvSpPr txBox="1">
                <a:spLocks noChangeArrowheads="1"/>
              </p:cNvSpPr>
              <p:nvPr/>
            </p:nvSpPr>
            <p:spPr bwMode="auto">
              <a:xfrm>
                <a:off x="4265" y="355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C</a:t>
                </a:r>
              </a:p>
            </p:txBody>
          </p:sp>
          <p:sp>
            <p:nvSpPr>
              <p:cNvPr id="18469" name="Line 55"/>
              <p:cNvSpPr>
                <a:spLocks noChangeShapeType="1"/>
              </p:cNvSpPr>
              <p:nvPr/>
            </p:nvSpPr>
            <p:spPr bwMode="auto">
              <a:xfrm>
                <a:off x="4560" y="3814"/>
                <a:ext cx="912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70" name="Line 56"/>
              <p:cNvSpPr>
                <a:spLocks noChangeShapeType="1"/>
              </p:cNvSpPr>
              <p:nvPr/>
            </p:nvSpPr>
            <p:spPr bwMode="auto">
              <a:xfrm>
                <a:off x="456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71" name="Text Box 57"/>
              <p:cNvSpPr txBox="1">
                <a:spLocks noChangeArrowheads="1"/>
              </p:cNvSpPr>
              <p:nvPr/>
            </p:nvSpPr>
            <p:spPr bwMode="auto">
              <a:xfrm>
                <a:off x="4944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B</a:t>
                </a:r>
              </a:p>
            </p:txBody>
          </p:sp>
          <p:sp>
            <p:nvSpPr>
              <p:cNvPr id="18472" name="Line 58"/>
              <p:cNvSpPr>
                <a:spLocks noChangeShapeType="1"/>
              </p:cNvSpPr>
              <p:nvPr/>
            </p:nvSpPr>
            <p:spPr bwMode="auto">
              <a:xfrm>
                <a:off x="5464" y="3713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8449" name="AutoShape 65"/>
            <p:cNvSpPr>
              <a:spLocks/>
            </p:cNvSpPr>
            <p:nvPr/>
          </p:nvSpPr>
          <p:spPr bwMode="auto">
            <a:xfrm>
              <a:off x="1654" y="3360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0" name="Text Box 66"/>
            <p:cNvSpPr txBox="1">
              <a:spLocks noChangeArrowheads="1"/>
            </p:cNvSpPr>
            <p:nvPr/>
          </p:nvSpPr>
          <p:spPr bwMode="auto">
            <a:xfrm>
              <a:off x="310" y="3604"/>
              <a:ext cx="13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Multiprogramming</a:t>
              </a:r>
            </a:p>
          </p:txBody>
        </p:sp>
      </p:grpSp>
      <p:grpSp>
        <p:nvGrpSpPr>
          <p:cNvPr id="400453" name="Group 69"/>
          <p:cNvGrpSpPr>
            <a:grpSpLocks/>
          </p:cNvGrpSpPr>
          <p:nvPr/>
        </p:nvGrpSpPr>
        <p:grpSpPr bwMode="auto">
          <a:xfrm>
            <a:off x="803275" y="2514600"/>
            <a:ext cx="5280025" cy="1143000"/>
            <a:chOff x="480" y="2496"/>
            <a:chExt cx="3326" cy="720"/>
          </a:xfrm>
        </p:grpSpPr>
        <p:grpSp>
          <p:nvGrpSpPr>
            <p:cNvPr id="18438" name="Group 61"/>
            <p:cNvGrpSpPr>
              <a:grpSpLocks/>
            </p:cNvGrpSpPr>
            <p:nvPr/>
          </p:nvGrpSpPr>
          <p:grpSpPr bwMode="auto">
            <a:xfrm>
              <a:off x="2112" y="2496"/>
              <a:ext cx="1694" cy="615"/>
              <a:chOff x="2208" y="2448"/>
              <a:chExt cx="1694" cy="615"/>
            </a:xfrm>
          </p:grpSpPr>
          <p:sp>
            <p:nvSpPr>
              <p:cNvPr id="18441" name="Text Box 4"/>
              <p:cNvSpPr txBox="1">
                <a:spLocks noChangeArrowheads="1"/>
              </p:cNvSpPr>
              <p:nvPr/>
            </p:nvSpPr>
            <p:spPr bwMode="auto">
              <a:xfrm>
                <a:off x="2208" y="2448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A</a:t>
                </a:r>
              </a:p>
            </p:txBody>
          </p:sp>
          <p:sp>
            <p:nvSpPr>
              <p:cNvPr id="18442" name="Line 7"/>
              <p:cNvSpPr>
                <a:spLocks noChangeShapeType="1"/>
              </p:cNvSpPr>
              <p:nvPr/>
            </p:nvSpPr>
            <p:spPr bwMode="auto">
              <a:xfrm>
                <a:off x="2414" y="2566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43" name="Text Box 5"/>
              <p:cNvSpPr txBox="1">
                <a:spLocks noChangeArrowheads="1"/>
              </p:cNvSpPr>
              <p:nvPr/>
            </p:nvSpPr>
            <p:spPr bwMode="auto">
              <a:xfrm>
                <a:off x="2208" y="2640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B</a:t>
                </a:r>
              </a:p>
            </p:txBody>
          </p:sp>
          <p:sp>
            <p:nvSpPr>
              <p:cNvPr id="18444" name="Line 8"/>
              <p:cNvSpPr>
                <a:spLocks noChangeShapeType="1"/>
              </p:cNvSpPr>
              <p:nvPr/>
            </p:nvSpPr>
            <p:spPr bwMode="auto">
              <a:xfrm>
                <a:off x="2414" y="2736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445" name="Text Box 6"/>
              <p:cNvSpPr txBox="1">
                <a:spLocks noChangeArrowheads="1"/>
              </p:cNvSpPr>
              <p:nvPr/>
            </p:nvSpPr>
            <p:spPr bwMode="auto">
              <a:xfrm>
                <a:off x="2208" y="283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C</a:t>
                </a:r>
              </a:p>
            </p:txBody>
          </p:sp>
          <p:sp>
            <p:nvSpPr>
              <p:cNvPr id="18446" name="Line 9"/>
              <p:cNvSpPr>
                <a:spLocks noChangeShapeType="1"/>
              </p:cNvSpPr>
              <p:nvPr/>
            </p:nvSpPr>
            <p:spPr bwMode="auto">
              <a:xfrm>
                <a:off x="2414" y="2928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8439" name="Text Box 64"/>
            <p:cNvSpPr txBox="1">
              <a:spLocks noChangeArrowheads="1"/>
            </p:cNvSpPr>
            <p:nvPr/>
          </p:nvSpPr>
          <p:spPr bwMode="auto">
            <a:xfrm>
              <a:off x="480" y="2736"/>
              <a:ext cx="1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Multiprocessing</a:t>
              </a:r>
            </a:p>
          </p:txBody>
        </p:sp>
        <p:sp>
          <p:nvSpPr>
            <p:cNvPr id="18440" name="AutoShape 68"/>
            <p:cNvSpPr>
              <a:spLocks/>
            </p:cNvSpPr>
            <p:nvPr/>
          </p:nvSpPr>
          <p:spPr bwMode="auto">
            <a:xfrm>
              <a:off x="1654" y="2496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7083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0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0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0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0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0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7"/>
          <p:cNvGrpSpPr>
            <a:grpSpLocks/>
          </p:cNvGrpSpPr>
          <p:nvPr/>
        </p:nvGrpSpPr>
        <p:grpSpPr bwMode="auto">
          <a:xfrm>
            <a:off x="762000" y="700088"/>
            <a:ext cx="7543800" cy="4267200"/>
            <a:chOff x="432" y="432"/>
            <a:chExt cx="4852" cy="2828"/>
          </a:xfrm>
        </p:grpSpPr>
        <p:sp>
          <p:nvSpPr>
            <p:cNvPr id="10246" name="Rectangle 2" descr="10%"/>
            <p:cNvSpPr>
              <a:spLocks noChangeArrowheads="1"/>
            </p:cNvSpPr>
            <p:nvPr/>
          </p:nvSpPr>
          <p:spPr bwMode="auto">
            <a:xfrm>
              <a:off x="2988" y="3036"/>
              <a:ext cx="2288" cy="22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47" name="Rectangle 3" descr="10%"/>
            <p:cNvSpPr>
              <a:spLocks noChangeArrowheads="1"/>
            </p:cNvSpPr>
            <p:nvPr/>
          </p:nvSpPr>
          <p:spPr bwMode="auto">
            <a:xfrm>
              <a:off x="444" y="444"/>
              <a:ext cx="2384" cy="46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48" name="Rectangle 4" descr="10%"/>
            <p:cNvSpPr>
              <a:spLocks noChangeArrowheads="1"/>
            </p:cNvSpPr>
            <p:nvPr/>
          </p:nvSpPr>
          <p:spPr bwMode="auto">
            <a:xfrm>
              <a:off x="2988" y="1740"/>
              <a:ext cx="2288" cy="46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49" name="Rectangle 5"/>
            <p:cNvSpPr>
              <a:spLocks noChangeArrowheads="1"/>
            </p:cNvSpPr>
            <p:nvPr/>
          </p:nvSpPr>
          <p:spPr bwMode="auto">
            <a:xfrm>
              <a:off x="432" y="432"/>
              <a:ext cx="2496" cy="28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0	</a:t>
              </a:r>
              <a:r>
                <a:rPr lang="en-US" altLang="ko-KR" sz="1700">
                  <a:solidFill>
                    <a:schemeClr val="accent1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zero</a:t>
              </a: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 constant 0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1	</a:t>
              </a:r>
              <a:r>
                <a:rPr lang="en-US" altLang="ko-KR" sz="1700">
                  <a:solidFill>
                    <a:schemeClr val="accent1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at</a:t>
              </a: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	reserved for assembler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2	v0	expression evaluation &amp;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3	v1	function results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4	</a:t>
              </a:r>
              <a:r>
                <a:rPr lang="en-US" altLang="ko-KR" sz="1700">
                  <a:solidFill>
                    <a:srgbClr val="8901F3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a0</a:t>
              </a: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	</a:t>
              </a:r>
              <a:r>
                <a:rPr lang="en-US" altLang="ko-KR" sz="1700">
                  <a:solidFill>
                    <a:srgbClr val="8901F3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arguments</a:t>
              </a:r>
              <a:endParaRPr lang="en-US" altLang="ko-KR" sz="170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5	</a:t>
              </a:r>
              <a:r>
                <a:rPr lang="en-US" altLang="ko-KR" sz="1700">
                  <a:solidFill>
                    <a:srgbClr val="8901F3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a1</a:t>
              </a:r>
              <a:endParaRPr lang="en-US" altLang="ko-KR" sz="170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6	</a:t>
              </a:r>
              <a:r>
                <a:rPr lang="en-US" altLang="ko-KR" sz="1700">
                  <a:solidFill>
                    <a:srgbClr val="8901F3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a2</a:t>
              </a:r>
              <a:endParaRPr lang="en-US" altLang="ko-KR" sz="170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7	</a:t>
              </a:r>
              <a:r>
                <a:rPr lang="en-US" altLang="ko-KR" sz="1700">
                  <a:solidFill>
                    <a:srgbClr val="8901F3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a3</a:t>
              </a: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	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8	</a:t>
              </a:r>
              <a:r>
                <a:rPr lang="en-US" altLang="ko-KR" sz="1700">
                  <a:solidFill>
                    <a:schemeClr val="hlink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t0</a:t>
              </a: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	</a:t>
              </a:r>
              <a:r>
                <a:rPr lang="en-US" altLang="ko-KR" sz="1700">
                  <a:solidFill>
                    <a:schemeClr val="hlink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temporary: caller saves</a:t>
              </a:r>
              <a:endParaRPr lang="en-US" altLang="ko-KR" sz="170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. . .		</a:t>
              </a:r>
              <a:r>
                <a:rPr lang="en-US" altLang="ko-KR" sz="1700">
                  <a:solidFill>
                    <a:srgbClr val="51DC00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(callee can clobber)</a:t>
              </a:r>
              <a:endParaRPr lang="en-US" altLang="ko-KR" sz="170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15	</a:t>
              </a:r>
              <a:r>
                <a:rPr lang="en-US" altLang="ko-KR" sz="1700">
                  <a:solidFill>
                    <a:schemeClr val="hlink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t7</a:t>
              </a:r>
            </a:p>
          </p:txBody>
        </p:sp>
        <p:sp>
          <p:nvSpPr>
            <p:cNvPr id="10250" name="Rectangle 7"/>
            <p:cNvSpPr>
              <a:spLocks noChangeArrowheads="1"/>
            </p:cNvSpPr>
            <p:nvPr/>
          </p:nvSpPr>
          <p:spPr bwMode="auto">
            <a:xfrm>
              <a:off x="2976" y="432"/>
              <a:ext cx="2308" cy="28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16	</a:t>
              </a:r>
              <a:r>
                <a:rPr lang="en-US" altLang="ko-KR" sz="1700">
                  <a:solidFill>
                    <a:srgbClr val="51DC00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s0</a:t>
              </a: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	</a:t>
              </a:r>
              <a:r>
                <a:rPr lang="en-US" altLang="ko-KR" sz="1700">
                  <a:solidFill>
                    <a:srgbClr val="00FF00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callee saves</a:t>
              </a:r>
              <a:endParaRPr lang="en-US" altLang="ko-KR" sz="170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. . . </a:t>
              </a:r>
              <a:r>
                <a:rPr lang="en-US" altLang="ko-KR" sz="1700">
                  <a:solidFill>
                    <a:schemeClr val="hlink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(callee must save)</a:t>
              </a:r>
              <a:endParaRPr lang="en-US" altLang="ko-KR" sz="170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23	</a:t>
              </a:r>
              <a:r>
                <a:rPr lang="en-US" altLang="ko-KR" sz="1700">
                  <a:solidFill>
                    <a:srgbClr val="51DC00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s7</a:t>
              </a:r>
              <a:endParaRPr lang="en-US" altLang="ko-KR" sz="170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24	</a:t>
              </a:r>
              <a:r>
                <a:rPr lang="en-US" altLang="ko-KR" sz="1700">
                  <a:solidFill>
                    <a:schemeClr val="hlink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t8</a:t>
              </a: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	 </a:t>
              </a:r>
              <a:r>
                <a:rPr lang="en-US" altLang="ko-KR" sz="1700">
                  <a:solidFill>
                    <a:schemeClr val="hlink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temporary (cont’d)</a:t>
              </a:r>
              <a:endParaRPr lang="en-US" altLang="ko-KR" sz="170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25	</a:t>
              </a:r>
              <a:r>
                <a:rPr lang="en-US" altLang="ko-KR" sz="1700">
                  <a:solidFill>
                    <a:schemeClr val="hlink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t9</a:t>
              </a:r>
              <a:endParaRPr lang="en-US" altLang="ko-KR" sz="170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26	</a:t>
              </a:r>
              <a:r>
                <a:rPr lang="en-US" altLang="ko-KR" sz="1700">
                  <a:solidFill>
                    <a:schemeClr val="accent1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k0</a:t>
              </a: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	reserved for OS kernel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27	</a:t>
              </a:r>
              <a:r>
                <a:rPr lang="en-US" altLang="ko-KR" sz="1700">
                  <a:solidFill>
                    <a:schemeClr val="accent1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k1</a:t>
              </a:r>
              <a:endParaRPr lang="en-US" altLang="ko-KR" sz="170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28	gp	Pointer to global area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29	sp	Stack pointer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30	fp	frame pointer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31	</a:t>
              </a:r>
              <a:r>
                <a:rPr lang="en-US" altLang="ko-KR" sz="1700">
                  <a:solidFill>
                    <a:schemeClr val="accent1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ra</a:t>
              </a: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	Return Address (HW)</a:t>
              </a:r>
            </a:p>
          </p:txBody>
        </p:sp>
        <p:sp>
          <p:nvSpPr>
            <p:cNvPr id="10251" name="Rectangle 8"/>
            <p:cNvSpPr>
              <a:spLocks noChangeArrowheads="1"/>
            </p:cNvSpPr>
            <p:nvPr/>
          </p:nvSpPr>
          <p:spPr bwMode="auto">
            <a:xfrm>
              <a:off x="444" y="1500"/>
              <a:ext cx="2096" cy="944"/>
            </a:xfrm>
            <a:prstGeom prst="rect">
              <a:avLst/>
            </a:prstGeom>
            <a:noFill/>
            <a:ln w="25400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52" name="Rectangle 9"/>
            <p:cNvSpPr>
              <a:spLocks noChangeArrowheads="1"/>
            </p:cNvSpPr>
            <p:nvPr/>
          </p:nvSpPr>
          <p:spPr bwMode="auto">
            <a:xfrm>
              <a:off x="444" y="2508"/>
              <a:ext cx="2288" cy="752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53" name="Rectangle 10"/>
            <p:cNvSpPr>
              <a:spLocks noChangeArrowheads="1"/>
            </p:cNvSpPr>
            <p:nvPr/>
          </p:nvSpPr>
          <p:spPr bwMode="auto">
            <a:xfrm>
              <a:off x="2988" y="444"/>
              <a:ext cx="2288" cy="704"/>
            </a:xfrm>
            <a:prstGeom prst="rect">
              <a:avLst/>
            </a:prstGeom>
            <a:noFill/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54" name="Rectangle 11"/>
            <p:cNvSpPr>
              <a:spLocks noChangeArrowheads="1"/>
            </p:cNvSpPr>
            <p:nvPr/>
          </p:nvSpPr>
          <p:spPr bwMode="auto">
            <a:xfrm>
              <a:off x="2988" y="1212"/>
              <a:ext cx="2048" cy="464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55" name="Rectangle 12"/>
            <p:cNvSpPr>
              <a:spLocks noChangeArrowheads="1"/>
            </p:cNvSpPr>
            <p:nvPr/>
          </p:nvSpPr>
          <p:spPr bwMode="auto">
            <a:xfrm>
              <a:off x="444" y="972"/>
              <a:ext cx="2288" cy="464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56" name="Rectangle 13"/>
            <p:cNvSpPr>
              <a:spLocks noChangeArrowheads="1"/>
            </p:cNvSpPr>
            <p:nvPr/>
          </p:nvSpPr>
          <p:spPr bwMode="auto">
            <a:xfrm>
              <a:off x="2988" y="2268"/>
              <a:ext cx="2144" cy="704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>
          <a:xfrm>
            <a:off x="1350963" y="228600"/>
            <a:ext cx="6440487" cy="379413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 altLang="ko-KR" smtClean="0">
                <a:ea typeface="굴림" panose="020B0600000101010101" pitchFamily="34" charset="-127"/>
              </a:rPr>
              <a:t>MIPS: Software conventions for Registers</a:t>
            </a:r>
          </a:p>
        </p:txBody>
      </p:sp>
      <p:sp>
        <p:nvSpPr>
          <p:cNvPr id="10244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181600"/>
            <a:ext cx="4343400" cy="1447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2400" smtClean="0">
                <a:ea typeface="굴림" panose="020B0600000101010101" pitchFamily="34" charset="-127"/>
              </a:rPr>
              <a:t>Before calling procedure:</a:t>
            </a:r>
          </a:p>
          <a:p>
            <a:pPr lvl="1">
              <a:lnSpc>
                <a:spcPct val="70000"/>
              </a:lnSpc>
            </a:pPr>
            <a:r>
              <a:rPr lang="en-US" altLang="ko-KR" sz="2000" smtClean="0">
                <a:ea typeface="굴림" panose="020B0600000101010101" pitchFamily="34" charset="-127"/>
              </a:rPr>
              <a:t>Save caller-saves regs</a:t>
            </a:r>
          </a:p>
          <a:p>
            <a:pPr lvl="1">
              <a:lnSpc>
                <a:spcPct val="70000"/>
              </a:lnSpc>
            </a:pPr>
            <a:r>
              <a:rPr lang="en-US" altLang="ko-KR" sz="2000" smtClean="0">
                <a:ea typeface="굴림" panose="020B0600000101010101" pitchFamily="34" charset="-127"/>
              </a:rPr>
              <a:t>Save v0, v1</a:t>
            </a:r>
          </a:p>
          <a:p>
            <a:pPr lvl="1">
              <a:lnSpc>
                <a:spcPct val="70000"/>
              </a:lnSpc>
            </a:pPr>
            <a:r>
              <a:rPr lang="en-US" altLang="ko-KR" sz="2000" smtClean="0">
                <a:ea typeface="굴림" panose="020B0600000101010101" pitchFamily="34" charset="-127"/>
              </a:rPr>
              <a:t>Save ra</a:t>
            </a:r>
          </a:p>
        </p:txBody>
      </p:sp>
      <p:sp>
        <p:nvSpPr>
          <p:cNvPr id="10245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181600"/>
            <a:ext cx="3886200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2400" smtClean="0">
                <a:ea typeface="굴림" panose="020B0600000101010101" pitchFamily="34" charset="-127"/>
              </a:rPr>
              <a:t>After return, assume</a:t>
            </a:r>
          </a:p>
          <a:p>
            <a:pPr lvl="1">
              <a:lnSpc>
                <a:spcPct val="70000"/>
              </a:lnSpc>
            </a:pPr>
            <a:r>
              <a:rPr lang="en-US" altLang="ko-KR" sz="2000" smtClean="0">
                <a:ea typeface="굴림" panose="020B0600000101010101" pitchFamily="34" charset="-127"/>
              </a:rPr>
              <a:t>Callee-saves reg OK</a:t>
            </a:r>
          </a:p>
          <a:p>
            <a:pPr lvl="1">
              <a:lnSpc>
                <a:spcPct val="70000"/>
              </a:lnSpc>
            </a:pPr>
            <a:r>
              <a:rPr lang="en-US" altLang="ko-KR" sz="2000" smtClean="0">
                <a:ea typeface="굴림" panose="020B0600000101010101" pitchFamily="34" charset="-127"/>
              </a:rPr>
              <a:t>gp,sp,fp OK (restored!)</a:t>
            </a:r>
          </a:p>
          <a:p>
            <a:pPr lvl="1">
              <a:lnSpc>
                <a:spcPct val="70000"/>
              </a:lnSpc>
            </a:pPr>
            <a:r>
              <a:rPr lang="en-US" altLang="ko-KR" sz="2000" smtClean="0">
                <a:ea typeface="굴림" panose="020B0600000101010101" pitchFamily="34" charset="-127"/>
              </a:rPr>
              <a:t>Other things trashed</a:t>
            </a:r>
          </a:p>
          <a:p>
            <a:pPr>
              <a:lnSpc>
                <a:spcPct val="70000"/>
              </a:lnSpc>
            </a:pPr>
            <a:endParaRPr lang="ko-KR" altLang="en-US" sz="200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981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Problem is at the lowest level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684213"/>
            <a:ext cx="8913812" cy="602297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Most of the time, threads are working on separate data, so scheduling doesn’t matter: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None/>
              <a:tabLst>
                <a:tab pos="2228850" algn="ctr"/>
                <a:tab pos="55483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	</a:t>
            </a:r>
            <a:r>
              <a:rPr lang="en-US" altLang="ko-KR" sz="200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sz="2000" u="sng" smtClean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sz="200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sz="2000" u="sng" smtClean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None/>
              <a:tabLst>
                <a:tab pos="2228850" algn="ctr"/>
                <a:tab pos="5548313" algn="ctr"/>
              </a:tabLst>
            </a:pPr>
            <a:r>
              <a:rPr lang="en-US" altLang="ko-KR" sz="2000" smtClean="0">
                <a:solidFill>
                  <a:schemeClr val="hlink"/>
                </a:solidFill>
                <a:ea typeface="굴림" panose="020B0600000101010101" pitchFamily="34" charset="-127"/>
              </a:rPr>
              <a:t>		x = 1;	y = 2;	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However, What about (Initially, y = 12):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None/>
              <a:tabLst>
                <a:tab pos="2228850" algn="ctr"/>
                <a:tab pos="5548313" algn="ctr"/>
              </a:tabLst>
            </a:pPr>
            <a:r>
              <a:rPr lang="en-US" altLang="ko-KR" sz="2000" smtClean="0">
                <a:ea typeface="굴림" panose="020B0600000101010101" pitchFamily="34" charset="-127"/>
              </a:rPr>
              <a:t>	</a:t>
            </a:r>
            <a:r>
              <a:rPr lang="en-US" altLang="ko-KR" sz="200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sz="2000" u="sng" smtClean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sz="200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sz="2000" u="sng" smtClean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None/>
              <a:tabLst>
                <a:tab pos="2228850" algn="ctr"/>
                <a:tab pos="5548313" algn="ctr"/>
              </a:tabLst>
            </a:pPr>
            <a:r>
              <a:rPr lang="en-US" altLang="ko-KR" sz="2000" smtClean="0">
                <a:solidFill>
                  <a:schemeClr val="hlink"/>
                </a:solidFill>
                <a:ea typeface="굴림" panose="020B0600000101010101" pitchFamily="34" charset="-127"/>
              </a:rPr>
              <a:t>		x = 1;	y = 2;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None/>
              <a:tabLst>
                <a:tab pos="2228850" algn="ctr"/>
                <a:tab pos="5548313" algn="ctr"/>
              </a:tabLst>
            </a:pPr>
            <a:r>
              <a:rPr lang="en-US" altLang="ko-KR" sz="2000" smtClean="0">
                <a:solidFill>
                  <a:schemeClr val="hlink"/>
                </a:solidFill>
                <a:ea typeface="굴림" panose="020B0600000101010101" pitchFamily="34" charset="-127"/>
              </a:rPr>
              <a:t>		x = y+1;	y = y*2;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What are the possible values of x? 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Or, what are the possible values of x below?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None/>
              <a:tabLst>
                <a:tab pos="2228850" algn="ctr"/>
                <a:tab pos="5548313" algn="ctr"/>
              </a:tabLst>
            </a:pPr>
            <a:r>
              <a:rPr lang="en-US" altLang="ko-KR" sz="2000" smtClean="0">
                <a:ea typeface="굴림" panose="020B0600000101010101" pitchFamily="34" charset="-127"/>
              </a:rPr>
              <a:t>	</a:t>
            </a:r>
            <a:r>
              <a:rPr lang="en-US" altLang="ko-KR" sz="200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sz="2000" u="sng" smtClean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sz="200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sz="2000" u="sng" smtClean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None/>
              <a:tabLst>
                <a:tab pos="2228850" algn="ctr"/>
                <a:tab pos="5548313" algn="ctr"/>
              </a:tabLst>
            </a:pPr>
            <a:r>
              <a:rPr lang="en-US" altLang="ko-KR" sz="2000" smtClean="0">
                <a:solidFill>
                  <a:schemeClr val="hlink"/>
                </a:solidFill>
                <a:ea typeface="굴림" panose="020B0600000101010101" pitchFamily="34" charset="-127"/>
              </a:rPr>
              <a:t>		x = 1;	x = 2;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000" smtClean="0">
                <a:ea typeface="굴림" panose="020B0600000101010101" pitchFamily="34" charset="-127"/>
              </a:rPr>
              <a:t>X could be 1 or 2 (non-deterministic!)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000" smtClean="0">
                <a:ea typeface="굴림" panose="020B0600000101010101" pitchFamily="34" charset="-127"/>
              </a:rPr>
              <a:t>Could even be 3 for serial processors: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1800" smtClean="0">
                <a:ea typeface="굴림" panose="020B0600000101010101" pitchFamily="34" charset="-127"/>
              </a:rPr>
              <a:t>Thread A writes 0001, B writes 0010. 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1800" smtClean="0">
                <a:ea typeface="굴림" panose="020B0600000101010101" pitchFamily="34" charset="-127"/>
              </a:rPr>
              <a:t>Scheduling order ABABABBA yields 3!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None/>
              <a:tabLst>
                <a:tab pos="2228850" algn="ctr"/>
                <a:tab pos="5548313" algn="ctr"/>
              </a:tabLst>
            </a:pPr>
            <a:endParaRPr lang="ko-KR" altLang="en-US" sz="200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1014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9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9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9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9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9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Atomic Operations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8" y="714375"/>
            <a:ext cx="89154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To understand a concurrent program, we need to know what the underlying indivisible operations are!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Atomic Operation</a:t>
            </a:r>
            <a:r>
              <a:rPr lang="en-US" altLang="ko-KR" smtClean="0">
                <a:ea typeface="굴림" panose="020B0600000101010101" pitchFamily="34" charset="-127"/>
              </a:rPr>
              <a:t>: an operation that always runs to completion or not at all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It is </a:t>
            </a:r>
            <a:r>
              <a:rPr lang="en-US" altLang="ko-KR" i="1" smtClean="0">
                <a:ea typeface="굴림" panose="020B0600000101010101" pitchFamily="34" charset="-127"/>
              </a:rPr>
              <a:t>indivisible: </a:t>
            </a:r>
            <a:r>
              <a:rPr lang="en-US" altLang="ko-KR" smtClean="0">
                <a:ea typeface="굴림" panose="020B0600000101010101" pitchFamily="34" charset="-127"/>
              </a:rPr>
              <a:t>it cannot be stopped in the middle and state cannot be modified by someone else in the middle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Fundamental building block – if no atomic operations, then have no way for threads to work together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On most machines, memory references and assignments (i.e. loads and stores) of words are atomic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Consequently – weird example that produces “3” on previous slide can’t happen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Many instructions are not atomic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Double-precision floating point store often not atomic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VAX and IBM 360 had an instruction to copy a whole array</a:t>
            </a:r>
          </a:p>
          <a:p>
            <a:pPr>
              <a:lnSpc>
                <a:spcPct val="80000"/>
              </a:lnSpc>
            </a:pPr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5612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56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2503488"/>
            <a:ext cx="3989387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" y="688975"/>
            <a:ext cx="8648700" cy="613251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Threaded programs must work for all interleavings of thread instruction sequences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Cooperating threads inherently non-deterministic and non-reproducible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Really hard to debug unless carefully designed!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Example: Therac-25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Machine for radiation therapy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Software control of electron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accelerator and electron beam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/</a:t>
            </a:r>
            <a:b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Xray production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Software control of dosage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Software errors caused the </a:t>
            </a:r>
            <a:b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death of several patients</a:t>
            </a:r>
            <a:endParaRPr lang="en-US" altLang="ko-KR" smtClean="0"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 series of race conditions on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shared variables and poor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software design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“They determined that data entry speed during editing was the key factor in producing the error condition: If the prescription data was edited at a fast pace, the overdose occurred.”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Correctness Requirements</a:t>
            </a:r>
          </a:p>
        </p:txBody>
      </p:sp>
    </p:spTree>
    <p:extLst>
      <p:ext uri="{BB962C8B-B14F-4D97-AF65-F5344CB8AC3E}">
        <p14:creationId xmlns:p14="http://schemas.microsoft.com/office/powerpoint/2010/main" val="4077773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8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8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Space Shuttle Example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" y="696913"/>
            <a:ext cx="86868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Original Space Shuttle launch aborted 20 minutes before scheduled launch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Shuttle has five computers: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Four run the “Primary Avionics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Software System” (PASS)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Asynchronous and real-time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Runs all of the control systems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Results synchronized and compared every 3 to 4 ms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The Fifth computer is the “Backup Flight System” (BFS)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stays synchronized in case it is needed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Written by completely different team than PASS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Countdown aborted because BFS disagreed with PASS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 1/67 chance that PASS was out of sync one cycle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Bug due to modifications in 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initialization</a:t>
            </a:r>
            <a:r>
              <a:rPr lang="en-US" altLang="ko-KR" smtClean="0">
                <a:ea typeface="굴림" panose="020B0600000101010101" pitchFamily="34" charset="-127"/>
              </a:rPr>
              <a:t> code of PASS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 delayed init request placed into timer queue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As a result, timer queue not empty at expected time to force use of hardware clock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Bug not found during extensive simulation</a:t>
            </a:r>
          </a:p>
        </p:txBody>
      </p:sp>
      <p:grpSp>
        <p:nvGrpSpPr>
          <p:cNvPr id="421920" name="Group 32"/>
          <p:cNvGrpSpPr>
            <a:grpSpLocks/>
          </p:cNvGrpSpPr>
          <p:nvPr/>
        </p:nvGrpSpPr>
        <p:grpSpPr bwMode="auto">
          <a:xfrm>
            <a:off x="5410200" y="1117600"/>
            <a:ext cx="1828800" cy="1658938"/>
            <a:chOff x="3408" y="704"/>
            <a:chExt cx="1152" cy="1045"/>
          </a:xfrm>
        </p:grpSpPr>
        <p:grpSp>
          <p:nvGrpSpPr>
            <p:cNvPr id="22538" name="Group 5"/>
            <p:cNvGrpSpPr>
              <a:grpSpLocks/>
            </p:cNvGrpSpPr>
            <p:nvPr/>
          </p:nvGrpSpPr>
          <p:grpSpPr bwMode="auto">
            <a:xfrm>
              <a:off x="4176" y="1376"/>
              <a:ext cx="384" cy="373"/>
              <a:chOff x="4176" y="2736"/>
              <a:chExt cx="384" cy="373"/>
            </a:xfrm>
          </p:grpSpPr>
          <p:sp>
            <p:nvSpPr>
              <p:cNvPr id="22557" name="Rectangle 6"/>
              <p:cNvSpPr>
                <a:spLocks noChangeArrowheads="1"/>
              </p:cNvSpPr>
              <p:nvPr/>
            </p:nvSpPr>
            <p:spPr bwMode="auto">
              <a:xfrm>
                <a:off x="4176" y="2736"/>
                <a:ext cx="384" cy="373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58" name="tower"/>
              <p:cNvSpPr>
                <a:spLocks noEditPoints="1" noChangeArrowheads="1"/>
              </p:cNvSpPr>
              <p:nvPr/>
            </p:nvSpPr>
            <p:spPr bwMode="auto">
              <a:xfrm>
                <a:off x="4272" y="2784"/>
                <a:ext cx="217" cy="288"/>
              </a:xfrm>
              <a:custGeom>
                <a:avLst/>
                <a:gdLst>
                  <a:gd name="T0" fmla="*/ 0 w 21600"/>
                  <a:gd name="T1" fmla="*/ 29 h 21600"/>
                  <a:gd name="T2" fmla="*/ 67 w 21600"/>
                  <a:gd name="T3" fmla="*/ 0 h 21600"/>
                  <a:gd name="T4" fmla="*/ 109 w 21600"/>
                  <a:gd name="T5" fmla="*/ 0 h 21600"/>
                  <a:gd name="T6" fmla="*/ 217 w 21600"/>
                  <a:gd name="T7" fmla="*/ 0 h 21600"/>
                  <a:gd name="T8" fmla="*/ 217 w 21600"/>
                  <a:gd name="T9" fmla="*/ 155 h 21600"/>
                  <a:gd name="T10" fmla="*/ 217 w 21600"/>
                  <a:gd name="T11" fmla="*/ 259 h 21600"/>
                  <a:gd name="T12" fmla="*/ 152 w 21600"/>
                  <a:gd name="T13" fmla="*/ 288 h 21600"/>
                  <a:gd name="T14" fmla="*/ 106 w 21600"/>
                  <a:gd name="T15" fmla="*/ 288 h 21600"/>
                  <a:gd name="T16" fmla="*/ 0 w 21600"/>
                  <a:gd name="T17" fmla="*/ 288 h 21600"/>
                  <a:gd name="T18" fmla="*/ 0 w 21600"/>
                  <a:gd name="T19" fmla="*/ 154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98 w 21600"/>
                  <a:gd name="T31" fmla="*/ 22575 h 21600"/>
                  <a:gd name="T32" fmla="*/ 21500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39" name="Group 8"/>
            <p:cNvGrpSpPr>
              <a:grpSpLocks/>
            </p:cNvGrpSpPr>
            <p:nvPr/>
          </p:nvGrpSpPr>
          <p:grpSpPr bwMode="auto">
            <a:xfrm>
              <a:off x="4176" y="704"/>
              <a:ext cx="384" cy="373"/>
              <a:chOff x="4176" y="2736"/>
              <a:chExt cx="384" cy="373"/>
            </a:xfrm>
          </p:grpSpPr>
          <p:sp>
            <p:nvSpPr>
              <p:cNvPr id="22555" name="Rectangle 9"/>
              <p:cNvSpPr>
                <a:spLocks noChangeArrowheads="1"/>
              </p:cNvSpPr>
              <p:nvPr/>
            </p:nvSpPr>
            <p:spPr bwMode="auto">
              <a:xfrm>
                <a:off x="4176" y="2736"/>
                <a:ext cx="384" cy="373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56" name="tower"/>
              <p:cNvSpPr>
                <a:spLocks noEditPoints="1" noChangeArrowheads="1"/>
              </p:cNvSpPr>
              <p:nvPr/>
            </p:nvSpPr>
            <p:spPr bwMode="auto">
              <a:xfrm>
                <a:off x="4272" y="2784"/>
                <a:ext cx="217" cy="288"/>
              </a:xfrm>
              <a:custGeom>
                <a:avLst/>
                <a:gdLst>
                  <a:gd name="T0" fmla="*/ 0 w 21600"/>
                  <a:gd name="T1" fmla="*/ 29 h 21600"/>
                  <a:gd name="T2" fmla="*/ 67 w 21600"/>
                  <a:gd name="T3" fmla="*/ 0 h 21600"/>
                  <a:gd name="T4" fmla="*/ 109 w 21600"/>
                  <a:gd name="T5" fmla="*/ 0 h 21600"/>
                  <a:gd name="T6" fmla="*/ 217 w 21600"/>
                  <a:gd name="T7" fmla="*/ 0 h 21600"/>
                  <a:gd name="T8" fmla="*/ 217 w 21600"/>
                  <a:gd name="T9" fmla="*/ 155 h 21600"/>
                  <a:gd name="T10" fmla="*/ 217 w 21600"/>
                  <a:gd name="T11" fmla="*/ 259 h 21600"/>
                  <a:gd name="T12" fmla="*/ 152 w 21600"/>
                  <a:gd name="T13" fmla="*/ 288 h 21600"/>
                  <a:gd name="T14" fmla="*/ 106 w 21600"/>
                  <a:gd name="T15" fmla="*/ 288 h 21600"/>
                  <a:gd name="T16" fmla="*/ 0 w 21600"/>
                  <a:gd name="T17" fmla="*/ 288 h 21600"/>
                  <a:gd name="T18" fmla="*/ 0 w 21600"/>
                  <a:gd name="T19" fmla="*/ 154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98 w 21600"/>
                  <a:gd name="T31" fmla="*/ 22575 h 21600"/>
                  <a:gd name="T32" fmla="*/ 21500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40" name="Group 11"/>
            <p:cNvGrpSpPr>
              <a:grpSpLocks/>
            </p:cNvGrpSpPr>
            <p:nvPr/>
          </p:nvGrpSpPr>
          <p:grpSpPr bwMode="auto">
            <a:xfrm>
              <a:off x="3408" y="1376"/>
              <a:ext cx="384" cy="373"/>
              <a:chOff x="4176" y="2736"/>
              <a:chExt cx="384" cy="373"/>
            </a:xfrm>
          </p:grpSpPr>
          <p:sp>
            <p:nvSpPr>
              <p:cNvPr id="22553" name="Rectangle 12"/>
              <p:cNvSpPr>
                <a:spLocks noChangeArrowheads="1"/>
              </p:cNvSpPr>
              <p:nvPr/>
            </p:nvSpPr>
            <p:spPr bwMode="auto">
              <a:xfrm>
                <a:off x="4176" y="2736"/>
                <a:ext cx="384" cy="373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54" name="tower"/>
              <p:cNvSpPr>
                <a:spLocks noEditPoints="1" noChangeArrowheads="1"/>
              </p:cNvSpPr>
              <p:nvPr/>
            </p:nvSpPr>
            <p:spPr bwMode="auto">
              <a:xfrm>
                <a:off x="4272" y="2784"/>
                <a:ext cx="217" cy="288"/>
              </a:xfrm>
              <a:custGeom>
                <a:avLst/>
                <a:gdLst>
                  <a:gd name="T0" fmla="*/ 0 w 21600"/>
                  <a:gd name="T1" fmla="*/ 29 h 21600"/>
                  <a:gd name="T2" fmla="*/ 67 w 21600"/>
                  <a:gd name="T3" fmla="*/ 0 h 21600"/>
                  <a:gd name="T4" fmla="*/ 109 w 21600"/>
                  <a:gd name="T5" fmla="*/ 0 h 21600"/>
                  <a:gd name="T6" fmla="*/ 217 w 21600"/>
                  <a:gd name="T7" fmla="*/ 0 h 21600"/>
                  <a:gd name="T8" fmla="*/ 217 w 21600"/>
                  <a:gd name="T9" fmla="*/ 155 h 21600"/>
                  <a:gd name="T10" fmla="*/ 217 w 21600"/>
                  <a:gd name="T11" fmla="*/ 259 h 21600"/>
                  <a:gd name="T12" fmla="*/ 152 w 21600"/>
                  <a:gd name="T13" fmla="*/ 288 h 21600"/>
                  <a:gd name="T14" fmla="*/ 106 w 21600"/>
                  <a:gd name="T15" fmla="*/ 288 h 21600"/>
                  <a:gd name="T16" fmla="*/ 0 w 21600"/>
                  <a:gd name="T17" fmla="*/ 288 h 21600"/>
                  <a:gd name="T18" fmla="*/ 0 w 21600"/>
                  <a:gd name="T19" fmla="*/ 154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98 w 21600"/>
                  <a:gd name="T31" fmla="*/ 22575 h 21600"/>
                  <a:gd name="T32" fmla="*/ 21500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41" name="Group 14"/>
            <p:cNvGrpSpPr>
              <a:grpSpLocks/>
            </p:cNvGrpSpPr>
            <p:nvPr/>
          </p:nvGrpSpPr>
          <p:grpSpPr bwMode="auto">
            <a:xfrm>
              <a:off x="3408" y="704"/>
              <a:ext cx="384" cy="373"/>
              <a:chOff x="4176" y="2736"/>
              <a:chExt cx="384" cy="373"/>
            </a:xfrm>
          </p:grpSpPr>
          <p:sp>
            <p:nvSpPr>
              <p:cNvPr id="22551" name="Rectangle 15"/>
              <p:cNvSpPr>
                <a:spLocks noChangeArrowheads="1"/>
              </p:cNvSpPr>
              <p:nvPr/>
            </p:nvSpPr>
            <p:spPr bwMode="auto">
              <a:xfrm>
                <a:off x="4176" y="2736"/>
                <a:ext cx="384" cy="373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52" name="tower"/>
              <p:cNvSpPr>
                <a:spLocks noEditPoints="1" noChangeArrowheads="1"/>
              </p:cNvSpPr>
              <p:nvPr/>
            </p:nvSpPr>
            <p:spPr bwMode="auto">
              <a:xfrm>
                <a:off x="4272" y="2784"/>
                <a:ext cx="217" cy="288"/>
              </a:xfrm>
              <a:custGeom>
                <a:avLst/>
                <a:gdLst>
                  <a:gd name="T0" fmla="*/ 0 w 21600"/>
                  <a:gd name="T1" fmla="*/ 29 h 21600"/>
                  <a:gd name="T2" fmla="*/ 67 w 21600"/>
                  <a:gd name="T3" fmla="*/ 0 h 21600"/>
                  <a:gd name="T4" fmla="*/ 109 w 21600"/>
                  <a:gd name="T5" fmla="*/ 0 h 21600"/>
                  <a:gd name="T6" fmla="*/ 217 w 21600"/>
                  <a:gd name="T7" fmla="*/ 0 h 21600"/>
                  <a:gd name="T8" fmla="*/ 217 w 21600"/>
                  <a:gd name="T9" fmla="*/ 155 h 21600"/>
                  <a:gd name="T10" fmla="*/ 217 w 21600"/>
                  <a:gd name="T11" fmla="*/ 259 h 21600"/>
                  <a:gd name="T12" fmla="*/ 152 w 21600"/>
                  <a:gd name="T13" fmla="*/ 288 h 21600"/>
                  <a:gd name="T14" fmla="*/ 106 w 21600"/>
                  <a:gd name="T15" fmla="*/ 288 h 21600"/>
                  <a:gd name="T16" fmla="*/ 0 w 21600"/>
                  <a:gd name="T17" fmla="*/ 288 h 21600"/>
                  <a:gd name="T18" fmla="*/ 0 w 21600"/>
                  <a:gd name="T19" fmla="*/ 154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98 w 21600"/>
                  <a:gd name="T31" fmla="*/ 22575 h 21600"/>
                  <a:gd name="T32" fmla="*/ 21500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42" name="Group 17"/>
            <p:cNvGrpSpPr>
              <a:grpSpLocks/>
            </p:cNvGrpSpPr>
            <p:nvPr/>
          </p:nvGrpSpPr>
          <p:grpSpPr bwMode="auto">
            <a:xfrm>
              <a:off x="3712" y="971"/>
              <a:ext cx="564" cy="501"/>
              <a:chOff x="1680" y="3120"/>
              <a:chExt cx="672" cy="577"/>
            </a:xfrm>
          </p:grpSpPr>
          <p:sp>
            <p:nvSpPr>
              <p:cNvPr id="22545" name="Line 18"/>
              <p:cNvSpPr>
                <a:spLocks noChangeShapeType="1"/>
              </p:cNvSpPr>
              <p:nvPr/>
            </p:nvSpPr>
            <p:spPr bwMode="auto">
              <a:xfrm>
                <a:off x="1680" y="3120"/>
                <a:ext cx="672" cy="57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546" name="Line 19"/>
              <p:cNvSpPr>
                <a:spLocks noChangeShapeType="1"/>
              </p:cNvSpPr>
              <p:nvPr/>
            </p:nvSpPr>
            <p:spPr bwMode="auto">
              <a:xfrm flipH="1">
                <a:off x="1680" y="3120"/>
                <a:ext cx="672" cy="57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547" name="Line 20"/>
              <p:cNvSpPr>
                <a:spLocks noChangeShapeType="1"/>
              </p:cNvSpPr>
              <p:nvPr/>
            </p:nvSpPr>
            <p:spPr bwMode="auto">
              <a:xfrm>
                <a:off x="2352" y="321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548" name="Line 21"/>
              <p:cNvSpPr>
                <a:spLocks noChangeShapeType="1"/>
              </p:cNvSpPr>
              <p:nvPr/>
            </p:nvSpPr>
            <p:spPr bwMode="auto">
              <a:xfrm flipH="1">
                <a:off x="1776" y="3120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549" name="Line 22"/>
              <p:cNvSpPr>
                <a:spLocks noChangeShapeType="1"/>
              </p:cNvSpPr>
              <p:nvPr/>
            </p:nvSpPr>
            <p:spPr bwMode="auto">
              <a:xfrm>
                <a:off x="1680" y="321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550" name="Line 23"/>
              <p:cNvSpPr>
                <a:spLocks noChangeShapeType="1"/>
              </p:cNvSpPr>
              <p:nvPr/>
            </p:nvSpPr>
            <p:spPr bwMode="auto">
              <a:xfrm flipV="1">
                <a:off x="1776" y="3696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2543" name="Rectangle 25"/>
            <p:cNvSpPr>
              <a:spLocks noChangeArrowheads="1"/>
            </p:cNvSpPr>
            <p:nvPr/>
          </p:nvSpPr>
          <p:spPr bwMode="auto">
            <a:xfrm>
              <a:off x="3696" y="962"/>
              <a:ext cx="591" cy="510"/>
            </a:xfrm>
            <a:prstGeom prst="rect">
              <a:avLst/>
            </a:prstGeom>
            <a:solidFill>
              <a:srgbClr val="618FFD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4" name="Text Box 28"/>
            <p:cNvSpPr txBox="1">
              <a:spLocks noChangeArrowheads="1"/>
            </p:cNvSpPr>
            <p:nvPr/>
          </p:nvSpPr>
          <p:spPr bwMode="auto">
            <a:xfrm>
              <a:off x="3744" y="1104"/>
              <a:ext cx="4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PASS</a:t>
              </a:r>
            </a:p>
          </p:txBody>
        </p:sp>
      </p:grpSp>
      <p:grpSp>
        <p:nvGrpSpPr>
          <p:cNvPr id="421921" name="Group 33"/>
          <p:cNvGrpSpPr>
            <a:grpSpLocks/>
          </p:cNvGrpSpPr>
          <p:nvPr/>
        </p:nvGrpSpPr>
        <p:grpSpPr bwMode="auto">
          <a:xfrm>
            <a:off x="6781800" y="1651000"/>
            <a:ext cx="1447800" cy="976313"/>
            <a:chOff x="4272" y="1040"/>
            <a:chExt cx="912" cy="615"/>
          </a:xfrm>
        </p:grpSpPr>
        <p:sp>
          <p:nvSpPr>
            <p:cNvPr id="22534" name="Line 24"/>
            <p:cNvSpPr>
              <a:spLocks noChangeShapeType="1"/>
            </p:cNvSpPr>
            <p:nvPr/>
          </p:nvSpPr>
          <p:spPr bwMode="auto">
            <a:xfrm>
              <a:off x="4272" y="1221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535" name="Rectangle 26"/>
            <p:cNvSpPr>
              <a:spLocks noChangeArrowheads="1"/>
            </p:cNvSpPr>
            <p:nvPr/>
          </p:nvSpPr>
          <p:spPr bwMode="auto">
            <a:xfrm>
              <a:off x="4800" y="1040"/>
              <a:ext cx="384" cy="373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36" name="tower"/>
            <p:cNvSpPr>
              <a:spLocks noEditPoints="1" noChangeArrowheads="1"/>
            </p:cNvSpPr>
            <p:nvPr/>
          </p:nvSpPr>
          <p:spPr bwMode="auto">
            <a:xfrm>
              <a:off x="4896" y="1088"/>
              <a:ext cx="217" cy="288"/>
            </a:xfrm>
            <a:custGeom>
              <a:avLst/>
              <a:gdLst>
                <a:gd name="T0" fmla="*/ 0 w 21600"/>
                <a:gd name="T1" fmla="*/ 29 h 21600"/>
                <a:gd name="T2" fmla="*/ 67 w 21600"/>
                <a:gd name="T3" fmla="*/ 0 h 21600"/>
                <a:gd name="T4" fmla="*/ 109 w 21600"/>
                <a:gd name="T5" fmla="*/ 0 h 21600"/>
                <a:gd name="T6" fmla="*/ 217 w 21600"/>
                <a:gd name="T7" fmla="*/ 0 h 21600"/>
                <a:gd name="T8" fmla="*/ 217 w 21600"/>
                <a:gd name="T9" fmla="*/ 155 h 21600"/>
                <a:gd name="T10" fmla="*/ 217 w 21600"/>
                <a:gd name="T11" fmla="*/ 259 h 21600"/>
                <a:gd name="T12" fmla="*/ 152 w 21600"/>
                <a:gd name="T13" fmla="*/ 288 h 21600"/>
                <a:gd name="T14" fmla="*/ 106 w 21600"/>
                <a:gd name="T15" fmla="*/ 288 h 21600"/>
                <a:gd name="T16" fmla="*/ 0 w 21600"/>
                <a:gd name="T17" fmla="*/ 288 h 21600"/>
                <a:gd name="T18" fmla="*/ 0 w 21600"/>
                <a:gd name="T19" fmla="*/ 154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98 w 21600"/>
                <a:gd name="T31" fmla="*/ 22575 h 21600"/>
                <a:gd name="T32" fmla="*/ 21500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53FB2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Text Box 29"/>
            <p:cNvSpPr txBox="1">
              <a:spLocks noChangeArrowheads="1"/>
            </p:cNvSpPr>
            <p:nvPr/>
          </p:nvSpPr>
          <p:spPr bwMode="auto">
            <a:xfrm>
              <a:off x="4756" y="1424"/>
              <a:ext cx="3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BFS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708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1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1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1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1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1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1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1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1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1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1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1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1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1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1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1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1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1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1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Another Concurrent Program Example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750888"/>
            <a:ext cx="8683625" cy="5878512"/>
          </a:xfrm>
        </p:spPr>
        <p:txBody>
          <a:bodyPr/>
          <a:lstStyle/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Two threads, A and B, compete with each other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One tries to increment a shared counter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The other tries to decrement the counter</a:t>
            </a:r>
          </a:p>
          <a:p>
            <a:pPr>
              <a:buFontTx/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			</a:t>
            </a:r>
            <a:r>
              <a:rPr lang="en-US" altLang="ko-KR" sz="2000" u="sng" smtClean="0">
                <a:ea typeface="굴림" panose="020B0600000101010101" pitchFamily="34" charset="-127"/>
              </a:rPr>
              <a:t>Thread A</a:t>
            </a:r>
            <a:r>
              <a:rPr lang="en-US" altLang="ko-KR" sz="2000" smtClean="0">
                <a:ea typeface="굴림" panose="020B0600000101010101" pitchFamily="34" charset="-127"/>
              </a:rPr>
              <a:t>		</a:t>
            </a:r>
            <a:r>
              <a:rPr lang="en-US" altLang="ko-KR" sz="2000" u="sng" smtClean="0">
                <a:ea typeface="굴림" panose="020B0600000101010101" pitchFamily="34" charset="-127"/>
              </a:rPr>
              <a:t>Thread B</a:t>
            </a:r>
          </a:p>
          <a:p>
            <a:pPr>
              <a:buFontTx/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z="2000" smtClean="0">
                <a:ea typeface="굴림" panose="020B0600000101010101" pitchFamily="34" charset="-127"/>
              </a:rPr>
              <a:t>		i = 0;		i = 0;</a:t>
            </a:r>
            <a:br>
              <a:rPr lang="en-US" altLang="ko-KR" sz="2000" smtClean="0">
                <a:ea typeface="굴림" panose="020B0600000101010101" pitchFamily="34" charset="-127"/>
              </a:rPr>
            </a:br>
            <a:r>
              <a:rPr lang="en-US" altLang="ko-KR" sz="2000" smtClean="0">
                <a:ea typeface="굴림" panose="020B0600000101010101" pitchFamily="34" charset="-127"/>
              </a:rPr>
              <a:t>	while (i &lt; 10)	while (i &gt; -10)</a:t>
            </a:r>
            <a:br>
              <a:rPr lang="en-US" altLang="ko-KR" sz="2000" smtClean="0">
                <a:ea typeface="굴림" panose="020B0600000101010101" pitchFamily="34" charset="-127"/>
              </a:rPr>
            </a:br>
            <a:r>
              <a:rPr lang="en-US" altLang="ko-KR" sz="2000" smtClean="0">
                <a:ea typeface="굴림" panose="020B0600000101010101" pitchFamily="34" charset="-127"/>
              </a:rPr>
              <a:t>	   i = i + 1;	   i = i – 1;</a:t>
            </a:r>
            <a:br>
              <a:rPr lang="en-US" altLang="ko-KR" sz="2000" smtClean="0">
                <a:ea typeface="굴림" panose="020B0600000101010101" pitchFamily="34" charset="-127"/>
              </a:rPr>
            </a:br>
            <a:r>
              <a:rPr lang="en-US" altLang="ko-KR" sz="2000" smtClean="0">
                <a:ea typeface="굴림" panose="020B0600000101010101" pitchFamily="34" charset="-127"/>
              </a:rPr>
              <a:t>	printf(“A wins!”);	printf(“B wins!”);</a:t>
            </a:r>
            <a:endParaRPr lang="en-US" altLang="ko-KR" smtClean="0">
              <a:ea typeface="굴림" panose="020B0600000101010101" pitchFamily="34" charset="-127"/>
            </a:endParaRP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Assume that memory loads and stores are atomic, but incrementing and decrementing are </a:t>
            </a:r>
            <a:r>
              <a:rPr lang="en-US" altLang="ko-KR" i="1" smtClean="0">
                <a:solidFill>
                  <a:schemeClr val="hlink"/>
                </a:solidFill>
                <a:ea typeface="굴림" panose="020B0600000101010101" pitchFamily="34" charset="-127"/>
              </a:rPr>
              <a:t>not</a:t>
            </a:r>
            <a:r>
              <a:rPr lang="en-US" altLang="ko-KR" smtClean="0">
                <a:ea typeface="굴림" panose="020B0600000101010101" pitchFamily="34" charset="-127"/>
              </a:rPr>
              <a:t> atomic 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Who wins? Could be either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Is it guaranteed that someone wins? Why or why not?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What it both threads have their own CPU running at same speed?  Is it guaranteed that it goes on forever?</a:t>
            </a:r>
          </a:p>
        </p:txBody>
      </p:sp>
    </p:spTree>
    <p:extLst>
      <p:ext uri="{BB962C8B-B14F-4D97-AF65-F5344CB8AC3E}">
        <p14:creationId xmlns:p14="http://schemas.microsoft.com/office/powerpoint/2010/main" val="327421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Hand Simulation Multiprocessor Example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815975"/>
            <a:ext cx="86868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Inner loop looks like this: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				</a:t>
            </a:r>
            <a:r>
              <a:rPr lang="en-US" altLang="ko-KR" sz="2000" u="sng" smtClean="0">
                <a:ea typeface="굴림" panose="020B0600000101010101" pitchFamily="34" charset="-127"/>
              </a:rPr>
              <a:t>Thread A</a:t>
            </a:r>
            <a:r>
              <a:rPr lang="en-US" altLang="ko-KR" sz="2000" smtClean="0">
                <a:ea typeface="굴림" panose="020B0600000101010101" pitchFamily="34" charset="-127"/>
              </a:rPr>
              <a:t>			</a:t>
            </a:r>
            <a:r>
              <a:rPr lang="en-US" altLang="ko-KR" sz="2000" u="sng" smtClean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r1=0	load	 r1, M[i]	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			r1=0	load r1, M[i]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r1=1	add 	 r1, r1, 1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			r1=-1	sub r1, r1, 1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M[i]=1	store r1, M[i]</a:t>
            </a:r>
          </a:p>
          <a:p>
            <a:pPr>
              <a:lnSpc>
                <a:spcPct val="50000"/>
              </a:lnSpc>
              <a:spcBef>
                <a:spcPct val="20000"/>
              </a:spcBef>
              <a:buFontTx/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			M[i]=-1	store r1, M[i]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sz="2000" smtClean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Hand Simulation: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And we’re off.  A gets off to an early start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B says “hmph, better go fast” and tries really hard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A goes ahead and writes “1”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B goes and writes “-1”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A says “HUH??? I could have sworn I put a 1 there”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Could this happen on a uniprocessor?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Yes!  Unlikely, but if you depending on it not happening, it will and your system will break…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endParaRPr lang="ko-KR" altLang="en-US" smtClean="0">
              <a:ea typeface="굴림" panose="020B0600000101010101" pitchFamily="34" charset="-127"/>
            </a:endParaRPr>
          </a:p>
        </p:txBody>
      </p:sp>
      <p:sp>
        <p:nvSpPr>
          <p:cNvPr id="420868" name="Rectangle 4"/>
          <p:cNvSpPr>
            <a:spLocks noChangeArrowheads="1"/>
          </p:cNvSpPr>
          <p:nvPr/>
        </p:nvSpPr>
        <p:spPr bwMode="auto">
          <a:xfrm>
            <a:off x="0" y="762000"/>
            <a:ext cx="9144000" cy="56388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52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0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0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0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0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0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0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0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0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0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0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0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0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0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0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/>
      <p:bldP spid="42086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Motivation: “Too much milk”</a:t>
            </a:r>
          </a:p>
        </p:txBody>
      </p:sp>
      <p:sp>
        <p:nvSpPr>
          <p:cNvPr id="422976" name="Rectangle 64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315200" cy="52578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Great thing about OS’s – analogy between problems in OS and problems in real life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Help you understand real life problems better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But, computers are much stupider than people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Example: People need to coordinate:</a:t>
            </a:r>
          </a:p>
          <a:p>
            <a:endParaRPr lang="ko-KR" altLang="en-US" smtClean="0">
              <a:ea typeface="굴림" panose="020B0600000101010101" pitchFamily="34" charset="-127"/>
            </a:endParaRPr>
          </a:p>
        </p:txBody>
      </p:sp>
      <p:grpSp>
        <p:nvGrpSpPr>
          <p:cNvPr id="422984" name="Group 72"/>
          <p:cNvGrpSpPr>
            <a:grpSpLocks/>
          </p:cNvGrpSpPr>
          <p:nvPr/>
        </p:nvGrpSpPr>
        <p:grpSpPr bwMode="auto">
          <a:xfrm>
            <a:off x="304800" y="5530850"/>
            <a:ext cx="8610600" cy="365125"/>
            <a:chOff x="192" y="3484"/>
            <a:chExt cx="5424" cy="230"/>
          </a:xfrm>
        </p:grpSpPr>
        <p:sp>
          <p:nvSpPr>
            <p:cNvPr id="25647" name="Rectangle 28"/>
            <p:cNvSpPr>
              <a:spLocks noChangeArrowheads="1"/>
            </p:cNvSpPr>
            <p:nvPr/>
          </p:nvSpPr>
          <p:spPr bwMode="auto">
            <a:xfrm>
              <a:off x="3264" y="348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Arrive home, put milk away</a:t>
              </a:r>
            </a:p>
          </p:txBody>
        </p:sp>
        <p:sp>
          <p:nvSpPr>
            <p:cNvPr id="25648" name="Rectangle 27"/>
            <p:cNvSpPr>
              <a:spLocks noChangeArrowheads="1"/>
            </p:cNvSpPr>
            <p:nvPr/>
          </p:nvSpPr>
          <p:spPr bwMode="auto">
            <a:xfrm>
              <a:off x="1008" y="348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/>
            </a:p>
          </p:txBody>
        </p:sp>
        <p:sp>
          <p:nvSpPr>
            <p:cNvPr id="25649" name="Rectangle 26"/>
            <p:cNvSpPr>
              <a:spLocks noChangeArrowheads="1"/>
            </p:cNvSpPr>
            <p:nvPr/>
          </p:nvSpPr>
          <p:spPr bwMode="auto">
            <a:xfrm>
              <a:off x="192" y="348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3:30</a:t>
              </a:r>
            </a:p>
          </p:txBody>
        </p:sp>
      </p:grpSp>
      <p:grpSp>
        <p:nvGrpSpPr>
          <p:cNvPr id="422983" name="Group 71"/>
          <p:cNvGrpSpPr>
            <a:grpSpLocks/>
          </p:cNvGrpSpPr>
          <p:nvPr/>
        </p:nvGrpSpPr>
        <p:grpSpPr bwMode="auto">
          <a:xfrm>
            <a:off x="304800" y="5165725"/>
            <a:ext cx="8610600" cy="365125"/>
            <a:chOff x="192" y="3254"/>
            <a:chExt cx="5424" cy="230"/>
          </a:xfrm>
        </p:grpSpPr>
        <p:sp>
          <p:nvSpPr>
            <p:cNvPr id="25644" name="Rectangle 25"/>
            <p:cNvSpPr>
              <a:spLocks noChangeArrowheads="1"/>
            </p:cNvSpPr>
            <p:nvPr/>
          </p:nvSpPr>
          <p:spPr bwMode="auto">
            <a:xfrm>
              <a:off x="3264" y="325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Buy milk</a:t>
              </a:r>
            </a:p>
          </p:txBody>
        </p:sp>
        <p:sp>
          <p:nvSpPr>
            <p:cNvPr id="25645" name="Rectangle 24"/>
            <p:cNvSpPr>
              <a:spLocks noChangeArrowheads="1"/>
            </p:cNvSpPr>
            <p:nvPr/>
          </p:nvSpPr>
          <p:spPr bwMode="auto">
            <a:xfrm>
              <a:off x="1008" y="325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/>
            </a:p>
          </p:txBody>
        </p:sp>
        <p:sp>
          <p:nvSpPr>
            <p:cNvPr id="25646" name="Rectangle 23"/>
            <p:cNvSpPr>
              <a:spLocks noChangeArrowheads="1"/>
            </p:cNvSpPr>
            <p:nvPr/>
          </p:nvSpPr>
          <p:spPr bwMode="auto">
            <a:xfrm>
              <a:off x="192" y="325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3:25</a:t>
              </a:r>
            </a:p>
          </p:txBody>
        </p:sp>
      </p:grpSp>
      <p:grpSp>
        <p:nvGrpSpPr>
          <p:cNvPr id="422982" name="Group 70"/>
          <p:cNvGrpSpPr>
            <a:grpSpLocks/>
          </p:cNvGrpSpPr>
          <p:nvPr/>
        </p:nvGrpSpPr>
        <p:grpSpPr bwMode="auto">
          <a:xfrm>
            <a:off x="304800" y="4800600"/>
            <a:ext cx="8610600" cy="365125"/>
            <a:chOff x="192" y="3024"/>
            <a:chExt cx="5424" cy="230"/>
          </a:xfrm>
        </p:grpSpPr>
        <p:sp>
          <p:nvSpPr>
            <p:cNvPr id="25641" name="Rectangle 22"/>
            <p:cNvSpPr>
              <a:spLocks noChangeArrowheads="1"/>
            </p:cNvSpPr>
            <p:nvPr/>
          </p:nvSpPr>
          <p:spPr bwMode="auto">
            <a:xfrm>
              <a:off x="3264" y="302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Arrive at store</a:t>
              </a:r>
            </a:p>
          </p:txBody>
        </p:sp>
        <p:sp>
          <p:nvSpPr>
            <p:cNvPr id="25642" name="Rectangle 21"/>
            <p:cNvSpPr>
              <a:spLocks noChangeArrowheads="1"/>
            </p:cNvSpPr>
            <p:nvPr/>
          </p:nvSpPr>
          <p:spPr bwMode="auto">
            <a:xfrm>
              <a:off x="1008" y="302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Arrive home, put milk away</a:t>
              </a:r>
            </a:p>
          </p:txBody>
        </p:sp>
        <p:sp>
          <p:nvSpPr>
            <p:cNvPr id="25643" name="Rectangle 20"/>
            <p:cNvSpPr>
              <a:spLocks noChangeArrowheads="1"/>
            </p:cNvSpPr>
            <p:nvPr/>
          </p:nvSpPr>
          <p:spPr bwMode="auto">
            <a:xfrm>
              <a:off x="192" y="302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3:20</a:t>
              </a:r>
            </a:p>
          </p:txBody>
        </p:sp>
      </p:grpSp>
      <p:grpSp>
        <p:nvGrpSpPr>
          <p:cNvPr id="422981" name="Group 69"/>
          <p:cNvGrpSpPr>
            <a:grpSpLocks/>
          </p:cNvGrpSpPr>
          <p:nvPr/>
        </p:nvGrpSpPr>
        <p:grpSpPr bwMode="auto">
          <a:xfrm>
            <a:off x="304800" y="4435475"/>
            <a:ext cx="8610600" cy="365125"/>
            <a:chOff x="192" y="2794"/>
            <a:chExt cx="5424" cy="230"/>
          </a:xfrm>
        </p:grpSpPr>
        <p:sp>
          <p:nvSpPr>
            <p:cNvPr id="25638" name="Rectangle 19"/>
            <p:cNvSpPr>
              <a:spLocks noChangeArrowheads="1"/>
            </p:cNvSpPr>
            <p:nvPr/>
          </p:nvSpPr>
          <p:spPr bwMode="auto">
            <a:xfrm>
              <a:off x="3264" y="279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Leave for store</a:t>
              </a:r>
            </a:p>
          </p:txBody>
        </p:sp>
        <p:sp>
          <p:nvSpPr>
            <p:cNvPr id="25639" name="Rectangle 18"/>
            <p:cNvSpPr>
              <a:spLocks noChangeArrowheads="1"/>
            </p:cNvSpPr>
            <p:nvPr/>
          </p:nvSpPr>
          <p:spPr bwMode="auto">
            <a:xfrm>
              <a:off x="1008" y="279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Buy milk</a:t>
              </a:r>
            </a:p>
          </p:txBody>
        </p:sp>
        <p:sp>
          <p:nvSpPr>
            <p:cNvPr id="25640" name="Rectangle 17"/>
            <p:cNvSpPr>
              <a:spLocks noChangeArrowheads="1"/>
            </p:cNvSpPr>
            <p:nvPr/>
          </p:nvSpPr>
          <p:spPr bwMode="auto">
            <a:xfrm>
              <a:off x="192" y="279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3:15</a:t>
              </a:r>
            </a:p>
          </p:txBody>
        </p:sp>
      </p:grpSp>
      <p:grpSp>
        <p:nvGrpSpPr>
          <p:cNvPr id="422986" name="Group 74"/>
          <p:cNvGrpSpPr>
            <a:grpSpLocks/>
          </p:cNvGrpSpPr>
          <p:nvPr/>
        </p:nvGrpSpPr>
        <p:grpSpPr bwMode="auto">
          <a:xfrm>
            <a:off x="304800" y="3705225"/>
            <a:ext cx="8610600" cy="365125"/>
            <a:chOff x="192" y="2334"/>
            <a:chExt cx="5424" cy="230"/>
          </a:xfrm>
        </p:grpSpPr>
        <p:sp>
          <p:nvSpPr>
            <p:cNvPr id="25635" name="Rectangle 13"/>
            <p:cNvSpPr>
              <a:spLocks noChangeArrowheads="1"/>
            </p:cNvSpPr>
            <p:nvPr/>
          </p:nvSpPr>
          <p:spPr bwMode="auto">
            <a:xfrm>
              <a:off x="3264" y="233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/>
            </a:p>
          </p:txBody>
        </p:sp>
        <p:sp>
          <p:nvSpPr>
            <p:cNvPr id="25636" name="Rectangle 12"/>
            <p:cNvSpPr>
              <a:spLocks noChangeArrowheads="1"/>
            </p:cNvSpPr>
            <p:nvPr/>
          </p:nvSpPr>
          <p:spPr bwMode="auto">
            <a:xfrm>
              <a:off x="1008" y="233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Leave for store</a:t>
              </a:r>
            </a:p>
          </p:txBody>
        </p:sp>
        <p:sp>
          <p:nvSpPr>
            <p:cNvPr id="25637" name="Rectangle 11"/>
            <p:cNvSpPr>
              <a:spLocks noChangeArrowheads="1"/>
            </p:cNvSpPr>
            <p:nvPr/>
          </p:nvSpPr>
          <p:spPr bwMode="auto">
            <a:xfrm>
              <a:off x="192" y="233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3:05</a:t>
              </a:r>
            </a:p>
          </p:txBody>
        </p:sp>
      </p:grpSp>
      <p:grpSp>
        <p:nvGrpSpPr>
          <p:cNvPr id="422985" name="Group 73"/>
          <p:cNvGrpSpPr>
            <a:grpSpLocks/>
          </p:cNvGrpSpPr>
          <p:nvPr/>
        </p:nvGrpSpPr>
        <p:grpSpPr bwMode="auto">
          <a:xfrm>
            <a:off x="304800" y="3340100"/>
            <a:ext cx="8610600" cy="365125"/>
            <a:chOff x="192" y="2104"/>
            <a:chExt cx="5424" cy="230"/>
          </a:xfrm>
        </p:grpSpPr>
        <p:sp>
          <p:nvSpPr>
            <p:cNvPr id="25632" name="Rectangle 10"/>
            <p:cNvSpPr>
              <a:spLocks noChangeArrowheads="1"/>
            </p:cNvSpPr>
            <p:nvPr/>
          </p:nvSpPr>
          <p:spPr bwMode="auto">
            <a:xfrm>
              <a:off x="3264" y="210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/>
            </a:p>
          </p:txBody>
        </p:sp>
        <p:sp>
          <p:nvSpPr>
            <p:cNvPr id="25633" name="Rectangle 9"/>
            <p:cNvSpPr>
              <a:spLocks noChangeArrowheads="1"/>
            </p:cNvSpPr>
            <p:nvPr/>
          </p:nvSpPr>
          <p:spPr bwMode="auto">
            <a:xfrm>
              <a:off x="1008" y="210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Look in Fridge. Out of milk</a:t>
              </a:r>
            </a:p>
          </p:txBody>
        </p:sp>
        <p:sp>
          <p:nvSpPr>
            <p:cNvPr id="25634" name="Rectangle 8"/>
            <p:cNvSpPr>
              <a:spLocks noChangeArrowheads="1"/>
            </p:cNvSpPr>
            <p:nvPr/>
          </p:nvSpPr>
          <p:spPr bwMode="auto">
            <a:xfrm>
              <a:off x="192" y="210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3:00</a:t>
              </a:r>
            </a:p>
          </p:txBody>
        </p:sp>
      </p:grpSp>
      <p:grpSp>
        <p:nvGrpSpPr>
          <p:cNvPr id="422980" name="Group 68"/>
          <p:cNvGrpSpPr>
            <a:grpSpLocks/>
          </p:cNvGrpSpPr>
          <p:nvPr/>
        </p:nvGrpSpPr>
        <p:grpSpPr bwMode="auto">
          <a:xfrm>
            <a:off x="304800" y="4070350"/>
            <a:ext cx="8610600" cy="365125"/>
            <a:chOff x="192" y="2564"/>
            <a:chExt cx="5424" cy="230"/>
          </a:xfrm>
        </p:grpSpPr>
        <p:sp>
          <p:nvSpPr>
            <p:cNvPr id="25628" name="Rectangle 16"/>
            <p:cNvSpPr>
              <a:spLocks noChangeArrowheads="1"/>
            </p:cNvSpPr>
            <p:nvPr/>
          </p:nvSpPr>
          <p:spPr bwMode="auto">
            <a:xfrm>
              <a:off x="3264" y="256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Look in Fridge. Out of milk</a:t>
              </a:r>
            </a:p>
          </p:txBody>
        </p:sp>
        <p:sp>
          <p:nvSpPr>
            <p:cNvPr id="25629" name="Rectangle 15"/>
            <p:cNvSpPr>
              <a:spLocks noChangeArrowheads="1"/>
            </p:cNvSpPr>
            <p:nvPr/>
          </p:nvSpPr>
          <p:spPr bwMode="auto">
            <a:xfrm>
              <a:off x="1008" y="256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Arrive at store</a:t>
              </a:r>
            </a:p>
          </p:txBody>
        </p:sp>
        <p:sp>
          <p:nvSpPr>
            <p:cNvPr id="25630" name="Rectangle 14"/>
            <p:cNvSpPr>
              <a:spLocks noChangeArrowheads="1"/>
            </p:cNvSpPr>
            <p:nvPr/>
          </p:nvSpPr>
          <p:spPr bwMode="auto">
            <a:xfrm>
              <a:off x="192" y="256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3:10</a:t>
              </a:r>
            </a:p>
          </p:txBody>
        </p:sp>
        <p:sp>
          <p:nvSpPr>
            <p:cNvPr id="25631" name="Line 33"/>
            <p:cNvSpPr>
              <a:spLocks noChangeShapeType="1"/>
            </p:cNvSpPr>
            <p:nvPr/>
          </p:nvSpPr>
          <p:spPr bwMode="auto">
            <a:xfrm>
              <a:off x="192" y="279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422987" name="Group 75"/>
          <p:cNvGrpSpPr>
            <a:grpSpLocks/>
          </p:cNvGrpSpPr>
          <p:nvPr/>
        </p:nvGrpSpPr>
        <p:grpSpPr bwMode="auto">
          <a:xfrm>
            <a:off x="304800" y="2974975"/>
            <a:ext cx="8610600" cy="2921000"/>
            <a:chOff x="192" y="1874"/>
            <a:chExt cx="5424" cy="1840"/>
          </a:xfrm>
        </p:grpSpPr>
        <p:sp>
          <p:nvSpPr>
            <p:cNvPr id="25613" name="Rectangle 7"/>
            <p:cNvSpPr>
              <a:spLocks noChangeArrowheads="1"/>
            </p:cNvSpPr>
            <p:nvPr/>
          </p:nvSpPr>
          <p:spPr bwMode="auto">
            <a:xfrm>
              <a:off x="3264" y="187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Person B</a:t>
              </a:r>
            </a:p>
          </p:txBody>
        </p:sp>
        <p:sp>
          <p:nvSpPr>
            <p:cNvPr id="25614" name="Rectangle 6"/>
            <p:cNvSpPr>
              <a:spLocks noChangeArrowheads="1"/>
            </p:cNvSpPr>
            <p:nvPr/>
          </p:nvSpPr>
          <p:spPr bwMode="auto">
            <a:xfrm>
              <a:off x="1008" y="187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Person A</a:t>
              </a:r>
            </a:p>
          </p:txBody>
        </p:sp>
        <p:sp>
          <p:nvSpPr>
            <p:cNvPr id="25615" name="Rectangle 5"/>
            <p:cNvSpPr>
              <a:spLocks noChangeArrowheads="1"/>
            </p:cNvSpPr>
            <p:nvPr/>
          </p:nvSpPr>
          <p:spPr bwMode="auto">
            <a:xfrm>
              <a:off x="192" y="187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/>
                <a:t>Time</a:t>
              </a:r>
            </a:p>
          </p:txBody>
        </p:sp>
        <p:sp>
          <p:nvSpPr>
            <p:cNvPr id="25616" name="Line 29"/>
            <p:cNvSpPr>
              <a:spLocks noChangeShapeType="1"/>
            </p:cNvSpPr>
            <p:nvPr/>
          </p:nvSpPr>
          <p:spPr bwMode="auto">
            <a:xfrm>
              <a:off x="192" y="1874"/>
              <a:ext cx="54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17" name="Line 30"/>
            <p:cNvSpPr>
              <a:spLocks noChangeShapeType="1"/>
            </p:cNvSpPr>
            <p:nvPr/>
          </p:nvSpPr>
          <p:spPr bwMode="auto">
            <a:xfrm>
              <a:off x="192" y="2104"/>
              <a:ext cx="54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18" name="Line 31"/>
            <p:cNvSpPr>
              <a:spLocks noChangeShapeType="1"/>
            </p:cNvSpPr>
            <p:nvPr/>
          </p:nvSpPr>
          <p:spPr bwMode="auto">
            <a:xfrm>
              <a:off x="192" y="233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19" name="Line 32"/>
            <p:cNvSpPr>
              <a:spLocks noChangeShapeType="1"/>
            </p:cNvSpPr>
            <p:nvPr/>
          </p:nvSpPr>
          <p:spPr bwMode="auto">
            <a:xfrm>
              <a:off x="192" y="256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20" name="Line 34"/>
            <p:cNvSpPr>
              <a:spLocks noChangeShapeType="1"/>
            </p:cNvSpPr>
            <p:nvPr/>
          </p:nvSpPr>
          <p:spPr bwMode="auto">
            <a:xfrm>
              <a:off x="192" y="302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21" name="Line 35"/>
            <p:cNvSpPr>
              <a:spLocks noChangeShapeType="1"/>
            </p:cNvSpPr>
            <p:nvPr/>
          </p:nvSpPr>
          <p:spPr bwMode="auto">
            <a:xfrm>
              <a:off x="192" y="325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22" name="Line 36"/>
            <p:cNvSpPr>
              <a:spLocks noChangeShapeType="1"/>
            </p:cNvSpPr>
            <p:nvPr/>
          </p:nvSpPr>
          <p:spPr bwMode="auto">
            <a:xfrm>
              <a:off x="192" y="348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23" name="Line 37"/>
            <p:cNvSpPr>
              <a:spLocks noChangeShapeType="1"/>
            </p:cNvSpPr>
            <p:nvPr/>
          </p:nvSpPr>
          <p:spPr bwMode="auto">
            <a:xfrm>
              <a:off x="192" y="3714"/>
              <a:ext cx="54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24" name="Line 38"/>
            <p:cNvSpPr>
              <a:spLocks noChangeShapeType="1"/>
            </p:cNvSpPr>
            <p:nvPr/>
          </p:nvSpPr>
          <p:spPr bwMode="auto">
            <a:xfrm>
              <a:off x="192" y="1874"/>
              <a:ext cx="0" cy="18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25" name="Line 39"/>
            <p:cNvSpPr>
              <a:spLocks noChangeShapeType="1"/>
            </p:cNvSpPr>
            <p:nvPr/>
          </p:nvSpPr>
          <p:spPr bwMode="auto">
            <a:xfrm>
              <a:off x="1008" y="1874"/>
              <a:ext cx="0" cy="18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26" name="Line 40"/>
            <p:cNvSpPr>
              <a:spLocks noChangeShapeType="1"/>
            </p:cNvSpPr>
            <p:nvPr/>
          </p:nvSpPr>
          <p:spPr bwMode="auto">
            <a:xfrm>
              <a:off x="3264" y="1874"/>
              <a:ext cx="0" cy="18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27" name="Line 41"/>
            <p:cNvSpPr>
              <a:spLocks noChangeShapeType="1"/>
            </p:cNvSpPr>
            <p:nvPr/>
          </p:nvSpPr>
          <p:spPr bwMode="auto">
            <a:xfrm>
              <a:off x="5616" y="1874"/>
              <a:ext cx="0" cy="18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pic>
        <p:nvPicPr>
          <p:cNvPr id="25612" name="Picture 65" descr="MCj025076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8200"/>
            <a:ext cx="13795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414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2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2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2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2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2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2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7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Definitions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562600"/>
          </a:xfrm>
        </p:spPr>
        <p:txBody>
          <a:bodyPr/>
          <a:lstStyle/>
          <a:p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Synchronization</a:t>
            </a:r>
            <a:r>
              <a:rPr lang="en-US" altLang="ko-KR" smtClean="0">
                <a:ea typeface="굴림" panose="020B0600000101010101" pitchFamily="34" charset="-127"/>
              </a:rPr>
              <a:t>: using atomic operations to ensure cooperation between threads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For now, only loads and stores are atomic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We are going to show that its hard to build anything useful with only reads and writes</a:t>
            </a:r>
          </a:p>
          <a:p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  <a:r>
              <a:rPr lang="en-US" altLang="ko-KR" smtClean="0">
                <a:ea typeface="굴림" panose="020B0600000101010101" pitchFamily="34" charset="-127"/>
              </a:rPr>
              <a:t>: ensuring that only one thread does a particular thing at a time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One thread </a:t>
            </a:r>
            <a:r>
              <a:rPr lang="en-US" altLang="ko-KR" i="1" smtClean="0">
                <a:ea typeface="굴림" panose="020B0600000101010101" pitchFamily="34" charset="-127"/>
              </a:rPr>
              <a:t>excludes</a:t>
            </a:r>
            <a:r>
              <a:rPr lang="en-US" altLang="ko-KR" smtClean="0">
                <a:ea typeface="굴림" panose="020B0600000101010101" pitchFamily="34" charset="-127"/>
              </a:rPr>
              <a:t> the other while doing its task</a:t>
            </a:r>
          </a:p>
          <a:p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Critical Section</a:t>
            </a:r>
            <a:r>
              <a:rPr lang="en-US" altLang="ko-KR" smtClean="0">
                <a:ea typeface="굴림" panose="020B0600000101010101" pitchFamily="34" charset="-127"/>
              </a:rPr>
              <a:t>: piece of code that only one thread can execute at once. Only one thread at a time will get into this section of code.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Critical section is the result of mutual exclusion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Critical section and mutual exclusion are two ways of describing the same thing.</a:t>
            </a:r>
          </a:p>
        </p:txBody>
      </p:sp>
    </p:spTree>
    <p:extLst>
      <p:ext uri="{BB962C8B-B14F-4D97-AF65-F5344CB8AC3E}">
        <p14:creationId xmlns:p14="http://schemas.microsoft.com/office/powerpoint/2010/main" val="767066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More Definitions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10600" cy="59436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Lock</a:t>
            </a:r>
            <a:r>
              <a:rPr lang="en-US" altLang="ko-KR" smtClean="0">
                <a:ea typeface="굴림" panose="020B0600000101010101" pitchFamily="34" charset="-127"/>
              </a:rPr>
              <a:t>: prevents someone from doing something</a:t>
            </a: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Lock before entering critical section and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before accessing shared data</a:t>
            </a: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Unlock when leaving, after accessing shared data</a:t>
            </a: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Wait if locked</a:t>
            </a:r>
          </a:p>
          <a:p>
            <a:pPr lvl="2">
              <a:spcBef>
                <a:spcPct val="2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Important idea: all synchronization involves waiting</a:t>
            </a:r>
          </a:p>
          <a:p>
            <a:pPr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For example: fix the milk problem by putting a key on the refrigerator</a:t>
            </a: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Lock it and take key if you are going to go buy milk</a:t>
            </a: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Fixes too much: roommate angry if only wants OJ</a:t>
            </a:r>
          </a:p>
          <a:p>
            <a:pPr lvl="1">
              <a:spcBef>
                <a:spcPct val="25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Of Course – We don’t know how to make a lock yet</a:t>
            </a:r>
          </a:p>
        </p:txBody>
      </p:sp>
      <p:pic>
        <p:nvPicPr>
          <p:cNvPr id="427017" name="Picture 9" descr="MCj030783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14400"/>
            <a:ext cx="9477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7019" name="Group 11"/>
          <p:cNvGrpSpPr>
            <a:grpSpLocks/>
          </p:cNvGrpSpPr>
          <p:nvPr/>
        </p:nvGrpSpPr>
        <p:grpSpPr bwMode="auto">
          <a:xfrm>
            <a:off x="2297113" y="4471988"/>
            <a:ext cx="4648200" cy="1524000"/>
            <a:chOff x="1536" y="3024"/>
            <a:chExt cx="3216" cy="1148"/>
          </a:xfrm>
        </p:grpSpPr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1536" y="3072"/>
              <a:ext cx="826" cy="1075"/>
              <a:chOff x="3852" y="3024"/>
              <a:chExt cx="826" cy="1075"/>
            </a:xfrm>
          </p:grpSpPr>
          <p:pic>
            <p:nvPicPr>
              <p:cNvPr id="27657" name="Picture 4" descr="MCHH01153_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3024"/>
                <a:ext cx="742" cy="1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8" name="Picture 5" descr="MCj030783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84148">
                <a:off x="3893" y="3213"/>
                <a:ext cx="545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55" name="Picture 7" descr="MCj0239201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024"/>
              <a:ext cx="827" cy="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AutoShape 10"/>
            <p:cNvSpPr>
              <a:spLocks noChangeArrowheads="1"/>
            </p:cNvSpPr>
            <p:nvPr/>
          </p:nvSpPr>
          <p:spPr bwMode="auto">
            <a:xfrm rot="596657">
              <a:off x="3072" y="3120"/>
              <a:ext cx="1680" cy="62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#$@%@#$@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8590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7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7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Milk: Correctness Properties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Need to be careful about correctness of concurrent programs, since non-deterministic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Always write down behavior first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Impulse is to start coding first, then when it doesn’t work, pull hair out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Instead, think first, then code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What are the correctness properties for the “Too much milk” problem???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Never more than one person buys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Someone buys if needed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Restrict ourselves to use only atomic load and store operations as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3903155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Multithreaded stack switching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3810000" cy="5486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Consider the following code blocks:</a:t>
            </a:r>
          </a:p>
          <a:p>
            <a:pPr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    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proc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A() {	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B();		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}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proc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B()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while(TRUE)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   yield();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}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}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Suppose we have 2 threads: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Threads S and T</a:t>
            </a:r>
          </a:p>
        </p:txBody>
      </p:sp>
      <p:sp>
        <p:nvSpPr>
          <p:cNvPr id="366606" name="AutoShape 14"/>
          <p:cNvSpPr>
            <a:spLocks noChangeArrowheads="1"/>
          </p:cNvSpPr>
          <p:nvPr/>
        </p:nvSpPr>
        <p:spPr bwMode="auto">
          <a:xfrm>
            <a:off x="5791200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/>
          </a:p>
        </p:txBody>
      </p:sp>
      <p:grpSp>
        <p:nvGrpSpPr>
          <p:cNvPr id="366629" name="Group 37"/>
          <p:cNvGrpSpPr>
            <a:grpSpLocks/>
          </p:cNvGrpSpPr>
          <p:nvPr/>
        </p:nvGrpSpPr>
        <p:grpSpPr bwMode="auto">
          <a:xfrm>
            <a:off x="3886200" y="1562100"/>
            <a:ext cx="2514600" cy="3009900"/>
            <a:chOff x="2448" y="984"/>
            <a:chExt cx="1584" cy="1896"/>
          </a:xfrm>
        </p:grpSpPr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3040" y="984"/>
              <a:ext cx="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Thread S</a:t>
              </a:r>
            </a:p>
          </p:txBody>
        </p:sp>
        <p:grpSp>
          <p:nvGrpSpPr>
            <p:cNvPr id="22542" name="Group 15"/>
            <p:cNvGrpSpPr>
              <a:grpSpLocks/>
            </p:cNvGrpSpPr>
            <p:nvPr/>
          </p:nvGrpSpPr>
          <p:grpSpPr bwMode="auto">
            <a:xfrm flipH="1">
              <a:off x="2448" y="1344"/>
              <a:ext cx="231" cy="1152"/>
              <a:chOff x="4608" y="816"/>
              <a:chExt cx="231" cy="1152"/>
            </a:xfrm>
          </p:grpSpPr>
          <p:sp>
            <p:nvSpPr>
              <p:cNvPr id="2254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199" y="1273"/>
                <a:ext cx="104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mic Sans MS" panose="030F0702030302020204" pitchFamily="66" charset="0"/>
                    <a:ea typeface="Gulim" panose="020B0600000101010101" pitchFamily="34" charset="-127"/>
                  </a:rPr>
                  <a:t>Stack growth</a:t>
                </a:r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2784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A</a:t>
              </a:r>
            </a:p>
          </p:txBody>
        </p:sp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2784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B(while)</a:t>
              </a:r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2784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yield</a:t>
              </a: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2784" y="2256"/>
              <a:ext cx="1248" cy="336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run_new_thread</a:t>
              </a:r>
            </a:p>
          </p:txBody>
        </p:sp>
        <p:sp>
          <p:nvSpPr>
            <p:cNvPr id="22547" name="Rectangle 25"/>
            <p:cNvSpPr>
              <a:spLocks noChangeArrowheads="1"/>
            </p:cNvSpPr>
            <p:nvPr/>
          </p:nvSpPr>
          <p:spPr bwMode="auto">
            <a:xfrm>
              <a:off x="2784" y="2544"/>
              <a:ext cx="1248" cy="336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switch</a:t>
              </a:r>
            </a:p>
          </p:txBody>
        </p:sp>
      </p:grpSp>
      <p:grpSp>
        <p:nvGrpSpPr>
          <p:cNvPr id="366630" name="Group 38"/>
          <p:cNvGrpSpPr>
            <a:grpSpLocks/>
          </p:cNvGrpSpPr>
          <p:nvPr/>
        </p:nvGrpSpPr>
        <p:grpSpPr bwMode="auto">
          <a:xfrm>
            <a:off x="6781800" y="1549400"/>
            <a:ext cx="1981200" cy="3022600"/>
            <a:chOff x="4272" y="976"/>
            <a:chExt cx="1248" cy="1904"/>
          </a:xfrm>
        </p:grpSpPr>
        <p:sp>
          <p:nvSpPr>
            <p:cNvPr id="22535" name="Text Box 22"/>
            <p:cNvSpPr txBox="1">
              <a:spLocks noChangeArrowheads="1"/>
            </p:cNvSpPr>
            <p:nvPr/>
          </p:nvSpPr>
          <p:spPr bwMode="auto">
            <a:xfrm>
              <a:off x="4503" y="976"/>
              <a:ext cx="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mic Sans MS" panose="030F0702030302020204" pitchFamily="66" charset="0"/>
                  <a:ea typeface="Gulim" panose="020B0600000101010101" pitchFamily="34" charset="-127"/>
                </a:rPr>
                <a:t>Thread T</a:t>
              </a:r>
            </a:p>
          </p:txBody>
        </p:sp>
        <p:sp>
          <p:nvSpPr>
            <p:cNvPr id="22536" name="Rectangle 30"/>
            <p:cNvSpPr>
              <a:spLocks noChangeArrowheads="1"/>
            </p:cNvSpPr>
            <p:nvPr/>
          </p:nvSpPr>
          <p:spPr bwMode="auto">
            <a:xfrm>
              <a:off x="4272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A</a:t>
              </a:r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272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B(while)</a:t>
              </a:r>
            </a:p>
          </p:txBody>
        </p:sp>
        <p:sp>
          <p:nvSpPr>
            <p:cNvPr id="22538" name="Rectangle 32"/>
            <p:cNvSpPr>
              <a:spLocks noChangeArrowheads="1"/>
            </p:cNvSpPr>
            <p:nvPr/>
          </p:nvSpPr>
          <p:spPr bwMode="auto">
            <a:xfrm>
              <a:off x="4272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yield</a:t>
              </a:r>
            </a:p>
          </p:txBody>
        </p:sp>
        <p:sp>
          <p:nvSpPr>
            <p:cNvPr id="22539" name="Rectangle 33"/>
            <p:cNvSpPr>
              <a:spLocks noChangeArrowheads="1"/>
            </p:cNvSpPr>
            <p:nvPr/>
          </p:nvSpPr>
          <p:spPr bwMode="auto">
            <a:xfrm>
              <a:off x="4272" y="2256"/>
              <a:ext cx="1248" cy="336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run_new_thread</a:t>
              </a:r>
            </a:p>
          </p:txBody>
        </p:sp>
        <p:sp>
          <p:nvSpPr>
            <p:cNvPr id="22540" name="Rectangle 34"/>
            <p:cNvSpPr>
              <a:spLocks noChangeArrowheads="1"/>
            </p:cNvSpPr>
            <p:nvPr/>
          </p:nvSpPr>
          <p:spPr bwMode="auto">
            <a:xfrm>
              <a:off x="4272" y="2544"/>
              <a:ext cx="1248" cy="336"/>
            </a:xfrm>
            <a:prstGeom prst="rect">
              <a:avLst/>
            </a:prstGeom>
            <a:solidFill>
              <a:schemeClr val="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806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6660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069" name="Group 13"/>
          <p:cNvGrpSpPr>
            <a:grpSpLocks/>
          </p:cNvGrpSpPr>
          <p:nvPr/>
        </p:nvGrpSpPr>
        <p:grpSpPr bwMode="auto">
          <a:xfrm>
            <a:off x="5410200" y="2667000"/>
            <a:ext cx="1676400" cy="1503363"/>
            <a:chOff x="3504" y="1584"/>
            <a:chExt cx="1056" cy="947"/>
          </a:xfrm>
        </p:grpSpPr>
        <p:pic>
          <p:nvPicPr>
            <p:cNvPr id="29701" name="Picture 8" descr="MCHH01153_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632"/>
              <a:ext cx="676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584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Milk: Solution #1</a:t>
            </a:r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49288"/>
            <a:ext cx="8915400" cy="6035675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Use a note to avoid buying too much milk: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Leave a note before buying (kind of “lock”)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Remove note after buying (kind of “unlock”)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Don’t buy if note (wait)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Suppose a computer tries this (remember, only memory read/write are atomic):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			if (noMilk) {</a:t>
            </a:r>
            <a:b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		   if (noNote) {</a:t>
            </a:r>
            <a:b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		      leave Note;</a:t>
            </a:r>
            <a:b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		      buy milk;</a:t>
            </a:r>
            <a:b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		      remove note;</a:t>
            </a:r>
            <a:b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		   }</a:t>
            </a:r>
            <a:b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		}</a:t>
            </a:r>
          </a:p>
          <a:p>
            <a:pPr>
              <a:lnSpc>
                <a:spcPct val="5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Result? 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Still too much milk 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but only occasionally!</a:t>
            </a: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Thread can get context switched after checking milk and note but before buying milk!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Solution makes problem worse since fails 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intermittently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Makes it really hard to debug…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Must work despite what the dispatcher does!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endParaRPr lang="ko-KR" altLang="en-US" smtClean="0"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8309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9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9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9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9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9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9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9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9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9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9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9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9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9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9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9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9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9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9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9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9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Milk: Solution #1½ 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5959475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Clearly the Note is not quite blocking enough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Let’s try to fix this by placing note first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Another try at previous solution:</a:t>
            </a:r>
          </a:p>
          <a:p>
            <a:pPr>
              <a:lnSpc>
                <a:spcPct val="75000"/>
              </a:lnSpc>
              <a:spcBef>
                <a:spcPct val="20000"/>
              </a:spcBef>
              <a:buFontTx/>
              <a:buNone/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			leave Note;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			if (noMilk) {</a:t>
            </a:r>
            <a:b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		   if (noNote) {</a:t>
            </a:r>
            <a:b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		      leave Note;</a:t>
            </a:r>
            <a:b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		      buy milk;</a:t>
            </a:r>
            <a:b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		   }</a:t>
            </a:r>
            <a:b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		}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			remove note;</a:t>
            </a:r>
            <a:b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smtClean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happens here?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Well, with human, probably nothing bad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With computer: no one ever buys milk</a:t>
            </a:r>
          </a:p>
        </p:txBody>
      </p:sp>
      <p:pic>
        <p:nvPicPr>
          <p:cNvPr id="4321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2227263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394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2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2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2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2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2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2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 Solution #2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665163"/>
            <a:ext cx="85344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How about labeled notes? 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Now we can leave note before checking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Algorithm looks like this: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	</a:t>
            </a:r>
            <a:r>
              <a:rPr lang="en-US" altLang="ko-KR" sz="2000" smtClean="0">
                <a:ea typeface="굴림" panose="020B0600000101010101" pitchFamily="34" charset="-127"/>
              </a:rPr>
              <a:t>		</a:t>
            </a:r>
            <a:r>
              <a:rPr lang="en-US" altLang="ko-KR" sz="2000" u="sng" smtClean="0">
                <a:ea typeface="굴림" panose="020B0600000101010101" pitchFamily="34" charset="-127"/>
              </a:rPr>
              <a:t>Thread A</a:t>
            </a:r>
            <a:r>
              <a:rPr lang="en-US" altLang="ko-KR" sz="2000" smtClean="0">
                <a:ea typeface="굴림" panose="020B0600000101010101" pitchFamily="34" charset="-127"/>
              </a:rPr>
              <a:t>		</a:t>
            </a:r>
            <a:r>
              <a:rPr lang="en-US" altLang="ko-KR" sz="2000" u="sng" smtClean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leave note A;	leave note B;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if (noNote B) {	if (noNoteA) {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if (noMilk) {	   if (noMilk) {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   buy Milk;	      buy Milk;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}		   }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}		}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remove note A;	remove note B;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Does this work?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Possible for neither thread to buy milk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Context switches at exactly the wrong times can lead each to think that the other is going to buy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Really insidious: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Extremely unlikely</a:t>
            </a:r>
            <a:r>
              <a:rPr lang="en-US" altLang="ko-KR" smtClean="0">
                <a:ea typeface="굴림" panose="020B0600000101010101" pitchFamily="34" charset="-127"/>
              </a:rPr>
              <a:t> that this would happen, but will at worse possible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Probably something like this in UNIX</a:t>
            </a:r>
          </a:p>
        </p:txBody>
      </p:sp>
    </p:spTree>
    <p:extLst>
      <p:ext uri="{BB962C8B-B14F-4D97-AF65-F5344CB8AC3E}">
        <p14:creationId xmlns:p14="http://schemas.microsoft.com/office/powerpoint/2010/main" val="1672852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 Solution #2: problem!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5029200"/>
            <a:ext cx="7010400" cy="1295400"/>
          </a:xfrm>
        </p:spPr>
        <p:txBody>
          <a:bodyPr/>
          <a:lstStyle/>
          <a:p>
            <a:r>
              <a:rPr lang="en-US" altLang="ko-KR" i="1" smtClean="0">
                <a:ea typeface="굴림" panose="020B0600000101010101" pitchFamily="34" charset="-127"/>
              </a:rPr>
              <a:t>I’m</a:t>
            </a:r>
            <a:r>
              <a:rPr lang="en-US" altLang="ko-KR" smtClean="0">
                <a:ea typeface="굴림" panose="020B0600000101010101" pitchFamily="34" charset="-127"/>
              </a:rPr>
              <a:t> not getting milk, </a:t>
            </a:r>
            <a:r>
              <a:rPr lang="en-US" altLang="ko-KR" i="1" smtClean="0">
                <a:ea typeface="굴림" panose="020B0600000101010101" pitchFamily="34" charset="-127"/>
              </a:rPr>
              <a:t>You’re</a:t>
            </a:r>
            <a:r>
              <a:rPr lang="en-US" altLang="ko-KR" smtClean="0">
                <a:ea typeface="굴림" panose="020B0600000101010101" pitchFamily="34" charset="-127"/>
              </a:rPr>
              <a:t> getting milk</a:t>
            </a:r>
          </a:p>
          <a:p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This kind of lockup is called “starvation!”</a:t>
            </a: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5562600" y="1295400"/>
            <a:ext cx="2514600" cy="2438400"/>
            <a:chOff x="3504" y="1584"/>
            <a:chExt cx="1056" cy="947"/>
          </a:xfrm>
        </p:grpSpPr>
        <p:pic>
          <p:nvPicPr>
            <p:cNvPr id="32774" name="Picture 5" descr="MCHH01153_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632"/>
              <a:ext cx="676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584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77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32099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552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 Solution #3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668338"/>
            <a:ext cx="8686800" cy="59610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Here is a possible two-note solution: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	</a:t>
            </a:r>
            <a:r>
              <a:rPr lang="en-US" altLang="ko-KR" sz="2000" smtClean="0">
                <a:ea typeface="굴림" panose="020B0600000101010101" pitchFamily="34" charset="-127"/>
              </a:rPr>
              <a:t>		</a:t>
            </a:r>
            <a:r>
              <a:rPr lang="en-US" altLang="ko-KR" sz="2000" u="sng" smtClean="0">
                <a:ea typeface="굴림" panose="020B0600000101010101" pitchFamily="34" charset="-127"/>
              </a:rPr>
              <a:t>Thread A</a:t>
            </a:r>
            <a:r>
              <a:rPr lang="en-US" altLang="ko-KR" sz="2000" smtClean="0">
                <a:ea typeface="굴림" panose="020B0600000101010101" pitchFamily="34" charset="-127"/>
              </a:rPr>
              <a:t>		</a:t>
            </a:r>
            <a:r>
              <a:rPr lang="en-US" altLang="ko-KR" sz="2000" u="sng" smtClean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leave note A;	leave note B;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while (note B) { //X 	if (noNote A) { //Y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do nothing;	   if (noMilk) {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}		      buy milk;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if (noMilk) {	   }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   buy milk;	}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}		remove note B;</a:t>
            </a:r>
            <a:b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remove note A;</a:t>
            </a:r>
            <a:endParaRPr lang="en-US" altLang="ko-KR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Does this work? Yes. Both can guarantee that: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It is safe to buy, 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Other will buy, ok to quit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At X: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if no note B, safe for A to buy,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otherwise wait to find out what will happen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At Y: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if no note A, safe for B to buy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Otherwise, A is either buying or waiting for B to quit</a:t>
            </a:r>
          </a:p>
        </p:txBody>
      </p:sp>
    </p:spTree>
    <p:extLst>
      <p:ext uri="{BB962C8B-B14F-4D97-AF65-F5344CB8AC3E}">
        <p14:creationId xmlns:p14="http://schemas.microsoft.com/office/powerpoint/2010/main" val="3197549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1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1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1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1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1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1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1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1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1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1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1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1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Solution #3 discussion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736600"/>
            <a:ext cx="8839200" cy="612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Our solution protects a single “Critical-Section” piece of code for each thread: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	</a:t>
            </a:r>
            <a:r>
              <a:rPr lang="en-US" altLang="ko-KR" sz="200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if (noMilk) {	</a:t>
            </a:r>
            <a:br>
              <a:rPr lang="en-US" altLang="ko-KR" sz="200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   		   buy milk;	</a:t>
            </a:r>
            <a:br>
              <a:rPr lang="en-US" altLang="ko-KR" sz="200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		}	</a:t>
            </a: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endParaRPr lang="en-US" altLang="ko-KR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Solution #3 works, but it’s really unsatisfactory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Really complex – even for this simple an example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Hard to convince yourself that this really works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A’s code is different from B’s – what if lots of threads?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Code would have to be slightly different for each thread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While A is waiting, it is consuming CPU time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This is called “busy-waiting”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There’s a better way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Have hardware provide better (higher-level) primitives than atomic load and store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Build even higher-level programming abstractions on this new hardware support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7022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Milk: Solution #4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660400"/>
            <a:ext cx="8710612" cy="6197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Suppose we have some sort of implementation of a lock (more in a moment). 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Lock.Acquire()</a:t>
            </a:r>
            <a:r>
              <a:rPr lang="en-US" altLang="ko-KR" smtClean="0">
                <a:ea typeface="굴림" panose="020B0600000101010101" pitchFamily="34" charset="-127"/>
              </a:rPr>
              <a:t> – wait until lock is free, then grab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Lock.Release()</a:t>
            </a:r>
            <a:r>
              <a:rPr lang="en-US" altLang="ko-KR" smtClean="0">
                <a:ea typeface="굴림" panose="020B0600000101010101" pitchFamily="34" charset="-127"/>
              </a:rPr>
              <a:t> – Unlock, waking up anyone waiting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These must be atomic operations – if two threads are waiting for the lock and both see it’s free, only one succeeds to grab the lock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Then, our milk problem is easy: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ko-KR" smtClean="0">
                <a:ea typeface="굴림" panose="020B0600000101010101" pitchFamily="34" charset="-127"/>
              </a:rPr>
              <a:t>	</a:t>
            </a: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milklock.Acquire();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if (nomilk)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   buy milk;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milklock.Release();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Once again, section of code between 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Acquire()</a:t>
            </a:r>
            <a:r>
              <a:rPr lang="en-US" altLang="ko-KR" smtClean="0">
                <a:ea typeface="굴림" panose="020B0600000101010101" pitchFamily="34" charset="-127"/>
              </a:rPr>
              <a:t> and 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Release()</a:t>
            </a:r>
            <a:r>
              <a:rPr lang="en-US" altLang="ko-KR" smtClean="0">
                <a:ea typeface="굴림" panose="020B0600000101010101" pitchFamily="34" charset="-127"/>
              </a:rPr>
              <a:t> called a “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Critical Section</a:t>
            </a:r>
            <a:r>
              <a:rPr lang="en-US" altLang="ko-KR" smtClean="0">
                <a:ea typeface="굴림" panose="020B0600000101010101" pitchFamily="34" charset="-127"/>
              </a:rPr>
              <a:t>”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Of course, you can make this even simpler: suppose you are out of ice cream instead of milk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Skip the test since you always need more ice cream.</a:t>
            </a:r>
          </a:p>
        </p:txBody>
      </p:sp>
    </p:spTree>
    <p:extLst>
      <p:ext uri="{BB962C8B-B14F-4D97-AF65-F5344CB8AC3E}">
        <p14:creationId xmlns:p14="http://schemas.microsoft.com/office/powerpoint/2010/main" val="3342613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5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5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5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5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5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5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Where are we going with synchronization?</a:t>
            </a:r>
          </a:p>
        </p:txBody>
      </p:sp>
      <p:sp>
        <p:nvSpPr>
          <p:cNvPr id="36867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228600" y="4114800"/>
            <a:ext cx="8610600" cy="21336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We are going to implement various higher-level synchronization primitives using atomic operations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Everything is pretty painful if only atomic primitives are load and store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Need to provide primitives useful at user-level</a:t>
            </a:r>
          </a:p>
        </p:txBody>
      </p:sp>
      <p:sp>
        <p:nvSpPr>
          <p:cNvPr id="436234" name="Rectangle 10"/>
          <p:cNvSpPr>
            <a:spLocks noChangeArrowheads="1"/>
          </p:cNvSpPr>
          <p:nvPr/>
        </p:nvSpPr>
        <p:spPr bwMode="auto">
          <a:xfrm>
            <a:off x="1752600" y="3048000"/>
            <a:ext cx="7162800" cy="685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/>
              <a:t>Load/Store    Disable Ints   Test&amp;Set   Comp&amp;Swap</a:t>
            </a:r>
          </a:p>
        </p:txBody>
      </p:sp>
      <p:sp>
        <p:nvSpPr>
          <p:cNvPr id="436232" name="Rectangle 8"/>
          <p:cNvSpPr>
            <a:spLocks noChangeArrowheads="1"/>
          </p:cNvSpPr>
          <p:nvPr/>
        </p:nvSpPr>
        <p:spPr bwMode="auto">
          <a:xfrm>
            <a:off x="1752600" y="1600200"/>
            <a:ext cx="71628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/>
              <a:t>Locks   Semaphores   Monitors   Send/Receive</a:t>
            </a:r>
          </a:p>
        </p:txBody>
      </p:sp>
      <p:sp>
        <p:nvSpPr>
          <p:cNvPr id="436230" name="Rectangle 6"/>
          <p:cNvSpPr>
            <a:spLocks noChangeArrowheads="1"/>
          </p:cNvSpPr>
          <p:nvPr/>
        </p:nvSpPr>
        <p:spPr bwMode="auto">
          <a:xfrm>
            <a:off x="1752600" y="762000"/>
            <a:ext cx="7162800" cy="838200"/>
          </a:xfrm>
          <a:prstGeom prst="rect">
            <a:avLst/>
          </a:prstGeom>
          <a:solidFill>
            <a:srgbClr val="53FB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/>
              <a:t>Shared Programs</a:t>
            </a:r>
          </a:p>
        </p:txBody>
      </p:sp>
      <p:grpSp>
        <p:nvGrpSpPr>
          <p:cNvPr id="436261" name="Group 37"/>
          <p:cNvGrpSpPr>
            <a:grpSpLocks/>
          </p:cNvGrpSpPr>
          <p:nvPr/>
        </p:nvGrpSpPr>
        <p:grpSpPr bwMode="auto">
          <a:xfrm>
            <a:off x="228600" y="762000"/>
            <a:ext cx="8686800" cy="2971800"/>
            <a:chOff x="144" y="480"/>
            <a:chExt cx="5472" cy="1872"/>
          </a:xfrm>
        </p:grpSpPr>
        <p:grpSp>
          <p:nvGrpSpPr>
            <p:cNvPr id="36872" name="Group 35"/>
            <p:cNvGrpSpPr>
              <a:grpSpLocks/>
            </p:cNvGrpSpPr>
            <p:nvPr/>
          </p:nvGrpSpPr>
          <p:grpSpPr bwMode="auto">
            <a:xfrm>
              <a:off x="144" y="480"/>
              <a:ext cx="960" cy="1872"/>
              <a:chOff x="144" y="768"/>
              <a:chExt cx="960" cy="1872"/>
            </a:xfrm>
          </p:grpSpPr>
          <p:sp>
            <p:nvSpPr>
              <p:cNvPr id="36880" name="Rectangle 9"/>
              <p:cNvSpPr>
                <a:spLocks noChangeArrowheads="1"/>
              </p:cNvSpPr>
              <p:nvPr/>
            </p:nvSpPr>
            <p:spPr bwMode="auto">
              <a:xfrm>
                <a:off x="144" y="2208"/>
                <a:ext cx="960" cy="432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000"/>
                  <a:t>Hardware</a:t>
                </a:r>
              </a:p>
            </p:txBody>
          </p:sp>
          <p:sp>
            <p:nvSpPr>
              <p:cNvPr id="36881" name="Rectangle 7"/>
              <p:cNvSpPr>
                <a:spLocks noChangeArrowheads="1"/>
              </p:cNvSpPr>
              <p:nvPr/>
            </p:nvSpPr>
            <p:spPr bwMode="auto">
              <a:xfrm>
                <a:off x="144" y="1296"/>
                <a:ext cx="960" cy="912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000"/>
                  <a:t>Higher-level </a:t>
                </a:r>
              </a:p>
              <a:p>
                <a:pPr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000"/>
                  <a:t>API</a:t>
                </a:r>
              </a:p>
            </p:txBody>
          </p:sp>
          <p:sp>
            <p:nvSpPr>
              <p:cNvPr id="36882" name="Rectangle 5"/>
              <p:cNvSpPr>
                <a:spLocks noChangeArrowheads="1"/>
              </p:cNvSpPr>
              <p:nvPr/>
            </p:nvSpPr>
            <p:spPr bwMode="auto">
              <a:xfrm>
                <a:off x="144" y="768"/>
                <a:ext cx="960" cy="528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000"/>
                  <a:t>Programs</a:t>
                </a:r>
              </a:p>
            </p:txBody>
          </p:sp>
        </p:grpSp>
        <p:sp>
          <p:nvSpPr>
            <p:cNvPr id="36873" name="Line 11"/>
            <p:cNvSpPr>
              <a:spLocks noChangeShapeType="1"/>
            </p:cNvSpPr>
            <p:nvPr/>
          </p:nvSpPr>
          <p:spPr bwMode="auto">
            <a:xfrm>
              <a:off x="144" y="480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6874" name="Line 12"/>
            <p:cNvSpPr>
              <a:spLocks noChangeShapeType="1"/>
            </p:cNvSpPr>
            <p:nvPr/>
          </p:nvSpPr>
          <p:spPr bwMode="auto">
            <a:xfrm>
              <a:off x="144" y="1008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6875" name="Line 13"/>
            <p:cNvSpPr>
              <a:spLocks noChangeShapeType="1"/>
            </p:cNvSpPr>
            <p:nvPr/>
          </p:nvSpPr>
          <p:spPr bwMode="auto">
            <a:xfrm>
              <a:off x="144" y="1920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6876" name="Line 14"/>
            <p:cNvSpPr>
              <a:spLocks noChangeShapeType="1"/>
            </p:cNvSpPr>
            <p:nvPr/>
          </p:nvSpPr>
          <p:spPr bwMode="auto">
            <a:xfrm>
              <a:off x="144" y="2352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6877" name="Line 15"/>
            <p:cNvSpPr>
              <a:spLocks noChangeShapeType="1"/>
            </p:cNvSpPr>
            <p:nvPr/>
          </p:nvSpPr>
          <p:spPr bwMode="auto">
            <a:xfrm>
              <a:off x="144" y="480"/>
              <a:ext cx="0" cy="18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6878" name="Line 16"/>
            <p:cNvSpPr>
              <a:spLocks noChangeShapeType="1"/>
            </p:cNvSpPr>
            <p:nvPr/>
          </p:nvSpPr>
          <p:spPr bwMode="auto">
            <a:xfrm>
              <a:off x="1104" y="480"/>
              <a:ext cx="0" cy="1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6879" name="Line 17"/>
            <p:cNvSpPr>
              <a:spLocks noChangeShapeType="1"/>
            </p:cNvSpPr>
            <p:nvPr/>
          </p:nvSpPr>
          <p:spPr bwMode="auto">
            <a:xfrm>
              <a:off x="5616" y="480"/>
              <a:ext cx="0" cy="18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4800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4" grpId="0" animBg="1"/>
      <p:bldP spid="436232" grpId="0" animBg="1"/>
      <p:bldP spid="43623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 (1 of 2)</a:t>
            </a:r>
            <a:endParaRPr lang="en-US" altLang="en-US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71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Processes have two parts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Threads (Concurrency)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Address Spaces (Protection)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Concurrency accomplished by multiplexing CPU Time: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Unloading current thread (PC, registers)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Loading new thread (PC, registers)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Such context switching may be voluntary (</a:t>
            </a:r>
            <a:r>
              <a:rPr lang="en-US" altLang="en-US" dirty="0" smtClean="0">
                <a:latin typeface="Courier New" panose="02070309020205020404" pitchFamily="49" charset="0"/>
              </a:rPr>
              <a:t>yield()</a:t>
            </a:r>
            <a:r>
              <a:rPr lang="en-US" altLang="en-US" dirty="0" smtClean="0"/>
              <a:t>, I/O operations) or involuntary (timer, other interrupts)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Protection accomplished restricting access: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Memory mapping isolates processes from each other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Dual-mode for isolating I/O, other resources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Various Textbooks talk about </a:t>
            </a:r>
            <a:r>
              <a:rPr lang="en-US" altLang="en-US" i="1" dirty="0" smtClean="0">
                <a:solidFill>
                  <a:srgbClr val="FF0000"/>
                </a:solidFill>
              </a:rPr>
              <a:t>processes 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When this concerns concurrency, really talking about thread portion of a process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When this concerns protection, talking about address space portion of a process</a:t>
            </a:r>
          </a:p>
        </p:txBody>
      </p:sp>
    </p:spTree>
    <p:extLst>
      <p:ext uri="{BB962C8B-B14F-4D97-AF65-F5344CB8AC3E}">
        <p14:creationId xmlns:p14="http://schemas.microsoft.com/office/powerpoint/2010/main" val="848611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Summary (2 or 2)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Concurrent threads are a very useful abstraction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Allow transparent overlapping of computation and I/O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Allow use of parallel processing when available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Concurrent threads introduce problems when accessing shared data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Programs must be insensitive to arbitrary interleavings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Without careful design, shared variables can become completely inconsistent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Important concept: Atomic Operations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An operation that runs to completion or not at all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These are the primitives on which to construct various synchronization primitives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Showed how to protect a critical section with only atomic load and store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 pretty complex!</a:t>
            </a:r>
          </a:p>
          <a:p>
            <a:endParaRPr lang="en-US" altLang="ko-KR" smtClean="0">
              <a:ea typeface="굴림" panose="020B0600000101010101" pitchFamily="34" charset="-127"/>
            </a:endParaRPr>
          </a:p>
          <a:p>
            <a:pPr lvl="1"/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3017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1252538" y="1371600"/>
            <a:ext cx="2657475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ko-KR" altLang="en-US" sz="2000">
                <a:ea typeface="굴림" panose="020B0600000101010101" pitchFamily="34" charset="-127"/>
                <a:sym typeface="Symbol" panose="05050102010706020507" pitchFamily="18" charset="2"/>
              </a:rPr>
              <a:t></a:t>
            </a:r>
            <a:endParaRPr lang="ko-KR" altLang="en-US" sz="2000">
              <a:ea typeface="굴림" panose="020B0600000101010101" pitchFamily="34" charset="-127"/>
            </a:endParaRPr>
          </a:p>
          <a:p>
            <a:pPr algn="l"/>
            <a:r>
              <a:rPr lang="en-US" altLang="ko-KR">
                <a:ea typeface="굴림" panose="020B0600000101010101" pitchFamily="34" charset="-127"/>
              </a:rPr>
              <a:t>add 	$r1,$r2,$r3</a:t>
            </a:r>
          </a:p>
          <a:p>
            <a:pPr algn="l"/>
            <a:r>
              <a:rPr lang="en-US" altLang="ko-KR">
                <a:ea typeface="굴림" panose="020B0600000101010101" pitchFamily="34" charset="-127"/>
              </a:rPr>
              <a:t>subi 	$r4,$r1,#4</a:t>
            </a:r>
          </a:p>
          <a:p>
            <a:pPr algn="l"/>
            <a:r>
              <a:rPr lang="en-US" altLang="ko-KR">
                <a:ea typeface="굴림" panose="020B0600000101010101" pitchFamily="34" charset="-127"/>
              </a:rPr>
              <a:t>slli 	$r4,$r4,#2</a:t>
            </a:r>
            <a:endParaRPr lang="en-US" altLang="ko-KR" sz="2000">
              <a:ea typeface="굴림" panose="020B0600000101010101" pitchFamily="34" charset="-127"/>
            </a:endParaRPr>
          </a:p>
          <a:p>
            <a:pPr>
              <a:lnSpc>
                <a:spcPct val="50000"/>
              </a:lnSpc>
            </a:pPr>
            <a:endParaRPr lang="ko-KR" altLang="en-US" sz="2000">
              <a:ea typeface="굴림" panose="020B0600000101010101" pitchFamily="34" charset="-127"/>
            </a:endParaRPr>
          </a:p>
        </p:txBody>
      </p:sp>
      <p:grpSp>
        <p:nvGrpSpPr>
          <p:cNvPr id="380945" name="Group 17"/>
          <p:cNvGrpSpPr>
            <a:grpSpLocks/>
          </p:cNvGrpSpPr>
          <p:nvPr/>
        </p:nvGrpSpPr>
        <p:grpSpPr bwMode="auto">
          <a:xfrm rot="-391188">
            <a:off x="3402013" y="1223963"/>
            <a:ext cx="2322512" cy="1006475"/>
            <a:chOff x="2028" y="911"/>
            <a:chExt cx="1463" cy="634"/>
          </a:xfrm>
        </p:grpSpPr>
        <p:sp>
          <p:nvSpPr>
            <p:cNvPr id="28691" name="Line 9"/>
            <p:cNvSpPr>
              <a:spLocks noChangeShapeType="1"/>
            </p:cNvSpPr>
            <p:nvPr/>
          </p:nvSpPr>
          <p:spPr bwMode="auto">
            <a:xfrm rot="-2286349">
              <a:off x="2093" y="1301"/>
              <a:ext cx="1398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Text Box 10"/>
            <p:cNvSpPr txBox="1">
              <a:spLocks noChangeArrowheads="1"/>
            </p:cNvSpPr>
            <p:nvPr/>
          </p:nvSpPr>
          <p:spPr bwMode="auto">
            <a:xfrm rot="-2286349">
              <a:off x="2028" y="911"/>
              <a:ext cx="140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2000">
                  <a:solidFill>
                    <a:srgbClr val="2A40E2"/>
                  </a:solidFill>
                  <a:latin typeface="Comic Sans MS" panose="030F0702030302020204" pitchFamily="66" charset="0"/>
                  <a:ea typeface="굴림" panose="020B0600000101010101" pitchFamily="34" charset="-127"/>
                </a:rPr>
                <a:t>PC saved</a:t>
              </a:r>
            </a:p>
            <a:p>
              <a:r>
                <a:rPr lang="en-US" altLang="ko-KR" sz="2000">
                  <a:solidFill>
                    <a:srgbClr val="2A40E2"/>
                  </a:solidFill>
                  <a:latin typeface="Comic Sans MS" panose="030F0702030302020204" pitchFamily="66" charset="0"/>
                  <a:ea typeface="굴림" panose="020B0600000101010101" pitchFamily="34" charset="-127"/>
                </a:rPr>
                <a:t>Disable All Ints</a:t>
              </a:r>
            </a:p>
            <a:p>
              <a:r>
                <a:rPr lang="en-US" altLang="ko-KR" sz="2000">
                  <a:solidFill>
                    <a:srgbClr val="2A40E2"/>
                  </a:solidFill>
                  <a:latin typeface="Comic Sans MS" panose="030F0702030302020204" pitchFamily="66" charset="0"/>
                  <a:ea typeface="굴림" panose="020B0600000101010101" pitchFamily="34" charset="-127"/>
                </a:rPr>
                <a:t>Supervisor Mode</a:t>
              </a:r>
            </a:p>
          </p:txBody>
        </p:sp>
      </p:grpSp>
      <p:grpSp>
        <p:nvGrpSpPr>
          <p:cNvPr id="380946" name="Group 18"/>
          <p:cNvGrpSpPr>
            <a:grpSpLocks/>
          </p:cNvGrpSpPr>
          <p:nvPr/>
        </p:nvGrpSpPr>
        <p:grpSpPr bwMode="auto">
          <a:xfrm rot="483410">
            <a:off x="3429000" y="3582988"/>
            <a:ext cx="2286000" cy="701675"/>
            <a:chOff x="2064" y="2458"/>
            <a:chExt cx="1440" cy="442"/>
          </a:xfrm>
        </p:grpSpPr>
        <p:sp>
          <p:nvSpPr>
            <p:cNvPr id="28689" name="Line 11"/>
            <p:cNvSpPr>
              <a:spLocks noChangeShapeType="1"/>
            </p:cNvSpPr>
            <p:nvPr/>
          </p:nvSpPr>
          <p:spPr bwMode="auto">
            <a:xfrm rot="2461539" flipH="1">
              <a:off x="2064" y="268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Text Box 12"/>
            <p:cNvSpPr txBox="1">
              <a:spLocks noChangeArrowheads="1"/>
            </p:cNvSpPr>
            <p:nvPr/>
          </p:nvSpPr>
          <p:spPr bwMode="auto">
            <a:xfrm rot="2461539">
              <a:off x="2286" y="2458"/>
              <a:ext cx="96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2000">
                  <a:solidFill>
                    <a:srgbClr val="2A40E2"/>
                  </a:solidFill>
                  <a:latin typeface="Comic Sans MS" panose="030F0702030302020204" pitchFamily="66" charset="0"/>
                  <a:ea typeface="굴림" panose="020B0600000101010101" pitchFamily="34" charset="-127"/>
                </a:rPr>
                <a:t>Restore PC</a:t>
              </a:r>
            </a:p>
            <a:p>
              <a:r>
                <a:rPr lang="en-US" altLang="ko-KR" sz="2000">
                  <a:solidFill>
                    <a:srgbClr val="2A40E2"/>
                  </a:solidFill>
                  <a:latin typeface="Comic Sans MS" panose="030F0702030302020204" pitchFamily="66" charset="0"/>
                  <a:ea typeface="굴림" panose="020B0600000101010101" pitchFamily="34" charset="-127"/>
                </a:rPr>
                <a:t>User Mode</a:t>
              </a:r>
            </a:p>
          </p:txBody>
        </p:sp>
      </p:grpSp>
      <p:grpSp>
        <p:nvGrpSpPr>
          <p:cNvPr id="380952" name="Group 24"/>
          <p:cNvGrpSpPr>
            <a:grpSpLocks/>
          </p:cNvGrpSpPr>
          <p:nvPr/>
        </p:nvGrpSpPr>
        <p:grpSpPr bwMode="auto">
          <a:xfrm>
            <a:off x="5410200" y="762000"/>
            <a:ext cx="3508375" cy="4421188"/>
            <a:chOff x="3406" y="490"/>
            <a:chExt cx="2210" cy="2785"/>
          </a:xfrm>
        </p:grpSpPr>
        <p:sp>
          <p:nvSpPr>
            <p:cNvPr id="28686" name="Text Box 4"/>
            <p:cNvSpPr txBox="1">
              <a:spLocks noChangeArrowheads="1"/>
            </p:cNvSpPr>
            <p:nvPr/>
          </p:nvSpPr>
          <p:spPr bwMode="auto">
            <a:xfrm>
              <a:off x="3406" y="490"/>
              <a:ext cx="2018" cy="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000" i="1">
                  <a:solidFill>
                    <a:schemeClr val="hlink"/>
                  </a:solidFill>
                  <a:ea typeface="굴림" panose="020B0600000101010101" pitchFamily="34" charset="-127"/>
                </a:rPr>
                <a:t>Raise priority</a:t>
              </a:r>
            </a:p>
            <a:p>
              <a:pPr algn="l"/>
              <a:r>
                <a:rPr lang="en-US" altLang="ko-KR" sz="2000" i="1">
                  <a:solidFill>
                    <a:schemeClr val="hlink"/>
                  </a:solidFill>
                  <a:ea typeface="굴림" panose="020B0600000101010101" pitchFamily="34" charset="-127"/>
                </a:rPr>
                <a:t>Reenable All Ints</a:t>
              </a:r>
            </a:p>
            <a:p>
              <a:pPr algn="l"/>
              <a:r>
                <a:rPr lang="en-US" altLang="ko-KR" sz="2000" i="1">
                  <a:solidFill>
                    <a:schemeClr val="hlink"/>
                  </a:solidFill>
                  <a:ea typeface="굴림" panose="020B0600000101010101" pitchFamily="34" charset="-127"/>
                </a:rPr>
                <a:t>Save registers</a:t>
              </a:r>
            </a:p>
            <a:p>
              <a:pPr algn="l"/>
              <a:r>
                <a:rPr lang="en-US" altLang="ko-KR" sz="2000" i="1">
                  <a:solidFill>
                    <a:schemeClr val="hlink"/>
                  </a:solidFill>
                  <a:ea typeface="굴림" panose="020B0600000101010101" pitchFamily="34" charset="-127"/>
                </a:rPr>
                <a:t>Dispatch to Handler</a:t>
              </a:r>
            </a:p>
            <a:p>
              <a:pPr>
                <a:lnSpc>
                  <a:spcPct val="50000"/>
                </a:lnSpc>
              </a:pPr>
              <a:r>
                <a:rPr lang="en-US" altLang="ko-KR" sz="2000">
                  <a:solidFill>
                    <a:schemeClr val="hlink"/>
                  </a:solidFill>
                  <a:ea typeface="굴림" panose="020B0600000101010101" pitchFamily="34" charset="-127"/>
                  <a:sym typeface="Symbol" panose="05050102010706020507" pitchFamily="18" charset="2"/>
                </a:rPr>
                <a:t></a:t>
              </a:r>
            </a:p>
            <a:p>
              <a:pPr>
                <a:lnSpc>
                  <a:spcPct val="50000"/>
                </a:lnSpc>
              </a:pPr>
              <a:endParaRPr lang="en-US" altLang="ko-KR" sz="2000">
                <a:solidFill>
                  <a:schemeClr val="hlink"/>
                </a:solidFill>
                <a:ea typeface="굴림" panose="020B0600000101010101" pitchFamily="34" charset="-127"/>
              </a:endParaRPr>
            </a:p>
            <a:p>
              <a:pPr algn="l"/>
              <a:r>
                <a:rPr lang="en-US" altLang="ko-KR">
                  <a:solidFill>
                    <a:schemeClr val="accent2"/>
                  </a:solidFill>
                  <a:ea typeface="굴림" panose="020B0600000101010101" pitchFamily="34" charset="-127"/>
                </a:rPr>
                <a:t>Transfer Network Packet from hardware</a:t>
              </a:r>
              <a:br>
                <a:rPr lang="en-US" altLang="ko-KR">
                  <a:solidFill>
                    <a:schemeClr val="accent2"/>
                  </a:solidFill>
                  <a:ea typeface="굴림" panose="020B0600000101010101" pitchFamily="34" charset="-127"/>
                </a:rPr>
              </a:br>
              <a:r>
                <a:rPr lang="en-US" altLang="ko-KR">
                  <a:solidFill>
                    <a:schemeClr val="accent2"/>
                  </a:solidFill>
                  <a:ea typeface="굴림" panose="020B0600000101010101" pitchFamily="34" charset="-127"/>
                </a:rPr>
                <a:t>to Kernel Buffers</a:t>
              </a:r>
            </a:p>
            <a:p>
              <a:pPr>
                <a:lnSpc>
                  <a:spcPct val="50000"/>
                </a:lnSpc>
              </a:pPr>
              <a:endParaRPr lang="en-US" altLang="ko-KR" sz="200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endParaRPr>
            </a:p>
            <a:p>
              <a:pPr>
                <a:lnSpc>
                  <a:spcPct val="50000"/>
                </a:lnSpc>
              </a:pPr>
              <a:endParaRPr lang="en-US" altLang="ko-KR" sz="200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endParaRPr>
            </a:p>
            <a:p>
              <a:pPr>
                <a:lnSpc>
                  <a:spcPct val="50000"/>
                </a:lnSpc>
              </a:pPr>
              <a:r>
                <a:rPr lang="en-US" altLang="ko-KR" sz="2000">
                  <a:solidFill>
                    <a:schemeClr val="hlink"/>
                  </a:solidFill>
                  <a:ea typeface="굴림" panose="020B0600000101010101" pitchFamily="34" charset="-127"/>
                  <a:sym typeface="Symbol" panose="05050102010706020507" pitchFamily="18" charset="2"/>
                </a:rPr>
                <a:t></a:t>
              </a:r>
              <a:endParaRPr lang="en-US" altLang="ko-KR" sz="2000">
                <a:solidFill>
                  <a:schemeClr val="hlink"/>
                </a:solidFill>
                <a:ea typeface="굴림" panose="020B0600000101010101" pitchFamily="34" charset="-127"/>
              </a:endParaRPr>
            </a:p>
            <a:p>
              <a:pPr algn="l"/>
              <a:r>
                <a:rPr lang="en-US" altLang="ko-KR" sz="2000" i="1">
                  <a:solidFill>
                    <a:schemeClr val="hlink"/>
                  </a:solidFill>
                  <a:ea typeface="굴림" panose="020B0600000101010101" pitchFamily="34" charset="-127"/>
                </a:rPr>
                <a:t>Restore registers</a:t>
              </a:r>
              <a:endParaRPr lang="en-US" altLang="ko-KR" sz="2000">
                <a:solidFill>
                  <a:schemeClr val="hlink"/>
                </a:solidFill>
                <a:ea typeface="굴림" panose="020B0600000101010101" pitchFamily="34" charset="-127"/>
              </a:endParaRPr>
            </a:p>
            <a:p>
              <a:pPr algn="l"/>
              <a:r>
                <a:rPr lang="en-US" altLang="ko-KR" sz="2000" i="1">
                  <a:solidFill>
                    <a:schemeClr val="hlink"/>
                  </a:solidFill>
                  <a:ea typeface="굴림" panose="020B0600000101010101" pitchFamily="34" charset="-127"/>
                </a:rPr>
                <a:t>Clear current Int</a:t>
              </a:r>
            </a:p>
            <a:p>
              <a:pPr algn="l"/>
              <a:r>
                <a:rPr lang="en-US" altLang="ko-KR" sz="2000" i="1">
                  <a:solidFill>
                    <a:schemeClr val="hlink"/>
                  </a:solidFill>
                  <a:ea typeface="굴림" panose="020B0600000101010101" pitchFamily="34" charset="-127"/>
                </a:rPr>
                <a:t>Disable All Ints</a:t>
              </a:r>
            </a:p>
            <a:p>
              <a:pPr algn="l"/>
              <a:r>
                <a:rPr lang="en-US" altLang="ko-KR" sz="2000" i="1">
                  <a:solidFill>
                    <a:schemeClr val="hlink"/>
                  </a:solidFill>
                  <a:ea typeface="굴림" panose="020B0600000101010101" pitchFamily="34" charset="-127"/>
                </a:rPr>
                <a:t>Restore priority</a:t>
              </a:r>
              <a:endParaRPr lang="en-US" altLang="ko-KR" sz="2000">
                <a:solidFill>
                  <a:schemeClr val="hlink"/>
                </a:solidFill>
                <a:ea typeface="굴림" panose="020B0600000101010101" pitchFamily="34" charset="-127"/>
              </a:endParaRPr>
            </a:p>
            <a:p>
              <a:pPr algn="l"/>
              <a:r>
                <a:rPr lang="en-US" altLang="ko-KR" sz="2000">
                  <a:solidFill>
                    <a:schemeClr val="hlink"/>
                  </a:solidFill>
                  <a:ea typeface="굴림" panose="020B0600000101010101" pitchFamily="34" charset="-127"/>
                </a:rPr>
                <a:t>RTI</a:t>
              </a:r>
            </a:p>
          </p:txBody>
        </p:sp>
        <p:sp>
          <p:nvSpPr>
            <p:cNvPr id="28687" name="AutoShape 13"/>
            <p:cNvSpPr>
              <a:spLocks/>
            </p:cNvSpPr>
            <p:nvPr/>
          </p:nvSpPr>
          <p:spPr bwMode="auto">
            <a:xfrm>
              <a:off x="5086" y="605"/>
              <a:ext cx="288" cy="2496"/>
            </a:xfrm>
            <a:prstGeom prst="rightBrace">
              <a:avLst>
                <a:gd name="adj1" fmla="val 7222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8" name="Text Box 14"/>
            <p:cNvSpPr txBox="1">
              <a:spLocks noChangeArrowheads="1"/>
            </p:cNvSpPr>
            <p:nvPr/>
          </p:nvSpPr>
          <p:spPr bwMode="auto">
            <a:xfrm rot="-5400000">
              <a:off x="4663" y="1785"/>
              <a:ext cx="16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ko-KR" altLang="en-US" sz="2000">
                  <a:solidFill>
                    <a:schemeClr val="accent1"/>
                  </a:solidFill>
                  <a:latin typeface="Comic Sans MS" panose="030F0702030302020204" pitchFamily="66" charset="0"/>
                  <a:ea typeface="굴림" panose="020B0600000101010101" pitchFamily="34" charset="-127"/>
                </a:rPr>
                <a:t>“</a:t>
              </a:r>
              <a:r>
                <a:rPr lang="en-US" altLang="ko-KR" sz="2000">
                  <a:solidFill>
                    <a:schemeClr val="accent1"/>
                  </a:solidFill>
                  <a:latin typeface="Comic Sans MS" panose="030F0702030302020204" pitchFamily="66" charset="0"/>
                  <a:ea typeface="굴림" panose="020B0600000101010101" pitchFamily="34" charset="-127"/>
                </a:rPr>
                <a:t>Interrupt Handler”</a:t>
              </a:r>
            </a:p>
          </p:txBody>
        </p:sp>
      </p:grpSp>
      <p:sp>
        <p:nvSpPr>
          <p:cNvPr id="28678" name="Rectangle 15"/>
          <p:cNvSpPr>
            <a:spLocks noGrp="1" noChangeArrowheads="1"/>
          </p:cNvSpPr>
          <p:nvPr>
            <p:ph type="title"/>
          </p:nvPr>
        </p:nvSpPr>
        <p:spPr>
          <a:xfrm>
            <a:off x="765175" y="227013"/>
            <a:ext cx="7540625" cy="3683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Example: Network Interrupt</a:t>
            </a:r>
          </a:p>
        </p:txBody>
      </p:sp>
      <p:sp>
        <p:nvSpPr>
          <p:cNvPr id="38094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20675" y="5221288"/>
            <a:ext cx="8534400" cy="15240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An interrupt is a hardware-invoked context switch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No separate step to choose what to run next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Always run the interrupt handler immediately</a:t>
            </a:r>
          </a:p>
          <a:p>
            <a:endParaRPr lang="ko-KR" altLang="en-US" smtClean="0">
              <a:ea typeface="굴림" panose="020B0600000101010101" pitchFamily="34" charset="-127"/>
            </a:endParaRPr>
          </a:p>
        </p:txBody>
      </p:sp>
      <p:sp>
        <p:nvSpPr>
          <p:cNvPr id="380950" name="Text Box 22"/>
          <p:cNvSpPr txBox="1">
            <a:spLocks noChangeArrowheads="1"/>
          </p:cNvSpPr>
          <p:nvPr/>
        </p:nvSpPr>
        <p:spPr bwMode="auto">
          <a:xfrm>
            <a:off x="1252538" y="3048000"/>
            <a:ext cx="26574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>
              <a:lnSpc>
                <a:spcPct val="50000"/>
              </a:lnSpc>
            </a:pPr>
            <a:endParaRPr lang="ko-KR" altLang="en-US" sz="2000">
              <a:ea typeface="굴림" panose="020B0600000101010101" pitchFamily="34" charset="-127"/>
            </a:endParaRPr>
          </a:p>
          <a:p>
            <a:pPr algn="l"/>
            <a:r>
              <a:rPr lang="en-US" altLang="ko-KR">
                <a:ea typeface="굴림" panose="020B0600000101010101" pitchFamily="34" charset="-127"/>
              </a:rPr>
              <a:t>lw	$r2,0($r4)</a:t>
            </a:r>
          </a:p>
          <a:p>
            <a:pPr algn="l"/>
            <a:r>
              <a:rPr lang="en-US" altLang="ko-KR">
                <a:ea typeface="굴림" panose="020B0600000101010101" pitchFamily="34" charset="-127"/>
              </a:rPr>
              <a:t>lw	$r3,4($r4)</a:t>
            </a:r>
          </a:p>
          <a:p>
            <a:pPr algn="l"/>
            <a:r>
              <a:rPr lang="en-US" altLang="ko-KR">
                <a:ea typeface="굴림" panose="020B0600000101010101" pitchFamily="34" charset="-127"/>
              </a:rPr>
              <a:t>add	$r2,$r2,$r3</a:t>
            </a:r>
          </a:p>
          <a:p>
            <a:pPr algn="l"/>
            <a:r>
              <a:rPr lang="en-US" altLang="ko-KR">
                <a:ea typeface="굴림" panose="020B0600000101010101" pitchFamily="34" charset="-127"/>
              </a:rPr>
              <a:t>sw	8($r4),$r2</a:t>
            </a:r>
          </a:p>
          <a:p>
            <a:pPr>
              <a:lnSpc>
                <a:spcPct val="50000"/>
              </a:lnSpc>
            </a:pPr>
            <a:r>
              <a:rPr lang="en-US" altLang="ko-KR" sz="2000">
                <a:ea typeface="굴림" panose="020B0600000101010101" pitchFamily="34" charset="-127"/>
                <a:sym typeface="Symbol" panose="05050102010706020507" pitchFamily="18" charset="2"/>
              </a:rPr>
              <a:t></a:t>
            </a:r>
            <a:endParaRPr lang="en-US" altLang="ko-KR" sz="2000">
              <a:ea typeface="굴림" panose="020B0600000101010101" pitchFamily="34" charset="-127"/>
            </a:endParaRPr>
          </a:p>
        </p:txBody>
      </p:sp>
      <p:grpSp>
        <p:nvGrpSpPr>
          <p:cNvPr id="380954" name="Group 26"/>
          <p:cNvGrpSpPr>
            <a:grpSpLocks/>
          </p:cNvGrpSpPr>
          <p:nvPr/>
        </p:nvGrpSpPr>
        <p:grpSpPr bwMode="auto">
          <a:xfrm>
            <a:off x="174625" y="1450975"/>
            <a:ext cx="3778250" cy="2727325"/>
            <a:chOff x="110" y="914"/>
            <a:chExt cx="2380" cy="1718"/>
          </a:xfrm>
        </p:grpSpPr>
        <p:grpSp>
          <p:nvGrpSpPr>
            <p:cNvPr id="28682" name="Group 20"/>
            <p:cNvGrpSpPr>
              <a:grpSpLocks/>
            </p:cNvGrpSpPr>
            <p:nvPr/>
          </p:nvGrpSpPr>
          <p:grpSpPr bwMode="auto">
            <a:xfrm>
              <a:off x="110" y="914"/>
              <a:ext cx="715" cy="1718"/>
              <a:chOff x="131" y="914"/>
              <a:chExt cx="715" cy="1718"/>
            </a:xfrm>
          </p:grpSpPr>
          <p:sp>
            <p:nvSpPr>
              <p:cNvPr id="28684" name="AutoShape 5"/>
              <p:cNvSpPr>
                <a:spLocks noChangeArrowheads="1"/>
              </p:cNvSpPr>
              <p:nvPr/>
            </p:nvSpPr>
            <p:spPr bwMode="auto">
              <a:xfrm>
                <a:off x="396" y="1565"/>
                <a:ext cx="450" cy="480"/>
              </a:xfrm>
              <a:prstGeom prst="rightArrow">
                <a:avLst>
                  <a:gd name="adj1" fmla="val 37500"/>
                  <a:gd name="adj2" fmla="val 5933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685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-593" y="1638"/>
                <a:ext cx="171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200">
                    <a:solidFill>
                      <a:srgbClr val="2A40E2"/>
                    </a:solidFill>
                    <a:latin typeface="Comic Sans MS" panose="030F0702030302020204" pitchFamily="66" charset="0"/>
                    <a:ea typeface="굴림" panose="020B0600000101010101" pitchFamily="34" charset="-127"/>
                  </a:rPr>
                  <a:t>External Interrupt</a:t>
                </a:r>
              </a:p>
            </p:txBody>
          </p:sp>
        </p:grpSp>
        <p:sp>
          <p:nvSpPr>
            <p:cNvPr id="28683" name="Text Box 23"/>
            <p:cNvSpPr txBox="1">
              <a:spLocks noChangeArrowheads="1"/>
            </p:cNvSpPr>
            <p:nvPr/>
          </p:nvSpPr>
          <p:spPr bwMode="auto">
            <a:xfrm>
              <a:off x="816" y="1680"/>
              <a:ext cx="167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000">
                  <a:solidFill>
                    <a:srgbClr val="2A40E2"/>
                  </a:solidFill>
                  <a:latin typeface="Comic Sans MS" panose="030F0702030302020204" pitchFamily="66" charset="0"/>
                  <a:ea typeface="굴림" panose="020B0600000101010101" pitchFamily="34" charset="-127"/>
                </a:rPr>
                <a:t>Pipeline Flush</a:t>
              </a:r>
            </a:p>
            <a:p>
              <a:pPr>
                <a:lnSpc>
                  <a:spcPct val="50000"/>
                </a:lnSpc>
              </a:pPr>
              <a:endParaRPr lang="ko-KR" altLang="en-US" sz="2000">
                <a:solidFill>
                  <a:srgbClr val="2A40E2"/>
                </a:solidFill>
                <a:latin typeface="Comic Sans MS" panose="030F0702030302020204" pitchFamily="66" charset="0"/>
                <a:ea typeface="굴림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828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/>
      <p:bldP spid="380947" grpId="0" build="p"/>
      <p:bldP spid="3809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Use of Timer Interrupt to Return Control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838200"/>
            <a:ext cx="8229600" cy="5773738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Solution to our dispatcher problem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Use the timer interrupt to force scheduling decisions</a:t>
            </a:r>
          </a:p>
          <a:p>
            <a:pPr lvl="1"/>
            <a:endParaRPr lang="en-US" altLang="ko-KR" smtClean="0">
              <a:ea typeface="굴림" panose="020B0600000101010101" pitchFamily="34" charset="-127"/>
            </a:endParaRPr>
          </a:p>
          <a:p>
            <a:pPr lvl="1"/>
            <a:endParaRPr lang="en-US" altLang="ko-KR" smtClean="0">
              <a:ea typeface="굴림" panose="020B0600000101010101" pitchFamily="34" charset="-127"/>
            </a:endParaRPr>
          </a:p>
          <a:p>
            <a:pPr lvl="1"/>
            <a:endParaRPr lang="en-US" altLang="ko-KR" smtClean="0">
              <a:ea typeface="굴림" panose="020B0600000101010101" pitchFamily="34" charset="-127"/>
            </a:endParaRPr>
          </a:p>
          <a:p>
            <a:pPr lvl="1"/>
            <a:endParaRPr lang="en-US" altLang="ko-KR" smtClean="0">
              <a:ea typeface="굴림" panose="020B0600000101010101" pitchFamily="34" charset="-127"/>
            </a:endParaRPr>
          </a:p>
          <a:p>
            <a:pPr lvl="1"/>
            <a:endParaRPr lang="en-US" altLang="ko-KR" smtClean="0">
              <a:ea typeface="굴림" panose="020B0600000101010101" pitchFamily="34" charset="-127"/>
            </a:endParaRPr>
          </a:p>
          <a:p>
            <a:r>
              <a:rPr lang="en-US" altLang="ko-KR" smtClean="0">
                <a:ea typeface="굴림" panose="020B0600000101010101" pitchFamily="34" charset="-127"/>
              </a:rPr>
              <a:t>Timer Interrupt routine: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	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TimerInterrupt() {</a:t>
            </a:r>
            <a:b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	   DoPeriodicHouseKeeping();</a:t>
            </a:r>
            <a:b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	   run_new_thread();</a:t>
            </a:r>
            <a:b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	}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I/O interrupt: same as timer interrupt except that 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DoHousekeeping()</a:t>
            </a:r>
            <a:r>
              <a:rPr lang="en-US" altLang="ko-KR" smtClean="0">
                <a:ea typeface="굴림" panose="020B0600000101010101" pitchFamily="34" charset="-127"/>
              </a:rPr>
              <a:t> replaced by 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ServiceIO().</a:t>
            </a:r>
          </a:p>
        </p:txBody>
      </p:sp>
      <p:grpSp>
        <p:nvGrpSpPr>
          <p:cNvPr id="381966" name="Group 14"/>
          <p:cNvGrpSpPr>
            <a:grpSpLocks/>
          </p:cNvGrpSpPr>
          <p:nvPr/>
        </p:nvGrpSpPr>
        <p:grpSpPr bwMode="auto">
          <a:xfrm>
            <a:off x="1828800" y="1752600"/>
            <a:ext cx="4424363" cy="1776413"/>
            <a:chOff x="1044" y="576"/>
            <a:chExt cx="2787" cy="1119"/>
          </a:xfrm>
        </p:grpSpPr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2208" y="57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굴림" panose="020B0600000101010101" pitchFamily="34" charset="-127"/>
                </a:rPr>
                <a:t>Some Routine</a:t>
              </a:r>
            </a:p>
          </p:txBody>
        </p:sp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1044" y="736"/>
              <a:ext cx="2412" cy="959"/>
              <a:chOff x="1229" y="1056"/>
              <a:chExt cx="2419" cy="1056"/>
            </a:xfrm>
          </p:grpSpPr>
          <p:sp>
            <p:nvSpPr>
              <p:cNvPr id="29706" name="Rectangle 6"/>
              <p:cNvSpPr>
                <a:spLocks noChangeArrowheads="1"/>
              </p:cNvSpPr>
              <p:nvPr/>
            </p:nvSpPr>
            <p:spPr bwMode="auto">
              <a:xfrm flipV="1">
                <a:off x="2400" y="1584"/>
                <a:ext cx="1248" cy="240"/>
              </a:xfrm>
              <a:prstGeom prst="rect">
                <a:avLst/>
              </a:prstGeom>
              <a:solidFill>
                <a:schemeClr val="hlink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mic Sans MS" panose="030F0702030302020204" pitchFamily="66" charset="0"/>
                    <a:ea typeface="굴림" panose="020B0600000101010101" pitchFamily="34" charset="-127"/>
                  </a:rPr>
                  <a:t>run_new_thread</a:t>
                </a:r>
              </a:p>
            </p:txBody>
          </p:sp>
          <p:sp>
            <p:nvSpPr>
              <p:cNvPr id="29707" name="Rectangle 7"/>
              <p:cNvSpPr>
                <a:spLocks noChangeArrowheads="1"/>
              </p:cNvSpPr>
              <p:nvPr/>
            </p:nvSpPr>
            <p:spPr bwMode="auto">
              <a:xfrm flipV="1">
                <a:off x="2400" y="1248"/>
                <a:ext cx="1248" cy="336"/>
              </a:xfrm>
              <a:prstGeom prst="rect">
                <a:avLst/>
              </a:prstGeom>
              <a:solidFill>
                <a:schemeClr val="hlink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mic Sans MS" panose="030F0702030302020204" pitchFamily="66" charset="0"/>
                    <a:ea typeface="굴림" panose="020B0600000101010101" pitchFamily="34" charset="-127"/>
                  </a:rPr>
                  <a:t>TimerInterrupt</a:t>
                </a:r>
              </a:p>
            </p:txBody>
          </p:sp>
          <p:sp>
            <p:nvSpPr>
              <p:cNvPr id="29708" name="Arc 8"/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9" name="Text Box 9"/>
              <p:cNvSpPr txBox="1">
                <a:spLocks noChangeArrowheads="1"/>
              </p:cNvSpPr>
              <p:nvPr/>
            </p:nvSpPr>
            <p:spPr bwMode="auto">
              <a:xfrm>
                <a:off x="1229" y="1152"/>
                <a:ext cx="779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mic Sans MS" panose="030F0702030302020204" pitchFamily="66" charset="0"/>
                    <a:ea typeface="굴림" panose="020B0600000101010101" pitchFamily="34" charset="-127"/>
                  </a:rPr>
                  <a:t>Interrupt</a:t>
                </a:r>
              </a:p>
            </p:txBody>
          </p:sp>
          <p:sp>
            <p:nvSpPr>
              <p:cNvPr id="29710" name="Rectangle 10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1248" cy="288"/>
              </a:xfrm>
              <a:prstGeom prst="rect">
                <a:avLst/>
              </a:prstGeom>
              <a:solidFill>
                <a:schemeClr val="hlink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mic Sans MS" panose="030F0702030302020204" pitchFamily="66" charset="0"/>
                    <a:ea typeface="굴림" panose="020B0600000101010101" pitchFamily="34" charset="-127"/>
                  </a:rPr>
                  <a:t>switch</a:t>
                </a:r>
              </a:p>
            </p:txBody>
          </p:sp>
        </p:grpSp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3600" y="624"/>
              <a:ext cx="231" cy="1050"/>
              <a:chOff x="4607" y="812"/>
              <a:chExt cx="232" cy="1156"/>
            </a:xfrm>
          </p:grpSpPr>
          <p:sp>
            <p:nvSpPr>
              <p:cNvPr id="29704" name="Text Box 12"/>
              <p:cNvSpPr txBox="1">
                <a:spLocks noChangeArrowheads="1"/>
              </p:cNvSpPr>
              <p:nvPr/>
            </p:nvSpPr>
            <p:spPr bwMode="auto">
              <a:xfrm rot="5400000">
                <a:off x="4145" y="1274"/>
                <a:ext cx="1155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mic Sans MS" panose="030F0702030302020204" pitchFamily="66" charset="0"/>
                    <a:ea typeface="굴림" panose="020B0600000101010101" pitchFamily="34" charset="-127"/>
                  </a:rPr>
                  <a:t>Stack growth</a:t>
                </a:r>
              </a:p>
            </p:txBody>
          </p:sp>
          <p:sp>
            <p:nvSpPr>
              <p:cNvPr id="29705" name="Line 13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8622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38409</TotalTime>
  <Pages>60</Pages>
  <Words>4480</Words>
  <Application>Microsoft Office PowerPoint</Application>
  <PresentationFormat>On-screen Show (4:3)</PresentationFormat>
  <Paragraphs>1350</Paragraphs>
  <Slides>79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굴림</vt:lpstr>
      <vt:lpstr>굴림</vt:lpstr>
      <vt:lpstr>MS PGothic</vt:lpstr>
      <vt:lpstr>MS PGothic</vt:lpstr>
      <vt:lpstr>Arial</vt:lpstr>
      <vt:lpstr>Arial Narrow</vt:lpstr>
      <vt:lpstr>Comic Sans MS</vt:lpstr>
      <vt:lpstr>Courier New</vt:lpstr>
      <vt:lpstr>Helvetica</vt:lpstr>
      <vt:lpstr>Symbol</vt:lpstr>
      <vt:lpstr>Office</vt:lpstr>
      <vt:lpstr>CS162 Operating Systems and Systems Programming Lecture 6   Concurrency (Continued), Synchronization (Start)</vt:lpstr>
      <vt:lpstr>Recall: Lifecycle of a Process</vt:lpstr>
      <vt:lpstr>Recall: Use of Threads</vt:lpstr>
      <vt:lpstr>Recall: Thread Abstraction</vt:lpstr>
      <vt:lpstr>Recall: Execution Stack Example</vt:lpstr>
      <vt:lpstr>MIPS: Software conventions for Registers</vt:lpstr>
      <vt:lpstr>Recall: Multithreaded stack switching</vt:lpstr>
      <vt:lpstr>Example: Network Interrupt</vt:lpstr>
      <vt:lpstr>Use of Timer Interrupt to Return Control</vt:lpstr>
      <vt:lpstr>How does Thread get started?</vt:lpstr>
      <vt:lpstr>What does ThreadRoot() look like?</vt:lpstr>
      <vt:lpstr>Examples multithreaded programs</vt:lpstr>
      <vt:lpstr>Example multithreaded programs (con’t)</vt:lpstr>
      <vt:lpstr>A typical use case</vt:lpstr>
      <vt:lpstr>Some Actual Numbers</vt:lpstr>
      <vt:lpstr>Kernel Use Cases</vt:lpstr>
      <vt:lpstr>Administrivia</vt:lpstr>
      <vt:lpstr>Famous Quote WRT Scheduling: Dennis Richie</vt:lpstr>
      <vt:lpstr>Putting it together: Process</vt:lpstr>
      <vt:lpstr>Putting it together: Processes</vt:lpstr>
      <vt:lpstr>Putting it together: Threads</vt:lpstr>
      <vt:lpstr>Kernel versus User-Mode threads</vt:lpstr>
      <vt:lpstr>Some Threading Models</vt:lpstr>
      <vt:lpstr>Threads in a Process</vt:lpstr>
      <vt:lpstr>Putting it together: Multi-Cores</vt:lpstr>
      <vt:lpstr>Putting it together: Hyper-Threading</vt:lpstr>
      <vt:lpstr>Multiprocessing vs Multiprogramming</vt:lpstr>
      <vt:lpstr>Single and Multithreaded Processes</vt:lpstr>
      <vt:lpstr> Supporting 1T and MT Processes</vt:lpstr>
      <vt:lpstr> Supporting 1T and MT Processes</vt:lpstr>
      <vt:lpstr>Classification</vt:lpstr>
      <vt:lpstr>You are here… why?</vt:lpstr>
      <vt:lpstr>Perspective on ‘groking’ 162</vt:lpstr>
      <vt:lpstr>Operating System as Design</vt:lpstr>
      <vt:lpstr>Starting today: Pintos Projects</vt:lpstr>
      <vt:lpstr>MT Kernel 1T Process ala Pintos/x86</vt:lpstr>
      <vt:lpstr>In User thread, w/ k-thread waiting</vt:lpstr>
      <vt:lpstr>In Kernel thread</vt:lpstr>
      <vt:lpstr>Thread Switch (switch.S)</vt:lpstr>
      <vt:lpstr>Switch to Kernel Thread for Process</vt:lpstr>
      <vt:lpstr>Kernel-&gt;User</vt:lpstr>
      <vt:lpstr>User-&gt;Kernel</vt:lpstr>
      <vt:lpstr>User-&gt;Kernel via interrupt vector</vt:lpstr>
      <vt:lpstr>Pintos Interrupt Processing</vt:lpstr>
      <vt:lpstr>Recall: cs61C THE STACK FRAME</vt:lpstr>
      <vt:lpstr>Pintos Interrupt Processing</vt:lpstr>
      <vt:lpstr>Timer may trigger thread switch</vt:lpstr>
      <vt:lpstr>Pintos Return from Processing</vt:lpstr>
      <vt:lpstr>Correctness for systems with concurrent threads</vt:lpstr>
      <vt:lpstr>Interactions Complicate Debugging</vt:lpstr>
      <vt:lpstr>Why allow cooperating threads?</vt:lpstr>
      <vt:lpstr>High-level Example: Web Server</vt:lpstr>
      <vt:lpstr>Threaded Web Server</vt:lpstr>
      <vt:lpstr>Thread Pools</vt:lpstr>
      <vt:lpstr>ATM Bank Server</vt:lpstr>
      <vt:lpstr>ATM bank server example</vt:lpstr>
      <vt:lpstr>Event Driven Version of ATM server</vt:lpstr>
      <vt:lpstr>Can Threads Make This Easier?</vt:lpstr>
      <vt:lpstr>Review: Multiprocessing vs Multiprogramming</vt:lpstr>
      <vt:lpstr>Problem is at the lowest level</vt:lpstr>
      <vt:lpstr>Atomic Operations</vt:lpstr>
      <vt:lpstr>Correctness Requirements</vt:lpstr>
      <vt:lpstr>Space Shuttle Example</vt:lpstr>
      <vt:lpstr>Another Concurrent Program Example</vt:lpstr>
      <vt:lpstr>Hand Simulation Multiprocessor Example</vt:lpstr>
      <vt:lpstr>Motivation: “Too much milk”</vt:lpstr>
      <vt:lpstr>Definitions</vt:lpstr>
      <vt:lpstr>More Definitions</vt:lpstr>
      <vt:lpstr>Too Much Milk: Correctness Properties</vt:lpstr>
      <vt:lpstr>Too Much Milk: Solution #1</vt:lpstr>
      <vt:lpstr>Too Much Milk: Solution #1½ </vt:lpstr>
      <vt:lpstr>Too Much Milk Solution #2</vt:lpstr>
      <vt:lpstr>Too Much Milk Solution #2: problem!</vt:lpstr>
      <vt:lpstr>Too Much Milk Solution #3</vt:lpstr>
      <vt:lpstr>Solution #3 discussion</vt:lpstr>
      <vt:lpstr>Too Much Milk: Solution #4</vt:lpstr>
      <vt:lpstr>Where are we going with synchronization?</vt:lpstr>
      <vt:lpstr>Summary (1 of 2)</vt:lpstr>
      <vt:lpstr>Summary (2 or 2)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kubitron</cp:lastModifiedBy>
  <cp:revision>461</cp:revision>
  <cp:lastPrinted>2015-02-09T22:13:04Z</cp:lastPrinted>
  <dcterms:created xsi:type="dcterms:W3CDTF">1995-08-12T11:37:26Z</dcterms:created>
  <dcterms:modified xsi:type="dcterms:W3CDTF">2015-02-10T00:35:33Z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