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4" r:id="rId2"/>
    <p:sldMasterId id="2147483683" r:id="rId3"/>
    <p:sldMasterId id="2147483688" r:id="rId4"/>
    <p:sldMasterId id="2147483693" r:id="rId5"/>
    <p:sldMasterId id="2147483698" r:id="rId6"/>
    <p:sldMasterId id="2147483710" r:id="rId7"/>
    <p:sldMasterId id="2147483714" r:id="rId8"/>
    <p:sldMasterId id="2147483731" r:id="rId9"/>
    <p:sldMasterId id="2147483745" r:id="rId10"/>
    <p:sldMasterId id="2147483767" r:id="rId11"/>
    <p:sldMasterId id="2147483771" r:id="rId12"/>
    <p:sldMasterId id="2147483785" r:id="rId13"/>
    <p:sldMasterId id="2147483790" r:id="rId14"/>
  </p:sldMasterIdLst>
  <p:notesMasterIdLst>
    <p:notesMasterId r:id="rId101"/>
  </p:notesMasterIdLst>
  <p:handoutMasterIdLst>
    <p:handoutMasterId r:id="rId102"/>
  </p:handoutMasterIdLst>
  <p:sldIdLst>
    <p:sldId id="569" r:id="rId15"/>
    <p:sldId id="513" r:id="rId16"/>
    <p:sldId id="571" r:id="rId17"/>
    <p:sldId id="646" r:id="rId18"/>
    <p:sldId id="647" r:id="rId19"/>
    <p:sldId id="570" r:id="rId20"/>
    <p:sldId id="572" r:id="rId21"/>
    <p:sldId id="573" r:id="rId22"/>
    <p:sldId id="655" r:id="rId23"/>
    <p:sldId id="723" r:id="rId24"/>
    <p:sldId id="724" r:id="rId25"/>
    <p:sldId id="725" r:id="rId26"/>
    <p:sldId id="660" r:id="rId27"/>
    <p:sldId id="722" r:id="rId28"/>
    <p:sldId id="661" r:id="rId29"/>
    <p:sldId id="667" r:id="rId30"/>
    <p:sldId id="662" r:id="rId31"/>
    <p:sldId id="663" r:id="rId32"/>
    <p:sldId id="669" r:id="rId33"/>
    <p:sldId id="664" r:id="rId34"/>
    <p:sldId id="665" r:id="rId35"/>
    <p:sldId id="712" r:id="rId36"/>
    <p:sldId id="666" r:id="rId37"/>
    <p:sldId id="668" r:id="rId38"/>
    <p:sldId id="713" r:id="rId39"/>
    <p:sldId id="681" r:id="rId40"/>
    <p:sldId id="587" r:id="rId41"/>
    <p:sldId id="671" r:id="rId42"/>
    <p:sldId id="677" r:id="rId43"/>
    <p:sldId id="675" r:id="rId44"/>
    <p:sldId id="676" r:id="rId45"/>
    <p:sldId id="672" r:id="rId46"/>
    <p:sldId id="673" r:id="rId47"/>
    <p:sldId id="674" r:id="rId48"/>
    <p:sldId id="678" r:id="rId49"/>
    <p:sldId id="683" r:id="rId50"/>
    <p:sldId id="684" r:id="rId51"/>
    <p:sldId id="714" r:id="rId52"/>
    <p:sldId id="715" r:id="rId53"/>
    <p:sldId id="688" r:id="rId54"/>
    <p:sldId id="716" r:id="rId55"/>
    <p:sldId id="689" r:id="rId56"/>
    <p:sldId id="696" r:id="rId57"/>
    <p:sldId id="692" r:id="rId58"/>
    <p:sldId id="693" r:id="rId59"/>
    <p:sldId id="717" r:id="rId60"/>
    <p:sldId id="699" r:id="rId61"/>
    <p:sldId id="700" r:id="rId62"/>
    <p:sldId id="701" r:id="rId63"/>
    <p:sldId id="698" r:id="rId64"/>
    <p:sldId id="605" r:id="rId65"/>
    <p:sldId id="702" r:id="rId66"/>
    <p:sldId id="606" r:id="rId67"/>
    <p:sldId id="703" r:id="rId68"/>
    <p:sldId id="704" r:id="rId69"/>
    <p:sldId id="718" r:id="rId70"/>
    <p:sldId id="609" r:id="rId71"/>
    <p:sldId id="611" r:id="rId72"/>
    <p:sldId id="612" r:id="rId73"/>
    <p:sldId id="705" r:id="rId74"/>
    <p:sldId id="719" r:id="rId75"/>
    <p:sldId id="616" r:id="rId76"/>
    <p:sldId id="613" r:id="rId77"/>
    <p:sldId id="619" r:id="rId78"/>
    <p:sldId id="706" r:id="rId79"/>
    <p:sldId id="620" r:id="rId80"/>
    <p:sldId id="621" r:id="rId81"/>
    <p:sldId id="614" r:id="rId82"/>
    <p:sldId id="720" r:id="rId83"/>
    <p:sldId id="707" r:id="rId84"/>
    <p:sldId id="708" r:id="rId85"/>
    <p:sldId id="726" r:id="rId86"/>
    <p:sldId id="710" r:id="rId87"/>
    <p:sldId id="711" r:id="rId88"/>
    <p:sldId id="627" r:id="rId89"/>
    <p:sldId id="721" r:id="rId90"/>
    <p:sldId id="629" r:id="rId91"/>
    <p:sldId id="630" r:id="rId92"/>
    <p:sldId id="631" r:id="rId93"/>
    <p:sldId id="632" r:id="rId94"/>
    <p:sldId id="634" r:id="rId95"/>
    <p:sldId id="639" r:id="rId96"/>
    <p:sldId id="636" r:id="rId97"/>
    <p:sldId id="640" r:id="rId98"/>
    <p:sldId id="641" r:id="rId99"/>
    <p:sldId id="645" r:id="rId100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4264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08554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62851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17141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71450" algn="l" defTabSz="454264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25706" algn="l" defTabSz="454264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179989" algn="l" defTabSz="454264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34261" algn="l" defTabSz="454264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2B0"/>
    <a:srgbClr val="FF9857"/>
    <a:srgbClr val="FFFF99"/>
    <a:srgbClr val="FFCC99"/>
    <a:srgbClr val="FF3300"/>
    <a:srgbClr val="CCFFFF"/>
    <a:srgbClr val="FFCC00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0" autoAdjust="0"/>
  </p:normalViewPr>
  <p:slideViewPr>
    <p:cSldViewPr>
      <p:cViewPr>
        <p:scale>
          <a:sx n="94" d="100"/>
          <a:sy n="94" d="100"/>
        </p:scale>
        <p:origin x="-108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9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handoutMaster" Target="handoutMasters/handout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90" Type="http://schemas.openxmlformats.org/officeDocument/2006/relationships/slide" Target="slides/slide76.xml"/><Relationship Id="rId91" Type="http://schemas.openxmlformats.org/officeDocument/2006/relationships/slide" Target="slides/slide77.xml"/><Relationship Id="rId92" Type="http://schemas.openxmlformats.org/officeDocument/2006/relationships/slide" Target="slides/slide78.xml"/><Relationship Id="rId93" Type="http://schemas.openxmlformats.org/officeDocument/2006/relationships/slide" Target="slides/slide79.xml"/><Relationship Id="rId94" Type="http://schemas.openxmlformats.org/officeDocument/2006/relationships/slide" Target="slides/slide80.xml"/><Relationship Id="rId95" Type="http://schemas.openxmlformats.org/officeDocument/2006/relationships/slide" Target="slides/slide81.xml"/><Relationship Id="rId96" Type="http://schemas.openxmlformats.org/officeDocument/2006/relationships/slide" Target="slides/slide82.xml"/><Relationship Id="rId97" Type="http://schemas.openxmlformats.org/officeDocument/2006/relationships/slide" Target="slides/slide83.xml"/><Relationship Id="rId98" Type="http://schemas.openxmlformats.org/officeDocument/2006/relationships/slide" Target="slides/slide84.xml"/><Relationship Id="rId99" Type="http://schemas.openxmlformats.org/officeDocument/2006/relationships/slide" Target="slides/slide8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100" Type="http://schemas.openxmlformats.org/officeDocument/2006/relationships/slide" Target="slides/slide86.xml"/><Relationship Id="rId80" Type="http://schemas.openxmlformats.org/officeDocument/2006/relationships/slide" Target="slides/slide66.xml"/><Relationship Id="rId81" Type="http://schemas.openxmlformats.org/officeDocument/2006/relationships/slide" Target="slides/slide67.xml"/><Relationship Id="rId82" Type="http://schemas.openxmlformats.org/officeDocument/2006/relationships/slide" Target="slides/slide68.xml"/><Relationship Id="rId83" Type="http://schemas.openxmlformats.org/officeDocument/2006/relationships/slide" Target="slides/slide69.xml"/><Relationship Id="rId84" Type="http://schemas.openxmlformats.org/officeDocument/2006/relationships/slide" Target="slides/slide70.xml"/><Relationship Id="rId85" Type="http://schemas.openxmlformats.org/officeDocument/2006/relationships/slide" Target="slides/slide71.xml"/><Relationship Id="rId86" Type="http://schemas.openxmlformats.org/officeDocument/2006/relationships/slide" Target="slides/slide72.xml"/><Relationship Id="rId87" Type="http://schemas.openxmlformats.org/officeDocument/2006/relationships/slide" Target="slides/slide73.xml"/><Relationship Id="rId88" Type="http://schemas.openxmlformats.org/officeDocument/2006/relationships/slide" Target="slides/slide74.xml"/><Relationship Id="rId89" Type="http://schemas.openxmlformats.org/officeDocument/2006/relationships/slide" Target="slides/slide7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fld id="{C816B1D2-BE1A-CF48-BB2F-496E285E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2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344D7B7-8497-9440-908B-E77F83F66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66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42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085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628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171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71450" algn="l" defTabSz="45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5706" algn="l" defTabSz="45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9989" algn="l" defTabSz="45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4261" algn="l" defTabSz="45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  <p:sp>
        <p:nvSpPr>
          <p:cNvPr id="853" name="Shape 8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3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29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Shape 293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23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AD4FB0C-2624-5848-B5B2-2BC914DCC785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r>
              <a:rPr lang="en-US" dirty="0" smtClean="0"/>
              <a:t>What could go wrong?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fld id="{9EEA0328-C956-B249-A6D4-A0E7BBC7B3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48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883" indent="-28572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2898" indent="-228580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057" indent="-228580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217" indent="-228580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376" indent="-228580" algn="r" defTabSz="9571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536" indent="-228580" algn="r" defTabSz="9571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8694" indent="-228580" algn="r" defTabSz="9571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5854" indent="-228580" algn="r" defTabSz="9571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7F9C297-3580-704A-834B-CEB0E741916A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3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5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Shape 23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  <p:sp>
        <p:nvSpPr>
          <p:cNvPr id="2352" name="Shape 23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300"/>
              <a:t>A distance-vector routing algorithm is a </a:t>
            </a:r>
            <a:r>
              <a:rPr sz="2300" u="sng"/>
              <a:t>click</a:t>
            </a:r>
            <a:r>
              <a:rPr sz="2300"/>
              <a:t> distributed algorithm, </a:t>
            </a:r>
          </a:p>
          <a:p>
            <a:pPr lvl="0">
              <a:defRPr sz="1800"/>
            </a:pPr>
            <a:endParaRPr sz="2300"/>
          </a:p>
          <a:p>
            <a:pPr lvl="0">
              <a:defRPr sz="1800"/>
            </a:pPr>
            <a:r>
              <a:rPr sz="2300"/>
              <a:t>in the sense that </a:t>
            </a:r>
            <a:r>
              <a:rPr sz="2300" u="sng"/>
              <a:t>click</a:t>
            </a:r>
            <a:r>
              <a:rPr sz="2300"/>
              <a:t> all routers run it together: </a:t>
            </a:r>
          </a:p>
          <a:p>
            <a:pPr lvl="0">
              <a:defRPr sz="1800"/>
            </a:pPr>
            <a:r>
              <a:rPr sz="2300"/>
              <a:t>- they exchange messages </a:t>
            </a:r>
          </a:p>
          <a:p>
            <a:pPr lvl="0">
              <a:defRPr sz="1800"/>
            </a:pPr>
            <a:r>
              <a:rPr sz="2300"/>
              <a:t>- and they keep reacting to each other’s messages.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FDE3EEC-A7D5-3546-AE13-CE4258A270DF}" type="slidenum">
              <a:rPr lang="en-US" sz="1300" b="0">
                <a:latin typeface="Times New Roman" charset="0"/>
              </a:rPr>
              <a:pPr eaLnBrk="1" hangingPunct="1"/>
              <a:t>51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Shape 24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  <p:sp>
        <p:nvSpPr>
          <p:cNvPr id="2445" name="Shape 24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300"/>
              <a:t>... which is called the Bellman-Ford equation.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0C462F0-F4EF-5244-A49E-6CE8D6940A21}" type="slidenum">
              <a:rPr lang="en-US" sz="1300" b="0">
                <a:latin typeface="Times New Roman" charset="0"/>
              </a:rPr>
              <a:pPr eaLnBrk="1" hangingPunct="1"/>
              <a:t>58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  <p:sp>
        <p:nvSpPr>
          <p:cNvPr id="853" name="Shape 8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3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4CA1317-0D24-8C45-9979-8A048FDBAF42}" type="slidenum">
              <a:rPr lang="en-US" sz="1300" b="0">
                <a:latin typeface="Times New Roman" charset="0"/>
              </a:rPr>
              <a:pPr eaLnBrk="1" hangingPunct="1"/>
              <a:t>63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 smtClean="0">
                <a:ea typeface="ＭＳ Ｐゴシック" charset="0"/>
                <a:cs typeface="ＭＳ Ｐゴシック" charset="0"/>
              </a:rPr>
              <a:t>Ehy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???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217817-1DE6-EC4D-9339-BD283CA19325}" type="slidenum">
              <a:rPr lang="en-US" sz="1300" b="0">
                <a:solidFill>
                  <a:prstClr val="black"/>
                </a:solidFill>
                <a:latin typeface="Times New Roman" charset="0"/>
              </a:rPr>
              <a:pPr eaLnBrk="1" hangingPunct="1"/>
              <a:t>65</a:t>
            </a:fld>
            <a:endParaRPr lang="en-US" sz="1300" b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CN" dirty="0">
              <a:ea typeface="宋体" charset="0"/>
              <a:cs typeface="宋体" charset="0"/>
            </a:endParaRPr>
          </a:p>
          <a:p>
            <a:r>
              <a:rPr lang="en-US" altLang="zh-CN" dirty="0" smtClean="0">
                <a:ea typeface="宋体" charset="0"/>
                <a:cs typeface="宋体" charset="0"/>
              </a:rPr>
              <a:t>Arrows:</a:t>
            </a:r>
            <a:r>
              <a:rPr lang="en-US" altLang="zh-CN" baseline="0" dirty="0" smtClean="0">
                <a:ea typeface="宋体" charset="0"/>
                <a:cs typeface="宋体" charset="0"/>
              </a:rPr>
              <a:t> routing messages!</a:t>
            </a:r>
            <a:endParaRPr lang="en-US" altLang="zh-CN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6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F9E32AA-7538-D44B-BB17-65E8A8E1DE8A}" type="slidenum">
              <a:rPr lang="en-US" sz="1300" b="0">
                <a:latin typeface="Times New Roman" charset="0"/>
              </a:rPr>
              <a:pPr eaLnBrk="1" hangingPunct="1"/>
              <a:t>70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2204167-EFB0-2D48-A5F0-063C27AB3381}" type="slidenum">
              <a:rPr lang="en-US" sz="1300" b="0">
                <a:latin typeface="Times New Roman" charset="0"/>
              </a:rPr>
              <a:pPr eaLnBrk="1" hangingPunct="1"/>
              <a:t>71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9613"/>
            <a:ext cx="4841875" cy="3630612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576763"/>
            <a:ext cx="5345113" cy="434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134" tIns="47567" rIns="95134" bIns="47567"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plane: software</a:t>
            </a:r>
            <a:r>
              <a:rPr lang="en-US" baseline="0" dirty="0" smtClean="0"/>
              <a:t>. Makes decisions over long time horizons.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plane: mostly hardware. A decision for each packet.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6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83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84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85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  <p:sp>
        <p:nvSpPr>
          <p:cNvPr id="1040" name="Shape 10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883" indent="-28572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2898" indent="-228580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057" indent="-228580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217" indent="-228580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376" indent="-228580" algn="r" defTabSz="9571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536" indent="-228580" algn="r" defTabSz="9571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8694" indent="-228580" algn="r" defTabSz="9571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5854" indent="-228580" algn="r" defTabSz="9571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5D147DA-DEF5-2749-A231-8EDDF836DF74}" type="slidenum">
              <a:rPr lang="en-US" sz="1300" b="0">
                <a:solidFill>
                  <a:prstClr val="black"/>
                </a:solidFill>
                <a:latin typeface="Times New Roman" charset="0"/>
              </a:rPr>
              <a:pPr eaLnBrk="1" hangingPunct="1"/>
              <a:t>15</a:t>
            </a:fld>
            <a:endParaRPr lang="en-US" sz="1300" b="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r>
              <a:rPr lang="en-US">
                <a:ea typeface="ＭＳ Ｐゴシック" charset="0"/>
                <a:cs typeface="ＭＳ Ｐゴシック" charset="0"/>
              </a:rPr>
              <a:t>Row vs column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883" indent="-28572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2898" indent="-228580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057" indent="-228580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217" indent="-228580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376" indent="-228580" algn="r" defTabSz="9571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536" indent="-228580" algn="r" defTabSz="9571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8694" indent="-228580" algn="r" defTabSz="9571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5854" indent="-228580" algn="r" defTabSz="9571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896610A-824C-E640-895C-51CF8E6845E5}" type="slidenum">
              <a:rPr lang="en-US" sz="1300" b="0">
                <a:latin typeface="Times New Roman" charset="0"/>
              </a:rPr>
              <a:pPr eaLnBrk="1" hangingPunct="1"/>
              <a:t>24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005439B-C077-C74D-B558-19FDCAD33757}" type="slidenum">
              <a:rPr lang="en-US" sz="1300" b="0">
                <a:latin typeface="Times New Roman" charset="0"/>
              </a:rPr>
              <a:pPr eaLnBrk="1" hangingPunct="1"/>
              <a:t>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Why go up? Why not stay down in the lower levels?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FA95442-188B-534A-9D5F-EA84BCA8F886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F0F11F-5D59-824D-84D3-08CF9C679EBF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45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Shape 452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23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264" indent="0" algn="ctr">
              <a:buNone/>
              <a:defRPr/>
            </a:lvl2pPr>
            <a:lvl3pPr marL="908554" indent="0" algn="ctr">
              <a:buNone/>
              <a:defRPr/>
            </a:lvl3pPr>
            <a:lvl4pPr marL="1362851" indent="0" algn="ctr">
              <a:buNone/>
              <a:defRPr/>
            </a:lvl4pPr>
            <a:lvl5pPr marL="1817141" indent="0" algn="ctr">
              <a:buNone/>
              <a:defRPr/>
            </a:lvl5pPr>
            <a:lvl6pPr marL="2271450" indent="0" algn="ctr">
              <a:buNone/>
              <a:defRPr/>
            </a:lvl6pPr>
            <a:lvl7pPr marL="2725706" indent="0" algn="ctr">
              <a:buNone/>
              <a:defRPr/>
            </a:lvl7pPr>
            <a:lvl8pPr marL="3179989" indent="0" algn="ctr">
              <a:buNone/>
              <a:defRPr/>
            </a:lvl8pPr>
            <a:lvl9pPr marL="36342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F5E10-A0CA-344B-8575-36A6C69B7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3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7706-4F62-EA48-B7A0-989AE18D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34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F5E10-A0CA-344B-8575-36A6C69B75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438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07158-3B47-5C4A-A629-8594130856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6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78DD-F5B8-314B-9873-FEA8875CB5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308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B920-46FC-A548-895D-36A9BD933E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489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E245D-63E1-8C4C-9A3D-7CB34664D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916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6654-21FB-CA40-A072-7FA17CC0EB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09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8F724-9A37-7B41-BBCB-F97B60D8C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542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6742-18A0-1B48-A0FD-EA85AA809D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39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B207-A5D9-C040-8DE6-427C11144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261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7706-4F62-EA48-B7A0-989AE18DF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4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41BD-0D0C-7043-AF85-3A59FA5DE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33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41BD-0D0C-7043-AF85-3A59FA5DE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0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3048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1" y="1676400"/>
            <a:ext cx="3505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76400"/>
            <a:ext cx="3505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18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C38905-A845-124D-84B1-9B700173A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42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4704" indent="-400576">
              <a:spcBef>
                <a:spcPts val="1687"/>
              </a:spcBef>
              <a:buChar char="-"/>
              <a:defRPr sz="2500" i="1"/>
            </a:lvl2pPr>
            <a:lvl3pPr marL="1246272" indent="-40057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7842" indent="-40057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9412" indent="-40057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24B2-2EBC-D640-B134-FE25082F73C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487670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0554" indent="-398772">
              <a:spcBef>
                <a:spcPts val="1687"/>
              </a:spcBef>
              <a:buChar char="-"/>
              <a:defRPr sz="2500" i="1"/>
            </a:lvl2pPr>
            <a:lvl3pPr marL="1240709" indent="-398772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0915" indent="-398772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1126" indent="-398772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370012" y="6233069"/>
            <a:ext cx="197808" cy="2000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066833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0554" indent="-398772">
              <a:spcBef>
                <a:spcPts val="1687"/>
              </a:spcBef>
              <a:buChar char="-"/>
              <a:defRPr sz="2500" i="1"/>
            </a:lvl2pPr>
            <a:lvl3pPr marL="1240709" indent="-398772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0915" indent="-398772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1126" indent="-398772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370012" y="6331295"/>
            <a:ext cx="197808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229658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3731" indent="0" algn="ctr">
              <a:buNone/>
              <a:defRPr/>
            </a:lvl2pPr>
            <a:lvl3pPr marL="907479" indent="0" algn="ctr">
              <a:buNone/>
              <a:defRPr/>
            </a:lvl3pPr>
            <a:lvl4pPr marL="1361248" indent="0" algn="ctr">
              <a:buNone/>
              <a:defRPr/>
            </a:lvl4pPr>
            <a:lvl5pPr marL="1815002" indent="0" algn="ctr">
              <a:buNone/>
              <a:defRPr/>
            </a:lvl5pPr>
            <a:lvl6pPr marL="2268781" indent="0" algn="ctr">
              <a:buNone/>
              <a:defRPr/>
            </a:lvl6pPr>
            <a:lvl7pPr marL="2722492" indent="0" algn="ctr">
              <a:buNone/>
              <a:defRPr/>
            </a:lvl7pPr>
            <a:lvl8pPr marL="3176247" indent="0" algn="ctr">
              <a:buNone/>
              <a:defRPr/>
            </a:lvl8pPr>
            <a:lvl9pPr marL="36299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 lIns="90739" tIns="45370" rIns="90739" bIns="45370"/>
          <a:lstStyle>
            <a:lvl1pPr>
              <a:defRPr/>
            </a:lvl1pPr>
          </a:lstStyle>
          <a:p>
            <a:pPr algn="ctr" defTabSz="407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 lIns="90739" tIns="45370" rIns="90739" bIns="45370"/>
          <a:lstStyle>
            <a:lvl1pPr>
              <a:defRPr/>
            </a:lvl1pPr>
          </a:lstStyle>
          <a:p>
            <a:pPr algn="ctr" defTabSz="407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012" y="6233069"/>
            <a:ext cx="197808" cy="2000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855A-2624-1C43-AF90-BB63F162D2C8}" type="slidenum">
              <a:rPr lang="en-US">
                <a:latin typeface="Calibri"/>
                <a:ea typeface="Calibri"/>
                <a:cs typeface="Calibri"/>
              </a:rPr>
              <a:pPr>
                <a:defRPr/>
              </a:pPr>
              <a:t>‹#›</a:t>
            </a:fld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62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 lIns="90772" tIns="45387" rIns="90772" bIns="45387"/>
          <a:lstStyle>
            <a:lvl1pPr>
              <a:defRPr/>
            </a:lvl1pPr>
          </a:lstStyle>
          <a:p>
            <a:pPr algn="ctr" defTabSz="4078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 lIns="90772" tIns="45387" rIns="90772" bIns="45387"/>
          <a:lstStyle>
            <a:lvl1pPr>
              <a:defRPr/>
            </a:lvl1pPr>
          </a:lstStyle>
          <a:p>
            <a:pPr algn="ctr" defTabSz="4078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012" y="6233062"/>
            <a:ext cx="197808" cy="2000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1758-22AB-3A43-B8D6-E5A49C57BE1D}" type="slidenum">
              <a:rPr lang="en-US">
                <a:latin typeface="Calibri"/>
                <a:ea typeface="Calibri"/>
                <a:cs typeface="Calibri"/>
              </a:rPr>
              <a:pPr>
                <a:defRPr/>
              </a:pPr>
              <a:t>‹#›</a:t>
            </a:fld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830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1454" indent="-399165">
              <a:spcBef>
                <a:spcPts val="1687"/>
              </a:spcBef>
              <a:buChar char="-"/>
              <a:defRPr sz="2500" i="1"/>
            </a:lvl2pPr>
            <a:lvl3pPr marL="1241923" indent="-399165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2427" indent="-399165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2934" indent="-399165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370012" y="6233050"/>
            <a:ext cx="197808" cy="2000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976500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1454" indent="-399165">
              <a:spcBef>
                <a:spcPts val="1687"/>
              </a:spcBef>
              <a:buChar char="-"/>
              <a:defRPr sz="2500" i="1"/>
            </a:lvl2pPr>
            <a:lvl3pPr marL="1241923" indent="-399165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2427" indent="-399165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2934" indent="-399165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370012" y="6331276"/>
            <a:ext cx="197808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85486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07158-3B47-5C4A-A629-85941308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0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172" indent="0" algn="ctr">
              <a:buNone/>
              <a:defRPr/>
            </a:lvl2pPr>
            <a:lvl3pPr marL="908367" indent="0" algn="ctr">
              <a:buNone/>
              <a:defRPr/>
            </a:lvl3pPr>
            <a:lvl4pPr marL="1362572" indent="0" algn="ctr">
              <a:buNone/>
              <a:defRPr/>
            </a:lvl4pPr>
            <a:lvl5pPr marL="1816769" indent="0" algn="ctr">
              <a:buNone/>
              <a:defRPr/>
            </a:lvl5pPr>
            <a:lvl6pPr marL="2270986" indent="0" algn="ctr">
              <a:buNone/>
              <a:defRPr/>
            </a:lvl6pPr>
            <a:lvl7pPr marL="2725147" indent="0" algn="ctr">
              <a:buNone/>
              <a:defRPr/>
            </a:lvl7pPr>
            <a:lvl8pPr marL="3179338" indent="0" algn="ctr">
              <a:buNone/>
              <a:defRPr/>
            </a:lvl8pPr>
            <a:lvl9pPr marL="36335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 lIns="90829" tIns="45415" rIns="90829" bIns="45415"/>
          <a:lstStyle>
            <a:lvl1pPr>
              <a:defRPr/>
            </a:lvl1pPr>
          </a:lstStyle>
          <a:p>
            <a:pPr algn="ctr" defTabSz="408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 lIns="90829" tIns="45415" rIns="90829" bIns="45415"/>
          <a:lstStyle>
            <a:lvl1pPr>
              <a:defRPr/>
            </a:lvl1pPr>
          </a:lstStyle>
          <a:p>
            <a:pPr algn="ctr" defTabSz="408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012" y="6233050"/>
            <a:ext cx="197808" cy="2000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855A-2624-1C43-AF90-BB63F162D2C8}" type="slidenum">
              <a:rPr lang="en-US">
                <a:latin typeface="Calibri"/>
                <a:ea typeface="Calibri"/>
                <a:cs typeface="Calibri"/>
              </a:rPr>
              <a:pPr>
                <a:defRPr/>
              </a:pPr>
              <a:t>‹#›</a:t>
            </a:fld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693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 lIns="90829" tIns="45415" rIns="90829" bIns="45415"/>
          <a:lstStyle>
            <a:lvl1pPr>
              <a:defRPr/>
            </a:lvl1pPr>
          </a:lstStyle>
          <a:p>
            <a:pPr algn="ctr" defTabSz="408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 lIns="90829" tIns="45415" rIns="90829" bIns="45415"/>
          <a:lstStyle>
            <a:lvl1pPr>
              <a:defRPr/>
            </a:lvl1pPr>
          </a:lstStyle>
          <a:p>
            <a:pPr algn="ctr" defTabSz="408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012" y="6233050"/>
            <a:ext cx="197808" cy="2000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1758-22AB-3A43-B8D6-E5A49C57BE1D}" type="slidenum">
              <a:rPr lang="en-US">
                <a:latin typeface="Calibri"/>
                <a:ea typeface="Calibri"/>
                <a:cs typeface="Calibri"/>
              </a:rPr>
              <a:pPr>
                <a:defRPr/>
              </a:pPr>
              <a:t>‹#›</a:t>
            </a:fld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34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2500" indent="-399620">
              <a:spcBef>
                <a:spcPts val="1687"/>
              </a:spcBef>
              <a:buChar char="-"/>
              <a:defRPr sz="2500" i="1"/>
            </a:lvl2pPr>
            <a:lvl3pPr marL="1243330" indent="-399620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4179" indent="-399620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5028" indent="-399620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370012" y="6233028"/>
            <a:ext cx="197808" cy="2000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183311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2500" indent="-399620">
              <a:spcBef>
                <a:spcPts val="1687"/>
              </a:spcBef>
              <a:buChar char="-"/>
              <a:defRPr sz="2500" i="1"/>
            </a:lvl2pPr>
            <a:lvl3pPr marL="1243330" indent="-399620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4179" indent="-399620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5028" indent="-399620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370012" y="6331254"/>
            <a:ext cx="197808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921221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683" indent="0" algn="ctr">
              <a:buNone/>
              <a:defRPr/>
            </a:lvl2pPr>
            <a:lvl3pPr marL="909395" indent="0" algn="ctr">
              <a:buNone/>
              <a:defRPr/>
            </a:lvl3pPr>
            <a:lvl4pPr marL="1364110" indent="0" algn="ctr">
              <a:buNone/>
              <a:defRPr/>
            </a:lvl4pPr>
            <a:lvl5pPr marL="1818815" indent="0" algn="ctr">
              <a:buNone/>
              <a:defRPr/>
            </a:lvl5pPr>
            <a:lvl6pPr marL="2273539" indent="0" algn="ctr">
              <a:buNone/>
              <a:defRPr/>
            </a:lvl6pPr>
            <a:lvl7pPr marL="2728221" indent="0" algn="ctr">
              <a:buNone/>
              <a:defRPr/>
            </a:lvl7pPr>
            <a:lvl8pPr marL="3182923" indent="0" algn="ctr">
              <a:buNone/>
              <a:defRPr/>
            </a:lvl8pPr>
            <a:lvl9pPr marL="36376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 lIns="90933" tIns="45467" rIns="90933" bIns="45467"/>
          <a:lstStyle>
            <a:lvl1pPr>
              <a:defRPr/>
            </a:lvl1pPr>
          </a:lstStyle>
          <a:p>
            <a:pPr algn="ctr" defTabSz="4085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 lIns="90933" tIns="45467" rIns="90933" bIns="45467"/>
          <a:lstStyle>
            <a:lvl1pPr>
              <a:defRPr/>
            </a:lvl1pPr>
          </a:lstStyle>
          <a:p>
            <a:pPr algn="ctr" defTabSz="4085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012" y="6233028"/>
            <a:ext cx="197808" cy="2000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855A-2624-1C43-AF90-BB63F162D2C8}" type="slidenum">
              <a:rPr lang="en-US">
                <a:latin typeface="Calibri"/>
                <a:ea typeface="Calibri"/>
                <a:cs typeface="Calibri"/>
              </a:rPr>
              <a:pPr>
                <a:defRPr/>
              </a:pPr>
              <a:t>‹#›</a:t>
            </a:fld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176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 lIns="90933" tIns="45467" rIns="90933" bIns="45467"/>
          <a:lstStyle>
            <a:lvl1pPr>
              <a:defRPr/>
            </a:lvl1pPr>
          </a:lstStyle>
          <a:p>
            <a:pPr algn="ctr" defTabSz="4085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 lIns="90933" tIns="45467" rIns="90933" bIns="45467"/>
          <a:lstStyle>
            <a:lvl1pPr>
              <a:defRPr/>
            </a:lvl1pPr>
          </a:lstStyle>
          <a:p>
            <a:pPr algn="ctr" defTabSz="4085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012" y="6233028"/>
            <a:ext cx="197808" cy="2000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1758-22AB-3A43-B8D6-E5A49C57BE1D}" type="slidenum">
              <a:rPr lang="en-US">
                <a:latin typeface="Calibri"/>
                <a:ea typeface="Calibri"/>
                <a:cs typeface="Calibri"/>
              </a:rPr>
              <a:pPr>
                <a:defRPr/>
              </a:pPr>
              <a:t>‹#›</a:t>
            </a:fld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87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2835" indent="-399766">
              <a:spcBef>
                <a:spcPts val="1687"/>
              </a:spcBef>
              <a:buChar char="-"/>
              <a:defRPr sz="2500" i="1"/>
            </a:lvl2pPr>
            <a:lvl3pPr marL="1243778" indent="-39976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4736" indent="-39976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5695" indent="-39976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370012" y="6233021"/>
            <a:ext cx="197808" cy="2000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517829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2835" indent="-399766">
              <a:spcBef>
                <a:spcPts val="1687"/>
              </a:spcBef>
              <a:buChar char="-"/>
              <a:defRPr sz="2500" i="1"/>
            </a:lvl2pPr>
            <a:lvl3pPr marL="1243778" indent="-39976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4736" indent="-39976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5695" indent="-39976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370012" y="6331247"/>
            <a:ext cx="197808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301774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845" indent="0" algn="ctr">
              <a:buNone/>
              <a:defRPr/>
            </a:lvl2pPr>
            <a:lvl3pPr marL="909722" indent="0" algn="ctr">
              <a:buNone/>
              <a:defRPr/>
            </a:lvl3pPr>
            <a:lvl4pPr marL="1364600" indent="0" algn="ctr">
              <a:buNone/>
              <a:defRPr/>
            </a:lvl4pPr>
            <a:lvl5pPr marL="1819466" indent="0" algn="ctr">
              <a:buNone/>
              <a:defRPr/>
            </a:lvl5pPr>
            <a:lvl6pPr marL="2274351" indent="0" algn="ctr">
              <a:buNone/>
              <a:defRPr/>
            </a:lvl6pPr>
            <a:lvl7pPr marL="2729199" indent="0" algn="ctr">
              <a:buNone/>
              <a:defRPr/>
            </a:lvl7pPr>
            <a:lvl8pPr marL="3184064" indent="0" algn="ctr">
              <a:buNone/>
              <a:defRPr/>
            </a:lvl8pPr>
            <a:lvl9pPr marL="363891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 lIns="90966" tIns="45484" rIns="90966" bIns="45484"/>
          <a:lstStyle>
            <a:lvl1pPr>
              <a:defRPr/>
            </a:lvl1pPr>
          </a:lstStyle>
          <a:p>
            <a:pPr algn="ctr" defTabSz="4086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 lIns="90966" tIns="45484" rIns="90966" bIns="45484"/>
          <a:lstStyle>
            <a:lvl1pPr>
              <a:defRPr/>
            </a:lvl1pPr>
          </a:lstStyle>
          <a:p>
            <a:pPr algn="ctr" defTabSz="4086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012" y="6233021"/>
            <a:ext cx="197808" cy="2000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855A-2624-1C43-AF90-BB63F162D2C8}" type="slidenum">
              <a:rPr lang="en-US">
                <a:latin typeface="Calibri"/>
                <a:ea typeface="Calibri"/>
                <a:cs typeface="Calibri"/>
              </a:rPr>
              <a:pPr>
                <a:defRPr/>
              </a:pPr>
              <a:t>‹#›</a:t>
            </a:fld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8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 lIns="90966" tIns="45484" rIns="90966" bIns="45484"/>
          <a:lstStyle>
            <a:lvl1pPr>
              <a:defRPr/>
            </a:lvl1pPr>
          </a:lstStyle>
          <a:p>
            <a:pPr algn="ctr" defTabSz="4086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 lIns="90966" tIns="45484" rIns="90966" bIns="45484"/>
          <a:lstStyle>
            <a:lvl1pPr>
              <a:defRPr/>
            </a:lvl1pPr>
          </a:lstStyle>
          <a:p>
            <a:pPr algn="ctr" defTabSz="4086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012" y="6233021"/>
            <a:ext cx="197808" cy="2000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1758-22AB-3A43-B8D6-E5A49C57BE1D}" type="slidenum">
              <a:rPr lang="en-US">
                <a:latin typeface="Calibri"/>
                <a:ea typeface="Calibri"/>
                <a:cs typeface="Calibri"/>
              </a:rPr>
              <a:pPr>
                <a:defRPr/>
              </a:pPr>
              <a:t>‹#›</a:t>
            </a:fld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70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264" indent="0">
              <a:buNone/>
              <a:defRPr sz="1800"/>
            </a:lvl2pPr>
            <a:lvl3pPr marL="908554" indent="0">
              <a:buNone/>
              <a:defRPr sz="1600"/>
            </a:lvl3pPr>
            <a:lvl4pPr marL="1362851" indent="0">
              <a:buNone/>
              <a:defRPr sz="1400"/>
            </a:lvl4pPr>
            <a:lvl5pPr marL="1817141" indent="0">
              <a:buNone/>
              <a:defRPr sz="1400"/>
            </a:lvl5pPr>
            <a:lvl6pPr marL="2271450" indent="0">
              <a:buNone/>
              <a:defRPr sz="1400"/>
            </a:lvl6pPr>
            <a:lvl7pPr marL="2725706" indent="0">
              <a:buNone/>
              <a:defRPr sz="1400"/>
            </a:lvl7pPr>
            <a:lvl8pPr marL="3179989" indent="0">
              <a:buNone/>
              <a:defRPr sz="1400"/>
            </a:lvl8pPr>
            <a:lvl9pPr marL="36342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78DD-F5B8-314B-9873-FEA8875C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3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337" indent="0" algn="ctr">
              <a:buNone/>
              <a:defRPr/>
            </a:lvl2pPr>
            <a:lvl3pPr marL="910704" indent="0" algn="ctr">
              <a:buNone/>
              <a:defRPr/>
            </a:lvl3pPr>
            <a:lvl4pPr marL="1366070" indent="0" algn="ctr">
              <a:buNone/>
              <a:defRPr/>
            </a:lvl4pPr>
            <a:lvl5pPr marL="1821420" indent="0" algn="ctr">
              <a:buNone/>
              <a:defRPr/>
            </a:lvl5pPr>
            <a:lvl6pPr marL="2276788" indent="0" algn="ctr">
              <a:buNone/>
              <a:defRPr/>
            </a:lvl6pPr>
            <a:lvl7pPr marL="2732136" indent="0" algn="ctr">
              <a:buNone/>
              <a:defRPr/>
            </a:lvl7pPr>
            <a:lvl8pPr marL="3187487" indent="0" algn="ctr">
              <a:buNone/>
              <a:defRPr/>
            </a:lvl8pPr>
            <a:lvl9pPr marL="364282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855A-2624-1C43-AF90-BB63F162D2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37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1758-22AB-3A43-B8D6-E5A49C57B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6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9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337" indent="0">
              <a:buNone/>
              <a:defRPr sz="1800"/>
            </a:lvl2pPr>
            <a:lvl3pPr marL="910704" indent="0">
              <a:buNone/>
              <a:defRPr sz="1600"/>
            </a:lvl3pPr>
            <a:lvl4pPr marL="1366070" indent="0">
              <a:buNone/>
              <a:defRPr sz="1400"/>
            </a:lvl4pPr>
            <a:lvl5pPr marL="1821420" indent="0">
              <a:buNone/>
              <a:defRPr sz="1400"/>
            </a:lvl5pPr>
            <a:lvl6pPr marL="2276788" indent="0">
              <a:buNone/>
              <a:defRPr sz="1400"/>
            </a:lvl6pPr>
            <a:lvl7pPr marL="2732136" indent="0">
              <a:buNone/>
              <a:defRPr sz="1400"/>
            </a:lvl7pPr>
            <a:lvl8pPr marL="3187487" indent="0">
              <a:buNone/>
              <a:defRPr sz="1400"/>
            </a:lvl8pPr>
            <a:lvl9pPr marL="364282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FB208-C58D-164D-8D1E-481C1D9FE3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77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D1DF8-61D5-7B45-B858-AAC2B2E99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66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37" indent="0">
              <a:buNone/>
              <a:defRPr sz="2000" b="1"/>
            </a:lvl2pPr>
            <a:lvl3pPr marL="910704" indent="0">
              <a:buNone/>
              <a:defRPr sz="1800" b="1"/>
            </a:lvl3pPr>
            <a:lvl4pPr marL="1366070" indent="0">
              <a:buNone/>
              <a:defRPr sz="1600" b="1"/>
            </a:lvl4pPr>
            <a:lvl5pPr marL="1821420" indent="0">
              <a:buNone/>
              <a:defRPr sz="1600" b="1"/>
            </a:lvl5pPr>
            <a:lvl6pPr marL="2276788" indent="0">
              <a:buNone/>
              <a:defRPr sz="1600" b="1"/>
            </a:lvl6pPr>
            <a:lvl7pPr marL="2732136" indent="0">
              <a:buNone/>
              <a:defRPr sz="1600" b="1"/>
            </a:lvl7pPr>
            <a:lvl8pPr marL="3187487" indent="0">
              <a:buNone/>
              <a:defRPr sz="1600" b="1"/>
            </a:lvl8pPr>
            <a:lvl9pPr marL="36428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37" indent="0">
              <a:buNone/>
              <a:defRPr sz="2000" b="1"/>
            </a:lvl2pPr>
            <a:lvl3pPr marL="910704" indent="0">
              <a:buNone/>
              <a:defRPr sz="1800" b="1"/>
            </a:lvl3pPr>
            <a:lvl4pPr marL="1366070" indent="0">
              <a:buNone/>
              <a:defRPr sz="1600" b="1"/>
            </a:lvl4pPr>
            <a:lvl5pPr marL="1821420" indent="0">
              <a:buNone/>
              <a:defRPr sz="1600" b="1"/>
            </a:lvl5pPr>
            <a:lvl6pPr marL="2276788" indent="0">
              <a:buNone/>
              <a:defRPr sz="1600" b="1"/>
            </a:lvl6pPr>
            <a:lvl7pPr marL="2732136" indent="0">
              <a:buNone/>
              <a:defRPr sz="1600" b="1"/>
            </a:lvl7pPr>
            <a:lvl8pPr marL="3187487" indent="0">
              <a:buNone/>
              <a:defRPr sz="1600" b="1"/>
            </a:lvl8pPr>
            <a:lvl9pPr marL="36428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8F2B-8930-BA4C-9FE7-AC943D76E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44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1168-1625-294B-99E3-3DED019CA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17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677EB-2105-9C4E-8360-D0C386B11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09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337" indent="0">
              <a:buNone/>
              <a:defRPr sz="1200"/>
            </a:lvl2pPr>
            <a:lvl3pPr marL="910704" indent="0">
              <a:buNone/>
              <a:defRPr sz="1000"/>
            </a:lvl3pPr>
            <a:lvl4pPr marL="1366070" indent="0">
              <a:buNone/>
              <a:defRPr sz="900"/>
            </a:lvl4pPr>
            <a:lvl5pPr marL="1821420" indent="0">
              <a:buNone/>
              <a:defRPr sz="900"/>
            </a:lvl5pPr>
            <a:lvl6pPr marL="2276788" indent="0">
              <a:buNone/>
              <a:defRPr sz="900"/>
            </a:lvl6pPr>
            <a:lvl7pPr marL="2732136" indent="0">
              <a:buNone/>
              <a:defRPr sz="900"/>
            </a:lvl7pPr>
            <a:lvl8pPr marL="3187487" indent="0">
              <a:buNone/>
              <a:defRPr sz="900"/>
            </a:lvl8pPr>
            <a:lvl9pPr marL="36428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B1BA-B1DF-974D-8F25-C0E200A844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08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337" indent="0">
              <a:buNone/>
              <a:defRPr sz="2800"/>
            </a:lvl2pPr>
            <a:lvl3pPr marL="910704" indent="0">
              <a:buNone/>
              <a:defRPr sz="2400"/>
            </a:lvl3pPr>
            <a:lvl4pPr marL="1366070" indent="0">
              <a:buNone/>
              <a:defRPr sz="2000"/>
            </a:lvl4pPr>
            <a:lvl5pPr marL="1821420" indent="0">
              <a:buNone/>
              <a:defRPr sz="2000"/>
            </a:lvl5pPr>
            <a:lvl6pPr marL="2276788" indent="0">
              <a:buNone/>
              <a:defRPr sz="2000"/>
            </a:lvl6pPr>
            <a:lvl7pPr marL="2732136" indent="0">
              <a:buNone/>
              <a:defRPr sz="2000"/>
            </a:lvl7pPr>
            <a:lvl8pPr marL="3187487" indent="0">
              <a:buNone/>
              <a:defRPr sz="2000"/>
            </a:lvl8pPr>
            <a:lvl9pPr marL="364282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337" indent="0">
              <a:buNone/>
              <a:defRPr sz="1200"/>
            </a:lvl2pPr>
            <a:lvl3pPr marL="910704" indent="0">
              <a:buNone/>
              <a:defRPr sz="1000"/>
            </a:lvl3pPr>
            <a:lvl4pPr marL="1366070" indent="0">
              <a:buNone/>
              <a:defRPr sz="900"/>
            </a:lvl4pPr>
            <a:lvl5pPr marL="1821420" indent="0">
              <a:buNone/>
              <a:defRPr sz="900"/>
            </a:lvl5pPr>
            <a:lvl6pPr marL="2276788" indent="0">
              <a:buNone/>
              <a:defRPr sz="900"/>
            </a:lvl6pPr>
            <a:lvl7pPr marL="2732136" indent="0">
              <a:buNone/>
              <a:defRPr sz="900"/>
            </a:lvl7pPr>
            <a:lvl8pPr marL="3187487" indent="0">
              <a:buNone/>
              <a:defRPr sz="900"/>
            </a:lvl8pPr>
            <a:lvl9pPr marL="36428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64B86-1201-564E-8696-BAF8F5B5E9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79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597FE-AB19-A24E-AADB-9280307F3B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B920-46FC-A548-895D-36A9BD933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CB0E-6559-8D49-98B1-F0521F95F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69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3218" indent="-399932">
              <a:spcBef>
                <a:spcPts val="1687"/>
              </a:spcBef>
              <a:buChar char="-"/>
              <a:defRPr sz="2500" i="1"/>
            </a:lvl2pPr>
            <a:lvl3pPr marL="1244289" indent="-399932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5373" indent="-399932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6456" indent="-399932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370012" y="6233013"/>
            <a:ext cx="197808" cy="2000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416294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3218" indent="-399932">
              <a:spcBef>
                <a:spcPts val="1687"/>
              </a:spcBef>
              <a:buChar char="-"/>
              <a:defRPr sz="2500" i="1"/>
            </a:lvl2pPr>
            <a:lvl3pPr marL="1244289" indent="-399932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5373" indent="-399932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6456" indent="-399932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370012" y="6331239"/>
            <a:ext cx="197808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700857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031" indent="0" algn="ctr">
              <a:buNone/>
              <a:defRPr/>
            </a:lvl2pPr>
            <a:lvl3pPr marL="910096" indent="0" algn="ctr">
              <a:buNone/>
              <a:defRPr/>
            </a:lvl3pPr>
            <a:lvl4pPr marL="1365160" indent="0" algn="ctr">
              <a:buNone/>
              <a:defRPr/>
            </a:lvl4pPr>
            <a:lvl5pPr marL="1820210" indent="0" algn="ctr">
              <a:buNone/>
              <a:defRPr/>
            </a:lvl5pPr>
            <a:lvl6pPr marL="2275279" indent="0" algn="ctr">
              <a:buNone/>
              <a:defRPr/>
            </a:lvl6pPr>
            <a:lvl7pPr marL="2730317" indent="0" algn="ctr">
              <a:buNone/>
              <a:defRPr/>
            </a:lvl7pPr>
            <a:lvl8pPr marL="3185368" indent="0" algn="ctr">
              <a:buNone/>
              <a:defRPr/>
            </a:lvl8pPr>
            <a:lvl9pPr marL="36404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 lIns="91004" tIns="45503" rIns="91004" bIns="45503"/>
          <a:lstStyle>
            <a:lvl1pPr>
              <a:defRPr/>
            </a:lvl1pPr>
          </a:lstStyle>
          <a:p>
            <a:pPr algn="ctr" defTabSz="408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 lIns="91004" tIns="45503" rIns="91004" bIns="45503"/>
          <a:lstStyle>
            <a:lvl1pPr>
              <a:defRPr/>
            </a:lvl1pPr>
          </a:lstStyle>
          <a:p>
            <a:pPr algn="ctr" defTabSz="408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012" y="6233013"/>
            <a:ext cx="197808" cy="2000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855A-2624-1C43-AF90-BB63F162D2C8}" type="slidenum">
              <a:rPr lang="en-US">
                <a:latin typeface="Calibri"/>
                <a:ea typeface="Calibri"/>
                <a:cs typeface="Calibri"/>
              </a:rPr>
              <a:pPr>
                <a:defRPr/>
              </a:pPr>
              <a:t>‹#›</a:t>
            </a:fld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63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546" indent="0" algn="ctr">
              <a:buNone/>
              <a:defRPr/>
            </a:lvl2pPr>
            <a:lvl3pPr marL="911124" indent="0" algn="ctr">
              <a:buNone/>
              <a:defRPr/>
            </a:lvl3pPr>
            <a:lvl4pPr marL="1366700" indent="0" algn="ctr">
              <a:buNone/>
              <a:defRPr/>
            </a:lvl4pPr>
            <a:lvl5pPr marL="1822259" indent="0" algn="ctr">
              <a:buNone/>
              <a:defRPr/>
            </a:lvl5pPr>
            <a:lvl6pPr marL="2277832" indent="0" algn="ctr">
              <a:buNone/>
              <a:defRPr/>
            </a:lvl6pPr>
            <a:lvl7pPr marL="2733395" indent="0" algn="ctr">
              <a:buNone/>
              <a:defRPr/>
            </a:lvl7pPr>
            <a:lvl8pPr marL="3188954" indent="0" algn="ctr">
              <a:buNone/>
              <a:defRPr/>
            </a:lvl8pPr>
            <a:lvl9pPr marL="364451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855A-2624-1C43-AF90-BB63F162D2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12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1758-22AB-3A43-B8D6-E5A49C57B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87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8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546" indent="0">
              <a:buNone/>
              <a:defRPr sz="1800"/>
            </a:lvl2pPr>
            <a:lvl3pPr marL="911124" indent="0">
              <a:buNone/>
              <a:defRPr sz="1600"/>
            </a:lvl3pPr>
            <a:lvl4pPr marL="1366700" indent="0">
              <a:buNone/>
              <a:defRPr sz="1400"/>
            </a:lvl4pPr>
            <a:lvl5pPr marL="1822259" indent="0">
              <a:buNone/>
              <a:defRPr sz="1400"/>
            </a:lvl5pPr>
            <a:lvl6pPr marL="2277832" indent="0">
              <a:buNone/>
              <a:defRPr sz="1400"/>
            </a:lvl6pPr>
            <a:lvl7pPr marL="2733395" indent="0">
              <a:buNone/>
              <a:defRPr sz="1400"/>
            </a:lvl7pPr>
            <a:lvl8pPr marL="3188954" indent="0">
              <a:buNone/>
              <a:defRPr sz="1400"/>
            </a:lvl8pPr>
            <a:lvl9pPr marL="364451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FB208-C58D-164D-8D1E-481C1D9FE3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39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D1DF8-61D5-7B45-B858-AAC2B2E99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93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46" indent="0">
              <a:buNone/>
              <a:defRPr sz="2000" b="1"/>
            </a:lvl2pPr>
            <a:lvl3pPr marL="911124" indent="0">
              <a:buNone/>
              <a:defRPr sz="1800" b="1"/>
            </a:lvl3pPr>
            <a:lvl4pPr marL="1366700" indent="0">
              <a:buNone/>
              <a:defRPr sz="1600" b="1"/>
            </a:lvl4pPr>
            <a:lvl5pPr marL="1822259" indent="0">
              <a:buNone/>
              <a:defRPr sz="1600" b="1"/>
            </a:lvl5pPr>
            <a:lvl6pPr marL="2277832" indent="0">
              <a:buNone/>
              <a:defRPr sz="1600" b="1"/>
            </a:lvl6pPr>
            <a:lvl7pPr marL="2733395" indent="0">
              <a:buNone/>
              <a:defRPr sz="1600" b="1"/>
            </a:lvl7pPr>
            <a:lvl8pPr marL="3188954" indent="0">
              <a:buNone/>
              <a:defRPr sz="1600" b="1"/>
            </a:lvl8pPr>
            <a:lvl9pPr marL="36445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46" indent="0">
              <a:buNone/>
              <a:defRPr sz="2000" b="1"/>
            </a:lvl2pPr>
            <a:lvl3pPr marL="911124" indent="0">
              <a:buNone/>
              <a:defRPr sz="1800" b="1"/>
            </a:lvl3pPr>
            <a:lvl4pPr marL="1366700" indent="0">
              <a:buNone/>
              <a:defRPr sz="1600" b="1"/>
            </a:lvl4pPr>
            <a:lvl5pPr marL="1822259" indent="0">
              <a:buNone/>
              <a:defRPr sz="1600" b="1"/>
            </a:lvl5pPr>
            <a:lvl6pPr marL="2277832" indent="0">
              <a:buNone/>
              <a:defRPr sz="1600" b="1"/>
            </a:lvl6pPr>
            <a:lvl7pPr marL="2733395" indent="0">
              <a:buNone/>
              <a:defRPr sz="1600" b="1"/>
            </a:lvl7pPr>
            <a:lvl8pPr marL="3188954" indent="0">
              <a:buNone/>
              <a:defRPr sz="1600" b="1"/>
            </a:lvl8pPr>
            <a:lvl9pPr marL="36445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8F2B-8930-BA4C-9FE7-AC943D76E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84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1168-1625-294B-99E3-3DED019CA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4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264" indent="0">
              <a:buNone/>
              <a:defRPr sz="2000" b="1"/>
            </a:lvl2pPr>
            <a:lvl3pPr marL="908554" indent="0">
              <a:buNone/>
              <a:defRPr sz="1800" b="1"/>
            </a:lvl3pPr>
            <a:lvl4pPr marL="1362851" indent="0">
              <a:buNone/>
              <a:defRPr sz="1600" b="1"/>
            </a:lvl4pPr>
            <a:lvl5pPr marL="1817141" indent="0">
              <a:buNone/>
              <a:defRPr sz="1600" b="1"/>
            </a:lvl5pPr>
            <a:lvl6pPr marL="2271450" indent="0">
              <a:buNone/>
              <a:defRPr sz="1600" b="1"/>
            </a:lvl6pPr>
            <a:lvl7pPr marL="2725706" indent="0">
              <a:buNone/>
              <a:defRPr sz="1600" b="1"/>
            </a:lvl7pPr>
            <a:lvl8pPr marL="3179989" indent="0">
              <a:buNone/>
              <a:defRPr sz="1600" b="1"/>
            </a:lvl8pPr>
            <a:lvl9pPr marL="36342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264" indent="0">
              <a:buNone/>
              <a:defRPr sz="2000" b="1"/>
            </a:lvl2pPr>
            <a:lvl3pPr marL="908554" indent="0">
              <a:buNone/>
              <a:defRPr sz="1800" b="1"/>
            </a:lvl3pPr>
            <a:lvl4pPr marL="1362851" indent="0">
              <a:buNone/>
              <a:defRPr sz="1600" b="1"/>
            </a:lvl4pPr>
            <a:lvl5pPr marL="1817141" indent="0">
              <a:buNone/>
              <a:defRPr sz="1600" b="1"/>
            </a:lvl5pPr>
            <a:lvl6pPr marL="2271450" indent="0">
              <a:buNone/>
              <a:defRPr sz="1600" b="1"/>
            </a:lvl6pPr>
            <a:lvl7pPr marL="2725706" indent="0">
              <a:buNone/>
              <a:defRPr sz="1600" b="1"/>
            </a:lvl7pPr>
            <a:lvl8pPr marL="3179989" indent="0">
              <a:buNone/>
              <a:defRPr sz="1600" b="1"/>
            </a:lvl8pPr>
            <a:lvl9pPr marL="36342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E245D-63E1-8C4C-9A3D-7CB34664D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821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677EB-2105-9C4E-8360-D0C386B11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75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546" indent="0">
              <a:buNone/>
              <a:defRPr sz="1200"/>
            </a:lvl2pPr>
            <a:lvl3pPr marL="911124" indent="0">
              <a:buNone/>
              <a:defRPr sz="1000"/>
            </a:lvl3pPr>
            <a:lvl4pPr marL="1366700" indent="0">
              <a:buNone/>
              <a:defRPr sz="900"/>
            </a:lvl4pPr>
            <a:lvl5pPr marL="1822259" indent="0">
              <a:buNone/>
              <a:defRPr sz="900"/>
            </a:lvl5pPr>
            <a:lvl6pPr marL="2277832" indent="0">
              <a:buNone/>
              <a:defRPr sz="900"/>
            </a:lvl6pPr>
            <a:lvl7pPr marL="2733395" indent="0">
              <a:buNone/>
              <a:defRPr sz="900"/>
            </a:lvl7pPr>
            <a:lvl8pPr marL="3188954" indent="0">
              <a:buNone/>
              <a:defRPr sz="900"/>
            </a:lvl8pPr>
            <a:lvl9pPr marL="36445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B1BA-B1DF-974D-8F25-C0E200A844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38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546" indent="0">
              <a:buNone/>
              <a:defRPr sz="2800"/>
            </a:lvl2pPr>
            <a:lvl3pPr marL="911124" indent="0">
              <a:buNone/>
              <a:defRPr sz="2400"/>
            </a:lvl3pPr>
            <a:lvl4pPr marL="1366700" indent="0">
              <a:buNone/>
              <a:defRPr sz="2000"/>
            </a:lvl4pPr>
            <a:lvl5pPr marL="1822259" indent="0">
              <a:buNone/>
              <a:defRPr sz="2000"/>
            </a:lvl5pPr>
            <a:lvl6pPr marL="2277832" indent="0">
              <a:buNone/>
              <a:defRPr sz="2000"/>
            </a:lvl6pPr>
            <a:lvl7pPr marL="2733395" indent="0">
              <a:buNone/>
              <a:defRPr sz="2000"/>
            </a:lvl7pPr>
            <a:lvl8pPr marL="3188954" indent="0">
              <a:buNone/>
              <a:defRPr sz="2000"/>
            </a:lvl8pPr>
            <a:lvl9pPr marL="364451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546" indent="0">
              <a:buNone/>
              <a:defRPr sz="1200"/>
            </a:lvl2pPr>
            <a:lvl3pPr marL="911124" indent="0">
              <a:buNone/>
              <a:defRPr sz="1000"/>
            </a:lvl3pPr>
            <a:lvl4pPr marL="1366700" indent="0">
              <a:buNone/>
              <a:defRPr sz="900"/>
            </a:lvl4pPr>
            <a:lvl5pPr marL="1822259" indent="0">
              <a:buNone/>
              <a:defRPr sz="900"/>
            </a:lvl5pPr>
            <a:lvl6pPr marL="2277832" indent="0">
              <a:buNone/>
              <a:defRPr sz="900"/>
            </a:lvl6pPr>
            <a:lvl7pPr marL="2733395" indent="0">
              <a:buNone/>
              <a:defRPr sz="900"/>
            </a:lvl7pPr>
            <a:lvl8pPr marL="3188954" indent="0">
              <a:buNone/>
              <a:defRPr sz="900"/>
            </a:lvl8pPr>
            <a:lvl9pPr marL="36445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64B86-1201-564E-8696-BAF8F5B5E9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29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597FE-AB19-A24E-AADB-9280307F3B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324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CB0E-6559-8D49-98B1-F0521F95F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51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782" indent="0" algn="ctr">
              <a:buNone/>
              <a:defRPr/>
            </a:lvl2pPr>
            <a:lvl3pPr marL="911592" indent="0" algn="ctr">
              <a:buNone/>
              <a:defRPr/>
            </a:lvl3pPr>
            <a:lvl4pPr marL="1367400" indent="0" algn="ctr">
              <a:buNone/>
              <a:defRPr/>
            </a:lvl4pPr>
            <a:lvl5pPr marL="1823192" indent="0" algn="ctr">
              <a:buNone/>
              <a:defRPr/>
            </a:lvl5pPr>
            <a:lvl6pPr marL="2278995" indent="0" algn="ctr">
              <a:buNone/>
              <a:defRPr/>
            </a:lvl6pPr>
            <a:lvl7pPr marL="2734795" indent="0" algn="ctr">
              <a:buNone/>
              <a:defRPr/>
            </a:lvl7pPr>
            <a:lvl8pPr marL="3190588" indent="0" algn="ctr">
              <a:buNone/>
              <a:defRPr/>
            </a:lvl8pPr>
            <a:lvl9pPr marL="36463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B57E-4CA4-FA47-A5B8-F23E13931F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12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BCA3A-D36B-DB4A-9714-603202FE4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6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782" indent="0">
              <a:buNone/>
              <a:defRPr sz="1800"/>
            </a:lvl2pPr>
            <a:lvl3pPr marL="911592" indent="0">
              <a:buNone/>
              <a:defRPr sz="1600"/>
            </a:lvl3pPr>
            <a:lvl4pPr marL="1367400" indent="0">
              <a:buNone/>
              <a:defRPr sz="1400"/>
            </a:lvl4pPr>
            <a:lvl5pPr marL="1823192" indent="0">
              <a:buNone/>
              <a:defRPr sz="1400"/>
            </a:lvl5pPr>
            <a:lvl6pPr marL="2278995" indent="0">
              <a:buNone/>
              <a:defRPr sz="1400"/>
            </a:lvl6pPr>
            <a:lvl7pPr marL="2734795" indent="0">
              <a:buNone/>
              <a:defRPr sz="1400"/>
            </a:lvl7pPr>
            <a:lvl8pPr marL="3190588" indent="0">
              <a:buNone/>
              <a:defRPr sz="1400"/>
            </a:lvl8pPr>
            <a:lvl9pPr marL="36463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50AEB-864A-BD40-8343-1683BC7D0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933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C69FF-DB25-A948-9D4E-F3B117E54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4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82" indent="0">
              <a:buNone/>
              <a:defRPr sz="2000" b="1"/>
            </a:lvl2pPr>
            <a:lvl3pPr marL="911592" indent="0">
              <a:buNone/>
              <a:defRPr sz="1800" b="1"/>
            </a:lvl3pPr>
            <a:lvl4pPr marL="1367400" indent="0">
              <a:buNone/>
              <a:defRPr sz="1600" b="1"/>
            </a:lvl4pPr>
            <a:lvl5pPr marL="1823192" indent="0">
              <a:buNone/>
              <a:defRPr sz="1600" b="1"/>
            </a:lvl5pPr>
            <a:lvl6pPr marL="2278995" indent="0">
              <a:buNone/>
              <a:defRPr sz="1600" b="1"/>
            </a:lvl6pPr>
            <a:lvl7pPr marL="2734795" indent="0">
              <a:buNone/>
              <a:defRPr sz="1600" b="1"/>
            </a:lvl7pPr>
            <a:lvl8pPr marL="3190588" indent="0">
              <a:buNone/>
              <a:defRPr sz="1600" b="1"/>
            </a:lvl8pPr>
            <a:lvl9pPr marL="3646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82" indent="0">
              <a:buNone/>
              <a:defRPr sz="2000" b="1"/>
            </a:lvl2pPr>
            <a:lvl3pPr marL="911592" indent="0">
              <a:buNone/>
              <a:defRPr sz="1800" b="1"/>
            </a:lvl3pPr>
            <a:lvl4pPr marL="1367400" indent="0">
              <a:buNone/>
              <a:defRPr sz="1600" b="1"/>
            </a:lvl4pPr>
            <a:lvl5pPr marL="1823192" indent="0">
              <a:buNone/>
              <a:defRPr sz="1600" b="1"/>
            </a:lvl5pPr>
            <a:lvl6pPr marL="2278995" indent="0">
              <a:buNone/>
              <a:defRPr sz="1600" b="1"/>
            </a:lvl6pPr>
            <a:lvl7pPr marL="2734795" indent="0">
              <a:buNone/>
              <a:defRPr sz="1600" b="1"/>
            </a:lvl7pPr>
            <a:lvl8pPr marL="3190588" indent="0">
              <a:buNone/>
              <a:defRPr sz="1600" b="1"/>
            </a:lvl8pPr>
            <a:lvl9pPr marL="3646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05B02-2A59-EE45-B08C-E2DD26C6ED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8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6654-21FB-CA40-A072-7FA17CC0E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4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159FA-5CCC-6341-B97E-9909973491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57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24E8-CD92-6A4C-BCAB-305A9E81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52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82" indent="0">
              <a:buNone/>
              <a:defRPr sz="1200"/>
            </a:lvl2pPr>
            <a:lvl3pPr marL="911592" indent="0">
              <a:buNone/>
              <a:defRPr sz="1000"/>
            </a:lvl3pPr>
            <a:lvl4pPr marL="1367400" indent="0">
              <a:buNone/>
              <a:defRPr sz="900"/>
            </a:lvl4pPr>
            <a:lvl5pPr marL="1823192" indent="0">
              <a:buNone/>
              <a:defRPr sz="900"/>
            </a:lvl5pPr>
            <a:lvl6pPr marL="2278995" indent="0">
              <a:buNone/>
              <a:defRPr sz="900"/>
            </a:lvl6pPr>
            <a:lvl7pPr marL="2734795" indent="0">
              <a:buNone/>
              <a:defRPr sz="900"/>
            </a:lvl7pPr>
            <a:lvl8pPr marL="3190588" indent="0">
              <a:buNone/>
              <a:defRPr sz="900"/>
            </a:lvl8pPr>
            <a:lvl9pPr marL="3646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E6C2B-D4C9-6344-97F6-2A92F7723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875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82" indent="0">
              <a:buNone/>
              <a:defRPr sz="2800"/>
            </a:lvl2pPr>
            <a:lvl3pPr marL="911592" indent="0">
              <a:buNone/>
              <a:defRPr sz="2400"/>
            </a:lvl3pPr>
            <a:lvl4pPr marL="1367400" indent="0">
              <a:buNone/>
              <a:defRPr sz="2000"/>
            </a:lvl4pPr>
            <a:lvl5pPr marL="1823192" indent="0">
              <a:buNone/>
              <a:defRPr sz="2000"/>
            </a:lvl5pPr>
            <a:lvl6pPr marL="2278995" indent="0">
              <a:buNone/>
              <a:defRPr sz="2000"/>
            </a:lvl6pPr>
            <a:lvl7pPr marL="2734795" indent="0">
              <a:buNone/>
              <a:defRPr sz="2000"/>
            </a:lvl7pPr>
            <a:lvl8pPr marL="3190588" indent="0">
              <a:buNone/>
              <a:defRPr sz="2000"/>
            </a:lvl8pPr>
            <a:lvl9pPr marL="364638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82" indent="0">
              <a:buNone/>
              <a:defRPr sz="1200"/>
            </a:lvl2pPr>
            <a:lvl3pPr marL="911592" indent="0">
              <a:buNone/>
              <a:defRPr sz="1000"/>
            </a:lvl3pPr>
            <a:lvl4pPr marL="1367400" indent="0">
              <a:buNone/>
              <a:defRPr sz="900"/>
            </a:lvl4pPr>
            <a:lvl5pPr marL="1823192" indent="0">
              <a:buNone/>
              <a:defRPr sz="900"/>
            </a:lvl5pPr>
            <a:lvl6pPr marL="2278995" indent="0">
              <a:buNone/>
              <a:defRPr sz="900"/>
            </a:lvl6pPr>
            <a:lvl7pPr marL="2734795" indent="0">
              <a:buNone/>
              <a:defRPr sz="900"/>
            </a:lvl7pPr>
            <a:lvl8pPr marL="3190588" indent="0">
              <a:buNone/>
              <a:defRPr sz="900"/>
            </a:lvl8pPr>
            <a:lvl9pPr marL="3646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F3A3-2DE2-554E-AA5E-4529938160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04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20C3-9F59-C441-A8DF-BE133C23BE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3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86C5-9E34-3848-8926-AA0B1EC60B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4704" indent="-400576">
              <a:spcBef>
                <a:spcPts val="1687"/>
              </a:spcBef>
              <a:buChar char="-"/>
              <a:defRPr sz="2500" i="1"/>
            </a:lvl2pPr>
            <a:lvl3pPr marL="1246272" indent="-40057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7842" indent="-40057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9412" indent="-40057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24B2-2EBC-D640-B134-FE25082F73C9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67484"/>
      </p:ext>
    </p:extLst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264" indent="0" algn="ctr">
              <a:buNone/>
              <a:defRPr/>
            </a:lvl2pPr>
            <a:lvl3pPr marL="908554" indent="0" algn="ctr">
              <a:buNone/>
              <a:defRPr/>
            </a:lvl3pPr>
            <a:lvl4pPr marL="1362851" indent="0" algn="ctr">
              <a:buNone/>
              <a:defRPr/>
            </a:lvl4pPr>
            <a:lvl5pPr marL="1817141" indent="0" algn="ctr">
              <a:buNone/>
              <a:defRPr/>
            </a:lvl5pPr>
            <a:lvl6pPr marL="2271450" indent="0" algn="ctr">
              <a:buNone/>
              <a:defRPr/>
            </a:lvl6pPr>
            <a:lvl7pPr marL="2725706" indent="0" algn="ctr">
              <a:buNone/>
              <a:defRPr/>
            </a:lvl7pPr>
            <a:lvl8pPr marL="3179989" indent="0" algn="ctr">
              <a:buNone/>
              <a:defRPr/>
            </a:lvl8pPr>
            <a:lvl9pPr marL="36342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F5E10-A0CA-344B-8575-36A6C69B75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57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07158-3B47-5C4A-A629-8594130856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138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264" indent="0">
              <a:buNone/>
              <a:defRPr sz="1800"/>
            </a:lvl2pPr>
            <a:lvl3pPr marL="908554" indent="0">
              <a:buNone/>
              <a:defRPr sz="1600"/>
            </a:lvl3pPr>
            <a:lvl4pPr marL="1362851" indent="0">
              <a:buNone/>
              <a:defRPr sz="1400"/>
            </a:lvl4pPr>
            <a:lvl5pPr marL="1817141" indent="0">
              <a:buNone/>
              <a:defRPr sz="1400"/>
            </a:lvl5pPr>
            <a:lvl6pPr marL="2271450" indent="0">
              <a:buNone/>
              <a:defRPr sz="1400"/>
            </a:lvl6pPr>
            <a:lvl7pPr marL="2725706" indent="0">
              <a:buNone/>
              <a:defRPr sz="1400"/>
            </a:lvl7pPr>
            <a:lvl8pPr marL="3179989" indent="0">
              <a:buNone/>
              <a:defRPr sz="1400"/>
            </a:lvl8pPr>
            <a:lvl9pPr marL="36342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78DD-F5B8-314B-9873-FEA8875CB5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8F724-9A37-7B41-BBCB-F97B60D8C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9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B920-46FC-A548-895D-36A9BD933E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48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264" indent="0">
              <a:buNone/>
              <a:defRPr sz="2000" b="1"/>
            </a:lvl2pPr>
            <a:lvl3pPr marL="908554" indent="0">
              <a:buNone/>
              <a:defRPr sz="1800" b="1"/>
            </a:lvl3pPr>
            <a:lvl4pPr marL="1362851" indent="0">
              <a:buNone/>
              <a:defRPr sz="1600" b="1"/>
            </a:lvl4pPr>
            <a:lvl5pPr marL="1817141" indent="0">
              <a:buNone/>
              <a:defRPr sz="1600" b="1"/>
            </a:lvl5pPr>
            <a:lvl6pPr marL="2271450" indent="0">
              <a:buNone/>
              <a:defRPr sz="1600" b="1"/>
            </a:lvl6pPr>
            <a:lvl7pPr marL="2725706" indent="0">
              <a:buNone/>
              <a:defRPr sz="1600" b="1"/>
            </a:lvl7pPr>
            <a:lvl8pPr marL="3179989" indent="0">
              <a:buNone/>
              <a:defRPr sz="1600" b="1"/>
            </a:lvl8pPr>
            <a:lvl9pPr marL="36342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264" indent="0">
              <a:buNone/>
              <a:defRPr sz="2000" b="1"/>
            </a:lvl2pPr>
            <a:lvl3pPr marL="908554" indent="0">
              <a:buNone/>
              <a:defRPr sz="1800" b="1"/>
            </a:lvl3pPr>
            <a:lvl4pPr marL="1362851" indent="0">
              <a:buNone/>
              <a:defRPr sz="1600" b="1"/>
            </a:lvl4pPr>
            <a:lvl5pPr marL="1817141" indent="0">
              <a:buNone/>
              <a:defRPr sz="1600" b="1"/>
            </a:lvl5pPr>
            <a:lvl6pPr marL="2271450" indent="0">
              <a:buNone/>
              <a:defRPr sz="1600" b="1"/>
            </a:lvl6pPr>
            <a:lvl7pPr marL="2725706" indent="0">
              <a:buNone/>
              <a:defRPr sz="1600" b="1"/>
            </a:lvl7pPr>
            <a:lvl8pPr marL="3179989" indent="0">
              <a:buNone/>
              <a:defRPr sz="1600" b="1"/>
            </a:lvl8pPr>
            <a:lvl9pPr marL="36342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E245D-63E1-8C4C-9A3D-7CB34664D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51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6654-21FB-CA40-A072-7FA17CC0EB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35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8F724-9A37-7B41-BBCB-F97B60D8C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083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264" indent="0">
              <a:buNone/>
              <a:defRPr sz="1200"/>
            </a:lvl2pPr>
            <a:lvl3pPr marL="908554" indent="0">
              <a:buNone/>
              <a:defRPr sz="1000"/>
            </a:lvl3pPr>
            <a:lvl4pPr marL="1362851" indent="0">
              <a:buNone/>
              <a:defRPr sz="900"/>
            </a:lvl4pPr>
            <a:lvl5pPr marL="1817141" indent="0">
              <a:buNone/>
              <a:defRPr sz="900"/>
            </a:lvl5pPr>
            <a:lvl6pPr marL="2271450" indent="0">
              <a:buNone/>
              <a:defRPr sz="900"/>
            </a:lvl6pPr>
            <a:lvl7pPr marL="2725706" indent="0">
              <a:buNone/>
              <a:defRPr sz="900"/>
            </a:lvl7pPr>
            <a:lvl8pPr marL="3179989" indent="0">
              <a:buNone/>
              <a:defRPr sz="900"/>
            </a:lvl8pPr>
            <a:lvl9pPr marL="36342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6742-18A0-1B48-A0FD-EA85AA809D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136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264" indent="0">
              <a:buNone/>
              <a:defRPr sz="2800"/>
            </a:lvl2pPr>
            <a:lvl3pPr marL="908554" indent="0">
              <a:buNone/>
              <a:defRPr sz="2400"/>
            </a:lvl3pPr>
            <a:lvl4pPr marL="1362851" indent="0">
              <a:buNone/>
              <a:defRPr sz="2000"/>
            </a:lvl4pPr>
            <a:lvl5pPr marL="1817141" indent="0">
              <a:buNone/>
              <a:defRPr sz="2000"/>
            </a:lvl5pPr>
            <a:lvl6pPr marL="2271450" indent="0">
              <a:buNone/>
              <a:defRPr sz="2000"/>
            </a:lvl6pPr>
            <a:lvl7pPr marL="2725706" indent="0">
              <a:buNone/>
              <a:defRPr sz="2000"/>
            </a:lvl7pPr>
            <a:lvl8pPr marL="3179989" indent="0">
              <a:buNone/>
              <a:defRPr sz="2000"/>
            </a:lvl8pPr>
            <a:lvl9pPr marL="363426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264" indent="0">
              <a:buNone/>
              <a:defRPr sz="1200"/>
            </a:lvl2pPr>
            <a:lvl3pPr marL="908554" indent="0">
              <a:buNone/>
              <a:defRPr sz="1000"/>
            </a:lvl3pPr>
            <a:lvl4pPr marL="1362851" indent="0">
              <a:buNone/>
              <a:defRPr sz="900"/>
            </a:lvl4pPr>
            <a:lvl5pPr marL="1817141" indent="0">
              <a:buNone/>
              <a:defRPr sz="900"/>
            </a:lvl5pPr>
            <a:lvl6pPr marL="2271450" indent="0">
              <a:buNone/>
              <a:defRPr sz="900"/>
            </a:lvl6pPr>
            <a:lvl7pPr marL="2725706" indent="0">
              <a:buNone/>
              <a:defRPr sz="900"/>
            </a:lvl7pPr>
            <a:lvl8pPr marL="3179989" indent="0">
              <a:buNone/>
              <a:defRPr sz="900"/>
            </a:lvl8pPr>
            <a:lvl9pPr marL="36342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B207-A5D9-C040-8DE6-427C11144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75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7706-4F62-EA48-B7A0-989AE18DF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759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41BD-0D0C-7043-AF85-3A59FA5DE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843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3048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1" y="1676400"/>
            <a:ext cx="3505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76400"/>
            <a:ext cx="3505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18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C38905-A845-124D-84B1-9B700173A5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42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4704" indent="-400576">
              <a:spcBef>
                <a:spcPts val="1687"/>
              </a:spcBef>
              <a:buChar char="-"/>
              <a:defRPr sz="2500" i="1"/>
            </a:lvl2pPr>
            <a:lvl3pPr marL="1246272" indent="-40057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7842" indent="-40057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69412" indent="-400576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24B2-2EBC-D640-B134-FE25082F73C9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39723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264" indent="0">
              <a:buNone/>
              <a:defRPr sz="1200"/>
            </a:lvl2pPr>
            <a:lvl3pPr marL="908554" indent="0">
              <a:buNone/>
              <a:defRPr sz="1000"/>
            </a:lvl3pPr>
            <a:lvl4pPr marL="1362851" indent="0">
              <a:buNone/>
              <a:defRPr sz="900"/>
            </a:lvl4pPr>
            <a:lvl5pPr marL="1817141" indent="0">
              <a:buNone/>
              <a:defRPr sz="900"/>
            </a:lvl5pPr>
            <a:lvl6pPr marL="2271450" indent="0">
              <a:buNone/>
              <a:defRPr sz="900"/>
            </a:lvl6pPr>
            <a:lvl7pPr marL="2725706" indent="0">
              <a:buNone/>
              <a:defRPr sz="900"/>
            </a:lvl7pPr>
            <a:lvl8pPr marL="3179989" indent="0">
              <a:buNone/>
              <a:defRPr sz="900"/>
            </a:lvl8pPr>
            <a:lvl9pPr marL="36342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6742-18A0-1B48-A0FD-EA85AA809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26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5040" indent="-400721">
              <a:spcBef>
                <a:spcPts val="1687"/>
              </a:spcBef>
              <a:buChar char="-"/>
              <a:defRPr sz="2500" i="1"/>
            </a:lvl2pPr>
            <a:lvl3pPr marL="1246720" indent="-400721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58401" indent="-400721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70084" indent="-400721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42065833"/>
      </p:ext>
    </p:extLst>
  </p:cSld>
  <p:clrMapOvr>
    <a:masterClrMapping/>
  </p:clrMapOvr>
  <p:transition xmlns:p14="http://schemas.microsoft.com/office/powerpoint/2010/main"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924" indent="0" algn="ctr">
              <a:buNone/>
              <a:defRPr/>
            </a:lvl2pPr>
            <a:lvl3pPr marL="911872" indent="0" algn="ctr">
              <a:buNone/>
              <a:defRPr/>
            </a:lvl3pPr>
            <a:lvl4pPr marL="1367820" indent="0" algn="ctr">
              <a:buNone/>
              <a:defRPr/>
            </a:lvl4pPr>
            <a:lvl5pPr marL="1823753" indent="0" algn="ctr">
              <a:buNone/>
              <a:defRPr/>
            </a:lvl5pPr>
            <a:lvl6pPr marL="2279691" indent="0" algn="ctr">
              <a:buNone/>
              <a:defRPr/>
            </a:lvl6pPr>
            <a:lvl7pPr marL="2735635" indent="0" algn="ctr">
              <a:buNone/>
              <a:defRPr/>
            </a:lvl7pPr>
            <a:lvl8pPr marL="3191568" indent="0" algn="ctr">
              <a:buNone/>
              <a:defRPr/>
            </a:lvl8pPr>
            <a:lvl9pPr marL="364750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1339384" y="6248400"/>
            <a:ext cx="3930215" cy="752328"/>
          </a:xfrm>
          <a:prstGeom prst="rect">
            <a:avLst/>
          </a:prstGeom>
          <a:ln/>
        </p:spPr>
        <p:txBody>
          <a:bodyPr lIns="91184" tIns="45593" rIns="91184" bIns="45593"/>
          <a:lstStyle>
            <a:lvl1pPr>
              <a:defRPr sz="1100"/>
            </a:lvl1pPr>
          </a:lstStyle>
          <a:p>
            <a:pPr algn="ctr" defTabSz="4096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938" y="6248400"/>
            <a:ext cx="5333864" cy="752328"/>
          </a:xfrm>
          <a:prstGeom prst="rect">
            <a:avLst/>
          </a:prstGeom>
          <a:ln/>
        </p:spPr>
        <p:txBody>
          <a:bodyPr lIns="91184" tIns="45593" rIns="91184" bIns="45593"/>
          <a:lstStyle>
            <a:lvl1pPr>
              <a:defRPr sz="1100"/>
            </a:lvl1pPr>
          </a:lstStyle>
          <a:p>
            <a:pPr algn="ctr" defTabSz="4096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785733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 lIns="91184" tIns="45593" rIns="91184" bIns="45593"/>
          <a:lstStyle>
            <a:lvl1pPr>
              <a:defRPr/>
            </a:lvl1pPr>
          </a:lstStyle>
          <a:p>
            <a:pPr algn="ctr" defTabSz="4096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 lIns="91184" tIns="45593" rIns="91184" bIns="45593"/>
          <a:lstStyle>
            <a:lvl1pPr>
              <a:defRPr/>
            </a:lvl1pPr>
          </a:lstStyle>
          <a:p>
            <a:pPr algn="ctr" defTabSz="4096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65084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6638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17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19" indent="0">
              <a:buNone/>
              <a:defRPr sz="1800"/>
            </a:lvl2pPr>
            <a:lvl3pPr marL="912853" indent="0">
              <a:buNone/>
              <a:defRPr sz="1600"/>
            </a:lvl3pPr>
            <a:lvl4pPr marL="1369290" indent="0">
              <a:buNone/>
              <a:defRPr sz="1400"/>
            </a:lvl4pPr>
            <a:lvl5pPr marL="1825716" indent="0">
              <a:buNone/>
              <a:defRPr sz="1400"/>
            </a:lvl5pPr>
            <a:lvl6pPr marL="2282139" indent="0">
              <a:buNone/>
              <a:defRPr sz="1400"/>
            </a:lvl6pPr>
            <a:lvl7pPr marL="2738575" indent="0">
              <a:buNone/>
              <a:defRPr sz="1400"/>
            </a:lvl7pPr>
            <a:lvl8pPr marL="3195000" indent="0">
              <a:buNone/>
              <a:defRPr sz="1400"/>
            </a:lvl8pPr>
            <a:lvl9pPr marL="365142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324601"/>
            <a:ext cx="914400" cy="381000"/>
          </a:xfrm>
          <a:prstGeom prst="rect">
            <a:avLst/>
          </a:prstGeom>
          <a:ln/>
        </p:spPr>
        <p:txBody>
          <a:bodyPr lIns="64191" tIns="32092" rIns="64191" bIns="32092"/>
          <a:lstStyle>
            <a:lvl1pPr>
              <a:defRPr/>
            </a:lvl1pPr>
          </a:lstStyle>
          <a:p>
            <a:pPr algn="ctr" defTabSz="409638" fontAlgn="auto">
              <a:spcBef>
                <a:spcPts val="0"/>
              </a:spcBef>
              <a:spcAft>
                <a:spcPts val="0"/>
              </a:spcAft>
              <a:defRPr/>
            </a:pPr>
            <a:fld id="{0B453389-99C8-544F-A9B0-45ACCC53190C}" type="slidenum">
              <a:rPr lang="en-US" sz="3000" b="0" kern="0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pPr algn="ctr" defTabSz="40963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000" b="0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026738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324601"/>
            <a:ext cx="914400" cy="381000"/>
          </a:xfrm>
          <a:prstGeom prst="rect">
            <a:avLst/>
          </a:prstGeom>
          <a:ln/>
        </p:spPr>
        <p:txBody>
          <a:bodyPr lIns="64191" tIns="32092" rIns="64191" bIns="32092"/>
          <a:lstStyle>
            <a:lvl1pPr>
              <a:defRPr/>
            </a:lvl1pPr>
          </a:lstStyle>
          <a:p>
            <a:pPr algn="ctr" defTabSz="409638" fontAlgn="auto">
              <a:spcBef>
                <a:spcPts val="0"/>
              </a:spcBef>
              <a:spcAft>
                <a:spcPts val="0"/>
              </a:spcAft>
              <a:defRPr/>
            </a:pPr>
            <a:fld id="{CCCD574E-3D71-AC49-9844-D33AC26E4176}" type="slidenum">
              <a:rPr lang="en-US" sz="3000" b="0" kern="0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pPr algn="ctr" defTabSz="40963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000" b="0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269731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871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304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98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264" indent="0">
              <a:buNone/>
              <a:defRPr sz="2800"/>
            </a:lvl2pPr>
            <a:lvl3pPr marL="908554" indent="0">
              <a:buNone/>
              <a:defRPr sz="2400"/>
            </a:lvl3pPr>
            <a:lvl4pPr marL="1362851" indent="0">
              <a:buNone/>
              <a:defRPr sz="2000"/>
            </a:lvl4pPr>
            <a:lvl5pPr marL="1817141" indent="0">
              <a:buNone/>
              <a:defRPr sz="2000"/>
            </a:lvl5pPr>
            <a:lvl6pPr marL="2271450" indent="0">
              <a:buNone/>
              <a:defRPr sz="2000"/>
            </a:lvl6pPr>
            <a:lvl7pPr marL="2725706" indent="0">
              <a:buNone/>
              <a:defRPr sz="2000"/>
            </a:lvl7pPr>
            <a:lvl8pPr marL="3179989" indent="0">
              <a:buNone/>
              <a:defRPr sz="2000"/>
            </a:lvl8pPr>
            <a:lvl9pPr marL="363426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264" indent="0">
              <a:buNone/>
              <a:defRPr sz="1200"/>
            </a:lvl2pPr>
            <a:lvl3pPr marL="908554" indent="0">
              <a:buNone/>
              <a:defRPr sz="1000"/>
            </a:lvl3pPr>
            <a:lvl4pPr marL="1362851" indent="0">
              <a:buNone/>
              <a:defRPr sz="900"/>
            </a:lvl4pPr>
            <a:lvl5pPr marL="1817141" indent="0">
              <a:buNone/>
              <a:defRPr sz="900"/>
            </a:lvl5pPr>
            <a:lvl6pPr marL="2271450" indent="0">
              <a:buNone/>
              <a:defRPr sz="900"/>
            </a:lvl6pPr>
            <a:lvl7pPr marL="2725706" indent="0">
              <a:buNone/>
              <a:defRPr sz="900"/>
            </a:lvl7pPr>
            <a:lvl8pPr marL="3179989" indent="0">
              <a:buNone/>
              <a:defRPr sz="900"/>
            </a:lvl8pPr>
            <a:lvl9pPr marL="36342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B207-A5D9-C040-8DE6-427C11144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256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539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19" indent="0">
              <a:buNone/>
              <a:defRPr sz="2800"/>
            </a:lvl2pPr>
            <a:lvl3pPr marL="912853" indent="0">
              <a:buNone/>
              <a:defRPr sz="2400"/>
            </a:lvl3pPr>
            <a:lvl4pPr marL="1369290" indent="0">
              <a:buNone/>
              <a:defRPr sz="2000"/>
            </a:lvl4pPr>
            <a:lvl5pPr marL="1825716" indent="0">
              <a:buNone/>
              <a:defRPr sz="2000"/>
            </a:lvl5pPr>
            <a:lvl6pPr marL="2282139" indent="0">
              <a:buNone/>
              <a:defRPr sz="2000"/>
            </a:lvl6pPr>
            <a:lvl7pPr marL="2738575" indent="0">
              <a:buNone/>
              <a:defRPr sz="2000"/>
            </a:lvl7pPr>
            <a:lvl8pPr marL="3195000" indent="0">
              <a:buNone/>
              <a:defRPr sz="2000"/>
            </a:lvl8pPr>
            <a:lvl9pPr marL="365142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324601"/>
            <a:ext cx="914400" cy="381000"/>
          </a:xfrm>
          <a:prstGeom prst="rect">
            <a:avLst/>
          </a:prstGeom>
          <a:ln/>
        </p:spPr>
        <p:txBody>
          <a:bodyPr lIns="64191" tIns="32092" rIns="64191" bIns="32092"/>
          <a:lstStyle>
            <a:lvl1pPr>
              <a:defRPr/>
            </a:lvl1pPr>
          </a:lstStyle>
          <a:p>
            <a:pPr algn="ctr" defTabSz="409638" fontAlgn="auto">
              <a:spcBef>
                <a:spcPts val="0"/>
              </a:spcBef>
              <a:spcAft>
                <a:spcPts val="0"/>
              </a:spcAft>
              <a:defRPr/>
            </a:pPr>
            <a:fld id="{85C85A60-401B-C242-A94E-2EED2ECC4A59}" type="slidenum">
              <a:rPr lang="en-US" sz="3000" b="0" kern="0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pPr algn="ctr" defTabSz="40963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000" b="0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411300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324601"/>
            <a:ext cx="914400" cy="381000"/>
          </a:xfrm>
          <a:prstGeom prst="rect">
            <a:avLst/>
          </a:prstGeom>
          <a:ln/>
        </p:spPr>
        <p:txBody>
          <a:bodyPr lIns="64191" tIns="32092" rIns="64191" bIns="32092"/>
          <a:lstStyle>
            <a:lvl1pPr>
              <a:defRPr/>
            </a:lvl1pPr>
          </a:lstStyle>
          <a:p>
            <a:pPr algn="ctr" defTabSz="409638" fontAlgn="auto">
              <a:spcBef>
                <a:spcPts val="0"/>
              </a:spcBef>
              <a:spcAft>
                <a:spcPts val="0"/>
              </a:spcAft>
              <a:defRPr/>
            </a:pPr>
            <a:fld id="{2D3E50FA-E2FD-7446-878D-DDD934AEBFDD}" type="slidenum">
              <a:rPr lang="en-US" sz="3000" b="0" kern="0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pPr algn="ctr" defTabSz="40963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000" b="0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768712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1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381001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324601"/>
            <a:ext cx="914400" cy="381000"/>
          </a:xfrm>
          <a:prstGeom prst="rect">
            <a:avLst/>
          </a:prstGeom>
          <a:ln/>
        </p:spPr>
        <p:txBody>
          <a:bodyPr lIns="64191" tIns="32092" rIns="64191" bIns="32092"/>
          <a:lstStyle>
            <a:lvl1pPr>
              <a:defRPr/>
            </a:lvl1pPr>
          </a:lstStyle>
          <a:p>
            <a:pPr algn="ctr" defTabSz="409638" fontAlgn="auto">
              <a:spcBef>
                <a:spcPts val="0"/>
              </a:spcBef>
              <a:spcAft>
                <a:spcPts val="0"/>
              </a:spcAft>
              <a:defRPr/>
            </a:pPr>
            <a:fld id="{5342BF0B-CAFF-4C45-B14A-DEAD6F171331}" type="slidenum">
              <a:rPr lang="en-US" sz="3000" b="0" kern="0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pPr algn="ctr" defTabSz="40963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000" b="0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210516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33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323353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6192" indent="-401220">
              <a:spcBef>
                <a:spcPts val="1687"/>
              </a:spcBef>
              <a:buChar char="-"/>
              <a:defRPr sz="2500" i="1"/>
            </a:lvl2pPr>
            <a:lvl3pPr marL="1248256" indent="-401220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60320" indent="-401220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72384" indent="-401220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348159" y="6322248"/>
            <a:ext cx="243300" cy="267891"/>
          </a:xfrm>
          <a:prstGeom prst="rect">
            <a:avLst/>
          </a:prstGeom>
        </p:spPr>
        <p:txBody>
          <a:bodyPr lIns="64197" tIns="32095" rIns="64197" bIns="32095"/>
          <a:lstStyle/>
          <a:p>
            <a:pPr algn="ctr" defTabSz="409638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sz="3000" b="0" kern="0" smtClean="0">
                <a:solidFill>
                  <a:sysClr val="windowText" lastClr="000000"/>
                </a:solidFill>
                <a:latin typeface="Gill Sans"/>
                <a:ea typeface="Gill Sans"/>
                <a:cs typeface="Gill Sans"/>
                <a:sym typeface="Gill Sans"/>
              </a:rPr>
              <a:pPr algn="ctr" defTabSz="40963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61756585"/>
      </p:ext>
    </p:extLst>
  </p:cSld>
  <p:clrMapOvr>
    <a:masterClrMapping/>
  </p:clrMapOvr>
  <p:transition xmlns:p14="http://schemas.microsoft.com/office/powerpoint/2010/main"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6864" indent="-401510">
              <a:spcBef>
                <a:spcPts val="1687"/>
              </a:spcBef>
              <a:buChar char="-"/>
              <a:defRPr sz="2500" i="1"/>
            </a:lvl2pPr>
            <a:lvl3pPr marL="1249152" indent="-401510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3pPr>
            <a:lvl4pPr marL="1561440" indent="-401510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4pPr>
            <a:lvl5pPr marL="1873728" indent="-401510">
              <a:spcBef>
                <a:spcPts val="1687"/>
              </a:spcBef>
              <a:buFont typeface="Gill Sans"/>
              <a:buChar char="-"/>
              <a:defRPr sz="25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348159" y="6322234"/>
            <a:ext cx="243300" cy="267891"/>
          </a:xfrm>
          <a:prstGeom prst="rect">
            <a:avLst/>
          </a:prstGeom>
        </p:spPr>
        <p:txBody>
          <a:bodyPr lIns="64242" tIns="32119" rIns="64242" bIns="32119"/>
          <a:lstStyle/>
          <a:p>
            <a:pPr algn="ctr" defTabSz="410436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sz="3000" b="0" kern="0" smtClean="0">
                <a:solidFill>
                  <a:sysClr val="windowText" lastClr="000000"/>
                </a:solidFill>
                <a:latin typeface="Gill Sans"/>
                <a:ea typeface="Gill Sans"/>
                <a:cs typeface="Gill Sans"/>
                <a:sym typeface="Gill Sans"/>
              </a:rPr>
              <a:pPr algn="ctr" defTabSz="41043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11087"/>
      </p:ext>
    </p:extLst>
  </p:cSld>
  <p:clrMapOvr>
    <a:masterClrMapping/>
  </p:clrMapOvr>
  <p:transition xmlns:p14="http://schemas.microsoft.com/office/powerpoint/2010/main"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206" indent="0" algn="ctr">
              <a:buNone/>
              <a:defRPr/>
            </a:lvl2pPr>
            <a:lvl3pPr marL="912433" indent="0" algn="ctr">
              <a:buNone/>
              <a:defRPr/>
            </a:lvl3pPr>
            <a:lvl4pPr marL="1368660" indent="0" algn="ctr">
              <a:buNone/>
              <a:defRPr/>
            </a:lvl4pPr>
            <a:lvl5pPr marL="1824874" indent="0" algn="ctr">
              <a:buNone/>
              <a:defRPr/>
            </a:lvl5pPr>
            <a:lvl6pPr marL="2281086" indent="0" algn="ctr">
              <a:buNone/>
              <a:defRPr/>
            </a:lvl6pPr>
            <a:lvl7pPr marL="2737315" indent="0" algn="ctr">
              <a:buNone/>
              <a:defRPr/>
            </a:lvl7pPr>
            <a:lvl8pPr marL="3193529" indent="0" algn="ctr">
              <a:buNone/>
              <a:defRPr/>
            </a:lvl8pPr>
            <a:lvl9pPr marL="364974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41" tIns="45621" rIns="91241" bIns="45621" numCol="1" anchor="t" anchorCtr="0" compatLnSpc="1">
            <a:prstTxWarp prst="textNoShape">
              <a:avLst/>
            </a:prstTxWarp>
          </a:bodyPr>
          <a:lstStyle>
            <a:lvl1pPr algn="ctr" defTabSz="409218">
              <a:defRPr sz="3000" b="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ea typeface="Gill San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41" tIns="45621" rIns="91241" bIns="45621" numCol="1" anchor="t" anchorCtr="0" compatLnSpc="1">
            <a:prstTxWarp prst="textNoShape">
              <a:avLst/>
            </a:prstTxWarp>
          </a:bodyPr>
          <a:lstStyle>
            <a:lvl1pPr algn="ctr" defTabSz="409218">
              <a:defRPr sz="3000" b="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ea typeface="Gill San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69300" y="6232525"/>
            <a:ext cx="198438" cy="200025"/>
          </a:xfrm>
          <a:prstGeom prst="rect">
            <a:avLst/>
          </a:prstGeom>
          <a:ln w="12700">
            <a:miter lim="400000"/>
          </a:ln>
        </p:spPr>
        <p:txBody>
          <a:bodyPr lIns="64242" tIns="32119" rIns="64242" bIns="32119"/>
          <a:lstStyle>
            <a:lvl1pPr algn="r" defTabSz="913603">
              <a:defRPr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A52EBD5-6805-6D4A-9A05-E91CF1C1509B}" type="slidenum">
              <a:rPr lang="en-US" sz="3000" kern="0" smtClean="0">
                <a:solidFill>
                  <a:sysClr val="windowText" lastClr="000000"/>
                </a:solidFill>
                <a:latin typeface="Gill Sans"/>
                <a:ea typeface="Gill Sans"/>
                <a:cs typeface="Gill Sans"/>
                <a:sym typeface="Gill San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00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6651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 lIns="91241" tIns="45621" rIns="91241" bIns="45621"/>
          <a:lstStyle>
            <a:lvl1pPr>
              <a:defRPr/>
            </a:lvl1pPr>
          </a:lstStyle>
          <a:p>
            <a:pPr algn="ctr" defTabSz="410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 lIns="91241" tIns="45621" rIns="91241" bIns="45621"/>
          <a:lstStyle>
            <a:lvl1pPr>
              <a:defRPr/>
            </a:lvl1pPr>
          </a:lstStyle>
          <a:p>
            <a:pPr algn="ctr" defTabSz="410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5589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6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 lIns="91364" tIns="45683" rIns="91364" bIns="45683"/>
          <a:lstStyle>
            <a:lvl1pPr>
              <a:defRPr/>
            </a:lvl1pPr>
          </a:lstStyle>
          <a:p>
            <a:pPr algn="ctr" defTabSz="410436" fontAlgn="auto">
              <a:spcBef>
                <a:spcPts val="0"/>
              </a:spcBef>
              <a:spcAft>
                <a:spcPts val="0"/>
              </a:spcAft>
              <a:defRPr/>
            </a:pPr>
            <a:fld id="{72BEC54F-98B7-0A42-9A23-569989152DDB}" type="slidenum">
              <a:rPr lang="en-US" sz="3000" b="0" kern="0" smtClean="0">
                <a:solidFill>
                  <a:sysClr val="windowText" lastClr="000000"/>
                </a:solidFill>
                <a:latin typeface="Gill Sans"/>
                <a:ea typeface="Gill Sans"/>
                <a:cs typeface="Gill Sans"/>
                <a:sym typeface="Gill Sans"/>
              </a:rPr>
              <a:pPr algn="ctr" defTabSz="41043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000" b="0" kern="0">
              <a:solidFill>
                <a:sysClr val="windowText" lastClr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4026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79.xml"/><Relationship Id="rId14" Type="http://schemas.openxmlformats.org/officeDocument/2006/relationships/theme" Target="../theme/theme10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4" Type="http://schemas.openxmlformats.org/officeDocument/2006/relationships/theme" Target="../theme/theme11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theme" Target="../theme/theme12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theme" Target="../theme/theme13.xml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theme" Target="../theme/theme7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9"/>
            <a:ext cx="822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848" tIns="45424" rIns="90848" bIns="4542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848" tIns="45424" rIns="90848" bIns="45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8" tIns="45424" rIns="90848" bIns="45424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8" tIns="45424" rIns="90848" bIns="45424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8" tIns="45424" rIns="90848" bIns="45424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EA01B2A8-52CD-F545-8CC6-5F85D29D8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744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4264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08554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62851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17141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0736" indent="-34073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7724" indent="-3454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81151" indent="-291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72938" indent="-290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1588424" indent="-313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042702" indent="-313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2496998" indent="-313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951269" indent="-313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3405549" indent="-313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64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554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851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141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50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706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989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261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9"/>
            <a:ext cx="822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848" tIns="45424" rIns="90848" bIns="4542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848" tIns="45424" rIns="90848" bIns="45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8" tIns="45424" rIns="90848" bIns="45424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8" tIns="45424" rIns="90848" bIns="45424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8" tIns="45424" rIns="90848" bIns="45424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EA01B2A8-52CD-F545-8CC6-5F85D29D8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3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4264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08554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62851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17141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0736" indent="-34073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7724" indent="-3454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81151" indent="-291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72938" indent="-290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1588424" indent="-313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042702" indent="-313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2496998" indent="-313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951269" indent="-313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3405549" indent="-313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64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554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851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141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50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706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989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261" algn="l" defTabSz="45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93022" y="178594"/>
            <a:ext cx="7358063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13" tIns="35613" rIns="35613" bIns="35613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75162" y="1946725"/>
            <a:ext cx="7358063" cy="401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13" tIns="35613" rIns="35613" bIns="35613" anchor="ctr"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7188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</p:sldLayoutIdLst>
  <p:transition xmlns:p14="http://schemas.microsoft.com/office/powerpoint/2010/main" spd="med"/>
  <p:txStyles>
    <p:titleStyle>
      <a:lvl1pPr algn="ctr" defTabSz="409638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indent="160297" algn="ctr" defTabSz="409638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indent="320578" algn="ctr" defTabSz="409638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indent="480882" algn="ctr" defTabSz="409638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indent="641166" algn="ctr" defTabSz="409638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indent="801470" algn="ctr" defTabSz="409638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indent="961758" algn="ctr" defTabSz="409638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indent="1122060" algn="ctr" defTabSz="409638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indent="1282343" algn="ctr" defTabSz="409638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titleStyle>
    <p:bodyStyle>
      <a:lvl1pPr marL="623360" indent="-400721" defTabSz="409638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marL="1001825" indent="-467520" defTabSz="409638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marL="1313509" indent="-467520" defTabSz="409638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marL="1625206" indent="-467520" defTabSz="409638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marL="1936875" indent="-467520" defTabSz="409638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marL="2186224" indent="-467520" defTabSz="409638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marL="2435565" indent="-467520" defTabSz="409638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marL="2684920" indent="-467520" defTabSz="409638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marL="2934257" indent="-467520" defTabSz="409638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409638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160297" algn="ctr" defTabSz="409638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320578" algn="ctr" defTabSz="409638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480882" algn="ctr" defTabSz="409638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641166" algn="ctr" defTabSz="409638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801470" algn="ctr" defTabSz="409638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961758" algn="ctr" defTabSz="409638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122060" algn="ctr" defTabSz="409638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282343" algn="ctr" defTabSz="409638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33" y="381000"/>
            <a:ext cx="8069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83" tIns="45642" rIns="91283" bIns="4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83" tIns="45642" rIns="91283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57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6419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6pPr>
      <a:lvl7pPr marL="91285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7pPr>
      <a:lvl8pPr marL="136929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8pPr>
      <a:lvl9pPr marL="1825716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9pPr>
    </p:titleStyle>
    <p:bodyStyle>
      <a:lvl1pPr marL="223447" indent="-223447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62606" indent="-223447" algn="l" rtl="0" eaLnBrk="0" fontAlgn="base" hangingPunct="0">
        <a:spcBef>
          <a:spcPct val="10000"/>
        </a:spcBef>
        <a:spcAft>
          <a:spcPct val="0"/>
        </a:spcAft>
        <a:buFont typeface="Helvetica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09683" indent="-232967" algn="l" rtl="0" eaLnBrk="0" fontAlgn="base" hangingPunct="0">
        <a:spcBef>
          <a:spcPct val="1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256774" indent="-232967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ea typeface="+mn-ea"/>
          <a:cs typeface="+mn-cs"/>
        </a:defRPr>
      </a:lvl4pPr>
      <a:lvl5pPr marL="1594333" indent="-223447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5pPr>
      <a:lvl6pPr marL="2050760" indent="-223447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6pPr>
      <a:lvl7pPr marL="2507195" indent="-223447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7pPr>
      <a:lvl8pPr marL="2963614" indent="-223447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8pPr>
      <a:lvl9pPr marL="3420045" indent="-223447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9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53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0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16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39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75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00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29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92984" y="178594"/>
            <a:ext cx="7358063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87" tIns="35687" rIns="35687" bIns="35687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75124" y="1946687"/>
            <a:ext cx="7358063" cy="401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87" tIns="35687" rIns="35687" bIns="35687" anchor="ctr"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3883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10436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indent="160606" algn="ctr" defTabSz="410436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indent="321208" algn="ctr" defTabSz="410436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indent="481815" algn="ctr" defTabSz="410436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indent="642420" algn="ctr" defTabSz="410436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indent="803028" algn="ctr" defTabSz="410436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indent="963629" algn="ctr" defTabSz="410436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indent="1124236" algn="ctr" defTabSz="410436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indent="1284842" algn="ctr" defTabSz="410436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titleStyle>
    <p:bodyStyle>
      <a:lvl1pPr marL="624576" indent="-401510" defTabSz="410436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marL="1003779" indent="-468432" defTabSz="410436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marL="1316070" indent="-468432" defTabSz="410436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marL="1628363" indent="-468432" defTabSz="410436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marL="1940647" indent="-468432" defTabSz="410436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marL="2190480" indent="-468432" defTabSz="410436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marL="2440308" indent="-468432" defTabSz="410436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marL="2690139" indent="-468432" defTabSz="410436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marL="2939968" indent="-468432" defTabSz="410436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410436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160606" algn="ctr" defTabSz="410436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321208" algn="ctr" defTabSz="410436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481815" algn="ctr" defTabSz="410436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642420" algn="ctr" defTabSz="410436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803028" algn="ctr" defTabSz="410436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963629" algn="ctr" defTabSz="410436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124236" algn="ctr" defTabSz="410436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284842" algn="ctr" defTabSz="410436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EA01B2A8-52CD-F545-8CC6-5F85D29D8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93116" y="178594"/>
            <a:ext cx="7358063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432" tIns="35432" rIns="35432" bIns="35432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75256" y="1946819"/>
            <a:ext cx="7358063" cy="401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432" tIns="35432" rIns="35432" bIns="35432" anchor="ctr"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371802" y="6233069"/>
            <a:ext cx="196017" cy="20005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7664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b="0" kern="0" smtClean="0">
                <a:latin typeface="Calibri"/>
                <a:ea typeface="Calibri"/>
                <a:cs typeface="Calibri"/>
              </a:rPr>
              <a:pPr algn="ctr" defTabSz="40766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kern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2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802" r:id="rId4"/>
  </p:sldLayoutIdLst>
  <p:transition xmlns:p14="http://schemas.microsoft.com/office/powerpoint/2010/main" spd="med"/>
  <p:txStyles>
    <p:titleStyle>
      <a:lvl1pPr algn="ctr" defTabSz="407664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indent="159542" algn="ctr" defTabSz="407664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indent="319020" algn="ctr" defTabSz="407664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indent="478595" algn="ctr" defTabSz="407664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indent="638075" algn="ctr" defTabSz="407664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indent="797616" algn="ctr" defTabSz="407664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indent="957150" algn="ctr" defTabSz="407664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indent="1116693" algn="ctr" defTabSz="407664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indent="1276171" algn="ctr" defTabSz="407664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titleStyle>
    <p:bodyStyle>
      <a:lvl1pPr marL="620355" indent="-398772" defTabSz="407664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marL="997017" indent="-465266" defTabSz="407664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marL="1307207" indent="-465266" defTabSz="407664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marL="1617406" indent="-465266" defTabSz="407664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marL="1927576" indent="-465266" defTabSz="407664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marL="2175739" indent="-465266" defTabSz="407664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marL="2423876" indent="-465266" defTabSz="407664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marL="2672031" indent="-465266" defTabSz="407664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marL="2920177" indent="-465266" defTabSz="407664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407664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159542" algn="ctr" defTabSz="407664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319020" algn="ctr" defTabSz="407664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478595" algn="ctr" defTabSz="407664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638075" algn="ctr" defTabSz="407664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797616" algn="ctr" defTabSz="407664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957150" algn="ctr" defTabSz="407664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116693" algn="ctr" defTabSz="407664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276171" algn="ctr" defTabSz="407664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93097" y="178594"/>
            <a:ext cx="7358063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468" tIns="35468" rIns="35468" bIns="35468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75237" y="1946800"/>
            <a:ext cx="7358063" cy="401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468" tIns="35468" rIns="35468" bIns="35468" anchor="ctr"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371802" y="6233050"/>
            <a:ext cx="196017" cy="20005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8063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b="0" kern="0" smtClean="0">
                <a:latin typeface="Calibri"/>
                <a:ea typeface="Calibri"/>
                <a:cs typeface="Calibri"/>
              </a:rPr>
              <a:pPr algn="ctr" defTabSz="40806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kern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96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xmlns:p14="http://schemas.microsoft.com/office/powerpoint/2010/main" spd="med"/>
  <p:txStyles>
    <p:titleStyle>
      <a:lvl1pPr algn="ctr" defTabSz="408063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indent="159694" algn="ctr" defTabSz="408063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indent="319335" algn="ctr" defTabSz="408063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indent="479056" algn="ctr" defTabSz="408063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indent="638700" algn="ctr" defTabSz="408063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indent="798395" algn="ctr" defTabSz="408063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indent="958081" algn="ctr" defTabSz="408063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indent="1117777" algn="ctr" defTabSz="408063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indent="1277414" algn="ctr" defTabSz="408063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titleStyle>
    <p:bodyStyle>
      <a:lvl1pPr marL="620961" indent="-399165" defTabSz="408063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marL="997986" indent="-465721" defTabSz="408063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marL="1308480" indent="-465721" defTabSz="408063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marL="1618981" indent="-465721" defTabSz="408063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marL="1929452" indent="-465721" defTabSz="408063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marL="2177854" indent="-465721" defTabSz="408063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marL="2426232" indent="-465721" defTabSz="408063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marL="2674633" indent="-465721" defTabSz="408063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marL="2923012" indent="-465721" defTabSz="408063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40806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159694" algn="ctr" defTabSz="40806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319335" algn="ctr" defTabSz="40806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479056" algn="ctr" defTabSz="40806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638700" algn="ctr" defTabSz="40806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798395" algn="ctr" defTabSz="40806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958081" algn="ctr" defTabSz="40806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117777" algn="ctr" defTabSz="40806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277414" algn="ctr" defTabSz="40806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93075" y="178594"/>
            <a:ext cx="7358063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509" tIns="35509" rIns="35509" bIns="3550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75215" y="1946778"/>
            <a:ext cx="7358063" cy="401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509" tIns="35509" rIns="35509" bIns="35509" anchor="ctr"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371802" y="6233028"/>
            <a:ext cx="196017" cy="20005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8525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b="0" kern="0" smtClean="0">
                <a:latin typeface="Calibri"/>
                <a:ea typeface="Calibri"/>
                <a:cs typeface="Calibri"/>
              </a:rPr>
              <a:pPr algn="ctr" defTabSz="40852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kern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41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ransition xmlns:p14="http://schemas.microsoft.com/office/powerpoint/2010/main" spd="med"/>
  <p:txStyles>
    <p:titleStyle>
      <a:lvl1pPr algn="ctr" defTabSz="408525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indent="159871" algn="ctr" defTabSz="408525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indent="319700" algn="ctr" defTabSz="408525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indent="479589" algn="ctr" defTabSz="408525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indent="639423" algn="ctr" defTabSz="408525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indent="799297" algn="ctr" defTabSz="408525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indent="959159" algn="ctr" defTabSz="408525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indent="1119033" algn="ctr" defTabSz="408525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indent="1278857" algn="ctr" defTabSz="408525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titleStyle>
    <p:bodyStyle>
      <a:lvl1pPr marL="621664" indent="-399620" defTabSz="408525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marL="999108" indent="-466248" defTabSz="408525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marL="1309954" indent="-466248" defTabSz="408525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marL="1620807" indent="-466248" defTabSz="408525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marL="1931628" indent="-466248" defTabSz="408525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marL="2180303" indent="-466248" defTabSz="408525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marL="2428963" indent="-466248" defTabSz="408525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marL="2677647" indent="-466248" defTabSz="408525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marL="2926307" indent="-466248" defTabSz="408525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408525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159871" algn="ctr" defTabSz="408525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319700" algn="ctr" defTabSz="408525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479589" algn="ctr" defTabSz="408525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639423" algn="ctr" defTabSz="408525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799297" algn="ctr" defTabSz="408525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959159" algn="ctr" defTabSz="408525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119033" algn="ctr" defTabSz="408525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278857" algn="ctr" defTabSz="408525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93068" y="178594"/>
            <a:ext cx="7358063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523" tIns="35523" rIns="35523" bIns="35523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75208" y="1946771"/>
            <a:ext cx="7358063" cy="401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523" tIns="35523" rIns="35523" bIns="35523" anchor="ctr"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371802" y="6233021"/>
            <a:ext cx="196017" cy="20005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8672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b="0" kern="0" smtClean="0">
                <a:latin typeface="Calibri"/>
                <a:ea typeface="Calibri"/>
                <a:cs typeface="Calibri"/>
              </a:rPr>
              <a:pPr algn="ctr" defTabSz="40867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kern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86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ransition xmlns:p14="http://schemas.microsoft.com/office/powerpoint/2010/main" spd="med"/>
  <p:txStyles>
    <p:titleStyle>
      <a:lvl1pPr algn="ctr" defTabSz="408672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indent="159927" algn="ctr" defTabSz="408672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indent="319816" algn="ctr" defTabSz="408672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indent="479758" algn="ctr" defTabSz="408672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indent="639653" algn="ctr" defTabSz="408672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indent="799584" algn="ctr" defTabSz="408672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indent="959502" algn="ctr" defTabSz="408672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indent="1119433" algn="ctr" defTabSz="408672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indent="1279318" algn="ctr" defTabSz="408672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titleStyle>
    <p:bodyStyle>
      <a:lvl1pPr marL="621888" indent="-399766" defTabSz="408672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marL="999465" indent="-466416" defTabSz="408672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marL="1310423" indent="-466416" defTabSz="408672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marL="1621388" indent="-466416" defTabSz="408672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marL="1932321" indent="-466416" defTabSz="408672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marL="2181082" indent="-466416" defTabSz="408672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marL="2429833" indent="-466416" defTabSz="408672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marL="2678606" indent="-466416" defTabSz="408672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marL="2927357" indent="-466416" defTabSz="408672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408672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159927" algn="ctr" defTabSz="408672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319816" algn="ctr" defTabSz="408672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479758" algn="ctr" defTabSz="408672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639653" algn="ctr" defTabSz="408672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799584" algn="ctr" defTabSz="408672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959502" algn="ctr" defTabSz="408672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119433" algn="ctr" defTabSz="408672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279318" algn="ctr" defTabSz="408672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9"/>
            <a:ext cx="822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066" tIns="45533" rIns="91066" bIns="4553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066" tIns="45533" rIns="91066" bIns="4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6" tIns="45533" rIns="91066" bIns="45533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 defTabSz="640344">
              <a:defRPr/>
            </a:pPr>
            <a:endParaRPr lang="en-US">
              <a:solidFill>
                <a:srgbClr val="000000"/>
              </a:solidFill>
              <a:latin typeface="Arial"/>
              <a:sym typeface="Gill Sans"/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6" tIns="45533" rIns="91066" bIns="45533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 defTabSz="640344">
              <a:defRPr/>
            </a:pPr>
            <a:endParaRPr lang="en-US">
              <a:solidFill>
                <a:srgbClr val="000000"/>
              </a:solidFill>
              <a:latin typeface="Arial"/>
              <a:sym typeface="Gill Sans"/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6" tIns="45533" rIns="91066" bIns="45533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 defTabSz="640344">
              <a:defRPr/>
            </a:pPr>
            <a:fld id="{9FF5F732-B922-034D-A6C7-199235922082}" type="slidenum">
              <a:rPr lang="en-US" smtClean="0">
                <a:solidFill>
                  <a:srgbClr val="000000"/>
                </a:solidFill>
                <a:sym typeface="Gill Sans"/>
              </a:rPr>
              <a:pPr defTabSz="640344">
                <a:defRPr/>
              </a:pPr>
              <a:t>‹#›</a:t>
            </a:fld>
            <a:endParaRPr lang="en-US">
              <a:solidFill>
                <a:srgbClr val="000000"/>
              </a:solidFill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2793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5337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0704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6607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142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1532" indent="-34153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9345" indent="-34624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83460" indent="-29250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75931" indent="-29091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1592166" indent="-31464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047518" indent="-31464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2502886" indent="-31464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958224" indent="-31464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3413584" indent="-31464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5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37" algn="l" defTabSz="455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704" algn="l" defTabSz="455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070" algn="l" defTabSz="455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420" algn="l" defTabSz="455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788" algn="l" defTabSz="455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136" algn="l" defTabSz="455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487" algn="l" defTabSz="455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829" algn="l" defTabSz="455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93060" y="178594"/>
            <a:ext cx="7358063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539" tIns="35539" rIns="35539" bIns="3553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75200" y="1946763"/>
            <a:ext cx="7358063" cy="401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539" tIns="35539" rIns="35539" bIns="35539" anchor="ctr"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371802" y="6233013"/>
            <a:ext cx="196017" cy="20005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8840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b="0" kern="0" smtClean="0">
                <a:latin typeface="Calibri"/>
                <a:ea typeface="Calibri"/>
                <a:cs typeface="Calibri"/>
              </a:rPr>
              <a:pPr algn="ctr" defTabSz="40884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kern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11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ransition xmlns:p14="http://schemas.microsoft.com/office/powerpoint/2010/main" spd="med"/>
  <p:txStyles>
    <p:titleStyle>
      <a:lvl1pPr algn="ctr" defTabSz="408840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indent="159992" algn="ctr" defTabSz="408840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indent="319948" algn="ctr" defTabSz="408840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indent="479954" algn="ctr" defTabSz="408840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indent="639916" algn="ctr" defTabSz="408840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indent="799912" algn="ctr" defTabSz="408840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indent="959894" algn="ctr" defTabSz="408840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indent="1119890" algn="ctr" defTabSz="408840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indent="1279844" algn="ctr" defTabSz="408840">
        <a:defRPr sz="45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titleStyle>
    <p:bodyStyle>
      <a:lvl1pPr marL="622144" indent="-399932" defTabSz="408840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marL="999873" indent="-466608" defTabSz="408840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marL="1310959" indent="-466608" defTabSz="408840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marL="1622052" indent="-466608" defTabSz="408840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marL="1933113" indent="-466608" defTabSz="408840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marL="2181972" indent="-466608" defTabSz="408840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marL="2430830" indent="-466608" defTabSz="408840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marL="2679702" indent="-466608" defTabSz="408840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marL="2928557" indent="-466608" defTabSz="408840">
        <a:spcBef>
          <a:spcPts val="2812"/>
        </a:spcBef>
        <a:buSzPct val="95000"/>
        <a:buChar char="‣"/>
        <a:defRPr sz="30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40884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159992" algn="ctr" defTabSz="40884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319948" algn="ctr" defTabSz="40884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479954" algn="ctr" defTabSz="40884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639916" algn="ctr" defTabSz="40884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799912" algn="ctr" defTabSz="40884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959894" algn="ctr" defTabSz="40884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119890" algn="ctr" defTabSz="40884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279844" algn="ctr" defTabSz="40884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9"/>
            <a:ext cx="822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08" tIns="45555" rIns="91108" bIns="4555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 defTabSz="640640">
              <a:defRPr/>
            </a:pPr>
            <a:endParaRPr lang="en-US">
              <a:solidFill>
                <a:srgbClr val="000000"/>
              </a:solidFill>
              <a:latin typeface="Arial"/>
              <a:sym typeface="Gill Sans"/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 defTabSz="640640">
              <a:defRPr/>
            </a:pPr>
            <a:endParaRPr lang="en-US">
              <a:solidFill>
                <a:srgbClr val="000000"/>
              </a:solidFill>
              <a:latin typeface="Arial"/>
              <a:sym typeface="Gill Sans"/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 defTabSz="640640">
              <a:defRPr/>
            </a:pPr>
            <a:fld id="{9FF5F732-B922-034D-A6C7-199235922082}" type="slidenum">
              <a:rPr lang="en-US" smtClean="0">
                <a:solidFill>
                  <a:srgbClr val="000000"/>
                </a:solidFill>
                <a:sym typeface="Gill Sans"/>
              </a:rPr>
              <a:pPr defTabSz="640640">
                <a:defRPr/>
              </a:pPr>
              <a:t>‹#›</a:t>
            </a:fld>
            <a:endParaRPr lang="en-US">
              <a:solidFill>
                <a:srgbClr val="000000"/>
              </a:solidFill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7967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5546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1124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667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2259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1688" indent="-341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9664" indent="-3464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83912" indent="-2926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76519" indent="-2910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1592898" indent="-31479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048463" indent="-31479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2504038" indent="-31479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959588" indent="-31479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3415158" indent="-31479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5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46" algn="l" defTabSz="455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24" algn="l" defTabSz="455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700" algn="l" defTabSz="455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259" algn="l" defTabSz="455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832" algn="l" defTabSz="455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395" algn="l" defTabSz="455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954" algn="l" defTabSz="455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511" algn="l" defTabSz="455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9"/>
            <a:ext cx="822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56" tIns="45578" rIns="91156" bIns="4557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56" tIns="45578" rIns="91156" bIns="45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6" tIns="45578" rIns="91156" bIns="45578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6" tIns="45578" rIns="91156" bIns="45578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6" tIns="45578" rIns="91156" bIns="45578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0E91FBC3-DB68-F24F-861C-90BE444085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0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5782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1592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67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3192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38739" indent="-3387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6969" indent="-34349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81389" indent="-28965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74215" indent="-28807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1590799" indent="-31182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049513" indent="-31495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2505319" indent="-31495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961104" indent="-31495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3416908" indent="-31495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5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82" algn="l" defTabSz="455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92" algn="l" defTabSz="455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00" algn="l" defTabSz="455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192" algn="l" defTabSz="455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95" algn="l" defTabSz="455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795" algn="l" defTabSz="455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588" algn="l" defTabSz="455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381" algn="l" defTabSz="455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nst.eecs.berkeley.edu/~cs168/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xcel_97_-_2004_Worksheet5.xls"/><Relationship Id="rId12" Type="http://schemas.openxmlformats.org/officeDocument/2006/relationships/image" Target="../media/image6.png"/><Relationship Id="rId13" Type="http://schemas.openxmlformats.org/officeDocument/2006/relationships/oleObject" Target="../embeddings/Microsoft_Excel_97_-_2004_Worksheet6.xls"/><Relationship Id="rId1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3.png"/><Relationship Id="rId7" Type="http://schemas.openxmlformats.org/officeDocument/2006/relationships/oleObject" Target="../embeddings/Microsoft_Excel_97_-_2004_Worksheet3.xls"/><Relationship Id="rId8" Type="http://schemas.openxmlformats.org/officeDocument/2006/relationships/image" Target="../media/image4.png"/><Relationship Id="rId9" Type="http://schemas.openxmlformats.org/officeDocument/2006/relationships/oleObject" Target="../embeddings/Microsoft_Excel_97_-_2004_Worksheet4.xls"/><Relationship Id="rId10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4.png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2.png"/><Relationship Id="rId7" Type="http://schemas.openxmlformats.org/officeDocument/2006/relationships/oleObject" Target="../embeddings/Microsoft_Excel_97_-_2004_Worksheet9.xls"/><Relationship Id="rId8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2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839200" cy="1905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Midterm Review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6962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CS 168,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Sylvia Ratnasamy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http://inst.eecs.berkeley.edu/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~cs168/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2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1" name="Chart 7"/>
          <p:cNvGraphicFramePr>
            <a:graphicFrameLocks/>
          </p:cNvGraphicFramePr>
          <p:nvPr/>
        </p:nvGraphicFramePr>
        <p:xfrm>
          <a:off x="158750" y="4737101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7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1"/>
                        <a:ext cx="3048000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2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8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Chart 6"/>
          <p:cNvGraphicFramePr>
            <a:graphicFrameLocks/>
          </p:cNvGraphicFramePr>
          <p:nvPr/>
        </p:nvGraphicFramePr>
        <p:xfrm>
          <a:off x="158503" y="2845222"/>
          <a:ext cx="3048372" cy="2085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9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03" y="2845222"/>
                        <a:ext cx="3048372" cy="2085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60704" y="2160594"/>
            <a:ext cx="1371921" cy="438581"/>
          </a:xfrm>
          <a:prstGeom prst="rect">
            <a:avLst/>
          </a:prstGeom>
          <a:noFill/>
        </p:spPr>
        <p:txBody>
          <a:bodyPr wrap="square" lIns="90767" tIns="45384" rIns="90767" bIns="45384">
            <a:spAutoFit/>
          </a:bodyPr>
          <a:lstStyle/>
          <a:p>
            <a:pPr algn="ctr" defTabSz="4077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0" kern="0" dirty="0">
                <a:solidFill>
                  <a:srgbClr val="0365C0"/>
                </a:solidFill>
                <a:latin typeface="Calibri"/>
                <a:ea typeface="Gill Sans"/>
                <a:cs typeface="Gill Sans"/>
                <a:sym typeface="Gill Sans"/>
              </a:rPr>
              <a:t>12Mbps</a:t>
            </a:r>
          </a:p>
        </p:txBody>
      </p:sp>
      <p:sp>
        <p:nvSpPr>
          <p:cNvPr id="87047" name="Title 3"/>
          <p:cNvSpPr>
            <a:spLocks noGrp="1"/>
          </p:cNvSpPr>
          <p:nvPr>
            <p:ph type="title"/>
          </p:nvPr>
        </p:nvSpPr>
        <p:spPr>
          <a:xfrm>
            <a:off x="158750" y="-157321"/>
            <a:ext cx="8798217" cy="1714500"/>
          </a:xfrm>
        </p:spPr>
        <p:txBody>
          <a:bodyPr/>
          <a:lstStyle/>
          <a:p>
            <a:r>
              <a:rPr lang="en-US" sz="3800" dirty="0">
                <a:latin typeface="Arial" charset="0"/>
                <a:ea typeface="ＭＳ Ｐゴシック" charset="0"/>
                <a:cs typeface="ＭＳ Ｐゴシック" charset="0"/>
              </a:rPr>
              <a:t>Intuition: reservations</a:t>
            </a:r>
          </a:p>
        </p:txBody>
      </p: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4762500" y="3589339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41418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59897" y="6264429"/>
            <a:ext cx="1685389" cy="553994"/>
          </a:xfrm>
          <a:prstGeom prst="rect">
            <a:avLst/>
          </a:prstGeom>
          <a:noFill/>
        </p:spPr>
        <p:txBody>
          <a:bodyPr wrap="square" lIns="90767" tIns="45384" rIns="90767" bIns="45384">
            <a:spAutoFit/>
          </a:bodyPr>
          <a:lstStyle/>
          <a:p>
            <a:pPr algn="ctr" defTabSz="4077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0" kern="0" dirty="0">
                <a:solidFill>
                  <a:sysClr val="windowText" lastClr="000000"/>
                </a:solidFill>
                <a:latin typeface="Calibri"/>
                <a:ea typeface="Gill Sans"/>
                <a:cs typeface="Gill Sans"/>
                <a:sym typeface="Gill Sans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9"/>
            <a:ext cx="0" cy="15589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234302" y="2106570"/>
            <a:ext cx="302009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>
            <a:off x="1378740" y="2119702"/>
            <a:ext cx="0" cy="62667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/>
          <p:cNvSpPr txBox="1"/>
          <p:nvPr/>
        </p:nvSpPr>
        <p:spPr>
          <a:xfrm>
            <a:off x="2474077" y="4066787"/>
            <a:ext cx="1371921" cy="438581"/>
          </a:xfrm>
          <a:prstGeom prst="rect">
            <a:avLst/>
          </a:prstGeom>
          <a:noFill/>
        </p:spPr>
        <p:txBody>
          <a:bodyPr wrap="square" lIns="90767" tIns="45384" rIns="90767" bIns="45384">
            <a:spAutoFit/>
          </a:bodyPr>
          <a:lstStyle/>
          <a:p>
            <a:pPr algn="ctr" defTabSz="4077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0" kern="0" dirty="0">
                <a:solidFill>
                  <a:srgbClr val="DE6A10">
                    <a:lumMod val="60000"/>
                    <a:lumOff val="40000"/>
                  </a:srgbClr>
                </a:solidFill>
                <a:latin typeface="Calibri"/>
                <a:ea typeface="Gill Sans"/>
                <a:cs typeface="Gill Sans"/>
                <a:sym typeface="Gill Sans"/>
              </a:rPr>
              <a:t>11Mbps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447674" y="3973366"/>
            <a:ext cx="302009" cy="0"/>
          </a:xfrm>
          <a:prstGeom prst="line">
            <a:avLst/>
          </a:prstGeom>
          <a:noFill/>
          <a:ln w="25400" cap="flat">
            <a:solidFill>
              <a:schemeClr val="accent4">
                <a:lumMod val="60000"/>
                <a:lumOff val="4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/>
          <p:cNvCxnSpPr/>
          <p:nvPr/>
        </p:nvCxnSpPr>
        <p:spPr>
          <a:xfrm>
            <a:off x="2592113" y="3973367"/>
            <a:ext cx="0" cy="652937"/>
          </a:xfrm>
          <a:prstGeom prst="straightConnector1">
            <a:avLst/>
          </a:prstGeom>
          <a:noFill/>
          <a:ln w="25400" cap="flat">
            <a:solidFill>
              <a:schemeClr val="accent4">
                <a:lumMod val="60000"/>
                <a:lumOff val="40000"/>
              </a:schemeClr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1034176" y="5953217"/>
            <a:ext cx="1371921" cy="438581"/>
          </a:xfrm>
          <a:prstGeom prst="rect">
            <a:avLst/>
          </a:prstGeom>
          <a:noFill/>
        </p:spPr>
        <p:txBody>
          <a:bodyPr wrap="square" lIns="90767" tIns="45384" rIns="90767" bIns="45384">
            <a:spAutoFit/>
          </a:bodyPr>
          <a:lstStyle/>
          <a:p>
            <a:pPr algn="ctr" defTabSz="4077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0" kern="0" dirty="0">
                <a:solidFill>
                  <a:srgbClr val="008000"/>
                </a:solidFill>
                <a:latin typeface="Calibri"/>
                <a:ea typeface="Gill Sans"/>
                <a:cs typeface="Gill Sans"/>
                <a:sym typeface="Gill Sans"/>
              </a:rPr>
              <a:t>13Mbps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007774" y="5886062"/>
            <a:ext cx="302009" cy="0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/>
          <p:cNvCxnSpPr/>
          <p:nvPr/>
        </p:nvCxnSpPr>
        <p:spPr>
          <a:xfrm>
            <a:off x="1152212" y="5886063"/>
            <a:ext cx="0" cy="652937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3" name="Group 32"/>
          <p:cNvGrpSpPr/>
          <p:nvPr/>
        </p:nvGrpSpPr>
        <p:grpSpPr>
          <a:xfrm>
            <a:off x="4626678" y="3587320"/>
            <a:ext cx="4006850" cy="1560513"/>
            <a:chOff x="6412089" y="5120641"/>
            <a:chExt cx="5698631" cy="2219396"/>
          </a:xfrm>
        </p:grpSpPr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6412089" y="5120641"/>
              <a:ext cx="5698631" cy="2217138"/>
              <a:chOff x="5029200" y="3589577"/>
              <a:chExt cx="2840743" cy="155914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029200" y="5148726"/>
                <a:ext cx="2840743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029200" y="4629539"/>
                <a:ext cx="284074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029200" y="4108765"/>
                <a:ext cx="284074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029200" y="3589577"/>
                <a:ext cx="2840743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>
              <a:off x="7434863" y="5129671"/>
              <a:ext cx="0" cy="7518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8563752" y="5872482"/>
              <a:ext cx="0" cy="75183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9712960" y="6585939"/>
              <a:ext cx="0" cy="75409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477623" y="3168389"/>
            <a:ext cx="3869046" cy="400105"/>
          </a:xfrm>
          <a:prstGeom prst="rect">
            <a:avLst/>
          </a:prstGeom>
          <a:noFill/>
        </p:spPr>
        <p:txBody>
          <a:bodyPr wrap="square" lIns="90767" tIns="45384" rIns="90767" bIns="45384">
            <a:spAutoFit/>
          </a:bodyPr>
          <a:lstStyle/>
          <a:p>
            <a:pPr algn="ctr" defTabSz="4077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sysClr val="windowText" lastClr="000000"/>
                </a:solidFill>
                <a:latin typeface="Calibri"/>
                <a:ea typeface="Gill Sans"/>
                <a:cs typeface="Gill Sans"/>
                <a:sym typeface="Gill Sans"/>
              </a:rPr>
              <a:t>Link capacity = 30Mbps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64482" y="5284687"/>
            <a:ext cx="3869046" cy="400105"/>
          </a:xfrm>
          <a:prstGeom prst="rect">
            <a:avLst/>
          </a:prstGeom>
          <a:noFill/>
        </p:spPr>
        <p:txBody>
          <a:bodyPr wrap="square" lIns="90767" tIns="45384" rIns="90767" bIns="45384">
            <a:spAutoFit/>
          </a:bodyPr>
          <a:lstStyle/>
          <a:p>
            <a:pPr algn="ctr" defTabSz="4077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sysClr val="windowText" lastClr="000000"/>
                </a:solidFill>
                <a:latin typeface="Calibri"/>
                <a:ea typeface="Gill Sans"/>
                <a:cs typeface="Gill Sans"/>
                <a:sym typeface="Gill Sans"/>
              </a:rPr>
              <a:t>Each source gets 10Mbps</a:t>
            </a:r>
          </a:p>
        </p:txBody>
      </p:sp>
      <p:graphicFrame>
        <p:nvGraphicFramePr>
          <p:cNvPr id="4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015516"/>
              </p:ext>
            </p:extLst>
          </p:nvPr>
        </p:nvGraphicFramePr>
        <p:xfrm>
          <a:off x="158750" y="4737101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0" r:id="rId9" imgW="3047748" imgH="2090755" progId="Excel.Chart.8">
                  <p:embed/>
                </p:oleObj>
              </mc:Choice>
              <mc:Fallback>
                <p:oleObj r:id="rId9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1"/>
                        <a:ext cx="3048000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947987"/>
              </p:ext>
            </p:extLst>
          </p:nvPr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1" r:id="rId11" imgW="3047748" imgH="2084660" progId="Excel.Chart.8">
                  <p:embed/>
                </p:oleObj>
              </mc:Choice>
              <mc:Fallback>
                <p:oleObj r:id="rId11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704519"/>
              </p:ext>
            </p:extLst>
          </p:nvPr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2" name="Worksheet" r:id="rId13" imgW="3047748" imgH="2084660" progId="Excel.Sheet.8">
                  <p:embed/>
                </p:oleObj>
              </mc:Choice>
              <mc:Fallback>
                <p:oleObj name="Worksheet" r:id="rId13" imgW="3047748" imgH="20846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10"/>
          <p:cNvGrpSpPr>
            <a:grpSpLocks/>
          </p:cNvGrpSpPr>
          <p:nvPr/>
        </p:nvGrpSpPr>
        <p:grpSpPr bwMode="auto">
          <a:xfrm>
            <a:off x="209550" y="4135439"/>
            <a:ext cx="3294063" cy="519112"/>
            <a:chOff x="213360" y="2539282"/>
            <a:chExt cx="8829040" cy="518878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35"/>
          <p:cNvGrpSpPr>
            <a:grpSpLocks/>
          </p:cNvGrpSpPr>
          <p:nvPr/>
        </p:nvGrpSpPr>
        <p:grpSpPr bwMode="auto">
          <a:xfrm>
            <a:off x="209550" y="6022975"/>
            <a:ext cx="3294063" cy="517525"/>
            <a:chOff x="213360" y="2539282"/>
            <a:chExt cx="8829040" cy="518878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38"/>
          <p:cNvGrpSpPr>
            <a:grpSpLocks/>
          </p:cNvGrpSpPr>
          <p:nvPr/>
        </p:nvGrpSpPr>
        <p:grpSpPr bwMode="auto">
          <a:xfrm>
            <a:off x="209550" y="2227264"/>
            <a:ext cx="3294063" cy="519112"/>
            <a:chOff x="213360" y="2539282"/>
            <a:chExt cx="8829040" cy="518878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657600" y="1797547"/>
            <a:ext cx="5486400" cy="611705"/>
          </a:xfrm>
          <a:prstGeom prst="rect">
            <a:avLst/>
          </a:prstGeom>
          <a:noFill/>
        </p:spPr>
        <p:txBody>
          <a:bodyPr lIns="90767" tIns="45384" rIns="90767" bIns="45384">
            <a:spAutoFit/>
          </a:bodyPr>
          <a:lstStyle/>
          <a:p>
            <a:pPr algn="ctr" defTabSz="4077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0" kern="0" dirty="0">
                <a:solidFill>
                  <a:srgbClr val="FF0000"/>
                </a:solidFill>
                <a:latin typeface="Calibri"/>
                <a:ea typeface="Gill Sans"/>
                <a:cs typeface="Gill Sans"/>
                <a:sym typeface="Gill Sans"/>
              </a:rPr>
              <a:t>Frequent overloading</a:t>
            </a:r>
          </a:p>
        </p:txBody>
      </p:sp>
    </p:spTree>
    <p:extLst>
      <p:ext uri="{BB962C8B-B14F-4D97-AF65-F5344CB8AC3E}">
        <p14:creationId xmlns:p14="http://schemas.microsoft.com/office/powerpoint/2010/main" val="63548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OleChart spid="46" grpId="0"/>
      <p:bldOleChart spid="47" grpId="0"/>
      <p:bldOleChart spid="48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9"/>
          <p:cNvGrpSpPr>
            <a:grpSpLocks/>
          </p:cNvGrpSpPr>
          <p:nvPr/>
        </p:nvGrpSpPr>
        <p:grpSpPr bwMode="auto">
          <a:xfrm>
            <a:off x="209550" y="3094039"/>
            <a:ext cx="3294063" cy="1560512"/>
            <a:chOff x="213360" y="1499011"/>
            <a:chExt cx="8829043" cy="15591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360" y="1499011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" y="3058160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9091" name="Chart 13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3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8753" y="4737084"/>
            <a:ext cx="3344860" cy="2087600"/>
            <a:chOff x="158503" y="4737793"/>
            <a:chExt cx="3345064" cy="20868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9303" y="6540566"/>
              <a:ext cx="3294264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9102" name="Chart 12"/>
            <p:cNvGraphicFramePr>
              <a:graphicFrameLocks/>
            </p:cNvGraphicFramePr>
            <p:nvPr/>
          </p:nvGraphicFramePr>
          <p:xfrm>
            <a:off x="158503" y="4737793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24" r:id="rId5" imgW="3047748" imgH="2090755" progId="Excel.Chart.8">
                    <p:embed/>
                  </p:oleObj>
                </mc:Choice>
                <mc:Fallback>
                  <p:oleObj r:id="rId5" imgW="3047748" imgH="209075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4737793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8896" y="950936"/>
            <a:ext cx="3344859" cy="2085930"/>
            <a:chOff x="158503" y="950255"/>
            <a:chExt cx="3345060" cy="208685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09302" y="2746488"/>
              <a:ext cx="329426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9100" name="Chart 26"/>
            <p:cNvGraphicFramePr>
              <a:graphicFrameLocks/>
            </p:cNvGraphicFramePr>
            <p:nvPr/>
          </p:nvGraphicFramePr>
          <p:xfrm>
            <a:off x="158503" y="950255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25" name="Worksheet" r:id="rId7" imgW="3047748" imgH="2084660" progId="Excel.Sheet.8">
                    <p:embed/>
                  </p:oleObj>
                </mc:Choice>
                <mc:Fallback>
                  <p:oleObj name="Worksheet" r:id="rId7" imgW="3047748" imgH="208466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950255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095" name="TextBox 27"/>
          <p:cNvSpPr txBox="1">
            <a:spLocks noChangeArrowheads="1"/>
          </p:cNvSpPr>
          <p:nvPr/>
        </p:nvSpPr>
        <p:spPr bwMode="auto">
          <a:xfrm>
            <a:off x="3831859" y="3154414"/>
            <a:ext cx="183307" cy="39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67" tIns="45384" rIns="90767" bIns="4538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defTabSz="40779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0000"/>
              </a:solidFill>
              <a:sym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1669956"/>
            <a:ext cx="5486400" cy="611705"/>
          </a:xfrm>
          <a:prstGeom prst="rect">
            <a:avLst/>
          </a:prstGeom>
          <a:noFill/>
        </p:spPr>
        <p:txBody>
          <a:bodyPr lIns="90767" tIns="45384" rIns="90767" bIns="45384">
            <a:spAutoFit/>
          </a:bodyPr>
          <a:lstStyle/>
          <a:p>
            <a:pPr algn="ctr" defTabSz="4077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0" kern="0" dirty="0">
                <a:solidFill>
                  <a:srgbClr val="FF0000"/>
                </a:solidFill>
                <a:latin typeface="Calibri"/>
                <a:ea typeface="Gill Sans"/>
                <a:cs typeface="Gill Sans"/>
                <a:sym typeface="Gill Sans"/>
              </a:rPr>
              <a:t>No overloading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9897" y="6264429"/>
            <a:ext cx="1685389" cy="553994"/>
          </a:xfrm>
          <a:prstGeom prst="rect">
            <a:avLst/>
          </a:prstGeom>
          <a:noFill/>
        </p:spPr>
        <p:txBody>
          <a:bodyPr wrap="square" lIns="90767" tIns="45384" rIns="90767" bIns="45384">
            <a:spAutoFit/>
          </a:bodyPr>
          <a:lstStyle/>
          <a:p>
            <a:pPr algn="ctr" defTabSz="4077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0" kern="0" dirty="0">
                <a:solidFill>
                  <a:sysClr val="windowText" lastClr="000000"/>
                </a:solidFill>
                <a:latin typeface="Calibri"/>
                <a:ea typeface="Gill Sans"/>
                <a:cs typeface="Gill Sans"/>
                <a:sym typeface="Gill Sans"/>
              </a:rPr>
              <a:t>Time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158750" y="-157321"/>
            <a:ext cx="8798217" cy="1714500"/>
          </a:xfrm>
        </p:spPr>
        <p:txBody>
          <a:bodyPr/>
          <a:lstStyle/>
          <a:p>
            <a:r>
              <a:rPr lang="en-US" sz="3800" dirty="0">
                <a:latin typeface="Arial" charset="0"/>
                <a:ea typeface="ＭＳ Ｐゴシック" charset="0"/>
                <a:cs typeface="ＭＳ Ｐゴシック" charset="0"/>
              </a:rPr>
              <a:t>Intuition: on demand</a:t>
            </a:r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4762500" y="3589339"/>
            <a:ext cx="3741738" cy="1558925"/>
            <a:chOff x="5029200" y="3589577"/>
            <a:chExt cx="2840743" cy="155914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6519863" y="3589339"/>
            <a:ext cx="0" cy="15589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77623" y="3168389"/>
            <a:ext cx="3869046" cy="400105"/>
          </a:xfrm>
          <a:prstGeom prst="rect">
            <a:avLst/>
          </a:prstGeom>
          <a:noFill/>
        </p:spPr>
        <p:txBody>
          <a:bodyPr wrap="square" lIns="90767" tIns="45384" rIns="90767" bIns="45384">
            <a:spAutoFit/>
          </a:bodyPr>
          <a:lstStyle/>
          <a:p>
            <a:pPr algn="ctr" defTabSz="4077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sysClr val="windowText" lastClr="000000"/>
                </a:solidFill>
                <a:latin typeface="Calibri"/>
                <a:ea typeface="Gill Sans"/>
                <a:cs typeface="Gill Sans"/>
                <a:sym typeface="Gill Sans"/>
              </a:rPr>
              <a:t>Link capacity = 30Mbps</a:t>
            </a:r>
          </a:p>
        </p:txBody>
      </p:sp>
    </p:spTree>
    <p:extLst>
      <p:ext uri="{BB962C8B-B14F-4D97-AF65-F5344CB8AC3E}">
        <p14:creationId xmlns:p14="http://schemas.microsoft.com/office/powerpoint/2010/main" val="53120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5.55556E-7 -0.2761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04 0.27778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/>
          </p:cNvSpPr>
          <p:nvPr>
            <p:ph type="title"/>
          </p:nvPr>
        </p:nvSpPr>
        <p:spPr>
          <a:xfrm>
            <a:off x="76202" y="178594"/>
            <a:ext cx="9067800" cy="1714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600" dirty="0" smtClean="0"/>
              <a:t>Two approaches to sharing</a:t>
            </a:r>
            <a:endParaRPr sz="4600" dirty="0"/>
          </a:p>
        </p:txBody>
      </p:sp>
      <p:sp>
        <p:nvSpPr>
          <p:cNvPr id="850" name="Shape 850"/>
          <p:cNvSpPr>
            <a:spLocks noGrp="1"/>
          </p:cNvSpPr>
          <p:nvPr>
            <p:ph type="body" idx="1"/>
          </p:nvPr>
        </p:nvSpPr>
        <p:spPr>
          <a:xfrm>
            <a:off x="875110" y="1946672"/>
            <a:ext cx="7896303" cy="412551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100" dirty="0" smtClean="0"/>
              <a:t>Reservations </a:t>
            </a:r>
            <a:r>
              <a:rPr lang="en-US" sz="3100" dirty="0">
                <a:sym typeface="Wingdings"/>
              </a:rPr>
              <a:t> circuit switching </a:t>
            </a:r>
            <a:endParaRPr lang="en-US" sz="31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100" dirty="0"/>
              <a:t>On </a:t>
            </a:r>
            <a:r>
              <a:rPr lang="en-US" sz="3100" dirty="0"/>
              <a:t>demand </a:t>
            </a:r>
            <a:r>
              <a:rPr lang="en-US" sz="3100" dirty="0">
                <a:sym typeface="Wingdings"/>
              </a:rPr>
              <a:t> packet switching </a:t>
            </a:r>
            <a:endParaRPr lang="en-US" sz="3100" dirty="0"/>
          </a:p>
          <a:p>
            <a:pPr marL="221533" indent="0">
              <a:buNone/>
              <a:defRPr sz="1800">
                <a:solidFill>
                  <a:srgbClr val="000000"/>
                </a:solidFill>
              </a:defRPr>
            </a:pPr>
            <a:endParaRPr lang="en-US" sz="3100" dirty="0"/>
          </a:p>
        </p:txBody>
      </p:sp>
      <p:sp>
        <p:nvSpPr>
          <p:cNvPr id="851" name="Shape 851"/>
          <p:cNvSpPr>
            <a:spLocks noGrp="1"/>
          </p:cNvSpPr>
          <p:nvPr>
            <p:ph type="sldNum" sz="quarter" idx="2"/>
          </p:nvPr>
        </p:nvSpPr>
        <p:spPr>
          <a:xfrm>
            <a:off x="8385312" y="6233069"/>
            <a:ext cx="168992" cy="2000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  <a:latin typeface="Calibri"/>
                <a:ea typeface="Calibri"/>
                <a:cs typeface="Calibri"/>
              </a:rPr>
              <a:pPr>
                <a:defRPr>
                  <a:solidFill>
                    <a:srgbClr val="000000"/>
                  </a:solidFill>
                </a:defRPr>
              </a:pPr>
              <a:t>12</a:t>
            </a:fld>
            <a:endParaRPr>
              <a:solidFill>
                <a:srgbClr val="91919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6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600" dirty="0"/>
              <a:t>Two approaches to sharing</a:t>
            </a:r>
            <a:endParaRPr sz="4600" dirty="0"/>
          </a:p>
        </p:txBody>
      </p:sp>
      <p:sp>
        <p:nvSpPr>
          <p:cNvPr id="1036" name="Shape 1036"/>
          <p:cNvSpPr>
            <a:spLocks noGrp="1"/>
          </p:cNvSpPr>
          <p:nvPr>
            <p:ph type="body" idx="1"/>
          </p:nvPr>
        </p:nvSpPr>
        <p:spPr>
          <a:xfrm>
            <a:off x="329020" y="1841730"/>
            <a:ext cx="8738780" cy="494704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3"/>
              </a:spcBef>
              <a:defRPr sz="1800">
                <a:solidFill>
                  <a:srgbClr val="000000"/>
                </a:solidFill>
              </a:defRPr>
            </a:pPr>
            <a:r>
              <a:rPr sz="2500" dirty="0"/>
              <a:t>Packet switching</a:t>
            </a:r>
          </a:p>
          <a:p>
            <a:pPr lvl="1">
              <a:spcBef>
                <a:spcPts val="703"/>
              </a:spcBef>
              <a:defRPr sz="1800" i="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800080"/>
                </a:solidFill>
              </a:rPr>
              <a:t>network resources consumed on demand per-packet </a:t>
            </a:r>
            <a:endParaRPr lang="en-US" sz="2200" dirty="0">
              <a:solidFill>
                <a:srgbClr val="800080"/>
              </a:solidFill>
            </a:endParaRPr>
          </a:p>
          <a:p>
            <a:pPr lvl="1">
              <a:spcBef>
                <a:spcPts val="703"/>
              </a:spcBef>
              <a:defRPr sz="1800" i="0"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800080"/>
                </a:solidFill>
              </a:rPr>
              <a:t>“admission control”</a:t>
            </a:r>
            <a:r>
              <a:rPr sz="2200" dirty="0">
                <a:solidFill>
                  <a:srgbClr val="800080"/>
                </a:solidFill>
              </a:rPr>
              <a:t>: </a:t>
            </a:r>
            <a:r>
              <a:rPr sz="2200" u="sng" dirty="0">
                <a:solidFill>
                  <a:srgbClr val="800080"/>
                </a:solidFill>
              </a:rPr>
              <a:t>per packet</a:t>
            </a:r>
            <a:r>
              <a:rPr lang="en-US" sz="2200" dirty="0">
                <a:solidFill>
                  <a:srgbClr val="800080"/>
                </a:solidFill>
              </a:rPr>
              <a:t/>
            </a:r>
            <a:br>
              <a:rPr lang="en-US" sz="2200" dirty="0">
                <a:solidFill>
                  <a:srgbClr val="800080"/>
                </a:solidFill>
              </a:rPr>
            </a:br>
            <a:endParaRPr sz="2200" dirty="0">
              <a:solidFill>
                <a:srgbClr val="800080"/>
              </a:solidFill>
            </a:endParaRPr>
          </a:p>
          <a:p>
            <a:pPr>
              <a:spcBef>
                <a:spcPts val="703"/>
              </a:spcBef>
              <a:defRPr sz="1800">
                <a:solidFill>
                  <a:srgbClr val="000000"/>
                </a:solidFill>
              </a:defRPr>
            </a:pPr>
            <a:r>
              <a:rPr sz="2500" dirty="0"/>
              <a:t>C</a:t>
            </a:r>
            <a:r>
              <a:rPr lang="en-US" sz="2500" dirty="0"/>
              <a:t>ircuit</a:t>
            </a:r>
            <a:r>
              <a:rPr sz="2500" dirty="0"/>
              <a:t> switching</a:t>
            </a:r>
          </a:p>
          <a:p>
            <a:pPr lvl="1">
              <a:spcBef>
                <a:spcPts val="703"/>
              </a:spcBef>
              <a:defRPr sz="1800" i="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800080"/>
                </a:solidFill>
              </a:rPr>
              <a:t>network </a:t>
            </a:r>
            <a:r>
              <a:rPr sz="2200" dirty="0" smtClean="0">
                <a:solidFill>
                  <a:srgbClr val="800080"/>
                </a:solidFill>
              </a:rPr>
              <a:t>resources </a:t>
            </a:r>
            <a:r>
              <a:rPr sz="2200" dirty="0">
                <a:solidFill>
                  <a:srgbClr val="800080"/>
                </a:solidFill>
              </a:rPr>
              <a:t>reserved </a:t>
            </a:r>
            <a:r>
              <a:rPr lang="en-US" sz="2200" dirty="0" smtClean="0">
                <a:solidFill>
                  <a:srgbClr val="800080"/>
                </a:solidFill>
              </a:rPr>
              <a:t>a priori  at “connection” initiation</a:t>
            </a:r>
            <a:endParaRPr sz="2200" dirty="0">
              <a:solidFill>
                <a:srgbClr val="800080"/>
              </a:solidFill>
            </a:endParaRPr>
          </a:p>
          <a:p>
            <a:pPr lvl="1">
              <a:spcBef>
                <a:spcPts val="703"/>
              </a:spcBef>
              <a:defRPr sz="1800" i="0"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800080"/>
                </a:solidFill>
              </a:rPr>
              <a:t>"</a:t>
            </a:r>
            <a:r>
              <a:rPr sz="2200" dirty="0">
                <a:solidFill>
                  <a:srgbClr val="800080"/>
                </a:solidFill>
              </a:rPr>
              <a:t>admission control</a:t>
            </a:r>
            <a:r>
              <a:rPr lang="en-US" sz="2200" dirty="0">
                <a:solidFill>
                  <a:srgbClr val="800080"/>
                </a:solidFill>
              </a:rPr>
              <a:t>"</a:t>
            </a:r>
            <a:r>
              <a:rPr sz="2200" dirty="0">
                <a:solidFill>
                  <a:srgbClr val="800080"/>
                </a:solidFill>
              </a:rPr>
              <a:t>: </a:t>
            </a:r>
            <a:r>
              <a:rPr sz="2200" u="sng" dirty="0">
                <a:solidFill>
                  <a:srgbClr val="800080"/>
                </a:solidFill>
              </a:rPr>
              <a:t>per connection</a:t>
            </a:r>
            <a:r>
              <a:rPr lang="en-US" sz="2200" dirty="0">
                <a:solidFill>
                  <a:srgbClr val="800080"/>
                </a:solidFill>
              </a:rPr>
              <a:t/>
            </a:r>
            <a:br>
              <a:rPr lang="en-US" sz="2200" dirty="0">
                <a:solidFill>
                  <a:srgbClr val="800080"/>
                </a:solidFill>
              </a:rPr>
            </a:br>
            <a:endParaRPr lang="en-US" sz="22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120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5109" y="1946808"/>
            <a:ext cx="7961957" cy="4018359"/>
          </a:xfrm>
        </p:spPr>
        <p:txBody>
          <a:bodyPr/>
          <a:lstStyle/>
          <a:p>
            <a:pPr marL="221668" indent="0">
              <a:buNone/>
            </a:pPr>
            <a:r>
              <a:rPr lang="en-US" dirty="0" smtClean="0"/>
              <a:t>Packet switching exploits </a:t>
            </a:r>
            <a:r>
              <a:rPr lang="en-US" i="1" dirty="0" smtClean="0">
                <a:solidFill>
                  <a:srgbClr val="FF0000"/>
                </a:solidFill>
              </a:rPr>
              <a:t>statistical multiplexing </a:t>
            </a:r>
            <a:r>
              <a:rPr lang="en-US" dirty="0" smtClean="0">
                <a:solidFill>
                  <a:schemeClr val="tx1"/>
                </a:solidFill>
              </a:rPr>
              <a:t>better than </a:t>
            </a:r>
            <a:r>
              <a:rPr lang="en-US" dirty="0" smtClean="0">
                <a:solidFill>
                  <a:schemeClr val="tx1"/>
                </a:solidFill>
              </a:rPr>
              <a:t>circuit switching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rgbClr val="800080"/>
                </a:solidFill>
              </a:rPr>
              <a:t>Sharing using the statistics of demand</a:t>
            </a:r>
          </a:p>
          <a:p>
            <a:r>
              <a:rPr lang="en-US" sz="2800" dirty="0">
                <a:solidFill>
                  <a:srgbClr val="800080"/>
                </a:solidFill>
              </a:rPr>
              <a:t>Good for </a:t>
            </a:r>
            <a:r>
              <a:rPr lang="en-US" sz="2800" dirty="0" err="1">
                <a:solidFill>
                  <a:srgbClr val="800080"/>
                </a:solidFill>
              </a:rPr>
              <a:t>bursty</a:t>
            </a:r>
            <a:r>
              <a:rPr lang="en-US" sz="2800" dirty="0">
                <a:solidFill>
                  <a:srgbClr val="800080"/>
                </a:solidFill>
              </a:rPr>
              <a:t> traffic (average &lt;&lt; peak demand)</a:t>
            </a:r>
          </a:p>
          <a:p>
            <a:r>
              <a:rPr lang="en-US" sz="2800" dirty="0">
                <a:solidFill>
                  <a:srgbClr val="800080"/>
                </a:solidFill>
              </a:rPr>
              <a:t>Similar to insurance, with the same failure mode</a:t>
            </a:r>
          </a:p>
          <a:p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8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8" name="Straight Connector 49"/>
          <p:cNvCxnSpPr>
            <a:cxnSpLocks noChangeShapeType="1"/>
          </p:cNvCxnSpPr>
          <p:nvPr/>
        </p:nvCxnSpPr>
        <p:spPr bwMode="auto">
          <a:xfrm flipH="1">
            <a:off x="5137150" y="224472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143139"/>
            <a:ext cx="8229600" cy="1173163"/>
          </a:xfrm>
        </p:spPr>
        <p:txBody>
          <a:bodyPr/>
          <a:lstStyle/>
          <a:p>
            <a:pPr algn="ctr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Switching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3750" y="5037138"/>
            <a:ext cx="8229600" cy="1820862"/>
          </a:xfrm>
        </p:spPr>
        <p:txBody>
          <a:bodyPr/>
          <a:lstStyle/>
          <a:p>
            <a:pPr marL="359205" indent="-359205">
              <a:spcBef>
                <a:spcPts val="211"/>
              </a:spcBef>
              <a:buAutoNum type="arabicParenBoth"/>
            </a:pPr>
            <a:r>
              <a:rPr lang="en-US" sz="2200" dirty="0" err="1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src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 sends a reservation request to </a:t>
            </a:r>
            <a:r>
              <a:rPr lang="en-US" sz="2200" dirty="0" err="1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dst</a:t>
            </a:r>
            <a:endParaRPr lang="en-US" sz="2200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211"/>
              </a:spcBef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(2) Switches “establish a circuit”</a:t>
            </a:r>
          </a:p>
          <a:p>
            <a:pPr marL="0" indent="0">
              <a:spcBef>
                <a:spcPts val="211"/>
              </a:spcBef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(3) </a:t>
            </a:r>
            <a:r>
              <a:rPr lang="en-US" sz="2200" dirty="0" err="1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src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 starts sending data</a:t>
            </a:r>
          </a:p>
          <a:p>
            <a:pPr marL="0" indent="0">
              <a:spcBef>
                <a:spcPts val="211"/>
              </a:spcBef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(4) </a:t>
            </a:r>
            <a:r>
              <a:rPr lang="en-US" sz="2200" dirty="0" err="1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src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 sends a “teardown circuit” message  </a:t>
            </a:r>
          </a:p>
        </p:txBody>
      </p:sp>
      <p:sp>
        <p:nvSpPr>
          <p:cNvPr id="59" name="Shape 1247"/>
          <p:cNvSpPr/>
          <p:nvPr/>
        </p:nvSpPr>
        <p:spPr>
          <a:xfrm>
            <a:off x="5357803" y="2012157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 b="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4603751" y="4302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824" tIns="45413" rIns="90824" bIns="45413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</a:pPr>
            <a:endParaRPr lang="en-US" sz="3000" b="0" kern="0">
              <a:solidFill>
                <a:sysClr val="windowText" lastClr="000000"/>
              </a:solidFill>
              <a:latin typeface="Calibri"/>
              <a:ea typeface="Gill Sans"/>
              <a:cs typeface="Gill Sans"/>
              <a:sym typeface="Gill Sans"/>
            </a:endParaRPr>
          </a:p>
        </p:txBody>
      </p:sp>
      <p:sp>
        <p:nvSpPr>
          <p:cNvPr id="35844" name="Rectangle 32"/>
          <p:cNvSpPr>
            <a:spLocks noChangeArrowheads="1"/>
          </p:cNvSpPr>
          <p:nvPr/>
        </p:nvSpPr>
        <p:spPr bwMode="auto">
          <a:xfrm>
            <a:off x="4832351" y="2625724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824" tIns="45413" rIns="90824" bIns="45413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</a:pPr>
            <a:endParaRPr lang="en-US" sz="3000" b="0" kern="0">
              <a:solidFill>
                <a:sysClr val="windowText" lastClr="000000"/>
              </a:solidFill>
              <a:latin typeface="Calibri"/>
              <a:ea typeface="Gill Sans"/>
              <a:cs typeface="Gill Sans"/>
              <a:sym typeface="Gill Sans"/>
            </a:endParaRPr>
          </a:p>
        </p:txBody>
      </p:sp>
      <p:sp>
        <p:nvSpPr>
          <p:cNvPr id="35845" name="Rectangle 33"/>
          <p:cNvSpPr>
            <a:spLocks noChangeArrowheads="1"/>
          </p:cNvSpPr>
          <p:nvPr/>
        </p:nvSpPr>
        <p:spPr bwMode="auto">
          <a:xfrm>
            <a:off x="6280150" y="3311524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824" tIns="45413" rIns="90824" bIns="45413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</a:pPr>
            <a:endParaRPr lang="en-US" sz="3000" b="0" kern="0">
              <a:solidFill>
                <a:sysClr val="windowText" lastClr="000000"/>
              </a:solidFill>
              <a:latin typeface="Calibri"/>
              <a:ea typeface="Gill Sans"/>
              <a:cs typeface="Gill Sans"/>
              <a:sym typeface="Gill Sans"/>
            </a:endParaRPr>
          </a:p>
        </p:txBody>
      </p:sp>
      <p:cxnSp>
        <p:nvCxnSpPr>
          <p:cNvPr id="35846" name="Straight Connector 12"/>
          <p:cNvCxnSpPr>
            <a:cxnSpLocks noChangeShapeType="1"/>
          </p:cNvCxnSpPr>
          <p:nvPr/>
        </p:nvCxnSpPr>
        <p:spPr bwMode="auto">
          <a:xfrm>
            <a:off x="6584950" y="3449767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Straight Connector 43"/>
          <p:cNvCxnSpPr>
            <a:cxnSpLocks noChangeShapeType="1"/>
            <a:stCxn id="35845" idx="2"/>
          </p:cNvCxnSpPr>
          <p:nvPr/>
        </p:nvCxnSpPr>
        <p:spPr bwMode="auto">
          <a:xfrm flipH="1">
            <a:off x="6356351" y="36163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53"/>
          <p:cNvCxnSpPr>
            <a:cxnSpLocks noChangeShapeType="1"/>
            <a:stCxn id="35843" idx="3"/>
            <a:endCxn id="35845" idx="1"/>
          </p:cNvCxnSpPr>
          <p:nvPr/>
        </p:nvCxnSpPr>
        <p:spPr bwMode="auto">
          <a:xfrm flipV="1">
            <a:off x="4908550" y="3463924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Straight Connector 56"/>
          <p:cNvCxnSpPr>
            <a:cxnSpLocks noChangeShapeType="1"/>
            <a:stCxn id="35844" idx="3"/>
            <a:endCxn id="35845" idx="1"/>
          </p:cNvCxnSpPr>
          <p:nvPr/>
        </p:nvCxnSpPr>
        <p:spPr bwMode="auto">
          <a:xfrm>
            <a:off x="5137150" y="2778124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Connector 59"/>
          <p:cNvCxnSpPr>
            <a:cxnSpLocks noChangeShapeType="1"/>
          </p:cNvCxnSpPr>
          <p:nvPr/>
        </p:nvCxnSpPr>
        <p:spPr bwMode="auto">
          <a:xfrm>
            <a:off x="4603750" y="2320924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Straight Connector 62"/>
          <p:cNvCxnSpPr>
            <a:cxnSpLocks noChangeShapeType="1"/>
            <a:stCxn id="35865" idx="2"/>
            <a:endCxn id="35843" idx="1"/>
          </p:cNvCxnSpPr>
          <p:nvPr/>
        </p:nvCxnSpPr>
        <p:spPr bwMode="auto">
          <a:xfrm>
            <a:off x="3994151" y="3921124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Straight Connector 67"/>
          <p:cNvCxnSpPr>
            <a:cxnSpLocks noChangeShapeType="1"/>
          </p:cNvCxnSpPr>
          <p:nvPr/>
        </p:nvCxnSpPr>
        <p:spPr bwMode="auto">
          <a:xfrm flipV="1">
            <a:off x="3384551" y="38449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Straight Connector 88"/>
          <p:cNvCxnSpPr>
            <a:cxnSpLocks noChangeShapeType="1"/>
            <a:stCxn id="35858" idx="3"/>
          </p:cNvCxnSpPr>
          <p:nvPr/>
        </p:nvCxnSpPr>
        <p:spPr bwMode="auto">
          <a:xfrm>
            <a:off x="3232150" y="31591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Straight Connector 90"/>
          <p:cNvCxnSpPr>
            <a:cxnSpLocks noChangeShapeType="1"/>
          </p:cNvCxnSpPr>
          <p:nvPr/>
        </p:nvCxnSpPr>
        <p:spPr bwMode="auto">
          <a:xfrm>
            <a:off x="2698751" y="2701924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Straight Connector 91"/>
          <p:cNvCxnSpPr>
            <a:cxnSpLocks noChangeShapeType="1"/>
          </p:cNvCxnSpPr>
          <p:nvPr/>
        </p:nvCxnSpPr>
        <p:spPr bwMode="auto">
          <a:xfrm flipH="1">
            <a:off x="2470150" y="3159124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8" name="Rectangle 87"/>
          <p:cNvSpPr>
            <a:spLocks noChangeArrowheads="1"/>
          </p:cNvSpPr>
          <p:nvPr/>
        </p:nvSpPr>
        <p:spPr bwMode="auto">
          <a:xfrm>
            <a:off x="2927351" y="3006724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824" tIns="45413" rIns="90824" bIns="45413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</a:pPr>
            <a:endParaRPr lang="en-US" sz="3000" b="0" kern="0">
              <a:solidFill>
                <a:sysClr val="windowText" lastClr="000000"/>
              </a:solidFill>
              <a:latin typeface="Calibri"/>
              <a:ea typeface="Gill Sans"/>
              <a:cs typeface="Gill Sans"/>
              <a:sym typeface="Gill Sans"/>
            </a:endParaRPr>
          </a:p>
        </p:txBody>
      </p:sp>
      <p:sp>
        <p:nvSpPr>
          <p:cNvPr id="35865" name="Rectangle 36"/>
          <p:cNvSpPr>
            <a:spLocks noChangeArrowheads="1"/>
          </p:cNvSpPr>
          <p:nvPr/>
        </p:nvSpPr>
        <p:spPr bwMode="auto">
          <a:xfrm>
            <a:off x="3841751" y="36163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824" tIns="45413" rIns="90824" bIns="45413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</a:pPr>
            <a:endParaRPr lang="en-US" sz="3000" b="0" kern="0">
              <a:solidFill>
                <a:sysClr val="windowText" lastClr="000000"/>
              </a:solidFill>
              <a:latin typeface="Calibri"/>
              <a:ea typeface="Gill Sans"/>
              <a:cs typeface="Gill Sans"/>
              <a:sym typeface="Gill Sans"/>
            </a:endParaRPr>
          </a:p>
        </p:txBody>
      </p:sp>
      <p:cxnSp>
        <p:nvCxnSpPr>
          <p:cNvPr id="35867" name="Straight Connector 34"/>
          <p:cNvCxnSpPr>
            <a:cxnSpLocks noChangeShapeType="1"/>
          </p:cNvCxnSpPr>
          <p:nvPr/>
        </p:nvCxnSpPr>
        <p:spPr bwMode="auto">
          <a:xfrm flipV="1">
            <a:off x="3994151" y="2778124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5607978" y="1957527"/>
            <a:ext cx="782638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24" tIns="45413" rIns="90824" bIns="454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defTabSz="40804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kern="0" dirty="0" err="1">
                <a:solidFill>
                  <a:srgbClr val="0000FF"/>
                </a:solidFill>
                <a:latin typeface="Calibri"/>
                <a:sym typeface="Gill Sans"/>
              </a:rPr>
              <a:t>dst</a:t>
            </a:r>
            <a:endParaRPr lang="en-US" sz="3000" kern="0" dirty="0">
              <a:solidFill>
                <a:srgbClr val="0000FF"/>
              </a:solidFill>
              <a:latin typeface="Calibri"/>
              <a:sym typeface="Gill Sans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11391" y="2209799"/>
            <a:ext cx="930463" cy="533400"/>
            <a:chOff x="7653561" y="3810000"/>
            <a:chExt cx="1084345" cy="533400"/>
          </a:xfrm>
        </p:grpSpPr>
        <p:sp>
          <p:nvSpPr>
            <p:cNvPr id="35878" name="Oval Callout 7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08042" fontAlgn="auto">
                <a:spcBef>
                  <a:spcPts val="0"/>
                </a:spcBef>
                <a:spcAft>
                  <a:spcPts val="0"/>
                </a:spcAft>
              </a:pPr>
              <a:endParaRPr lang="en-US" sz="3000" b="0" kern="0">
                <a:solidFill>
                  <a:sysClr val="windowText" lastClr="000000"/>
                </a:solidFill>
                <a:latin typeface="Calibri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53561" y="3886200"/>
              <a:ext cx="108434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0804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sysClr val="windowText" lastClr="000000"/>
                  </a:solidFill>
                  <a:latin typeface="Calibri"/>
                  <a:ea typeface="Gill Sans"/>
                  <a:cs typeface="Gill Sans"/>
                  <a:sym typeface="Gill Sans"/>
                </a:rPr>
                <a:t>10Mb/s?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697191" y="2743200"/>
            <a:ext cx="930463" cy="533400"/>
            <a:chOff x="7653561" y="3810000"/>
            <a:chExt cx="1084345" cy="533400"/>
          </a:xfrm>
        </p:grpSpPr>
        <p:sp>
          <p:nvSpPr>
            <p:cNvPr id="35876" name="Oval Callout 45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08042" fontAlgn="auto">
                <a:spcBef>
                  <a:spcPts val="0"/>
                </a:spcBef>
                <a:spcAft>
                  <a:spcPts val="0"/>
                </a:spcAft>
              </a:pPr>
              <a:endParaRPr lang="en-US" sz="3000" b="0" kern="0">
                <a:solidFill>
                  <a:sysClr val="windowText" lastClr="000000"/>
                </a:solidFill>
                <a:latin typeface="Calibri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53561" y="3886200"/>
              <a:ext cx="108434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0804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sysClr val="windowText" lastClr="000000"/>
                  </a:solidFill>
                  <a:latin typeface="Calibri"/>
                  <a:ea typeface="Gill Sans"/>
                  <a:cs typeface="Gill Sans"/>
                  <a:sym typeface="Gill Sans"/>
                </a:rPr>
                <a:t>10Mb/s?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718185" y="1885547"/>
            <a:ext cx="1007056" cy="533401"/>
            <a:chOff x="7564193" y="3500455"/>
            <a:chExt cx="1173606" cy="533400"/>
          </a:xfrm>
        </p:grpSpPr>
        <p:sp>
          <p:nvSpPr>
            <p:cNvPr id="35874" name="Oval Callout 48"/>
            <p:cNvSpPr>
              <a:spLocks noChangeArrowheads="1"/>
            </p:cNvSpPr>
            <p:nvPr/>
          </p:nvSpPr>
          <p:spPr bwMode="auto">
            <a:xfrm>
              <a:off x="7564193" y="3500455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08042" fontAlgn="auto">
                <a:spcBef>
                  <a:spcPts val="0"/>
                </a:spcBef>
                <a:spcAft>
                  <a:spcPts val="0"/>
                </a:spcAft>
              </a:pPr>
              <a:endParaRPr lang="en-US" sz="3000" b="0" kern="0">
                <a:solidFill>
                  <a:sysClr val="windowText" lastClr="000000"/>
                </a:solidFill>
                <a:latin typeface="Calibri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53453" y="3588567"/>
              <a:ext cx="1084346" cy="3385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0804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sysClr val="windowText" lastClr="000000"/>
                  </a:solidFill>
                  <a:latin typeface="Calibri"/>
                  <a:ea typeface="Gill Sans"/>
                  <a:cs typeface="Gill Sans"/>
                  <a:sym typeface="Gill Sans"/>
                </a:rPr>
                <a:t>10Mb/s?</a:t>
              </a:r>
            </a:p>
          </p:txBody>
        </p:sp>
      </p:grpSp>
      <p:sp>
        <p:nvSpPr>
          <p:cNvPr id="15" name="Freeform 14"/>
          <p:cNvSpPr>
            <a:spLocks/>
          </p:cNvSpPr>
          <p:nvPr/>
        </p:nvSpPr>
        <p:spPr bwMode="auto">
          <a:xfrm>
            <a:off x="2528888" y="2659063"/>
            <a:ext cx="2957512" cy="1150937"/>
          </a:xfrm>
          <a:custGeom>
            <a:avLst/>
            <a:gdLst>
              <a:gd name="T0" fmla="*/ 0 w 2957286"/>
              <a:gd name="T1" fmla="*/ 72692 h 1150522"/>
              <a:gd name="T2" fmla="*/ 526223 w 2957286"/>
              <a:gd name="T3" fmla="*/ 599215 h 1150522"/>
              <a:gd name="T4" fmla="*/ 1524232 w 2957286"/>
              <a:gd name="T5" fmla="*/ 1143892 h 1150522"/>
              <a:gd name="T6" fmla="*/ 2667408 w 2957286"/>
              <a:gd name="T7" fmla="*/ 181627 h 1150522"/>
              <a:gd name="T8" fmla="*/ 2957738 w 2957286"/>
              <a:gd name="T9" fmla="*/ 68 h 1150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57286" h="1150522">
                <a:moveTo>
                  <a:pt x="0" y="72640"/>
                </a:moveTo>
                <a:cubicBezTo>
                  <a:pt x="136071" y="246509"/>
                  <a:pt x="272143" y="420378"/>
                  <a:pt x="526143" y="598783"/>
                </a:cubicBezTo>
                <a:cubicBezTo>
                  <a:pt x="780143" y="777188"/>
                  <a:pt x="1167191" y="1212616"/>
                  <a:pt x="1524000" y="1143068"/>
                </a:cubicBezTo>
                <a:cubicBezTo>
                  <a:pt x="1880809" y="1073520"/>
                  <a:pt x="2428119" y="371997"/>
                  <a:pt x="2667000" y="181497"/>
                </a:cubicBezTo>
                <a:cubicBezTo>
                  <a:pt x="2905881" y="-9003"/>
                  <a:pt x="2957286" y="68"/>
                  <a:pt x="2957286" y="68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824" tIns="45413" rIns="90824" bIns="45413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</a:pPr>
            <a:endParaRPr lang="en-US" sz="3000" b="0" kern="0">
              <a:solidFill>
                <a:sysClr val="windowText" lastClr="000000"/>
              </a:solidFill>
              <a:latin typeface="Calibri"/>
              <a:ea typeface="Gill Sans"/>
              <a:cs typeface="Gill Sans"/>
              <a:sym typeface="Gill Sans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 flipH="1">
            <a:off x="1759381" y="2152128"/>
            <a:ext cx="782638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24" tIns="45413" rIns="90824" bIns="454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defTabSz="40804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kern="0" dirty="0" err="1">
                <a:solidFill>
                  <a:srgbClr val="0000FF"/>
                </a:solidFill>
                <a:latin typeface="Calibri"/>
                <a:sym typeface="Gill Sans"/>
              </a:rPr>
              <a:t>src</a:t>
            </a:r>
            <a:endParaRPr lang="en-US" sz="3000" kern="0" dirty="0">
              <a:solidFill>
                <a:srgbClr val="0000FF"/>
              </a:solidFill>
              <a:latin typeface="Calibri"/>
              <a:sym typeface="Gill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06634" y="1994194"/>
            <a:ext cx="2666916" cy="1447800"/>
            <a:chOff x="4487468" y="2753359"/>
            <a:chExt cx="3792947" cy="2059093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4487468" y="3295225"/>
              <a:ext cx="1191987" cy="758613"/>
              <a:chOff x="7696201" y="3810000"/>
              <a:chExt cx="976725" cy="533400"/>
            </a:xfrm>
            <a:grpFill/>
          </p:grpSpPr>
          <p:sp>
            <p:nvSpPr>
              <p:cNvPr id="43" name="Oval Callout 7"/>
              <p:cNvSpPr>
                <a:spLocks noChangeArrowheads="1"/>
              </p:cNvSpPr>
              <p:nvPr/>
            </p:nvSpPr>
            <p:spPr bwMode="auto">
              <a:xfrm>
                <a:off x="7696201" y="3810000"/>
                <a:ext cx="976725" cy="533400"/>
              </a:xfrm>
              <a:prstGeom prst="wedgeEllipseCallout">
                <a:avLst>
                  <a:gd name="adj1" fmla="val -31093"/>
                  <a:gd name="adj2" fmla="val 110972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08042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000" b="0" kern="0">
                  <a:solidFill>
                    <a:sysClr val="windowText" lastClr="000000"/>
                  </a:solidFill>
                  <a:latin typeface="Calibri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986830" y="3886200"/>
                <a:ext cx="417546" cy="33855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defTabSz="4080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0" kern="0" dirty="0">
                    <a:solidFill>
                      <a:sysClr val="windowText" lastClr="00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600" b="0" kern="0" dirty="0">
                  <a:solidFill>
                    <a:sysClr val="windowText" lastClr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5462828" y="4053839"/>
              <a:ext cx="1191987" cy="758613"/>
              <a:chOff x="7696201" y="3810000"/>
              <a:chExt cx="976725" cy="533400"/>
            </a:xfrm>
            <a:grpFill/>
          </p:grpSpPr>
          <p:sp>
            <p:nvSpPr>
              <p:cNvPr id="49" name="Oval Callout 45"/>
              <p:cNvSpPr>
                <a:spLocks noChangeArrowheads="1"/>
              </p:cNvSpPr>
              <p:nvPr/>
            </p:nvSpPr>
            <p:spPr bwMode="auto">
              <a:xfrm>
                <a:off x="7696201" y="3810000"/>
                <a:ext cx="976725" cy="533400"/>
              </a:xfrm>
              <a:prstGeom prst="wedgeEllipseCallout">
                <a:avLst>
                  <a:gd name="adj1" fmla="val -31093"/>
                  <a:gd name="adj2" fmla="val 110972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08042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000" b="0" kern="0">
                  <a:solidFill>
                    <a:sysClr val="windowText" lastClr="000000"/>
                  </a:solidFill>
                  <a:latin typeface="Calibri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986830" y="3886200"/>
                <a:ext cx="417546" cy="33855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defTabSz="4080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0" kern="0" dirty="0">
                    <a:solidFill>
                      <a:sysClr val="windowText" lastClr="00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600" b="0" kern="0" dirty="0">
                  <a:solidFill>
                    <a:sysClr val="windowText" lastClr="000000"/>
                  </a:solidFill>
                  <a:latin typeface="Calibri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7088428" y="2753359"/>
              <a:ext cx="1191987" cy="758613"/>
              <a:chOff x="7696201" y="3810000"/>
              <a:chExt cx="976725" cy="533400"/>
            </a:xfrm>
            <a:grpFill/>
          </p:grpSpPr>
          <p:sp>
            <p:nvSpPr>
              <p:cNvPr id="53" name="Oval Callout 48"/>
              <p:cNvSpPr>
                <a:spLocks noChangeArrowheads="1"/>
              </p:cNvSpPr>
              <p:nvPr/>
            </p:nvSpPr>
            <p:spPr bwMode="auto">
              <a:xfrm>
                <a:off x="7696201" y="3810000"/>
                <a:ext cx="976725" cy="533400"/>
              </a:xfrm>
              <a:prstGeom prst="wedgeEllipseCallout">
                <a:avLst>
                  <a:gd name="adj1" fmla="val -31093"/>
                  <a:gd name="adj2" fmla="val 110972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08042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000" b="0" kern="0">
                  <a:solidFill>
                    <a:sysClr val="windowText" lastClr="000000"/>
                  </a:solidFill>
                  <a:latin typeface="Calibri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986830" y="3886200"/>
                <a:ext cx="417546" cy="33855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defTabSz="4080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0" kern="0" dirty="0">
                    <a:solidFill>
                      <a:sysClr val="windowText" lastClr="00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600" b="0" kern="0" dirty="0">
                  <a:solidFill>
                    <a:sysClr val="windowText" lastClr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55" name="Shape 1247"/>
          <p:cNvSpPr/>
          <p:nvPr/>
        </p:nvSpPr>
        <p:spPr>
          <a:xfrm>
            <a:off x="2112962" y="3302459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 b="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1247"/>
          <p:cNvSpPr/>
          <p:nvPr/>
        </p:nvSpPr>
        <p:spPr>
          <a:xfrm>
            <a:off x="3155251" y="4275932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 b="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1247"/>
          <p:cNvSpPr/>
          <p:nvPr/>
        </p:nvSpPr>
        <p:spPr>
          <a:xfrm>
            <a:off x="6177757" y="3971130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 b="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1247"/>
          <p:cNvSpPr/>
          <p:nvPr/>
        </p:nvSpPr>
        <p:spPr>
          <a:xfrm>
            <a:off x="7015956" y="3300607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 b="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1247"/>
          <p:cNvSpPr/>
          <p:nvPr/>
        </p:nvSpPr>
        <p:spPr>
          <a:xfrm>
            <a:off x="4393398" y="2066131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 b="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1247"/>
          <p:cNvSpPr/>
          <p:nvPr/>
        </p:nvSpPr>
        <p:spPr>
          <a:xfrm>
            <a:off x="2542020" y="2440780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8042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 b="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9740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4116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dirty="0" smtClean="0"/>
              <a:t>Data is sent as chunks of formatted bits (Packets)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dirty="0" smtClean="0"/>
              <a:t>Packets consist of a “header” and “payload”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dirty="0" smtClean="0"/>
              <a:t>Switches “forward” packets based on their headers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dirty="0" smtClean="0"/>
              <a:t>Each packet travels independently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dirty="0" smtClean="0"/>
              <a:t>No link resources are reserved in </a:t>
            </a:r>
            <a:r>
              <a:rPr lang="en-US" dirty="0" smtClean="0"/>
              <a:t>advance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658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066884" y="-76200"/>
            <a:ext cx="7358063" cy="1714500"/>
          </a:xfrm>
        </p:spPr>
        <p:txBody>
          <a:bodyPr/>
          <a:lstStyle/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Circuit Switching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1" y="1828800"/>
            <a:ext cx="7771010" cy="46154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Pros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a typeface="ＭＳ Ｐゴシック" charset="0"/>
              </a:rPr>
              <a:t>predictable </a:t>
            </a:r>
            <a:r>
              <a:rPr lang="en-US" sz="2400" dirty="0">
                <a:ea typeface="ＭＳ Ｐゴシック" charset="0"/>
              </a:rPr>
              <a:t>performance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a typeface="ＭＳ Ｐゴシック" charset="0"/>
              </a:rPr>
              <a:t>simple/fast switching </a:t>
            </a:r>
            <a:r>
              <a:rPr lang="en-US" sz="2400" dirty="0">
                <a:ea typeface="ＭＳ Ｐゴシック" charset="0"/>
              </a:rPr>
              <a:t>(once circuit </a:t>
            </a:r>
            <a:r>
              <a:rPr lang="en-US" sz="2400" dirty="0">
                <a:ea typeface="ＭＳ Ｐゴシック" charset="0"/>
              </a:rPr>
              <a:t>established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lvl="1">
              <a:spcBef>
                <a:spcPts val="0"/>
              </a:spcBef>
            </a:pPr>
            <a:endParaRPr lang="en-US" sz="2400" dirty="0">
              <a:ea typeface="ＭＳ Ｐゴシック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Cons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inefficient when traffic is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bursty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complexity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of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circuit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setup/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teardown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circuit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setup adds delay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switch fails </a:t>
            </a:r>
            <a:r>
              <a:rPr lang="en-US" sz="2400" dirty="0">
                <a:ea typeface="ＭＳ Ｐゴシック" charset="0"/>
                <a:cs typeface="ＭＳ Ｐゴシック" charset="0"/>
                <a:sym typeface="Wingdings"/>
              </a:rPr>
              <a:t>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its circuit(s) fails</a:t>
            </a:r>
          </a:p>
        </p:txBody>
      </p:sp>
    </p:spTree>
    <p:extLst>
      <p:ext uri="{BB962C8B-B14F-4D97-AF65-F5344CB8AC3E}">
        <p14:creationId xmlns:p14="http://schemas.microsoft.com/office/powerpoint/2010/main" val="356189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893069" y="0"/>
            <a:ext cx="7358063" cy="1714500"/>
          </a:xfrm>
        </p:spPr>
        <p:txBody>
          <a:bodyPr/>
          <a:lstStyle/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Packet Switching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5129" y="1785354"/>
            <a:ext cx="8125360" cy="46154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Pros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ea typeface="ＭＳ Ｐゴシック" charset="0"/>
              </a:rPr>
              <a:t>efficient use of network resources</a:t>
            </a:r>
            <a:endParaRPr lang="en-US" sz="2400" dirty="0">
              <a:ea typeface="ＭＳ Ｐゴシック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a typeface="ＭＳ Ｐゴシック" charset="0"/>
              </a:rPr>
              <a:t>simpler to implement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a typeface="ＭＳ Ｐゴシック" charset="0"/>
              </a:rPr>
              <a:t>robust: can “route around trouble”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 </a:t>
            </a:r>
            <a:endParaRPr lang="en-US" sz="2400" dirty="0">
              <a:solidFill>
                <a:schemeClr val="tx1"/>
              </a:solidFill>
              <a:ea typeface="ＭＳ Ｐゴシック" charset="0"/>
            </a:endParaRPr>
          </a:p>
          <a:p>
            <a:pPr lvl="1">
              <a:spcBef>
                <a:spcPts val="0"/>
              </a:spcBef>
            </a:pPr>
            <a:endParaRPr lang="en-US" sz="2400" dirty="0">
              <a:ea typeface="ＭＳ Ｐゴシック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Cons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requires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buffer management and congestion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control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unpredictable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performance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1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Delay</a:t>
            </a:r>
          </a:p>
          <a:p>
            <a:r>
              <a:rPr lang="en-US" dirty="0" smtClean="0"/>
              <a:t>Loss </a:t>
            </a:r>
          </a:p>
          <a:p>
            <a:r>
              <a:rPr lang="en-US" dirty="0" smtClean="0"/>
              <a:t>Throughput</a:t>
            </a:r>
          </a:p>
          <a:p>
            <a:pPr marL="222230" indent="0">
              <a:buNone/>
            </a:pPr>
            <a:r>
              <a:rPr lang="en-US" i="1" dirty="0" smtClean="0">
                <a:solidFill>
                  <a:srgbClr val="800080"/>
                </a:solidFill>
              </a:rPr>
              <a:t>		</a:t>
            </a:r>
            <a:endParaRPr lang="en-US" i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160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1"/>
            <a:ext cx="8001000" cy="4419600"/>
          </a:xfrm>
        </p:spPr>
        <p:txBody>
          <a:bodyPr/>
          <a:lstStyle/>
          <a:p>
            <a:r>
              <a:rPr lang="en-US" dirty="0"/>
              <a:t>Test is in this classroom starting at </a:t>
            </a:r>
            <a:r>
              <a:rPr lang="en-US" dirty="0" smtClean="0"/>
              <a:t>4:</a:t>
            </a:r>
            <a:r>
              <a:rPr lang="en-US" dirty="0" smtClean="0"/>
              <a:t>10pm</a:t>
            </a:r>
            <a:endParaRPr lang="en-US" dirty="0"/>
          </a:p>
          <a:p>
            <a:r>
              <a:rPr lang="en-US" dirty="0"/>
              <a:t>Closed book, closed notes, etc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Single two-sided “cheat sheet”,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handwritten</a:t>
            </a:r>
            <a:r>
              <a:rPr lang="en-US" dirty="0" smtClean="0"/>
              <a:t> 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No calculators, electronic devices, etc.</a:t>
            </a:r>
          </a:p>
          <a:p>
            <a:pPr lvl="1"/>
            <a:r>
              <a:rPr lang="en-US" dirty="0" smtClean="0"/>
              <a:t>Test does not require any complicated calculation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 will have extra office hours </a:t>
            </a:r>
            <a:endParaRPr lang="en-US" dirty="0" smtClean="0"/>
          </a:p>
          <a:p>
            <a:pPr lvl="1"/>
            <a:r>
              <a:rPr lang="en-US" sz="2000" dirty="0"/>
              <a:t>Friday, Oct 17 1-2pm in 413 Soda Hall</a:t>
            </a:r>
          </a:p>
          <a:p>
            <a:pPr lvl="1"/>
            <a:r>
              <a:rPr lang="en-US" sz="2000" dirty="0"/>
              <a:t>Monday, Oct 20 10-11am in 413 Soda Hall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7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b="0" dirty="0">
                <a:latin typeface="Calibri"/>
                <a:ea typeface="ＭＳ Ｐゴシック" charset="0"/>
                <a:cs typeface="Calibri"/>
              </a:rPr>
              <a:t>A network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3894138"/>
            <a:ext cx="8534400" cy="2963862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charset="0"/>
                <a:cs typeface="Calibri"/>
              </a:rPr>
              <a:t>Link bandwidth  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number of bits sent/received per unit time (bits/sec or bps)</a:t>
            </a:r>
          </a:p>
          <a:p>
            <a:r>
              <a:rPr lang="en-US" sz="2400" dirty="0">
                <a:latin typeface="Calibri"/>
                <a:ea typeface="ＭＳ Ｐゴシック" charset="0"/>
                <a:cs typeface="Calibri"/>
              </a:rPr>
              <a:t>Propagation delay 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time for one bit to move through the link (seconds)</a:t>
            </a:r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charset="0"/>
                <a:cs typeface="Calibri"/>
              </a:rPr>
              <a:t>Bandwidth-Delay Product (BDP) 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number of bits “in flight” at any time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BDP = bandwidth × propagation delay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240669" y="1998663"/>
            <a:ext cx="422275" cy="69215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056" tIns="45529" rIns="91056" bIns="45529" anchor="ctr"/>
          <a:lstStyle/>
          <a:p>
            <a:pPr defTabSz="910657">
              <a:defRPr/>
            </a:pPr>
            <a:endParaRPr lang="en-US">
              <a:solidFill>
                <a:srgbClr val="000000"/>
              </a:solidFill>
              <a:sym typeface="Gill San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82888" y="1992313"/>
            <a:ext cx="4608512" cy="6921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056" tIns="45529" rIns="91056" bIns="45529" anchor="ctr"/>
          <a:lstStyle/>
          <a:p>
            <a:pPr defTabSz="910657">
              <a:defRPr/>
            </a:pPr>
            <a:endParaRPr lang="en-US">
              <a:solidFill>
                <a:srgbClr val="000000"/>
              </a:solidFill>
              <a:sym typeface="Gill Sans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632156" y="1998663"/>
            <a:ext cx="422275" cy="69215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056" tIns="45529" rIns="91056" bIns="45529" anchor="ctr"/>
          <a:lstStyle/>
          <a:p>
            <a:pPr defTabSz="910657">
              <a:defRPr/>
            </a:pPr>
            <a:endParaRPr lang="en-US">
              <a:solidFill>
                <a:srgbClr val="000000"/>
              </a:solidFill>
              <a:sym typeface="Gill San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05232" y="2139953"/>
            <a:ext cx="1309368" cy="40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056" tIns="45529" rIns="91056" bIns="45529">
            <a:spAutoFit/>
          </a:bodyPr>
          <a:lstStyle/>
          <a:p>
            <a:pPr defTabSz="910657">
              <a:defRPr/>
            </a:pPr>
            <a:r>
              <a:rPr lang="en-US" b="0" dirty="0">
                <a:solidFill>
                  <a:srgbClr val="000000"/>
                </a:solidFill>
                <a:latin typeface="Calibri"/>
                <a:cs typeface="Calibri"/>
                <a:sym typeface="Gill Sans"/>
              </a:rPr>
              <a:t>bandwidth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2571750" y="1998663"/>
            <a:ext cx="95250" cy="692150"/>
          </a:xfrm>
          <a:prstGeom prst="leftBracket">
            <a:avLst>
              <a:gd name="adj" fmla="val 60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056" tIns="45529" rIns="91056" bIns="45529" anchor="ctr"/>
          <a:lstStyle/>
          <a:p>
            <a:pPr defTabSz="910657">
              <a:defRPr/>
            </a:pPr>
            <a:endParaRPr lang="en-US">
              <a:solidFill>
                <a:srgbClr val="000000"/>
              </a:solidFill>
              <a:sym typeface="Gill Sans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16200000">
            <a:off x="5084763" y="554118"/>
            <a:ext cx="192088" cy="4570413"/>
          </a:xfrm>
          <a:prstGeom prst="leftBracket">
            <a:avLst>
              <a:gd name="adj" fmla="val 198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056" tIns="45529" rIns="91056" bIns="45529" anchor="ctr"/>
          <a:lstStyle/>
          <a:p>
            <a:pPr defTabSz="910657">
              <a:defRPr/>
            </a:pPr>
            <a:endParaRPr lang="en-US">
              <a:solidFill>
                <a:srgbClr val="000000"/>
              </a:solidFill>
              <a:sym typeface="Gill San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36214" y="2876550"/>
            <a:ext cx="2074050" cy="40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056" tIns="45529" rIns="91056" bIns="45529">
            <a:spAutoFit/>
          </a:bodyPr>
          <a:lstStyle/>
          <a:p>
            <a:pPr defTabSz="910657">
              <a:defRPr/>
            </a:pPr>
            <a:r>
              <a:rPr lang="en-US" b="0" dirty="0">
                <a:solidFill>
                  <a:srgbClr val="000000"/>
                </a:solidFill>
                <a:latin typeface="Calibri"/>
                <a:cs typeface="Calibri"/>
                <a:sym typeface="Gill Sans"/>
              </a:rPr>
              <a:t>Propagation delay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002589" y="2152271"/>
            <a:ext cx="2096592" cy="40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056" tIns="45529" rIns="91056" bIns="45529">
            <a:spAutoFit/>
          </a:bodyPr>
          <a:lstStyle/>
          <a:p>
            <a:pPr defTabSz="910657">
              <a:defRPr/>
            </a:pPr>
            <a:r>
              <a:rPr lang="en-US" b="0" dirty="0">
                <a:solidFill>
                  <a:srgbClr val="000000"/>
                </a:solidFill>
                <a:latin typeface="Calibri"/>
                <a:cs typeface="Calibri"/>
                <a:sym typeface="Gill Sans"/>
              </a:rPr>
              <a:t>delay x bandwidth</a:t>
            </a:r>
          </a:p>
        </p:txBody>
      </p:sp>
    </p:spTree>
    <p:extLst>
      <p:ext uri="{BB962C8B-B14F-4D97-AF65-F5344CB8AC3E}">
        <p14:creationId xmlns:p14="http://schemas.microsoft.com/office/powerpoint/2010/main" val="230460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Consists of four components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transmission delay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propagation delay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queuing delay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processing delay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464810" y="3302400"/>
            <a:ext cx="368524" cy="935423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059" tIns="32021" rIns="64059" bIns="32021" numCol="1" spcCol="26683" rtlCol="0" anchor="t">
            <a:noAutofit/>
          </a:bodyPr>
          <a:lstStyle/>
          <a:p>
            <a:pPr algn="l" defTabSz="640541" fontAlgn="auto" latinLnBrk="1" hangingPunct="0">
              <a:spcBef>
                <a:spcPts val="0"/>
              </a:spcBef>
              <a:spcAft>
                <a:spcPts val="0"/>
              </a:spcAft>
            </a:pPr>
            <a:endParaRPr lang="en-US" sz="1300" b="0" kern="0">
              <a:solidFill>
                <a:srgbClr val="80008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464810" y="4344980"/>
            <a:ext cx="368524" cy="935423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059" tIns="32021" rIns="64059" bIns="32021" numCol="1" spcCol="26683" rtlCol="0" anchor="t">
            <a:noAutofit/>
          </a:bodyPr>
          <a:lstStyle/>
          <a:p>
            <a:pPr algn="l" defTabSz="640541" fontAlgn="auto" latinLnBrk="1" hangingPunct="0">
              <a:spcBef>
                <a:spcPts val="0"/>
              </a:spcBef>
              <a:spcAft>
                <a:spcPts val="0"/>
              </a:spcAft>
            </a:pPr>
            <a:endParaRPr lang="en-US" sz="1300" b="0" kern="0">
              <a:solidFill>
                <a:srgbClr val="80008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1261"/>
          <p:cNvSpPr/>
          <p:nvPr/>
        </p:nvSpPr>
        <p:spPr>
          <a:xfrm>
            <a:off x="5002086" y="3480447"/>
            <a:ext cx="2939335" cy="46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537" tIns="35537" rIns="35537" bIns="35537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8819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500" b="0" i="1" kern="0" dirty="0">
                <a:solidFill>
                  <a:srgbClr val="800080"/>
                </a:solidFill>
                <a:latin typeface="Calibri"/>
                <a:ea typeface="Calibri"/>
                <a:cs typeface="Calibri"/>
              </a:rPr>
              <a:t>due to link properties</a:t>
            </a:r>
            <a:endParaRPr sz="2500" b="0" i="1" kern="0" dirty="0">
              <a:solidFill>
                <a:srgbClr val="80008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Shape 1261"/>
          <p:cNvSpPr/>
          <p:nvPr/>
        </p:nvSpPr>
        <p:spPr>
          <a:xfrm>
            <a:off x="4942063" y="4338052"/>
            <a:ext cx="2965804" cy="85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537" tIns="35537" rIns="35537" bIns="35537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8819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500" b="0" i="1" kern="0" dirty="0">
                <a:solidFill>
                  <a:srgbClr val="800080"/>
                </a:solidFill>
                <a:latin typeface="Calibri"/>
                <a:ea typeface="Calibri"/>
                <a:cs typeface="Calibri"/>
              </a:rPr>
              <a:t>due to traffic mix and </a:t>
            </a:r>
          </a:p>
          <a:p>
            <a:pPr algn="ctr" defTabSz="408819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500" b="0" i="1" kern="0" dirty="0">
                <a:solidFill>
                  <a:srgbClr val="800080"/>
                </a:solidFill>
                <a:latin typeface="Calibri"/>
                <a:ea typeface="Calibri"/>
                <a:cs typeface="Calibri"/>
              </a:rPr>
              <a:t>switch internals</a:t>
            </a:r>
            <a:endParaRPr sz="2500" b="0" i="1" kern="0" dirty="0">
              <a:solidFill>
                <a:srgbClr val="80008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59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/>
          <p:nvPr/>
        </p:nvSpPr>
        <p:spPr>
          <a:xfrm flipV="1">
            <a:off x="1690867" y="2498379"/>
            <a:ext cx="5941457" cy="6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320495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00" b="0" kern="0">
              <a:solidFill>
                <a:sysClr val="windowText" lastClr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81" name="Shape 881"/>
          <p:cNvSpPr/>
          <p:nvPr/>
        </p:nvSpPr>
        <p:spPr>
          <a:xfrm>
            <a:off x="7536657" y="2321719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 b="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2" name="Shape 882"/>
          <p:cNvSpPr/>
          <p:nvPr/>
        </p:nvSpPr>
        <p:spPr>
          <a:xfrm>
            <a:off x="3126645" y="2168678"/>
            <a:ext cx="558594" cy="51023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 b="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3" name="Shape 883"/>
          <p:cNvSpPr/>
          <p:nvPr/>
        </p:nvSpPr>
        <p:spPr>
          <a:xfrm>
            <a:off x="886239" y="2600728"/>
            <a:ext cx="1523397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603" tIns="35603" rIns="35603" bIns="35603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</a:t>
            </a:r>
            <a:r>
              <a:rPr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ansmission</a:t>
            </a: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885" name="Shape 885"/>
          <p:cNvSpPr/>
          <p:nvPr/>
        </p:nvSpPr>
        <p:spPr>
          <a:xfrm>
            <a:off x="1464469" y="2321719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 b="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4" name="Shape 894"/>
          <p:cNvSpPr/>
          <p:nvPr/>
        </p:nvSpPr>
        <p:spPr>
          <a:xfrm>
            <a:off x="893027" y="-98227"/>
            <a:ext cx="7358063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03" tIns="35603" rIns="35603" bIns="35603" anchor="ctr"/>
          <a:lstStyle>
            <a:lvl1pPr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48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End-to-end delay</a:t>
            </a:r>
            <a:r>
              <a:rPr sz="13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17" name="Shape 882"/>
          <p:cNvSpPr/>
          <p:nvPr/>
        </p:nvSpPr>
        <p:spPr>
          <a:xfrm>
            <a:off x="5676805" y="2212314"/>
            <a:ext cx="558594" cy="51023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 b="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883"/>
          <p:cNvSpPr/>
          <p:nvPr/>
        </p:nvSpPr>
        <p:spPr>
          <a:xfrm>
            <a:off x="1607851" y="2951864"/>
            <a:ext cx="1523397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603" tIns="35603" rIns="35603" bIns="35603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propagation</a:t>
            </a:r>
            <a:r>
              <a:rPr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19" name="Shape 883"/>
          <p:cNvSpPr/>
          <p:nvPr/>
        </p:nvSpPr>
        <p:spPr>
          <a:xfrm>
            <a:off x="2673187" y="3265863"/>
            <a:ext cx="1523397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603" tIns="35603" rIns="35603" bIns="35603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queuing</a:t>
            </a:r>
            <a:endParaRPr sz="2000" b="0" kern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Shape 883"/>
          <p:cNvSpPr/>
          <p:nvPr/>
        </p:nvSpPr>
        <p:spPr>
          <a:xfrm>
            <a:off x="2673187" y="3560570"/>
            <a:ext cx="1523397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603" tIns="35603" rIns="35603" bIns="35603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processing</a:t>
            </a:r>
            <a:endParaRPr sz="2000" b="0" kern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Shape 883"/>
          <p:cNvSpPr/>
          <p:nvPr/>
        </p:nvSpPr>
        <p:spPr>
          <a:xfrm>
            <a:off x="3238405" y="3941916"/>
            <a:ext cx="1523397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603" tIns="35603" rIns="35603" bIns="35603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</a:t>
            </a:r>
            <a:r>
              <a:rPr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ansmission</a:t>
            </a: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22" name="Shape 883"/>
          <p:cNvSpPr/>
          <p:nvPr/>
        </p:nvSpPr>
        <p:spPr>
          <a:xfrm>
            <a:off x="3960017" y="4293052"/>
            <a:ext cx="1523397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603" tIns="35603" rIns="35603" bIns="35603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propagation</a:t>
            </a:r>
            <a:r>
              <a:rPr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23" name="Shape 883"/>
          <p:cNvSpPr/>
          <p:nvPr/>
        </p:nvSpPr>
        <p:spPr>
          <a:xfrm>
            <a:off x="5253282" y="4691452"/>
            <a:ext cx="1523397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603" tIns="35603" rIns="35603" bIns="35603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queuing</a:t>
            </a:r>
            <a:endParaRPr sz="2000" b="0" kern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Shape 883"/>
          <p:cNvSpPr/>
          <p:nvPr/>
        </p:nvSpPr>
        <p:spPr>
          <a:xfrm>
            <a:off x="5253282" y="4986159"/>
            <a:ext cx="1523397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603" tIns="35603" rIns="35603" bIns="35603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processing</a:t>
            </a:r>
            <a:endParaRPr sz="2000" b="0" kern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Shape 883"/>
          <p:cNvSpPr/>
          <p:nvPr/>
        </p:nvSpPr>
        <p:spPr>
          <a:xfrm>
            <a:off x="5818500" y="5367505"/>
            <a:ext cx="1523397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603" tIns="35603" rIns="35603" bIns="35603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</a:t>
            </a:r>
            <a:r>
              <a:rPr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ansmission</a:t>
            </a: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26" name="Shape 883"/>
          <p:cNvSpPr/>
          <p:nvPr/>
        </p:nvSpPr>
        <p:spPr>
          <a:xfrm>
            <a:off x="6540112" y="5718641"/>
            <a:ext cx="1523397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603" tIns="35603" rIns="35603" bIns="35603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09071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propagation</a:t>
            </a:r>
            <a:r>
              <a:rPr sz="20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7027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398588" y="3124201"/>
            <a:ext cx="1039812" cy="487363"/>
          </a:xfrm>
          <a:prstGeom prst="rect">
            <a:avLst/>
          </a:prstGeom>
          <a:noFill/>
        </p:spPr>
        <p:txBody>
          <a:bodyPr wrap="none" lIns="91099" tIns="45550" rIns="91099" bIns="45550">
            <a:spAutoFit/>
          </a:bodyPr>
          <a:lstStyle/>
          <a:p>
            <a:pPr algn="l" defTabSz="911078">
              <a:lnSpc>
                <a:spcPct val="120000"/>
              </a:lnSpc>
              <a:defRPr/>
            </a:pPr>
            <a:r>
              <a:rPr lang="en-US" sz="2200" b="0" dirty="0">
                <a:solidFill>
                  <a:srgbClr val="000000"/>
                </a:solidFill>
                <a:latin typeface="Arial"/>
                <a:sym typeface="Gill Sans"/>
              </a:rPr>
              <a:t>time=0</a:t>
            </a: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3" name="Straight Connector 6"/>
          <p:cNvCxnSpPr>
            <a:cxnSpLocks noChangeShapeType="1"/>
            <a:stCxn id="22531" idx="3"/>
            <a:endCxn id="22532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2632075" y="1765372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99" tIns="45550" rIns="91099" bIns="455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911078" eaLnBrk="1" hangingPunct="1"/>
            <a:r>
              <a:rPr lang="en-US" sz="2800">
                <a:solidFill>
                  <a:srgbClr val="000000"/>
                </a:solidFill>
                <a:sym typeface="Gill Sans"/>
              </a:rPr>
              <a:t>A</a:t>
            </a: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6318250" y="1765372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99" tIns="45550" rIns="91099" bIns="455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911078" eaLnBrk="1" hangingPunct="1"/>
            <a:r>
              <a:rPr lang="en-US" sz="2800">
                <a:solidFill>
                  <a:srgbClr val="000000"/>
                </a:solidFill>
                <a:sym typeface="Gill Sans"/>
              </a:rPr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2" y="2161382"/>
            <a:ext cx="1392237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142" tIns="0" rIns="91063" bIns="45536" anchor="ctr"/>
          <a:lstStyle/>
          <a:p>
            <a:pPr algn="ctr" defTabSz="911078">
              <a:spcBef>
                <a:spcPts val="1000"/>
              </a:spcBef>
              <a:spcAft>
                <a:spcPts val="1000"/>
              </a:spcAft>
            </a:pPr>
            <a:r>
              <a:rPr lang="en-US" altLang="zh-TW" b="0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  <a:sym typeface="Gill Sans"/>
              </a:rPr>
              <a:t>100Byte packet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743200" y="3048072"/>
            <a:ext cx="3886200" cy="3508375"/>
            <a:chOff x="2743200" y="3048000"/>
            <a:chExt cx="3886200" cy="3508375"/>
          </a:xfrm>
        </p:grpSpPr>
        <p:sp>
          <p:nvSpPr>
            <p:cNvPr id="22556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pPr defTabSz="911078"/>
              <a:endParaRPr lang="en-US">
                <a:solidFill>
                  <a:srgbClr val="000000"/>
                </a:solidFill>
                <a:sym typeface="Gill Sans"/>
              </a:endParaRPr>
            </a:p>
          </p:txBody>
        </p:sp>
        <p:sp>
          <p:nvSpPr>
            <p:cNvPr id="22557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pPr defTabSz="911078"/>
              <a:endParaRPr lang="en-US">
                <a:solidFill>
                  <a:srgbClr val="000000"/>
                </a:solidFill>
                <a:sym typeface="Gill San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9190" y="5386388"/>
              <a:ext cx="80113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defTabSz="911078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Arial"/>
                  <a:sym typeface="Gill Sans"/>
                </a:rPr>
                <a:t>Time</a:t>
              </a:r>
            </a:p>
          </p:txBody>
        </p:sp>
        <p:cxnSp>
          <p:nvCxnSpPr>
            <p:cNvPr id="22559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1" y="2057401"/>
            <a:ext cx="1720850" cy="487363"/>
          </a:xfrm>
          <a:prstGeom prst="rect">
            <a:avLst/>
          </a:prstGeom>
          <a:noFill/>
        </p:spPr>
        <p:txBody>
          <a:bodyPr wrap="none" lIns="91099" tIns="45550" rIns="91099" bIns="45550">
            <a:spAutoFit/>
          </a:bodyPr>
          <a:lstStyle/>
          <a:p>
            <a:pPr algn="l" defTabSz="911078">
              <a:lnSpc>
                <a:spcPct val="120000"/>
              </a:lnSpc>
              <a:defRPr/>
            </a:pPr>
            <a:r>
              <a:rPr lang="en-US" sz="2200" b="0" dirty="0">
                <a:solidFill>
                  <a:srgbClr val="000000"/>
                </a:solidFill>
                <a:latin typeface="Arial"/>
                <a:sym typeface="Gill Sans"/>
              </a:rPr>
              <a:t>1Mbps, 1ms 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743200" y="3429001"/>
            <a:ext cx="388620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3723" tIns="45616" rIns="91229" bIns="228091" anchor="ctr"/>
          <a:lstStyle/>
          <a:p>
            <a:pPr defTabSz="911078"/>
            <a:endParaRPr lang="en-US">
              <a:solidFill>
                <a:srgbClr val="000000"/>
              </a:solidFill>
              <a:sym typeface="Gill Sans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4800" y="3200400"/>
            <a:ext cx="2438400" cy="914400"/>
            <a:chOff x="304800" y="3200400"/>
            <a:chExt cx="2438400" cy="914400"/>
          </a:xfrm>
        </p:grpSpPr>
        <p:sp>
          <p:nvSpPr>
            <p:cNvPr id="22554" name="Rounded Rectangle 18"/>
            <p:cNvSpPr>
              <a:spLocks noChangeArrowheads="1"/>
            </p:cNvSpPr>
            <p:nvPr/>
          </p:nvSpPr>
          <p:spPr bwMode="auto">
            <a:xfrm>
              <a:off x="304800" y="3200400"/>
              <a:ext cx="2057400" cy="9144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078"/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Time to transmit </a:t>
              </a:r>
              <a:b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</a:br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one bit = 1/10</a:t>
              </a:r>
              <a:r>
                <a:rPr lang="en-US" b="0" baseline="3000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6</a:t>
              </a:r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s</a:t>
              </a:r>
            </a:p>
          </p:txBody>
        </p:sp>
        <p:cxnSp>
          <p:nvCxnSpPr>
            <p:cNvPr id="22555" name="Straight Arrow Connector 26"/>
            <p:cNvCxnSpPr>
              <a:cxnSpLocks noChangeShapeType="1"/>
            </p:cNvCxnSpPr>
            <p:nvPr/>
          </p:nvCxnSpPr>
          <p:spPr bwMode="auto">
            <a:xfrm>
              <a:off x="2362200" y="34290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3429000"/>
            <a:ext cx="2743200" cy="1219200"/>
            <a:chOff x="0" y="3581400"/>
            <a:chExt cx="2743200" cy="1219200"/>
          </a:xfrm>
        </p:grpSpPr>
        <p:sp>
          <p:nvSpPr>
            <p:cNvPr id="22552" name="Rounded Rectangle 32"/>
            <p:cNvSpPr>
              <a:spLocks noChangeArrowheads="1"/>
            </p:cNvSpPr>
            <p:nvPr/>
          </p:nvSpPr>
          <p:spPr bwMode="auto">
            <a:xfrm>
              <a:off x="0" y="3886200"/>
              <a:ext cx="2438400" cy="9144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078"/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Time to transmit </a:t>
              </a:r>
              <a:b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</a:br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800 bits=800x1/10</a:t>
              </a:r>
              <a:r>
                <a:rPr lang="en-US" b="0" baseline="3000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6</a:t>
              </a:r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s</a:t>
              </a:r>
            </a:p>
          </p:txBody>
        </p:sp>
        <p:sp>
          <p:nvSpPr>
            <p:cNvPr id="22553" name="Left Brace 25"/>
            <p:cNvSpPr>
              <a:spLocks/>
            </p:cNvSpPr>
            <p:nvPr/>
          </p:nvSpPr>
          <p:spPr bwMode="auto">
            <a:xfrm>
              <a:off x="2362200" y="35814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1078"/>
              <a:endParaRPr lang="en-US">
                <a:solidFill>
                  <a:srgbClr val="000000"/>
                </a:solidFill>
                <a:sym typeface="Gill Sans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810000" y="3276600"/>
            <a:ext cx="5257800" cy="1295400"/>
            <a:chOff x="3810000" y="3276600"/>
            <a:chExt cx="5257800" cy="1295400"/>
          </a:xfrm>
        </p:grpSpPr>
        <p:sp>
          <p:nvSpPr>
            <p:cNvPr id="22549" name="Rounded Rectangle 29"/>
            <p:cNvSpPr>
              <a:spLocks noChangeArrowheads="1"/>
            </p:cNvSpPr>
            <p:nvPr/>
          </p:nvSpPr>
          <p:spPr bwMode="auto">
            <a:xfrm>
              <a:off x="6934200" y="3276600"/>
              <a:ext cx="2133600" cy="12954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078"/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Time when that</a:t>
              </a:r>
              <a:b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</a:br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 bit reaches B</a:t>
              </a:r>
              <a:b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</a:br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 = 1/10</a:t>
              </a:r>
              <a:r>
                <a:rPr lang="en-US" b="0" baseline="3000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6</a:t>
              </a:r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+1/10</a:t>
              </a:r>
              <a:r>
                <a:rPr lang="en-US" b="0" baseline="3000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3</a:t>
              </a:r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s</a:t>
              </a:r>
            </a:p>
          </p:txBody>
        </p:sp>
        <p:sp>
          <p:nvSpPr>
            <p:cNvPr id="22550" name="Right Brace 23"/>
            <p:cNvSpPr>
              <a:spLocks/>
            </p:cNvSpPr>
            <p:nvPr/>
          </p:nvSpPr>
          <p:spPr bwMode="auto">
            <a:xfrm>
              <a:off x="6705600" y="3352800"/>
              <a:ext cx="152400" cy="381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1078"/>
              <a:endParaRPr lang="en-US">
                <a:solidFill>
                  <a:srgbClr val="000000"/>
                </a:solidFill>
                <a:sym typeface="Gill Sans"/>
              </a:endParaRPr>
            </a:p>
          </p:txBody>
        </p:sp>
        <p:cxnSp>
          <p:nvCxnSpPr>
            <p:cNvPr id="22551" name="Straight Connector 28"/>
            <p:cNvCxnSpPr>
              <a:cxnSpLocks noChangeShapeType="1"/>
            </p:cNvCxnSpPr>
            <p:nvPr/>
          </p:nvCxnSpPr>
          <p:spPr bwMode="auto">
            <a:xfrm flipH="1">
              <a:off x="3810000" y="33528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629400" y="4724400"/>
            <a:ext cx="2514600" cy="1676400"/>
            <a:chOff x="6629400" y="4724400"/>
            <a:chExt cx="2514600" cy="1676400"/>
          </a:xfrm>
        </p:grpSpPr>
        <p:sp>
          <p:nvSpPr>
            <p:cNvPr id="22547" name="Rounded Rectangle 34"/>
            <p:cNvSpPr>
              <a:spLocks noChangeArrowheads="1"/>
            </p:cNvSpPr>
            <p:nvPr/>
          </p:nvSpPr>
          <p:spPr bwMode="auto">
            <a:xfrm>
              <a:off x="6934200" y="4724400"/>
              <a:ext cx="2209800" cy="16764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078"/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The last bit </a:t>
              </a:r>
              <a:b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</a:br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reaches B at </a:t>
              </a:r>
            </a:p>
            <a:p>
              <a:pPr algn="ctr" defTabSz="911078"/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(800x1/10</a:t>
              </a:r>
              <a:r>
                <a:rPr lang="en-US" b="0" baseline="3000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6</a:t>
              </a:r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)+1/10</a:t>
              </a:r>
              <a:r>
                <a:rPr lang="en-US" b="0" baseline="3000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3</a:t>
              </a:r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s</a:t>
              </a:r>
            </a:p>
            <a:p>
              <a:pPr algn="ctr" defTabSz="911078"/>
              <a:r>
                <a:rPr lang="en-US" b="0">
                  <a:solidFill>
                    <a:srgbClr val="FFFFFF"/>
                  </a:solidFill>
                  <a:latin typeface="Arial" charset="0"/>
                  <a:cs typeface="Arial" charset="0"/>
                  <a:sym typeface="Gill Sans"/>
                </a:rPr>
                <a:t>= 1.8ms</a:t>
              </a:r>
            </a:p>
          </p:txBody>
        </p:sp>
        <p:cxnSp>
          <p:nvCxnSpPr>
            <p:cNvPr id="22548" name="Straight Arrow Connector 38"/>
            <p:cNvCxnSpPr>
              <a:cxnSpLocks noChangeShapeType="1"/>
            </p:cNvCxnSpPr>
            <p:nvPr/>
          </p:nvCxnSpPr>
          <p:spPr bwMode="auto">
            <a:xfrm>
              <a:off x="6629400" y="48006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2362200" y="3429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184265"/>
            <a:ext cx="8458200" cy="1173162"/>
          </a:xfrm>
        </p:spPr>
        <p:txBody>
          <a:bodyPr/>
          <a:lstStyle/>
          <a:p>
            <a:pPr algn="ctr"/>
            <a:r>
              <a:rPr lang="en-US" b="0" dirty="0">
                <a:latin typeface="Calibri"/>
                <a:ea typeface="ＭＳ Ｐゴシック" charset="0"/>
                <a:cs typeface="Calibri"/>
              </a:rPr>
              <a:t>Packet </a:t>
            </a:r>
            <a:r>
              <a:rPr lang="en-US" b="0" dirty="0" smtClean="0">
                <a:latin typeface="Calibri"/>
                <a:ea typeface="ＭＳ Ｐゴシック" charset="0"/>
                <a:cs typeface="Calibri"/>
              </a:rPr>
              <a:t>Delay</a:t>
            </a:r>
            <a:r>
              <a:rPr lang="en-US" b="0" dirty="0">
                <a:latin typeface="Calibri"/>
                <a:ea typeface="ＭＳ Ｐゴシック" charset="0"/>
                <a:cs typeface="Calibri"/>
              </a:rPr>
              <a:t/>
            </a:r>
            <a:br>
              <a:rPr lang="en-US" b="0" dirty="0">
                <a:latin typeface="Calibri"/>
                <a:ea typeface="ＭＳ Ｐゴシック" charset="0"/>
                <a:cs typeface="Calibri"/>
              </a:rPr>
            </a:br>
            <a:r>
              <a:rPr lang="en-US" sz="3600" b="0" i="1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Sending 100B packets from A to B?</a:t>
            </a:r>
          </a:p>
        </p:txBody>
      </p:sp>
    </p:spTree>
    <p:extLst>
      <p:ext uri="{BB962C8B-B14F-4D97-AF65-F5344CB8AC3E}">
        <p14:creationId xmlns:p14="http://schemas.microsoft.com/office/powerpoint/2010/main" val="93147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457200" y="35352"/>
            <a:ext cx="8229600" cy="1173163"/>
          </a:xfrm>
        </p:spPr>
        <p:txBody>
          <a:bodyPr/>
          <a:lstStyle/>
          <a:p>
            <a:pPr algn="ctr"/>
            <a:r>
              <a:rPr lang="en-US" sz="4600" b="0" dirty="0">
                <a:latin typeface="Calibri"/>
                <a:ea typeface="ＭＳ Ｐゴシック" charset="0"/>
                <a:cs typeface="Calibri"/>
              </a:rPr>
              <a:t>Little’s Law (1961)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7384"/>
            <a:ext cx="8458200" cy="441166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L = A x W</a:t>
            </a:r>
            <a:endParaRPr lang="en-US" dirty="0">
              <a:latin typeface="Calibri"/>
              <a:cs typeface="Calibri"/>
            </a:endParaRPr>
          </a:p>
          <a:p>
            <a:pPr marL="512606" indent="-512606">
              <a:buFont typeface="+mj-lt"/>
              <a:buAutoNum type="arabicPeriod"/>
              <a:defRPr/>
            </a:pPr>
            <a:endParaRPr lang="en-US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A: Average rate at which packets arrive at a queue</a:t>
            </a:r>
          </a:p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W: Average time packets wait at the queue</a:t>
            </a:r>
          </a:p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L: Avg. number of packets waiting in queue (q length)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endParaRPr lang="en-US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Easy </a:t>
            </a:r>
            <a:r>
              <a:rPr lang="en-US" dirty="0" smtClean="0">
                <a:latin typeface="Calibri"/>
                <a:cs typeface="Calibri"/>
              </a:rPr>
              <a:t>to compute L, harder to compute W</a:t>
            </a:r>
          </a:p>
          <a:p>
            <a:pPr>
              <a:defRPr/>
            </a:pPr>
            <a:endParaRPr lang="en-US" dirty="0" smtClean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58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419600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Basic concepts (lectures 2,3)</a:t>
            </a:r>
            <a:r>
              <a:rPr lang="en-US" sz="2400" dirty="0"/>
              <a:t> </a:t>
            </a:r>
          </a:p>
          <a:p>
            <a:r>
              <a:rPr lang="en-US" sz="2400" dirty="0"/>
              <a:t>Architecture and principles (lecture 4)</a:t>
            </a:r>
          </a:p>
          <a:p>
            <a:r>
              <a:rPr lang="en-US" sz="2400" dirty="0" smtClean="0"/>
              <a:t>Network layer (</a:t>
            </a:r>
            <a:r>
              <a:rPr lang="en-US" sz="2400" dirty="0" err="1"/>
              <a:t>lecs</a:t>
            </a:r>
            <a:r>
              <a:rPr lang="en-US" sz="2400" dirty="0"/>
              <a:t>. 4-9)</a:t>
            </a:r>
          </a:p>
          <a:p>
            <a:pPr lvl="1"/>
            <a:r>
              <a:rPr lang="en-US" sz="1800" dirty="0" smtClean="0"/>
              <a:t>Concepts: valid routing state, convergence, least-cost paths</a:t>
            </a:r>
            <a:endParaRPr lang="en-US" sz="1800" dirty="0"/>
          </a:p>
          <a:p>
            <a:pPr lvl="1"/>
            <a:r>
              <a:rPr lang="en-US" sz="1800" dirty="0" smtClean="0"/>
              <a:t>Overall context (inter- and intra-domain routing)</a:t>
            </a:r>
          </a:p>
          <a:p>
            <a:pPr lvl="1"/>
            <a:r>
              <a:rPr lang="en-US" sz="1800" dirty="0" smtClean="0"/>
              <a:t>Computing least-cost routes </a:t>
            </a:r>
            <a:r>
              <a:rPr lang="en-US" sz="1800" dirty="0"/>
              <a:t>(DV, </a:t>
            </a:r>
            <a:r>
              <a:rPr lang="en-US" sz="1800" dirty="0" smtClean="0"/>
              <a:t>LS)</a:t>
            </a:r>
            <a:endParaRPr lang="en-US" sz="1800" dirty="0"/>
          </a:p>
          <a:p>
            <a:pPr lvl="1"/>
            <a:r>
              <a:rPr lang="en-US" sz="1800" dirty="0"/>
              <a:t>IP addressing </a:t>
            </a:r>
          </a:p>
          <a:p>
            <a:pPr lvl="1"/>
            <a:r>
              <a:rPr lang="en-US" sz="1800" dirty="0"/>
              <a:t>Inter-domain</a:t>
            </a:r>
          </a:p>
          <a:p>
            <a:pPr lvl="1"/>
            <a:r>
              <a:rPr lang="en-US" sz="1800" dirty="0"/>
              <a:t>Router architecture</a:t>
            </a:r>
          </a:p>
          <a:p>
            <a:r>
              <a:rPr lang="en-US" sz="2400" dirty="0"/>
              <a:t>Transport (</a:t>
            </a:r>
            <a:r>
              <a:rPr lang="en-US" sz="2400" dirty="0" err="1"/>
              <a:t>lecs</a:t>
            </a:r>
            <a:r>
              <a:rPr lang="en-US" sz="2400" dirty="0"/>
              <a:t>. </a:t>
            </a:r>
            <a:r>
              <a:rPr lang="en-US" sz="2400" dirty="0" smtClean="0"/>
              <a:t>9 -</a:t>
            </a:r>
            <a:r>
              <a:rPr lang="en-US" sz="2400" dirty="0"/>
              <a:t>12)</a:t>
            </a:r>
          </a:p>
          <a:p>
            <a:pPr lvl="1"/>
            <a:r>
              <a:rPr lang="en-US" sz="1800" dirty="0"/>
              <a:t>Role of the transport layer</a:t>
            </a:r>
          </a:p>
          <a:p>
            <a:pPr lvl="1"/>
            <a:r>
              <a:rPr lang="en-US" sz="1800" dirty="0"/>
              <a:t>UDP vs. TCP </a:t>
            </a:r>
          </a:p>
          <a:p>
            <a:pPr lvl="1"/>
            <a:r>
              <a:rPr lang="en-US" sz="1800" dirty="0"/>
              <a:t>TCP details: reliability</a:t>
            </a:r>
            <a:r>
              <a:rPr lang="en-US" sz="1800" dirty="0"/>
              <a:t> </a:t>
            </a:r>
            <a:r>
              <a:rPr lang="en-US" sz="1800" dirty="0"/>
              <a:t>and flow control </a:t>
            </a:r>
          </a:p>
          <a:p>
            <a:pPr lvl="1"/>
            <a:r>
              <a:rPr lang="en-US" sz="1800" dirty="0"/>
              <a:t>TCP congestion control: general concepts only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63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76201" y="122239"/>
            <a:ext cx="8991600" cy="1173162"/>
          </a:xfrm>
        </p:spPr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Architecture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5463"/>
            <a:ext cx="8458200" cy="4452937"/>
          </a:xfrm>
        </p:spPr>
        <p:txBody>
          <a:bodyPr/>
          <a:lstStyle/>
          <a:p>
            <a:pPr marL="340326" indent="-340326">
              <a:lnSpc>
                <a:spcPct val="13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You should know</a:t>
            </a:r>
          </a:p>
          <a:p>
            <a:pPr marL="687319" lvl="1" indent="-340326">
              <a:lnSpc>
                <a:spcPct val="13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Layering: what/where/why</a:t>
            </a:r>
          </a:p>
          <a:p>
            <a:pPr marL="687319" lvl="1" indent="-340326">
              <a:lnSpc>
                <a:spcPct val="13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Protocols: what/where/why 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  <a:p>
            <a:pPr marL="688544" lvl="1" indent="-340326">
              <a:lnSpc>
                <a:spcPct val="13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Principles: layering, end-to-end argument, “narrow waist”</a:t>
            </a:r>
          </a:p>
          <a:p>
            <a:pPr marL="688544" lvl="1" indent="-340326">
              <a:lnSpc>
                <a:spcPct val="13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Benefits and weaknesses/consequences of principles/choices</a:t>
            </a:r>
          </a:p>
          <a:p>
            <a:pPr marL="981979" lvl="2" indent="-340326">
              <a:lnSpc>
                <a:spcPct val="130000"/>
              </a:lnSpc>
            </a:pPr>
            <a:r>
              <a:rPr lang="en-US" i="1" dirty="0" smtClean="0">
                <a:latin typeface="Calibri" charset="0"/>
                <a:ea typeface="ＭＳ Ｐゴシック" charset="0"/>
                <a:cs typeface="Calibri" charset="0"/>
              </a:rPr>
              <a:t>E.g., layering is good because… but has hurt…</a:t>
            </a:r>
            <a:endParaRPr lang="en-US" i="1" dirty="0">
              <a:latin typeface="Calibri" charset="0"/>
              <a:ea typeface="ＭＳ Ｐゴシック" charset="0"/>
              <a:cs typeface="Calibri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352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0136"/>
            <a:r>
              <a:rPr lang="en-US"/>
              <a:t>Layering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696200" cy="4637088"/>
          </a:xfrm>
        </p:spPr>
        <p:txBody>
          <a:bodyPr/>
          <a:lstStyle/>
          <a:p>
            <a:pPr defTabSz="910136"/>
            <a:endParaRPr lang="en-US" sz="2400" dirty="0"/>
          </a:p>
          <a:p>
            <a:pPr defTabSz="910136"/>
            <a:r>
              <a:rPr lang="en-US" sz="2400" dirty="0"/>
              <a:t>Layering is a particular form of modularization</a:t>
            </a:r>
          </a:p>
          <a:p>
            <a:pPr defTabSz="910136"/>
            <a:endParaRPr lang="en-US" sz="2400" dirty="0"/>
          </a:p>
          <a:p>
            <a:pPr defTabSz="910136"/>
            <a:r>
              <a:rPr lang="en-US" sz="2400" dirty="0"/>
              <a:t>System is broken into a </a:t>
            </a:r>
            <a:r>
              <a:rPr lang="en-US" sz="2400" dirty="0">
                <a:solidFill>
                  <a:srgbClr val="FF0000"/>
                </a:solidFill>
              </a:rPr>
              <a:t>vertical hierarchy </a:t>
            </a:r>
            <a:r>
              <a:rPr lang="en-US" sz="2400" dirty="0"/>
              <a:t>of logically distinct entities (layers)</a:t>
            </a:r>
          </a:p>
          <a:p>
            <a:pPr defTabSz="910136"/>
            <a:endParaRPr lang="en-US" sz="2400" dirty="0"/>
          </a:p>
          <a:p>
            <a:pPr defTabSz="910136"/>
            <a:r>
              <a:rPr lang="en-US" sz="2400" dirty="0"/>
              <a:t>Service provided by one layer is based </a:t>
            </a:r>
            <a:r>
              <a:rPr lang="en-US" sz="2400" dirty="0">
                <a:solidFill>
                  <a:srgbClr val="FF0000"/>
                </a:solidFill>
              </a:rPr>
              <a:t>solely</a:t>
            </a:r>
            <a:r>
              <a:rPr lang="en-US" sz="2400" dirty="0"/>
              <a:t> on the service provided by layer below</a:t>
            </a:r>
          </a:p>
          <a:p>
            <a:pPr marL="0" indent="0" defTabSz="910136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2007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307"/>
          <p:cNvSpPr/>
          <p:nvPr/>
        </p:nvSpPr>
        <p:spPr>
          <a:xfrm>
            <a:off x="9526" y="1550988"/>
            <a:ext cx="9170988" cy="963612"/>
          </a:xfrm>
          <a:prstGeom prst="rect">
            <a:avLst/>
          </a:prstGeom>
          <a:solidFill>
            <a:srgbClr val="0096FF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1" name="Shape 309"/>
          <p:cNvSpPr/>
          <p:nvPr/>
        </p:nvSpPr>
        <p:spPr>
          <a:xfrm>
            <a:off x="-223838" y="3581400"/>
            <a:ext cx="9377363" cy="990600"/>
          </a:xfrm>
          <a:prstGeom prst="rect">
            <a:avLst/>
          </a:prstGeom>
          <a:solidFill>
            <a:srgbClr val="008F00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2" name="Shape 310"/>
          <p:cNvSpPr/>
          <p:nvPr/>
        </p:nvSpPr>
        <p:spPr>
          <a:xfrm>
            <a:off x="-223838" y="5607050"/>
            <a:ext cx="9377363" cy="94615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6" name="Shape 311"/>
          <p:cNvSpPr/>
          <p:nvPr/>
        </p:nvSpPr>
        <p:spPr>
          <a:xfrm>
            <a:off x="-223838" y="2514600"/>
            <a:ext cx="9377363" cy="1066800"/>
          </a:xfrm>
          <a:prstGeom prst="rect">
            <a:avLst/>
          </a:prstGeom>
          <a:solidFill>
            <a:srgbClr val="942193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7" name="Shape 306"/>
          <p:cNvSpPr/>
          <p:nvPr/>
        </p:nvSpPr>
        <p:spPr>
          <a:xfrm>
            <a:off x="-187325" y="4572000"/>
            <a:ext cx="9304338" cy="1066800"/>
          </a:xfrm>
          <a:prstGeom prst="rect">
            <a:avLst/>
          </a:prstGeom>
          <a:solidFill>
            <a:srgbClr val="FFD479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>
          <a:xfrm>
            <a:off x="457200" y="-76199"/>
            <a:ext cx="8229600" cy="1173163"/>
          </a:xfrm>
        </p:spPr>
        <p:txBody>
          <a:bodyPr/>
          <a:lstStyle/>
          <a:p>
            <a:pPr algn="ctr"/>
            <a:r>
              <a:rPr lang="en-US" sz="4800">
                <a:latin typeface="Calibri" charset="0"/>
                <a:ea typeface="ＭＳ Ｐゴシック" charset="0"/>
                <a:cs typeface="Calibri" charset="0"/>
              </a:rPr>
              <a:t>Internet Layers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00257"/>
            <a:ext cx="6172200" cy="523875"/>
          </a:xfrm>
          <a:prstGeom prst="rect">
            <a:avLst/>
          </a:prstGeom>
          <a:noFill/>
        </p:spPr>
        <p:txBody>
          <a:bodyPr lIns="91156" tIns="45578" rIns="91156" bIns="45578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ＭＳ Ｐゴシック" pitchFamily="32" charset="-128"/>
                <a:cs typeface="Calibri"/>
              </a:rPr>
              <a:t>Applications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4262438"/>
            <a:ext cx="1917700" cy="461962"/>
          </a:xfrm>
          <a:prstGeom prst="rect">
            <a:avLst/>
          </a:prstGeom>
          <a:noFill/>
        </p:spPr>
        <p:txBody>
          <a:bodyPr lIns="91156" tIns="45578" rIns="91156" bIns="45578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Calibri"/>
                <a:ea typeface="ＭＳ Ｐゴシック" pitchFamily="32" charset="-128"/>
                <a:cs typeface="Calibri"/>
              </a:rPr>
              <a:t>…built on…</a:t>
            </a:r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2300" y="3200401"/>
            <a:ext cx="1917700" cy="461963"/>
          </a:xfrm>
          <a:prstGeom prst="rect">
            <a:avLst/>
          </a:prstGeom>
          <a:noFill/>
        </p:spPr>
        <p:txBody>
          <a:bodyPr lIns="91156" tIns="45578" rIns="91156" bIns="45578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Calibri"/>
                <a:ea typeface="ＭＳ Ｐゴシック" pitchFamily="32" charset="-128"/>
                <a:cs typeface="Calibri"/>
              </a:rPr>
              <a:t>…built on…</a:t>
            </a:r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206626"/>
            <a:ext cx="1917700" cy="460375"/>
          </a:xfrm>
          <a:prstGeom prst="rect">
            <a:avLst/>
          </a:prstGeom>
          <a:noFill/>
        </p:spPr>
        <p:txBody>
          <a:bodyPr lIns="91156" tIns="45578" rIns="91156" bIns="45578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Calibri"/>
                <a:ea typeface="ＭＳ Ｐゴシック" pitchFamily="32" charset="-128"/>
                <a:cs typeface="Calibri"/>
              </a:rPr>
              <a:t>…built on…</a:t>
            </a:r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8500" y="5330825"/>
            <a:ext cx="1917700" cy="460375"/>
          </a:xfrm>
          <a:prstGeom prst="rect">
            <a:avLst/>
          </a:prstGeom>
          <a:noFill/>
        </p:spPr>
        <p:txBody>
          <a:bodyPr lIns="91156" tIns="45578" rIns="91156" bIns="45578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Calibri"/>
                <a:ea typeface="ＭＳ Ｐゴシック" pitchFamily="32" charset="-128"/>
                <a:cs typeface="Calibri"/>
              </a:rPr>
              <a:t>…built on…</a:t>
            </a:r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600382"/>
            <a:ext cx="6019800" cy="523875"/>
          </a:xfrm>
          <a:prstGeom prst="rect">
            <a:avLst/>
          </a:prstGeom>
          <a:noFill/>
        </p:spPr>
        <p:txBody>
          <a:bodyPr lIns="91156" tIns="45578" rIns="91156" bIns="45578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ＭＳ Ｐゴシック" pitchFamily="32" charset="-128"/>
                <a:cs typeface="Calibri"/>
              </a:rPr>
              <a:t>Reliable (or unreliable) transport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13150"/>
            <a:ext cx="6400800" cy="522288"/>
          </a:xfrm>
          <a:prstGeom prst="rect">
            <a:avLst/>
          </a:prstGeom>
          <a:noFill/>
        </p:spPr>
        <p:txBody>
          <a:bodyPr lIns="91156" tIns="45578" rIns="91156" bIns="45578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ＭＳ Ｐゴシック" pitchFamily="32" charset="-128"/>
                <a:cs typeface="Calibri"/>
              </a:rPr>
              <a:t>Best-effort global packet delivery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83182"/>
            <a:ext cx="6172200" cy="523875"/>
          </a:xfrm>
          <a:prstGeom prst="rect">
            <a:avLst/>
          </a:prstGeom>
          <a:noFill/>
        </p:spPr>
        <p:txBody>
          <a:bodyPr lIns="91156" tIns="45578" rIns="91156" bIns="45578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ＭＳ Ｐゴシック" pitchFamily="32" charset="-128"/>
                <a:cs typeface="Calibri"/>
              </a:rPr>
              <a:t>Best-effort local packet delivery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865870"/>
            <a:ext cx="6172200" cy="523875"/>
          </a:xfrm>
          <a:prstGeom prst="rect">
            <a:avLst/>
          </a:prstGeom>
          <a:noFill/>
        </p:spPr>
        <p:txBody>
          <a:bodyPr lIns="91156" tIns="45578" rIns="91156" bIns="45578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ＭＳ Ｐゴシック" pitchFamily="32" charset="-128"/>
                <a:cs typeface="Calibri"/>
              </a:rPr>
              <a:t>Physical transfer of bits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4267201" y="1981201"/>
            <a:ext cx="4495800" cy="4267200"/>
            <a:chOff x="4267200" y="1600200"/>
            <a:chExt cx="4495800" cy="4267200"/>
          </a:xfrm>
        </p:grpSpPr>
        <p:cxnSp>
          <p:nvCxnSpPr>
            <p:cNvPr id="23569" name="Straight Arrow Connector 14"/>
            <p:cNvCxnSpPr>
              <a:cxnSpLocks noChangeShapeType="1"/>
              <a:endCxn id="23583" idx="1"/>
            </p:cNvCxnSpPr>
            <p:nvPr/>
          </p:nvCxnSpPr>
          <p:spPr bwMode="auto">
            <a:xfrm>
              <a:off x="4267200" y="1600200"/>
              <a:ext cx="2536459" cy="1442235"/>
            </a:xfrm>
            <a:prstGeom prst="straightConnector1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0" name="Straight Arrow Connector 21"/>
            <p:cNvCxnSpPr>
              <a:cxnSpLocks noChangeShapeType="1"/>
              <a:endCxn id="23579" idx="1"/>
            </p:cNvCxnSpPr>
            <p:nvPr/>
          </p:nvCxnSpPr>
          <p:spPr bwMode="auto">
            <a:xfrm flipV="1">
              <a:off x="5181600" y="4958547"/>
              <a:ext cx="1649046" cy="908853"/>
            </a:xfrm>
            <a:prstGeom prst="straightConnector1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Straight Arrow Connector 23"/>
            <p:cNvCxnSpPr>
              <a:cxnSpLocks noChangeShapeType="1"/>
              <a:endCxn id="23580" idx="1"/>
            </p:cNvCxnSpPr>
            <p:nvPr/>
          </p:nvCxnSpPr>
          <p:spPr bwMode="auto">
            <a:xfrm flipV="1">
              <a:off x="5791200" y="4501347"/>
              <a:ext cx="1039446" cy="223053"/>
            </a:xfrm>
            <a:prstGeom prst="straightConnector1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Straight Arrow Connector 25"/>
            <p:cNvCxnSpPr>
              <a:cxnSpLocks noChangeShapeType="1"/>
              <a:endCxn id="23581" idx="1"/>
            </p:cNvCxnSpPr>
            <p:nvPr/>
          </p:nvCxnSpPr>
          <p:spPr bwMode="auto">
            <a:xfrm>
              <a:off x="6019800" y="3657600"/>
              <a:ext cx="810846" cy="388135"/>
            </a:xfrm>
            <a:prstGeom prst="straightConnector1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3" name="Straight Arrow Connector 27"/>
            <p:cNvCxnSpPr>
              <a:cxnSpLocks noChangeShapeType="1"/>
              <a:endCxn id="23582" idx="1"/>
            </p:cNvCxnSpPr>
            <p:nvPr/>
          </p:nvCxnSpPr>
          <p:spPr bwMode="auto">
            <a:xfrm>
              <a:off x="5105400" y="2819400"/>
              <a:ext cx="1725246" cy="769135"/>
            </a:xfrm>
            <a:prstGeom prst="straightConnector1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3" name="Group 6"/>
            <p:cNvGrpSpPr>
              <a:grpSpLocks/>
            </p:cNvGrpSpPr>
            <p:nvPr/>
          </p:nvGrpSpPr>
          <p:grpSpPr bwMode="auto">
            <a:xfrm>
              <a:off x="7239000" y="2819400"/>
              <a:ext cx="1497012" cy="431800"/>
              <a:chOff x="0" y="0"/>
              <a:chExt cx="943" cy="272"/>
            </a:xfrm>
            <a:solidFill>
              <a:srgbClr val="0000FF"/>
            </a:solidFill>
          </p:grpSpPr>
          <p:sp>
            <p:nvSpPr>
              <p:cNvPr id="44" name="Rectangle 7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8"/>
              <p:cNvSpPr>
                <a:spLocks/>
              </p:cNvSpPr>
              <p:nvPr/>
            </p:nvSpPr>
            <p:spPr bwMode="auto">
              <a:xfrm>
                <a:off x="34" y="24"/>
                <a:ext cx="873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Application</a:t>
                </a:r>
              </a:p>
            </p:txBody>
          </p:sp>
        </p:grpSp>
        <p:grpSp>
          <p:nvGrpSpPr>
            <p:cNvPr id="52" name="Group 15"/>
            <p:cNvGrpSpPr>
              <a:grpSpLocks/>
            </p:cNvGrpSpPr>
            <p:nvPr/>
          </p:nvGrpSpPr>
          <p:grpSpPr bwMode="auto">
            <a:xfrm>
              <a:off x="7265988" y="3352800"/>
              <a:ext cx="1497012" cy="431800"/>
              <a:chOff x="0" y="0"/>
              <a:chExt cx="943" cy="272"/>
            </a:xfrm>
            <a:solidFill>
              <a:srgbClr val="0000FF"/>
            </a:solidFill>
          </p:grpSpPr>
          <p:sp>
            <p:nvSpPr>
              <p:cNvPr id="53" name="Rectangle 16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17"/>
              <p:cNvSpPr>
                <a:spLocks/>
              </p:cNvSpPr>
              <p:nvPr/>
            </p:nvSpPr>
            <p:spPr bwMode="auto">
              <a:xfrm>
                <a:off x="35" y="24"/>
                <a:ext cx="752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Transport</a:t>
                </a:r>
              </a:p>
            </p:txBody>
          </p:sp>
        </p:grpSp>
        <p:grpSp>
          <p:nvGrpSpPr>
            <p:cNvPr id="23576" name="Group 18"/>
            <p:cNvGrpSpPr>
              <a:grpSpLocks/>
            </p:cNvGrpSpPr>
            <p:nvPr/>
          </p:nvGrpSpPr>
          <p:grpSpPr bwMode="auto">
            <a:xfrm>
              <a:off x="7265988" y="3810000"/>
              <a:ext cx="1497012" cy="428625"/>
              <a:chOff x="0" y="0"/>
              <a:chExt cx="943" cy="270"/>
            </a:xfrm>
          </p:grpSpPr>
          <p:sp>
            <p:nvSpPr>
              <p:cNvPr id="56" name="Rectangle 19"/>
              <p:cNvSpPr>
                <a:spLocks/>
              </p:cNvSpPr>
              <p:nvPr/>
            </p:nvSpPr>
            <p:spPr bwMode="auto">
              <a:xfrm>
                <a:off x="0" y="0"/>
                <a:ext cx="943" cy="270"/>
              </a:xfrm>
              <a:prstGeom prst="rect">
                <a:avLst/>
              </a:prstGeom>
              <a:solidFill>
                <a:srgbClr val="114FFB"/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9" name="Rectangle 20"/>
              <p:cNvSpPr>
                <a:spLocks/>
              </p:cNvSpPr>
              <p:nvPr/>
            </p:nvSpPr>
            <p:spPr bwMode="auto">
              <a:xfrm>
                <a:off x="140" y="23"/>
                <a:ext cx="66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9523" algn="ctr"/>
                <a:r>
                  <a:rPr lang="en-US" sz="180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Network</a:t>
                </a:r>
              </a:p>
            </p:txBody>
          </p:sp>
        </p:grpSp>
        <p:grpSp>
          <p:nvGrpSpPr>
            <p:cNvPr id="23577" name="Group 21"/>
            <p:cNvGrpSpPr>
              <a:grpSpLocks/>
            </p:cNvGrpSpPr>
            <p:nvPr/>
          </p:nvGrpSpPr>
          <p:grpSpPr bwMode="auto">
            <a:xfrm>
              <a:off x="7265988" y="4265612"/>
              <a:ext cx="1497012" cy="431800"/>
              <a:chOff x="0" y="0"/>
              <a:chExt cx="943" cy="272"/>
            </a:xfrm>
          </p:grpSpPr>
          <p:sp>
            <p:nvSpPr>
              <p:cNvPr id="59" name="Rectangle 22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solidFill>
                <a:srgbClr val="114FFB"/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7" name="Rectangle 23"/>
              <p:cNvSpPr>
                <a:spLocks/>
              </p:cNvSpPr>
              <p:nvPr/>
            </p:nvSpPr>
            <p:spPr bwMode="auto">
              <a:xfrm>
                <a:off x="183" y="24"/>
                <a:ext cx="69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9523" algn="ctr"/>
                <a:r>
                  <a:rPr lang="en-US" sz="180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23578" name="Group 24"/>
            <p:cNvGrpSpPr>
              <a:grpSpLocks/>
            </p:cNvGrpSpPr>
            <p:nvPr/>
          </p:nvGrpSpPr>
          <p:grpSpPr bwMode="auto">
            <a:xfrm>
              <a:off x="7265988" y="4722812"/>
              <a:ext cx="1497012" cy="430213"/>
              <a:chOff x="0" y="0"/>
              <a:chExt cx="943" cy="271"/>
            </a:xfrm>
          </p:grpSpPr>
          <p:sp>
            <p:nvSpPr>
              <p:cNvPr id="62" name="Rectangle 25"/>
              <p:cNvSpPr>
                <a:spLocks/>
              </p:cNvSpPr>
              <p:nvPr/>
            </p:nvSpPr>
            <p:spPr bwMode="auto">
              <a:xfrm>
                <a:off x="0" y="0"/>
                <a:ext cx="943" cy="271"/>
              </a:xfrm>
              <a:prstGeom prst="rect">
                <a:avLst/>
              </a:prstGeom>
              <a:solidFill>
                <a:srgbClr val="114FFB"/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5" name="Rectangle 26"/>
              <p:cNvSpPr>
                <a:spLocks/>
              </p:cNvSpPr>
              <p:nvPr/>
            </p:nvSpPr>
            <p:spPr bwMode="auto">
              <a:xfrm>
                <a:off x="195" y="23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9523" algn="ctr"/>
                <a:r>
                  <a:rPr lang="en-US" sz="180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  <p:sp>
          <p:nvSpPr>
            <p:cNvPr id="23579" name="Rectangle 27"/>
            <p:cNvSpPr>
              <a:spLocks/>
            </p:cNvSpPr>
            <p:nvPr/>
          </p:nvSpPr>
          <p:spPr bwMode="auto">
            <a:xfrm>
              <a:off x="6830646" y="4811712"/>
              <a:ext cx="359141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C012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rIns="63493" bIns="25400">
              <a:spAutoFit/>
            </a:bodyPr>
            <a:lstStyle/>
            <a:p>
              <a:pPr marL="7937">
                <a:lnSpc>
                  <a:spcPct val="85000"/>
                </a:lnSpc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L1</a:t>
              </a:r>
            </a:p>
          </p:txBody>
        </p:sp>
        <p:sp>
          <p:nvSpPr>
            <p:cNvPr id="23580" name="Rectangle 28"/>
            <p:cNvSpPr>
              <a:spLocks/>
            </p:cNvSpPr>
            <p:nvPr/>
          </p:nvSpPr>
          <p:spPr bwMode="auto">
            <a:xfrm>
              <a:off x="6830646" y="4354512"/>
              <a:ext cx="359141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C012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rIns="63493" bIns="25400">
              <a:spAutoFit/>
            </a:bodyPr>
            <a:lstStyle/>
            <a:p>
              <a:pPr marL="7937">
                <a:lnSpc>
                  <a:spcPct val="85000"/>
                </a:lnSpc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L2</a:t>
              </a:r>
            </a:p>
          </p:txBody>
        </p:sp>
        <p:sp>
          <p:nvSpPr>
            <p:cNvPr id="23581" name="Rectangle 29"/>
            <p:cNvSpPr>
              <a:spLocks/>
            </p:cNvSpPr>
            <p:nvPr/>
          </p:nvSpPr>
          <p:spPr bwMode="auto">
            <a:xfrm>
              <a:off x="6830646" y="3898900"/>
              <a:ext cx="359141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C012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rIns="63493" bIns="25400">
              <a:spAutoFit/>
            </a:bodyPr>
            <a:lstStyle/>
            <a:p>
              <a:pPr marL="7937">
                <a:lnSpc>
                  <a:spcPct val="85000"/>
                </a:lnSpc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L3</a:t>
              </a:r>
            </a:p>
          </p:txBody>
        </p:sp>
        <p:sp>
          <p:nvSpPr>
            <p:cNvPr id="23582" name="Rectangle 30"/>
            <p:cNvSpPr>
              <a:spLocks/>
            </p:cNvSpPr>
            <p:nvPr/>
          </p:nvSpPr>
          <p:spPr bwMode="auto">
            <a:xfrm>
              <a:off x="6830646" y="3441700"/>
              <a:ext cx="359141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C012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rIns="63493" bIns="25400">
              <a:spAutoFit/>
            </a:bodyPr>
            <a:lstStyle/>
            <a:p>
              <a:pPr marL="7937">
                <a:lnSpc>
                  <a:spcPct val="85000"/>
                </a:lnSpc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L4</a:t>
              </a:r>
            </a:p>
          </p:txBody>
        </p:sp>
        <p:sp>
          <p:nvSpPr>
            <p:cNvPr id="23583" name="Rectangle 33"/>
            <p:cNvSpPr>
              <a:spLocks/>
            </p:cNvSpPr>
            <p:nvPr/>
          </p:nvSpPr>
          <p:spPr bwMode="auto">
            <a:xfrm>
              <a:off x="6803659" y="2895600"/>
              <a:ext cx="359141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C012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rIns="63493" bIns="25400">
              <a:spAutoFit/>
            </a:bodyPr>
            <a:lstStyle/>
            <a:p>
              <a:pPr marL="7937">
                <a:lnSpc>
                  <a:spcPct val="85000"/>
                </a:lnSpc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L7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476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What gets implemented where?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4478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Lower three layers implemented everywhere</a:t>
            </a:r>
          </a:p>
          <a:p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Top two layers implemented only at hosts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066800" y="3822701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233516" y="3806850"/>
            <a:ext cx="1224396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Transport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066800" y="42037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325586" y="4187854"/>
            <a:ext cx="11143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Network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1066800" y="45847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1331937" y="4568854"/>
            <a:ext cx="10746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Datalink</a:t>
            </a: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1066800" y="4965701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1311295" y="4949850"/>
            <a:ext cx="1041929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Physical</a:t>
            </a: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6477000" y="3822701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6643717" y="3806850"/>
            <a:ext cx="1224396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Transport</a:t>
            </a:r>
          </a:p>
        </p:txBody>
      </p:sp>
      <p:sp>
        <p:nvSpPr>
          <p:cNvPr id="29709" name="Rectangle 14"/>
          <p:cNvSpPr>
            <a:spLocks noChangeArrowheads="1"/>
          </p:cNvSpPr>
          <p:nvPr/>
        </p:nvSpPr>
        <p:spPr bwMode="auto">
          <a:xfrm>
            <a:off x="6477000" y="42037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6735787" y="4187854"/>
            <a:ext cx="11143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Network</a:t>
            </a:r>
          </a:p>
        </p:txBody>
      </p:sp>
      <p:sp>
        <p:nvSpPr>
          <p:cNvPr id="29711" name="Rectangle 16"/>
          <p:cNvSpPr>
            <a:spLocks noChangeArrowheads="1"/>
          </p:cNvSpPr>
          <p:nvPr/>
        </p:nvSpPr>
        <p:spPr bwMode="auto">
          <a:xfrm>
            <a:off x="6477000" y="45847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6742133" y="4568854"/>
            <a:ext cx="10746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Datalink</a:t>
            </a:r>
          </a:p>
        </p:txBody>
      </p:sp>
      <p:sp>
        <p:nvSpPr>
          <p:cNvPr id="29713" name="Rectangle 18"/>
          <p:cNvSpPr>
            <a:spLocks noChangeArrowheads="1"/>
          </p:cNvSpPr>
          <p:nvPr/>
        </p:nvSpPr>
        <p:spPr bwMode="auto">
          <a:xfrm>
            <a:off x="6477000" y="4965701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6721489" y="4949850"/>
            <a:ext cx="1041929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Physical</a:t>
            </a:r>
          </a:p>
        </p:txBody>
      </p:sp>
      <p:sp>
        <p:nvSpPr>
          <p:cNvPr id="29715" name="Rectangle 20"/>
          <p:cNvSpPr>
            <a:spLocks noChangeArrowheads="1"/>
          </p:cNvSpPr>
          <p:nvPr/>
        </p:nvSpPr>
        <p:spPr bwMode="auto">
          <a:xfrm>
            <a:off x="3706870" y="42037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3965601" y="4187854"/>
            <a:ext cx="11143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Network</a:t>
            </a:r>
          </a:p>
        </p:txBody>
      </p:sp>
      <p:sp>
        <p:nvSpPr>
          <p:cNvPr id="29717" name="Rectangle 22"/>
          <p:cNvSpPr>
            <a:spLocks noChangeArrowheads="1"/>
          </p:cNvSpPr>
          <p:nvPr/>
        </p:nvSpPr>
        <p:spPr bwMode="auto">
          <a:xfrm>
            <a:off x="3706870" y="45847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3971952" y="4568854"/>
            <a:ext cx="10746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Datalink</a:t>
            </a:r>
          </a:p>
        </p:txBody>
      </p:sp>
      <p:sp>
        <p:nvSpPr>
          <p:cNvPr id="29719" name="Rectangle 24"/>
          <p:cNvSpPr>
            <a:spLocks noChangeArrowheads="1"/>
          </p:cNvSpPr>
          <p:nvPr/>
        </p:nvSpPr>
        <p:spPr bwMode="auto">
          <a:xfrm>
            <a:off x="3706870" y="4965701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3951310" y="4949850"/>
            <a:ext cx="1041929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Physical</a:t>
            </a:r>
          </a:p>
        </p:txBody>
      </p:sp>
      <p:cxnSp>
        <p:nvCxnSpPr>
          <p:cNvPr id="29721" name="AutoShape 26"/>
          <p:cNvCxnSpPr>
            <a:cxnSpLocks noChangeShapeType="1"/>
            <a:stCxn id="29705" idx="3"/>
            <a:endCxn id="29719" idx="1"/>
          </p:cNvCxnSpPr>
          <p:nvPr/>
        </p:nvCxnSpPr>
        <p:spPr bwMode="auto">
          <a:xfrm>
            <a:off x="2782888" y="51562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AutoShape 27"/>
          <p:cNvCxnSpPr>
            <a:cxnSpLocks noChangeShapeType="1"/>
            <a:stCxn id="29703" idx="3"/>
            <a:endCxn id="29717" idx="1"/>
          </p:cNvCxnSpPr>
          <p:nvPr/>
        </p:nvCxnSpPr>
        <p:spPr bwMode="auto">
          <a:xfrm>
            <a:off x="2782888" y="47752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AutoShape 28"/>
          <p:cNvCxnSpPr>
            <a:cxnSpLocks noChangeShapeType="1"/>
            <a:stCxn id="29701" idx="3"/>
            <a:endCxn id="29715" idx="1"/>
          </p:cNvCxnSpPr>
          <p:nvPr/>
        </p:nvCxnSpPr>
        <p:spPr bwMode="auto">
          <a:xfrm>
            <a:off x="2782888" y="43942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AutoShape 29"/>
          <p:cNvCxnSpPr>
            <a:cxnSpLocks noChangeShapeType="1"/>
            <a:stCxn id="29719" idx="3"/>
            <a:endCxn id="29713" idx="1"/>
          </p:cNvCxnSpPr>
          <p:nvPr/>
        </p:nvCxnSpPr>
        <p:spPr bwMode="auto">
          <a:xfrm>
            <a:off x="5422900" y="51562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AutoShape 30"/>
          <p:cNvCxnSpPr>
            <a:cxnSpLocks noChangeShapeType="1"/>
            <a:stCxn id="29717" idx="3"/>
            <a:endCxn id="29711" idx="1"/>
          </p:cNvCxnSpPr>
          <p:nvPr/>
        </p:nvCxnSpPr>
        <p:spPr bwMode="auto">
          <a:xfrm>
            <a:off x="5422900" y="47752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AutoShape 31"/>
          <p:cNvCxnSpPr>
            <a:cxnSpLocks noChangeShapeType="1"/>
            <a:stCxn id="29715" idx="3"/>
            <a:endCxn id="29709" idx="1"/>
          </p:cNvCxnSpPr>
          <p:nvPr/>
        </p:nvCxnSpPr>
        <p:spPr bwMode="auto">
          <a:xfrm>
            <a:off x="5422900" y="43942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AutoShape 32"/>
          <p:cNvCxnSpPr>
            <a:cxnSpLocks noChangeShapeType="1"/>
            <a:stCxn id="29699" idx="3"/>
            <a:endCxn id="29707" idx="1"/>
          </p:cNvCxnSpPr>
          <p:nvPr/>
        </p:nvCxnSpPr>
        <p:spPr bwMode="auto">
          <a:xfrm>
            <a:off x="2782888" y="4013200"/>
            <a:ext cx="368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728" name="Group 33"/>
          <p:cNvGrpSpPr>
            <a:grpSpLocks/>
          </p:cNvGrpSpPr>
          <p:nvPr/>
        </p:nvGrpSpPr>
        <p:grpSpPr bwMode="auto">
          <a:xfrm>
            <a:off x="1066801" y="3441835"/>
            <a:ext cx="7113588" cy="400050"/>
            <a:chOff x="647" y="2280"/>
            <a:chExt cx="4481" cy="252"/>
          </a:xfrm>
        </p:grpSpPr>
        <p:sp>
          <p:nvSpPr>
            <p:cNvPr id="29732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  <a:cs typeface="Calibri" charset="0"/>
              </a:endParaRPr>
            </a:p>
          </p:txBody>
        </p:sp>
        <p:sp>
          <p:nvSpPr>
            <p:cNvPr id="29733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8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Calibri" charset="0"/>
                  <a:cs typeface="Calibri" charset="0"/>
                </a:rPr>
                <a:t>Application</a:t>
              </a:r>
            </a:p>
          </p:txBody>
        </p:sp>
        <p:sp>
          <p:nvSpPr>
            <p:cNvPr id="29734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  <a:cs typeface="Calibri" charset="0"/>
              </a:endParaRPr>
            </a:p>
          </p:txBody>
        </p:sp>
        <p:sp>
          <p:nvSpPr>
            <p:cNvPr id="29735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8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Calibri" charset="0"/>
                  <a:cs typeface="Calibri" charset="0"/>
                </a:rPr>
                <a:t>Application</a:t>
              </a:r>
            </a:p>
          </p:txBody>
        </p:sp>
        <p:cxnSp>
          <p:nvCxnSpPr>
            <p:cNvPr id="29736" name="AutoShape 38"/>
            <p:cNvCxnSpPr>
              <a:cxnSpLocks noChangeShapeType="1"/>
              <a:stCxn id="29732" idx="3"/>
              <a:endCxn id="29735" idx="1"/>
            </p:cNvCxnSpPr>
            <p:nvPr/>
          </p:nvCxnSpPr>
          <p:spPr bwMode="auto">
            <a:xfrm>
              <a:off x="1720" y="2400"/>
              <a:ext cx="2356" cy="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977900" y="5499100"/>
            <a:ext cx="187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59" tIns="44238" rIns="90059" bIns="44238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rgbClr val="660066"/>
                </a:solidFill>
                <a:latin typeface="Calibri" charset="0"/>
                <a:cs typeface="Calibri" charset="0"/>
              </a:rPr>
              <a:t>End system</a:t>
            </a:r>
          </a:p>
        </p:txBody>
      </p:sp>
      <p:sp>
        <p:nvSpPr>
          <p:cNvPr id="29730" name="Text Box 40"/>
          <p:cNvSpPr txBox="1">
            <a:spLocks noChangeArrowheads="1"/>
          </p:cNvSpPr>
          <p:nvPr/>
        </p:nvSpPr>
        <p:spPr bwMode="auto">
          <a:xfrm>
            <a:off x="6389688" y="5499100"/>
            <a:ext cx="187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59" tIns="44238" rIns="90059" bIns="44238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rgbClr val="660066"/>
                </a:solidFill>
                <a:latin typeface="Calibri" charset="0"/>
                <a:cs typeface="Calibri" charset="0"/>
              </a:rPr>
              <a:t>End system</a:t>
            </a:r>
          </a:p>
        </p:txBody>
      </p:sp>
      <p:sp>
        <p:nvSpPr>
          <p:cNvPr id="29731" name="Text Box 41"/>
          <p:cNvSpPr txBox="1">
            <a:spLocks noChangeArrowheads="1"/>
          </p:cNvSpPr>
          <p:nvPr/>
        </p:nvSpPr>
        <p:spPr bwMode="auto">
          <a:xfrm>
            <a:off x="3970338" y="5499100"/>
            <a:ext cx="1174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59" tIns="44238" rIns="90059" bIns="44238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rgbClr val="660066"/>
                </a:solidFill>
                <a:latin typeface="Calibri" charset="0"/>
                <a:cs typeface="Calibri" charset="0"/>
              </a:rPr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36989115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 (1)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00600"/>
          </a:xfrm>
        </p:spPr>
        <p:txBody>
          <a:bodyPr/>
          <a:lstStyle/>
          <a:p>
            <a:r>
              <a:rPr lang="en-US" sz="2400" dirty="0"/>
              <a:t>Test only assumes material covered in lecture &amp; sections</a:t>
            </a:r>
          </a:p>
          <a:p>
            <a:pPr lvl="1"/>
            <a:r>
              <a:rPr lang="en-US" sz="2000" dirty="0"/>
              <a:t>Text: only to clarify details and context for the above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The test doesn’t require you to do complicated calculations </a:t>
            </a:r>
          </a:p>
          <a:p>
            <a:pPr lvl="1"/>
            <a:r>
              <a:rPr lang="en-US" sz="2000" dirty="0"/>
              <a:t>Use this as a hint to whether you are on the right track</a:t>
            </a:r>
          </a:p>
          <a:p>
            <a:endParaRPr lang="en-US" sz="2400" dirty="0"/>
          </a:p>
          <a:p>
            <a:r>
              <a:rPr lang="en-US" sz="2400" dirty="0"/>
              <a:t>You don’t need to memorize packet headers</a:t>
            </a:r>
          </a:p>
          <a:p>
            <a:pPr lvl="1"/>
            <a:r>
              <a:rPr lang="en-US" sz="2000" dirty="0"/>
              <a:t>We’ll provide the IP header for your reference on the exam sheet</a:t>
            </a:r>
          </a:p>
          <a:p>
            <a:endParaRPr lang="en-US" sz="2400" dirty="0"/>
          </a:p>
          <a:p>
            <a:r>
              <a:rPr lang="en-US" sz="2400" dirty="0"/>
              <a:t>You do need to understand how things work </a:t>
            </a:r>
          </a:p>
          <a:p>
            <a:pPr lvl="1"/>
            <a:r>
              <a:rPr lang="en-US" sz="2000" dirty="0"/>
              <a:t>not for the sake of knowing gory details but to understand pros/cons, when a solution is applicable/useful/useless, etc.</a:t>
            </a:r>
          </a:p>
          <a:p>
            <a:pPr marL="342313" lvl="1" indent="0">
              <a:buNone/>
            </a:pP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896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Logical Communication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762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Layers interacts with peer’</a:t>
            </a:r>
            <a:r>
              <a:rPr lang="en-US" altLang="ja-JP">
                <a:latin typeface="Calibri" charset="0"/>
                <a:ea typeface="ＭＳ Ｐゴシック" charset="0"/>
                <a:cs typeface="Calibri" charset="0"/>
              </a:rPr>
              <a:t>s corresponding layer</a:t>
            </a:r>
            <a:endParaRPr lang="en-US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066800" y="3810001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233516" y="3794153"/>
            <a:ext cx="1224396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Transport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066800" y="4191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1325586" y="4175157"/>
            <a:ext cx="11143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Network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1066800" y="4572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1331937" y="4556155"/>
            <a:ext cx="10746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Datalink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1066800" y="4953001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311295" y="4937153"/>
            <a:ext cx="1041929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Physical</a:t>
            </a:r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6477000" y="3810001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6643717" y="3794153"/>
            <a:ext cx="1224396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Transport</a:t>
            </a:r>
          </a:p>
        </p:txBody>
      </p:sp>
      <p:sp>
        <p:nvSpPr>
          <p:cNvPr id="36877" name="Rectangle 14"/>
          <p:cNvSpPr>
            <a:spLocks noChangeArrowheads="1"/>
          </p:cNvSpPr>
          <p:nvPr/>
        </p:nvSpPr>
        <p:spPr bwMode="auto">
          <a:xfrm>
            <a:off x="6477000" y="4191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6735787" y="4175157"/>
            <a:ext cx="11143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Network</a:t>
            </a:r>
          </a:p>
        </p:txBody>
      </p:sp>
      <p:sp>
        <p:nvSpPr>
          <p:cNvPr id="36879" name="Rectangle 16"/>
          <p:cNvSpPr>
            <a:spLocks noChangeArrowheads="1"/>
          </p:cNvSpPr>
          <p:nvPr/>
        </p:nvSpPr>
        <p:spPr bwMode="auto">
          <a:xfrm>
            <a:off x="6477000" y="4572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6742133" y="4556155"/>
            <a:ext cx="10746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Datalink</a:t>
            </a:r>
          </a:p>
        </p:txBody>
      </p:sp>
      <p:sp>
        <p:nvSpPr>
          <p:cNvPr id="36881" name="Rectangle 18"/>
          <p:cNvSpPr>
            <a:spLocks noChangeArrowheads="1"/>
          </p:cNvSpPr>
          <p:nvPr/>
        </p:nvSpPr>
        <p:spPr bwMode="auto">
          <a:xfrm>
            <a:off x="6477000" y="4953001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6721489" y="4937153"/>
            <a:ext cx="1041929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Physical</a:t>
            </a:r>
          </a:p>
        </p:txBody>
      </p:sp>
      <p:sp>
        <p:nvSpPr>
          <p:cNvPr id="36883" name="Rectangle 20"/>
          <p:cNvSpPr>
            <a:spLocks noChangeArrowheads="1"/>
          </p:cNvSpPr>
          <p:nvPr/>
        </p:nvSpPr>
        <p:spPr bwMode="auto">
          <a:xfrm>
            <a:off x="3733800" y="4191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3992587" y="4175157"/>
            <a:ext cx="11143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Network</a:t>
            </a:r>
          </a:p>
        </p:txBody>
      </p:sp>
      <p:sp>
        <p:nvSpPr>
          <p:cNvPr id="36885" name="Rectangle 22"/>
          <p:cNvSpPr>
            <a:spLocks noChangeArrowheads="1"/>
          </p:cNvSpPr>
          <p:nvPr/>
        </p:nvSpPr>
        <p:spPr bwMode="auto">
          <a:xfrm>
            <a:off x="3733800" y="4572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86" name="Text Box 23"/>
          <p:cNvSpPr txBox="1">
            <a:spLocks noChangeArrowheads="1"/>
          </p:cNvSpPr>
          <p:nvPr/>
        </p:nvSpPr>
        <p:spPr bwMode="auto">
          <a:xfrm>
            <a:off x="3998933" y="4556155"/>
            <a:ext cx="10746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Datalink</a:t>
            </a:r>
          </a:p>
        </p:txBody>
      </p:sp>
      <p:sp>
        <p:nvSpPr>
          <p:cNvPr id="36887" name="Rectangle 24"/>
          <p:cNvSpPr>
            <a:spLocks noChangeArrowheads="1"/>
          </p:cNvSpPr>
          <p:nvPr/>
        </p:nvSpPr>
        <p:spPr bwMode="auto">
          <a:xfrm>
            <a:off x="3733800" y="4953001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3978289" y="4937153"/>
            <a:ext cx="1041929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Physical</a:t>
            </a:r>
          </a:p>
        </p:txBody>
      </p:sp>
      <p:cxnSp>
        <p:nvCxnSpPr>
          <p:cNvPr id="36889" name="AutoShape 26"/>
          <p:cNvCxnSpPr>
            <a:cxnSpLocks noChangeShapeType="1"/>
            <a:stCxn id="36873" idx="3"/>
            <a:endCxn id="36887" idx="1"/>
          </p:cNvCxnSpPr>
          <p:nvPr/>
        </p:nvCxnSpPr>
        <p:spPr bwMode="auto">
          <a:xfrm>
            <a:off x="2782888" y="5143500"/>
            <a:ext cx="9382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0" name="AutoShape 27"/>
          <p:cNvCxnSpPr>
            <a:cxnSpLocks noChangeShapeType="1"/>
            <a:stCxn id="36871" idx="3"/>
            <a:endCxn id="36885" idx="1"/>
          </p:cNvCxnSpPr>
          <p:nvPr/>
        </p:nvCxnSpPr>
        <p:spPr bwMode="auto">
          <a:xfrm>
            <a:off x="2782888" y="4762500"/>
            <a:ext cx="9382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1" name="AutoShape 28"/>
          <p:cNvCxnSpPr>
            <a:cxnSpLocks noChangeShapeType="1"/>
            <a:stCxn id="36869" idx="3"/>
            <a:endCxn id="36883" idx="1"/>
          </p:cNvCxnSpPr>
          <p:nvPr/>
        </p:nvCxnSpPr>
        <p:spPr bwMode="auto">
          <a:xfrm>
            <a:off x="2782888" y="4381500"/>
            <a:ext cx="9382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2" name="AutoShape 29"/>
          <p:cNvCxnSpPr>
            <a:cxnSpLocks noChangeShapeType="1"/>
            <a:stCxn id="36887" idx="3"/>
            <a:endCxn id="36881" idx="1"/>
          </p:cNvCxnSpPr>
          <p:nvPr/>
        </p:nvCxnSpPr>
        <p:spPr bwMode="auto">
          <a:xfrm>
            <a:off x="5449888" y="5143500"/>
            <a:ext cx="10144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3" name="AutoShape 30"/>
          <p:cNvCxnSpPr>
            <a:cxnSpLocks noChangeShapeType="1"/>
            <a:stCxn id="36885" idx="3"/>
            <a:endCxn id="36879" idx="1"/>
          </p:cNvCxnSpPr>
          <p:nvPr/>
        </p:nvCxnSpPr>
        <p:spPr bwMode="auto">
          <a:xfrm>
            <a:off x="5449888" y="4762500"/>
            <a:ext cx="10144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4" name="AutoShape 31"/>
          <p:cNvCxnSpPr>
            <a:cxnSpLocks noChangeShapeType="1"/>
            <a:stCxn id="36883" idx="3"/>
            <a:endCxn id="36877" idx="1"/>
          </p:cNvCxnSpPr>
          <p:nvPr/>
        </p:nvCxnSpPr>
        <p:spPr bwMode="auto">
          <a:xfrm>
            <a:off x="5449888" y="4381500"/>
            <a:ext cx="10144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5" name="AutoShape 32"/>
          <p:cNvCxnSpPr>
            <a:cxnSpLocks noChangeShapeType="1"/>
            <a:stCxn id="36867" idx="3"/>
            <a:endCxn id="36875" idx="1"/>
          </p:cNvCxnSpPr>
          <p:nvPr/>
        </p:nvCxnSpPr>
        <p:spPr bwMode="auto">
          <a:xfrm>
            <a:off x="2782888" y="4000500"/>
            <a:ext cx="36814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6" name="Rectangle 33"/>
          <p:cNvSpPr>
            <a:spLocks noChangeArrowheads="1"/>
          </p:cNvSpPr>
          <p:nvPr/>
        </p:nvSpPr>
        <p:spPr bwMode="auto">
          <a:xfrm>
            <a:off x="1066800" y="34290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97" name="Text Box 34"/>
          <p:cNvSpPr txBox="1">
            <a:spLocks noChangeArrowheads="1"/>
          </p:cNvSpPr>
          <p:nvPr/>
        </p:nvSpPr>
        <p:spPr bwMode="auto">
          <a:xfrm>
            <a:off x="1143029" y="3429030"/>
            <a:ext cx="141317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Application</a:t>
            </a:r>
          </a:p>
        </p:txBody>
      </p:sp>
      <p:sp>
        <p:nvSpPr>
          <p:cNvPr id="36898" name="Rectangle 35"/>
          <p:cNvSpPr>
            <a:spLocks noChangeArrowheads="1"/>
          </p:cNvSpPr>
          <p:nvPr/>
        </p:nvSpPr>
        <p:spPr bwMode="auto">
          <a:xfrm>
            <a:off x="6477000" y="34290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6899" name="Text Box 36"/>
          <p:cNvSpPr txBox="1">
            <a:spLocks noChangeArrowheads="1"/>
          </p:cNvSpPr>
          <p:nvPr/>
        </p:nvSpPr>
        <p:spPr bwMode="auto">
          <a:xfrm>
            <a:off x="6510366" y="3429030"/>
            <a:ext cx="141317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Application</a:t>
            </a:r>
          </a:p>
        </p:txBody>
      </p:sp>
      <p:cxnSp>
        <p:nvCxnSpPr>
          <p:cNvPr id="36900" name="AutoShape 37"/>
          <p:cNvCxnSpPr>
            <a:cxnSpLocks noChangeShapeType="1"/>
            <a:stCxn id="36896" idx="3"/>
            <a:endCxn id="36898" idx="1"/>
          </p:cNvCxnSpPr>
          <p:nvPr/>
        </p:nvCxnSpPr>
        <p:spPr bwMode="auto">
          <a:xfrm>
            <a:off x="2782888" y="3619500"/>
            <a:ext cx="36814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901" name="Text Box 38"/>
          <p:cNvSpPr txBox="1">
            <a:spLocks noChangeArrowheads="1"/>
          </p:cNvSpPr>
          <p:nvPr/>
        </p:nvSpPr>
        <p:spPr bwMode="auto">
          <a:xfrm>
            <a:off x="1333500" y="5486400"/>
            <a:ext cx="1168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59" tIns="44238" rIns="90059" bIns="44238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rgbClr val="800080"/>
                </a:solidFill>
                <a:latin typeface="Calibri" charset="0"/>
                <a:cs typeface="Calibri" charset="0"/>
              </a:rPr>
              <a:t>Host A</a:t>
            </a:r>
          </a:p>
        </p:txBody>
      </p:sp>
      <p:sp>
        <p:nvSpPr>
          <p:cNvPr id="36902" name="Text Box 39"/>
          <p:cNvSpPr txBox="1">
            <a:spLocks noChangeArrowheads="1"/>
          </p:cNvSpPr>
          <p:nvPr/>
        </p:nvSpPr>
        <p:spPr bwMode="auto">
          <a:xfrm>
            <a:off x="6753282" y="5486400"/>
            <a:ext cx="1152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59" tIns="44238" rIns="90059" bIns="44238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rgbClr val="800080"/>
                </a:solidFill>
                <a:latin typeface="Calibri" charset="0"/>
                <a:cs typeface="Calibri" charset="0"/>
              </a:rPr>
              <a:t>Host B</a:t>
            </a:r>
          </a:p>
        </p:txBody>
      </p:sp>
      <p:sp>
        <p:nvSpPr>
          <p:cNvPr id="36903" name="Text Box 40"/>
          <p:cNvSpPr txBox="1">
            <a:spLocks noChangeArrowheads="1"/>
          </p:cNvSpPr>
          <p:nvPr/>
        </p:nvSpPr>
        <p:spPr bwMode="auto">
          <a:xfrm>
            <a:off x="3979920" y="5486400"/>
            <a:ext cx="1209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59" tIns="44238" rIns="90059" bIns="44238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rgbClr val="800080"/>
                </a:solidFill>
                <a:latin typeface="Calibri" charset="0"/>
                <a:cs typeface="Calibri" charset="0"/>
              </a:rPr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17140359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Physical Communication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1"/>
            <a:ext cx="77724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Communication goes down to physical network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Then up to relevant layer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066800" y="3810001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233516" y="3794153"/>
            <a:ext cx="1224396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Transport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066800" y="4191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1325586" y="4175157"/>
            <a:ext cx="11143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Network</a:t>
            </a: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1066800" y="4572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1331937" y="4556155"/>
            <a:ext cx="10746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Datalink</a:t>
            </a:r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1066800" y="4953001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311295" y="4937153"/>
            <a:ext cx="1041929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Physical</a:t>
            </a: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6477000" y="3810001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6643717" y="3794153"/>
            <a:ext cx="1224396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Transport</a:t>
            </a: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6477000" y="4191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6735787" y="4175157"/>
            <a:ext cx="11143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Network</a:t>
            </a: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6477000" y="4572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6742133" y="4556155"/>
            <a:ext cx="10746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Datalink</a:t>
            </a:r>
          </a:p>
        </p:txBody>
      </p:sp>
      <p:sp>
        <p:nvSpPr>
          <p:cNvPr id="38929" name="Rectangle 18"/>
          <p:cNvSpPr>
            <a:spLocks noChangeArrowheads="1"/>
          </p:cNvSpPr>
          <p:nvPr/>
        </p:nvSpPr>
        <p:spPr bwMode="auto">
          <a:xfrm>
            <a:off x="6477000" y="4953001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6721489" y="4937153"/>
            <a:ext cx="1041929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Physical</a:t>
            </a:r>
          </a:p>
        </p:txBody>
      </p:sp>
      <p:sp>
        <p:nvSpPr>
          <p:cNvPr id="38931" name="Rectangle 20"/>
          <p:cNvSpPr>
            <a:spLocks noChangeArrowheads="1"/>
          </p:cNvSpPr>
          <p:nvPr/>
        </p:nvSpPr>
        <p:spPr bwMode="auto">
          <a:xfrm>
            <a:off x="3797300" y="4191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4056089" y="4175157"/>
            <a:ext cx="11143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Network</a:t>
            </a:r>
          </a:p>
        </p:txBody>
      </p:sp>
      <p:sp>
        <p:nvSpPr>
          <p:cNvPr id="38933" name="Rectangle 22"/>
          <p:cNvSpPr>
            <a:spLocks noChangeArrowheads="1"/>
          </p:cNvSpPr>
          <p:nvPr/>
        </p:nvSpPr>
        <p:spPr bwMode="auto">
          <a:xfrm>
            <a:off x="3797300" y="4572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4064022" y="4556155"/>
            <a:ext cx="1074615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Datalink</a:t>
            </a:r>
          </a:p>
        </p:txBody>
      </p:sp>
      <p:sp>
        <p:nvSpPr>
          <p:cNvPr id="38935" name="Rectangle 24"/>
          <p:cNvSpPr>
            <a:spLocks noChangeArrowheads="1"/>
          </p:cNvSpPr>
          <p:nvPr/>
        </p:nvSpPr>
        <p:spPr bwMode="auto">
          <a:xfrm>
            <a:off x="3797300" y="4953001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156" tIns="45578" rIns="91156" bIns="45578" anchor="ctr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4041791" y="4937153"/>
            <a:ext cx="1041929" cy="3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6" tIns="45574" rIns="91146" bIns="4557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  <a:cs typeface="Calibri" charset="0"/>
              </a:rPr>
              <a:t>Physical</a:t>
            </a:r>
          </a:p>
        </p:txBody>
      </p:sp>
      <p:cxnSp>
        <p:nvCxnSpPr>
          <p:cNvPr id="38937" name="AutoShape 26"/>
          <p:cNvCxnSpPr>
            <a:cxnSpLocks noChangeShapeType="1"/>
            <a:stCxn id="38921" idx="3"/>
            <a:endCxn id="38935" idx="1"/>
          </p:cNvCxnSpPr>
          <p:nvPr/>
        </p:nvCxnSpPr>
        <p:spPr bwMode="auto">
          <a:xfrm>
            <a:off x="2782888" y="5143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8" name="AutoShape 27"/>
          <p:cNvCxnSpPr>
            <a:cxnSpLocks noChangeShapeType="1"/>
            <a:stCxn id="38919" idx="3"/>
            <a:endCxn id="38933" idx="1"/>
          </p:cNvCxnSpPr>
          <p:nvPr/>
        </p:nvCxnSpPr>
        <p:spPr bwMode="auto">
          <a:xfrm>
            <a:off x="2782888" y="4762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9" name="AutoShape 28"/>
          <p:cNvCxnSpPr>
            <a:cxnSpLocks noChangeShapeType="1"/>
            <a:stCxn id="38917" idx="3"/>
            <a:endCxn id="38931" idx="1"/>
          </p:cNvCxnSpPr>
          <p:nvPr/>
        </p:nvCxnSpPr>
        <p:spPr bwMode="auto">
          <a:xfrm>
            <a:off x="2782888" y="4381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0" name="AutoShape 29"/>
          <p:cNvCxnSpPr>
            <a:cxnSpLocks noChangeShapeType="1"/>
            <a:stCxn id="38935" idx="3"/>
            <a:endCxn id="38929" idx="1"/>
          </p:cNvCxnSpPr>
          <p:nvPr/>
        </p:nvCxnSpPr>
        <p:spPr bwMode="auto">
          <a:xfrm>
            <a:off x="5513388" y="5143500"/>
            <a:ext cx="950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1" name="AutoShape 30"/>
          <p:cNvCxnSpPr>
            <a:cxnSpLocks noChangeShapeType="1"/>
            <a:stCxn id="38933" idx="3"/>
            <a:endCxn id="38927" idx="1"/>
          </p:cNvCxnSpPr>
          <p:nvPr/>
        </p:nvCxnSpPr>
        <p:spPr bwMode="auto">
          <a:xfrm>
            <a:off x="5513388" y="4762500"/>
            <a:ext cx="950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2" name="AutoShape 31"/>
          <p:cNvCxnSpPr>
            <a:cxnSpLocks noChangeShapeType="1"/>
            <a:stCxn id="38931" idx="3"/>
            <a:endCxn id="38925" idx="1"/>
          </p:cNvCxnSpPr>
          <p:nvPr/>
        </p:nvCxnSpPr>
        <p:spPr bwMode="auto">
          <a:xfrm>
            <a:off x="5513388" y="4381500"/>
            <a:ext cx="950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3" name="AutoShape 32"/>
          <p:cNvCxnSpPr>
            <a:cxnSpLocks noChangeShapeType="1"/>
            <a:stCxn id="38915" idx="3"/>
            <a:endCxn id="38923" idx="1"/>
          </p:cNvCxnSpPr>
          <p:nvPr/>
        </p:nvCxnSpPr>
        <p:spPr bwMode="auto">
          <a:xfrm>
            <a:off x="2782888" y="4000500"/>
            <a:ext cx="368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944" name="Group 33"/>
          <p:cNvGrpSpPr>
            <a:grpSpLocks/>
          </p:cNvGrpSpPr>
          <p:nvPr/>
        </p:nvGrpSpPr>
        <p:grpSpPr bwMode="auto">
          <a:xfrm>
            <a:off x="1066801" y="3429135"/>
            <a:ext cx="7113588" cy="400050"/>
            <a:chOff x="647" y="2280"/>
            <a:chExt cx="4481" cy="252"/>
          </a:xfrm>
        </p:grpSpPr>
        <p:sp>
          <p:nvSpPr>
            <p:cNvPr id="38949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  <a:cs typeface="Calibri" charset="0"/>
              </a:endParaRPr>
            </a:p>
          </p:txBody>
        </p:sp>
        <p:sp>
          <p:nvSpPr>
            <p:cNvPr id="38950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8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Calibri" charset="0"/>
                  <a:cs typeface="Calibri" charset="0"/>
                </a:rPr>
                <a:t>Application</a:t>
              </a:r>
            </a:p>
          </p:txBody>
        </p:sp>
        <p:sp>
          <p:nvSpPr>
            <p:cNvPr id="38951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  <a:cs typeface="Calibri" charset="0"/>
              </a:endParaRPr>
            </a:p>
          </p:txBody>
        </p:sp>
        <p:sp>
          <p:nvSpPr>
            <p:cNvPr id="38952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8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Calibri" charset="0"/>
                  <a:cs typeface="Calibri" charset="0"/>
                </a:rPr>
                <a:t>Application</a:t>
              </a:r>
            </a:p>
          </p:txBody>
        </p:sp>
        <p:cxnSp>
          <p:nvCxnSpPr>
            <p:cNvPr id="38953" name="AutoShape 38"/>
            <p:cNvCxnSpPr>
              <a:cxnSpLocks noChangeShapeType="1"/>
              <a:stCxn id="38949" idx="3"/>
              <a:endCxn id="38952" idx="1"/>
            </p:cNvCxnSpPr>
            <p:nvPr/>
          </p:nvCxnSpPr>
          <p:spPr bwMode="auto">
            <a:xfrm>
              <a:off x="1720" y="2400"/>
              <a:ext cx="2356" cy="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945" name="Text Box 39"/>
          <p:cNvSpPr txBox="1">
            <a:spLocks noChangeArrowheads="1"/>
          </p:cNvSpPr>
          <p:nvPr/>
        </p:nvSpPr>
        <p:spPr bwMode="auto">
          <a:xfrm>
            <a:off x="1333500" y="5486400"/>
            <a:ext cx="1168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59" tIns="44238" rIns="90059" bIns="44238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rgbClr val="800080"/>
                </a:solidFill>
                <a:latin typeface="Calibri" charset="0"/>
                <a:cs typeface="Calibri" charset="0"/>
              </a:rPr>
              <a:t>Host A</a:t>
            </a:r>
          </a:p>
        </p:txBody>
      </p:sp>
      <p:sp>
        <p:nvSpPr>
          <p:cNvPr id="38946" name="Text Box 40"/>
          <p:cNvSpPr txBox="1">
            <a:spLocks noChangeArrowheads="1"/>
          </p:cNvSpPr>
          <p:nvPr/>
        </p:nvSpPr>
        <p:spPr bwMode="auto">
          <a:xfrm>
            <a:off x="6753282" y="5486400"/>
            <a:ext cx="1152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59" tIns="44238" rIns="90059" bIns="44238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rgbClr val="800080"/>
                </a:solidFill>
                <a:latin typeface="Calibri" charset="0"/>
                <a:cs typeface="Calibri" charset="0"/>
              </a:rPr>
              <a:t>Host B</a:t>
            </a:r>
          </a:p>
        </p:txBody>
      </p:sp>
      <p:sp>
        <p:nvSpPr>
          <p:cNvPr id="38947" name="Text Box 41"/>
          <p:cNvSpPr txBox="1">
            <a:spLocks noChangeArrowheads="1"/>
          </p:cNvSpPr>
          <p:nvPr/>
        </p:nvSpPr>
        <p:spPr bwMode="auto">
          <a:xfrm>
            <a:off x="3952932" y="5486400"/>
            <a:ext cx="1209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59" tIns="44238" rIns="90059" bIns="44238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rgbClr val="800080"/>
                </a:solidFill>
                <a:latin typeface="Calibri" charset="0"/>
                <a:cs typeface="Calibri" charset="0"/>
              </a:rPr>
              <a:t>Router</a:t>
            </a:r>
          </a:p>
        </p:txBody>
      </p:sp>
      <p:sp>
        <p:nvSpPr>
          <p:cNvPr id="38948" name="Freeform 42"/>
          <p:cNvSpPr>
            <a:spLocks/>
          </p:cNvSpPr>
          <p:nvPr/>
        </p:nvSpPr>
        <p:spPr bwMode="auto">
          <a:xfrm>
            <a:off x="2438457" y="3429000"/>
            <a:ext cx="4422775" cy="1670050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2147483647 h 1968"/>
              <a:gd name="T4" fmla="*/ 2147483647 w 2352"/>
              <a:gd name="T5" fmla="*/ 2147483647 h 1968"/>
              <a:gd name="T6" fmla="*/ 2147483647 w 2352"/>
              <a:gd name="T7" fmla="*/ 2147483647 h 1968"/>
              <a:gd name="T8" fmla="*/ 2147483647 w 2352"/>
              <a:gd name="T9" fmla="*/ 2147483647 h 1968"/>
              <a:gd name="T10" fmla="*/ 2147483647 w 2352"/>
              <a:gd name="T11" fmla="*/ 2147483647 h 1968"/>
              <a:gd name="T12" fmla="*/ 2147483647 w 2352"/>
              <a:gd name="T13" fmla="*/ 2147483647 h 1968"/>
              <a:gd name="T14" fmla="*/ 2147483647 w 2352"/>
              <a:gd name="T15" fmla="*/ 2147483647 h 1968"/>
              <a:gd name="T16" fmla="*/ 2147483647 w 2352"/>
              <a:gd name="T17" fmla="*/ 2147483647 h 1968"/>
              <a:gd name="T18" fmla="*/ 2147483647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2" h="1968">
                <a:moveTo>
                  <a:pt x="0" y="0"/>
                </a:moveTo>
                <a:lnTo>
                  <a:pt x="0" y="1824"/>
                </a:lnTo>
                <a:lnTo>
                  <a:pt x="96" y="1968"/>
                </a:lnTo>
                <a:lnTo>
                  <a:pt x="864" y="1968"/>
                </a:lnTo>
                <a:lnTo>
                  <a:pt x="864" y="1200"/>
                </a:lnTo>
                <a:lnTo>
                  <a:pt x="1488" y="1200"/>
                </a:lnTo>
                <a:lnTo>
                  <a:pt x="1488" y="1968"/>
                </a:lnTo>
                <a:lnTo>
                  <a:pt x="2256" y="1968"/>
                </a:lnTo>
                <a:lnTo>
                  <a:pt x="2352" y="1824"/>
                </a:lnTo>
                <a:lnTo>
                  <a:pt x="2352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204" tIns="44309" rIns="90204" bIns="4430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203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8534400" cy="1173162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Protocols and Layers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762000" y="4953001"/>
            <a:ext cx="82296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Communication between peer layers on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different systems is defined by </a:t>
            </a: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protocols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477000" y="2387600"/>
            <a:ext cx="1497012" cy="431800"/>
            <a:chOff x="0" y="0"/>
            <a:chExt cx="943" cy="272"/>
          </a:xfrm>
          <a:solidFill>
            <a:srgbClr val="0000FF"/>
          </a:solidFill>
        </p:grpSpPr>
        <p:sp>
          <p:nvSpPr>
            <p:cNvPr id="5" name="Rectangle 7"/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8"/>
            <p:cNvSpPr>
              <a:spLocks/>
            </p:cNvSpPr>
            <p:nvPr/>
          </p:nvSpPr>
          <p:spPr bwMode="auto">
            <a:xfrm>
              <a:off x="34" y="24"/>
              <a:ext cx="873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6503988" y="2847975"/>
            <a:ext cx="1497012" cy="431800"/>
            <a:chOff x="0" y="0"/>
            <a:chExt cx="943" cy="272"/>
          </a:xfrm>
          <a:solidFill>
            <a:srgbClr val="0000FF"/>
          </a:solidFill>
        </p:grpSpPr>
        <p:sp>
          <p:nvSpPr>
            <p:cNvPr id="8" name="Rectangle 16"/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7"/>
            <p:cNvSpPr>
              <a:spLocks/>
            </p:cNvSpPr>
            <p:nvPr/>
          </p:nvSpPr>
          <p:spPr bwMode="auto">
            <a:xfrm>
              <a:off x="35" y="24"/>
              <a:ext cx="752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24581" name="Group 18"/>
          <p:cNvGrpSpPr>
            <a:grpSpLocks/>
          </p:cNvGrpSpPr>
          <p:nvPr/>
        </p:nvGrpSpPr>
        <p:grpSpPr bwMode="auto">
          <a:xfrm>
            <a:off x="6503988" y="3305175"/>
            <a:ext cx="1497012" cy="428625"/>
            <a:chOff x="0" y="0"/>
            <a:chExt cx="943" cy="270"/>
          </a:xfrm>
        </p:grpSpPr>
        <p:sp>
          <p:nvSpPr>
            <p:cNvPr id="11" name="Rectangle 19"/>
            <p:cNvSpPr>
              <a:spLocks/>
            </p:cNvSpPr>
            <p:nvPr/>
          </p:nvSpPr>
          <p:spPr bwMode="auto">
            <a:xfrm>
              <a:off x="0" y="0"/>
              <a:ext cx="943" cy="270"/>
            </a:xfrm>
            <a:prstGeom prst="rect">
              <a:avLst/>
            </a:prstGeom>
            <a:solidFill>
              <a:srgbClr val="114FFB"/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15" name="Rectangle 20"/>
            <p:cNvSpPr>
              <a:spLocks/>
            </p:cNvSpPr>
            <p:nvPr/>
          </p:nvSpPr>
          <p:spPr bwMode="auto">
            <a:xfrm>
              <a:off x="14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9523" algn="ctr"/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24582" name="Group 21"/>
          <p:cNvGrpSpPr>
            <a:grpSpLocks/>
          </p:cNvGrpSpPr>
          <p:nvPr/>
        </p:nvGrpSpPr>
        <p:grpSpPr bwMode="auto">
          <a:xfrm>
            <a:off x="6503988" y="3760788"/>
            <a:ext cx="1497012" cy="431800"/>
            <a:chOff x="0" y="0"/>
            <a:chExt cx="943" cy="272"/>
          </a:xfrm>
        </p:grpSpPr>
        <p:sp>
          <p:nvSpPr>
            <p:cNvPr id="14" name="Rectangle 22"/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rgbClr val="114FFB"/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13" name="Rectangle 23"/>
            <p:cNvSpPr>
              <a:spLocks/>
            </p:cNvSpPr>
            <p:nvPr/>
          </p:nvSpPr>
          <p:spPr bwMode="auto">
            <a:xfrm>
              <a:off x="183" y="24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9523" algn="ctr"/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24583" name="Group 24"/>
          <p:cNvGrpSpPr>
            <a:grpSpLocks/>
          </p:cNvGrpSpPr>
          <p:nvPr/>
        </p:nvGrpSpPr>
        <p:grpSpPr bwMode="auto">
          <a:xfrm>
            <a:off x="6503988" y="4217988"/>
            <a:ext cx="1497012" cy="430212"/>
            <a:chOff x="0" y="0"/>
            <a:chExt cx="943" cy="271"/>
          </a:xfrm>
        </p:grpSpPr>
        <p:sp>
          <p:nvSpPr>
            <p:cNvPr id="17" name="Rectangle 25"/>
            <p:cNvSpPr>
              <a:spLocks/>
            </p:cNvSpPr>
            <p:nvPr/>
          </p:nvSpPr>
          <p:spPr bwMode="auto">
            <a:xfrm>
              <a:off x="0" y="0"/>
              <a:ext cx="943" cy="271"/>
            </a:xfrm>
            <a:prstGeom prst="rect">
              <a:avLst/>
            </a:prstGeom>
            <a:solidFill>
              <a:srgbClr val="114FFB"/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11" name="Rectangle 26"/>
            <p:cNvSpPr>
              <a:spLocks/>
            </p:cNvSpPr>
            <p:nvPr/>
          </p:nvSpPr>
          <p:spPr bwMode="auto">
            <a:xfrm>
              <a:off x="195" y="23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9523" algn="ctr"/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24584" name="Rectangle 27"/>
          <p:cNvSpPr>
            <a:spLocks/>
          </p:cNvSpPr>
          <p:nvPr/>
        </p:nvSpPr>
        <p:spPr bwMode="auto">
          <a:xfrm>
            <a:off x="8170864" y="4278313"/>
            <a:ext cx="36353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325" tIns="25325" rIns="63300" bIns="25325">
            <a:spAutoFit/>
          </a:bodyPr>
          <a:lstStyle/>
          <a:p>
            <a:pPr marL="7937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24585" name="Rectangle 28"/>
          <p:cNvSpPr>
            <a:spLocks/>
          </p:cNvSpPr>
          <p:nvPr/>
        </p:nvSpPr>
        <p:spPr bwMode="auto">
          <a:xfrm>
            <a:off x="8170864" y="3821113"/>
            <a:ext cx="36353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325" tIns="25325" rIns="63300" bIns="25325">
            <a:spAutoFit/>
          </a:bodyPr>
          <a:lstStyle/>
          <a:p>
            <a:pPr marL="7937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24586" name="Rectangle 29"/>
          <p:cNvSpPr>
            <a:spLocks/>
          </p:cNvSpPr>
          <p:nvPr/>
        </p:nvSpPr>
        <p:spPr bwMode="auto">
          <a:xfrm>
            <a:off x="8170864" y="3365557"/>
            <a:ext cx="3635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325" tIns="25325" rIns="63300" bIns="25325">
            <a:spAutoFit/>
          </a:bodyPr>
          <a:lstStyle/>
          <a:p>
            <a:pPr marL="7937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24587" name="Rectangle 30"/>
          <p:cNvSpPr>
            <a:spLocks/>
          </p:cNvSpPr>
          <p:nvPr/>
        </p:nvSpPr>
        <p:spPr bwMode="auto">
          <a:xfrm>
            <a:off x="8170864" y="2908357"/>
            <a:ext cx="3635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325" tIns="25325" rIns="63300" bIns="25325">
            <a:spAutoFit/>
          </a:bodyPr>
          <a:lstStyle/>
          <a:p>
            <a:pPr marL="7937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24588" name="Rectangle 33"/>
          <p:cNvSpPr>
            <a:spLocks/>
          </p:cNvSpPr>
          <p:nvPr/>
        </p:nvSpPr>
        <p:spPr bwMode="auto">
          <a:xfrm>
            <a:off x="8143875" y="2362257"/>
            <a:ext cx="3635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325" tIns="25325" rIns="63300" bIns="25325">
            <a:spAutoFit/>
          </a:bodyPr>
          <a:lstStyle/>
          <a:p>
            <a:pPr marL="7937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L7</a:t>
            </a: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1730741" y="2387600"/>
            <a:ext cx="1497012" cy="431800"/>
            <a:chOff x="0" y="0"/>
            <a:chExt cx="943" cy="272"/>
          </a:xfrm>
          <a:solidFill>
            <a:srgbClr val="0000FF"/>
          </a:solidFill>
        </p:grpSpPr>
        <p:sp>
          <p:nvSpPr>
            <p:cNvPr id="25" name="Rectangle 7"/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8"/>
            <p:cNvSpPr>
              <a:spLocks/>
            </p:cNvSpPr>
            <p:nvPr/>
          </p:nvSpPr>
          <p:spPr bwMode="auto">
            <a:xfrm>
              <a:off x="34" y="24"/>
              <a:ext cx="873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1757729" y="2847975"/>
            <a:ext cx="1497012" cy="431800"/>
            <a:chOff x="0" y="0"/>
            <a:chExt cx="943" cy="272"/>
          </a:xfrm>
          <a:solidFill>
            <a:srgbClr val="0000FF"/>
          </a:solidFill>
        </p:grpSpPr>
        <p:sp>
          <p:nvSpPr>
            <p:cNvPr id="28" name="Rectangle 16"/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ectangle 17"/>
            <p:cNvSpPr>
              <a:spLocks/>
            </p:cNvSpPr>
            <p:nvPr/>
          </p:nvSpPr>
          <p:spPr bwMode="auto">
            <a:xfrm>
              <a:off x="35" y="24"/>
              <a:ext cx="752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24591" name="Group 18"/>
          <p:cNvGrpSpPr>
            <a:grpSpLocks/>
          </p:cNvGrpSpPr>
          <p:nvPr/>
        </p:nvGrpSpPr>
        <p:grpSpPr bwMode="auto">
          <a:xfrm>
            <a:off x="1757363" y="3305175"/>
            <a:ext cx="1497012" cy="428625"/>
            <a:chOff x="0" y="0"/>
            <a:chExt cx="943" cy="270"/>
          </a:xfrm>
        </p:grpSpPr>
        <p:sp>
          <p:nvSpPr>
            <p:cNvPr id="31" name="Rectangle 19"/>
            <p:cNvSpPr>
              <a:spLocks/>
            </p:cNvSpPr>
            <p:nvPr/>
          </p:nvSpPr>
          <p:spPr bwMode="auto">
            <a:xfrm>
              <a:off x="0" y="0"/>
              <a:ext cx="943" cy="270"/>
            </a:xfrm>
            <a:prstGeom prst="rect">
              <a:avLst/>
            </a:prstGeom>
            <a:solidFill>
              <a:srgbClr val="114FFB"/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09" name="Rectangle 20"/>
            <p:cNvSpPr>
              <a:spLocks/>
            </p:cNvSpPr>
            <p:nvPr/>
          </p:nvSpPr>
          <p:spPr bwMode="auto">
            <a:xfrm>
              <a:off x="14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9523" algn="ctr"/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24592" name="Group 21"/>
          <p:cNvGrpSpPr>
            <a:grpSpLocks/>
          </p:cNvGrpSpPr>
          <p:nvPr/>
        </p:nvGrpSpPr>
        <p:grpSpPr bwMode="auto">
          <a:xfrm>
            <a:off x="1757363" y="3760788"/>
            <a:ext cx="1497012" cy="431800"/>
            <a:chOff x="0" y="0"/>
            <a:chExt cx="943" cy="272"/>
          </a:xfrm>
        </p:grpSpPr>
        <p:sp>
          <p:nvSpPr>
            <p:cNvPr id="34" name="Rectangle 22"/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rgbClr val="114FFB"/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07" name="Rectangle 23"/>
            <p:cNvSpPr>
              <a:spLocks/>
            </p:cNvSpPr>
            <p:nvPr/>
          </p:nvSpPr>
          <p:spPr bwMode="auto">
            <a:xfrm>
              <a:off x="183" y="24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9523" algn="ctr"/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24593" name="Group 24"/>
          <p:cNvGrpSpPr>
            <a:grpSpLocks/>
          </p:cNvGrpSpPr>
          <p:nvPr/>
        </p:nvGrpSpPr>
        <p:grpSpPr bwMode="auto">
          <a:xfrm>
            <a:off x="1757363" y="4217988"/>
            <a:ext cx="1497012" cy="430212"/>
            <a:chOff x="0" y="0"/>
            <a:chExt cx="943" cy="271"/>
          </a:xfrm>
        </p:grpSpPr>
        <p:sp>
          <p:nvSpPr>
            <p:cNvPr id="37" name="Rectangle 25"/>
            <p:cNvSpPr>
              <a:spLocks/>
            </p:cNvSpPr>
            <p:nvPr/>
          </p:nvSpPr>
          <p:spPr bwMode="auto">
            <a:xfrm>
              <a:off x="0" y="0"/>
              <a:ext cx="943" cy="271"/>
            </a:xfrm>
            <a:prstGeom prst="rect">
              <a:avLst/>
            </a:prstGeom>
            <a:solidFill>
              <a:srgbClr val="114FFB"/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05" name="Rectangle 26"/>
            <p:cNvSpPr>
              <a:spLocks/>
            </p:cNvSpPr>
            <p:nvPr/>
          </p:nvSpPr>
          <p:spPr bwMode="auto">
            <a:xfrm>
              <a:off x="195" y="23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9523" algn="ctr"/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24594" name="Rectangle 27"/>
          <p:cNvSpPr>
            <a:spLocks/>
          </p:cNvSpPr>
          <p:nvPr/>
        </p:nvSpPr>
        <p:spPr bwMode="auto">
          <a:xfrm>
            <a:off x="1317625" y="4306888"/>
            <a:ext cx="36353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325" tIns="25325" rIns="63300" bIns="25325">
            <a:spAutoFit/>
          </a:bodyPr>
          <a:lstStyle/>
          <a:p>
            <a:pPr marL="7937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24595" name="Rectangle 28"/>
          <p:cNvSpPr>
            <a:spLocks/>
          </p:cNvSpPr>
          <p:nvPr/>
        </p:nvSpPr>
        <p:spPr bwMode="auto">
          <a:xfrm>
            <a:off x="1317625" y="3849688"/>
            <a:ext cx="36353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325" tIns="25325" rIns="63300" bIns="25325">
            <a:spAutoFit/>
          </a:bodyPr>
          <a:lstStyle/>
          <a:p>
            <a:pPr marL="7937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24596" name="Rectangle 29"/>
          <p:cNvSpPr>
            <a:spLocks/>
          </p:cNvSpPr>
          <p:nvPr/>
        </p:nvSpPr>
        <p:spPr bwMode="auto">
          <a:xfrm>
            <a:off x="1317625" y="3394132"/>
            <a:ext cx="3635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325" tIns="25325" rIns="63300" bIns="25325">
            <a:spAutoFit/>
          </a:bodyPr>
          <a:lstStyle/>
          <a:p>
            <a:pPr marL="7937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24597" name="Rectangle 30"/>
          <p:cNvSpPr>
            <a:spLocks/>
          </p:cNvSpPr>
          <p:nvPr/>
        </p:nvSpPr>
        <p:spPr bwMode="auto">
          <a:xfrm>
            <a:off x="1317625" y="2936932"/>
            <a:ext cx="3635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325" tIns="25325" rIns="63300" bIns="25325">
            <a:spAutoFit/>
          </a:bodyPr>
          <a:lstStyle/>
          <a:p>
            <a:pPr marL="7937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24598" name="Rectangle 33"/>
          <p:cNvSpPr>
            <a:spLocks/>
          </p:cNvSpPr>
          <p:nvPr/>
        </p:nvSpPr>
        <p:spPr bwMode="auto">
          <a:xfrm>
            <a:off x="1290639" y="2390832"/>
            <a:ext cx="3635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325" tIns="25325" rIns="63300" bIns="25325">
            <a:spAutoFit/>
          </a:bodyPr>
          <a:lstStyle/>
          <a:p>
            <a:pPr marL="7937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L7</a:t>
            </a:r>
          </a:p>
        </p:txBody>
      </p:sp>
      <p:cxnSp>
        <p:nvCxnSpPr>
          <p:cNvPr id="24599" name="Straight Connector 44"/>
          <p:cNvCxnSpPr>
            <a:cxnSpLocks noChangeShapeType="1"/>
          </p:cNvCxnSpPr>
          <p:nvPr/>
        </p:nvCxnSpPr>
        <p:spPr bwMode="auto">
          <a:xfrm>
            <a:off x="3248025" y="2603500"/>
            <a:ext cx="322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0" name="Straight Connector 46"/>
          <p:cNvCxnSpPr>
            <a:cxnSpLocks noChangeShapeType="1"/>
          </p:cNvCxnSpPr>
          <p:nvPr/>
        </p:nvCxnSpPr>
        <p:spPr bwMode="auto">
          <a:xfrm>
            <a:off x="3276600" y="3048000"/>
            <a:ext cx="322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1" name="Straight Connector 47"/>
          <p:cNvCxnSpPr>
            <a:cxnSpLocks noChangeShapeType="1"/>
          </p:cNvCxnSpPr>
          <p:nvPr/>
        </p:nvCxnSpPr>
        <p:spPr bwMode="auto">
          <a:xfrm>
            <a:off x="3276600" y="3505200"/>
            <a:ext cx="322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2" name="Straight Connector 48"/>
          <p:cNvCxnSpPr>
            <a:cxnSpLocks noChangeShapeType="1"/>
          </p:cNvCxnSpPr>
          <p:nvPr/>
        </p:nvCxnSpPr>
        <p:spPr bwMode="auto">
          <a:xfrm>
            <a:off x="3276600" y="4038600"/>
            <a:ext cx="322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3" name="Straight Connector 49"/>
          <p:cNvCxnSpPr>
            <a:cxnSpLocks noChangeShapeType="1"/>
          </p:cNvCxnSpPr>
          <p:nvPr/>
        </p:nvCxnSpPr>
        <p:spPr bwMode="auto">
          <a:xfrm>
            <a:off x="3276600" y="4419600"/>
            <a:ext cx="322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2286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Protocols at different layers</a:t>
            </a:r>
          </a:p>
        </p:txBody>
      </p:sp>
      <p:sp>
        <p:nvSpPr>
          <p:cNvPr id="25602" name="Content Placeholder 122890"/>
          <p:cNvSpPr>
            <a:spLocks noGrp="1"/>
          </p:cNvSpPr>
          <p:nvPr>
            <p:ph idx="1"/>
          </p:nvPr>
        </p:nvSpPr>
        <p:spPr>
          <a:xfrm>
            <a:off x="533400" y="6172201"/>
            <a:ext cx="8229600" cy="7969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There is just one network-layer protocol!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>
              <a:latin typeface="Calibri" charset="0"/>
              <a:ea typeface="ＭＳ Ｐゴシック" charset="0"/>
              <a:cs typeface="Calibri" charset="0"/>
            </a:endParaRPr>
          </a:p>
        </p:txBody>
      </p:sp>
      <p:grpSp>
        <p:nvGrpSpPr>
          <p:cNvPr id="25603" name="Group 1"/>
          <p:cNvGrpSpPr>
            <a:grpSpLocks/>
          </p:cNvGrpSpPr>
          <p:nvPr/>
        </p:nvGrpSpPr>
        <p:grpSpPr bwMode="auto">
          <a:xfrm>
            <a:off x="228600" y="1676412"/>
            <a:ext cx="8610600" cy="3979870"/>
            <a:chOff x="228600" y="1676400"/>
            <a:chExt cx="8610600" cy="3979873"/>
          </a:xfrm>
        </p:grpSpPr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1273541" y="1676400"/>
              <a:ext cx="1497012" cy="431800"/>
              <a:chOff x="0" y="0"/>
              <a:chExt cx="943" cy="272"/>
            </a:xfrm>
            <a:solidFill>
              <a:srgbClr val="0000FF"/>
            </a:solidFill>
          </p:grpSpPr>
          <p:sp>
            <p:nvSpPr>
              <p:cNvPr id="19" name="Rectangle 7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8"/>
              <p:cNvSpPr>
                <a:spLocks/>
              </p:cNvSpPr>
              <p:nvPr/>
            </p:nvSpPr>
            <p:spPr bwMode="auto">
              <a:xfrm>
                <a:off x="34" y="24"/>
                <a:ext cx="873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Application</a:t>
                </a:r>
              </a:p>
            </p:txBody>
          </p:sp>
        </p:grp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1273541" y="2667000"/>
              <a:ext cx="1497012" cy="431800"/>
              <a:chOff x="0" y="0"/>
              <a:chExt cx="943" cy="272"/>
            </a:xfrm>
            <a:solidFill>
              <a:srgbClr val="0000FF"/>
            </a:solidFill>
          </p:grpSpPr>
          <p:sp>
            <p:nvSpPr>
              <p:cNvPr id="23" name="Rectangle 16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17"/>
              <p:cNvSpPr>
                <a:spLocks/>
              </p:cNvSpPr>
              <p:nvPr/>
            </p:nvSpPr>
            <p:spPr bwMode="auto">
              <a:xfrm>
                <a:off x="35" y="24"/>
                <a:ext cx="752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Transport</a:t>
                </a:r>
              </a:p>
            </p:txBody>
          </p:sp>
        </p:grpSp>
        <p:grpSp>
          <p:nvGrpSpPr>
            <p:cNvPr id="25606" name="Group 18"/>
            <p:cNvGrpSpPr>
              <a:grpSpLocks/>
            </p:cNvGrpSpPr>
            <p:nvPr/>
          </p:nvGrpSpPr>
          <p:grpSpPr bwMode="auto">
            <a:xfrm>
              <a:off x="1322388" y="3609975"/>
              <a:ext cx="1497012" cy="428625"/>
              <a:chOff x="0" y="0"/>
              <a:chExt cx="943" cy="270"/>
            </a:xfrm>
          </p:grpSpPr>
          <p:sp>
            <p:nvSpPr>
              <p:cNvPr id="29" name="Rectangle 19"/>
              <p:cNvSpPr>
                <a:spLocks/>
              </p:cNvSpPr>
              <p:nvPr/>
            </p:nvSpPr>
            <p:spPr bwMode="auto">
              <a:xfrm>
                <a:off x="0" y="0"/>
                <a:ext cx="943" cy="270"/>
              </a:xfrm>
              <a:prstGeom prst="rect">
                <a:avLst/>
              </a:prstGeom>
              <a:solidFill>
                <a:srgbClr val="114FFB"/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6" name="Rectangle 20"/>
              <p:cNvSpPr>
                <a:spLocks/>
              </p:cNvSpPr>
              <p:nvPr/>
            </p:nvSpPr>
            <p:spPr bwMode="auto">
              <a:xfrm>
                <a:off x="140" y="23"/>
                <a:ext cx="66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9523" algn="ctr"/>
                <a:r>
                  <a:rPr lang="en-US" sz="180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Network</a:t>
                </a:r>
              </a:p>
            </p:txBody>
          </p:sp>
        </p:grpSp>
        <p:grpSp>
          <p:nvGrpSpPr>
            <p:cNvPr id="25607" name="Group 21"/>
            <p:cNvGrpSpPr>
              <a:grpSpLocks/>
            </p:cNvGrpSpPr>
            <p:nvPr/>
          </p:nvGrpSpPr>
          <p:grpSpPr bwMode="auto">
            <a:xfrm>
              <a:off x="1349375" y="4368800"/>
              <a:ext cx="1497013" cy="431800"/>
              <a:chOff x="0" y="0"/>
              <a:chExt cx="943" cy="272"/>
            </a:xfrm>
          </p:grpSpPr>
          <p:sp>
            <p:nvSpPr>
              <p:cNvPr id="32" name="Rectangle 22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solidFill>
                <a:srgbClr val="114FFB"/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4" name="Rectangle 23"/>
              <p:cNvSpPr>
                <a:spLocks/>
              </p:cNvSpPr>
              <p:nvPr/>
            </p:nvSpPr>
            <p:spPr bwMode="auto">
              <a:xfrm>
                <a:off x="183" y="24"/>
                <a:ext cx="69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9523" algn="ctr"/>
                <a:r>
                  <a:rPr lang="en-US" sz="180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25608" name="Group 24"/>
            <p:cNvGrpSpPr>
              <a:grpSpLocks/>
            </p:cNvGrpSpPr>
            <p:nvPr/>
          </p:nvGrpSpPr>
          <p:grpSpPr bwMode="auto">
            <a:xfrm>
              <a:off x="1349375" y="5132388"/>
              <a:ext cx="1497013" cy="430212"/>
              <a:chOff x="0" y="0"/>
              <a:chExt cx="943" cy="271"/>
            </a:xfrm>
          </p:grpSpPr>
          <p:sp>
            <p:nvSpPr>
              <p:cNvPr id="35" name="Rectangle 25"/>
              <p:cNvSpPr>
                <a:spLocks/>
              </p:cNvSpPr>
              <p:nvPr/>
            </p:nvSpPr>
            <p:spPr bwMode="auto">
              <a:xfrm>
                <a:off x="0" y="0"/>
                <a:ext cx="943" cy="271"/>
              </a:xfrm>
              <a:prstGeom prst="rect">
                <a:avLst/>
              </a:prstGeom>
              <a:solidFill>
                <a:srgbClr val="114FFB"/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2" name="Rectangle 26"/>
              <p:cNvSpPr>
                <a:spLocks/>
              </p:cNvSpPr>
              <p:nvPr/>
            </p:nvSpPr>
            <p:spPr bwMode="auto">
              <a:xfrm>
                <a:off x="195" y="23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9523" algn="ctr"/>
                <a:r>
                  <a:rPr lang="en-US" sz="180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  <p:sp>
          <p:nvSpPr>
            <p:cNvPr id="25609" name="Rectangle 27"/>
            <p:cNvSpPr>
              <a:spLocks/>
            </p:cNvSpPr>
            <p:nvPr/>
          </p:nvSpPr>
          <p:spPr bwMode="auto">
            <a:xfrm>
              <a:off x="914033" y="5221288"/>
              <a:ext cx="359141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C012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rIns="63493" bIns="25400">
              <a:spAutoFit/>
            </a:bodyPr>
            <a:lstStyle/>
            <a:p>
              <a:pPr marL="7937">
                <a:lnSpc>
                  <a:spcPct val="85000"/>
                </a:lnSpc>
              </a:pPr>
              <a:r>
                <a:rPr lang="en-US" sz="1800">
                  <a:latin typeface="Arial" charset="0"/>
                  <a:cs typeface="Arial" charset="0"/>
                  <a:sym typeface="Arial" charset="0"/>
                </a:rPr>
                <a:t>L1</a:t>
              </a:r>
            </a:p>
          </p:txBody>
        </p:sp>
        <p:sp>
          <p:nvSpPr>
            <p:cNvPr id="25610" name="Rectangle 28"/>
            <p:cNvSpPr>
              <a:spLocks/>
            </p:cNvSpPr>
            <p:nvPr/>
          </p:nvSpPr>
          <p:spPr bwMode="auto">
            <a:xfrm>
              <a:off x="914033" y="4457700"/>
              <a:ext cx="359141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C012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rIns="63493" bIns="25400">
              <a:spAutoFit/>
            </a:bodyPr>
            <a:lstStyle/>
            <a:p>
              <a:pPr marL="7937">
                <a:lnSpc>
                  <a:spcPct val="85000"/>
                </a:lnSpc>
              </a:pPr>
              <a:r>
                <a:rPr lang="en-US" sz="1800">
                  <a:latin typeface="Arial" charset="0"/>
                  <a:cs typeface="Arial" charset="0"/>
                  <a:sym typeface="Arial" charset="0"/>
                </a:rPr>
                <a:t>L2</a:t>
              </a:r>
            </a:p>
          </p:txBody>
        </p:sp>
        <p:sp>
          <p:nvSpPr>
            <p:cNvPr id="25611" name="Rectangle 29"/>
            <p:cNvSpPr>
              <a:spLocks/>
            </p:cNvSpPr>
            <p:nvPr/>
          </p:nvSpPr>
          <p:spPr bwMode="auto">
            <a:xfrm>
              <a:off x="887048" y="3698875"/>
              <a:ext cx="359141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C012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rIns="63493" bIns="25400">
              <a:spAutoFit/>
            </a:bodyPr>
            <a:lstStyle/>
            <a:p>
              <a:pPr marL="7937">
                <a:lnSpc>
                  <a:spcPct val="85000"/>
                </a:lnSpc>
              </a:pPr>
              <a:r>
                <a:rPr lang="en-US" sz="1800">
                  <a:latin typeface="Arial" charset="0"/>
                  <a:cs typeface="Arial" charset="0"/>
                  <a:sym typeface="Arial" charset="0"/>
                </a:rPr>
                <a:t>L3</a:t>
              </a:r>
            </a:p>
          </p:txBody>
        </p:sp>
        <p:sp>
          <p:nvSpPr>
            <p:cNvPr id="25612" name="Rectangle 30"/>
            <p:cNvSpPr>
              <a:spLocks/>
            </p:cNvSpPr>
            <p:nvPr/>
          </p:nvSpPr>
          <p:spPr bwMode="auto">
            <a:xfrm>
              <a:off x="837834" y="2754313"/>
              <a:ext cx="359141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C012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rIns="63493" bIns="25400">
              <a:spAutoFit/>
            </a:bodyPr>
            <a:lstStyle/>
            <a:p>
              <a:pPr marL="7937">
                <a:lnSpc>
                  <a:spcPct val="85000"/>
                </a:lnSpc>
              </a:pPr>
              <a:r>
                <a:rPr lang="en-US" sz="1800">
                  <a:latin typeface="Arial" charset="0"/>
                  <a:cs typeface="Arial" charset="0"/>
                  <a:sym typeface="Arial" charset="0"/>
                </a:rPr>
                <a:t>L4</a:t>
              </a:r>
            </a:p>
          </p:txBody>
        </p:sp>
        <p:sp>
          <p:nvSpPr>
            <p:cNvPr id="25613" name="Rectangle 33"/>
            <p:cNvSpPr>
              <a:spLocks/>
            </p:cNvSpPr>
            <p:nvPr/>
          </p:nvSpPr>
          <p:spPr bwMode="auto">
            <a:xfrm>
              <a:off x="837834" y="1752600"/>
              <a:ext cx="359141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C012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rIns="63493" bIns="25400">
              <a:spAutoFit/>
            </a:bodyPr>
            <a:lstStyle/>
            <a:p>
              <a:pPr marL="7937">
                <a:lnSpc>
                  <a:spcPct val="85000"/>
                </a:lnSpc>
              </a:pPr>
              <a:r>
                <a:rPr lang="en-US" sz="1800">
                  <a:latin typeface="Arial" charset="0"/>
                  <a:cs typeface="Arial" charset="0"/>
                  <a:sym typeface="Arial" charset="0"/>
                </a:rPr>
                <a:t>L7</a:t>
              </a:r>
            </a:p>
          </p:txBody>
        </p:sp>
        <p:grpSp>
          <p:nvGrpSpPr>
            <p:cNvPr id="42" name="Group 6"/>
            <p:cNvGrpSpPr>
              <a:grpSpLocks/>
            </p:cNvGrpSpPr>
            <p:nvPr/>
          </p:nvGrpSpPr>
          <p:grpSpPr bwMode="auto">
            <a:xfrm>
              <a:off x="4114800" y="1676400"/>
              <a:ext cx="990600" cy="431800"/>
              <a:chOff x="0" y="0"/>
              <a:chExt cx="943" cy="272"/>
            </a:xfrm>
            <a:solidFill>
              <a:srgbClr val="008000"/>
            </a:solidFill>
          </p:grpSpPr>
          <p:sp>
            <p:nvSpPr>
              <p:cNvPr id="43" name="Rectangle 7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8"/>
              <p:cNvSpPr>
                <a:spLocks/>
              </p:cNvSpPr>
              <p:nvPr/>
            </p:nvSpPr>
            <p:spPr bwMode="auto">
              <a:xfrm>
                <a:off x="105" y="25"/>
                <a:ext cx="730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SMTP</a:t>
                </a:r>
              </a:p>
            </p:txBody>
          </p:sp>
        </p:grpSp>
        <p:grpSp>
          <p:nvGrpSpPr>
            <p:cNvPr id="45" name="Group 6"/>
            <p:cNvGrpSpPr>
              <a:grpSpLocks/>
            </p:cNvGrpSpPr>
            <p:nvPr/>
          </p:nvGrpSpPr>
          <p:grpSpPr bwMode="auto">
            <a:xfrm>
              <a:off x="5334000" y="1701800"/>
              <a:ext cx="914400" cy="431800"/>
              <a:chOff x="0" y="0"/>
              <a:chExt cx="943" cy="272"/>
            </a:xfrm>
            <a:solidFill>
              <a:srgbClr val="008000"/>
            </a:solidFill>
          </p:grpSpPr>
          <p:sp>
            <p:nvSpPr>
              <p:cNvPr id="46" name="Rectangle 7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8"/>
              <p:cNvSpPr>
                <a:spLocks/>
              </p:cNvSpPr>
              <p:nvPr/>
            </p:nvSpPr>
            <p:spPr bwMode="auto">
              <a:xfrm>
                <a:off x="34" y="25"/>
                <a:ext cx="751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HTTP</a:t>
                </a:r>
              </a:p>
            </p:txBody>
          </p:sp>
        </p:grpSp>
        <p:grpSp>
          <p:nvGrpSpPr>
            <p:cNvPr id="48" name="Group 6"/>
            <p:cNvGrpSpPr>
              <a:grpSpLocks/>
            </p:cNvGrpSpPr>
            <p:nvPr/>
          </p:nvGrpSpPr>
          <p:grpSpPr bwMode="auto">
            <a:xfrm>
              <a:off x="6477000" y="1701800"/>
              <a:ext cx="762000" cy="431800"/>
              <a:chOff x="0" y="0"/>
              <a:chExt cx="943" cy="272"/>
            </a:xfrm>
            <a:solidFill>
              <a:srgbClr val="008000"/>
            </a:solidFill>
          </p:grpSpPr>
          <p:sp>
            <p:nvSpPr>
              <p:cNvPr id="49" name="Rectangle 7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8"/>
              <p:cNvSpPr>
                <a:spLocks/>
              </p:cNvSpPr>
              <p:nvPr/>
            </p:nvSpPr>
            <p:spPr bwMode="auto">
              <a:xfrm>
                <a:off x="89" y="25"/>
                <a:ext cx="764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DNS</a:t>
                </a:r>
              </a:p>
            </p:txBody>
          </p:sp>
        </p:grpSp>
        <p:grpSp>
          <p:nvGrpSpPr>
            <p:cNvPr id="51" name="Group 6"/>
            <p:cNvGrpSpPr>
              <a:grpSpLocks/>
            </p:cNvGrpSpPr>
            <p:nvPr/>
          </p:nvGrpSpPr>
          <p:grpSpPr bwMode="auto">
            <a:xfrm>
              <a:off x="7391400" y="1701800"/>
              <a:ext cx="762000" cy="431800"/>
              <a:chOff x="0" y="0"/>
              <a:chExt cx="943" cy="272"/>
            </a:xfrm>
            <a:solidFill>
              <a:srgbClr val="008000"/>
            </a:solidFill>
          </p:grpSpPr>
          <p:sp>
            <p:nvSpPr>
              <p:cNvPr id="52" name="Rectangle 7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8"/>
              <p:cNvSpPr>
                <a:spLocks/>
              </p:cNvSpPr>
              <p:nvPr/>
            </p:nvSpPr>
            <p:spPr bwMode="auto">
              <a:xfrm>
                <a:off x="106" y="25"/>
                <a:ext cx="727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NTP</a:t>
                </a:r>
              </a:p>
            </p:txBody>
          </p:sp>
        </p:grpSp>
        <p:grpSp>
          <p:nvGrpSpPr>
            <p:cNvPr id="55" name="Group 6"/>
            <p:cNvGrpSpPr>
              <a:grpSpLocks/>
            </p:cNvGrpSpPr>
            <p:nvPr/>
          </p:nvGrpSpPr>
          <p:grpSpPr bwMode="auto">
            <a:xfrm>
              <a:off x="4876800" y="2743200"/>
              <a:ext cx="762000" cy="431800"/>
              <a:chOff x="0" y="0"/>
              <a:chExt cx="943" cy="272"/>
            </a:xfrm>
            <a:solidFill>
              <a:srgbClr val="008000"/>
            </a:solidFill>
          </p:grpSpPr>
          <p:sp>
            <p:nvSpPr>
              <p:cNvPr id="56" name="Rectangle 7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8"/>
              <p:cNvSpPr>
                <a:spLocks/>
              </p:cNvSpPr>
              <p:nvPr/>
            </p:nvSpPr>
            <p:spPr bwMode="auto">
              <a:xfrm>
                <a:off x="106" y="25"/>
                <a:ext cx="727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TCP</a:t>
                </a:r>
              </a:p>
            </p:txBody>
          </p:sp>
        </p:grpSp>
        <p:grpSp>
          <p:nvGrpSpPr>
            <p:cNvPr id="58" name="Group 6"/>
            <p:cNvGrpSpPr>
              <a:grpSpLocks/>
            </p:cNvGrpSpPr>
            <p:nvPr/>
          </p:nvGrpSpPr>
          <p:grpSpPr bwMode="auto">
            <a:xfrm>
              <a:off x="6629400" y="2743200"/>
              <a:ext cx="762000" cy="431800"/>
              <a:chOff x="0" y="0"/>
              <a:chExt cx="943" cy="272"/>
            </a:xfrm>
            <a:solidFill>
              <a:srgbClr val="008000"/>
            </a:solidFill>
          </p:grpSpPr>
          <p:sp>
            <p:nvSpPr>
              <p:cNvPr id="59" name="Rectangle 7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8"/>
              <p:cNvSpPr>
                <a:spLocks/>
              </p:cNvSpPr>
              <p:nvPr/>
            </p:nvSpPr>
            <p:spPr bwMode="auto">
              <a:xfrm>
                <a:off x="90" y="25"/>
                <a:ext cx="759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UDP</a:t>
                </a:r>
              </a:p>
            </p:txBody>
          </p:sp>
        </p:grpSp>
        <p:grpSp>
          <p:nvGrpSpPr>
            <p:cNvPr id="61" name="Group 6"/>
            <p:cNvGrpSpPr>
              <a:grpSpLocks/>
            </p:cNvGrpSpPr>
            <p:nvPr/>
          </p:nvGrpSpPr>
          <p:grpSpPr bwMode="auto">
            <a:xfrm>
              <a:off x="5867400" y="3581400"/>
              <a:ext cx="762000" cy="431800"/>
              <a:chOff x="0" y="0"/>
              <a:chExt cx="943" cy="272"/>
            </a:xfrm>
            <a:solidFill>
              <a:srgbClr val="008000"/>
            </a:solidFill>
          </p:grpSpPr>
          <p:sp>
            <p:nvSpPr>
              <p:cNvPr id="62" name="Rectangle 7"/>
              <p:cNvSpPr>
                <a:spLocks/>
              </p:cNvSpPr>
              <p:nvPr/>
            </p:nvSpPr>
            <p:spPr bwMode="auto">
              <a:xfrm>
                <a:off x="0" y="0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8"/>
              <p:cNvSpPr>
                <a:spLocks/>
              </p:cNvSpPr>
              <p:nvPr/>
            </p:nvSpPr>
            <p:spPr bwMode="auto">
              <a:xfrm>
                <a:off x="256" y="25"/>
                <a:ext cx="425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IP</a:t>
                </a:r>
              </a:p>
            </p:txBody>
          </p:sp>
        </p:grpSp>
        <p:grpSp>
          <p:nvGrpSpPr>
            <p:cNvPr id="64" name="Group 6"/>
            <p:cNvGrpSpPr>
              <a:grpSpLocks/>
            </p:cNvGrpSpPr>
            <p:nvPr/>
          </p:nvGrpSpPr>
          <p:grpSpPr bwMode="auto">
            <a:xfrm>
              <a:off x="4724561" y="4419600"/>
              <a:ext cx="1371276" cy="431800"/>
              <a:chOff x="-377" y="0"/>
              <a:chExt cx="1697" cy="272"/>
            </a:xfrm>
            <a:solidFill>
              <a:srgbClr val="008000"/>
            </a:solidFill>
          </p:grpSpPr>
          <p:sp>
            <p:nvSpPr>
              <p:cNvPr id="65" name="Rectangle 7"/>
              <p:cNvSpPr>
                <a:spLocks/>
              </p:cNvSpPr>
              <p:nvPr/>
            </p:nvSpPr>
            <p:spPr bwMode="auto">
              <a:xfrm>
                <a:off x="-377" y="0"/>
                <a:ext cx="1697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8"/>
              <p:cNvSpPr>
                <a:spLocks/>
              </p:cNvSpPr>
              <p:nvPr/>
            </p:nvSpPr>
            <p:spPr bwMode="auto">
              <a:xfrm>
                <a:off x="-191" y="25"/>
                <a:ext cx="1319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Ethernet</a:t>
                </a:r>
              </a:p>
            </p:txBody>
          </p:sp>
        </p:grpSp>
        <p:grpSp>
          <p:nvGrpSpPr>
            <p:cNvPr id="67" name="Group 6"/>
            <p:cNvGrpSpPr>
              <a:grpSpLocks/>
            </p:cNvGrpSpPr>
            <p:nvPr/>
          </p:nvGrpSpPr>
          <p:grpSpPr bwMode="auto">
            <a:xfrm>
              <a:off x="6248400" y="4419600"/>
              <a:ext cx="914400" cy="431800"/>
              <a:chOff x="-377" y="0"/>
              <a:chExt cx="1697" cy="272"/>
            </a:xfrm>
            <a:solidFill>
              <a:srgbClr val="008000"/>
            </a:solidFill>
          </p:grpSpPr>
          <p:sp>
            <p:nvSpPr>
              <p:cNvPr id="68" name="Rectangle 7"/>
              <p:cNvSpPr>
                <a:spLocks/>
              </p:cNvSpPr>
              <p:nvPr/>
            </p:nvSpPr>
            <p:spPr bwMode="auto">
              <a:xfrm>
                <a:off x="-377" y="0"/>
                <a:ext cx="1697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Rectangle 8"/>
              <p:cNvSpPr>
                <a:spLocks/>
              </p:cNvSpPr>
              <p:nvPr/>
            </p:nvSpPr>
            <p:spPr bwMode="auto">
              <a:xfrm>
                <a:off x="-154" y="25"/>
                <a:ext cx="1240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FDDI</a:t>
                </a:r>
              </a:p>
            </p:txBody>
          </p:sp>
        </p:grpSp>
        <p:grpSp>
          <p:nvGrpSpPr>
            <p:cNvPr id="70" name="Group 6"/>
            <p:cNvGrpSpPr>
              <a:grpSpLocks/>
            </p:cNvGrpSpPr>
            <p:nvPr/>
          </p:nvGrpSpPr>
          <p:grpSpPr bwMode="auto">
            <a:xfrm>
              <a:off x="7315200" y="4419600"/>
              <a:ext cx="914400" cy="431800"/>
              <a:chOff x="-377" y="0"/>
              <a:chExt cx="1697" cy="272"/>
            </a:xfrm>
            <a:solidFill>
              <a:srgbClr val="008000"/>
            </a:solidFill>
          </p:grpSpPr>
          <p:sp>
            <p:nvSpPr>
              <p:cNvPr id="71" name="Rectangle 7"/>
              <p:cNvSpPr>
                <a:spLocks/>
              </p:cNvSpPr>
              <p:nvPr/>
            </p:nvSpPr>
            <p:spPr bwMode="auto">
              <a:xfrm>
                <a:off x="-377" y="0"/>
                <a:ext cx="1697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Rectangle 8"/>
              <p:cNvSpPr>
                <a:spLocks/>
              </p:cNvSpPr>
              <p:nvPr/>
            </p:nvSpPr>
            <p:spPr bwMode="auto">
              <a:xfrm>
                <a:off x="-79" y="25"/>
                <a:ext cx="1090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PPP</a:t>
                </a:r>
              </a:p>
            </p:txBody>
          </p:sp>
        </p:grpSp>
        <p:grpSp>
          <p:nvGrpSpPr>
            <p:cNvPr id="73" name="Group 6"/>
            <p:cNvGrpSpPr>
              <a:grpSpLocks/>
            </p:cNvGrpSpPr>
            <p:nvPr/>
          </p:nvGrpSpPr>
          <p:grpSpPr bwMode="auto">
            <a:xfrm>
              <a:off x="4114800" y="5181600"/>
              <a:ext cx="1218876" cy="431800"/>
              <a:chOff x="-377" y="0"/>
              <a:chExt cx="1697" cy="272"/>
            </a:xfrm>
            <a:solidFill>
              <a:srgbClr val="008000"/>
            </a:solidFill>
          </p:grpSpPr>
          <p:sp>
            <p:nvSpPr>
              <p:cNvPr id="74" name="Rectangle 7"/>
              <p:cNvSpPr>
                <a:spLocks/>
              </p:cNvSpPr>
              <p:nvPr/>
            </p:nvSpPr>
            <p:spPr bwMode="auto">
              <a:xfrm>
                <a:off x="-377" y="0"/>
                <a:ext cx="1697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Rectangle 8"/>
              <p:cNvSpPr>
                <a:spLocks/>
              </p:cNvSpPr>
              <p:nvPr/>
            </p:nvSpPr>
            <p:spPr bwMode="auto">
              <a:xfrm>
                <a:off x="-140" y="25"/>
                <a:ext cx="1216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optical</a:t>
                </a:r>
              </a:p>
            </p:txBody>
          </p:sp>
        </p:grpSp>
        <p:grpSp>
          <p:nvGrpSpPr>
            <p:cNvPr id="76" name="Group 6"/>
            <p:cNvGrpSpPr>
              <a:grpSpLocks/>
            </p:cNvGrpSpPr>
            <p:nvPr/>
          </p:nvGrpSpPr>
          <p:grpSpPr bwMode="auto">
            <a:xfrm>
              <a:off x="5486239" y="5181600"/>
              <a:ext cx="914400" cy="474673"/>
              <a:chOff x="-377" y="0"/>
              <a:chExt cx="1697" cy="299"/>
            </a:xfrm>
            <a:solidFill>
              <a:srgbClr val="008000"/>
            </a:solidFill>
          </p:grpSpPr>
          <p:sp>
            <p:nvSpPr>
              <p:cNvPr id="77" name="Rectangle 7"/>
              <p:cNvSpPr>
                <a:spLocks/>
              </p:cNvSpPr>
              <p:nvPr/>
            </p:nvSpPr>
            <p:spPr bwMode="auto">
              <a:xfrm>
                <a:off x="-377" y="0"/>
                <a:ext cx="1697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Rectangle 8"/>
              <p:cNvSpPr>
                <a:spLocks/>
              </p:cNvSpPr>
              <p:nvPr/>
            </p:nvSpPr>
            <p:spPr bwMode="auto">
              <a:xfrm>
                <a:off x="-277" y="95"/>
                <a:ext cx="1511" cy="2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copper</a:t>
                </a:r>
              </a:p>
            </p:txBody>
          </p:sp>
        </p:grpSp>
        <p:grpSp>
          <p:nvGrpSpPr>
            <p:cNvPr id="79" name="Group 6"/>
            <p:cNvGrpSpPr>
              <a:grpSpLocks/>
            </p:cNvGrpSpPr>
            <p:nvPr/>
          </p:nvGrpSpPr>
          <p:grpSpPr bwMode="auto">
            <a:xfrm>
              <a:off x="6553039" y="5181600"/>
              <a:ext cx="914401" cy="431800"/>
              <a:chOff x="-377" y="0"/>
              <a:chExt cx="1697" cy="272"/>
            </a:xfrm>
            <a:solidFill>
              <a:srgbClr val="008000"/>
            </a:solidFill>
          </p:grpSpPr>
          <p:sp>
            <p:nvSpPr>
              <p:cNvPr id="80" name="Rectangle 7"/>
              <p:cNvSpPr>
                <a:spLocks/>
              </p:cNvSpPr>
              <p:nvPr/>
            </p:nvSpPr>
            <p:spPr bwMode="auto">
              <a:xfrm>
                <a:off x="-377" y="0"/>
                <a:ext cx="1697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Rectangle 8"/>
              <p:cNvSpPr>
                <a:spLocks/>
              </p:cNvSpPr>
              <p:nvPr/>
            </p:nvSpPr>
            <p:spPr bwMode="auto">
              <a:xfrm>
                <a:off x="-235" y="26"/>
                <a:ext cx="1288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radio</a:t>
                </a:r>
              </a:p>
            </p:txBody>
          </p:sp>
        </p:grpSp>
        <p:grpSp>
          <p:nvGrpSpPr>
            <p:cNvPr id="82" name="Group 6"/>
            <p:cNvGrpSpPr>
              <a:grpSpLocks/>
            </p:cNvGrpSpPr>
            <p:nvPr/>
          </p:nvGrpSpPr>
          <p:grpSpPr bwMode="auto">
            <a:xfrm>
              <a:off x="7543800" y="5181600"/>
              <a:ext cx="914400" cy="474673"/>
              <a:chOff x="-377" y="0"/>
              <a:chExt cx="1697" cy="299"/>
            </a:xfrm>
            <a:solidFill>
              <a:srgbClr val="008000"/>
            </a:solidFill>
          </p:grpSpPr>
          <p:sp>
            <p:nvSpPr>
              <p:cNvPr id="83" name="Rectangle 7"/>
              <p:cNvSpPr>
                <a:spLocks/>
              </p:cNvSpPr>
              <p:nvPr/>
            </p:nvSpPr>
            <p:spPr bwMode="auto">
              <a:xfrm>
                <a:off x="-377" y="0"/>
                <a:ext cx="1697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4" name="Rectangle 8"/>
              <p:cNvSpPr>
                <a:spLocks/>
              </p:cNvSpPr>
              <p:nvPr/>
            </p:nvSpPr>
            <p:spPr bwMode="auto">
              <a:xfrm>
                <a:off x="-99" y="95"/>
                <a:ext cx="1257" cy="2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2699" algn="ctr"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PSTN</a:t>
                </a:r>
              </a:p>
            </p:txBody>
          </p:sp>
        </p:grpSp>
        <p:cxnSp>
          <p:nvCxnSpPr>
            <p:cNvPr id="25628" name="Straight Arrow Connector 2"/>
            <p:cNvCxnSpPr>
              <a:cxnSpLocks noChangeShapeType="1"/>
            </p:cNvCxnSpPr>
            <p:nvPr/>
          </p:nvCxnSpPr>
          <p:spPr bwMode="auto">
            <a:xfrm>
              <a:off x="4610100" y="2108200"/>
              <a:ext cx="647700" cy="635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9" name="Straight Arrow Connector 84"/>
            <p:cNvCxnSpPr>
              <a:cxnSpLocks noChangeShapeType="1"/>
            </p:cNvCxnSpPr>
            <p:nvPr/>
          </p:nvCxnSpPr>
          <p:spPr bwMode="auto">
            <a:xfrm flipH="1">
              <a:off x="5257800" y="2133600"/>
              <a:ext cx="53340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0" name="Straight Arrow Connector 85"/>
            <p:cNvCxnSpPr>
              <a:cxnSpLocks noChangeShapeType="1"/>
            </p:cNvCxnSpPr>
            <p:nvPr/>
          </p:nvCxnSpPr>
          <p:spPr bwMode="auto">
            <a:xfrm flipH="1">
              <a:off x="7010400" y="2133600"/>
              <a:ext cx="76200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1" name="Straight Arrow Connector 88"/>
            <p:cNvCxnSpPr>
              <a:cxnSpLocks noChangeShapeType="1"/>
            </p:cNvCxnSpPr>
            <p:nvPr/>
          </p:nvCxnSpPr>
          <p:spPr bwMode="auto">
            <a:xfrm>
              <a:off x="6858000" y="2133600"/>
              <a:ext cx="15240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2" name="Straight Arrow Connector 91"/>
            <p:cNvCxnSpPr>
              <a:cxnSpLocks noChangeShapeType="1"/>
            </p:cNvCxnSpPr>
            <p:nvPr/>
          </p:nvCxnSpPr>
          <p:spPr bwMode="auto">
            <a:xfrm>
              <a:off x="5257800" y="3175000"/>
              <a:ext cx="838200" cy="406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3" name="Straight Arrow Connector 93"/>
            <p:cNvCxnSpPr>
              <a:cxnSpLocks noChangeShapeType="1"/>
            </p:cNvCxnSpPr>
            <p:nvPr/>
          </p:nvCxnSpPr>
          <p:spPr bwMode="auto">
            <a:xfrm flipH="1">
              <a:off x="6245225" y="3200400"/>
              <a:ext cx="765175" cy="420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4" name="Straight Arrow Connector 99"/>
            <p:cNvCxnSpPr>
              <a:cxnSpLocks noChangeShapeType="1"/>
            </p:cNvCxnSpPr>
            <p:nvPr/>
          </p:nvCxnSpPr>
          <p:spPr bwMode="auto">
            <a:xfrm flipH="1">
              <a:off x="5410200" y="4038600"/>
              <a:ext cx="8382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5" name="Straight Arrow Connector 101"/>
            <p:cNvCxnSpPr>
              <a:cxnSpLocks noChangeShapeType="1"/>
            </p:cNvCxnSpPr>
            <p:nvPr/>
          </p:nvCxnSpPr>
          <p:spPr bwMode="auto">
            <a:xfrm>
              <a:off x="6248400" y="4013200"/>
              <a:ext cx="454025" cy="446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6" name="Straight Arrow Connector 104"/>
            <p:cNvCxnSpPr>
              <a:cxnSpLocks noChangeShapeType="1"/>
            </p:cNvCxnSpPr>
            <p:nvPr/>
          </p:nvCxnSpPr>
          <p:spPr bwMode="auto">
            <a:xfrm>
              <a:off x="6248400" y="4013200"/>
              <a:ext cx="1520825" cy="446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7" name="Straight Connector 122894"/>
            <p:cNvCxnSpPr>
              <a:cxnSpLocks noChangeShapeType="1"/>
            </p:cNvCxnSpPr>
            <p:nvPr/>
          </p:nvCxnSpPr>
          <p:spPr bwMode="auto">
            <a:xfrm>
              <a:off x="228600" y="2362200"/>
              <a:ext cx="8610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8" name="Straight Connector 117"/>
            <p:cNvCxnSpPr>
              <a:cxnSpLocks noChangeShapeType="1"/>
            </p:cNvCxnSpPr>
            <p:nvPr/>
          </p:nvCxnSpPr>
          <p:spPr bwMode="auto">
            <a:xfrm>
              <a:off x="228600" y="3429000"/>
              <a:ext cx="8610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9" name="Straight Connector 118"/>
            <p:cNvCxnSpPr>
              <a:cxnSpLocks noChangeShapeType="1"/>
            </p:cNvCxnSpPr>
            <p:nvPr/>
          </p:nvCxnSpPr>
          <p:spPr bwMode="auto">
            <a:xfrm>
              <a:off x="228600" y="4267200"/>
              <a:ext cx="8610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0" name="Straight Connector 119"/>
            <p:cNvCxnSpPr>
              <a:cxnSpLocks noChangeShapeType="1"/>
            </p:cNvCxnSpPr>
            <p:nvPr/>
          </p:nvCxnSpPr>
          <p:spPr bwMode="auto">
            <a:xfrm>
              <a:off x="228600" y="5029200"/>
              <a:ext cx="8610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32275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/>
        </p:nvSpPr>
        <p:spPr>
          <a:xfrm>
            <a:off x="-160338" y="3884670"/>
            <a:ext cx="9304338" cy="892175"/>
          </a:xfrm>
          <a:prstGeom prst="rect">
            <a:avLst/>
          </a:prstGeom>
          <a:solidFill>
            <a:srgbClr val="FFD479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9526" y="1098550"/>
            <a:ext cx="9170988" cy="928688"/>
          </a:xfrm>
          <a:prstGeom prst="rect">
            <a:avLst/>
          </a:prstGeom>
          <a:solidFill>
            <a:srgbClr val="0096FF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-223838" y="2027295"/>
            <a:ext cx="9377363" cy="928687"/>
          </a:xfrm>
          <a:prstGeom prst="rect">
            <a:avLst/>
          </a:prstGeom>
          <a:solidFill>
            <a:srgbClr val="942193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-223838" y="2955925"/>
            <a:ext cx="9377363" cy="928688"/>
          </a:xfrm>
          <a:prstGeom prst="rect">
            <a:avLst/>
          </a:prstGeom>
          <a:solidFill>
            <a:srgbClr val="008F00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-84138" y="4768850"/>
            <a:ext cx="9304338" cy="88423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4758" name="Shape 443"/>
          <p:cNvSpPr>
            <a:spLocks noChangeArrowheads="1"/>
          </p:cNvSpPr>
          <p:nvPr/>
        </p:nvSpPr>
        <p:spPr bwMode="auto">
          <a:xfrm>
            <a:off x="152400" y="1447800"/>
            <a:ext cx="6318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05" tIns="35605" rIns="35605" bIns="35605" anchor="ctr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  <a:latin typeface="Arial" charset="0"/>
                <a:sym typeface="Calibri" charset="0"/>
              </a:rPr>
              <a:t>App</a:t>
            </a:r>
          </a:p>
        </p:txBody>
      </p:sp>
      <p:sp>
        <p:nvSpPr>
          <p:cNvPr id="74759" name="Shape 444"/>
          <p:cNvSpPr>
            <a:spLocks noChangeArrowheads="1"/>
          </p:cNvSpPr>
          <p:nvPr/>
        </p:nvSpPr>
        <p:spPr bwMode="auto">
          <a:xfrm>
            <a:off x="76200" y="2378076"/>
            <a:ext cx="13795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05" tIns="35605" rIns="35605" bIns="35605" anchor="ctr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  <a:latin typeface="Arial" charset="0"/>
                <a:sym typeface="Calibri" charset="0"/>
              </a:rPr>
              <a:t>Transport</a:t>
            </a:r>
          </a:p>
        </p:txBody>
      </p:sp>
      <p:sp>
        <p:nvSpPr>
          <p:cNvPr id="74760" name="Shape 445"/>
          <p:cNvSpPr>
            <a:spLocks noChangeArrowheads="1"/>
          </p:cNvSpPr>
          <p:nvPr/>
        </p:nvSpPr>
        <p:spPr bwMode="auto">
          <a:xfrm>
            <a:off x="-381000" y="3216276"/>
            <a:ext cx="16748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05" tIns="35605" rIns="35605" bIns="35605" anchor="ctr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  <a:latin typeface="Arial" charset="0"/>
                <a:sym typeface="Calibri" charset="0"/>
              </a:rPr>
              <a:t>Network</a:t>
            </a:r>
          </a:p>
        </p:txBody>
      </p:sp>
      <p:sp>
        <p:nvSpPr>
          <p:cNvPr id="74761" name="Shape 446"/>
          <p:cNvSpPr>
            <a:spLocks noChangeArrowheads="1"/>
          </p:cNvSpPr>
          <p:nvPr/>
        </p:nvSpPr>
        <p:spPr bwMode="auto">
          <a:xfrm>
            <a:off x="228600" y="4084639"/>
            <a:ext cx="6365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05" tIns="35605" rIns="35605" bIns="35605" anchor="ctr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  <a:latin typeface="Arial" charset="0"/>
                <a:sym typeface="Calibri" charset="0"/>
              </a:rPr>
              <a:t>Link</a:t>
            </a:r>
          </a:p>
        </p:txBody>
      </p:sp>
      <p:sp>
        <p:nvSpPr>
          <p:cNvPr id="74762" name="Shape 447"/>
          <p:cNvSpPr>
            <a:spLocks noChangeArrowheads="1"/>
          </p:cNvSpPr>
          <p:nvPr/>
        </p:nvSpPr>
        <p:spPr bwMode="auto">
          <a:xfrm>
            <a:off x="152402" y="4935539"/>
            <a:ext cx="12176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05" tIns="35605" rIns="35605" bIns="35605" anchor="ctr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  <a:latin typeface="Arial" charset="0"/>
                <a:sym typeface="Calibri" charset="0"/>
              </a:rPr>
              <a:t>Physical</a:t>
            </a:r>
          </a:p>
        </p:txBody>
      </p:sp>
      <p:sp>
        <p:nvSpPr>
          <p:cNvPr id="449" name="Shape 449"/>
          <p:cNvSpPr/>
          <p:nvPr/>
        </p:nvSpPr>
        <p:spPr>
          <a:xfrm>
            <a:off x="1600200" y="1066801"/>
            <a:ext cx="2286000" cy="4554538"/>
          </a:xfrm>
          <a:prstGeom prst="roundRect">
            <a:avLst>
              <a:gd name="adj" fmla="val 4202"/>
            </a:avLst>
          </a:prstGeom>
          <a:ln w="63500">
            <a:solidFill>
              <a:srgbClr val="0096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76401" y="4114800"/>
            <a:ext cx="2133600" cy="482600"/>
            <a:chOff x="1676400" y="4114800"/>
            <a:chExt cx="2133600" cy="482203"/>
          </a:xfrm>
        </p:grpSpPr>
        <p:sp>
          <p:nvSpPr>
            <p:cNvPr id="440" name="Shape 440"/>
            <p:cNvSpPr/>
            <p:nvPr/>
          </p:nvSpPr>
          <p:spPr>
            <a:xfrm>
              <a:off x="2601913" y="4114800"/>
              <a:ext cx="446087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defRPr sz="1800"/>
              </a:pPr>
              <a:r>
                <a:rPr lang="en-US" sz="1800" b="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t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4824" name="Shape 439"/>
            <p:cNvSpPr>
              <a:spLocks noChangeArrowheads="1"/>
            </p:cNvSpPr>
            <p:nvPr/>
          </p:nvSpPr>
          <p:spPr bwMode="auto">
            <a:xfrm>
              <a:off x="3048000" y="4114800"/>
              <a:ext cx="762000" cy="482203"/>
            </a:xfrm>
            <a:prstGeom prst="rect">
              <a:avLst/>
            </a:prstGeom>
            <a:noFill/>
            <a:ln w="28575">
              <a:solidFill>
                <a:srgbClr val="0433FF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Calibri" charset="0"/>
                  <a:cs typeface="Calibri" charset="0"/>
                  <a:sym typeface="Calibri" charset="0"/>
                </a:rPr>
                <a:t>msg</a:t>
              </a:r>
            </a:p>
          </p:txBody>
        </p:sp>
        <p:sp>
          <p:nvSpPr>
            <p:cNvPr id="22" name="Shape 440"/>
            <p:cNvSpPr/>
            <p:nvPr/>
          </p:nvSpPr>
          <p:spPr>
            <a:xfrm>
              <a:off x="2144713" y="4114800"/>
              <a:ext cx="446087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 sz="1800"/>
              </a:pPr>
              <a:r>
                <a:rPr lang="en-US" sz="1800" b="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n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Shape 440"/>
            <p:cNvSpPr/>
            <p:nvPr/>
          </p:nvSpPr>
          <p:spPr>
            <a:xfrm>
              <a:off x="1676400" y="4114800"/>
              <a:ext cx="457200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 sz="1800"/>
              </a:pPr>
              <a:r>
                <a:rPr lang="en-US" sz="1800" b="0" dirty="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l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4" name="Shape 449"/>
          <p:cNvSpPr/>
          <p:nvPr/>
        </p:nvSpPr>
        <p:spPr>
          <a:xfrm>
            <a:off x="6781800" y="1066801"/>
            <a:ext cx="2286000" cy="4554538"/>
          </a:xfrm>
          <a:prstGeom prst="roundRect">
            <a:avLst>
              <a:gd name="adj" fmla="val 4202"/>
            </a:avLst>
          </a:prstGeom>
          <a:ln w="63500">
            <a:solidFill>
              <a:srgbClr val="0096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Shape 450"/>
          <p:cNvSpPr/>
          <p:nvPr/>
        </p:nvSpPr>
        <p:spPr>
          <a:xfrm>
            <a:off x="4191000" y="2971800"/>
            <a:ext cx="2286000" cy="2630488"/>
          </a:xfrm>
          <a:prstGeom prst="roundRect">
            <a:avLst>
              <a:gd name="adj" fmla="val 7772"/>
            </a:avLst>
          </a:prstGeom>
          <a:ln w="635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4767" name="Shape 447"/>
          <p:cNvSpPr>
            <a:spLocks noChangeArrowheads="1"/>
          </p:cNvSpPr>
          <p:nvPr/>
        </p:nvSpPr>
        <p:spPr bwMode="auto">
          <a:xfrm>
            <a:off x="2362257" y="5638800"/>
            <a:ext cx="7524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05" tIns="35605" rIns="35605" bIns="35605" anchor="ctr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  <a:latin typeface="Arial" charset="0"/>
                <a:sym typeface="Calibri" charset="0"/>
              </a:rPr>
              <a:t>Alice</a:t>
            </a:r>
          </a:p>
        </p:txBody>
      </p:sp>
      <p:sp>
        <p:nvSpPr>
          <p:cNvPr id="74768" name="Shape 447"/>
          <p:cNvSpPr>
            <a:spLocks noChangeArrowheads="1"/>
          </p:cNvSpPr>
          <p:nvPr/>
        </p:nvSpPr>
        <p:spPr bwMode="auto">
          <a:xfrm>
            <a:off x="7686732" y="5654675"/>
            <a:ext cx="619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05" tIns="35605" rIns="35605" bIns="35605" anchor="ctr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  <a:latin typeface="Arial" charset="0"/>
                <a:sym typeface="Calibri" charset="0"/>
              </a:rPr>
              <a:t>Bob</a:t>
            </a:r>
          </a:p>
        </p:txBody>
      </p:sp>
      <p:sp>
        <p:nvSpPr>
          <p:cNvPr id="74769" name="Shape 447"/>
          <p:cNvSpPr>
            <a:spLocks noChangeArrowheads="1"/>
          </p:cNvSpPr>
          <p:nvPr/>
        </p:nvSpPr>
        <p:spPr bwMode="auto">
          <a:xfrm>
            <a:off x="4876857" y="5638800"/>
            <a:ext cx="9953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05" tIns="35605" rIns="35605" bIns="35605" anchor="ctr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  <a:latin typeface="Arial" charset="0"/>
                <a:sym typeface="Calibri" charset="0"/>
              </a:rPr>
              <a:t>Router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44713" y="3200400"/>
            <a:ext cx="1665287" cy="482600"/>
            <a:chOff x="2144316" y="3200400"/>
            <a:chExt cx="1665684" cy="482203"/>
          </a:xfrm>
        </p:grpSpPr>
        <p:sp>
          <p:nvSpPr>
            <p:cNvPr id="29" name="Shape 440"/>
            <p:cNvSpPr/>
            <p:nvPr/>
          </p:nvSpPr>
          <p:spPr>
            <a:xfrm>
              <a:off x="2601625" y="3200400"/>
              <a:ext cx="446193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defRPr sz="1800"/>
              </a:pPr>
              <a:r>
                <a:rPr lang="en-US" sz="1800" b="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t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4821" name="Shape 439"/>
            <p:cNvSpPr>
              <a:spLocks noChangeArrowheads="1"/>
            </p:cNvSpPr>
            <p:nvPr/>
          </p:nvSpPr>
          <p:spPr bwMode="auto">
            <a:xfrm>
              <a:off x="3048000" y="3200400"/>
              <a:ext cx="762000" cy="482203"/>
            </a:xfrm>
            <a:prstGeom prst="rect">
              <a:avLst/>
            </a:prstGeom>
            <a:noFill/>
            <a:ln w="28575">
              <a:solidFill>
                <a:srgbClr val="0433FF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Calibri" charset="0"/>
                  <a:cs typeface="Calibri" charset="0"/>
                  <a:sym typeface="Calibri" charset="0"/>
                </a:rPr>
                <a:t>msg</a:t>
              </a:r>
            </a:p>
          </p:txBody>
        </p:sp>
        <p:sp>
          <p:nvSpPr>
            <p:cNvPr id="31" name="Shape 440"/>
            <p:cNvSpPr/>
            <p:nvPr/>
          </p:nvSpPr>
          <p:spPr>
            <a:xfrm>
              <a:off x="2144316" y="3200400"/>
              <a:ext cx="446193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 sz="1800"/>
              </a:pPr>
              <a:r>
                <a:rPr lang="en-US" sz="1800" b="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n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01913" y="2336800"/>
            <a:ext cx="1208087" cy="482600"/>
            <a:chOff x="2601516" y="2337197"/>
            <a:chExt cx="1208484" cy="482203"/>
          </a:xfrm>
        </p:grpSpPr>
        <p:sp>
          <p:nvSpPr>
            <p:cNvPr id="33" name="Shape 440"/>
            <p:cNvSpPr/>
            <p:nvPr/>
          </p:nvSpPr>
          <p:spPr>
            <a:xfrm>
              <a:off x="2601516" y="2337197"/>
              <a:ext cx="446234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defRPr sz="1800"/>
              </a:pPr>
              <a:r>
                <a:rPr lang="en-US" sz="1800" b="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t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4819" name="Shape 439"/>
            <p:cNvSpPr>
              <a:spLocks noChangeArrowheads="1"/>
            </p:cNvSpPr>
            <p:nvPr/>
          </p:nvSpPr>
          <p:spPr bwMode="auto">
            <a:xfrm>
              <a:off x="3048000" y="2337197"/>
              <a:ext cx="762000" cy="482203"/>
            </a:xfrm>
            <a:prstGeom prst="rect">
              <a:avLst/>
            </a:prstGeom>
            <a:noFill/>
            <a:ln w="28575">
              <a:solidFill>
                <a:srgbClr val="0433FF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Calibri" charset="0"/>
                  <a:cs typeface="Calibri" charset="0"/>
                  <a:sym typeface="Calibri" charset="0"/>
                </a:rPr>
                <a:t>msg</a:t>
              </a:r>
            </a:p>
          </p:txBody>
        </p:sp>
      </p:grpSp>
      <p:sp>
        <p:nvSpPr>
          <p:cNvPr id="38" name="Shape 439"/>
          <p:cNvSpPr>
            <a:spLocks noChangeArrowheads="1"/>
          </p:cNvSpPr>
          <p:nvPr/>
        </p:nvSpPr>
        <p:spPr bwMode="auto">
          <a:xfrm>
            <a:off x="3048001" y="1422400"/>
            <a:ext cx="762000" cy="482600"/>
          </a:xfrm>
          <a:prstGeom prst="rect">
            <a:avLst/>
          </a:prstGeom>
          <a:noFill/>
          <a:ln w="28575">
            <a:solidFill>
              <a:srgbClr val="0433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msg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7783514" y="2362200"/>
            <a:ext cx="1208087" cy="482600"/>
            <a:chOff x="2601516" y="2337197"/>
            <a:chExt cx="1208484" cy="482203"/>
          </a:xfrm>
        </p:grpSpPr>
        <p:sp>
          <p:nvSpPr>
            <p:cNvPr id="54" name="Shape 440"/>
            <p:cNvSpPr/>
            <p:nvPr/>
          </p:nvSpPr>
          <p:spPr>
            <a:xfrm>
              <a:off x="2601516" y="2337197"/>
              <a:ext cx="446234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defRPr sz="1800"/>
              </a:pPr>
              <a:r>
                <a:rPr lang="en-US" sz="1800" b="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t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4817" name="Shape 439"/>
            <p:cNvSpPr>
              <a:spLocks noChangeArrowheads="1"/>
            </p:cNvSpPr>
            <p:nvPr/>
          </p:nvSpPr>
          <p:spPr bwMode="auto">
            <a:xfrm>
              <a:off x="3048000" y="2337197"/>
              <a:ext cx="762000" cy="482203"/>
            </a:xfrm>
            <a:prstGeom prst="rect">
              <a:avLst/>
            </a:prstGeom>
            <a:noFill/>
            <a:ln w="28575">
              <a:solidFill>
                <a:srgbClr val="0433FF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Calibri" charset="0"/>
                  <a:cs typeface="Calibri" charset="0"/>
                  <a:sym typeface="Calibri" charset="0"/>
                </a:rPr>
                <a:t>msg</a:t>
              </a:r>
            </a:p>
          </p:txBody>
        </p:sp>
      </p:grpSp>
      <p:sp>
        <p:nvSpPr>
          <p:cNvPr id="56" name="Shape 439"/>
          <p:cNvSpPr>
            <a:spLocks noChangeArrowheads="1"/>
          </p:cNvSpPr>
          <p:nvPr/>
        </p:nvSpPr>
        <p:spPr bwMode="auto">
          <a:xfrm>
            <a:off x="8229600" y="1447800"/>
            <a:ext cx="762000" cy="482600"/>
          </a:xfrm>
          <a:prstGeom prst="rect">
            <a:avLst/>
          </a:prstGeom>
          <a:noFill/>
          <a:ln w="28575">
            <a:solidFill>
              <a:srgbClr val="0433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msg</a:t>
            </a:r>
          </a:p>
        </p:txBody>
      </p: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267200" y="4114800"/>
            <a:ext cx="2133600" cy="482600"/>
            <a:chOff x="1676400" y="4114800"/>
            <a:chExt cx="2133600" cy="482203"/>
          </a:xfrm>
        </p:grpSpPr>
        <p:sp>
          <p:nvSpPr>
            <p:cNvPr id="58" name="Shape 440"/>
            <p:cNvSpPr/>
            <p:nvPr/>
          </p:nvSpPr>
          <p:spPr>
            <a:xfrm>
              <a:off x="2601913" y="4114800"/>
              <a:ext cx="446087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defRPr sz="1800"/>
              </a:pPr>
              <a:r>
                <a:rPr lang="en-US" sz="1800" b="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t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4813" name="Shape 439"/>
            <p:cNvSpPr>
              <a:spLocks noChangeArrowheads="1"/>
            </p:cNvSpPr>
            <p:nvPr/>
          </p:nvSpPr>
          <p:spPr bwMode="auto">
            <a:xfrm>
              <a:off x="3048000" y="4114800"/>
              <a:ext cx="762000" cy="482203"/>
            </a:xfrm>
            <a:prstGeom prst="rect">
              <a:avLst/>
            </a:prstGeom>
            <a:noFill/>
            <a:ln w="28575">
              <a:solidFill>
                <a:srgbClr val="0433FF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Calibri" charset="0"/>
                  <a:cs typeface="Calibri" charset="0"/>
                  <a:sym typeface="Calibri" charset="0"/>
                </a:rPr>
                <a:t>msg</a:t>
              </a:r>
            </a:p>
          </p:txBody>
        </p:sp>
        <p:sp>
          <p:nvSpPr>
            <p:cNvPr id="60" name="Shape 440"/>
            <p:cNvSpPr/>
            <p:nvPr/>
          </p:nvSpPr>
          <p:spPr>
            <a:xfrm>
              <a:off x="2144713" y="4114800"/>
              <a:ext cx="446087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 sz="1800"/>
              </a:pPr>
              <a:r>
                <a:rPr lang="en-US" sz="1800" b="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n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61" name="Shape 440"/>
            <p:cNvSpPr/>
            <p:nvPr/>
          </p:nvSpPr>
          <p:spPr>
            <a:xfrm>
              <a:off x="1676400" y="4114800"/>
              <a:ext cx="457200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 sz="1800"/>
              </a:pPr>
              <a:r>
                <a:rPr lang="en-US" sz="1800" b="0" dirty="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l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4735514" y="3200400"/>
            <a:ext cx="1665287" cy="482600"/>
            <a:chOff x="2144316" y="3200400"/>
            <a:chExt cx="1665684" cy="482203"/>
          </a:xfrm>
        </p:grpSpPr>
        <p:sp>
          <p:nvSpPr>
            <p:cNvPr id="63" name="Shape 440"/>
            <p:cNvSpPr/>
            <p:nvPr/>
          </p:nvSpPr>
          <p:spPr>
            <a:xfrm>
              <a:off x="2601625" y="3200400"/>
              <a:ext cx="446193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defRPr sz="1800"/>
              </a:pPr>
              <a:r>
                <a:rPr lang="en-US" sz="1800" b="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t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4810" name="Shape 439"/>
            <p:cNvSpPr>
              <a:spLocks noChangeArrowheads="1"/>
            </p:cNvSpPr>
            <p:nvPr/>
          </p:nvSpPr>
          <p:spPr bwMode="auto">
            <a:xfrm>
              <a:off x="3048000" y="3200400"/>
              <a:ext cx="762000" cy="482203"/>
            </a:xfrm>
            <a:prstGeom prst="rect">
              <a:avLst/>
            </a:prstGeom>
            <a:noFill/>
            <a:ln w="28575">
              <a:solidFill>
                <a:srgbClr val="0433FF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Calibri" charset="0"/>
                  <a:cs typeface="Calibri" charset="0"/>
                  <a:sym typeface="Calibri" charset="0"/>
                </a:rPr>
                <a:t>msg</a:t>
              </a:r>
            </a:p>
          </p:txBody>
        </p:sp>
        <p:sp>
          <p:nvSpPr>
            <p:cNvPr id="65" name="Shape 440"/>
            <p:cNvSpPr/>
            <p:nvPr/>
          </p:nvSpPr>
          <p:spPr>
            <a:xfrm>
              <a:off x="2144316" y="3200400"/>
              <a:ext cx="446193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 sz="1800"/>
              </a:pPr>
              <a:r>
                <a:rPr lang="en-US" sz="1800" b="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n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4267200" y="4114800"/>
            <a:ext cx="2133600" cy="482600"/>
            <a:chOff x="1676400" y="4114800"/>
            <a:chExt cx="2133600" cy="482203"/>
          </a:xfrm>
        </p:grpSpPr>
        <p:sp>
          <p:nvSpPr>
            <p:cNvPr id="67" name="Shape 440"/>
            <p:cNvSpPr/>
            <p:nvPr/>
          </p:nvSpPr>
          <p:spPr>
            <a:xfrm>
              <a:off x="2601913" y="4114800"/>
              <a:ext cx="446087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defRPr sz="1800"/>
              </a:pPr>
              <a:r>
                <a:rPr lang="en-US" sz="1800" b="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t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4806" name="Shape 439"/>
            <p:cNvSpPr>
              <a:spLocks noChangeArrowheads="1"/>
            </p:cNvSpPr>
            <p:nvPr/>
          </p:nvSpPr>
          <p:spPr bwMode="auto">
            <a:xfrm>
              <a:off x="3048000" y="4114800"/>
              <a:ext cx="762000" cy="482203"/>
            </a:xfrm>
            <a:prstGeom prst="rect">
              <a:avLst/>
            </a:prstGeom>
            <a:noFill/>
            <a:ln w="28575">
              <a:solidFill>
                <a:srgbClr val="0433FF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Calibri" charset="0"/>
                  <a:cs typeface="Calibri" charset="0"/>
                  <a:sym typeface="Calibri" charset="0"/>
                </a:rPr>
                <a:t>msg</a:t>
              </a:r>
            </a:p>
          </p:txBody>
        </p:sp>
        <p:sp>
          <p:nvSpPr>
            <p:cNvPr id="69" name="Shape 440"/>
            <p:cNvSpPr/>
            <p:nvPr/>
          </p:nvSpPr>
          <p:spPr>
            <a:xfrm>
              <a:off x="2144713" y="4114800"/>
              <a:ext cx="446087" cy="482203"/>
            </a:xfrm>
            <a:prstGeom prst="rect">
              <a:avLst/>
            </a:prstGeom>
            <a:ln w="28575" cmpd="sng">
              <a:solidFill>
                <a:srgbClr val="0000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 sz="1800"/>
              </a:pPr>
              <a:r>
                <a:rPr lang="en-US" sz="1800" b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  <a:sym typeface="Calibri"/>
                </a:rPr>
                <a:t>n</a:t>
              </a:r>
              <a:endParaRPr sz="1800" b="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0" name="Shape 440"/>
            <p:cNvSpPr/>
            <p:nvPr/>
          </p:nvSpPr>
          <p:spPr>
            <a:xfrm>
              <a:off x="1676400" y="4114800"/>
              <a:ext cx="457200" cy="482203"/>
            </a:xfrm>
            <a:prstGeom prst="rect">
              <a:avLst/>
            </a:prstGeom>
            <a:ln w="28575" cmpd="sng">
              <a:solidFill>
                <a:srgbClr val="FF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 sz="1800"/>
              </a:pPr>
              <a:r>
                <a:rPr lang="en-US" sz="1800" b="0" dirty="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rPr>
                <a:t>l</a:t>
              </a:r>
              <a:endParaRPr sz="1800" b="0" baseline="-25000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7315200" y="3251200"/>
            <a:ext cx="1676400" cy="482600"/>
            <a:chOff x="2133600" y="3200400"/>
            <a:chExt cx="1676400" cy="482203"/>
          </a:xfrm>
        </p:grpSpPr>
        <p:sp>
          <p:nvSpPr>
            <p:cNvPr id="90" name="Shape 440"/>
            <p:cNvSpPr/>
            <p:nvPr/>
          </p:nvSpPr>
          <p:spPr>
            <a:xfrm>
              <a:off x="2601913" y="3200400"/>
              <a:ext cx="446087" cy="482203"/>
            </a:xfrm>
            <a:prstGeom prst="rect">
              <a:avLst/>
            </a:prstGeom>
            <a:ln w="28575" cmpd="sng">
              <a:solidFill>
                <a:srgbClr val="0000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defRPr sz="1800"/>
              </a:pPr>
              <a:r>
                <a:rPr lang="en-US" sz="1800" b="0" dirty="0" err="1"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latin typeface="+mn-lt"/>
                  <a:ea typeface="+mn-ea"/>
                  <a:cs typeface="+mn-cs"/>
                  <a:sym typeface="Calibri"/>
                </a:rPr>
                <a:t>t</a:t>
              </a:r>
              <a:endParaRPr sz="1800" b="0" baseline="-25000" dirty="0"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4803" name="Shape 439"/>
            <p:cNvSpPr>
              <a:spLocks noChangeArrowheads="1"/>
            </p:cNvSpPr>
            <p:nvPr/>
          </p:nvSpPr>
          <p:spPr bwMode="auto">
            <a:xfrm>
              <a:off x="3048000" y="3200400"/>
              <a:ext cx="762000" cy="482203"/>
            </a:xfrm>
            <a:prstGeom prst="rect">
              <a:avLst/>
            </a:prstGeom>
            <a:noFill/>
            <a:ln w="28575">
              <a:solidFill>
                <a:srgbClr val="0433FF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Calibri" charset="0"/>
                  <a:cs typeface="Calibri" charset="0"/>
                  <a:sym typeface="Calibri" charset="0"/>
                </a:rPr>
                <a:t>msg</a:t>
              </a:r>
            </a:p>
          </p:txBody>
        </p:sp>
        <p:sp>
          <p:nvSpPr>
            <p:cNvPr id="92" name="Shape 440"/>
            <p:cNvSpPr/>
            <p:nvPr/>
          </p:nvSpPr>
          <p:spPr>
            <a:xfrm>
              <a:off x="2133600" y="3200400"/>
              <a:ext cx="446088" cy="482203"/>
            </a:xfrm>
            <a:prstGeom prst="rect">
              <a:avLst/>
            </a:prstGeom>
            <a:ln w="28575" cmpd="sng">
              <a:solidFill>
                <a:srgbClr val="0000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 sz="1800"/>
              </a:pPr>
              <a:r>
                <a:rPr lang="en-US" sz="1800" b="0" dirty="0" err="1"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latin typeface="+mn-lt"/>
                  <a:ea typeface="+mn-ea"/>
                  <a:cs typeface="+mn-cs"/>
                  <a:sym typeface="Calibri"/>
                </a:rPr>
                <a:t>n</a:t>
              </a:r>
              <a:endParaRPr sz="1800" b="0" baseline="-25000" dirty="0"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74779" name="Shape 594"/>
          <p:cNvSpPr>
            <a:spLocks noChangeShapeType="1"/>
          </p:cNvSpPr>
          <p:nvPr/>
        </p:nvSpPr>
        <p:spPr bwMode="auto">
          <a:xfrm>
            <a:off x="2895600" y="6324600"/>
            <a:ext cx="2133600" cy="0"/>
          </a:xfrm>
          <a:prstGeom prst="line">
            <a:avLst/>
          </a:prstGeom>
          <a:noFill/>
          <a:ln w="63500">
            <a:solidFill>
              <a:srgbClr val="79797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94" name="Shape 596"/>
          <p:cNvSpPr/>
          <p:nvPr/>
        </p:nvSpPr>
        <p:spPr>
          <a:xfrm>
            <a:off x="2438401" y="6096001"/>
            <a:ext cx="508000" cy="5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5" name="Shape 614"/>
          <p:cNvSpPr/>
          <p:nvPr/>
        </p:nvSpPr>
        <p:spPr>
          <a:xfrm>
            <a:off x="5080000" y="6162732"/>
            <a:ext cx="558800" cy="466725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6" name="Shape 596"/>
          <p:cNvSpPr/>
          <p:nvPr/>
        </p:nvSpPr>
        <p:spPr>
          <a:xfrm>
            <a:off x="7721600" y="6121400"/>
            <a:ext cx="508000" cy="5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4783" name="Shape 594"/>
          <p:cNvSpPr>
            <a:spLocks noChangeShapeType="1"/>
          </p:cNvSpPr>
          <p:nvPr/>
        </p:nvSpPr>
        <p:spPr bwMode="auto">
          <a:xfrm>
            <a:off x="5638800" y="6324600"/>
            <a:ext cx="2133600" cy="0"/>
          </a:xfrm>
          <a:prstGeom prst="line">
            <a:avLst/>
          </a:prstGeom>
          <a:noFill/>
          <a:ln w="63500">
            <a:solidFill>
              <a:srgbClr val="79797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429000" y="19050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Arrow Connector 99"/>
          <p:cNvCxnSpPr>
            <a:cxnSpLocks noChangeShapeType="1"/>
          </p:cNvCxnSpPr>
          <p:nvPr/>
        </p:nvCxnSpPr>
        <p:spPr bwMode="auto">
          <a:xfrm>
            <a:off x="3429000" y="2819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Arrow Connector 101"/>
          <p:cNvCxnSpPr>
            <a:cxnSpLocks noChangeShapeType="1"/>
          </p:cNvCxnSpPr>
          <p:nvPr/>
        </p:nvCxnSpPr>
        <p:spPr bwMode="auto">
          <a:xfrm>
            <a:off x="34290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Arrow Connector 102"/>
          <p:cNvCxnSpPr>
            <a:cxnSpLocks noChangeShapeType="1"/>
          </p:cNvCxnSpPr>
          <p:nvPr/>
        </p:nvCxnSpPr>
        <p:spPr bwMode="auto">
          <a:xfrm>
            <a:off x="60198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6858000" y="4114800"/>
            <a:ext cx="2133600" cy="482600"/>
            <a:chOff x="1676400" y="4114800"/>
            <a:chExt cx="2133600" cy="482203"/>
          </a:xfrm>
        </p:grpSpPr>
        <p:sp>
          <p:nvSpPr>
            <p:cNvPr id="105" name="Shape 440"/>
            <p:cNvSpPr/>
            <p:nvPr/>
          </p:nvSpPr>
          <p:spPr>
            <a:xfrm>
              <a:off x="2601913" y="4114800"/>
              <a:ext cx="446087" cy="482203"/>
            </a:xfrm>
            <a:prstGeom prst="rect">
              <a:avLst/>
            </a:prstGeom>
            <a:ln w="28575" cmpd="sng">
              <a:solidFill>
                <a:srgbClr val="0433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defRPr sz="1800"/>
              </a:pPr>
              <a:r>
                <a:rPr lang="en-US" sz="1800" b="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rPr>
                <a:t>t</a:t>
              </a:r>
              <a:endParaRPr sz="1800" b="0" baseline="-25000" dirty="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4799" name="Shape 439"/>
            <p:cNvSpPr>
              <a:spLocks noChangeArrowheads="1"/>
            </p:cNvSpPr>
            <p:nvPr/>
          </p:nvSpPr>
          <p:spPr bwMode="auto">
            <a:xfrm>
              <a:off x="3048000" y="4114800"/>
              <a:ext cx="762000" cy="482203"/>
            </a:xfrm>
            <a:prstGeom prst="rect">
              <a:avLst/>
            </a:prstGeom>
            <a:noFill/>
            <a:ln w="28575">
              <a:solidFill>
                <a:srgbClr val="0433FF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Calibri" charset="0"/>
                  <a:cs typeface="Calibri" charset="0"/>
                  <a:sym typeface="Calibri" charset="0"/>
                </a:rPr>
                <a:t>msg</a:t>
              </a:r>
            </a:p>
          </p:txBody>
        </p:sp>
        <p:sp>
          <p:nvSpPr>
            <p:cNvPr id="107" name="Shape 440"/>
            <p:cNvSpPr/>
            <p:nvPr/>
          </p:nvSpPr>
          <p:spPr>
            <a:xfrm>
              <a:off x="2144713" y="4114800"/>
              <a:ext cx="446087" cy="482203"/>
            </a:xfrm>
            <a:prstGeom prst="rect">
              <a:avLst/>
            </a:prstGeom>
            <a:ln w="28575" cmpd="sng">
              <a:solidFill>
                <a:srgbClr val="0000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 sz="1800"/>
              </a:pPr>
              <a:r>
                <a:rPr lang="en-US" sz="1800" b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  <a:sym typeface="Calibri"/>
                </a:rPr>
                <a:t>n</a:t>
              </a:r>
              <a:endParaRPr sz="1800" b="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8" name="Shape 440"/>
            <p:cNvSpPr/>
            <p:nvPr/>
          </p:nvSpPr>
          <p:spPr>
            <a:xfrm>
              <a:off x="1676400" y="4114800"/>
              <a:ext cx="457200" cy="482203"/>
            </a:xfrm>
            <a:prstGeom prst="rect">
              <a:avLst/>
            </a:prstGeom>
            <a:ln w="28575" cmpd="sng">
              <a:solidFill>
                <a:srgbClr val="FF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 sz="1800"/>
              </a:pPr>
              <a:r>
                <a:rPr lang="en-US" sz="1800" b="0" dirty="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rPr>
                <a:t>H</a:t>
              </a:r>
              <a:r>
                <a:rPr lang="en-US" sz="1800" b="0" baseline="-25000" dirty="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rPr>
                <a:t>l</a:t>
              </a:r>
              <a:endParaRPr sz="1800" b="0" baseline="-25000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cxnSp>
        <p:nvCxnSpPr>
          <p:cNvPr id="109" name="Straight Arrow Connector 108"/>
          <p:cNvCxnSpPr>
            <a:cxnSpLocks noChangeShapeType="1"/>
            <a:stCxn id="74799" idx="0"/>
            <a:endCxn id="74803" idx="2"/>
          </p:cNvCxnSpPr>
          <p:nvPr/>
        </p:nvCxnSpPr>
        <p:spPr bwMode="auto">
          <a:xfrm flipV="1">
            <a:off x="86106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11"/>
          <p:cNvCxnSpPr>
            <a:cxnSpLocks noChangeShapeType="1"/>
          </p:cNvCxnSpPr>
          <p:nvPr/>
        </p:nvCxnSpPr>
        <p:spPr bwMode="auto">
          <a:xfrm flipV="1">
            <a:off x="8610600" y="2819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Arrow Connector 112"/>
          <p:cNvCxnSpPr>
            <a:cxnSpLocks noChangeShapeType="1"/>
          </p:cNvCxnSpPr>
          <p:nvPr/>
        </p:nvCxnSpPr>
        <p:spPr bwMode="auto">
          <a:xfrm flipV="1">
            <a:off x="8610600" y="1981201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13"/>
          <p:cNvCxnSpPr>
            <a:cxnSpLocks noChangeShapeType="1"/>
          </p:cNvCxnSpPr>
          <p:nvPr/>
        </p:nvCxnSpPr>
        <p:spPr bwMode="auto">
          <a:xfrm flipV="1">
            <a:off x="58674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Elbow Connector 6"/>
          <p:cNvCxnSpPr>
            <a:cxnSpLocks noChangeShapeType="1"/>
            <a:stCxn id="440" idx="2"/>
            <a:endCxn id="67" idx="2"/>
          </p:cNvCxnSpPr>
          <p:nvPr/>
        </p:nvCxnSpPr>
        <p:spPr bwMode="auto">
          <a:xfrm rot="16200000" flipH="1">
            <a:off x="4119563" y="3302000"/>
            <a:ext cx="12700" cy="2590800"/>
          </a:xfrm>
          <a:prstGeom prst="bentConnector3">
            <a:avLst>
              <a:gd name="adj1" fmla="val 4516204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Elbow Connector 74"/>
          <p:cNvCxnSpPr>
            <a:cxnSpLocks noChangeShapeType="1"/>
          </p:cNvCxnSpPr>
          <p:nvPr/>
        </p:nvCxnSpPr>
        <p:spPr bwMode="auto">
          <a:xfrm rot="16200000" flipH="1">
            <a:off x="7080250" y="3359150"/>
            <a:ext cx="12700" cy="2590800"/>
          </a:xfrm>
          <a:prstGeom prst="bentConnector3">
            <a:avLst>
              <a:gd name="adj1" fmla="val 4269282"/>
            </a:avLst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381000"/>
            <a:ext cx="82296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Layer Encapsulation</a:t>
            </a:r>
          </a:p>
        </p:txBody>
      </p:sp>
      <p:pic>
        <p:nvPicPr>
          <p:cNvPr id="77" name="Picture 48" descr="MCj030408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1"/>
            <a:ext cx="711456" cy="5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403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0" animBg="1"/>
      <p:bldP spid="24" grpId="0" animBg="1"/>
      <p:bldP spid="25" grpId="0" animBg="1"/>
      <p:bldP spid="38" grpId="0" animBg="1"/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2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500" dirty="0">
                <a:solidFill>
                  <a:srgbClr val="424242"/>
                </a:solidFill>
                <a:latin typeface="Calibri" charset="0"/>
                <a:ea typeface="ＭＳ Ｐゴシック" charset="0"/>
                <a:cs typeface="Calibri" charset="0"/>
              </a:rPr>
              <a:t>Layers: pros and cons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idx="1"/>
          </p:nvPr>
        </p:nvSpPr>
        <p:spPr>
          <a:xfrm>
            <a:off x="762000" y="1981200"/>
            <a:ext cx="8178800" cy="4286250"/>
          </a:xfrm>
        </p:spPr>
        <p:txBody>
          <a:bodyPr/>
          <a:lstStyle/>
          <a:p>
            <a:pPr marL="221608" indent="0">
              <a:spcBef>
                <a:spcPts val="100"/>
              </a:spcBef>
              <a:buNone/>
            </a:pPr>
            <a:r>
              <a:rPr lang="en-US" sz="3400" dirty="0">
                <a:latin typeface="Calibri" charset="0"/>
                <a:ea typeface="ＭＳ Ｐゴシック" charset="0"/>
                <a:cs typeface="Calibri" charset="0"/>
              </a:rPr>
              <a:t>Why layer?</a:t>
            </a:r>
          </a:p>
          <a:p>
            <a:pPr marL="677471" indent="-455853">
              <a:spcBef>
                <a:spcPts val="100"/>
              </a:spcBef>
            </a:pPr>
            <a:r>
              <a:rPr lang="en-US" sz="3200" dirty="0">
                <a:solidFill>
                  <a:srgbClr val="942193"/>
                </a:solidFill>
                <a:latin typeface="Calibri" charset="0"/>
                <a:ea typeface="ＭＳ Ｐゴシック" charset="0"/>
                <a:cs typeface="Calibri" charset="0"/>
              </a:rPr>
              <a:t>Reduce complexity</a:t>
            </a:r>
          </a:p>
          <a:p>
            <a:pPr marL="677471" indent="-455853">
              <a:spcBef>
                <a:spcPts val="100"/>
              </a:spcBef>
            </a:pPr>
            <a:r>
              <a:rPr lang="en-US" sz="3200" dirty="0">
                <a:solidFill>
                  <a:srgbClr val="942193"/>
                </a:solidFill>
                <a:latin typeface="Calibri" charset="0"/>
                <a:ea typeface="ＭＳ Ｐゴシック" charset="0"/>
                <a:cs typeface="Calibri" charset="0"/>
              </a:rPr>
              <a:t>Improve flexibility/innovation</a:t>
            </a:r>
          </a:p>
          <a:p>
            <a:pPr marL="815578" lvl="1" indent="0">
              <a:spcBef>
                <a:spcPts val="100"/>
              </a:spcBef>
              <a:buNone/>
            </a:pPr>
            <a:r>
              <a:rPr lang="en-US" sz="2900" dirty="0">
                <a:solidFill>
                  <a:srgbClr val="942193"/>
                </a:solidFill>
                <a:latin typeface="Calibri" charset="0"/>
                <a:ea typeface="ＭＳ Ｐゴシック" charset="0"/>
                <a:cs typeface="Calibri" charset="0"/>
              </a:rPr>
              <a:t> (Each layer can evolve independently)</a:t>
            </a:r>
          </a:p>
          <a:p>
            <a:pPr marL="221608" indent="0">
              <a:spcBef>
                <a:spcPts val="100"/>
              </a:spcBef>
              <a:buNone/>
            </a:pPr>
            <a:endParaRPr lang="en-US" sz="3400" dirty="0">
              <a:solidFill>
                <a:srgbClr val="942193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12699" indent="0">
              <a:spcBef>
                <a:spcPts val="100"/>
              </a:spcBef>
              <a:buNone/>
            </a:pPr>
            <a:r>
              <a:rPr lang="en-US" sz="3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Why not layer?</a:t>
            </a:r>
          </a:p>
          <a:p>
            <a:pPr marL="582490" indent="-569844">
              <a:spcBef>
                <a:spcPts val="100"/>
              </a:spcBef>
            </a:pPr>
            <a:r>
              <a:rPr lang="en-US" sz="3200" dirty="0">
                <a:solidFill>
                  <a:srgbClr val="942193"/>
                </a:solidFill>
                <a:latin typeface="Calibri" charset="0"/>
                <a:ea typeface="ＭＳ Ｐゴシック" charset="0"/>
                <a:cs typeface="Calibri" charset="0"/>
              </a:rPr>
              <a:t>sub-optimal performance</a:t>
            </a:r>
          </a:p>
          <a:p>
            <a:pPr marL="582490" indent="-569844">
              <a:spcBef>
                <a:spcPts val="100"/>
              </a:spcBef>
            </a:pPr>
            <a:r>
              <a:rPr lang="en-US" sz="3200" dirty="0">
                <a:solidFill>
                  <a:srgbClr val="942193"/>
                </a:solidFill>
                <a:latin typeface="Calibri" charset="0"/>
                <a:ea typeface="ＭＳ Ｐゴシック" charset="0"/>
                <a:cs typeface="Calibri" charset="0"/>
              </a:rPr>
              <a:t>cross-layer information often useful</a:t>
            </a:r>
          </a:p>
          <a:p>
            <a:pPr marL="677471" indent="-455853">
              <a:spcBef>
                <a:spcPts val="100"/>
              </a:spcBef>
            </a:pPr>
            <a:endParaRPr lang="en-US" sz="3400" dirty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540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build="p" bldLvl="5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latin typeface="Calibri" charset="0"/>
                <a:ea typeface="ＭＳ Ｐゴシック" charset="0"/>
                <a:cs typeface="Calibri" charset="0"/>
              </a:rPr>
              <a:t>End-to-end argument: Intuition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Some 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application requirements can only be correctly implemented 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end-to-end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reliability, security, </a:t>
            </a:r>
            <a:r>
              <a:rPr lang="en-US" i="1" dirty="0">
                <a:latin typeface="Calibri" charset="0"/>
                <a:ea typeface="ＭＳ Ｐゴシック" charset="0"/>
                <a:cs typeface="Calibri" charset="0"/>
              </a:rPr>
              <a:t>etc</a:t>
            </a:r>
            <a:r>
              <a:rPr lang="en-US" i="1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  <a:p>
            <a:pPr lvl="1"/>
            <a:endParaRPr lang="en-US" b="1" dirty="0"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End-systems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  <a:cs typeface="Calibri" charset="0"/>
              </a:rPr>
              <a:t>Can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satisfy the requirement without network</a:t>
            </a:r>
            <a:r>
              <a:rPr lang="ja-JP" altLang="en-US" dirty="0">
                <a:latin typeface="Calibri" charset="0"/>
                <a:ea typeface="ＭＳ Ｐゴシック" charset="0"/>
                <a:cs typeface="Calibri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  <a:cs typeface="Calibri" charset="0"/>
              </a:rPr>
              <a:t>s help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  <a:cs typeface="Calibri" charset="0"/>
              </a:rPr>
              <a:t>Will/must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do so, since they can’</a:t>
            </a:r>
            <a:r>
              <a:rPr lang="en-US" altLang="ja-JP" dirty="0">
                <a:latin typeface="Calibri" charset="0"/>
                <a:ea typeface="ＭＳ Ｐゴシック" charset="0"/>
                <a:cs typeface="Calibri" charset="0"/>
              </a:rPr>
              <a:t>t rely on the network</a:t>
            </a:r>
            <a:endParaRPr lang="en-US" altLang="ja-JP" dirty="0">
              <a:solidFill>
                <a:srgbClr val="FF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043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>
                <a:latin typeface="Calibri" charset="0"/>
                <a:ea typeface="ＭＳ Ｐゴシック" charset="0"/>
                <a:cs typeface="Calibri" charset="0"/>
              </a:rPr>
              <a:t>Implications of the E2E argument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7738"/>
            <a:ext cx="8229600" cy="4411662"/>
          </a:xfrm>
        </p:spPr>
        <p:txBody>
          <a:bodyPr/>
          <a:lstStyle/>
          <a:p>
            <a:pPr marL="340309" indent="-340309" eaLnBrk="1" hangingPunct="1">
              <a:defRPr/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In layered design, the E2E principle provides guidance on 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which layers are implemented where</a:t>
            </a:r>
          </a:p>
          <a:p>
            <a:pPr marL="340309" indent="-340309" eaLnBrk="1" hangingPunct="1">
              <a:defRPr/>
            </a:pPr>
            <a:endParaRPr lang="en-US" altLang="ja-JP" dirty="0" smtClean="0">
              <a:latin typeface="Calibri"/>
              <a:ea typeface="ＭＳ Ｐゴシック" charset="0"/>
              <a:cs typeface="Calibri"/>
            </a:endParaRPr>
          </a:p>
          <a:p>
            <a:pPr marL="340309" indent="-340309" eaLnBrk="1" hangingPunct="1">
              <a:defRPr/>
            </a:pPr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Key argument for why IP offers only “best effort” delivery (leading to “dumb network / smart ends”)</a:t>
            </a:r>
            <a:endParaRPr lang="en-US" altLang="ja-JP" dirty="0" smtClean="0">
              <a:latin typeface="Calibri"/>
              <a:ea typeface="ＭＳ Ｐゴシック" charset="0"/>
              <a:cs typeface="Calibri"/>
            </a:endParaRPr>
          </a:p>
          <a:p>
            <a:pPr marL="688509" lvl="1" indent="-345048" eaLnBrk="1" hangingPunct="1">
              <a:defRPr/>
            </a:pPr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Reliability implemented at the end host (TCP)</a:t>
            </a:r>
          </a:p>
          <a:p>
            <a:pPr marL="688509" lvl="1" indent="-345048" eaLnBrk="1" hangingPunct="1">
              <a:defRPr/>
            </a:pPr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Often </a:t>
            </a:r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credited as key to the Internet’s success</a:t>
            </a:r>
          </a:p>
          <a:p>
            <a:pPr marL="343476" lvl="1" indent="0" eaLnBrk="1" hangingPunct="1">
              <a:buNone/>
              <a:defRPr/>
            </a:pPr>
            <a:endParaRPr lang="en-US" altLang="ja-JP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63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76201" y="122239"/>
            <a:ext cx="8991600" cy="1173162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Architectural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5463"/>
            <a:ext cx="8153400" cy="4452937"/>
          </a:xfrm>
        </p:spPr>
        <p:txBody>
          <a:bodyPr/>
          <a:lstStyle/>
          <a:p>
            <a:pPr marL="340326" indent="-340326"/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Layering 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  <a:p>
            <a:pPr marL="688544" lvl="1" indent="-340326"/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reduce complexity, increase flexibility</a:t>
            </a:r>
          </a:p>
          <a:p>
            <a:pPr marL="340326" indent="-340326"/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  <a:p>
            <a:pPr marL="340326" indent="-340326"/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IP as the “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narrow waist”</a:t>
            </a:r>
          </a:p>
          <a:p>
            <a:pPr marL="688544" lvl="1" indent="-340326"/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eases 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interoperability </a:t>
            </a:r>
            <a:br>
              <a:rPr lang="en-US" dirty="0">
                <a:latin typeface="Calibri" charset="0"/>
                <a:ea typeface="ＭＳ Ｐゴシック" charset="0"/>
                <a:cs typeface="Calibri" charset="0"/>
              </a:rPr>
            </a:b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  <a:p>
            <a:pPr marL="340326" indent="-340326"/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“smart ends, dumb network</a:t>
            </a:r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” (E2E argument) 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  <a:p>
            <a:pPr marL="688544" lvl="1" indent="-340326"/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No application knowledge in network 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  <a:sym typeface="Wingdings" charset="0"/>
              </a:rPr>
              <a:t> more general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  <a:p>
            <a:pPr marL="688544" lvl="1" indent="-340326"/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Minimal state in the network 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  <a:sym typeface="Wingdings" charset="0"/>
              </a:rPr>
              <a:t> 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more robust to failure</a:t>
            </a:r>
          </a:p>
          <a:p>
            <a:pPr marL="688544" lvl="1" indent="-340326"/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563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419600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Basic concepts (lectures 2,3)</a:t>
            </a:r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Architecture and principles (lecture 4)</a:t>
            </a:r>
          </a:p>
          <a:p>
            <a:r>
              <a:rPr lang="en-US" sz="2400" dirty="0" smtClean="0"/>
              <a:t>Network layer (</a:t>
            </a:r>
            <a:r>
              <a:rPr lang="en-US" sz="2400" dirty="0" err="1"/>
              <a:t>lecs</a:t>
            </a:r>
            <a:r>
              <a:rPr lang="en-US" sz="2400" dirty="0"/>
              <a:t>. 4-9)</a:t>
            </a:r>
          </a:p>
          <a:p>
            <a:pPr lvl="1"/>
            <a:r>
              <a:rPr lang="en-US" sz="1800" dirty="0" smtClean="0"/>
              <a:t>Concepts: valid routing state, convergence, least-cost paths</a:t>
            </a:r>
            <a:endParaRPr lang="en-US" sz="1800" dirty="0"/>
          </a:p>
          <a:p>
            <a:pPr lvl="1"/>
            <a:r>
              <a:rPr lang="en-US" sz="1800" dirty="0" smtClean="0"/>
              <a:t>Overall context (inter- and intra-domain routing)</a:t>
            </a:r>
          </a:p>
          <a:p>
            <a:pPr lvl="1"/>
            <a:r>
              <a:rPr lang="en-US" sz="1800" dirty="0" smtClean="0"/>
              <a:t>Routing algorithms that compute least-cost routes </a:t>
            </a:r>
            <a:r>
              <a:rPr lang="en-US" sz="1800" dirty="0"/>
              <a:t>(DV, </a:t>
            </a:r>
            <a:r>
              <a:rPr lang="en-US" sz="1800" dirty="0" smtClean="0"/>
              <a:t>LS)</a:t>
            </a:r>
            <a:endParaRPr lang="en-US" sz="1800" dirty="0"/>
          </a:p>
          <a:p>
            <a:pPr lvl="1"/>
            <a:r>
              <a:rPr lang="en-US" sz="1800" dirty="0"/>
              <a:t>IP addressing </a:t>
            </a:r>
          </a:p>
          <a:p>
            <a:pPr lvl="1"/>
            <a:r>
              <a:rPr lang="en-US" sz="1800" dirty="0"/>
              <a:t>Inter-domain</a:t>
            </a:r>
          </a:p>
          <a:p>
            <a:pPr lvl="1"/>
            <a:r>
              <a:rPr lang="en-US" sz="1800" dirty="0"/>
              <a:t>Router architecture</a:t>
            </a:r>
          </a:p>
          <a:p>
            <a:r>
              <a:rPr lang="en-US" sz="2400" dirty="0"/>
              <a:t>Transport (</a:t>
            </a:r>
            <a:r>
              <a:rPr lang="en-US" sz="2400" dirty="0" err="1"/>
              <a:t>lecs</a:t>
            </a:r>
            <a:r>
              <a:rPr lang="en-US" sz="2400" dirty="0"/>
              <a:t>. </a:t>
            </a:r>
            <a:r>
              <a:rPr lang="en-US" sz="2400" dirty="0" smtClean="0"/>
              <a:t>9 -</a:t>
            </a:r>
            <a:r>
              <a:rPr lang="en-US" sz="2400" dirty="0"/>
              <a:t>12)</a:t>
            </a:r>
          </a:p>
          <a:p>
            <a:pPr lvl="1"/>
            <a:r>
              <a:rPr lang="en-US" sz="1800" dirty="0"/>
              <a:t>Role of the transport layer</a:t>
            </a:r>
          </a:p>
          <a:p>
            <a:pPr lvl="1"/>
            <a:r>
              <a:rPr lang="en-US" sz="1800" dirty="0"/>
              <a:t>UDP vs. TCP </a:t>
            </a:r>
          </a:p>
          <a:p>
            <a:pPr lvl="1"/>
            <a:r>
              <a:rPr lang="en-US" sz="1800" dirty="0"/>
              <a:t>TCP details: reliability</a:t>
            </a:r>
            <a:r>
              <a:rPr lang="en-US" sz="1800" dirty="0"/>
              <a:t> </a:t>
            </a:r>
            <a:r>
              <a:rPr lang="en-US" sz="1800" dirty="0"/>
              <a:t>and flow control </a:t>
            </a:r>
          </a:p>
          <a:p>
            <a:pPr lvl="1"/>
            <a:r>
              <a:rPr lang="en-US" sz="1800" dirty="0"/>
              <a:t>TCP congestion control: general concepts only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742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 (2)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00600"/>
          </a:xfrm>
        </p:spPr>
        <p:txBody>
          <a:bodyPr/>
          <a:lstStyle/>
          <a:p>
            <a:r>
              <a:rPr lang="en-US" sz="2400" dirty="0"/>
              <a:t>Be prepared to: </a:t>
            </a:r>
          </a:p>
          <a:p>
            <a:pPr lvl="1"/>
            <a:endParaRPr lang="en-US" sz="2000" dirty="0">
              <a:solidFill>
                <a:srgbClr val="000090"/>
              </a:solidFill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Weigh design options outside of the context we studied them in</a:t>
            </a:r>
          </a:p>
          <a:p>
            <a:pPr marL="342313" lvl="1" indent="0">
              <a:buNone/>
            </a:pPr>
            <a:r>
              <a:rPr lang="en-US" sz="2000" dirty="0"/>
              <a:t>	</a:t>
            </a:r>
            <a:r>
              <a:rPr lang="en-US" sz="2000" i="1" dirty="0"/>
              <a:t>e.g., I had a TCP connection, then BGP went nuts…”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Contemplate new designs we haven’t talked about </a:t>
            </a:r>
          </a:p>
          <a:p>
            <a:pPr lvl="2"/>
            <a:r>
              <a:rPr lang="en-US" sz="1800" i="1" dirty="0"/>
              <a:t>e.g., </a:t>
            </a:r>
            <a:r>
              <a:rPr lang="en-US" sz="1800" i="1" dirty="0"/>
              <a:t>I introduce a new IP address format; how does this affect..” </a:t>
            </a:r>
          </a:p>
          <a:p>
            <a:pPr lvl="2"/>
            <a:r>
              <a:rPr lang="en-US" sz="1800" i="1" dirty="0"/>
              <a:t>e.g., I </a:t>
            </a:r>
            <a:r>
              <a:rPr lang="en-US" sz="1800" i="1" dirty="0" smtClean="0"/>
              <a:t>start with </a:t>
            </a:r>
            <a:r>
              <a:rPr lang="en-US" sz="1800" i="1" dirty="0"/>
              <a:t>UDP, </a:t>
            </a:r>
            <a:r>
              <a:rPr lang="en-US" sz="1800" i="1" dirty="0" smtClean="0"/>
              <a:t>but want weak reliability of the form..</a:t>
            </a:r>
            <a:r>
              <a:rPr lang="en-US" sz="1800" i="1" dirty="0"/>
              <a:t>.” </a:t>
            </a:r>
          </a:p>
          <a:p>
            <a:pPr marL="342313" lvl="1" indent="0">
              <a:buNone/>
            </a:pPr>
            <a:endParaRPr lang="en-US" sz="2000" dirty="0"/>
          </a:p>
          <a:p>
            <a:pPr marL="634074" lvl="2" indent="-340736">
              <a:buClr>
                <a:schemeClr val="tx2"/>
              </a:buClr>
            </a:pPr>
            <a:r>
              <a:rPr lang="en-US" sz="1800" dirty="0">
                <a:solidFill>
                  <a:srgbClr val="000090"/>
                </a:solidFill>
              </a:rPr>
              <a:t>Don’t let this daunt you. Reason from what you know about the </a:t>
            </a:r>
            <a:br>
              <a:rPr lang="en-US" sz="1800" dirty="0">
                <a:solidFill>
                  <a:srgbClr val="000090"/>
                </a:solidFill>
              </a:rPr>
            </a:br>
            <a:r>
              <a:rPr lang="en-US" sz="1800" dirty="0">
                <a:solidFill>
                  <a:srgbClr val="000090"/>
                </a:solidFill>
              </a:rPr>
              <a:t>pros/cons of solutions we did study </a:t>
            </a:r>
          </a:p>
          <a:p>
            <a:pPr marL="925941" lvl="3" indent="-340736"/>
            <a:r>
              <a:rPr lang="en-US" i="1" dirty="0" smtClean="0"/>
              <a:t>e.g., TCP is inefficient when… </a:t>
            </a:r>
            <a:endParaRPr lang="en-US" i="1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57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vs. Routing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253" y="1875831"/>
            <a:ext cx="8465540" cy="4657961"/>
          </a:xfrm>
        </p:spPr>
        <p:txBody>
          <a:bodyPr/>
          <a:lstStyle/>
          <a:p>
            <a:r>
              <a:rPr lang="en-US" sz="3200" dirty="0"/>
              <a:t>Forwarding: “data plane” </a:t>
            </a:r>
          </a:p>
          <a:p>
            <a:pPr lvl="1">
              <a:spcBef>
                <a:spcPts val="703"/>
              </a:spcBef>
            </a:pPr>
            <a:r>
              <a:rPr lang="en-US" sz="2400" dirty="0">
                <a:solidFill>
                  <a:srgbClr val="800080"/>
                </a:solidFill>
              </a:rPr>
              <a:t>Directing one data packet</a:t>
            </a:r>
          </a:p>
          <a:p>
            <a:pPr lvl="1">
              <a:spcBef>
                <a:spcPts val="703"/>
              </a:spcBef>
            </a:pPr>
            <a:r>
              <a:rPr lang="en-US" sz="2400" dirty="0">
                <a:solidFill>
                  <a:srgbClr val="800080"/>
                </a:solidFill>
              </a:rPr>
              <a:t>Each router using local </a:t>
            </a:r>
            <a:r>
              <a:rPr lang="en-US" sz="2400" dirty="0" smtClean="0">
                <a:solidFill>
                  <a:srgbClr val="800080"/>
                </a:solidFill>
              </a:rPr>
              <a:t>forwarding table</a:t>
            </a:r>
            <a:endParaRPr lang="en-US" sz="2400" dirty="0">
              <a:solidFill>
                <a:srgbClr val="800080"/>
              </a:solidFill>
            </a:endParaRPr>
          </a:p>
          <a:p>
            <a:r>
              <a:rPr lang="en-US" sz="3200" dirty="0"/>
              <a:t>Routing: “control </a:t>
            </a:r>
            <a:r>
              <a:rPr lang="en-US" sz="3200" dirty="0"/>
              <a:t>plane” </a:t>
            </a:r>
          </a:p>
          <a:p>
            <a:pPr lvl="1">
              <a:spcBef>
                <a:spcPts val="703"/>
              </a:spcBef>
            </a:pPr>
            <a:r>
              <a:rPr lang="en-US" sz="2400" dirty="0">
                <a:solidFill>
                  <a:srgbClr val="800080"/>
                </a:solidFill>
              </a:rPr>
              <a:t>Computing the forwarding tables that guide packets</a:t>
            </a:r>
          </a:p>
          <a:p>
            <a:pPr lvl="1">
              <a:spcBef>
                <a:spcPts val="703"/>
              </a:spcBef>
            </a:pPr>
            <a:r>
              <a:rPr lang="en-US" sz="2400" dirty="0">
                <a:solidFill>
                  <a:srgbClr val="800080"/>
                </a:solidFill>
              </a:rPr>
              <a:t>Jointly computed by routers using a distributed algorithm</a:t>
            </a:r>
            <a:br>
              <a:rPr lang="en-US" sz="2400" dirty="0">
                <a:solidFill>
                  <a:srgbClr val="800080"/>
                </a:solidFill>
              </a:rPr>
            </a:br>
            <a:endParaRPr lang="en-US" sz="24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4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Routing: basic concepts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253" y="1875831"/>
            <a:ext cx="8465540" cy="4657961"/>
          </a:xfrm>
        </p:spPr>
        <p:txBody>
          <a:bodyPr/>
          <a:lstStyle/>
          <a:p>
            <a:r>
              <a:rPr lang="en-US" sz="3200" dirty="0" smtClean="0"/>
              <a:t>Valid routing state </a:t>
            </a:r>
          </a:p>
          <a:p>
            <a:r>
              <a:rPr lang="en-US" sz="3200" dirty="0" smtClean="0"/>
              <a:t>Convergence </a:t>
            </a:r>
          </a:p>
          <a:p>
            <a:r>
              <a:rPr lang="en-US" sz="3200" dirty="0" smtClean="0"/>
              <a:t>Least-cost paths</a:t>
            </a:r>
            <a:endParaRPr lang="en-US" sz="24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6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“Valid” Routing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678" y="1616041"/>
            <a:ext cx="8709857" cy="5486400"/>
          </a:xfrm>
        </p:spPr>
        <p:txBody>
          <a:bodyPr/>
          <a:lstStyle/>
          <a:p>
            <a:r>
              <a:rPr lang="en-US" dirty="0" smtClean="0"/>
              <a:t>Global forwarding state </a:t>
            </a:r>
            <a:r>
              <a:rPr lang="en-US" dirty="0" smtClean="0"/>
              <a:t>is “valid” if it produces forwarding decisions that always deliver packets to their </a:t>
            </a:r>
            <a:r>
              <a:rPr lang="en-US" dirty="0" smtClean="0"/>
              <a:t>destinations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Global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routing state is valid </a:t>
            </a:r>
            <a:r>
              <a:rPr lang="en-US" sz="2800" b="1" i="1" dirty="0">
                <a:solidFill>
                  <a:srgbClr val="000000"/>
                </a:solidFill>
                <a:ea typeface="ＭＳ Ｐゴシック" charset="0"/>
              </a:rPr>
              <a:t>if and only if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:</a:t>
            </a:r>
          </a:p>
          <a:p>
            <a:pPr marL="1007106" lvl="2" indent="-223447" algn="l" defTabSz="914400" rtl="0" eaLnBrk="0" fontAlgn="base" hangingPunct="0">
              <a:spcBef>
                <a:spcPct val="10000"/>
              </a:spcBef>
              <a:spcAft>
                <a:spcPct val="0"/>
              </a:spcAft>
              <a:buSzTx/>
              <a:buFont typeface="Helvetica" charset="0"/>
              <a:buChar char="–"/>
            </a:pPr>
            <a:r>
              <a:rPr lang="en-US" sz="2400" i="0" dirty="0">
                <a:solidFill>
                  <a:srgbClr val="000000"/>
                </a:solidFill>
              </a:rPr>
              <a:t>There are no dead ends (other than destination)</a:t>
            </a:r>
          </a:p>
          <a:p>
            <a:pPr marL="1007106" lvl="2" indent="-223447" algn="l" defTabSz="914400" rtl="0" eaLnBrk="0" fontAlgn="base" hangingPunct="0">
              <a:spcBef>
                <a:spcPct val="10000"/>
              </a:spcBef>
              <a:spcAft>
                <a:spcPct val="0"/>
              </a:spcAft>
              <a:buSzTx/>
              <a:buFont typeface="Helvetica" charset="0"/>
              <a:buChar char="–"/>
            </a:pPr>
            <a:r>
              <a:rPr lang="en-US" sz="2400" i="0" dirty="0">
                <a:solidFill>
                  <a:srgbClr val="000000"/>
                </a:solidFill>
              </a:rPr>
              <a:t>There are no loops</a:t>
            </a:r>
          </a:p>
          <a:p>
            <a:endParaRPr lang="en-US" dirty="0" smtClean="0"/>
          </a:p>
          <a:p>
            <a:pPr marL="760947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600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ＭＳ Ｐゴシック" charset="0"/>
                <a:cs typeface="ＭＳ Ｐゴシック" charset="0"/>
              </a:rPr>
              <a:t>Convergence Delay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790" y="1676401"/>
            <a:ext cx="828461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Time </a:t>
            </a:r>
            <a:r>
              <a:rPr lang="en-US" sz="3200" dirty="0"/>
              <a:t>to achieve </a:t>
            </a:r>
            <a:r>
              <a:rPr lang="en-US" sz="3200" dirty="0" smtClean="0"/>
              <a:t>convergence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773F9B"/>
                </a:solidFill>
                <a:ea typeface="Arial" charset="0"/>
                <a:cs typeface="Arial" charset="0"/>
              </a:rPr>
              <a:t>E.g., all nodes have the same link-state </a:t>
            </a:r>
            <a:r>
              <a:rPr lang="en-US" dirty="0" smtClean="0">
                <a:solidFill>
                  <a:srgbClr val="773F9B"/>
                </a:solidFill>
                <a:ea typeface="Arial" charset="0"/>
                <a:cs typeface="Arial" charset="0"/>
              </a:rPr>
              <a:t>database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3200" dirty="0"/>
              <a:t>Sources of convergence </a:t>
            </a:r>
            <a:r>
              <a:rPr lang="en-US" sz="3200" dirty="0"/>
              <a:t>delay?</a:t>
            </a:r>
            <a:endParaRPr lang="en-US" sz="3200" dirty="0"/>
          </a:p>
          <a:p>
            <a:pPr lvl="1">
              <a:lnSpc>
                <a:spcPct val="90000"/>
              </a:lnSpc>
              <a:spcBef>
                <a:spcPts val="844"/>
              </a:spcBef>
            </a:pPr>
            <a:r>
              <a:rPr lang="en-US" dirty="0">
                <a:solidFill>
                  <a:srgbClr val="773F9B"/>
                </a:solidFill>
                <a:ea typeface="Arial" charset="0"/>
                <a:cs typeface="Arial" charset="0"/>
              </a:rPr>
              <a:t>time to detect failure</a:t>
            </a:r>
            <a:endParaRPr lang="en-US" dirty="0">
              <a:solidFill>
                <a:srgbClr val="773F9B"/>
              </a:solidFill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ts val="844"/>
              </a:spcBef>
            </a:pPr>
            <a:r>
              <a:rPr lang="en-US" dirty="0">
                <a:solidFill>
                  <a:srgbClr val="773F9B"/>
                </a:solidFill>
                <a:ea typeface="Arial" charset="0"/>
                <a:cs typeface="Arial" charset="0"/>
              </a:rPr>
              <a:t>time to flood link</a:t>
            </a:r>
            <a:r>
              <a:rPr lang="en-US" dirty="0">
                <a:solidFill>
                  <a:srgbClr val="773F9B"/>
                </a:solidFill>
                <a:ea typeface="Arial" charset="0"/>
                <a:cs typeface="Arial" charset="0"/>
              </a:rPr>
              <a:t>-state information</a:t>
            </a:r>
          </a:p>
          <a:p>
            <a:pPr lvl="1">
              <a:lnSpc>
                <a:spcPct val="90000"/>
              </a:lnSpc>
              <a:spcBef>
                <a:spcPts val="844"/>
              </a:spcBef>
            </a:pPr>
            <a:r>
              <a:rPr lang="en-US" dirty="0">
                <a:solidFill>
                  <a:srgbClr val="773F9B"/>
                </a:solidFill>
                <a:ea typeface="Arial" charset="0"/>
                <a:cs typeface="Arial" charset="0"/>
              </a:rPr>
              <a:t>time to re-compute forwarding tables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Performance </a:t>
            </a:r>
            <a:r>
              <a:rPr lang="en-US" sz="3200" dirty="0"/>
              <a:t>during convergence </a:t>
            </a:r>
            <a:r>
              <a:rPr lang="en-US" sz="3200" dirty="0"/>
              <a:t>period?</a:t>
            </a:r>
            <a:endParaRPr lang="en-US" sz="3200" dirty="0"/>
          </a:p>
          <a:p>
            <a:pPr lvl="1">
              <a:lnSpc>
                <a:spcPct val="90000"/>
              </a:lnSpc>
              <a:spcBef>
                <a:spcPts val="844"/>
              </a:spcBef>
            </a:pPr>
            <a:r>
              <a:rPr lang="en-US" dirty="0">
                <a:solidFill>
                  <a:srgbClr val="773F9B"/>
                </a:solidFill>
                <a:ea typeface="Arial" charset="0"/>
                <a:cs typeface="Arial" charset="0"/>
              </a:rPr>
              <a:t>lost </a:t>
            </a:r>
            <a:r>
              <a:rPr lang="en-US" dirty="0">
                <a:solidFill>
                  <a:srgbClr val="773F9B"/>
                </a:solidFill>
                <a:ea typeface="Arial" charset="0"/>
                <a:cs typeface="Arial" charset="0"/>
              </a:rPr>
              <a:t>packets due to </a:t>
            </a:r>
            <a:r>
              <a:rPr lang="en-US" dirty="0" err="1">
                <a:solidFill>
                  <a:srgbClr val="773F9B"/>
                </a:solidFill>
                <a:ea typeface="Arial" charset="0"/>
                <a:cs typeface="Arial" charset="0"/>
              </a:rPr>
              <a:t>blackholes</a:t>
            </a:r>
            <a:endParaRPr lang="en-US" dirty="0">
              <a:solidFill>
                <a:srgbClr val="773F9B"/>
              </a:solidFill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ts val="844"/>
              </a:spcBef>
            </a:pPr>
            <a:r>
              <a:rPr lang="en-US" dirty="0">
                <a:solidFill>
                  <a:srgbClr val="773F9B"/>
                </a:solidFill>
                <a:ea typeface="Arial" charset="0"/>
                <a:cs typeface="Arial" charset="0"/>
              </a:rPr>
              <a:t>looping packets</a:t>
            </a:r>
            <a:endParaRPr lang="en-US" dirty="0">
              <a:solidFill>
                <a:srgbClr val="773F9B"/>
              </a:solidFill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ts val="844"/>
              </a:spcBef>
            </a:pPr>
            <a:r>
              <a:rPr lang="en-US" dirty="0">
                <a:solidFill>
                  <a:srgbClr val="773F9B"/>
                </a:solidFill>
                <a:ea typeface="Arial" charset="0"/>
                <a:cs typeface="Arial" charset="0"/>
              </a:rPr>
              <a:t>out</a:t>
            </a:r>
            <a:r>
              <a:rPr lang="en-US" dirty="0">
                <a:solidFill>
                  <a:srgbClr val="773F9B"/>
                </a:solidFill>
                <a:ea typeface="Arial" charset="0"/>
                <a:cs typeface="Arial" charset="0"/>
              </a:rPr>
              <a:t>-of-order packets reaching the </a:t>
            </a:r>
            <a:r>
              <a:rPr lang="en-US" dirty="0">
                <a:solidFill>
                  <a:srgbClr val="773F9B"/>
                </a:solidFill>
                <a:ea typeface="Arial" charset="0"/>
                <a:cs typeface="Arial" charset="0"/>
              </a:rPr>
              <a:t>destination</a:t>
            </a:r>
            <a:endParaRPr lang="en-US" dirty="0">
              <a:solidFill>
                <a:srgbClr val="773F9B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title"/>
          </p:nvPr>
        </p:nvSpPr>
        <p:spPr>
          <a:xfrm>
            <a:off x="457226" y="838200"/>
            <a:ext cx="8069263" cy="68580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rgbClr val="424242"/>
                </a:solidFill>
              </a:rPr>
              <a:t>Least-cost path routing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idx="1"/>
          </p:nvPr>
        </p:nvSpPr>
        <p:spPr>
          <a:xfrm>
            <a:off x="892970" y="2286028"/>
            <a:ext cx="7590234" cy="3527227"/>
          </a:xfrm>
          <a:prstGeom prst="rect">
            <a:avLst/>
          </a:prstGeom>
        </p:spPr>
        <p:txBody>
          <a:bodyPr lIns="0" tIns="0" rIns="0" bIns="0" anchor="t"/>
          <a:lstStyle/>
          <a:p>
            <a:pPr marL="401240">
              <a:spcBef>
                <a:spcPts val="8436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rgbClr val="424242"/>
                </a:solidFill>
              </a:rPr>
              <a:t> </a:t>
            </a:r>
            <a:r>
              <a:rPr sz="3000" dirty="0">
                <a:solidFill>
                  <a:srgbClr val="424242"/>
                </a:solidFill>
              </a:rPr>
              <a:t>Given</a:t>
            </a:r>
            <a:r>
              <a:rPr sz="3000" dirty="0">
                <a:solidFill>
                  <a:srgbClr val="424242"/>
                </a:solidFill>
              </a:rPr>
              <a:t>: router graph &amp; </a:t>
            </a:r>
            <a:r>
              <a:rPr sz="3000" u="sng" dirty="0">
                <a:solidFill>
                  <a:srgbClr val="424242"/>
                </a:solidFill>
              </a:rPr>
              <a:t>link costs</a:t>
            </a:r>
          </a:p>
          <a:p>
            <a:pPr marL="40124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rgbClr val="424242"/>
              </a:solidFill>
            </a:endParaRPr>
          </a:p>
          <a:p>
            <a:pPr marL="40124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rgbClr val="424242"/>
                </a:solidFill>
              </a:rPr>
              <a:t> </a:t>
            </a:r>
            <a:r>
              <a:rPr sz="3000" dirty="0">
                <a:solidFill>
                  <a:srgbClr val="424242"/>
                </a:solidFill>
              </a:rPr>
              <a:t>Goal</a:t>
            </a:r>
            <a:r>
              <a:rPr sz="3000" dirty="0">
                <a:solidFill>
                  <a:srgbClr val="424242"/>
                </a:solidFill>
              </a:rPr>
              <a:t>: find least-cost path                                            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24242"/>
                </a:solidFill>
              </a:rPr>
              <a:t>          </a:t>
            </a:r>
            <a:r>
              <a:rPr lang="en-US" sz="3000" dirty="0">
                <a:solidFill>
                  <a:srgbClr val="424242"/>
                </a:solidFill>
              </a:rPr>
              <a:t>  </a:t>
            </a:r>
            <a:r>
              <a:rPr sz="3000" dirty="0">
                <a:solidFill>
                  <a:srgbClr val="424242"/>
                </a:solidFill>
              </a:rPr>
              <a:t>from </a:t>
            </a:r>
            <a:r>
              <a:rPr sz="3000" dirty="0">
                <a:solidFill>
                  <a:srgbClr val="424242"/>
                </a:solidFill>
              </a:rPr>
              <a:t>each source router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24242"/>
                </a:solidFill>
              </a:rPr>
              <a:t>          </a:t>
            </a:r>
            <a:r>
              <a:rPr lang="en-US" sz="3000" dirty="0">
                <a:solidFill>
                  <a:srgbClr val="424242"/>
                </a:solidFill>
              </a:rPr>
              <a:t>  </a:t>
            </a:r>
            <a:r>
              <a:rPr sz="3000" dirty="0">
                <a:solidFill>
                  <a:srgbClr val="424242"/>
                </a:solidFill>
              </a:rPr>
              <a:t>to </a:t>
            </a:r>
            <a:r>
              <a:rPr sz="3000" dirty="0">
                <a:solidFill>
                  <a:srgbClr val="424242"/>
                </a:solidFill>
              </a:rPr>
              <a:t>each destination </a:t>
            </a:r>
            <a:r>
              <a:rPr sz="3000" dirty="0">
                <a:solidFill>
                  <a:srgbClr val="424242"/>
                </a:solidFill>
              </a:rPr>
              <a:t>router</a:t>
            </a:r>
            <a:endParaRPr lang="en-US" sz="3000" dirty="0">
              <a:solidFill>
                <a:srgbClr val="424242"/>
              </a:solidFill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rgbClr val="424242"/>
              </a:solidFill>
            </a:endParaRPr>
          </a:p>
          <a:p>
            <a:pPr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rgbClr val="424242"/>
                </a:solidFill>
              </a:rPr>
              <a:t> Distance-Vector and Link-State are examples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rgbClr val="424242"/>
              </a:solidFill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rgbClr val="424242"/>
              </a:solidFill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793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 build="p" bldLvl="5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26" y="685800"/>
            <a:ext cx="8069263" cy="685800"/>
          </a:xfrm>
        </p:spPr>
        <p:txBody>
          <a:bodyPr/>
          <a:lstStyle/>
          <a:p>
            <a:pPr algn="ctr"/>
            <a:r>
              <a:rPr lang="en-US" sz="4000" dirty="0"/>
              <a:t>“Least Cost” Routes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26"/>
            <a:ext cx="8229600" cy="4018359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L</a:t>
            </a:r>
            <a:r>
              <a:rPr lang="en-US" dirty="0" smtClean="0"/>
              <a:t>east cost” routes an easy way to avoid loops</a:t>
            </a:r>
          </a:p>
          <a:p>
            <a:pPr lvl="1">
              <a:spcBef>
                <a:spcPts val="844"/>
              </a:spcBef>
            </a:pPr>
            <a:r>
              <a:rPr lang="en-US" dirty="0"/>
              <a:t>No sensible cost </a:t>
            </a:r>
            <a:r>
              <a:rPr lang="en-US" dirty="0" smtClean="0"/>
              <a:t>metric is </a:t>
            </a:r>
            <a:r>
              <a:rPr lang="en-US" dirty="0"/>
              <a:t>minimized by traversing a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Least </a:t>
            </a:r>
            <a:r>
              <a:rPr lang="en-US" dirty="0"/>
              <a:t>cost routes are </a:t>
            </a:r>
            <a:r>
              <a:rPr lang="en-US" dirty="0" smtClean="0"/>
              <a:t>destination</a:t>
            </a:r>
            <a:r>
              <a:rPr lang="en-US" dirty="0"/>
              <a:t>-</a:t>
            </a:r>
            <a:r>
              <a:rPr lang="en-US" dirty="0" smtClean="0"/>
              <a:t>based</a:t>
            </a:r>
            <a:endParaRPr lang="en-US" dirty="0"/>
          </a:p>
          <a:p>
            <a:pPr lvl="1">
              <a:spcBef>
                <a:spcPts val="844"/>
              </a:spcBef>
            </a:pPr>
            <a:r>
              <a:rPr lang="en-US" dirty="0"/>
              <a:t>i.e., do not depend on the source</a:t>
            </a:r>
          </a:p>
          <a:p>
            <a:r>
              <a:rPr lang="en-US" dirty="0"/>
              <a:t>Least-cost paths form a spanning tree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419600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Basic concepts (lectures 2,3)</a:t>
            </a:r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Architecture and principles (lecture 4)</a:t>
            </a:r>
          </a:p>
          <a:p>
            <a:r>
              <a:rPr lang="en-US" sz="2400" dirty="0" smtClean="0"/>
              <a:t>Network layer (</a:t>
            </a:r>
            <a:r>
              <a:rPr lang="en-US" sz="2400" dirty="0" err="1"/>
              <a:t>lecs</a:t>
            </a:r>
            <a:r>
              <a:rPr lang="en-US" sz="2400" dirty="0"/>
              <a:t>. 4-9)</a:t>
            </a:r>
          </a:p>
          <a:p>
            <a:pPr lvl="1"/>
            <a:r>
              <a:rPr lang="en-US" sz="1800" dirty="0" smtClean="0">
                <a:solidFill>
                  <a:srgbClr val="B3B3B3"/>
                </a:solidFill>
              </a:rPr>
              <a:t>Concepts: valid routing state, convergence, least-cost paths</a:t>
            </a:r>
            <a:endParaRPr lang="en-US" sz="1800" dirty="0">
              <a:solidFill>
                <a:srgbClr val="B3B3B3"/>
              </a:solidFill>
            </a:endParaRPr>
          </a:p>
          <a:p>
            <a:pPr lvl="1"/>
            <a:r>
              <a:rPr lang="en-US" sz="1800" dirty="0" smtClean="0"/>
              <a:t>Overall context (inter- and intra-domain routing)</a:t>
            </a:r>
          </a:p>
          <a:p>
            <a:pPr lvl="1"/>
            <a:r>
              <a:rPr lang="en-US" sz="1800" dirty="0" smtClean="0"/>
              <a:t>Routing algorithms that compute least-cost routes </a:t>
            </a:r>
            <a:r>
              <a:rPr lang="en-US" sz="1800" dirty="0"/>
              <a:t>(DV, </a:t>
            </a:r>
            <a:r>
              <a:rPr lang="en-US" sz="1800" dirty="0" smtClean="0"/>
              <a:t>LS)</a:t>
            </a:r>
            <a:endParaRPr lang="en-US" sz="1800" dirty="0"/>
          </a:p>
          <a:p>
            <a:pPr lvl="1"/>
            <a:r>
              <a:rPr lang="en-US" sz="1800" dirty="0"/>
              <a:t>IP addressing </a:t>
            </a:r>
          </a:p>
          <a:p>
            <a:pPr lvl="1"/>
            <a:r>
              <a:rPr lang="en-US" sz="1800" dirty="0"/>
              <a:t>Inter-domain</a:t>
            </a:r>
          </a:p>
          <a:p>
            <a:pPr lvl="1"/>
            <a:r>
              <a:rPr lang="en-US" sz="1800" dirty="0"/>
              <a:t>Router architecture</a:t>
            </a:r>
          </a:p>
          <a:p>
            <a:r>
              <a:rPr lang="en-US" sz="2400" dirty="0"/>
              <a:t>Transport (</a:t>
            </a:r>
            <a:r>
              <a:rPr lang="en-US" sz="2400" dirty="0" err="1"/>
              <a:t>lecs</a:t>
            </a:r>
            <a:r>
              <a:rPr lang="en-US" sz="2400" dirty="0"/>
              <a:t>. </a:t>
            </a:r>
            <a:r>
              <a:rPr lang="en-US" sz="2400" dirty="0" smtClean="0"/>
              <a:t>9 -</a:t>
            </a:r>
            <a:r>
              <a:rPr lang="en-US" sz="2400" dirty="0"/>
              <a:t>12)</a:t>
            </a:r>
          </a:p>
          <a:p>
            <a:pPr lvl="1"/>
            <a:r>
              <a:rPr lang="en-US" sz="1800" dirty="0"/>
              <a:t>Role of the transport layer</a:t>
            </a:r>
          </a:p>
          <a:p>
            <a:pPr lvl="1"/>
            <a:r>
              <a:rPr lang="en-US" sz="1800" dirty="0"/>
              <a:t>UDP vs. TCP </a:t>
            </a:r>
          </a:p>
          <a:p>
            <a:pPr lvl="1"/>
            <a:r>
              <a:rPr lang="en-US" sz="1800" dirty="0"/>
              <a:t>TCP details: reliability</a:t>
            </a:r>
            <a:r>
              <a:rPr lang="en-US" sz="1800" dirty="0"/>
              <a:t> </a:t>
            </a:r>
            <a:r>
              <a:rPr lang="en-US" sz="1800" dirty="0"/>
              <a:t>and flow control </a:t>
            </a:r>
          </a:p>
          <a:p>
            <a:pPr lvl="1"/>
            <a:r>
              <a:rPr lang="en-US" sz="1800" dirty="0"/>
              <a:t>TCP congestion control: general concepts only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688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378"/>
          <p:cNvSpPr/>
          <p:nvPr/>
        </p:nvSpPr>
        <p:spPr>
          <a:xfrm>
            <a:off x="2971800" y="3810000"/>
            <a:ext cx="1981200" cy="137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8" name="Shape 378"/>
          <p:cNvSpPr/>
          <p:nvPr/>
        </p:nvSpPr>
        <p:spPr>
          <a:xfrm>
            <a:off x="5638801" y="3048000"/>
            <a:ext cx="1981200" cy="137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6" name="Shape 378"/>
          <p:cNvSpPr/>
          <p:nvPr/>
        </p:nvSpPr>
        <p:spPr>
          <a:xfrm>
            <a:off x="1524001" y="2209800"/>
            <a:ext cx="1981200" cy="137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066800" y="303691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57602" y="26654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3733801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endCxn id="114" idx="1"/>
          </p:cNvCxnSpPr>
          <p:nvPr/>
        </p:nvCxnSpPr>
        <p:spPr bwMode="auto">
          <a:xfrm flipV="1">
            <a:off x="2438400" y="4719042"/>
            <a:ext cx="457200" cy="7999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endCxn id="115" idx="2"/>
          </p:cNvCxnSpPr>
          <p:nvPr/>
        </p:nvCxnSpPr>
        <p:spPr bwMode="auto">
          <a:xfrm flipV="1">
            <a:off x="3131096" y="5323284"/>
            <a:ext cx="488405" cy="4138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1905001" y="2505076"/>
            <a:ext cx="762000" cy="476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3343275" y="2743200"/>
            <a:ext cx="9525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1828800" y="3124226"/>
            <a:ext cx="381000" cy="447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2428875" y="3124200"/>
            <a:ext cx="2476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2590801" y="3419475"/>
            <a:ext cx="533400" cy="95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 flipV="1">
            <a:off x="3048000" y="2514601"/>
            <a:ext cx="228600" cy="142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2733675" y="2590801"/>
            <a:ext cx="952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3276626" y="3505200"/>
            <a:ext cx="9525" cy="5143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 flipV="1">
            <a:off x="3429001" y="4171950"/>
            <a:ext cx="542924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V="1">
            <a:off x="3114675" y="4267201"/>
            <a:ext cx="17145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267076" y="48006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4562475" y="4267200"/>
            <a:ext cx="161926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4191000" y="4181476"/>
            <a:ext cx="381000" cy="323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V="1">
            <a:off x="3752850" y="5095876"/>
            <a:ext cx="5905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V="1">
            <a:off x="3648075" y="4648200"/>
            <a:ext cx="32385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4953000" y="3800476"/>
            <a:ext cx="685800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5800726" y="3886226"/>
            <a:ext cx="6000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6724650" y="3886226"/>
            <a:ext cx="8286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flipH="1" flipV="1">
            <a:off x="6477000" y="3286125"/>
            <a:ext cx="3810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6019826" y="3429001"/>
            <a:ext cx="238125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H="1" flipV="1">
            <a:off x="7181850" y="3343276"/>
            <a:ext cx="371475" cy="371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6619875" y="3429000"/>
            <a:ext cx="40005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6553200" y="4549820"/>
            <a:ext cx="6895" cy="3269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Rounded Rectangle 122"/>
          <p:cNvSpPr/>
          <p:nvPr/>
        </p:nvSpPr>
        <p:spPr bwMode="auto">
          <a:xfrm>
            <a:off x="5486400" y="5486400"/>
            <a:ext cx="2743200" cy="609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317" tIns="45659" rIns="91317" bIns="45659" numCol="1" rtlCol="0" anchor="ctr" anchorCtr="0" compatLnSpc="1">
            <a:prstTxWarp prst="textNoShape">
              <a:avLst/>
            </a:prstTxWarp>
          </a:bodyPr>
          <a:lstStyle/>
          <a:p>
            <a:pPr algn="ctr" defTabSz="913180"/>
            <a:r>
              <a:rPr lang="en-US" b="0" dirty="0">
                <a:solidFill>
                  <a:schemeClr val="bg1"/>
                </a:solidFill>
              </a:rPr>
              <a:t>“Interior Routers”</a:t>
            </a: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685800" y="457200"/>
            <a:ext cx="7239000" cy="83820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317" tIns="45659" rIns="91317" bIns="45659" numCol="1" rtlCol="0" anchor="ctr" anchorCtr="0" compatLnSpc="1">
            <a:prstTxWarp prst="textNoShape">
              <a:avLst/>
            </a:prstTxWarp>
          </a:bodyPr>
          <a:lstStyle/>
          <a:p>
            <a:pPr algn="ctr" defTabSz="913180"/>
            <a:r>
              <a:rPr lang="en-US" b="0" dirty="0">
                <a:solidFill>
                  <a:schemeClr val="tx1"/>
                </a:solidFill>
              </a:rPr>
              <a:t>“Autonomous </a:t>
            </a:r>
            <a:r>
              <a:rPr lang="en-US" b="0" dirty="0" smtClean="0">
                <a:solidFill>
                  <a:schemeClr val="tx1"/>
                </a:solidFill>
              </a:rPr>
              <a:t>System (AS)</a:t>
            </a:r>
            <a:r>
              <a:rPr lang="en-US" b="0" dirty="0">
                <a:solidFill>
                  <a:schemeClr val="tx1"/>
                </a:solidFill>
              </a:rPr>
              <a:t>” or “Domain”</a:t>
            </a:r>
            <a:r>
              <a:rPr lang="en-US" b="0" dirty="0">
                <a:solidFill>
                  <a:schemeClr val="tx1"/>
                </a:solidFill>
              </a:rPr>
              <a:t/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Region of a network under a </a:t>
            </a:r>
            <a:r>
              <a:rPr lang="en-US" b="0" dirty="0">
                <a:solidFill>
                  <a:schemeClr val="tx1"/>
                </a:solidFill>
              </a:rPr>
              <a:t>single administrative entity</a:t>
            </a:r>
          </a:p>
        </p:txBody>
      </p:sp>
      <p:sp>
        <p:nvSpPr>
          <p:cNvPr id="68" name="Oval 67"/>
          <p:cNvSpPr/>
          <p:nvPr/>
        </p:nvSpPr>
        <p:spPr bwMode="auto">
          <a:xfrm>
            <a:off x="4267200" y="3886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317" tIns="45659" rIns="91317" bIns="45659" numCol="1" rtlCol="0" anchor="ctr" anchorCtr="0" compatLnSpc="1">
            <a:prstTxWarp prst="textNoShape">
              <a:avLst/>
            </a:prstTxWarp>
          </a:bodyPr>
          <a:lstStyle/>
          <a:p>
            <a:pPr defTabSz="913180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410200" y="3505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317" tIns="45659" rIns="91317" bIns="45659" numCol="1" rtlCol="0" anchor="ctr" anchorCtr="0" compatLnSpc="1">
            <a:prstTxWarp prst="textNoShape">
              <a:avLst/>
            </a:prstTxWarp>
          </a:bodyPr>
          <a:lstStyle/>
          <a:p>
            <a:pPr defTabSz="913180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895601" y="30480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317" tIns="45659" rIns="91317" bIns="45659" numCol="1" rtlCol="0" anchor="ctr" anchorCtr="0" compatLnSpc="1">
            <a:prstTxWarp prst="textNoShape">
              <a:avLst/>
            </a:prstTxWarp>
          </a:bodyPr>
          <a:lstStyle/>
          <a:p>
            <a:pPr defTabSz="913180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895601" y="3886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317" tIns="45659" rIns="91317" bIns="45659" numCol="1" rtlCol="0" anchor="ctr" anchorCtr="0" compatLnSpc="1">
            <a:prstTxWarp prst="textNoShape">
              <a:avLst/>
            </a:prstTxWarp>
          </a:bodyPr>
          <a:lstStyle/>
          <a:p>
            <a:pPr defTabSz="913180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71600" y="2667001"/>
            <a:ext cx="6019800" cy="2667000"/>
            <a:chOff x="1371600" y="2667000"/>
            <a:chExt cx="6019800" cy="2667000"/>
          </a:xfrm>
        </p:grpSpPr>
        <p:sp>
          <p:nvSpPr>
            <p:cNvPr id="80" name="Oval 79"/>
            <p:cNvSpPr/>
            <p:nvPr/>
          </p:nvSpPr>
          <p:spPr bwMode="auto">
            <a:xfrm>
              <a:off x="1371600" y="27432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318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581400" y="4267200"/>
              <a:ext cx="838200" cy="609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318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362200" y="2667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318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191000" y="48006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318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705600" y="3048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318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248400" y="41148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3180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91" name="Freeform 90"/>
          <p:cNvSpPr/>
          <p:nvPr/>
        </p:nvSpPr>
        <p:spPr>
          <a:xfrm>
            <a:off x="1066800" y="3048000"/>
            <a:ext cx="5562600" cy="1828800"/>
          </a:xfrm>
          <a:custGeom>
            <a:avLst/>
            <a:gdLst>
              <a:gd name="connsiteX0" fmla="*/ 0 w 5565290"/>
              <a:gd name="connsiteY0" fmla="*/ 11246 h 1610596"/>
              <a:gd name="connsiteX1" fmla="*/ 564396 w 5565290"/>
              <a:gd name="connsiteY1" fmla="*/ 42605 h 1610596"/>
              <a:gd name="connsiteX2" fmla="*/ 1285569 w 5565290"/>
              <a:gd name="connsiteY2" fmla="*/ 356204 h 1610596"/>
              <a:gd name="connsiteX3" fmla="*/ 2194874 w 5565290"/>
              <a:gd name="connsiteY3" fmla="*/ 356204 h 1610596"/>
              <a:gd name="connsiteX4" fmla="*/ 2257584 w 5565290"/>
              <a:gd name="connsiteY4" fmla="*/ 936360 h 1610596"/>
              <a:gd name="connsiteX5" fmla="*/ 2931724 w 5565290"/>
              <a:gd name="connsiteY5" fmla="*/ 1281318 h 1610596"/>
              <a:gd name="connsiteX6" fmla="*/ 3652897 w 5565290"/>
              <a:gd name="connsiteY6" fmla="*/ 1030440 h 1610596"/>
              <a:gd name="connsiteX7" fmla="*/ 4734656 w 5565290"/>
              <a:gd name="connsiteY7" fmla="*/ 560042 h 1610596"/>
              <a:gd name="connsiteX8" fmla="*/ 5502862 w 5565290"/>
              <a:gd name="connsiteY8" fmla="*/ 1296998 h 1610596"/>
              <a:gd name="connsiteX9" fmla="*/ 5518539 w 5565290"/>
              <a:gd name="connsiteY9" fmla="*/ 1610596 h 161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5290" h="1610596">
                <a:moveTo>
                  <a:pt x="0" y="11246"/>
                </a:moveTo>
                <a:cubicBezTo>
                  <a:pt x="175067" y="-1821"/>
                  <a:pt x="350135" y="-14888"/>
                  <a:pt x="564396" y="42605"/>
                </a:cubicBezTo>
                <a:cubicBezTo>
                  <a:pt x="778657" y="100098"/>
                  <a:pt x="1013823" y="303938"/>
                  <a:pt x="1285569" y="356204"/>
                </a:cubicBezTo>
                <a:cubicBezTo>
                  <a:pt x="1557315" y="408471"/>
                  <a:pt x="2032872" y="259511"/>
                  <a:pt x="2194874" y="356204"/>
                </a:cubicBezTo>
                <a:cubicBezTo>
                  <a:pt x="2356876" y="452897"/>
                  <a:pt x="2134776" y="782174"/>
                  <a:pt x="2257584" y="936360"/>
                </a:cubicBezTo>
                <a:cubicBezTo>
                  <a:pt x="2380392" y="1090546"/>
                  <a:pt x="2699172" y="1265638"/>
                  <a:pt x="2931724" y="1281318"/>
                </a:cubicBezTo>
                <a:cubicBezTo>
                  <a:pt x="3164276" y="1296998"/>
                  <a:pt x="3352408" y="1150653"/>
                  <a:pt x="3652897" y="1030440"/>
                </a:cubicBezTo>
                <a:cubicBezTo>
                  <a:pt x="3953386" y="910227"/>
                  <a:pt x="4426329" y="515616"/>
                  <a:pt x="4734656" y="560042"/>
                </a:cubicBezTo>
                <a:cubicBezTo>
                  <a:pt x="5042983" y="604468"/>
                  <a:pt x="5372215" y="1121906"/>
                  <a:pt x="5502862" y="1296998"/>
                </a:cubicBezTo>
                <a:cubicBezTo>
                  <a:pt x="5633509" y="1472090"/>
                  <a:pt x="5518539" y="1610596"/>
                  <a:pt x="5518539" y="1610596"/>
                </a:cubicBezTo>
              </a:path>
            </a:pathLst>
          </a:custGeom>
          <a:ln w="57150" cmpd="sng">
            <a:solidFill>
              <a:srgbClr val="008000"/>
            </a:solidFill>
          </a:ln>
        </p:spPr>
        <p:txBody>
          <a:bodyPr vert="horz" wrap="none" lIns="91317" tIns="45659" rIns="91317" bIns="45659" numCol="1" rtlCol="0" anchor="ctr" anchorCtr="0" compatLnSpc="1">
            <a:prstTxWarp prst="textNoShape">
              <a:avLst/>
            </a:prstTxWarp>
          </a:bodyPr>
          <a:lstStyle/>
          <a:p>
            <a:pPr defTabSz="913180"/>
            <a:endParaRPr lang="en-US"/>
          </a:p>
        </p:txBody>
      </p:sp>
      <p:sp>
        <p:nvSpPr>
          <p:cNvPr id="78" name="Shape 388"/>
          <p:cNvSpPr/>
          <p:nvPr/>
        </p:nvSpPr>
        <p:spPr>
          <a:xfrm>
            <a:off x="762000" y="2819400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9" name="Shape 388"/>
          <p:cNvSpPr/>
          <p:nvPr/>
        </p:nvSpPr>
        <p:spPr>
          <a:xfrm>
            <a:off x="2133600" y="4595811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4" name="Shape 388"/>
          <p:cNvSpPr/>
          <p:nvPr/>
        </p:nvSpPr>
        <p:spPr>
          <a:xfrm>
            <a:off x="2895601" y="5638800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8" name="Shape 388"/>
          <p:cNvSpPr/>
          <p:nvPr/>
        </p:nvSpPr>
        <p:spPr>
          <a:xfrm>
            <a:off x="3962400" y="2514601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5" name="Shape 388"/>
          <p:cNvSpPr/>
          <p:nvPr/>
        </p:nvSpPr>
        <p:spPr>
          <a:xfrm>
            <a:off x="6400800" y="4800601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7" name="Shape 388"/>
          <p:cNvSpPr/>
          <p:nvPr/>
        </p:nvSpPr>
        <p:spPr>
          <a:xfrm>
            <a:off x="8001000" y="3581400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0" name="Shape 411"/>
          <p:cNvSpPr/>
          <p:nvPr/>
        </p:nvSpPr>
        <p:spPr>
          <a:xfrm>
            <a:off x="1524000" y="2819400"/>
            <a:ext cx="446484" cy="3702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3" name="Shape 411"/>
          <p:cNvSpPr/>
          <p:nvPr/>
        </p:nvSpPr>
        <p:spPr>
          <a:xfrm>
            <a:off x="2209801" y="3439716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4" name="Shape 411"/>
          <p:cNvSpPr/>
          <p:nvPr/>
        </p:nvSpPr>
        <p:spPr>
          <a:xfrm>
            <a:off x="2667001" y="2372917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6" name="Shape 411"/>
          <p:cNvSpPr/>
          <p:nvPr/>
        </p:nvSpPr>
        <p:spPr>
          <a:xfrm>
            <a:off x="2514600" y="28194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7" name="Shape 411"/>
          <p:cNvSpPr/>
          <p:nvPr/>
        </p:nvSpPr>
        <p:spPr>
          <a:xfrm>
            <a:off x="3276600" y="25146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8" name="Shape 411"/>
          <p:cNvSpPr/>
          <p:nvPr/>
        </p:nvSpPr>
        <p:spPr>
          <a:xfrm>
            <a:off x="5638800" y="36576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FF6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0" name="Shape 411"/>
          <p:cNvSpPr/>
          <p:nvPr/>
        </p:nvSpPr>
        <p:spPr>
          <a:xfrm>
            <a:off x="3048000" y="32004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FF6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2" name="Shape 411"/>
          <p:cNvSpPr/>
          <p:nvPr/>
        </p:nvSpPr>
        <p:spPr>
          <a:xfrm>
            <a:off x="3124201" y="4038601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FF6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3" name="Shape 411"/>
          <p:cNvSpPr/>
          <p:nvPr/>
        </p:nvSpPr>
        <p:spPr>
          <a:xfrm>
            <a:off x="4572000" y="4038601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FF6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4" name="Shape 411"/>
          <p:cNvSpPr/>
          <p:nvPr/>
        </p:nvSpPr>
        <p:spPr>
          <a:xfrm>
            <a:off x="2895601" y="45720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5" name="Shape 411"/>
          <p:cNvSpPr/>
          <p:nvPr/>
        </p:nvSpPr>
        <p:spPr>
          <a:xfrm>
            <a:off x="3429000" y="50292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7" name="Shape 411"/>
          <p:cNvSpPr/>
          <p:nvPr/>
        </p:nvSpPr>
        <p:spPr>
          <a:xfrm>
            <a:off x="3810001" y="44196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8" name="Shape 411"/>
          <p:cNvSpPr/>
          <p:nvPr/>
        </p:nvSpPr>
        <p:spPr>
          <a:xfrm>
            <a:off x="4267201" y="48768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9" name="Shape 411"/>
          <p:cNvSpPr/>
          <p:nvPr/>
        </p:nvSpPr>
        <p:spPr>
          <a:xfrm>
            <a:off x="6858000" y="3211116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0" name="Shape 411"/>
          <p:cNvSpPr/>
          <p:nvPr/>
        </p:nvSpPr>
        <p:spPr>
          <a:xfrm>
            <a:off x="6172200" y="3124201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1" name="Shape 411"/>
          <p:cNvSpPr/>
          <p:nvPr/>
        </p:nvSpPr>
        <p:spPr>
          <a:xfrm>
            <a:off x="6400800" y="4267201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2" name="Shape 411"/>
          <p:cNvSpPr/>
          <p:nvPr/>
        </p:nvSpPr>
        <p:spPr>
          <a:xfrm>
            <a:off x="7391400" y="36576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4" name="Rounded Rectangle 123"/>
          <p:cNvSpPr/>
          <p:nvPr/>
        </p:nvSpPr>
        <p:spPr bwMode="auto">
          <a:xfrm>
            <a:off x="4800600" y="1828800"/>
            <a:ext cx="2743200" cy="6096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317" tIns="45659" rIns="91317" bIns="45659" numCol="1" rtlCol="0" anchor="ctr" anchorCtr="0" compatLnSpc="1">
            <a:prstTxWarp prst="textNoShape">
              <a:avLst/>
            </a:prstTxWarp>
          </a:bodyPr>
          <a:lstStyle/>
          <a:p>
            <a:pPr algn="ctr" defTabSz="913180"/>
            <a:r>
              <a:rPr lang="en-US" b="0" dirty="0">
                <a:solidFill>
                  <a:schemeClr val="bg1"/>
                </a:solidFill>
              </a:rPr>
              <a:t>“Border Routers”</a:t>
            </a:r>
          </a:p>
        </p:txBody>
      </p:sp>
      <p:sp>
        <p:nvSpPr>
          <p:cNvPr id="92" name="Rounded Rectangle 91"/>
          <p:cNvSpPr/>
          <p:nvPr/>
        </p:nvSpPr>
        <p:spPr bwMode="auto">
          <a:xfrm>
            <a:off x="228600" y="4495801"/>
            <a:ext cx="3124200" cy="609600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317" tIns="45659" rIns="91317" bIns="45659" numCol="1" rtlCol="0" anchor="ctr" anchorCtr="0" compatLnSpc="1">
            <a:prstTxWarp prst="textNoShape">
              <a:avLst/>
            </a:prstTxWarp>
          </a:bodyPr>
          <a:lstStyle/>
          <a:p>
            <a:pPr algn="ctr" defTabSz="913180"/>
            <a:r>
              <a:rPr lang="en-US" b="0" dirty="0">
                <a:solidFill>
                  <a:schemeClr val="bg1"/>
                </a:solidFill>
              </a:rPr>
              <a:t>An “end-to-end” route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438400" y="1295400"/>
            <a:ext cx="3505200" cy="2590800"/>
            <a:chOff x="2438400" y="1295400"/>
            <a:chExt cx="3505200" cy="25908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438400" y="1295400"/>
              <a:ext cx="7620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3962400" y="1295400"/>
              <a:ext cx="152400" cy="25908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4419600" y="1371600"/>
              <a:ext cx="1524000" cy="19812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423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  <p:bldP spid="125" grpId="0" animBg="1"/>
      <p:bldP spid="125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91" grpId="0" animBg="1"/>
      <p:bldP spid="124" grpId="0" animBg="1"/>
      <p:bldP spid="124" grpId="1" animBg="1"/>
      <p:bldP spid="9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19263"/>
            <a:ext cx="9067800" cy="4411662"/>
          </a:xfrm>
        </p:spPr>
        <p:txBody>
          <a:bodyPr/>
          <a:lstStyle/>
          <a:p>
            <a:r>
              <a:rPr lang="en-US" dirty="0"/>
              <a:t>Internet Routing works at two levels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AS runs an </a:t>
            </a:r>
            <a:r>
              <a:rPr lang="en-US" dirty="0">
                <a:solidFill>
                  <a:srgbClr val="FF0000"/>
                </a:solidFill>
              </a:rPr>
              <a:t>intra-domain </a:t>
            </a:r>
            <a:r>
              <a:rPr lang="en-US" dirty="0">
                <a:solidFill>
                  <a:srgbClr val="000000"/>
                </a:solidFill>
              </a:rPr>
              <a:t>routing protocol</a:t>
            </a:r>
            <a:r>
              <a:rPr lang="en-US" dirty="0"/>
              <a:t> that </a:t>
            </a:r>
            <a:br>
              <a:rPr lang="en-US" dirty="0"/>
            </a:br>
            <a:r>
              <a:rPr lang="en-US" dirty="0"/>
              <a:t>establishes routes within its domain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Intra-domain routes are “least cost”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Link State (OSPF) and Distance Vector (RIP)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err="1" smtClean="0"/>
              <a:t>ASes</a:t>
            </a:r>
            <a:r>
              <a:rPr lang="en-US" dirty="0" smtClean="0"/>
              <a:t> </a:t>
            </a:r>
            <a:r>
              <a:rPr lang="en-US" dirty="0"/>
              <a:t>participate in an </a:t>
            </a:r>
            <a:r>
              <a:rPr lang="en-US" dirty="0">
                <a:solidFill>
                  <a:srgbClr val="FF0000"/>
                </a:solidFill>
              </a:rPr>
              <a:t>inter-domain </a:t>
            </a:r>
            <a:r>
              <a:rPr lang="en-US" dirty="0">
                <a:solidFill>
                  <a:srgbClr val="000000"/>
                </a:solidFill>
              </a:rPr>
              <a:t>routing protocol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that establishes </a:t>
            </a:r>
            <a:r>
              <a:rPr lang="en-US" dirty="0"/>
              <a:t>routes between </a:t>
            </a:r>
            <a:r>
              <a:rPr lang="en-US" dirty="0" smtClean="0"/>
              <a:t>domains</a:t>
            </a:r>
          </a:p>
          <a:p>
            <a:pPr lvl="1"/>
            <a:r>
              <a:rPr lang="en-US" dirty="0" smtClean="0"/>
              <a:t>Inter-domain routes determined by policy (need not be least-cost)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Path Vector  (BGP</a:t>
            </a:r>
            <a:r>
              <a:rPr lang="en-US" dirty="0">
                <a:solidFill>
                  <a:srgbClr val="000090"/>
                </a:solidFill>
              </a:rPr>
              <a:t>)</a:t>
            </a:r>
          </a:p>
          <a:p>
            <a:pPr marL="0" indent="0">
              <a:buNone/>
            </a:pP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Link State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9067800" cy="4411662"/>
          </a:xfrm>
        </p:spPr>
        <p:txBody>
          <a:bodyPr/>
          <a:lstStyle/>
          <a:p>
            <a:r>
              <a:rPr lang="en-US" dirty="0" smtClean="0"/>
              <a:t>Every router knows its local “link state” </a:t>
            </a:r>
          </a:p>
          <a:p>
            <a:r>
              <a:rPr lang="en-US" dirty="0" smtClean="0"/>
              <a:t>A router floods its link state to all other routers</a:t>
            </a:r>
          </a:p>
          <a:p>
            <a:r>
              <a:rPr lang="en-US" dirty="0" smtClean="0"/>
              <a:t>Every router learns the entire network graph</a:t>
            </a:r>
          </a:p>
          <a:p>
            <a:r>
              <a:rPr lang="en-US" dirty="0" smtClean="0"/>
              <a:t>Every router locally runs </a:t>
            </a:r>
            <a:r>
              <a:rPr lang="en-US" dirty="0" err="1" smtClean="0"/>
              <a:t>Dijkstra’s</a:t>
            </a:r>
            <a:r>
              <a:rPr lang="en-US" dirty="0" smtClean="0"/>
              <a:t> to compute its forwarding table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Will not test your ability to solve </a:t>
            </a:r>
            <a:r>
              <a:rPr lang="en-US" dirty="0" err="1" smtClean="0">
                <a:solidFill>
                  <a:srgbClr val="FF0000"/>
                </a:solidFill>
              </a:rPr>
              <a:t>Dijkstra’s</a:t>
            </a:r>
            <a:r>
              <a:rPr lang="en-US" dirty="0" smtClean="0">
                <a:solidFill>
                  <a:srgbClr val="FF0000"/>
                </a:solidFill>
              </a:rPr>
              <a:t> under pressure</a:t>
            </a:r>
          </a:p>
          <a:p>
            <a:pPr>
              <a:lnSpc>
                <a:spcPct val="90000"/>
              </a:lnSpc>
            </a:pPr>
            <a:r>
              <a:rPr lang="en-US" dirty="0"/>
              <a:t>But you should know the high level properties of 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every node maintains complete topology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 link updates flooded everywhere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may have loops while nodes have inconsistent topology information</a:t>
            </a:r>
          </a:p>
          <a:p>
            <a:pPr marL="0" indent="0">
              <a:buNone/>
            </a:pP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0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 (3)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00600"/>
          </a:xfrm>
        </p:spPr>
        <p:txBody>
          <a:bodyPr/>
          <a:lstStyle/>
          <a:p>
            <a:r>
              <a:rPr lang="en-US" dirty="0" smtClean="0"/>
              <a:t>Exam format </a:t>
            </a:r>
            <a:r>
              <a:rPr lang="en-US" dirty="0" smtClean="0">
                <a:solidFill>
                  <a:srgbClr val="000090"/>
                </a:solidFill>
              </a:rPr>
              <a:t>(tentative!)</a:t>
            </a:r>
            <a:endParaRPr lang="en-US" sz="2400" dirty="0">
              <a:solidFill>
                <a:srgbClr val="000090"/>
              </a:solidFill>
            </a:endParaRPr>
          </a:p>
          <a:p>
            <a:pPr marL="342313" lvl="1" indent="0">
              <a:buNone/>
            </a:pPr>
            <a:r>
              <a:rPr lang="en-US" dirty="0"/>
              <a:t>Q</a:t>
            </a:r>
            <a:r>
              <a:rPr lang="en-US" dirty="0" smtClean="0"/>
              <a:t>1) 20 multiple-choice questions</a:t>
            </a:r>
          </a:p>
          <a:p>
            <a:pPr lvl="2"/>
            <a:r>
              <a:rPr lang="en-US" i="1" dirty="0" smtClean="0">
                <a:solidFill>
                  <a:srgbClr val="000090"/>
                </a:solidFill>
              </a:rPr>
              <a:t>ordered (roughly) from easiest to hardest </a:t>
            </a:r>
          </a:p>
          <a:p>
            <a:pPr marL="342313" lvl="1" indent="0">
              <a:buNone/>
            </a:pPr>
            <a:r>
              <a:rPr lang="en-US" dirty="0" smtClean="0"/>
              <a:t>Q2) Design questions: A set of “here’s a scenario, tell me if the following is true/false”-style questions</a:t>
            </a:r>
          </a:p>
          <a:p>
            <a:pPr lvl="2"/>
            <a:r>
              <a:rPr lang="en-US" i="1" dirty="0" smtClean="0">
                <a:solidFill>
                  <a:srgbClr val="000090"/>
                </a:solidFill>
              </a:rPr>
              <a:t>ordered (roughly) from easiest to hardest within each scenario</a:t>
            </a:r>
            <a:endParaRPr lang="en-US" i="1" dirty="0">
              <a:solidFill>
                <a:srgbClr val="000090"/>
              </a:solidFill>
            </a:endParaRPr>
          </a:p>
          <a:p>
            <a:pPr marL="342313" lvl="1" indent="0">
              <a:buNone/>
            </a:pPr>
            <a:r>
              <a:rPr lang="en-US" dirty="0" smtClean="0"/>
              <a:t>Q3+ </a:t>
            </a:r>
            <a:r>
              <a:rPr lang="en-US" dirty="0" smtClean="0"/>
              <a:t>more traditional questions </a:t>
            </a:r>
          </a:p>
          <a:p>
            <a:pPr lvl="2"/>
            <a:r>
              <a:rPr lang="en-US" i="1" dirty="0" smtClean="0">
                <a:solidFill>
                  <a:srgbClr val="000090"/>
                </a:solidFill>
              </a:rPr>
              <a:t>(we think) 3  &lt; 4 &lt;  5 &lt; </a:t>
            </a:r>
            <a:r>
              <a:rPr lang="en-US" i="1" dirty="0" smtClean="0">
                <a:solidFill>
                  <a:srgbClr val="000090"/>
                </a:solidFill>
              </a:rPr>
              <a:t>…  </a:t>
            </a:r>
            <a:r>
              <a:rPr lang="en-US" i="1" dirty="0" smtClean="0">
                <a:solidFill>
                  <a:srgbClr val="000090"/>
                </a:solidFill>
              </a:rPr>
              <a:t>(&lt; implies easier than) </a:t>
            </a:r>
          </a:p>
          <a:p>
            <a:pPr lvl="2"/>
            <a:r>
              <a:rPr lang="en-US" i="1" dirty="0" smtClean="0">
                <a:solidFill>
                  <a:srgbClr val="000090"/>
                </a:solidFill>
              </a:rPr>
              <a:t>sub-questions within each question ordered easiest to hardest</a:t>
            </a:r>
          </a:p>
          <a:p>
            <a:pPr lvl="1"/>
            <a:endParaRPr lang="en-US" i="1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Pace yourself </a:t>
            </a:r>
            <a:r>
              <a:rPr lang="en-US" dirty="0" smtClean="0">
                <a:solidFill>
                  <a:srgbClr val="000090"/>
                </a:solidFill>
              </a:rPr>
              <a:t>accordingly!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3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Shape 2348"/>
          <p:cNvSpPr>
            <a:spLocks noGrp="1"/>
          </p:cNvSpPr>
          <p:nvPr>
            <p:ph type="body" idx="1"/>
          </p:nvPr>
        </p:nvSpPr>
        <p:spPr>
          <a:xfrm>
            <a:off x="833524" y="2375323"/>
            <a:ext cx="8727236" cy="3161109"/>
          </a:xfrm>
          <a:prstGeom prst="rect">
            <a:avLst/>
          </a:prstGeom>
        </p:spPr>
        <p:txBody>
          <a:bodyPr lIns="0" tIns="0" rIns="0" bIns="0" anchor="t"/>
          <a:lstStyle/>
          <a:p>
            <a:pPr marL="401282">
              <a:spcBef>
                <a:spcPts val="4922"/>
              </a:spcBef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424242"/>
                </a:solidFill>
              </a:rPr>
              <a:t>Distributed </a:t>
            </a:r>
            <a:r>
              <a:rPr sz="3400" dirty="0">
                <a:solidFill>
                  <a:srgbClr val="424242"/>
                </a:solidFill>
              </a:rPr>
              <a:t>algorithm</a:t>
            </a:r>
            <a:r>
              <a:rPr lang="en-US" sz="3400" dirty="0">
                <a:solidFill>
                  <a:srgbClr val="424242"/>
                </a:solidFill>
              </a:rPr>
              <a:t> (Bellman-Ford)</a:t>
            </a:r>
            <a:endParaRPr sz="3400" dirty="0">
              <a:solidFill>
                <a:srgbClr val="424242"/>
              </a:solidFill>
            </a:endParaRPr>
          </a:p>
          <a:p>
            <a:pPr marL="401282">
              <a:spcBef>
                <a:spcPts val="703"/>
              </a:spcBef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424242"/>
                </a:solidFill>
              </a:rPr>
              <a:t>All routers run it “together”</a:t>
            </a:r>
          </a:p>
          <a:p>
            <a:pPr lvl="1">
              <a:spcBef>
                <a:spcPts val="703"/>
              </a:spcBef>
              <a:defRPr sz="1800" i="0">
                <a:solidFill>
                  <a:srgbClr val="000000"/>
                </a:solidFill>
              </a:defRPr>
            </a:pPr>
            <a:r>
              <a:rPr sz="3100" dirty="0">
                <a:solidFill>
                  <a:srgbClr val="773F9B"/>
                </a:solidFill>
              </a:rPr>
              <a:t>each router runs its own instance</a:t>
            </a:r>
          </a:p>
          <a:p>
            <a:pPr lvl="1">
              <a:spcBef>
                <a:spcPts val="703"/>
              </a:spcBef>
              <a:defRPr sz="1800" i="0">
                <a:solidFill>
                  <a:srgbClr val="000000"/>
                </a:solidFill>
              </a:defRPr>
            </a:pPr>
            <a:r>
              <a:rPr sz="3100" dirty="0">
                <a:solidFill>
                  <a:srgbClr val="773F9B"/>
                </a:solidFill>
              </a:rPr>
              <a:t>neighbors exchange </a:t>
            </a:r>
            <a:r>
              <a:rPr sz="3100" dirty="0">
                <a:solidFill>
                  <a:srgbClr val="773F9B"/>
                </a:solidFill>
              </a:rPr>
              <a:t>and react to</a:t>
            </a:r>
            <a:r>
              <a:rPr lang="en-US" sz="3100" dirty="0">
                <a:solidFill>
                  <a:srgbClr val="773F9B"/>
                </a:solidFill>
              </a:rPr>
              <a:t> </a:t>
            </a:r>
            <a:r>
              <a:rPr sz="3100" dirty="0">
                <a:solidFill>
                  <a:srgbClr val="773F9B"/>
                </a:solidFill>
              </a:rPr>
              <a:t>each </a:t>
            </a:r>
            <a:r>
              <a:rPr lang="en-US" sz="3100" dirty="0">
                <a:solidFill>
                  <a:srgbClr val="773F9B"/>
                </a:solidFill>
              </a:rPr>
              <a:t/>
            </a:r>
            <a:br>
              <a:rPr lang="en-US" sz="3100" dirty="0">
                <a:solidFill>
                  <a:srgbClr val="773F9B"/>
                </a:solidFill>
              </a:rPr>
            </a:br>
            <a:r>
              <a:rPr sz="3100" dirty="0">
                <a:solidFill>
                  <a:srgbClr val="773F9B"/>
                </a:solidFill>
              </a:rPr>
              <a:t>other’s messages</a:t>
            </a:r>
            <a:endParaRPr sz="3100" dirty="0">
              <a:solidFill>
                <a:srgbClr val="773F9B"/>
              </a:solidFill>
            </a:endParaRPr>
          </a:p>
        </p:txBody>
      </p:sp>
      <p:sp>
        <p:nvSpPr>
          <p:cNvPr id="2350" name="Shape 2350"/>
          <p:cNvSpPr/>
          <p:nvPr/>
        </p:nvSpPr>
        <p:spPr>
          <a:xfrm>
            <a:off x="571500" y="321469"/>
            <a:ext cx="799207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66" tIns="35666" rIns="35666" bIns="35666" anchor="ctr"/>
          <a:lstStyle>
            <a:lvl1pPr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000" dirty="0"/>
              <a:t>Distance-vector </a:t>
            </a:r>
            <a:r>
              <a:rPr sz="4000" dirty="0"/>
              <a:t>routing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513730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8" grpId="0" build="p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/>
                <a:ea typeface="ＭＳ Ｐゴシック" charset="0"/>
                <a:cs typeface="Calibri"/>
              </a:rPr>
              <a:t>Distance Vector Routing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839200" cy="4640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Each router knows the links to its </a:t>
            </a:r>
            <a:r>
              <a:rPr lang="en-US" dirty="0" smtClean="0">
                <a:latin typeface="Calibri"/>
                <a:cs typeface="Calibri"/>
              </a:rPr>
              <a:t>neighbors</a:t>
            </a:r>
            <a:br>
              <a:rPr lang="en-US" dirty="0" smtClean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  <a:p>
            <a:pPr marL="340736" lvl="1" indent="-340736"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latin typeface="Calibri"/>
                <a:cs typeface="Calibri"/>
              </a:rPr>
              <a:t>Each </a:t>
            </a:r>
            <a:r>
              <a:rPr lang="en-US" dirty="0">
                <a:latin typeface="Calibri"/>
                <a:cs typeface="Calibri"/>
              </a:rPr>
              <a:t>router has provisional </a:t>
            </a:r>
            <a:r>
              <a:rPr lang="ja-JP" altLang="en-US" dirty="0" smtClean="0">
                <a:latin typeface="Calibri"/>
                <a:cs typeface="Calibri"/>
              </a:rPr>
              <a:t>“</a:t>
            </a:r>
            <a:r>
              <a:rPr lang="en-US" altLang="ja-JP" dirty="0" smtClean="0">
                <a:latin typeface="Calibri"/>
                <a:cs typeface="Calibri"/>
              </a:rPr>
              <a:t>least cost</a:t>
            </a:r>
            <a:r>
              <a:rPr lang="ja-JP" altLang="en-US" dirty="0" smtClean="0">
                <a:latin typeface="Calibri"/>
                <a:cs typeface="Calibri"/>
              </a:rPr>
              <a:t>”</a:t>
            </a:r>
            <a:r>
              <a:rPr lang="en-US" altLang="ja-JP" dirty="0" smtClean="0">
                <a:latin typeface="Calibri"/>
                <a:cs typeface="Calibri"/>
              </a:rPr>
              <a:t> estimate to </a:t>
            </a:r>
            <a:br>
              <a:rPr lang="en-US" altLang="ja-JP" dirty="0" smtClean="0">
                <a:latin typeface="Calibri"/>
                <a:cs typeface="Calibri"/>
              </a:rPr>
            </a:br>
            <a:r>
              <a:rPr lang="en-US" altLang="ja-JP" dirty="0" smtClean="0">
                <a:solidFill>
                  <a:srgbClr val="FF0000"/>
                </a:solidFill>
                <a:latin typeface="Calibri"/>
                <a:cs typeface="Calibri"/>
              </a:rPr>
              <a:t>every</a:t>
            </a:r>
            <a:r>
              <a:rPr lang="en-US" altLang="ja-JP" dirty="0" smtClean="0">
                <a:latin typeface="Calibri"/>
                <a:cs typeface="Calibri"/>
              </a:rPr>
              <a:t> other router -- its </a:t>
            </a:r>
            <a:r>
              <a:rPr lang="en-US" altLang="ja-JP" dirty="0" smtClean="0">
                <a:solidFill>
                  <a:srgbClr val="FF0000"/>
                </a:solidFill>
                <a:latin typeface="Calibri"/>
                <a:cs typeface="Calibri"/>
              </a:rPr>
              <a:t>distance vector (DV)</a:t>
            </a:r>
            <a:endParaRPr lang="en-US" altLang="ja-JP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634074" lvl="2" indent="-340736">
              <a:lnSpc>
                <a:spcPct val="90000"/>
              </a:lnSpc>
              <a:buClr>
                <a:schemeClr val="tx2"/>
              </a:buClr>
            </a:pPr>
            <a:r>
              <a:rPr lang="en-US" i="1" dirty="0" smtClean="0">
                <a:latin typeface="Calibri"/>
                <a:ea typeface="Arial" charset="0"/>
                <a:cs typeface="Calibri"/>
              </a:rPr>
              <a:t>E.g</a:t>
            </a:r>
            <a:r>
              <a:rPr lang="en-US" i="1" dirty="0">
                <a:latin typeface="Calibri"/>
                <a:ea typeface="Arial" charset="0"/>
                <a:cs typeface="Calibri"/>
              </a:rPr>
              <a:t>.:  Router A: </a:t>
            </a:r>
            <a:r>
              <a:rPr lang="ja-JP" altLang="en-US" i="1" dirty="0" smtClean="0">
                <a:solidFill>
                  <a:srgbClr val="000090"/>
                </a:solidFill>
                <a:latin typeface="Calibri"/>
                <a:ea typeface="Arial" charset="0"/>
                <a:cs typeface="Calibri"/>
              </a:rPr>
              <a:t>“</a:t>
            </a:r>
            <a:r>
              <a:rPr lang="en-US" altLang="ja-JP" i="1" dirty="0" smtClean="0">
                <a:solidFill>
                  <a:srgbClr val="000090"/>
                </a:solidFill>
                <a:latin typeface="Calibri"/>
                <a:ea typeface="Arial" charset="0"/>
                <a:cs typeface="Calibri"/>
              </a:rPr>
              <a:t>A </a:t>
            </a:r>
            <a:r>
              <a:rPr lang="en-US" altLang="ja-JP" i="1" dirty="0">
                <a:solidFill>
                  <a:srgbClr val="000090"/>
                </a:solidFill>
                <a:latin typeface="Calibri"/>
                <a:ea typeface="Arial" charset="0"/>
                <a:cs typeface="Calibri"/>
              </a:rPr>
              <a:t>can get to </a:t>
            </a:r>
            <a:r>
              <a:rPr lang="en-US" altLang="ja-JP" i="1" dirty="0" smtClean="0">
                <a:solidFill>
                  <a:srgbClr val="000090"/>
                </a:solidFill>
                <a:latin typeface="Calibri"/>
                <a:ea typeface="Arial" charset="0"/>
                <a:cs typeface="Calibri"/>
              </a:rPr>
              <a:t>B </a:t>
            </a:r>
            <a:r>
              <a:rPr lang="en-US" altLang="ja-JP" i="1" dirty="0">
                <a:solidFill>
                  <a:srgbClr val="000090"/>
                </a:solidFill>
                <a:latin typeface="Calibri"/>
                <a:ea typeface="Arial" charset="0"/>
                <a:cs typeface="Calibri"/>
              </a:rPr>
              <a:t>with cost 11</a:t>
            </a:r>
            <a:r>
              <a:rPr lang="ja-JP" altLang="en-US" i="1" dirty="0" smtClean="0">
                <a:solidFill>
                  <a:srgbClr val="000090"/>
                </a:solidFill>
                <a:latin typeface="Calibri"/>
                <a:ea typeface="Arial" charset="0"/>
                <a:cs typeface="Calibri"/>
              </a:rPr>
              <a:t>”</a:t>
            </a:r>
            <a:r>
              <a:rPr lang="en-US" altLang="ja-JP" i="1" dirty="0" smtClean="0">
                <a:solidFill>
                  <a:srgbClr val="000090"/>
                </a:solidFill>
                <a:latin typeface="Calibri"/>
                <a:ea typeface="Arial" charset="0"/>
                <a:cs typeface="Calibri"/>
              </a:rPr>
              <a:t/>
            </a:r>
            <a:br>
              <a:rPr lang="en-US" altLang="ja-JP" i="1" dirty="0" smtClean="0">
                <a:solidFill>
                  <a:srgbClr val="000090"/>
                </a:solidFill>
                <a:latin typeface="Calibri"/>
                <a:ea typeface="Arial" charset="0"/>
                <a:cs typeface="Calibri"/>
              </a:rPr>
            </a:br>
            <a:endParaRPr lang="en-US" altLang="ja-JP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Routers </a:t>
            </a:r>
            <a:r>
              <a:rPr lang="en-US" dirty="0">
                <a:latin typeface="Calibri"/>
                <a:cs typeface="Calibri"/>
              </a:rPr>
              <a:t>exchange </a:t>
            </a:r>
            <a:r>
              <a:rPr lang="en-US" dirty="0" smtClean="0">
                <a:latin typeface="Calibri"/>
                <a:cs typeface="Calibri"/>
              </a:rPr>
              <a:t>this DV with </a:t>
            </a:r>
            <a:r>
              <a:rPr lang="en-US" dirty="0">
                <a:latin typeface="Calibri"/>
                <a:cs typeface="Calibri"/>
              </a:rPr>
              <a:t>their </a:t>
            </a:r>
            <a:r>
              <a:rPr lang="en-US" dirty="0" smtClean="0">
                <a:latin typeface="Calibri"/>
                <a:cs typeface="Calibri"/>
              </a:rPr>
              <a:t>neighbors</a:t>
            </a:r>
            <a:br>
              <a:rPr lang="en-US" dirty="0" smtClean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Routers look over the set of options offered by their neighbors and select the best one</a:t>
            </a:r>
            <a:br>
              <a:rPr lang="en-US" dirty="0" smtClean="0">
                <a:latin typeface="Calibri"/>
                <a:cs typeface="Calibri"/>
              </a:rPr>
            </a:b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Iterative </a:t>
            </a:r>
            <a:r>
              <a:rPr lang="en-US" dirty="0">
                <a:latin typeface="Calibri"/>
                <a:cs typeface="Calibri"/>
              </a:rPr>
              <a:t>process converges </a:t>
            </a:r>
            <a:r>
              <a:rPr lang="en-US" dirty="0" smtClean="0">
                <a:latin typeface="Calibri"/>
                <a:cs typeface="Calibri"/>
              </a:rPr>
              <a:t>to set </a:t>
            </a:r>
            <a:r>
              <a:rPr lang="en-US" dirty="0">
                <a:latin typeface="Calibri"/>
                <a:cs typeface="Calibri"/>
              </a:rPr>
              <a:t>of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255746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Shape 2424"/>
          <p:cNvSpPr/>
          <p:nvPr/>
        </p:nvSpPr>
        <p:spPr>
          <a:xfrm>
            <a:off x="3205759" y="1214454"/>
            <a:ext cx="4598789" cy="2553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415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 b="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25" name="Shape 2425"/>
          <p:cNvSpPr/>
          <p:nvPr/>
        </p:nvSpPr>
        <p:spPr>
          <a:xfrm flipH="1">
            <a:off x="1298922" y="1606606"/>
            <a:ext cx="2308421" cy="768709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321192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 b="0" kern="0">
              <a:solidFill>
                <a:sysClr val="windowText" lastClr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26" name="Shape 2426"/>
          <p:cNvSpPr/>
          <p:nvPr/>
        </p:nvSpPr>
        <p:spPr>
          <a:xfrm>
            <a:off x="1250169" y="2633629"/>
            <a:ext cx="2372031" cy="74707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321192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 b="0" kern="0">
              <a:solidFill>
                <a:sysClr val="windowText" lastClr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28" name="Shape 2428"/>
          <p:cNvSpPr/>
          <p:nvPr/>
        </p:nvSpPr>
        <p:spPr>
          <a:xfrm>
            <a:off x="3500438" y="1294806"/>
            <a:ext cx="535781" cy="535781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algn="ctr" defTabSz="410415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b="0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y</a:t>
            </a:r>
          </a:p>
        </p:txBody>
      </p:sp>
      <p:sp>
        <p:nvSpPr>
          <p:cNvPr id="2429" name="Shape 2429"/>
          <p:cNvSpPr/>
          <p:nvPr/>
        </p:nvSpPr>
        <p:spPr>
          <a:xfrm>
            <a:off x="2437821" y="2129327"/>
            <a:ext cx="267891" cy="34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85" tIns="35685" rIns="35685" bIns="3568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410415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b="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7</a:t>
            </a:r>
          </a:p>
        </p:txBody>
      </p:sp>
      <p:sp>
        <p:nvSpPr>
          <p:cNvPr id="2430" name="Shape 2430"/>
          <p:cNvSpPr/>
          <p:nvPr/>
        </p:nvSpPr>
        <p:spPr>
          <a:xfrm>
            <a:off x="2107422" y="1544434"/>
            <a:ext cx="267891" cy="34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85" tIns="35685" rIns="35685" bIns="3568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410415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b="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</a:p>
        </p:txBody>
      </p:sp>
      <p:sp>
        <p:nvSpPr>
          <p:cNvPr id="2431" name="Shape 2431"/>
          <p:cNvSpPr/>
          <p:nvPr/>
        </p:nvSpPr>
        <p:spPr>
          <a:xfrm>
            <a:off x="3276896" y="4219278"/>
            <a:ext cx="2241352" cy="46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85" tIns="35685" rIns="35685" bIns="35685" anchor="ctr">
            <a:spAutoFit/>
          </a:bodyPr>
          <a:lstStyle/>
          <a:p>
            <a:pPr algn="l" defTabSz="410415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2500" b="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cost(x,n) + d</a:t>
            </a:r>
            <a:r>
              <a:rPr sz="2500" b="0" kern="0" baseline="-5999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sz="2500" b="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(z)</a:t>
            </a:r>
          </a:p>
        </p:txBody>
      </p:sp>
      <p:sp>
        <p:nvSpPr>
          <p:cNvPr id="2432" name="Shape 2432"/>
          <p:cNvSpPr/>
          <p:nvPr/>
        </p:nvSpPr>
        <p:spPr>
          <a:xfrm>
            <a:off x="2412354" y="4219278"/>
            <a:ext cx="793522" cy="46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5" tIns="35685" rIns="35685" bIns="35685" anchor="ctr">
            <a:spAutoFit/>
          </a:bodyPr>
          <a:lstStyle/>
          <a:p>
            <a:pPr algn="ctr" defTabSz="410415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2500" b="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sz="2500" b="0" kern="0" baseline="-5999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sz="2500" b="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</a:p>
        </p:txBody>
      </p:sp>
      <p:sp>
        <p:nvSpPr>
          <p:cNvPr id="2433" name="Shape 2433"/>
          <p:cNvSpPr/>
          <p:nvPr/>
        </p:nvSpPr>
        <p:spPr>
          <a:xfrm>
            <a:off x="5449201" y="4217838"/>
            <a:ext cx="187483" cy="502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5" tIns="35685" rIns="35685" bIns="35685" anchor="ctr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10415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2800" b="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rPr>
              <a:t>}</a:t>
            </a:r>
          </a:p>
        </p:txBody>
      </p:sp>
      <p:sp>
        <p:nvSpPr>
          <p:cNvPr id="2434" name="Shape 2434"/>
          <p:cNvSpPr/>
          <p:nvPr/>
        </p:nvSpPr>
        <p:spPr>
          <a:xfrm>
            <a:off x="3500438" y="3161110"/>
            <a:ext cx="535781" cy="535781"/>
          </a:xfrm>
          <a:prstGeom prst="roundRect">
            <a:avLst>
              <a:gd name="adj" fmla="val 25000"/>
            </a:avLst>
          </a:prstGeom>
          <a:solidFill>
            <a:srgbClr val="7A8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algn="ctr" defTabSz="410415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b="0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</a:t>
            </a:r>
          </a:p>
        </p:txBody>
      </p:sp>
      <p:sp>
        <p:nvSpPr>
          <p:cNvPr id="2435" name="Shape 2435"/>
          <p:cNvSpPr/>
          <p:nvPr/>
        </p:nvSpPr>
        <p:spPr>
          <a:xfrm flipV="1">
            <a:off x="1330508" y="2496784"/>
            <a:ext cx="1937508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321192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 b="0" kern="0">
              <a:solidFill>
                <a:sysClr val="windowText" lastClr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36" name="Shape 2436"/>
          <p:cNvSpPr/>
          <p:nvPr/>
        </p:nvSpPr>
        <p:spPr>
          <a:xfrm>
            <a:off x="892970" y="2223492"/>
            <a:ext cx="535781" cy="535781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algn="ctr" defTabSz="410415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b="0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x</a:t>
            </a:r>
          </a:p>
        </p:txBody>
      </p:sp>
      <p:sp>
        <p:nvSpPr>
          <p:cNvPr id="2437" name="Shape 2437"/>
          <p:cNvSpPr/>
          <p:nvPr/>
        </p:nvSpPr>
        <p:spPr>
          <a:xfrm>
            <a:off x="3089673" y="2232423"/>
            <a:ext cx="535781" cy="535781"/>
          </a:xfrm>
          <a:prstGeom prst="roundRect">
            <a:avLst>
              <a:gd name="adj" fmla="val 25000"/>
            </a:avLst>
          </a:prstGeom>
          <a:solidFill>
            <a:srgbClr val="929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algn="ctr" defTabSz="410415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b="0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</a:t>
            </a:r>
          </a:p>
        </p:txBody>
      </p:sp>
      <p:sp>
        <p:nvSpPr>
          <p:cNvPr id="2438" name="Shape 2438"/>
          <p:cNvSpPr/>
          <p:nvPr/>
        </p:nvSpPr>
        <p:spPr>
          <a:xfrm>
            <a:off x="2107422" y="2982113"/>
            <a:ext cx="267891" cy="34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85" tIns="35685" rIns="35685" bIns="3568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410415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b="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</a:t>
            </a:r>
          </a:p>
        </p:txBody>
      </p:sp>
      <p:sp>
        <p:nvSpPr>
          <p:cNvPr id="2439" name="Shape 2439"/>
          <p:cNvSpPr/>
          <p:nvPr/>
        </p:nvSpPr>
        <p:spPr>
          <a:xfrm>
            <a:off x="7366992" y="2232423"/>
            <a:ext cx="535781" cy="535781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algn="ctr" defTabSz="410415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b="0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z</a:t>
            </a:r>
          </a:p>
        </p:txBody>
      </p:sp>
      <p:sp>
        <p:nvSpPr>
          <p:cNvPr id="2440" name="Shape 2440"/>
          <p:cNvSpPr/>
          <p:nvPr/>
        </p:nvSpPr>
        <p:spPr>
          <a:xfrm>
            <a:off x="2286000" y="4800600"/>
            <a:ext cx="1960730" cy="379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5" tIns="35685" rIns="35685" bIns="35685" anchor="ctr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10415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2000" b="0" kern="0" dirty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rPr>
              <a:t>for all neighbors n</a:t>
            </a:r>
          </a:p>
        </p:txBody>
      </p:sp>
      <p:sp>
        <p:nvSpPr>
          <p:cNvPr id="2441" name="Shape 2441"/>
          <p:cNvSpPr/>
          <p:nvPr/>
        </p:nvSpPr>
        <p:spPr>
          <a:xfrm>
            <a:off x="1423303" y="4202776"/>
            <a:ext cx="89654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5" tIns="35685" rIns="35685" bIns="35685" anchor="ctr">
            <a:spAutoFit/>
          </a:bodyPr>
          <a:lstStyle/>
          <a:p>
            <a:pPr algn="ctr" defTabSz="410415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2500" b="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sz="2500" b="0" kern="0" baseline="-5999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sz="2500" b="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(z) = </a:t>
            </a:r>
          </a:p>
        </p:txBody>
      </p:sp>
      <p:sp>
        <p:nvSpPr>
          <p:cNvPr id="2442" name="Shape 2442"/>
          <p:cNvSpPr/>
          <p:nvPr/>
        </p:nvSpPr>
        <p:spPr>
          <a:xfrm>
            <a:off x="4608448" y="5664444"/>
            <a:ext cx="3955852" cy="502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85" tIns="35685" rIns="35685" bIns="3568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 defTabSz="410415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sz="2800" b="0" kern="0" dirty="0">
                <a:solidFill>
                  <a:srgbClr val="660066"/>
                </a:solidFill>
                <a:latin typeface="Calibri"/>
                <a:ea typeface="Calibri"/>
                <a:cs typeface="Calibri"/>
              </a:rPr>
              <a:t>Bellman-Ford equation</a:t>
            </a:r>
          </a:p>
        </p:txBody>
      </p:sp>
      <p:sp>
        <p:nvSpPr>
          <p:cNvPr id="2443" name="Shape 2443"/>
          <p:cNvSpPr/>
          <p:nvPr/>
        </p:nvSpPr>
        <p:spPr>
          <a:xfrm>
            <a:off x="5317943" y="4929565"/>
            <a:ext cx="547353" cy="788832"/>
          </a:xfrm>
          <a:prstGeom prst="line">
            <a:avLst/>
          </a:prstGeom>
          <a:ln w="381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321192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00" b="0" kern="0">
              <a:solidFill>
                <a:sysClr val="windowText" lastClr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820290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DV: You </a:t>
            </a:r>
            <a:r>
              <a:rPr lang="en-US" u="sng" dirty="0" smtClean="0"/>
              <a:t>should</a:t>
            </a:r>
            <a:r>
              <a:rPr lang="en-US" dirty="0" smtClean="0"/>
              <a:t> understand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DV works</a:t>
            </a:r>
          </a:p>
          <a:p>
            <a:pPr lvl="1"/>
            <a:r>
              <a:rPr lang="en-US" dirty="0" smtClean="0"/>
              <a:t>what’s in a DV; how nodes process and update DVs</a:t>
            </a:r>
          </a:p>
          <a:p>
            <a:r>
              <a:rPr lang="en-US" dirty="0" smtClean="0"/>
              <a:t>The counting to infinity problem </a:t>
            </a:r>
          </a:p>
          <a:p>
            <a:pPr lvl="1"/>
            <a:r>
              <a:rPr lang="en-US" dirty="0" smtClean="0"/>
              <a:t>why it occurs</a:t>
            </a:r>
            <a:endParaRPr lang="en-US" dirty="0"/>
          </a:p>
          <a:p>
            <a:r>
              <a:rPr lang="en-US" dirty="0" smtClean="0"/>
              <a:t>Poison Reverse</a:t>
            </a:r>
          </a:p>
          <a:p>
            <a:pPr lvl="1"/>
            <a:r>
              <a:rPr lang="en-US" dirty="0" smtClean="0"/>
              <a:t>when it does/doesn’t fix counting-to-infinity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Counting-to-Infinity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26241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Cause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z </a:t>
            </a:r>
            <a:r>
              <a:rPr lang="en-US" dirty="0" smtClean="0">
                <a:latin typeface="Calibri"/>
                <a:cs typeface="Calibri"/>
              </a:rPr>
              <a:t>routes through y, y routes through </a:t>
            </a:r>
            <a:r>
              <a:rPr lang="en-US" dirty="0" smtClean="0">
                <a:latin typeface="Calibri"/>
                <a:cs typeface="Calibri"/>
              </a:rPr>
              <a:t>x (to reach </a:t>
            </a:r>
            <a:r>
              <a:rPr lang="en-US" i="1" dirty="0" err="1" smtClean="0">
                <a:latin typeface="Calibri"/>
                <a:cs typeface="Calibri"/>
              </a:rPr>
              <a:t>dst</a:t>
            </a:r>
            <a:r>
              <a:rPr lang="en-US" dirty="0" smtClean="0">
                <a:latin typeface="Calibri"/>
                <a:cs typeface="Calibri"/>
              </a:rPr>
              <a:t>)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y</a:t>
            </a:r>
            <a:r>
              <a:rPr lang="en-US" dirty="0" smtClean="0">
                <a:latin typeface="Calibri"/>
                <a:cs typeface="Calibri"/>
              </a:rPr>
              <a:t> loses connectivity to x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y decides to route through </a:t>
            </a:r>
            <a:r>
              <a:rPr lang="en-US" dirty="0" smtClean="0">
                <a:latin typeface="Calibri"/>
                <a:cs typeface="Calibri"/>
              </a:rPr>
              <a:t>z (to reach </a:t>
            </a:r>
            <a:r>
              <a:rPr lang="en-US" i="1" dirty="0" err="1" smtClean="0">
                <a:latin typeface="Calibri"/>
                <a:cs typeface="Calibri"/>
              </a:rPr>
              <a:t>dst</a:t>
            </a:r>
            <a:r>
              <a:rPr lang="en-US" dirty="0" smtClean="0">
                <a:latin typeface="Calibri"/>
                <a:cs typeface="Calibri"/>
              </a:rPr>
              <a:t>)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Can take a very long time to </a:t>
            </a:r>
            <a:r>
              <a:rPr lang="en-US" dirty="0" smtClean="0">
                <a:latin typeface="Calibri"/>
                <a:cs typeface="Calibri"/>
              </a:rPr>
              <a:t>resolve</a:t>
            </a:r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30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Poisoned Reverse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How: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If z routes to </a:t>
            </a:r>
            <a:r>
              <a:rPr lang="en-US" i="1" dirty="0" err="1" smtClean="0">
                <a:latin typeface="Calibri"/>
                <a:cs typeface="Calibri"/>
              </a:rPr>
              <a:t>dst</a:t>
            </a:r>
            <a:r>
              <a:rPr lang="en-US" dirty="0" smtClean="0">
                <a:latin typeface="Calibri"/>
                <a:cs typeface="Calibri"/>
              </a:rPr>
              <a:t> through </a:t>
            </a:r>
            <a:r>
              <a:rPr lang="en-US" dirty="0" smtClean="0">
                <a:latin typeface="Calibri"/>
                <a:cs typeface="Calibri"/>
              </a:rPr>
              <a:t>y, </a:t>
            </a:r>
            <a:r>
              <a:rPr lang="en-US" dirty="0" smtClean="0">
                <a:latin typeface="Calibri"/>
                <a:cs typeface="Calibri"/>
              </a:rPr>
              <a:t> z </a:t>
            </a:r>
            <a:r>
              <a:rPr lang="en-US" dirty="0" smtClean="0">
                <a:latin typeface="Calibri"/>
                <a:cs typeface="Calibri"/>
              </a:rPr>
              <a:t>advertises to y that its cost to </a:t>
            </a:r>
            <a:r>
              <a:rPr lang="en-US" i="1" dirty="0" err="1" smtClean="0">
                <a:latin typeface="Calibri"/>
                <a:cs typeface="Calibri"/>
              </a:rPr>
              <a:t>dst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is infinite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y never decides to route to</a:t>
            </a:r>
            <a:r>
              <a:rPr lang="en-US" i="1" dirty="0" smtClean="0">
                <a:latin typeface="Calibri"/>
                <a:cs typeface="Calibri"/>
              </a:rPr>
              <a:t> </a:t>
            </a:r>
            <a:r>
              <a:rPr lang="en-US" i="1" dirty="0" err="1" smtClean="0">
                <a:latin typeface="Calibri"/>
                <a:cs typeface="Calibri"/>
              </a:rPr>
              <a:t>dst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through z</a:t>
            </a:r>
          </a:p>
          <a:p>
            <a:r>
              <a:rPr lang="en-US" dirty="0" smtClean="0">
                <a:latin typeface="Calibri"/>
                <a:cs typeface="Calibri"/>
              </a:rPr>
              <a:t>Often </a:t>
            </a:r>
            <a:r>
              <a:rPr lang="en-US" dirty="0" smtClean="0">
                <a:latin typeface="Calibri"/>
                <a:cs typeface="Calibri"/>
              </a:rPr>
              <a:t>avoids </a:t>
            </a:r>
            <a:r>
              <a:rPr lang="en-US" dirty="0" smtClean="0">
                <a:latin typeface="Calibri"/>
                <a:cs typeface="Calibri"/>
              </a:rPr>
              <a:t>the count-to-infinity problem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51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419600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Basic concepts (lectures 2,3)</a:t>
            </a:r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Architecture and principles (lecture 4)</a:t>
            </a:r>
          </a:p>
          <a:p>
            <a:r>
              <a:rPr lang="en-US" sz="2400" dirty="0" smtClean="0"/>
              <a:t>Network layer (</a:t>
            </a:r>
            <a:r>
              <a:rPr lang="en-US" sz="2400" dirty="0" err="1"/>
              <a:t>lecs</a:t>
            </a:r>
            <a:r>
              <a:rPr lang="en-US" sz="2400" dirty="0"/>
              <a:t>. 4-9)</a:t>
            </a:r>
          </a:p>
          <a:p>
            <a:pPr lvl="1"/>
            <a:r>
              <a:rPr lang="en-US" sz="1800" dirty="0" smtClean="0">
                <a:solidFill>
                  <a:srgbClr val="B3B3B3"/>
                </a:solidFill>
              </a:rPr>
              <a:t>Concepts: valid routing state, convergence, least-cost paths</a:t>
            </a:r>
            <a:endParaRPr lang="en-US" sz="1800" dirty="0">
              <a:solidFill>
                <a:srgbClr val="B3B3B3"/>
              </a:solidFill>
            </a:endParaRPr>
          </a:p>
          <a:p>
            <a:pPr lvl="1"/>
            <a:r>
              <a:rPr lang="en-US" sz="1800" dirty="0" smtClean="0">
                <a:solidFill>
                  <a:srgbClr val="B3B3B3"/>
                </a:solidFill>
              </a:rPr>
              <a:t>Overall context (inter- and intra-domain routing)</a:t>
            </a:r>
          </a:p>
          <a:p>
            <a:pPr lvl="1"/>
            <a:r>
              <a:rPr lang="en-US" sz="1800" dirty="0" smtClean="0">
                <a:solidFill>
                  <a:srgbClr val="B3B3B3"/>
                </a:solidFill>
              </a:rPr>
              <a:t>Routing algorithms that compute least-cost routes </a:t>
            </a:r>
            <a:r>
              <a:rPr lang="en-US" sz="1800" dirty="0">
                <a:solidFill>
                  <a:srgbClr val="B3B3B3"/>
                </a:solidFill>
              </a:rPr>
              <a:t>(DV, </a:t>
            </a:r>
            <a:r>
              <a:rPr lang="en-US" sz="1800" dirty="0" smtClean="0">
                <a:solidFill>
                  <a:srgbClr val="B3B3B3"/>
                </a:solidFill>
              </a:rPr>
              <a:t>LS)</a:t>
            </a:r>
            <a:endParaRPr lang="en-US" sz="1800" dirty="0">
              <a:solidFill>
                <a:srgbClr val="B3B3B3"/>
              </a:solidFill>
            </a:endParaRPr>
          </a:p>
          <a:p>
            <a:pPr lvl="1"/>
            <a:r>
              <a:rPr lang="en-US" sz="1800" dirty="0"/>
              <a:t>IP addressing </a:t>
            </a:r>
          </a:p>
          <a:p>
            <a:pPr lvl="1"/>
            <a:r>
              <a:rPr lang="en-US" sz="1800" dirty="0"/>
              <a:t>Inter-domain</a:t>
            </a:r>
          </a:p>
          <a:p>
            <a:pPr lvl="1"/>
            <a:r>
              <a:rPr lang="en-US" sz="1800" dirty="0"/>
              <a:t>Router architecture</a:t>
            </a:r>
          </a:p>
          <a:p>
            <a:r>
              <a:rPr lang="en-US" sz="2400" dirty="0"/>
              <a:t>Transport (</a:t>
            </a:r>
            <a:r>
              <a:rPr lang="en-US" sz="2400" dirty="0" err="1"/>
              <a:t>lecs</a:t>
            </a:r>
            <a:r>
              <a:rPr lang="en-US" sz="2400" dirty="0"/>
              <a:t>. </a:t>
            </a:r>
            <a:r>
              <a:rPr lang="en-US" sz="2400" dirty="0" smtClean="0"/>
              <a:t>9 -</a:t>
            </a:r>
            <a:r>
              <a:rPr lang="en-US" sz="2400" dirty="0"/>
              <a:t>12)</a:t>
            </a:r>
          </a:p>
          <a:p>
            <a:pPr lvl="1"/>
            <a:r>
              <a:rPr lang="en-US" sz="1800" dirty="0"/>
              <a:t>Role of the transport layer</a:t>
            </a:r>
          </a:p>
          <a:p>
            <a:pPr lvl="1"/>
            <a:r>
              <a:rPr lang="en-US" sz="1800" dirty="0"/>
              <a:t>UDP vs. TCP </a:t>
            </a:r>
          </a:p>
          <a:p>
            <a:pPr lvl="1"/>
            <a:r>
              <a:rPr lang="en-US" sz="1800" dirty="0"/>
              <a:t>TCP details: reliability</a:t>
            </a:r>
            <a:r>
              <a:rPr lang="en-US" sz="1800" dirty="0"/>
              <a:t> </a:t>
            </a:r>
            <a:r>
              <a:rPr lang="en-US" sz="1800" dirty="0"/>
              <a:t>and flow control </a:t>
            </a:r>
          </a:p>
          <a:p>
            <a:pPr lvl="1"/>
            <a:r>
              <a:rPr lang="en-US" sz="1800" dirty="0"/>
              <a:t>TCP congestion control: general concepts only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8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73162"/>
          </a:xfrm>
        </p:spPr>
        <p:txBody>
          <a:bodyPr/>
          <a:lstStyle/>
          <a:p>
            <a:r>
              <a:rPr lang="en-US" dirty="0" smtClean="0"/>
              <a:t>Addressing Goal: </a:t>
            </a:r>
            <a:r>
              <a:rPr lang="en-US" u="sng" dirty="0" smtClean="0">
                <a:solidFill>
                  <a:srgbClr val="F47A00"/>
                </a:solidFill>
              </a:rPr>
              <a:t>Scalable</a:t>
            </a:r>
            <a:r>
              <a:rPr lang="en-US" dirty="0" smtClean="0">
                <a:solidFill>
                  <a:srgbClr val="F47A00"/>
                </a:solidFill>
              </a:rPr>
              <a:t> </a:t>
            </a:r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6738"/>
            <a:ext cx="8915400" cy="4411662"/>
          </a:xfrm>
        </p:spPr>
        <p:txBody>
          <a:bodyPr/>
          <a:lstStyle/>
          <a:p>
            <a:r>
              <a:rPr lang="en-US" dirty="0" smtClean="0"/>
              <a:t>State: Small forwarding tables at routers</a:t>
            </a:r>
          </a:p>
          <a:p>
            <a:pPr lvl="1"/>
            <a:endParaRPr lang="en-US" dirty="0"/>
          </a:p>
          <a:p>
            <a:r>
              <a:rPr lang="en-US" dirty="0" smtClean="0"/>
              <a:t>Churn: Limited rate of change in routing tables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sz="3200" dirty="0">
                <a:solidFill>
                  <a:srgbClr val="F47A00"/>
                </a:solidFill>
              </a:rPr>
              <a:t>Ability to aggregate addresses is</a:t>
            </a:r>
            <a:r>
              <a:rPr lang="en-US" sz="3200" i="1" dirty="0">
                <a:solidFill>
                  <a:srgbClr val="F47A00"/>
                </a:solidFill>
              </a:rPr>
              <a:t> </a:t>
            </a:r>
            <a:r>
              <a:rPr lang="en-US" sz="3200" dirty="0">
                <a:solidFill>
                  <a:srgbClr val="F47A00"/>
                </a:solidFill>
              </a:rPr>
              <a:t>crucial for both</a:t>
            </a:r>
            <a:endParaRPr lang="en-US" sz="4000" dirty="0">
              <a:solidFill>
                <a:srgbClr val="F47A00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</a:rPr>
              <a:t>(one entry to</a:t>
            </a:r>
            <a:r>
              <a:rPr lang="en-US" sz="3200" i="1" dirty="0">
                <a:solidFill>
                  <a:schemeClr val="tx2"/>
                </a:solidFill>
              </a:rPr>
              <a:t> summarize </a:t>
            </a:r>
            <a:r>
              <a:rPr lang="en-US" sz="3200" dirty="0">
                <a:solidFill>
                  <a:schemeClr val="tx2"/>
                </a:solidFill>
              </a:rPr>
              <a:t>many addresses)</a:t>
            </a:r>
            <a:endParaRPr lang="en-US" sz="3200" dirty="0">
              <a:solidFill>
                <a:schemeClr val="tx2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86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Hierarchy in IP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Addressing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9372600" cy="32766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32 bits are partitioned into a prefix and suffix components</a:t>
            </a:r>
          </a:p>
          <a:p>
            <a:r>
              <a:rPr lang="en-US" sz="2400" dirty="0">
                <a:latin typeface="Arial" charset="0"/>
              </a:rPr>
              <a:t>Prefix is the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network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component</a:t>
            </a:r>
            <a:r>
              <a:rPr lang="en-US" sz="2400" dirty="0">
                <a:latin typeface="Arial" charset="0"/>
              </a:rPr>
              <a:t>; </a:t>
            </a:r>
            <a:r>
              <a:rPr lang="en-US" sz="2400" dirty="0">
                <a:latin typeface="Arial" charset="0"/>
              </a:rPr>
              <a:t>suffix is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host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component</a:t>
            </a:r>
            <a:r>
              <a:rPr lang="en-US" sz="2400" dirty="0">
                <a:solidFill>
                  <a:srgbClr val="F47A00"/>
                </a:solidFill>
                <a:latin typeface="Arial" charset="0"/>
              </a:rPr>
              <a:t/>
            </a:r>
            <a:br>
              <a:rPr lang="en-US" sz="2400" dirty="0">
                <a:solidFill>
                  <a:srgbClr val="F47A00"/>
                </a:solidFill>
                <a:latin typeface="Arial" charset="0"/>
              </a:rPr>
            </a:br>
            <a:endParaRPr lang="en-US" sz="2400" dirty="0">
              <a:solidFill>
                <a:srgbClr val="F47A00"/>
              </a:solidFill>
              <a:latin typeface="Arial" charset="0"/>
            </a:endParaRPr>
          </a:p>
          <a:p>
            <a:endParaRPr lang="en-US" sz="2400" dirty="0">
              <a:solidFill>
                <a:srgbClr val="F47A00"/>
              </a:solidFill>
              <a:latin typeface="Arial" charset="0"/>
            </a:endParaRPr>
          </a:p>
          <a:p>
            <a:endParaRPr lang="en-US" sz="2400" dirty="0">
              <a:solidFill>
                <a:srgbClr val="F47A00"/>
              </a:solidFill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Interdomain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routing operates on the network prefix</a:t>
            </a:r>
          </a:p>
          <a:p>
            <a:r>
              <a:rPr lang="en-US" sz="2400" dirty="0">
                <a:latin typeface="Arial" charset="0"/>
              </a:rPr>
              <a:t>“slash” notation: </a:t>
            </a:r>
            <a:r>
              <a:rPr lang="en-US" sz="2400" dirty="0">
                <a:latin typeface="Arial" charset="0"/>
              </a:rPr>
              <a:t>12.34.158.0/23 </a:t>
            </a:r>
            <a:r>
              <a:rPr lang="en-US" sz="2400" dirty="0">
                <a:latin typeface="Arial" charset="0"/>
                <a:sym typeface="Wingdings"/>
              </a:rPr>
              <a:t> </a:t>
            </a:r>
            <a:r>
              <a:rPr lang="en-US" sz="2400" dirty="0">
                <a:latin typeface="Arial" charset="0"/>
              </a:rPr>
              <a:t>network </a:t>
            </a:r>
            <a:r>
              <a:rPr lang="en-US" sz="2400" dirty="0">
                <a:latin typeface="Arial" charset="0"/>
              </a:rPr>
              <a:t>with a 23 </a:t>
            </a:r>
            <a:r>
              <a:rPr lang="en-US" sz="2400" dirty="0">
                <a:latin typeface="Arial" charset="0"/>
              </a:rPr>
              <a:t>bit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prefix and 2</a:t>
            </a:r>
            <a:r>
              <a:rPr lang="en-US" sz="2400" baseline="30000" dirty="0">
                <a:latin typeface="Arial" charset="0"/>
              </a:rPr>
              <a:t>9</a:t>
            </a:r>
            <a:r>
              <a:rPr lang="en-US" sz="2400" dirty="0">
                <a:latin typeface="Arial" charset="0"/>
              </a:rPr>
              <a:t> host addresses</a:t>
            </a:r>
          </a:p>
          <a:p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9200" y="2911386"/>
            <a:ext cx="6495324" cy="1985166"/>
            <a:chOff x="762000" y="4343400"/>
            <a:chExt cx="7334250" cy="2352791"/>
          </a:xfrm>
        </p:grpSpPr>
        <p:grpSp>
          <p:nvGrpSpPr>
            <p:cNvPr id="124932" name="Group 4"/>
            <p:cNvGrpSpPr>
              <a:grpSpLocks/>
            </p:cNvGrpSpPr>
            <p:nvPr/>
          </p:nvGrpSpPr>
          <p:grpSpPr bwMode="auto">
            <a:xfrm>
              <a:off x="762000" y="5243515"/>
              <a:ext cx="7334250" cy="633413"/>
              <a:chOff x="428" y="893"/>
              <a:chExt cx="4620" cy="399"/>
            </a:xfrm>
          </p:grpSpPr>
          <p:grpSp>
            <p:nvGrpSpPr>
              <p:cNvPr id="124948" name="Group 5"/>
              <p:cNvGrpSpPr>
                <a:grpSpLocks/>
              </p:cNvGrpSpPr>
              <p:nvPr/>
            </p:nvGrpSpPr>
            <p:grpSpPr bwMode="auto">
              <a:xfrm>
                <a:off x="428" y="904"/>
                <a:ext cx="4616" cy="328"/>
                <a:chOff x="428" y="904"/>
                <a:chExt cx="4616" cy="328"/>
              </a:xfrm>
            </p:grpSpPr>
            <p:sp>
              <p:nvSpPr>
                <p:cNvPr id="932870" name="Rectangle 6"/>
                <p:cNvSpPr>
                  <a:spLocks noChangeArrowheads="1"/>
                </p:cNvSpPr>
                <p:nvPr/>
              </p:nvSpPr>
              <p:spPr bwMode="auto">
                <a:xfrm>
                  <a:off x="428" y="908"/>
                  <a:ext cx="4616" cy="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ea typeface="+mn-ea"/>
                    <a:cs typeface="+mn-cs"/>
                  </a:endParaRPr>
                </a:p>
              </p:txBody>
            </p:sp>
            <p:sp>
              <p:nvSpPr>
                <p:cNvPr id="124954" name="Line 7"/>
                <p:cNvSpPr>
                  <a:spLocks noChangeShapeType="1"/>
                </p:cNvSpPr>
                <p:nvPr/>
              </p:nvSpPr>
              <p:spPr bwMode="auto">
                <a:xfrm>
                  <a:off x="2728" y="904"/>
                  <a:ext cx="0" cy="3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4955" name="Line 8"/>
                <p:cNvSpPr>
                  <a:spLocks noChangeShapeType="1"/>
                </p:cNvSpPr>
                <p:nvPr/>
              </p:nvSpPr>
              <p:spPr bwMode="auto">
                <a:xfrm>
                  <a:off x="1592" y="904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4956" name="Line 9"/>
                <p:cNvSpPr>
                  <a:spLocks noChangeShapeType="1"/>
                </p:cNvSpPr>
                <p:nvPr/>
              </p:nvSpPr>
              <p:spPr bwMode="auto">
                <a:xfrm>
                  <a:off x="3896" y="912"/>
                  <a:ext cx="0" cy="3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24949" name="Rectangle 10"/>
              <p:cNvSpPr>
                <a:spLocks noChangeArrowheads="1"/>
              </p:cNvSpPr>
              <p:nvPr/>
            </p:nvSpPr>
            <p:spPr bwMode="auto">
              <a:xfrm>
                <a:off x="438" y="893"/>
                <a:ext cx="1144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2800" b="0" dirty="0">
                    <a:solidFill>
                      <a:srgbClr val="008000"/>
                    </a:solidFill>
                    <a:latin typeface="Times New Roman" charset="0"/>
                  </a:rPr>
                  <a:t>00001100</a:t>
                </a:r>
              </a:p>
            </p:txBody>
          </p:sp>
          <p:sp>
            <p:nvSpPr>
              <p:cNvPr id="124950" name="Rectangle 11"/>
              <p:cNvSpPr>
                <a:spLocks noChangeArrowheads="1"/>
              </p:cNvSpPr>
              <p:nvPr/>
            </p:nvSpPr>
            <p:spPr bwMode="auto">
              <a:xfrm>
                <a:off x="1606" y="893"/>
                <a:ext cx="1154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2800" b="0" dirty="0">
                    <a:solidFill>
                      <a:srgbClr val="008000"/>
                    </a:solidFill>
                    <a:latin typeface="Times New Roman" charset="0"/>
                  </a:rPr>
                  <a:t>00100010</a:t>
                </a:r>
              </a:p>
            </p:txBody>
          </p:sp>
          <p:sp>
            <p:nvSpPr>
              <p:cNvPr id="124951" name="Rectangle 12"/>
              <p:cNvSpPr>
                <a:spLocks noChangeArrowheads="1"/>
              </p:cNvSpPr>
              <p:nvPr/>
            </p:nvSpPr>
            <p:spPr bwMode="auto">
              <a:xfrm>
                <a:off x="2758" y="901"/>
                <a:ext cx="1125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2800" b="0" dirty="0">
                    <a:solidFill>
                      <a:srgbClr val="008000"/>
                    </a:solidFill>
                    <a:latin typeface="Times New Roman" charset="0"/>
                  </a:rPr>
                  <a:t>1001111</a:t>
                </a:r>
                <a:r>
                  <a:rPr lang="en-US" sz="2800" b="0" dirty="0">
                    <a:solidFill>
                      <a:srgbClr val="000090"/>
                    </a:solidFill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24952" name="Rectangle 13"/>
              <p:cNvSpPr>
                <a:spLocks noChangeArrowheads="1"/>
              </p:cNvSpPr>
              <p:nvPr/>
            </p:nvSpPr>
            <p:spPr bwMode="auto">
              <a:xfrm>
                <a:off x="3894" y="901"/>
                <a:ext cx="1154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2800" b="0" dirty="0">
                    <a:solidFill>
                      <a:srgbClr val="000090"/>
                    </a:solidFill>
                    <a:latin typeface="Times New Roman" charset="0"/>
                  </a:rPr>
                  <a:t>00000101</a:t>
                </a:r>
              </a:p>
            </p:txBody>
          </p:sp>
        </p:grpSp>
        <p:sp>
          <p:nvSpPr>
            <p:cNvPr id="124933" name="Line 14"/>
            <p:cNvSpPr>
              <a:spLocks noChangeShapeType="1"/>
            </p:cNvSpPr>
            <p:nvPr/>
          </p:nvSpPr>
          <p:spPr bwMode="auto">
            <a:xfrm>
              <a:off x="777875" y="6019800"/>
              <a:ext cx="0" cy="533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4934" name="Rectangle 15"/>
            <p:cNvSpPr>
              <a:spLocks noChangeArrowheads="1"/>
            </p:cNvSpPr>
            <p:nvPr/>
          </p:nvSpPr>
          <p:spPr bwMode="auto">
            <a:xfrm>
              <a:off x="2052628" y="6221224"/>
              <a:ext cx="2310027" cy="47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800" dirty="0">
                  <a:solidFill>
                    <a:srgbClr val="008000"/>
                  </a:solidFill>
                  <a:latin typeface="Arial" charset="0"/>
                </a:rPr>
                <a:t>Network (23 bits)</a:t>
              </a:r>
              <a:r>
                <a:rPr lang="en-US" b="0" dirty="0">
                  <a:solidFill>
                    <a:srgbClr val="008000"/>
                  </a:solidFill>
                  <a:latin typeface="Times New Roman" charset="0"/>
                </a:rPr>
                <a:t> </a:t>
              </a:r>
            </a:p>
          </p:txBody>
        </p:sp>
        <p:sp>
          <p:nvSpPr>
            <p:cNvPr id="124935" name="Line 16"/>
            <p:cNvSpPr>
              <a:spLocks noChangeShapeType="1"/>
            </p:cNvSpPr>
            <p:nvPr/>
          </p:nvSpPr>
          <p:spPr bwMode="auto">
            <a:xfrm flipH="1">
              <a:off x="777875" y="6242050"/>
              <a:ext cx="5157787" cy="190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8000"/>
                </a:solidFill>
              </a:endParaRPr>
            </a:p>
          </p:txBody>
        </p:sp>
        <p:sp>
          <p:nvSpPr>
            <p:cNvPr id="124936" name="Line 17"/>
            <p:cNvSpPr>
              <a:spLocks noChangeShapeType="1"/>
            </p:cNvSpPr>
            <p:nvPr/>
          </p:nvSpPr>
          <p:spPr bwMode="auto">
            <a:xfrm>
              <a:off x="8089900" y="5994400"/>
              <a:ext cx="0" cy="533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4937" name="Line 18"/>
            <p:cNvSpPr>
              <a:spLocks noChangeShapeType="1"/>
            </p:cNvSpPr>
            <p:nvPr/>
          </p:nvSpPr>
          <p:spPr bwMode="auto">
            <a:xfrm>
              <a:off x="5935662" y="5937250"/>
              <a:ext cx="0" cy="533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4938" name="Rectangle 19"/>
            <p:cNvSpPr>
              <a:spLocks noChangeArrowheads="1"/>
            </p:cNvSpPr>
            <p:nvPr/>
          </p:nvSpPr>
          <p:spPr bwMode="auto">
            <a:xfrm>
              <a:off x="6182638" y="6221225"/>
              <a:ext cx="1715936" cy="47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800" dirty="0">
                  <a:solidFill>
                    <a:srgbClr val="000090"/>
                  </a:solidFill>
                  <a:latin typeface="Arial" charset="0"/>
                </a:rPr>
                <a:t>Host (9 bits)</a:t>
              </a:r>
              <a:r>
                <a:rPr lang="en-US" b="0" dirty="0">
                  <a:solidFill>
                    <a:srgbClr val="000090"/>
                  </a:solidFill>
                  <a:latin typeface="Times New Roman" charset="0"/>
                </a:rPr>
                <a:t> </a:t>
              </a:r>
            </a:p>
          </p:txBody>
        </p:sp>
        <p:sp>
          <p:nvSpPr>
            <p:cNvPr id="124939" name="Line 20"/>
            <p:cNvSpPr>
              <a:spLocks noChangeShapeType="1"/>
            </p:cNvSpPr>
            <p:nvPr/>
          </p:nvSpPr>
          <p:spPr bwMode="auto">
            <a:xfrm>
              <a:off x="5965825" y="6242050"/>
              <a:ext cx="2120900" cy="190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4944" name="Line 25"/>
            <p:cNvSpPr>
              <a:spLocks noChangeShapeType="1"/>
            </p:cNvSpPr>
            <p:nvPr/>
          </p:nvSpPr>
          <p:spPr bwMode="auto">
            <a:xfrm>
              <a:off x="1685925" y="4433888"/>
              <a:ext cx="0" cy="747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4945" name="Line 26"/>
            <p:cNvSpPr>
              <a:spLocks noChangeShapeType="1"/>
            </p:cNvSpPr>
            <p:nvPr/>
          </p:nvSpPr>
          <p:spPr bwMode="auto">
            <a:xfrm>
              <a:off x="3611562" y="4433888"/>
              <a:ext cx="0" cy="747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4946" name="Line 27"/>
            <p:cNvSpPr>
              <a:spLocks noChangeShapeType="1"/>
            </p:cNvSpPr>
            <p:nvPr/>
          </p:nvSpPr>
          <p:spPr bwMode="auto">
            <a:xfrm>
              <a:off x="5384800" y="4433888"/>
              <a:ext cx="0" cy="747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4947" name="Line 28"/>
            <p:cNvSpPr>
              <a:spLocks noChangeShapeType="1"/>
            </p:cNvSpPr>
            <p:nvPr/>
          </p:nvSpPr>
          <p:spPr bwMode="auto">
            <a:xfrm>
              <a:off x="7131050" y="4433888"/>
              <a:ext cx="0" cy="747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4940" name="Text Box 21"/>
            <p:cNvSpPr txBox="1">
              <a:spLocks noChangeArrowheads="1"/>
            </p:cNvSpPr>
            <p:nvPr/>
          </p:nvSpPr>
          <p:spPr bwMode="auto">
            <a:xfrm>
              <a:off x="1404937" y="4343400"/>
              <a:ext cx="540434" cy="437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>
                  <a:latin typeface="Tahoma" charset="0"/>
                </a:rPr>
                <a:t>12</a:t>
              </a:r>
            </a:p>
          </p:txBody>
        </p:sp>
        <p:sp>
          <p:nvSpPr>
            <p:cNvPr id="124941" name="Text Box 22"/>
            <p:cNvSpPr txBox="1">
              <a:spLocks noChangeArrowheads="1"/>
            </p:cNvSpPr>
            <p:nvPr/>
          </p:nvSpPr>
          <p:spPr bwMode="auto">
            <a:xfrm>
              <a:off x="3306762" y="4343400"/>
              <a:ext cx="540434" cy="437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>
                  <a:latin typeface="Tahoma" charset="0"/>
                </a:rPr>
                <a:t>34</a:t>
              </a:r>
            </a:p>
          </p:txBody>
        </p:sp>
        <p:sp>
          <p:nvSpPr>
            <p:cNvPr id="124942" name="Text Box 23"/>
            <p:cNvSpPr txBox="1">
              <a:spLocks noChangeArrowheads="1"/>
            </p:cNvSpPr>
            <p:nvPr/>
          </p:nvSpPr>
          <p:spPr bwMode="auto">
            <a:xfrm>
              <a:off x="4991099" y="4343400"/>
              <a:ext cx="706392" cy="437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>
                  <a:latin typeface="Tahoma" charset="0"/>
                </a:rPr>
                <a:t>158</a:t>
              </a:r>
            </a:p>
          </p:txBody>
        </p:sp>
        <p:sp>
          <p:nvSpPr>
            <p:cNvPr id="124943" name="Text Box 24"/>
            <p:cNvSpPr txBox="1">
              <a:spLocks noChangeArrowheads="1"/>
            </p:cNvSpPr>
            <p:nvPr/>
          </p:nvSpPr>
          <p:spPr bwMode="auto">
            <a:xfrm>
              <a:off x="6942137" y="4343400"/>
              <a:ext cx="374475" cy="437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>
                  <a:latin typeface="Tahoma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56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686800" cy="1173162"/>
          </a:xfrm>
        </p:spPr>
        <p:txBody>
          <a:bodyPr/>
          <a:lstStyle/>
          <a:p>
            <a:r>
              <a:rPr lang="en-US" sz="3600" dirty="0"/>
              <a:t>IP addressing </a:t>
            </a:r>
            <a:r>
              <a:rPr lang="en-US" sz="3600" dirty="0">
                <a:sym typeface="Wingdings"/>
              </a:rPr>
              <a:t> scalable</a:t>
            </a:r>
            <a:r>
              <a:rPr lang="en-US" sz="3600" dirty="0"/>
              <a:t> routing?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5463"/>
            <a:ext cx="8763000" cy="1023937"/>
          </a:xfrm>
        </p:spPr>
        <p:txBody>
          <a:bodyPr/>
          <a:lstStyle/>
          <a:p>
            <a:r>
              <a:rPr lang="en-US" dirty="0"/>
              <a:t>Hierarchical address allocation helps routing scalability if allocation matches topological hierarchy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Problem: may not be able to aggregate addresses for </a:t>
            </a:r>
            <a:r>
              <a:rPr lang="en-US" dirty="0" smtClean="0">
                <a:solidFill>
                  <a:srgbClr val="000090"/>
                </a:solidFill>
              </a:rPr>
              <a:t>“multi-homed” </a:t>
            </a:r>
            <a:r>
              <a:rPr lang="en-US" dirty="0" smtClean="0">
                <a:solidFill>
                  <a:srgbClr val="000000"/>
                </a:solidFill>
              </a:rPr>
              <a:t>networks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4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Review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1"/>
            <a:ext cx="8458200" cy="4419600"/>
          </a:xfrm>
        </p:spPr>
        <p:txBody>
          <a:bodyPr/>
          <a:lstStyle/>
          <a:p>
            <a:r>
              <a:rPr lang="en-US" dirty="0" smtClean="0"/>
              <a:t>Walk through what we expect you to know: key topics, important aspects of each </a:t>
            </a:r>
          </a:p>
          <a:p>
            <a:endParaRPr lang="en-US" dirty="0"/>
          </a:p>
          <a:p>
            <a:r>
              <a:rPr lang="en-US" dirty="0">
                <a:latin typeface="Arial" charset="0"/>
              </a:rPr>
              <a:t>Just because I didn’t cover it in review doesn’t mean you don’t need to know </a:t>
            </a:r>
            <a:r>
              <a:rPr lang="en-US" dirty="0" smtClean="0">
                <a:latin typeface="Arial" charset="0"/>
              </a:rPr>
              <a:t>it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But if I covered it today, you should know </a:t>
            </a:r>
            <a:r>
              <a:rPr lang="en-US" dirty="0" smtClean="0">
                <a:latin typeface="Arial" charset="0"/>
              </a:rPr>
              <a:t>it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My plan: summarize, not explain</a:t>
            </a:r>
          </a:p>
          <a:p>
            <a:pPr lvl="1"/>
            <a:r>
              <a:rPr lang="en-US" dirty="0" smtClean="0">
                <a:latin typeface="Arial" charset="0"/>
              </a:rPr>
              <a:t>Stop me when you want to discuss something further!</a:t>
            </a:r>
            <a:endParaRPr lang="en-US" dirty="0">
              <a:latin typeface="Arial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664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 bwMode="auto">
          <a:xfrm>
            <a:off x="2362200" y="2590800"/>
            <a:ext cx="2590800" cy="12192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AT&amp;T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a.0.0.0/8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Cloud 37"/>
          <p:cNvSpPr/>
          <p:nvPr/>
        </p:nvSpPr>
        <p:spPr bwMode="auto">
          <a:xfrm>
            <a:off x="1447800" y="4038600"/>
            <a:ext cx="2133600" cy="1066800"/>
          </a:xfrm>
          <a:prstGeom prst="cloud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LBL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a.b.0.0/16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Cloud 38"/>
          <p:cNvSpPr/>
          <p:nvPr/>
        </p:nvSpPr>
        <p:spPr bwMode="auto">
          <a:xfrm>
            <a:off x="3810000" y="4038600"/>
            <a:ext cx="2133600" cy="1066800"/>
          </a:xfrm>
          <a:prstGeom prst="cloud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UCB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a.c.0.0/16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971800" y="3733800"/>
            <a:ext cx="228600" cy="304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114800" y="3657600"/>
            <a:ext cx="304800" cy="4572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Cloud 12"/>
          <p:cNvSpPr/>
          <p:nvPr/>
        </p:nvSpPr>
        <p:spPr bwMode="auto">
          <a:xfrm>
            <a:off x="5410200" y="2514600"/>
            <a:ext cx="1752600" cy="1219200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ESNet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5562600" y="3657600"/>
            <a:ext cx="152400" cy="4572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4953000" y="3048000"/>
            <a:ext cx="457201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Freeform 14"/>
          <p:cNvSpPr/>
          <p:nvPr/>
        </p:nvSpPr>
        <p:spPr>
          <a:xfrm>
            <a:off x="2545692" y="2819400"/>
            <a:ext cx="3104758" cy="1275820"/>
          </a:xfrm>
          <a:custGeom>
            <a:avLst/>
            <a:gdLst>
              <a:gd name="connsiteX0" fmla="*/ 3104758 w 3104758"/>
              <a:gd name="connsiteY0" fmla="*/ 76221 h 1275820"/>
              <a:gd name="connsiteX1" fmla="*/ 494076 w 3104758"/>
              <a:gd name="connsiteY1" fmla="*/ 129144 h 1275820"/>
              <a:gd name="connsiteX2" fmla="*/ 163 w 3104758"/>
              <a:gd name="connsiteY2" fmla="*/ 1275820 h 127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4758" h="1275820">
                <a:moveTo>
                  <a:pt x="3104758" y="76221"/>
                </a:moveTo>
                <a:cubicBezTo>
                  <a:pt x="2058133" y="2716"/>
                  <a:pt x="1011508" y="-70789"/>
                  <a:pt x="494076" y="129144"/>
                </a:cubicBezTo>
                <a:cubicBezTo>
                  <a:pt x="-23356" y="329077"/>
                  <a:pt x="163" y="1275820"/>
                  <a:pt x="163" y="1275820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Freeform 17"/>
          <p:cNvSpPr/>
          <p:nvPr/>
        </p:nvSpPr>
        <p:spPr>
          <a:xfrm rot="10358687">
            <a:off x="5559902" y="3529861"/>
            <a:ext cx="440885" cy="865075"/>
          </a:xfrm>
          <a:custGeom>
            <a:avLst/>
            <a:gdLst>
              <a:gd name="connsiteX0" fmla="*/ 599751 w 599751"/>
              <a:gd name="connsiteY0" fmla="*/ 0 h 1093752"/>
              <a:gd name="connsiteX1" fmla="*/ 0 w 599751"/>
              <a:gd name="connsiteY1" fmla="*/ 1093752 h 109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9751" h="1093752">
                <a:moveTo>
                  <a:pt x="599751" y="0"/>
                </a:moveTo>
                <a:lnTo>
                  <a:pt x="0" y="1093752"/>
                </a:lnTo>
              </a:path>
            </a:pathLst>
          </a:custGeom>
          <a:ln w="38100" cmpd="sng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152400" y="457200"/>
            <a:ext cx="8915400" cy="990600"/>
          </a:xfrm>
          <a:prstGeom prst="roundRect">
            <a:avLst/>
          </a:prstGeom>
          <a:solidFill>
            <a:srgbClr val="FF9857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UCB is “multi-homed” to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AT&amp;T and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ESNet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97164" lvl="1" indent="-342900" algn="l">
              <a:buFont typeface="Arial"/>
              <a:buChar char="•"/>
            </a:pPr>
            <a:r>
              <a:rPr lang="en-US" sz="2400" b="0" baseline="0" dirty="0" smtClean="0">
                <a:solidFill>
                  <a:schemeClr val="tx1"/>
                </a:solidFill>
              </a:rPr>
              <a:t>Multi-homed domain </a:t>
            </a:r>
            <a:r>
              <a:rPr lang="en-US" sz="2400" b="0" baseline="0" dirty="0" smtClean="0">
                <a:solidFill>
                  <a:schemeClr val="tx1"/>
                </a:solidFill>
                <a:sym typeface="Wingdings"/>
              </a:rPr>
              <a:t> domain has 2</a:t>
            </a:r>
            <a:r>
              <a:rPr lang="en-US" sz="2400" b="0" dirty="0" smtClean="0">
                <a:solidFill>
                  <a:schemeClr val="tx1"/>
                </a:solidFill>
                <a:sym typeface="Wingdings"/>
              </a:rPr>
              <a:t> (or more)</a:t>
            </a:r>
            <a:r>
              <a:rPr lang="en-US" sz="2400" b="0" baseline="0" dirty="0" smtClean="0">
                <a:solidFill>
                  <a:schemeClr val="tx1"/>
                </a:solidFill>
                <a:sym typeface="Wingdings"/>
              </a:rPr>
              <a:t> providers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28600" y="6019800"/>
            <a:ext cx="8915400" cy="609600"/>
          </a:xfrm>
          <a:prstGeom prst="roundRect">
            <a:avLst/>
          </a:prstGeom>
          <a:solidFill>
            <a:srgbClr val="FF9857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ESNet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must maintain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routing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entries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for both a.*.*.* and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a.c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.*.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1073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28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686800" cy="1173162"/>
          </a:xfrm>
        </p:spPr>
        <p:txBody>
          <a:bodyPr/>
          <a:lstStyle/>
          <a:p>
            <a:r>
              <a:rPr lang="en-US" sz="3600" dirty="0"/>
              <a:t>IP addressing </a:t>
            </a:r>
            <a:r>
              <a:rPr lang="en-US" sz="3600" dirty="0">
                <a:sym typeface="Wingdings"/>
              </a:rPr>
              <a:t> scalable</a:t>
            </a:r>
            <a:r>
              <a:rPr lang="en-US" sz="3600" dirty="0"/>
              <a:t> routing?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5463"/>
            <a:ext cx="8763000" cy="1023937"/>
          </a:xfrm>
        </p:spPr>
        <p:txBody>
          <a:bodyPr/>
          <a:lstStyle/>
          <a:p>
            <a:r>
              <a:rPr lang="en-US" dirty="0"/>
              <a:t>Hierarchical address allocation helps routing scalability if allocation matches topological hierarchy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Problem: may not be able to aggregate addresses for </a:t>
            </a:r>
            <a:r>
              <a:rPr lang="en-US" dirty="0" smtClean="0">
                <a:solidFill>
                  <a:srgbClr val="000090"/>
                </a:solidFill>
              </a:rPr>
              <a:t>“multi-homed” </a:t>
            </a:r>
            <a:r>
              <a:rPr lang="en-US" dirty="0" smtClean="0">
                <a:solidFill>
                  <a:srgbClr val="000000"/>
                </a:solidFill>
              </a:rPr>
              <a:t>networks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Two competing forces in scalable routing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aggregation reduces number of routing entries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multi-homing increases number of entries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3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</a:t>
            </a:r>
            <a:r>
              <a:rPr lang="en-US" dirty="0"/>
              <a:t> </a:t>
            </a:r>
            <a:r>
              <a:rPr lang="en-US" dirty="0" smtClean="0"/>
              <a:t>and Inter-Domain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387"/>
            <a:ext cx="8305800" cy="4986337"/>
          </a:xfrm>
        </p:spPr>
        <p:txBody>
          <a:bodyPr/>
          <a:lstStyle/>
          <a:p>
            <a:r>
              <a:rPr lang="en-US" dirty="0" smtClean="0"/>
              <a:t>Destinations are IP prefixes (12.0.0.0/8)</a:t>
            </a:r>
          </a:p>
          <a:p>
            <a:endParaRPr lang="en-US" dirty="0" smtClean="0"/>
          </a:p>
          <a:p>
            <a:r>
              <a:rPr lang="en-US" dirty="0" smtClean="0"/>
              <a:t>Nodes </a:t>
            </a:r>
            <a:r>
              <a:rPr lang="en-US" dirty="0" smtClean="0"/>
              <a:t>are Autonomous Systems (</a:t>
            </a:r>
            <a:r>
              <a:rPr lang="en-US" dirty="0" err="1" smtClean="0"/>
              <a:t>ASes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Links </a:t>
            </a:r>
            <a:r>
              <a:rPr lang="en-US" dirty="0" smtClean="0"/>
              <a:t>represent both physical connections and business relationships</a:t>
            </a:r>
          </a:p>
          <a:p>
            <a:pPr lvl="1"/>
            <a:r>
              <a:rPr lang="en-US" dirty="0" smtClean="0"/>
              <a:t>customer-provider or peer-to-peer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BGP is the protocol for inter-domain routing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8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9448800" cy="685800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Topology and policy is shaped by the business relationships between </a:t>
            </a:r>
            <a:r>
              <a:rPr lang="en-US" sz="3600" dirty="0" err="1">
                <a:latin typeface="Helvetica" charset="0"/>
                <a:ea typeface="ＭＳ Ｐゴシック" charset="0"/>
                <a:cs typeface="ＭＳ Ｐゴシック" charset="0"/>
              </a:rPr>
              <a:t>ASes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226" y="2057400"/>
            <a:ext cx="8926774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Three basic kinds of relationships between </a:t>
            </a:r>
            <a:r>
              <a:rPr lang="en-US" dirty="0" err="1">
                <a:latin typeface="Arial" charset="0"/>
                <a:cs typeface="Arial" charset="0"/>
              </a:rPr>
              <a:t>ASes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 A can be AS B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i="1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customer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 A can be AS B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i="1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provider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 A can be AS B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i="1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peer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 Business implications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Customer pays provider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Peers don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 pay each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other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4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extends DV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534400" cy="3649662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/>
              <a:t>some </a:t>
            </a:r>
            <a:r>
              <a:rPr lang="en-US" dirty="0" smtClean="0"/>
              <a:t>important differences</a:t>
            </a:r>
          </a:p>
          <a:p>
            <a:pPr lvl="1"/>
            <a:r>
              <a:rPr lang="en-US" dirty="0" smtClean="0"/>
              <a:t>routes selected based on policy, not just shortest path</a:t>
            </a:r>
          </a:p>
          <a:p>
            <a:pPr lvl="1"/>
            <a:r>
              <a:rPr lang="en-US" dirty="0" smtClean="0"/>
              <a:t>path vector (useful to avoid loops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Selective route advertisement </a:t>
            </a:r>
            <a:endParaRPr lang="en-US" dirty="0" smtClean="0"/>
          </a:p>
          <a:p>
            <a:pPr lvl="1"/>
            <a:r>
              <a:rPr lang="en-US" dirty="0" smtClean="0"/>
              <a:t>may aggregate routes (aggregating prefixes)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777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438"/>
            <a:ext cx="8915400" cy="1173162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Helvetica" charset="0"/>
                <a:ea typeface="宋体" charset="0"/>
                <a:cs typeface="宋体" charset="0"/>
              </a:rPr>
              <a:t>Policy imposed in how routes are </a:t>
            </a:r>
            <a:r>
              <a:rPr lang="en-US" altLang="zh-CN" dirty="0" smtClean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selected and exported</a:t>
            </a:r>
            <a:endParaRPr lang="en-US" altLang="zh-CN" sz="3200" dirty="0">
              <a:solidFill>
                <a:srgbClr val="0000FF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5105400"/>
            <a:ext cx="72390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Selection</a:t>
            </a:r>
            <a:r>
              <a:rPr lang="en-US" sz="2400" dirty="0" smtClean="0"/>
              <a:t>: Which path to use?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controls whether/how traffic leaves the network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Export</a:t>
            </a:r>
            <a:r>
              <a:rPr lang="en-US" sz="2400" dirty="0" smtClean="0"/>
              <a:t>: Which path to advertise?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controls whether/how traffic enters the network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7772400" y="3215579"/>
            <a:ext cx="1600200" cy="899221"/>
            <a:chOff x="7620000" y="3215579"/>
            <a:chExt cx="1600200" cy="899221"/>
          </a:xfrm>
        </p:grpSpPr>
        <p:sp>
          <p:nvSpPr>
            <p:cNvPr id="53" name="Rounded Rectangular Callout 52"/>
            <p:cNvSpPr/>
            <p:nvPr/>
          </p:nvSpPr>
          <p:spPr bwMode="auto">
            <a:xfrm>
              <a:off x="7924800" y="3429000"/>
              <a:ext cx="990600" cy="685800"/>
            </a:xfrm>
            <a:prstGeom prst="wedgeRoundRectCallout">
              <a:avLst>
                <a:gd name="adj1" fmla="val -47205"/>
                <a:gd name="adj2" fmla="val 10694"/>
                <a:gd name="adj3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00" y="3215579"/>
              <a:ext cx="1600200" cy="899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1600" b="0" i="1" dirty="0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Can reach 128.3/16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blah blah</a:t>
              </a:r>
              <a:endParaRPr lang="en-US" sz="14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979417" name="Text Box 25"/>
          <p:cNvSpPr txBox="1">
            <a:spLocks noChangeArrowheads="1"/>
          </p:cNvSpPr>
          <p:nvPr/>
        </p:nvSpPr>
        <p:spPr bwMode="auto">
          <a:xfrm>
            <a:off x="4937125" y="1743075"/>
            <a:ext cx="2463800" cy="466725"/>
          </a:xfrm>
          <a:prstGeom prst="rect">
            <a:avLst/>
          </a:prstGeom>
          <a:solidFill>
            <a:srgbClr val="FFFFFF"/>
          </a:solidFill>
          <a:ln w="9525" cap="rnd">
            <a:solidFill>
              <a:schemeClr val="tx2"/>
            </a:solidFill>
            <a:prstDash val="sysDot"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zh-CN" sz="24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Route selection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2667000"/>
            <a:ext cx="7848600" cy="2286000"/>
            <a:chOff x="304800" y="2667000"/>
            <a:chExt cx="7848600" cy="2286000"/>
          </a:xfrm>
        </p:grpSpPr>
        <p:sp>
          <p:nvSpPr>
            <p:cNvPr id="61454" name="Line 24"/>
            <p:cNvSpPr>
              <a:spLocks noChangeShapeType="1"/>
            </p:cNvSpPr>
            <p:nvPr/>
          </p:nvSpPr>
          <p:spPr bwMode="auto">
            <a:xfrm flipH="1" flipV="1">
              <a:off x="1601788" y="3049588"/>
              <a:ext cx="1141412" cy="150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04800" y="2667000"/>
              <a:ext cx="7848600" cy="2286000"/>
              <a:chOff x="304800" y="2667000"/>
              <a:chExt cx="7848600" cy="2286000"/>
            </a:xfrm>
          </p:grpSpPr>
          <p:sp>
            <p:nvSpPr>
              <p:cNvPr id="197939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057400" y="2667000"/>
                <a:ext cx="3962400" cy="198120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en-US" altLang="zh-CN" sz="1800" b="0" dirty="0" smtClean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endParaRPr>
              </a:p>
              <a:p>
                <a:pPr algn="ctr">
                  <a:defRPr/>
                </a:pPr>
                <a:endParaRPr lang="en-US" altLang="zh-CN" sz="1800" b="0" dirty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endParaRPr>
              </a:p>
              <a:p>
                <a:pPr algn="ctr">
                  <a:defRPr/>
                </a:pPr>
                <a:endParaRPr lang="en-US" altLang="zh-CN" sz="1800" b="0" dirty="0" smtClean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endParaRPr>
              </a:p>
              <a:p>
                <a:pPr algn="ctr">
                  <a:defRPr/>
                </a:pPr>
                <a:r>
                  <a:rPr lang="en-US" altLang="zh-CN" sz="1800" b="0" dirty="0">
                    <a:solidFill>
                      <a:srgbClr val="000000"/>
                    </a:solidFill>
                    <a:latin typeface="Arial" charset="0"/>
                    <a:ea typeface="宋体" charset="-122"/>
                    <a:cs typeface="宋体" charset="-122"/>
                  </a:rPr>
                  <a:t>A</a:t>
                </a:r>
                <a:endParaRPr lang="zh-CN" altLang="en-US" sz="1800" b="0" dirty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197940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04800" y="2667000"/>
                <a:ext cx="1600200" cy="83661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altLang="zh-CN" sz="1800" b="0" dirty="0" smtClean="0">
                    <a:solidFill>
                      <a:srgbClr val="000000"/>
                    </a:solidFill>
                    <a:latin typeface="Arial" charset="0"/>
                    <a:ea typeface="宋体" charset="-122"/>
                    <a:cs typeface="宋体" charset="-122"/>
                  </a:rPr>
                  <a:t>P</a:t>
                </a:r>
                <a:endParaRPr lang="zh-CN" altLang="en-US" sz="1800" b="0" dirty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61447" name="Line 17"/>
              <p:cNvSpPr>
                <a:spLocks noChangeShapeType="1"/>
              </p:cNvSpPr>
              <p:nvPr/>
            </p:nvSpPr>
            <p:spPr bwMode="auto">
              <a:xfrm flipV="1">
                <a:off x="5562600" y="3201988"/>
                <a:ext cx="990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48" name="Line 18"/>
              <p:cNvSpPr>
                <a:spLocks noChangeShapeType="1"/>
              </p:cNvSpPr>
              <p:nvPr/>
            </p:nvSpPr>
            <p:spPr bwMode="auto">
              <a:xfrm>
                <a:off x="5562600" y="3582988"/>
                <a:ext cx="114300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941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477000" y="4116388"/>
                <a:ext cx="1600200" cy="83661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altLang="zh-CN" sz="1800" b="0" dirty="0" smtClean="0">
                    <a:solidFill>
                      <a:srgbClr val="000000"/>
                    </a:solidFill>
                    <a:latin typeface="Arial" charset="0"/>
                    <a:ea typeface="宋体" charset="-122"/>
                    <a:cs typeface="宋体" charset="-122"/>
                  </a:rPr>
                  <a:t>C</a:t>
                </a:r>
                <a:endParaRPr lang="zh-CN" altLang="en-US" sz="1800" b="0" dirty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197941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553200" y="2822575"/>
                <a:ext cx="1600200" cy="83661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en-US" altLang="zh-CN" sz="1800" b="0" dirty="0" smtClean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endParaRPr>
              </a:p>
              <a:p>
                <a:pPr algn="ctr">
                  <a:defRPr/>
                </a:pPr>
                <a:r>
                  <a:rPr lang="en-US" altLang="zh-CN" sz="1800" b="0" dirty="0" smtClean="0">
                    <a:solidFill>
                      <a:srgbClr val="000000"/>
                    </a:solidFill>
                    <a:latin typeface="Arial" charset="0"/>
                    <a:ea typeface="宋体" charset="-122"/>
                    <a:cs typeface="宋体" charset="-122"/>
                  </a:rPr>
                  <a:t>B</a:t>
                </a:r>
                <a:endParaRPr lang="zh-CN" altLang="en-US" sz="1800" b="0" dirty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197943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04800" y="3886200"/>
                <a:ext cx="1600200" cy="83661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altLang="zh-CN" sz="1800" b="0" dirty="0" smtClean="0">
                    <a:solidFill>
                      <a:srgbClr val="000000"/>
                    </a:solidFill>
                    <a:latin typeface="Arial" charset="0"/>
                    <a:ea typeface="宋体" charset="-122"/>
                    <a:cs typeface="宋体" charset="-122"/>
                  </a:rPr>
                  <a:t>Q</a:t>
                </a:r>
                <a:endParaRPr lang="zh-CN" altLang="en-US" sz="1800" b="0" dirty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</p:grpSp>
        <p:sp>
          <p:nvSpPr>
            <p:cNvPr id="61468" name="Line 41"/>
            <p:cNvSpPr>
              <a:spLocks noChangeShapeType="1"/>
            </p:cNvSpPr>
            <p:nvPr/>
          </p:nvSpPr>
          <p:spPr bwMode="auto">
            <a:xfrm flipH="1">
              <a:off x="1600200" y="4038600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79424" name="Line 32"/>
          <p:cNvSpPr>
            <a:spLocks noChangeShapeType="1"/>
          </p:cNvSpPr>
          <p:nvPr/>
        </p:nvSpPr>
        <p:spPr bwMode="auto">
          <a:xfrm flipH="1" flipV="1">
            <a:off x="1524000" y="2895600"/>
            <a:ext cx="12192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057400" y="3810000"/>
            <a:ext cx="304800" cy="533400"/>
            <a:chOff x="1392" y="2688"/>
            <a:chExt cx="192" cy="336"/>
          </a:xfrm>
        </p:grpSpPr>
        <p:sp>
          <p:nvSpPr>
            <p:cNvPr id="61476" name="Line 48"/>
            <p:cNvSpPr>
              <a:spLocks noChangeShapeType="1"/>
            </p:cNvSpPr>
            <p:nvPr/>
          </p:nvSpPr>
          <p:spPr bwMode="auto">
            <a:xfrm>
              <a:off x="1392" y="2736"/>
              <a:ext cx="192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7" name="Line 49"/>
            <p:cNvSpPr>
              <a:spLocks noChangeShapeType="1"/>
            </p:cNvSpPr>
            <p:nvPr/>
          </p:nvSpPr>
          <p:spPr bwMode="auto">
            <a:xfrm flipH="1">
              <a:off x="1440" y="2688"/>
              <a:ext cx="96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79434" name="Line 42"/>
          <p:cNvSpPr>
            <a:spLocks noChangeShapeType="1"/>
          </p:cNvSpPr>
          <p:nvPr/>
        </p:nvSpPr>
        <p:spPr bwMode="auto">
          <a:xfrm flipH="1">
            <a:off x="2286000" y="3886200"/>
            <a:ext cx="457200" cy="76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79419" name="Freeform 27"/>
          <p:cNvSpPr>
            <a:spLocks/>
          </p:cNvSpPr>
          <p:nvPr/>
        </p:nvSpPr>
        <p:spPr bwMode="auto">
          <a:xfrm>
            <a:off x="5638800" y="2743200"/>
            <a:ext cx="2971800" cy="546100"/>
          </a:xfrm>
          <a:custGeom>
            <a:avLst/>
            <a:gdLst>
              <a:gd name="T0" fmla="*/ 2147483647 w 1872"/>
              <a:gd name="T1" fmla="*/ 846772500 h 344"/>
              <a:gd name="T2" fmla="*/ 2147483647 w 1872"/>
              <a:gd name="T3" fmla="*/ 725805000 h 344"/>
              <a:gd name="T4" fmla="*/ 2147483647 w 1872"/>
              <a:gd name="T5" fmla="*/ 0 h 344"/>
              <a:gd name="T6" fmla="*/ 0 w 1872"/>
              <a:gd name="T7" fmla="*/ 725805000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1872"/>
              <a:gd name="T13" fmla="*/ 0 h 344"/>
              <a:gd name="T14" fmla="*/ 1872 w 187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2" h="344">
                <a:moveTo>
                  <a:pt x="1824" y="336"/>
                </a:moveTo>
                <a:cubicBezTo>
                  <a:pt x="1848" y="340"/>
                  <a:pt x="1872" y="344"/>
                  <a:pt x="1728" y="288"/>
                </a:cubicBezTo>
                <a:cubicBezTo>
                  <a:pt x="1584" y="232"/>
                  <a:pt x="1248" y="0"/>
                  <a:pt x="960" y="0"/>
                </a:cubicBezTo>
                <a:cubicBezTo>
                  <a:pt x="672" y="0"/>
                  <a:pt x="336" y="144"/>
                  <a:pt x="0" y="288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79420" name="Freeform 28"/>
          <p:cNvSpPr>
            <a:spLocks/>
          </p:cNvSpPr>
          <p:nvPr/>
        </p:nvSpPr>
        <p:spPr bwMode="auto">
          <a:xfrm>
            <a:off x="5486400" y="3657600"/>
            <a:ext cx="3048000" cy="1066800"/>
          </a:xfrm>
          <a:custGeom>
            <a:avLst/>
            <a:gdLst>
              <a:gd name="T0" fmla="*/ 2147483647 w 1872"/>
              <a:gd name="T1" fmla="*/ 987901250 h 576"/>
              <a:gd name="T2" fmla="*/ 2147483647 w 1872"/>
              <a:gd name="T3" fmla="*/ 1811152292 h 576"/>
              <a:gd name="T4" fmla="*/ 0 w 1872"/>
              <a:gd name="T5" fmla="*/ 0 h 576"/>
              <a:gd name="T6" fmla="*/ 0 60000 65536"/>
              <a:gd name="T7" fmla="*/ 0 60000 65536"/>
              <a:gd name="T8" fmla="*/ 0 60000 65536"/>
              <a:gd name="T9" fmla="*/ 0 w 1872"/>
              <a:gd name="T10" fmla="*/ 0 h 576"/>
              <a:gd name="T11" fmla="*/ 1872 w 187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576">
                <a:moveTo>
                  <a:pt x="1872" y="288"/>
                </a:moveTo>
                <a:cubicBezTo>
                  <a:pt x="1572" y="432"/>
                  <a:pt x="1272" y="576"/>
                  <a:pt x="960" y="528"/>
                </a:cubicBezTo>
                <a:cubicBezTo>
                  <a:pt x="648" y="480"/>
                  <a:pt x="324" y="240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79418" name="Line 26"/>
          <p:cNvSpPr>
            <a:spLocks noChangeShapeType="1"/>
          </p:cNvSpPr>
          <p:nvPr/>
        </p:nvSpPr>
        <p:spPr bwMode="auto">
          <a:xfrm flipH="1">
            <a:off x="5486400" y="2133600"/>
            <a:ext cx="762000" cy="114300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69925" y="1666875"/>
            <a:ext cx="2073275" cy="2066925"/>
            <a:chOff x="573" y="1578"/>
            <a:chExt cx="1306" cy="1302"/>
          </a:xfrm>
        </p:grpSpPr>
        <p:sp>
          <p:nvSpPr>
            <p:cNvPr id="61479" name="Line 38"/>
            <p:cNvSpPr>
              <a:spLocks noChangeShapeType="1"/>
            </p:cNvSpPr>
            <p:nvPr/>
          </p:nvSpPr>
          <p:spPr bwMode="auto">
            <a:xfrm>
              <a:off x="1344" y="1776"/>
              <a:ext cx="480" cy="67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80" name="Line 39"/>
            <p:cNvSpPr>
              <a:spLocks noChangeShapeType="1"/>
            </p:cNvSpPr>
            <p:nvPr/>
          </p:nvSpPr>
          <p:spPr bwMode="auto">
            <a:xfrm>
              <a:off x="1296" y="1776"/>
              <a:ext cx="384" cy="110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8" name="Text Box 37"/>
            <p:cNvSpPr txBox="1">
              <a:spLocks noChangeArrowheads="1"/>
            </p:cNvSpPr>
            <p:nvPr/>
          </p:nvSpPr>
          <p:spPr bwMode="auto">
            <a:xfrm>
              <a:off x="573" y="1578"/>
              <a:ext cx="1306" cy="294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dirty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Route export</a:t>
              </a:r>
            </a:p>
          </p:txBody>
        </p:sp>
      </p:grpSp>
      <p:sp>
        <p:nvSpPr>
          <p:cNvPr id="10" name="Freeform 9"/>
          <p:cNvSpPr/>
          <p:nvPr/>
        </p:nvSpPr>
        <p:spPr>
          <a:xfrm>
            <a:off x="1018158" y="2971800"/>
            <a:ext cx="7363842" cy="675826"/>
          </a:xfrm>
          <a:custGeom>
            <a:avLst/>
            <a:gdLst>
              <a:gd name="connsiteX0" fmla="*/ 0 w 7363842"/>
              <a:gd name="connsiteY0" fmla="*/ 229997 h 675826"/>
              <a:gd name="connsiteX1" fmla="*/ 2378048 w 7363842"/>
              <a:gd name="connsiteY1" fmla="*/ 581256 h 675826"/>
              <a:gd name="connsiteX2" fmla="*/ 5864050 w 7363842"/>
              <a:gd name="connsiteY2" fmla="*/ 327 h 675826"/>
              <a:gd name="connsiteX3" fmla="*/ 7363842 w 7363842"/>
              <a:gd name="connsiteY3" fmla="*/ 675826 h 67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3842" h="675826">
                <a:moveTo>
                  <a:pt x="0" y="229997"/>
                </a:moveTo>
                <a:cubicBezTo>
                  <a:pt x="700353" y="424765"/>
                  <a:pt x="1400706" y="619534"/>
                  <a:pt x="2378048" y="581256"/>
                </a:cubicBezTo>
                <a:cubicBezTo>
                  <a:pt x="3355390" y="542978"/>
                  <a:pt x="5033085" y="-15435"/>
                  <a:pt x="5864050" y="327"/>
                </a:cubicBezTo>
                <a:cubicBezTo>
                  <a:pt x="6695015" y="16089"/>
                  <a:pt x="7363842" y="675826"/>
                  <a:pt x="7363842" y="675826"/>
                </a:cubicBezTo>
              </a:path>
            </a:pathLst>
          </a:custGeom>
          <a:ln w="38100" cmpd="sng">
            <a:solidFill>
              <a:schemeClr val="tx1"/>
            </a:solidFill>
            <a:prstDash val="dash"/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0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97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97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97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97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79417" grpId="0" animBg="1"/>
      <p:bldP spid="1979424" grpId="0" animBg="1"/>
      <p:bldP spid="1979434" grpId="0" animBg="1"/>
      <p:bldP spid="1979419" grpId="0" animBg="1"/>
      <p:bldP spid="1979420" grpId="0" animBg="1"/>
      <p:bldP spid="1979418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Export Policy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996165"/>
              </p:ext>
            </p:extLst>
          </p:nvPr>
        </p:nvGraphicFramePr>
        <p:xfrm>
          <a:off x="1371600" y="1778001"/>
          <a:ext cx="6019800" cy="35959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09900"/>
                <a:gridCol w="300990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Destination</a:t>
                      </a:r>
                      <a:r>
                        <a:rPr lang="en-US" sz="2400" baseline="0" dirty="0" smtClean="0"/>
                        <a:t> prefix advertised by…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Export route to…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Customer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Everyone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 (providers, peers, other customers)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Customers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Provider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Customers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066800" y="5638800"/>
            <a:ext cx="6858000" cy="9144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0848" tIns="45424" rIns="90848" bIns="45424" numCol="1" rtlCol="0" anchor="ctr" anchorCtr="0" compatLnSpc="1">
            <a:prstTxWarp prst="textNoShape">
              <a:avLst/>
            </a:prstTxWarp>
          </a:bodyPr>
          <a:lstStyle/>
          <a:p>
            <a:pPr algn="ctr" defTabSz="908554"/>
            <a:r>
              <a:rPr lang="en-US" sz="2400" b="0" dirty="0">
                <a:solidFill>
                  <a:schemeClr val="bg1"/>
                </a:solidFill>
              </a:rPr>
              <a:t>We’ll refer to these as the “</a:t>
            </a:r>
            <a:r>
              <a:rPr lang="en-US" sz="2400" b="0" dirty="0" err="1">
                <a:solidFill>
                  <a:schemeClr val="bg1"/>
                </a:solidFill>
              </a:rPr>
              <a:t>Gao</a:t>
            </a:r>
            <a:r>
              <a:rPr lang="en-US" sz="2400" b="0" dirty="0">
                <a:solidFill>
                  <a:schemeClr val="bg1"/>
                </a:solidFill>
              </a:rPr>
              <a:t>-Rexford” rules</a:t>
            </a:r>
          </a:p>
          <a:p>
            <a:pPr algn="ctr" defTabSz="908554"/>
            <a:r>
              <a:rPr lang="en-US" sz="2400" b="0" dirty="0">
                <a:solidFill>
                  <a:schemeClr val="bg1"/>
                </a:solidFill>
              </a:rPr>
              <a:t>(capture common </a:t>
            </a:r>
            <a:r>
              <a:rPr lang="en-US" sz="2400" b="0" dirty="0">
                <a:solidFill>
                  <a:srgbClr val="FF0000"/>
                </a:solidFill>
              </a:rPr>
              <a:t>-- but not required! -- </a:t>
            </a:r>
            <a:r>
              <a:rPr lang="en-US" sz="2400" b="0" dirty="0">
                <a:solidFill>
                  <a:srgbClr val="FFFFFF"/>
                </a:solidFill>
              </a:rPr>
              <a:t>practice!</a:t>
            </a:r>
            <a:r>
              <a:rPr lang="en-US" sz="2400" b="0" dirty="0">
                <a:solidFill>
                  <a:schemeClr val="bg1"/>
                </a:solidFill>
              </a:rPr>
              <a:t>)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61" y="5943600"/>
            <a:ext cx="3858113" cy="590064"/>
          </a:xfrm>
          <a:prstGeom prst="rect">
            <a:avLst/>
          </a:prstGeom>
          <a:solidFill>
            <a:schemeClr val="accent5"/>
          </a:solidFill>
        </p:spPr>
        <p:txBody>
          <a:bodyPr wrap="none" lIns="90848" tIns="45424" rIns="90848" bIns="45424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+mn-lt"/>
              </a:rPr>
              <a:t>You must know this! </a:t>
            </a:r>
          </a:p>
        </p:txBody>
      </p:sp>
    </p:spTree>
    <p:extLst>
      <p:ext uri="{BB962C8B-B14F-4D97-AF65-F5344CB8AC3E}">
        <p14:creationId xmlns:p14="http://schemas.microsoft.com/office/powerpoint/2010/main" val="41720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Selection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649662"/>
          </a:xfrm>
        </p:spPr>
        <p:txBody>
          <a:bodyPr/>
          <a:lstStyle/>
          <a:p>
            <a:r>
              <a:rPr lang="en-US" dirty="0" smtClean="0"/>
              <a:t>In decreasing order of priority</a:t>
            </a:r>
          </a:p>
          <a:p>
            <a:pPr lvl="1"/>
            <a:r>
              <a:rPr lang="en-US" dirty="0" smtClean="0"/>
              <a:t>make/save money (send to customer &gt; peer &gt; provider)</a:t>
            </a:r>
          </a:p>
          <a:p>
            <a:pPr lvl="1"/>
            <a:r>
              <a:rPr lang="en-US" dirty="0" smtClean="0"/>
              <a:t>maximize performance (smallest AS path length) </a:t>
            </a:r>
          </a:p>
          <a:p>
            <a:pPr lvl="1"/>
            <a:r>
              <a:rPr lang="en-US" dirty="0" smtClean="0"/>
              <a:t>minimize use of my network bandwidth (“hot potato”)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BGP </a:t>
            </a:r>
            <a:r>
              <a:rPr lang="en-US" dirty="0"/>
              <a:t>uses </a:t>
            </a:r>
            <a:r>
              <a:rPr lang="en-US" dirty="0" smtClean="0"/>
              <a:t>route attributes </a:t>
            </a:r>
            <a:r>
              <a:rPr lang="en-US" dirty="0"/>
              <a:t>to implement the above </a:t>
            </a:r>
            <a:endParaRPr lang="en-US" dirty="0" smtClean="0"/>
          </a:p>
          <a:p>
            <a:pPr lvl="1"/>
            <a:r>
              <a:rPr lang="en-US" dirty="0" smtClean="0"/>
              <a:t>ASPATH, LOCAL_PREF, MED, 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11" y="5334000"/>
            <a:ext cx="7941597" cy="830997"/>
          </a:xfrm>
          <a:prstGeom prst="rect">
            <a:avLst/>
          </a:prstGeom>
          <a:solidFill>
            <a:schemeClr val="accent5"/>
          </a:solidFill>
        </p:spPr>
        <p:txBody>
          <a:bodyPr wrap="none" lIns="90848" tIns="45424" rIns="90848" bIns="45424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+mn-lt"/>
              </a:rPr>
              <a:t>You should know the general idea/goal for each attribute; </a:t>
            </a:r>
            <a:br>
              <a:rPr lang="en-US" sz="2400" b="0" dirty="0">
                <a:solidFill>
                  <a:srgbClr val="FF0000"/>
                </a:solidFill>
                <a:latin typeface="+mn-lt"/>
              </a:rPr>
            </a:br>
            <a:r>
              <a:rPr lang="en-US" sz="2400" b="0" dirty="0">
                <a:solidFill>
                  <a:srgbClr val="FF0000"/>
                </a:solidFill>
                <a:latin typeface="+mn-lt"/>
              </a:rPr>
              <a:t>we won’t quiz you on the detailed implementation 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865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Title 1"/>
          <p:cNvSpPr>
            <a:spLocks noGrp="1"/>
          </p:cNvSpPr>
          <p:nvPr>
            <p:ph type="title"/>
          </p:nvPr>
        </p:nvSpPr>
        <p:spPr>
          <a:xfrm>
            <a:off x="0" y="122239"/>
            <a:ext cx="9144000" cy="9445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 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Policy Dictates Route Selection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9" name="Content Placeholder 39"/>
          <p:cNvSpPr>
            <a:spLocks noGrp="1"/>
          </p:cNvSpPr>
          <p:nvPr>
            <p:ph idx="1"/>
          </p:nvPr>
        </p:nvSpPr>
        <p:spPr>
          <a:xfrm>
            <a:off x="381000" y="5638801"/>
            <a:ext cx="8229600" cy="1066800"/>
          </a:xfrm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46099" name="Straight Arrow Connector 41"/>
          <p:cNvCxnSpPr>
            <a:cxnSpLocks noChangeShapeType="1"/>
          </p:cNvCxnSpPr>
          <p:nvPr/>
        </p:nvCxnSpPr>
        <p:spPr bwMode="auto">
          <a:xfrm>
            <a:off x="533400" y="5262688"/>
            <a:ext cx="1295400" cy="1587"/>
          </a:xfrm>
          <a:prstGeom prst="straightConnector1">
            <a:avLst/>
          </a:prstGeom>
          <a:noFill/>
          <a:ln w="50800">
            <a:solidFill>
              <a:srgbClr val="3366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Straight Arrow Connector 42"/>
          <p:cNvCxnSpPr>
            <a:cxnSpLocks noChangeShapeType="1"/>
          </p:cNvCxnSpPr>
          <p:nvPr/>
        </p:nvCxnSpPr>
        <p:spPr bwMode="auto">
          <a:xfrm>
            <a:off x="4343400" y="5262688"/>
            <a:ext cx="1295400" cy="1587"/>
          </a:xfrm>
          <a:prstGeom prst="straightConnector1">
            <a:avLst/>
          </a:prstGeom>
          <a:noFill/>
          <a:ln w="50800">
            <a:solidFill>
              <a:srgbClr val="FF3300"/>
            </a:solidFill>
            <a:prstDash val="dash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1946275" y="5033963"/>
            <a:ext cx="2060575" cy="461962"/>
          </a:xfrm>
          <a:prstGeom prst="rect">
            <a:avLst/>
          </a:prstGeom>
          <a:noFill/>
        </p:spPr>
        <p:txBody>
          <a:bodyPr wrap="none" lIns="90848" tIns="45424" rIns="90848" bIns="45424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traffic allowed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07075" y="5029201"/>
            <a:ext cx="2573338" cy="461963"/>
          </a:xfrm>
          <a:prstGeom prst="rect">
            <a:avLst/>
          </a:prstGeom>
          <a:noFill/>
        </p:spPr>
        <p:txBody>
          <a:bodyPr wrap="none" lIns="90848" tIns="45424" rIns="90848" bIns="45424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traffic </a:t>
            </a:r>
            <a:r>
              <a:rPr lang="en-US" sz="2400" b="0" u="sng" dirty="0">
                <a:latin typeface="+mn-lt"/>
                <a:ea typeface="+mn-ea"/>
                <a:cs typeface="+mn-cs"/>
              </a:rPr>
              <a:t>not</a:t>
            </a:r>
            <a:r>
              <a:rPr lang="en-US" sz="2400" b="0" dirty="0">
                <a:latin typeface="+mn-lt"/>
                <a:ea typeface="+mn-ea"/>
                <a:cs typeface="+mn-cs"/>
              </a:rPr>
              <a:t> allowed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35151"/>
              </p:ext>
            </p:extLst>
          </p:nvPr>
        </p:nvGraphicFramePr>
        <p:xfrm>
          <a:off x="838200" y="2620124"/>
          <a:ext cx="2234978" cy="98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" name="Photo Editor Photo" r:id="rId4" imgW="1905266" imgH="1390844" progId="">
                  <p:embed/>
                </p:oleObj>
              </mc:Choice>
              <mc:Fallback>
                <p:oleObj name="Photo Editor Photo" r:id="rId4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20124"/>
                        <a:ext cx="2234978" cy="986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664350"/>
              </p:ext>
            </p:extLst>
          </p:nvPr>
        </p:nvGraphicFramePr>
        <p:xfrm>
          <a:off x="3438719" y="2631853"/>
          <a:ext cx="2234977" cy="98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" name="Photo Editor Photo" r:id="rId6" imgW="1905266" imgH="1390844" progId="">
                  <p:embed/>
                </p:oleObj>
              </mc:Choice>
              <mc:Fallback>
                <p:oleObj name="Photo Editor Photo" r:id="rId6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719" y="2631853"/>
                        <a:ext cx="2234977" cy="986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794889"/>
              </p:ext>
            </p:extLst>
          </p:nvPr>
        </p:nvGraphicFramePr>
        <p:xfrm>
          <a:off x="5994624" y="2590800"/>
          <a:ext cx="2234977" cy="98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" name="Photo Editor Photo" r:id="rId7" imgW="1905266" imgH="1390844" progId="">
                  <p:embed/>
                </p:oleObj>
              </mc:Choice>
              <mc:Fallback>
                <p:oleObj name="Photo Editor Photo" r:id="rId7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624" y="2590800"/>
                        <a:ext cx="2234977" cy="986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690278"/>
              </p:ext>
            </p:extLst>
          </p:nvPr>
        </p:nvGraphicFramePr>
        <p:xfrm>
          <a:off x="1196545" y="4140366"/>
          <a:ext cx="1437696" cy="66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" name="Photo Editor Photo" r:id="rId8" imgW="1905266" imgH="1390844" progId="">
                  <p:embed/>
                </p:oleObj>
              </mc:Choice>
              <mc:Fallback>
                <p:oleObj name="Photo Editor Photo" r:id="rId8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545" y="4140366"/>
                        <a:ext cx="1437696" cy="660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441093"/>
              </p:ext>
            </p:extLst>
          </p:nvPr>
        </p:nvGraphicFramePr>
        <p:xfrm>
          <a:off x="3890607" y="4140366"/>
          <a:ext cx="1437696" cy="66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" name="Photo Editor Photo" r:id="rId9" imgW="1905266" imgH="1390844" progId="">
                  <p:embed/>
                </p:oleObj>
              </mc:Choice>
              <mc:Fallback>
                <p:oleObj name="Photo Editor Photo" r:id="rId9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607" y="4140366"/>
                        <a:ext cx="1437696" cy="660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192465"/>
              </p:ext>
            </p:extLst>
          </p:nvPr>
        </p:nvGraphicFramePr>
        <p:xfrm>
          <a:off x="6515590" y="4140366"/>
          <a:ext cx="1437696" cy="66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" name="Photo Editor Photo" r:id="rId10" imgW="1905266" imgH="1390844" progId="">
                  <p:embed/>
                </p:oleObj>
              </mc:Choice>
              <mc:Fallback>
                <p:oleObj name="Photo Editor Photo" r:id="rId10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590" y="4140366"/>
                        <a:ext cx="1437696" cy="660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091" name="Straight Connector 11"/>
          <p:cNvCxnSpPr>
            <a:cxnSpLocks noChangeShapeType="1"/>
          </p:cNvCxnSpPr>
          <p:nvPr/>
        </p:nvCxnSpPr>
        <p:spPr bwMode="auto">
          <a:xfrm>
            <a:off x="2979634" y="3055281"/>
            <a:ext cx="621707" cy="11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Straight Connector 12"/>
          <p:cNvCxnSpPr>
            <a:cxnSpLocks noChangeShapeType="1"/>
          </p:cNvCxnSpPr>
          <p:nvPr/>
        </p:nvCxnSpPr>
        <p:spPr bwMode="auto">
          <a:xfrm>
            <a:off x="5535539" y="3055281"/>
            <a:ext cx="621707" cy="11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Connector 13"/>
          <p:cNvCxnSpPr>
            <a:cxnSpLocks noChangeShapeType="1"/>
          </p:cNvCxnSpPr>
          <p:nvPr/>
        </p:nvCxnSpPr>
        <p:spPr bwMode="auto">
          <a:xfrm rot="5400000">
            <a:off x="1702882" y="3871374"/>
            <a:ext cx="619307" cy="28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4" name="Straight Connector 15"/>
          <p:cNvCxnSpPr>
            <a:cxnSpLocks noChangeShapeType="1"/>
          </p:cNvCxnSpPr>
          <p:nvPr/>
        </p:nvCxnSpPr>
        <p:spPr bwMode="auto">
          <a:xfrm rot="5400000">
            <a:off x="4327147" y="3870990"/>
            <a:ext cx="619307" cy="143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Straight Connector 16"/>
          <p:cNvCxnSpPr>
            <a:cxnSpLocks noChangeShapeType="1"/>
          </p:cNvCxnSpPr>
          <p:nvPr/>
        </p:nvCxnSpPr>
        <p:spPr bwMode="auto">
          <a:xfrm rot="5400000">
            <a:off x="6883050" y="3870990"/>
            <a:ext cx="619307" cy="143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6" name="Freeform 31"/>
          <p:cNvSpPr>
            <a:spLocks noChangeArrowheads="1"/>
          </p:cNvSpPr>
          <p:nvPr/>
        </p:nvSpPr>
        <p:spPr bwMode="auto">
          <a:xfrm>
            <a:off x="1667142" y="2830079"/>
            <a:ext cx="5802594" cy="1438012"/>
          </a:xfrm>
          <a:custGeom>
            <a:avLst/>
            <a:gdLst>
              <a:gd name="T0" fmla="*/ 311566 w 2597454"/>
              <a:gd name="T1" fmla="*/ 2420048 h 1565160"/>
              <a:gd name="T2" fmla="*/ 428409 w 2597454"/>
              <a:gd name="T3" fmla="*/ 813294 h 1565160"/>
              <a:gd name="T4" fmla="*/ 2882020 w 2597454"/>
              <a:gd name="T5" fmla="*/ 158690 h 1565160"/>
              <a:gd name="T6" fmla="*/ 11761761 w 2597454"/>
              <a:gd name="T7" fmla="*/ 69427 h 1565160"/>
              <a:gd name="T8" fmla="*/ 15150088 w 2597454"/>
              <a:gd name="T9" fmla="*/ 575258 h 1565160"/>
              <a:gd name="T10" fmla="*/ 15500602 w 2597454"/>
              <a:gd name="T11" fmla="*/ 2390294 h 1565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7454"/>
              <a:gd name="T19" fmla="*/ 0 h 1565160"/>
              <a:gd name="T20" fmla="*/ 2597454 w 2597454"/>
              <a:gd name="T21" fmla="*/ 1565160 h 1565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7454" h="1565160">
                <a:moveTo>
                  <a:pt x="51307" y="1565160"/>
                </a:moveTo>
                <a:cubicBezTo>
                  <a:pt x="25653" y="1167455"/>
                  <a:pt x="0" y="769750"/>
                  <a:pt x="70548" y="525996"/>
                </a:cubicBezTo>
                <a:cubicBezTo>
                  <a:pt x="141096" y="282242"/>
                  <a:pt x="163543" y="182815"/>
                  <a:pt x="474596" y="102633"/>
                </a:cubicBezTo>
                <a:cubicBezTo>
                  <a:pt x="785649" y="22451"/>
                  <a:pt x="1600159" y="0"/>
                  <a:pt x="1936866" y="44902"/>
                </a:cubicBezTo>
                <a:cubicBezTo>
                  <a:pt x="2273573" y="89804"/>
                  <a:pt x="2392223" y="121877"/>
                  <a:pt x="2494838" y="372046"/>
                </a:cubicBezTo>
                <a:cubicBezTo>
                  <a:pt x="2597454" y="622215"/>
                  <a:pt x="2552559" y="1545916"/>
                  <a:pt x="2552559" y="1545916"/>
                </a:cubicBezTo>
              </a:path>
            </a:pathLst>
          </a:custGeom>
          <a:noFill/>
          <a:ln w="50800">
            <a:solidFill>
              <a:srgbClr val="FF3300"/>
            </a:solidFill>
            <a:prstDash val="dash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848" tIns="45424" rIns="90848" bIns="45424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6097" name="Freeform 32"/>
          <p:cNvSpPr>
            <a:spLocks noChangeArrowheads="1"/>
          </p:cNvSpPr>
          <p:nvPr/>
        </p:nvSpPr>
        <p:spPr bwMode="auto">
          <a:xfrm>
            <a:off x="2192427" y="3137385"/>
            <a:ext cx="2354426" cy="1100208"/>
          </a:xfrm>
          <a:custGeom>
            <a:avLst/>
            <a:gdLst>
              <a:gd name="T0" fmla="*/ 51301 w 2597454"/>
              <a:gd name="T1" fmla="*/ 1416579 h 1565160"/>
              <a:gd name="T2" fmla="*/ 70540 w 2597454"/>
              <a:gd name="T3" fmla="*/ 476063 h 1565160"/>
              <a:gd name="T4" fmla="*/ 474540 w 2597454"/>
              <a:gd name="T5" fmla="*/ 92890 h 1565160"/>
              <a:gd name="T6" fmla="*/ 1936639 w 2597454"/>
              <a:gd name="T7" fmla="*/ 40640 h 1565160"/>
              <a:gd name="T8" fmla="*/ 2494546 w 2597454"/>
              <a:gd name="T9" fmla="*/ 336728 h 1565160"/>
              <a:gd name="T10" fmla="*/ 2552260 w 2597454"/>
              <a:gd name="T11" fmla="*/ 1399162 h 1565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7454"/>
              <a:gd name="T19" fmla="*/ 0 h 1565160"/>
              <a:gd name="T20" fmla="*/ 2597454 w 2597454"/>
              <a:gd name="T21" fmla="*/ 1565160 h 1565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7454" h="1565160">
                <a:moveTo>
                  <a:pt x="51307" y="1565160"/>
                </a:moveTo>
                <a:cubicBezTo>
                  <a:pt x="25653" y="1167455"/>
                  <a:pt x="0" y="769750"/>
                  <a:pt x="70548" y="525996"/>
                </a:cubicBezTo>
                <a:cubicBezTo>
                  <a:pt x="141096" y="282242"/>
                  <a:pt x="163543" y="182815"/>
                  <a:pt x="474596" y="102633"/>
                </a:cubicBezTo>
                <a:cubicBezTo>
                  <a:pt x="785649" y="22451"/>
                  <a:pt x="1600159" y="0"/>
                  <a:pt x="1936866" y="44902"/>
                </a:cubicBezTo>
                <a:cubicBezTo>
                  <a:pt x="2273573" y="89804"/>
                  <a:pt x="2392223" y="121877"/>
                  <a:pt x="2494838" y="372046"/>
                </a:cubicBezTo>
                <a:cubicBezTo>
                  <a:pt x="2597454" y="622215"/>
                  <a:pt x="2552559" y="1545916"/>
                  <a:pt x="2552559" y="1545916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848" tIns="45424" rIns="90848" bIns="45424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6098" name="Freeform 33"/>
          <p:cNvSpPr>
            <a:spLocks noChangeArrowheads="1"/>
          </p:cNvSpPr>
          <p:nvPr/>
        </p:nvSpPr>
        <p:spPr bwMode="auto">
          <a:xfrm>
            <a:off x="4706596" y="3111581"/>
            <a:ext cx="2354426" cy="1100208"/>
          </a:xfrm>
          <a:custGeom>
            <a:avLst/>
            <a:gdLst>
              <a:gd name="T0" fmla="*/ 51301 w 2597454"/>
              <a:gd name="T1" fmla="*/ 1416579 h 1565160"/>
              <a:gd name="T2" fmla="*/ 70540 w 2597454"/>
              <a:gd name="T3" fmla="*/ 476063 h 1565160"/>
              <a:gd name="T4" fmla="*/ 474540 w 2597454"/>
              <a:gd name="T5" fmla="*/ 92890 h 1565160"/>
              <a:gd name="T6" fmla="*/ 1936639 w 2597454"/>
              <a:gd name="T7" fmla="*/ 40640 h 1565160"/>
              <a:gd name="T8" fmla="*/ 2494546 w 2597454"/>
              <a:gd name="T9" fmla="*/ 336728 h 1565160"/>
              <a:gd name="T10" fmla="*/ 2552260 w 2597454"/>
              <a:gd name="T11" fmla="*/ 1399162 h 1565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7454"/>
              <a:gd name="T19" fmla="*/ 0 h 1565160"/>
              <a:gd name="T20" fmla="*/ 2597454 w 2597454"/>
              <a:gd name="T21" fmla="*/ 1565160 h 1565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7454" h="1565160">
                <a:moveTo>
                  <a:pt x="51307" y="1565160"/>
                </a:moveTo>
                <a:cubicBezTo>
                  <a:pt x="25653" y="1167455"/>
                  <a:pt x="0" y="769750"/>
                  <a:pt x="70548" y="525996"/>
                </a:cubicBezTo>
                <a:cubicBezTo>
                  <a:pt x="141096" y="282242"/>
                  <a:pt x="163543" y="182815"/>
                  <a:pt x="474596" y="102633"/>
                </a:cubicBezTo>
                <a:cubicBezTo>
                  <a:pt x="785649" y="22451"/>
                  <a:pt x="1600159" y="0"/>
                  <a:pt x="1936866" y="44902"/>
                </a:cubicBezTo>
                <a:cubicBezTo>
                  <a:pt x="2273573" y="89804"/>
                  <a:pt x="2392223" y="121877"/>
                  <a:pt x="2494838" y="372046"/>
                </a:cubicBezTo>
                <a:cubicBezTo>
                  <a:pt x="2597454" y="622215"/>
                  <a:pt x="2552559" y="1545916"/>
                  <a:pt x="2552559" y="1545916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848" tIns="45424" rIns="90848" bIns="45424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4355" y="2883204"/>
            <a:ext cx="401069" cy="460221"/>
          </a:xfrm>
          <a:prstGeom prst="rect">
            <a:avLst/>
          </a:prstGeom>
          <a:noFill/>
        </p:spPr>
        <p:txBody>
          <a:bodyPr wrap="none" lIns="90848" tIns="45424" rIns="90848" bIns="45424" rtlCol="0">
            <a:spAutoFit/>
          </a:bodyPr>
          <a:lstStyle/>
          <a:p>
            <a:r>
              <a:rPr lang="en-US" sz="2400" dirty="0"/>
              <a:t>A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5059" y="2886503"/>
            <a:ext cx="368638" cy="460221"/>
          </a:xfrm>
          <a:prstGeom prst="rect">
            <a:avLst/>
          </a:prstGeom>
          <a:noFill/>
        </p:spPr>
        <p:txBody>
          <a:bodyPr wrap="none" lIns="90848" tIns="45424" rIns="90848" bIns="45424" rtlCol="0">
            <a:spAutoFit/>
          </a:bodyPr>
          <a:lstStyle/>
          <a:p>
            <a:r>
              <a:rPr lang="en-US" sz="2400" dirty="0"/>
              <a:t>B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228705" y="2886503"/>
            <a:ext cx="368638" cy="460221"/>
          </a:xfrm>
          <a:prstGeom prst="rect">
            <a:avLst/>
          </a:prstGeom>
          <a:noFill/>
        </p:spPr>
        <p:txBody>
          <a:bodyPr wrap="none" lIns="90848" tIns="45424" rIns="90848" bIns="45424" rtlCol="0">
            <a:spAutoFit/>
          </a:bodyPr>
          <a:lstStyle/>
          <a:p>
            <a:r>
              <a:rPr lang="en-US" sz="2400" dirty="0"/>
              <a:t>C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02426" y="4237718"/>
            <a:ext cx="368638" cy="460221"/>
          </a:xfrm>
          <a:prstGeom prst="rect">
            <a:avLst/>
          </a:prstGeom>
          <a:noFill/>
        </p:spPr>
        <p:txBody>
          <a:bodyPr wrap="none" lIns="90848" tIns="45424" rIns="90848" bIns="45424" rtlCol="0">
            <a:spAutoFit/>
          </a:bodyPr>
          <a:lstStyle/>
          <a:p>
            <a:r>
              <a:rPr lang="en-US" sz="2400" dirty="0"/>
              <a:t>D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476117" y="4237718"/>
            <a:ext cx="368638" cy="460221"/>
          </a:xfrm>
          <a:prstGeom prst="rect">
            <a:avLst/>
          </a:prstGeom>
          <a:noFill/>
        </p:spPr>
        <p:txBody>
          <a:bodyPr wrap="none" lIns="90848" tIns="45424" rIns="90848" bIns="45424" rtlCol="0">
            <a:spAutoFit/>
          </a:bodyPr>
          <a:lstStyle/>
          <a:p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032020" y="4237718"/>
            <a:ext cx="368638" cy="460221"/>
          </a:xfrm>
          <a:prstGeom prst="rect">
            <a:avLst/>
          </a:prstGeom>
          <a:noFill/>
        </p:spPr>
        <p:txBody>
          <a:bodyPr wrap="none" lIns="90848" tIns="45424" rIns="90848" bIns="45424" rtlCol="0">
            <a:spAutoFit/>
          </a:bodyPr>
          <a:lstStyle/>
          <a:p>
            <a:r>
              <a:rPr lang="en-US" sz="2400" dirty="0"/>
              <a:t>F</a:t>
            </a:r>
            <a:endParaRPr lang="en-US" sz="2400" dirty="0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59868"/>
              </p:ext>
            </p:extLst>
          </p:nvPr>
        </p:nvGraphicFramePr>
        <p:xfrm>
          <a:off x="2438400" y="1324076"/>
          <a:ext cx="1912403" cy="119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" name="Photo Editor Photo" r:id="rId11" imgW="1905266" imgH="1390844" progId="">
                  <p:embed/>
                </p:oleObj>
              </mc:Choice>
              <mc:Fallback>
                <p:oleObj name="Photo Editor Photo" r:id="rId11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324076"/>
                        <a:ext cx="1912403" cy="1190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16"/>
          <p:cNvCxnSpPr>
            <a:cxnSpLocks noChangeShapeType="1"/>
          </p:cNvCxnSpPr>
          <p:nvPr/>
        </p:nvCxnSpPr>
        <p:spPr bwMode="auto">
          <a:xfrm>
            <a:off x="3886200" y="2133600"/>
            <a:ext cx="303568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16"/>
          <p:cNvCxnSpPr>
            <a:cxnSpLocks noChangeShapeType="1"/>
          </p:cNvCxnSpPr>
          <p:nvPr/>
        </p:nvCxnSpPr>
        <p:spPr bwMode="auto">
          <a:xfrm flipH="1">
            <a:off x="2514600" y="2209800"/>
            <a:ext cx="4572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3212039" y="1524000"/>
            <a:ext cx="369362" cy="461665"/>
          </a:xfrm>
          <a:prstGeom prst="rect">
            <a:avLst/>
          </a:prstGeom>
          <a:noFill/>
        </p:spPr>
        <p:txBody>
          <a:bodyPr wrap="none" lIns="90848" tIns="45424" rIns="90848" bIns="45424" rtlCol="0">
            <a:spAutoFit/>
          </a:bodyPr>
          <a:lstStyle/>
          <a:p>
            <a:r>
              <a:rPr lang="en-US" sz="2400" dirty="0"/>
              <a:t>Q</a:t>
            </a:r>
            <a:endParaRPr lang="en-US" sz="2400" dirty="0"/>
          </a:p>
        </p:txBody>
      </p:sp>
      <p:cxnSp>
        <p:nvCxnSpPr>
          <p:cNvPr id="34" name="Straight Connector 16"/>
          <p:cNvCxnSpPr>
            <a:cxnSpLocks noChangeShapeType="1"/>
          </p:cNvCxnSpPr>
          <p:nvPr/>
        </p:nvCxnSpPr>
        <p:spPr bwMode="auto">
          <a:xfrm>
            <a:off x="7851314" y="1447800"/>
            <a:ext cx="5334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365152" y="1219200"/>
            <a:ext cx="419103" cy="373659"/>
          </a:xfrm>
          <a:prstGeom prst="rect">
            <a:avLst/>
          </a:prstGeom>
          <a:noFill/>
        </p:spPr>
        <p:txBody>
          <a:bodyPr wrap="none" lIns="90848" tIns="45424" rIns="90848" bIns="45424" rtlCol="0">
            <a:spAutoFit/>
          </a:bodyPr>
          <a:lstStyle/>
          <a:p>
            <a:r>
              <a:rPr lang="en-US" sz="1800" b="0" dirty="0" err="1">
                <a:latin typeface="+mn-lt"/>
              </a:rPr>
              <a:t>Pr</a:t>
            </a:r>
            <a:endParaRPr lang="en-US" sz="1800" b="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54535" y="1249978"/>
            <a:ext cx="484351" cy="373659"/>
          </a:xfrm>
          <a:prstGeom prst="rect">
            <a:avLst/>
          </a:prstGeom>
          <a:noFill/>
        </p:spPr>
        <p:txBody>
          <a:bodyPr wrap="none" lIns="90848" tIns="45424" rIns="90848" bIns="45424" rtlCol="0">
            <a:spAutoFit/>
          </a:bodyPr>
          <a:lstStyle/>
          <a:p>
            <a:r>
              <a:rPr lang="en-US" sz="1800" b="0" dirty="0">
                <a:latin typeface="+mn-lt"/>
              </a:rPr>
              <a:t>Cu</a:t>
            </a:r>
            <a:endParaRPr lang="en-US" sz="1800" b="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31820" y="1581090"/>
            <a:ext cx="680592" cy="373659"/>
          </a:xfrm>
          <a:prstGeom prst="rect">
            <a:avLst/>
          </a:prstGeom>
          <a:noFill/>
        </p:spPr>
        <p:txBody>
          <a:bodyPr wrap="none" lIns="90848" tIns="45424" rIns="90848" bIns="45424" rtlCol="0">
            <a:spAutoFit/>
          </a:bodyPr>
          <a:lstStyle/>
          <a:p>
            <a:r>
              <a:rPr lang="en-US" sz="1800" b="0" dirty="0">
                <a:latin typeface="+mn-lt"/>
              </a:rPr>
              <a:t>Peer</a:t>
            </a:r>
            <a:endParaRPr lang="en-US" sz="1800" b="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63408" y="1611868"/>
            <a:ext cx="680592" cy="373659"/>
          </a:xfrm>
          <a:prstGeom prst="rect">
            <a:avLst/>
          </a:prstGeom>
          <a:noFill/>
        </p:spPr>
        <p:txBody>
          <a:bodyPr wrap="none" lIns="90848" tIns="45424" rIns="90848" bIns="45424" rtlCol="0">
            <a:spAutoFit/>
          </a:bodyPr>
          <a:lstStyle/>
          <a:p>
            <a:r>
              <a:rPr lang="en-US" sz="1800" b="0" dirty="0">
                <a:latin typeface="+mn-lt"/>
              </a:rPr>
              <a:t>Peer</a:t>
            </a:r>
            <a:endParaRPr lang="en-US" sz="1800" b="0" dirty="0">
              <a:latin typeface="+mn-lt"/>
            </a:endParaRPr>
          </a:p>
        </p:txBody>
      </p:sp>
      <p:cxnSp>
        <p:nvCxnSpPr>
          <p:cNvPr id="42" name="Straight Connector 11"/>
          <p:cNvCxnSpPr>
            <a:cxnSpLocks noChangeShapeType="1"/>
          </p:cNvCxnSpPr>
          <p:nvPr/>
        </p:nvCxnSpPr>
        <p:spPr bwMode="auto">
          <a:xfrm>
            <a:off x="7914969" y="1752600"/>
            <a:ext cx="355226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967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build="p"/>
      <p:bldP spid="44" grpId="0"/>
      <p:bldP spid="45" grpId="0"/>
      <p:bldP spid="46096" grpId="0" animBg="1"/>
      <p:bldP spid="46097" grpId="0" animBg="1"/>
      <p:bldP spid="4609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419600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Basic concepts (lectures 2,3)</a:t>
            </a:r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Architecture and principles (lecture 4)</a:t>
            </a:r>
          </a:p>
          <a:p>
            <a:r>
              <a:rPr lang="en-US" sz="2400" dirty="0" smtClean="0"/>
              <a:t>Network layer (</a:t>
            </a:r>
            <a:r>
              <a:rPr lang="en-US" sz="2400" dirty="0" err="1"/>
              <a:t>lecs</a:t>
            </a:r>
            <a:r>
              <a:rPr lang="en-US" sz="2400" dirty="0"/>
              <a:t>. 4-9)</a:t>
            </a:r>
          </a:p>
          <a:p>
            <a:pPr lvl="1"/>
            <a:r>
              <a:rPr lang="en-US" sz="1800" dirty="0" smtClean="0">
                <a:solidFill>
                  <a:srgbClr val="B3B3B3"/>
                </a:solidFill>
              </a:rPr>
              <a:t>Concepts: valid routing state, convergence, least-cost paths</a:t>
            </a:r>
            <a:endParaRPr lang="en-US" sz="1800" dirty="0">
              <a:solidFill>
                <a:srgbClr val="B3B3B3"/>
              </a:solidFill>
            </a:endParaRPr>
          </a:p>
          <a:p>
            <a:pPr lvl="1"/>
            <a:r>
              <a:rPr lang="en-US" sz="1800" dirty="0" smtClean="0">
                <a:solidFill>
                  <a:srgbClr val="B3B3B3"/>
                </a:solidFill>
              </a:rPr>
              <a:t>Overall context (inter- and intra-domain routing)</a:t>
            </a:r>
          </a:p>
          <a:p>
            <a:pPr lvl="1"/>
            <a:r>
              <a:rPr lang="en-US" sz="1800" dirty="0" smtClean="0">
                <a:solidFill>
                  <a:srgbClr val="B3B3B3"/>
                </a:solidFill>
              </a:rPr>
              <a:t>Routing algorithms that compute least-cost routes </a:t>
            </a:r>
            <a:r>
              <a:rPr lang="en-US" sz="1800" dirty="0">
                <a:solidFill>
                  <a:srgbClr val="B3B3B3"/>
                </a:solidFill>
              </a:rPr>
              <a:t>(DV, </a:t>
            </a:r>
            <a:r>
              <a:rPr lang="en-US" sz="1800" dirty="0" smtClean="0">
                <a:solidFill>
                  <a:srgbClr val="B3B3B3"/>
                </a:solidFill>
              </a:rPr>
              <a:t>LS)</a:t>
            </a:r>
            <a:endParaRPr lang="en-US" sz="1800" dirty="0">
              <a:solidFill>
                <a:srgbClr val="B3B3B3"/>
              </a:solidFill>
            </a:endParaRPr>
          </a:p>
          <a:p>
            <a:pPr lvl="1"/>
            <a:r>
              <a:rPr lang="en-US" sz="1800" dirty="0">
                <a:solidFill>
                  <a:srgbClr val="B3B3B3"/>
                </a:solidFill>
              </a:rPr>
              <a:t>IP addressing </a:t>
            </a:r>
          </a:p>
          <a:p>
            <a:pPr lvl="1"/>
            <a:r>
              <a:rPr lang="en-US" sz="1800" dirty="0">
                <a:solidFill>
                  <a:srgbClr val="B3B3B3"/>
                </a:solidFill>
              </a:rPr>
              <a:t>Inter-domain</a:t>
            </a:r>
          </a:p>
          <a:p>
            <a:pPr lvl="1"/>
            <a:r>
              <a:rPr lang="en-US" sz="1800" dirty="0"/>
              <a:t>Router architecture</a:t>
            </a:r>
          </a:p>
          <a:p>
            <a:r>
              <a:rPr lang="en-US" sz="2400" dirty="0"/>
              <a:t>Transport (</a:t>
            </a:r>
            <a:r>
              <a:rPr lang="en-US" sz="2400" dirty="0" err="1"/>
              <a:t>lecs</a:t>
            </a:r>
            <a:r>
              <a:rPr lang="en-US" sz="2400" dirty="0"/>
              <a:t>. </a:t>
            </a:r>
            <a:r>
              <a:rPr lang="en-US" sz="2400" dirty="0" smtClean="0"/>
              <a:t>9 -</a:t>
            </a:r>
            <a:r>
              <a:rPr lang="en-US" sz="2400" dirty="0"/>
              <a:t>12)</a:t>
            </a:r>
          </a:p>
          <a:p>
            <a:pPr lvl="1"/>
            <a:r>
              <a:rPr lang="en-US" sz="1800" dirty="0"/>
              <a:t>Role of the transport layer</a:t>
            </a:r>
          </a:p>
          <a:p>
            <a:pPr lvl="1"/>
            <a:r>
              <a:rPr lang="en-US" sz="1800" dirty="0"/>
              <a:t>UDP vs. TCP </a:t>
            </a:r>
          </a:p>
          <a:p>
            <a:pPr lvl="1"/>
            <a:r>
              <a:rPr lang="en-US" sz="1800" dirty="0"/>
              <a:t>TCP details: reliability</a:t>
            </a:r>
            <a:r>
              <a:rPr lang="en-US" sz="1800" dirty="0"/>
              <a:t> </a:t>
            </a:r>
            <a:r>
              <a:rPr lang="en-US" sz="1800" dirty="0"/>
              <a:t>and flow control </a:t>
            </a:r>
          </a:p>
          <a:p>
            <a:pPr lvl="1"/>
            <a:r>
              <a:rPr lang="en-US" sz="1800" dirty="0"/>
              <a:t>TCP congestion control: general concepts only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051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419600"/>
          </a:xfrm>
        </p:spPr>
        <p:txBody>
          <a:bodyPr/>
          <a:lstStyle/>
          <a:p>
            <a:r>
              <a:rPr lang="en-US" sz="2400" dirty="0"/>
              <a:t>Basic concepts (lectures 2</a:t>
            </a:r>
            <a:r>
              <a:rPr lang="en-US" sz="2400" dirty="0" smtClean="0"/>
              <a:t>, 3</a:t>
            </a:r>
            <a:r>
              <a:rPr lang="en-US" sz="2400" dirty="0"/>
              <a:t>) </a:t>
            </a:r>
          </a:p>
          <a:p>
            <a:r>
              <a:rPr lang="en-US" sz="2400" dirty="0"/>
              <a:t>Architecture and principles (lecture 4)</a:t>
            </a:r>
          </a:p>
          <a:p>
            <a:r>
              <a:rPr lang="en-US" sz="2400" dirty="0" smtClean="0"/>
              <a:t>Network layer (</a:t>
            </a:r>
            <a:r>
              <a:rPr lang="en-US" sz="2400" dirty="0" err="1"/>
              <a:t>lecs</a:t>
            </a:r>
            <a:r>
              <a:rPr lang="en-US" sz="2400" dirty="0"/>
              <a:t>. 4-9)</a:t>
            </a:r>
          </a:p>
          <a:p>
            <a:pPr lvl="1"/>
            <a:r>
              <a:rPr lang="en-US" sz="1800" dirty="0" smtClean="0"/>
              <a:t>Concepts: valid routing state, convergence, least-cost paths</a:t>
            </a:r>
            <a:endParaRPr lang="en-US" sz="1800" dirty="0"/>
          </a:p>
          <a:p>
            <a:pPr lvl="1"/>
            <a:r>
              <a:rPr lang="en-US" sz="1800" dirty="0" smtClean="0"/>
              <a:t>Overall context (inter- and intra-domain routing)</a:t>
            </a:r>
          </a:p>
          <a:p>
            <a:pPr lvl="1"/>
            <a:r>
              <a:rPr lang="en-US" sz="1800" dirty="0" smtClean="0"/>
              <a:t>Computing least-cost routes </a:t>
            </a:r>
            <a:r>
              <a:rPr lang="en-US" sz="1800" dirty="0"/>
              <a:t>(DV, </a:t>
            </a:r>
            <a:r>
              <a:rPr lang="en-US" sz="1800" dirty="0" smtClean="0"/>
              <a:t>LS)</a:t>
            </a:r>
            <a:endParaRPr lang="en-US" sz="1800" dirty="0"/>
          </a:p>
          <a:p>
            <a:pPr lvl="1"/>
            <a:r>
              <a:rPr lang="en-US" sz="1800" dirty="0"/>
              <a:t>IP addressing </a:t>
            </a:r>
          </a:p>
          <a:p>
            <a:pPr lvl="1"/>
            <a:r>
              <a:rPr lang="en-US" sz="1800" dirty="0"/>
              <a:t>Inter-domain</a:t>
            </a:r>
          </a:p>
          <a:p>
            <a:pPr lvl="1"/>
            <a:r>
              <a:rPr lang="en-US" sz="1800" dirty="0"/>
              <a:t>Router architecture</a:t>
            </a:r>
          </a:p>
          <a:p>
            <a:r>
              <a:rPr lang="en-US" sz="2400" dirty="0"/>
              <a:t>Transport (</a:t>
            </a:r>
            <a:r>
              <a:rPr lang="en-US" sz="2400" dirty="0" err="1"/>
              <a:t>lecs</a:t>
            </a:r>
            <a:r>
              <a:rPr lang="en-US" sz="2400" dirty="0"/>
              <a:t>. </a:t>
            </a:r>
            <a:r>
              <a:rPr lang="en-US" sz="2400" dirty="0" smtClean="0"/>
              <a:t>9 -</a:t>
            </a:r>
            <a:r>
              <a:rPr lang="en-US" sz="2400" dirty="0"/>
              <a:t>12)</a:t>
            </a:r>
          </a:p>
          <a:p>
            <a:pPr lvl="1"/>
            <a:r>
              <a:rPr lang="en-US" sz="1800" dirty="0"/>
              <a:t>Role of the transport layer</a:t>
            </a:r>
          </a:p>
          <a:p>
            <a:pPr lvl="1"/>
            <a:r>
              <a:rPr lang="en-US" sz="1800" dirty="0"/>
              <a:t>UDP vs. TCP </a:t>
            </a:r>
          </a:p>
          <a:p>
            <a:pPr lvl="1"/>
            <a:r>
              <a:rPr lang="en-US" sz="1800" dirty="0"/>
              <a:t>TCP details: reliability</a:t>
            </a:r>
            <a:r>
              <a:rPr lang="en-US" sz="1800" dirty="0"/>
              <a:t> </a:t>
            </a:r>
            <a:r>
              <a:rPr lang="en-US" sz="1800" dirty="0"/>
              <a:t>and flow control </a:t>
            </a:r>
          </a:p>
          <a:p>
            <a:pPr lvl="1"/>
            <a:r>
              <a:rPr lang="en-US" sz="1800" dirty="0"/>
              <a:t>TCP congestion control: general concepts only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896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1466850" y="1560513"/>
            <a:ext cx="6007100" cy="331152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/>
              <a:cs typeface="Calibri"/>
            </a:endParaRP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468438" y="4862513"/>
            <a:ext cx="6002337" cy="63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Calibri"/>
              <a:cs typeface="Calibri"/>
            </a:endParaRP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b="0">
              <a:latin typeface="Calibri"/>
              <a:cs typeface="Calibri"/>
            </a:endParaRPr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IP 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Packet Structure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455738" y="5508625"/>
            <a:ext cx="6002337" cy="825500"/>
          </a:xfrm>
          <a:prstGeom prst="rect">
            <a:avLst/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Calibri"/>
              <a:cs typeface="Calibri"/>
            </a:endParaRP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 flipV="1">
            <a:off x="1525588" y="2289175"/>
            <a:ext cx="594995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Calibri"/>
              <a:cs typeface="Calibri"/>
            </a:endParaRPr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1538288" y="2990850"/>
            <a:ext cx="59547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Calibri"/>
              <a:cs typeface="Calibri"/>
            </a:endParaRPr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1538288" y="3638550"/>
            <a:ext cx="59563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Calibri"/>
              <a:cs typeface="Calibri"/>
            </a:endParaRPr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432300" y="1585913"/>
            <a:ext cx="1588" cy="20272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Calibri"/>
              <a:cs typeface="Calibri"/>
            </a:endParaRPr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29591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Calibri"/>
              <a:cs typeface="Calibri"/>
            </a:endParaRPr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22352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Calibri"/>
              <a:cs typeface="Calibri"/>
            </a:endParaRPr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1448516" y="1670050"/>
            <a:ext cx="81613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b="0">
                <a:latin typeface="Calibri"/>
                <a:cs typeface="Calibri"/>
              </a:rPr>
              <a:t>4-bit</a:t>
            </a:r>
          </a:p>
          <a:p>
            <a:pPr algn="ctr" eaLnBrk="0" hangingPunct="0"/>
            <a:r>
              <a:rPr lang="en-US" sz="1600" b="0">
                <a:latin typeface="Calibri"/>
                <a:cs typeface="Calibri"/>
              </a:rPr>
              <a:t>Version</a:t>
            </a:r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2242825" y="1592263"/>
            <a:ext cx="721352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b="0" dirty="0">
                <a:latin typeface="Calibri"/>
                <a:cs typeface="Calibri"/>
              </a:rPr>
              <a:t>4-bit</a:t>
            </a:r>
          </a:p>
          <a:p>
            <a:pPr algn="ctr" eaLnBrk="0" hangingPunct="0"/>
            <a:r>
              <a:rPr lang="en-US" sz="1400" b="0" dirty="0">
                <a:latin typeface="Calibri"/>
                <a:cs typeface="Calibri"/>
              </a:rPr>
              <a:t>Header</a:t>
            </a:r>
          </a:p>
          <a:p>
            <a:pPr algn="ctr" eaLnBrk="0" hangingPunct="0"/>
            <a:r>
              <a:rPr lang="en-US" sz="1400" b="0" dirty="0">
                <a:latin typeface="Calibri"/>
                <a:cs typeface="Calibri"/>
              </a:rPr>
              <a:t>Length</a:t>
            </a:r>
          </a:p>
        </p:txBody>
      </p:sp>
      <p:sp>
        <p:nvSpPr>
          <p:cNvPr id="48142" name="Rectangle 15"/>
          <p:cNvSpPr>
            <a:spLocks noChangeArrowheads="1"/>
          </p:cNvSpPr>
          <p:nvPr/>
        </p:nvSpPr>
        <p:spPr bwMode="auto">
          <a:xfrm>
            <a:off x="2957021" y="1592263"/>
            <a:ext cx="1445609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b="0" dirty="0">
                <a:latin typeface="Calibri"/>
                <a:cs typeface="Calibri"/>
              </a:rPr>
              <a:t>8-bit</a:t>
            </a:r>
          </a:p>
          <a:p>
            <a:pPr algn="ctr" eaLnBrk="0" hangingPunct="0"/>
            <a:r>
              <a:rPr lang="en-US" sz="1600" b="0" dirty="0">
                <a:latin typeface="Calibri"/>
                <a:cs typeface="Calibri"/>
              </a:rPr>
              <a:t>Type of Service</a:t>
            </a:r>
          </a:p>
          <a:p>
            <a:pPr algn="ctr" eaLnBrk="0" hangingPunct="0"/>
            <a:endParaRPr lang="en-US" sz="1600" b="0" dirty="0">
              <a:latin typeface="Calibri"/>
              <a:cs typeface="Calibri"/>
            </a:endParaRPr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4592638" y="1763713"/>
            <a:ext cx="266351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0" dirty="0">
                <a:latin typeface="Calibri"/>
                <a:cs typeface="Calibri"/>
              </a:rPr>
              <a:t>16-bit Total Length (Bytes)</a:t>
            </a:r>
            <a:endParaRPr lang="en-US" sz="1600" b="0" dirty="0">
              <a:latin typeface="Calibri"/>
              <a:cs typeface="Calibri"/>
            </a:endParaRP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2144713" y="2493963"/>
            <a:ext cx="203729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0">
                <a:latin typeface="Calibri"/>
                <a:cs typeface="Calibri"/>
              </a:rPr>
              <a:t>16-bit Identification</a:t>
            </a:r>
            <a:endParaRPr lang="en-US" sz="1600" b="0">
              <a:latin typeface="Calibri"/>
              <a:cs typeface="Calibri"/>
            </a:endParaRPr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5092700" y="23193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Calibri"/>
              <a:cs typeface="Calibri"/>
            </a:endParaRPr>
          </a:p>
        </p:txBody>
      </p:sp>
      <p:sp>
        <p:nvSpPr>
          <p:cNvPr id="48146" name="Rectangle 19"/>
          <p:cNvSpPr>
            <a:spLocks noChangeArrowheads="1"/>
          </p:cNvSpPr>
          <p:nvPr/>
        </p:nvSpPr>
        <p:spPr bwMode="auto">
          <a:xfrm>
            <a:off x="4465269" y="2379663"/>
            <a:ext cx="599224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b="0">
                <a:latin typeface="Calibri"/>
                <a:cs typeface="Calibri"/>
              </a:rPr>
              <a:t>3-bit</a:t>
            </a:r>
          </a:p>
          <a:p>
            <a:pPr algn="ctr" eaLnBrk="0" hangingPunct="0"/>
            <a:r>
              <a:rPr lang="en-US" sz="1600" b="0">
                <a:latin typeface="Calibri"/>
                <a:cs typeface="Calibri"/>
              </a:rPr>
              <a:t>Flags</a:t>
            </a:r>
          </a:p>
        </p:txBody>
      </p:sp>
      <p:sp>
        <p:nvSpPr>
          <p:cNvPr id="48147" name="Rectangle 20"/>
          <p:cNvSpPr>
            <a:spLocks noChangeArrowheads="1"/>
          </p:cNvSpPr>
          <p:nvPr/>
        </p:nvSpPr>
        <p:spPr bwMode="auto">
          <a:xfrm>
            <a:off x="5153025" y="2511425"/>
            <a:ext cx="231692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0">
                <a:latin typeface="Calibri"/>
                <a:cs typeface="Calibri"/>
              </a:rPr>
              <a:t>13-bit Fragment Offset</a:t>
            </a:r>
            <a:endParaRPr lang="en-US" sz="1600" b="0">
              <a:latin typeface="Calibri"/>
              <a:cs typeface="Calibri"/>
            </a:endParaRPr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>
            <a:off x="3022600" y="3017838"/>
            <a:ext cx="1588" cy="601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Calibri"/>
              <a:cs typeface="Calibri"/>
            </a:endParaRPr>
          </a:p>
        </p:txBody>
      </p:sp>
      <p:sp>
        <p:nvSpPr>
          <p:cNvPr id="48149" name="Rectangle 22"/>
          <p:cNvSpPr>
            <a:spLocks noChangeArrowheads="1"/>
          </p:cNvSpPr>
          <p:nvPr/>
        </p:nvSpPr>
        <p:spPr bwMode="auto">
          <a:xfrm>
            <a:off x="1641354" y="3052763"/>
            <a:ext cx="1255954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b="0">
                <a:latin typeface="Calibri"/>
                <a:cs typeface="Calibri"/>
              </a:rPr>
              <a:t>8-bit Time to </a:t>
            </a:r>
          </a:p>
          <a:p>
            <a:pPr algn="ctr" eaLnBrk="0" hangingPunct="0"/>
            <a:r>
              <a:rPr lang="en-US" sz="1600" b="0">
                <a:latin typeface="Calibri"/>
                <a:cs typeface="Calibri"/>
              </a:rPr>
              <a:t>Live (TTL)</a:t>
            </a:r>
          </a:p>
        </p:txBody>
      </p:sp>
      <p:sp>
        <p:nvSpPr>
          <p:cNvPr id="48150" name="Rectangle 23"/>
          <p:cNvSpPr>
            <a:spLocks noChangeArrowheads="1"/>
          </p:cNvSpPr>
          <p:nvPr/>
        </p:nvSpPr>
        <p:spPr bwMode="auto">
          <a:xfrm>
            <a:off x="3000375" y="3149600"/>
            <a:ext cx="1466974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0">
                <a:latin typeface="Calibri"/>
                <a:cs typeface="Calibri"/>
              </a:rPr>
              <a:t>8-bit Protocol</a:t>
            </a:r>
            <a:endParaRPr lang="en-US" sz="1600" b="0">
              <a:latin typeface="Calibri"/>
              <a:cs typeface="Calibri"/>
            </a:endParaRPr>
          </a:p>
        </p:txBody>
      </p:sp>
      <p:sp>
        <p:nvSpPr>
          <p:cNvPr id="48151" name="Rectangle 24"/>
          <p:cNvSpPr>
            <a:spLocks noChangeArrowheads="1"/>
          </p:cNvSpPr>
          <p:nvPr/>
        </p:nvSpPr>
        <p:spPr bwMode="auto">
          <a:xfrm>
            <a:off x="4710113" y="3167063"/>
            <a:ext cx="248689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0">
                <a:latin typeface="Calibri"/>
                <a:cs typeface="Calibri"/>
              </a:rPr>
              <a:t>16-bit Header Checksum</a:t>
            </a:r>
            <a:endParaRPr lang="en-US" sz="1600" b="0">
              <a:latin typeface="Calibri"/>
              <a:cs typeface="Calibri"/>
            </a:endParaRPr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>
            <a:off x="1525588" y="4286250"/>
            <a:ext cx="59674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Calibri"/>
              <a:cs typeface="Calibri"/>
            </a:endParaRPr>
          </a:p>
        </p:txBody>
      </p:sp>
      <p:sp>
        <p:nvSpPr>
          <p:cNvPr id="48153" name="Rectangle 26"/>
          <p:cNvSpPr>
            <a:spLocks noChangeArrowheads="1"/>
          </p:cNvSpPr>
          <p:nvPr/>
        </p:nvSpPr>
        <p:spPr bwMode="auto">
          <a:xfrm>
            <a:off x="3201988" y="3810000"/>
            <a:ext cx="246694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0" dirty="0">
                <a:latin typeface="Calibri"/>
                <a:cs typeface="Calibri"/>
              </a:rPr>
              <a:t>32-bit Source IP Address</a:t>
            </a:r>
            <a:endParaRPr lang="en-US" sz="1600" b="0" dirty="0">
              <a:latin typeface="Calibri"/>
              <a:cs typeface="Calibri"/>
            </a:endParaRPr>
          </a:p>
        </p:txBody>
      </p:sp>
      <p:sp>
        <p:nvSpPr>
          <p:cNvPr id="48154" name="Rectangle 27"/>
          <p:cNvSpPr>
            <a:spLocks noChangeArrowheads="1"/>
          </p:cNvSpPr>
          <p:nvPr/>
        </p:nvSpPr>
        <p:spPr bwMode="auto">
          <a:xfrm>
            <a:off x="3032125" y="4435475"/>
            <a:ext cx="2904154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0">
                <a:latin typeface="Calibri"/>
                <a:cs typeface="Calibri"/>
              </a:rPr>
              <a:t>32-bit Destination IP Address</a:t>
            </a:r>
            <a:endParaRPr lang="en-US" sz="1600" b="0">
              <a:latin typeface="Calibri"/>
              <a:cs typeface="Calibri"/>
            </a:endParaRPr>
          </a:p>
        </p:txBody>
      </p:sp>
      <p:sp>
        <p:nvSpPr>
          <p:cNvPr id="48155" name="Rectangle 28"/>
          <p:cNvSpPr>
            <a:spLocks noChangeArrowheads="1"/>
          </p:cNvSpPr>
          <p:nvPr/>
        </p:nvSpPr>
        <p:spPr bwMode="auto">
          <a:xfrm>
            <a:off x="3783013" y="5116513"/>
            <a:ext cx="1622854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0">
                <a:latin typeface="Calibri"/>
                <a:cs typeface="Calibri"/>
              </a:rPr>
              <a:t>Options (if any)</a:t>
            </a:r>
            <a:endParaRPr lang="en-US" sz="1600" b="0">
              <a:latin typeface="Calibri"/>
              <a:cs typeface="Calibri"/>
            </a:endParaRPr>
          </a:p>
        </p:txBody>
      </p:sp>
      <p:sp>
        <p:nvSpPr>
          <p:cNvPr id="48156" name="Rectangle 29"/>
          <p:cNvSpPr>
            <a:spLocks noChangeArrowheads="1"/>
          </p:cNvSpPr>
          <p:nvPr/>
        </p:nvSpPr>
        <p:spPr bwMode="auto">
          <a:xfrm>
            <a:off x="4037013" y="5853113"/>
            <a:ext cx="923594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0">
                <a:latin typeface="Calibri"/>
                <a:cs typeface="Calibri"/>
              </a:rPr>
              <a:t>Payload</a:t>
            </a:r>
            <a:endParaRPr lang="en-US" sz="1600" b="0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1" y="381000"/>
            <a:ext cx="8077200" cy="830399"/>
          </a:xfrm>
          <a:prstGeom prst="rect">
            <a:avLst/>
          </a:prstGeom>
          <a:solidFill>
            <a:srgbClr val="595959"/>
          </a:solidFill>
        </p:spPr>
        <p:txBody>
          <a:bodyPr wrap="square" lIns="90848" tIns="45424" rIns="90848" bIns="45424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We’ll give you the header format but you should</a:t>
            </a:r>
            <a:br>
              <a:rPr lang="en-US" sz="2400" b="0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 know what each field is and its use/misuse</a:t>
            </a:r>
            <a:endParaRPr lang="en-US" sz="2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705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309563"/>
            <a:ext cx="8605837" cy="671512"/>
          </a:xfrm>
        </p:spPr>
        <p:txBody>
          <a:bodyPr/>
          <a:lstStyle/>
          <a:p>
            <a:r>
              <a:rPr lang="en-GB">
                <a:latin typeface="Helvetica" charset="0"/>
                <a:ea typeface="ＭＳ Ｐゴシック" charset="0"/>
                <a:cs typeface="ＭＳ Ｐゴシック" charset="0"/>
              </a:rPr>
              <a:t>IPv4 and IPv6 Header Comparison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37311"/>
              </p:ext>
            </p:extLst>
          </p:nvPr>
        </p:nvGraphicFramePr>
        <p:xfrm>
          <a:off x="90488" y="1905000"/>
          <a:ext cx="4557711" cy="3276599"/>
        </p:xfrm>
        <a:graphic>
          <a:graphicData uri="http://schemas.openxmlformats.org/drawingml/2006/table">
            <a:tbl>
              <a:tblPr/>
              <a:tblGrid>
                <a:gridCol w="778839"/>
                <a:gridCol w="478000"/>
                <a:gridCol w="1215055"/>
                <a:gridCol w="717000"/>
                <a:gridCol w="212258"/>
                <a:gridCol w="1156559"/>
              </a:tblGrid>
              <a:tr h="680556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IHL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 of Service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Length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556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Identification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Flags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Fragment Offset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25"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to Live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Protocol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Header Checksum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055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86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21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Options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Padding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484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26872"/>
              </p:ext>
            </p:extLst>
          </p:nvPr>
        </p:nvGraphicFramePr>
        <p:xfrm>
          <a:off x="4724400" y="1905000"/>
          <a:ext cx="4343400" cy="45720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41363"/>
                <a:gridCol w="1231900"/>
                <a:gridCol w="166687"/>
                <a:gridCol w="1101725"/>
                <a:gridCol w="11017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Traffic Class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Flow Label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8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Payload Length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Next Header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Hop Limit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427163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7325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69" name="Rectangle 53"/>
          <p:cNvSpPr>
            <a:spLocks noChangeArrowheads="1"/>
          </p:cNvSpPr>
          <p:nvPr/>
        </p:nvSpPr>
        <p:spPr bwMode="gray">
          <a:xfrm>
            <a:off x="1752600" y="1447800"/>
            <a:ext cx="763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IPv4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gray">
          <a:xfrm>
            <a:off x="5334000" y="1371600"/>
            <a:ext cx="2514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Arial" charset="0"/>
                <a:cs typeface="Arial" charset="0"/>
              </a:rPr>
              <a:t>IPv6</a:t>
            </a:r>
            <a:endParaRPr lang="en-US" sz="2400" b="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71" name="AutoShape 55"/>
          <p:cNvSpPr>
            <a:spLocks noChangeArrowheads="1"/>
          </p:cNvSpPr>
          <p:nvPr/>
        </p:nvSpPr>
        <p:spPr bwMode="auto">
          <a:xfrm>
            <a:off x="381000" y="5334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2" name="AutoShape 56"/>
          <p:cNvSpPr>
            <a:spLocks noChangeArrowheads="1"/>
          </p:cNvSpPr>
          <p:nvPr/>
        </p:nvSpPr>
        <p:spPr bwMode="auto">
          <a:xfrm>
            <a:off x="381000" y="5715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3" name="AutoShape 57"/>
          <p:cNvSpPr>
            <a:spLocks noChangeArrowheads="1"/>
          </p:cNvSpPr>
          <p:nvPr/>
        </p:nvSpPr>
        <p:spPr bwMode="auto">
          <a:xfrm>
            <a:off x="381000" y="60198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4" name="AutoShape 58"/>
          <p:cNvSpPr>
            <a:spLocks noChangeArrowheads="1"/>
          </p:cNvSpPr>
          <p:nvPr/>
        </p:nvSpPr>
        <p:spPr bwMode="auto">
          <a:xfrm>
            <a:off x="381000" y="63246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2218" name="Text Box 59"/>
          <p:cNvSpPr txBox="1">
            <a:spLocks noChangeArrowheads="1"/>
          </p:cNvSpPr>
          <p:nvPr/>
        </p:nvSpPr>
        <p:spPr bwMode="auto">
          <a:xfrm>
            <a:off x="-76200" y="5326063"/>
            <a:ext cx="47244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Arial" charset="0"/>
              </a:rPr>
              <a:t>Field </a:t>
            </a:r>
            <a:r>
              <a:rPr lang="en-GB" sz="1400" dirty="0">
                <a:latin typeface="Arial" charset="0"/>
              </a:rPr>
              <a:t>name </a:t>
            </a:r>
            <a:r>
              <a:rPr lang="en-US" sz="1400" dirty="0">
                <a:latin typeface="Arial" charset="0"/>
              </a:rPr>
              <a:t>kept from IPv4 to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Arial" charset="0"/>
              </a:rPr>
              <a:t>Fields not kept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Arial" charset="0"/>
              </a:rPr>
              <a:t>Name &amp; position changed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Arial" charset="0"/>
              </a:rPr>
              <a:t>New field in IPv6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492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9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(Switching)</a:t>
            </a:r>
          </a:p>
          <a:p>
            <a:pPr algn="ctr"/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9" name="Oval Callout 48"/>
          <p:cNvSpPr/>
          <p:nvPr/>
        </p:nvSpPr>
        <p:spPr bwMode="auto">
          <a:xfrm>
            <a:off x="457200" y="1524000"/>
            <a:ext cx="2438400" cy="990600"/>
          </a:xfrm>
          <a:prstGeom prst="wedgeEllipseCallout">
            <a:avLst>
              <a:gd name="adj1" fmla="val 20725"/>
              <a:gd name="adj2" fmla="val 11901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Processes packets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on their way in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0" name="Oval Callout 49"/>
          <p:cNvSpPr/>
          <p:nvPr/>
        </p:nvSpPr>
        <p:spPr bwMode="auto">
          <a:xfrm>
            <a:off x="6553200" y="2286000"/>
            <a:ext cx="2438400" cy="990600"/>
          </a:xfrm>
          <a:prstGeom prst="wedgeEllipseCallout">
            <a:avLst>
              <a:gd name="adj1" fmla="val -36350"/>
              <a:gd name="adj2" fmla="val 13401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Processes packets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before they leave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1" name="Oval Callout 50"/>
          <p:cNvSpPr/>
          <p:nvPr/>
        </p:nvSpPr>
        <p:spPr bwMode="auto">
          <a:xfrm>
            <a:off x="5867400" y="5105400"/>
            <a:ext cx="2743200" cy="1143000"/>
          </a:xfrm>
          <a:prstGeom prst="wedgeEllipseCallout">
            <a:avLst>
              <a:gd name="adj1" fmla="val -76247"/>
              <a:gd name="adj2" fmla="val -9237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Transfers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packets </a:t>
            </a:r>
            <a:b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from input to </a:t>
            </a:r>
            <a:b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output ports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5" name="Oval Callout 54"/>
          <p:cNvSpPr/>
          <p:nvPr/>
        </p:nvSpPr>
        <p:spPr bwMode="auto">
          <a:xfrm>
            <a:off x="5867400" y="228600"/>
            <a:ext cx="2971800" cy="1600200"/>
          </a:xfrm>
          <a:prstGeom prst="wedgeEllipseCallout">
            <a:avLst>
              <a:gd name="adj1" fmla="val -12523"/>
              <a:gd name="adj2" fmla="val 4945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Input and Output for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the same port are on one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physical </a:t>
            </a:r>
            <a:r>
              <a:rPr lang="en-US" sz="1800" dirty="0" err="1" smtClean="0">
                <a:latin typeface="+mn-lt"/>
              </a:rPr>
              <a:t>linecard</a:t>
            </a:r>
            <a:r>
              <a:rPr lang="en-US" sz="1800" dirty="0" smtClean="0">
                <a:latin typeface="+mn-lt"/>
              </a:rPr>
              <a:t> 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3048000" y="1600200"/>
            <a:ext cx="3276600" cy="1524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6553200" y="1752600"/>
            <a:ext cx="76200" cy="1447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1882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9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(Switching)</a:t>
            </a:r>
          </a:p>
          <a:p>
            <a:pPr algn="ctr"/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9" name="Oval Callout 48"/>
          <p:cNvSpPr/>
          <p:nvPr/>
        </p:nvSpPr>
        <p:spPr bwMode="auto">
          <a:xfrm>
            <a:off x="6096000" y="685800"/>
            <a:ext cx="2895600" cy="1600200"/>
          </a:xfrm>
          <a:prstGeom prst="wedgeEllipseCallout">
            <a:avLst>
              <a:gd name="adj1" fmla="val -75808"/>
              <a:gd name="adj2" fmla="val 3815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(1)</a:t>
            </a: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Implement IGP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and BGP protocols;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compute routing tables</a:t>
            </a:r>
            <a:endParaRPr kumimoji="0" lang="en-US" sz="1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6" name="Oval Callout 35"/>
          <p:cNvSpPr/>
          <p:nvPr/>
        </p:nvSpPr>
        <p:spPr bwMode="auto">
          <a:xfrm>
            <a:off x="6172200" y="838200"/>
            <a:ext cx="2895600" cy="1600200"/>
          </a:xfrm>
          <a:prstGeom prst="wedgeEllipseCallout">
            <a:avLst>
              <a:gd name="adj1" fmla="val -75341"/>
              <a:gd name="adj2" fmla="val 3647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(2)</a:t>
            </a: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Push forwarding 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tables to the line cards</a:t>
            </a:r>
            <a:endParaRPr kumimoji="0" lang="en-US" sz="1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667000" y="2362200"/>
            <a:ext cx="1600200" cy="3810000"/>
            <a:chOff x="2667000" y="2362200"/>
            <a:chExt cx="1600200" cy="381000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>
              <a:off x="3048000" y="2362200"/>
              <a:ext cx="1066800" cy="7620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endCxn id="6" idx="3"/>
            </p:cNvCxnSpPr>
            <p:nvPr/>
          </p:nvCxnSpPr>
          <p:spPr bwMode="auto">
            <a:xfrm flipH="1">
              <a:off x="3023786" y="2362200"/>
              <a:ext cx="1167214" cy="177725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>
              <a:off x="3048000" y="2362200"/>
              <a:ext cx="1219200" cy="35052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667000" y="3200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667000" y="3962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667000" y="5867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49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63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8" name="Oval 30"/>
          <p:cNvSpPr>
            <a:spLocks noChangeArrowheads="1"/>
          </p:cNvSpPr>
          <p:nvPr/>
        </p:nvSpPr>
        <p:spPr bwMode="auto">
          <a:xfrm>
            <a:off x="838200" y="2590800"/>
            <a:ext cx="7620000" cy="40386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Callout 48"/>
          <p:cNvSpPr/>
          <p:nvPr/>
        </p:nvSpPr>
        <p:spPr bwMode="auto">
          <a:xfrm>
            <a:off x="7162800" y="1676400"/>
            <a:ext cx="1981200" cy="1219200"/>
          </a:xfrm>
          <a:prstGeom prst="wedgeEllipseCallout">
            <a:avLst>
              <a:gd name="adj1" fmla="val -52333"/>
              <a:gd name="adj2" fmla="val 6028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Constitutes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the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data plane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2667000" y="1600200"/>
            <a:ext cx="4038600" cy="8382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Callout 35"/>
          <p:cNvSpPr/>
          <p:nvPr/>
        </p:nvSpPr>
        <p:spPr bwMode="auto">
          <a:xfrm>
            <a:off x="6324600" y="457200"/>
            <a:ext cx="1981200" cy="1219200"/>
          </a:xfrm>
          <a:prstGeom prst="wedgeEllipseCallout">
            <a:avLst>
              <a:gd name="adj1" fmla="val -52333"/>
              <a:gd name="adj2" fmla="val 6028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Constitutes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the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control plane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29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35" grpId="0" animBg="1"/>
      <p:bldP spid="3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Router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@ Line cards: destination lookups at high speed</a:t>
            </a:r>
          </a:p>
          <a:p>
            <a:pPr lvl="1"/>
            <a:r>
              <a:rPr lang="en-US" sz="2000" dirty="0"/>
              <a:t>e.g., find </a:t>
            </a:r>
            <a:r>
              <a:rPr lang="en-US" sz="2000" dirty="0"/>
              <a:t>the longest prefix </a:t>
            </a:r>
            <a:r>
              <a:rPr lang="en-US" sz="2000" dirty="0"/>
              <a:t>match (LPM) in </a:t>
            </a:r>
            <a:r>
              <a:rPr lang="en-US" sz="2000" dirty="0"/>
              <a:t>the table that matches the packet destination </a:t>
            </a:r>
            <a:r>
              <a:rPr lang="en-US" sz="2000" dirty="0"/>
              <a:t>address</a:t>
            </a:r>
          </a:p>
          <a:p>
            <a:pPr lvl="1"/>
            <a:endParaRPr lang="en-US" sz="2000" dirty="0"/>
          </a:p>
          <a:p>
            <a:r>
              <a:rPr lang="en-US" sz="2400" dirty="0"/>
              <a:t>@ Switch fabric: head-of-line blocking, scheduling the switch fabric at high speed 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@ Route processor: complexity/correctness more a problem than performance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You should understand why these challenges arise but we don’t expect you to know how to fix them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e.g., specifics of scheduling algorithms or LPM lookups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844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419600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Basic concepts (lectures 2,3)</a:t>
            </a:r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Architecture and principles (lecture 4)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Network layer (</a:t>
            </a:r>
            <a:r>
              <a:rPr lang="en-US" sz="2400" dirty="0" err="1">
                <a:solidFill>
                  <a:srgbClr val="B3B3B3"/>
                </a:solidFill>
              </a:rPr>
              <a:t>lecs</a:t>
            </a:r>
            <a:r>
              <a:rPr lang="en-US" sz="2400" dirty="0">
                <a:solidFill>
                  <a:srgbClr val="B3B3B3"/>
                </a:solidFill>
              </a:rPr>
              <a:t>. 4-9)</a:t>
            </a:r>
          </a:p>
          <a:p>
            <a:pPr lvl="1"/>
            <a:r>
              <a:rPr lang="en-US" sz="1800" dirty="0" smtClean="0">
                <a:solidFill>
                  <a:srgbClr val="B3B3B3"/>
                </a:solidFill>
              </a:rPr>
              <a:t>Concepts: valid routing state, convergence, least-cost paths</a:t>
            </a:r>
            <a:endParaRPr lang="en-US" sz="1800" dirty="0">
              <a:solidFill>
                <a:srgbClr val="B3B3B3"/>
              </a:solidFill>
            </a:endParaRPr>
          </a:p>
          <a:p>
            <a:pPr lvl="1"/>
            <a:r>
              <a:rPr lang="en-US" sz="1800" dirty="0" smtClean="0">
                <a:solidFill>
                  <a:srgbClr val="B3B3B3"/>
                </a:solidFill>
              </a:rPr>
              <a:t>Overall context (inter- and intra-domain routing)</a:t>
            </a:r>
          </a:p>
          <a:p>
            <a:pPr lvl="1"/>
            <a:r>
              <a:rPr lang="en-US" sz="1800" dirty="0" smtClean="0">
                <a:solidFill>
                  <a:srgbClr val="B3B3B3"/>
                </a:solidFill>
              </a:rPr>
              <a:t>Routing algorithms that compute least-cost routes </a:t>
            </a:r>
            <a:r>
              <a:rPr lang="en-US" sz="1800" dirty="0">
                <a:solidFill>
                  <a:srgbClr val="B3B3B3"/>
                </a:solidFill>
              </a:rPr>
              <a:t>(DV, </a:t>
            </a:r>
            <a:r>
              <a:rPr lang="en-US" sz="1800" dirty="0" smtClean="0">
                <a:solidFill>
                  <a:srgbClr val="B3B3B3"/>
                </a:solidFill>
              </a:rPr>
              <a:t>LS)</a:t>
            </a:r>
            <a:endParaRPr lang="en-US" sz="1800" dirty="0">
              <a:solidFill>
                <a:srgbClr val="B3B3B3"/>
              </a:solidFill>
            </a:endParaRPr>
          </a:p>
          <a:p>
            <a:pPr lvl="1"/>
            <a:r>
              <a:rPr lang="en-US" sz="1800" dirty="0">
                <a:solidFill>
                  <a:srgbClr val="B3B3B3"/>
                </a:solidFill>
              </a:rPr>
              <a:t>IP addressing </a:t>
            </a:r>
          </a:p>
          <a:p>
            <a:pPr lvl="1"/>
            <a:r>
              <a:rPr lang="en-US" sz="1800" dirty="0">
                <a:solidFill>
                  <a:srgbClr val="B3B3B3"/>
                </a:solidFill>
              </a:rPr>
              <a:t>Inter-domain</a:t>
            </a:r>
          </a:p>
          <a:p>
            <a:pPr lvl="1"/>
            <a:r>
              <a:rPr lang="en-US" sz="1800" dirty="0">
                <a:solidFill>
                  <a:srgbClr val="B3B3B3"/>
                </a:solidFill>
              </a:rPr>
              <a:t>Router architecture</a:t>
            </a:r>
          </a:p>
          <a:p>
            <a:r>
              <a:rPr lang="en-US" sz="2400" dirty="0"/>
              <a:t>Transport (</a:t>
            </a:r>
            <a:r>
              <a:rPr lang="en-US" sz="2400" dirty="0" err="1"/>
              <a:t>lecs</a:t>
            </a:r>
            <a:r>
              <a:rPr lang="en-US" sz="2400" dirty="0"/>
              <a:t>. </a:t>
            </a:r>
            <a:r>
              <a:rPr lang="en-US" sz="2400" dirty="0" smtClean="0"/>
              <a:t>9 -</a:t>
            </a:r>
            <a:r>
              <a:rPr lang="en-US" sz="2400" dirty="0"/>
              <a:t>12)</a:t>
            </a:r>
          </a:p>
          <a:p>
            <a:pPr lvl="1"/>
            <a:r>
              <a:rPr lang="en-US" sz="1800" dirty="0"/>
              <a:t>Role of the transport layer</a:t>
            </a:r>
          </a:p>
          <a:p>
            <a:pPr lvl="1"/>
            <a:r>
              <a:rPr lang="en-US" sz="1800" dirty="0"/>
              <a:t>UDP vs. TCP </a:t>
            </a:r>
          </a:p>
          <a:p>
            <a:pPr lvl="1"/>
            <a:r>
              <a:rPr lang="en-US" sz="1800" dirty="0"/>
              <a:t>TCP details: reliability</a:t>
            </a:r>
            <a:r>
              <a:rPr lang="en-US" sz="1800" dirty="0"/>
              <a:t> </a:t>
            </a:r>
            <a:r>
              <a:rPr lang="en-US" sz="1800" dirty="0"/>
              <a:t>and flow control </a:t>
            </a:r>
          </a:p>
          <a:p>
            <a:pPr lvl="1"/>
            <a:r>
              <a:rPr lang="en-US" sz="1800" dirty="0"/>
              <a:t>TCP congestion control: general concepts only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275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653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(1) Communication </a:t>
            </a:r>
            <a:r>
              <a:rPr lang="en-US" dirty="0" smtClean="0"/>
              <a:t>between application processes</a:t>
            </a:r>
          </a:p>
          <a:p>
            <a:pPr lvl="1"/>
            <a:r>
              <a:rPr lang="en-US" dirty="0" smtClean="0"/>
              <a:t>Mux and </a:t>
            </a:r>
            <a:r>
              <a:rPr lang="en-US" dirty="0" err="1" smtClean="0"/>
              <a:t>demux</a:t>
            </a:r>
            <a:r>
              <a:rPr lang="en-US" dirty="0" smtClean="0"/>
              <a:t> from/to application processes</a:t>
            </a:r>
          </a:p>
          <a:p>
            <a:pPr lvl="1"/>
            <a:r>
              <a:rPr lang="en-US" dirty="0" smtClean="0"/>
              <a:t>Implemented using </a:t>
            </a:r>
            <a:r>
              <a:rPr lang="en-US" i="1" dirty="0" smtClean="0">
                <a:solidFill>
                  <a:srgbClr val="FF0000"/>
                </a:solidFill>
              </a:rPr>
              <a:t>ports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(2) Provide </a:t>
            </a:r>
            <a:r>
              <a:rPr lang="en-US" dirty="0"/>
              <a:t>common end-to-end services for app </a:t>
            </a:r>
            <a:r>
              <a:rPr lang="en-US" dirty="0" smtClean="0"/>
              <a:t>layer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/>
              <a:t>Reliable, in-order data delivery</a:t>
            </a:r>
          </a:p>
          <a:p>
            <a:pPr lvl="1"/>
            <a:r>
              <a:rPr lang="en-US" dirty="0"/>
              <a:t>Well-paced data delivery</a:t>
            </a:r>
          </a:p>
          <a:p>
            <a:pPr lvl="1"/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5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F10D24-AF79-3B40-9DAD-BB1417A215A5}" type="slidenum">
              <a:rPr lang="en-US"/>
              <a:pPr/>
              <a:t>78</a:t>
            </a:fld>
            <a:endParaRPr lang="en-US"/>
          </a:p>
        </p:txBody>
      </p:sp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UDP </a:t>
            </a:r>
            <a:r>
              <a:rPr lang="en-US" sz="3600" dirty="0"/>
              <a:t>vs. TCP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077200" cy="685800"/>
          </a:xfrm>
        </p:spPr>
        <p:txBody>
          <a:bodyPr/>
          <a:lstStyle/>
          <a:p>
            <a:pPr lvl="1"/>
            <a:r>
              <a:rPr lang="en-US" dirty="0"/>
              <a:t>Both UDP and TCP provide </a:t>
            </a:r>
            <a:r>
              <a:rPr lang="en-US" dirty="0" smtClean="0"/>
              <a:t>mux/</a:t>
            </a:r>
            <a:r>
              <a:rPr lang="en-US" dirty="0" err="1" smtClean="0"/>
              <a:t>demux-ing</a:t>
            </a:r>
            <a:r>
              <a:rPr lang="en-US" dirty="0" smtClean="0"/>
              <a:t> </a:t>
            </a:r>
            <a:r>
              <a:rPr lang="en-US" dirty="0"/>
              <a:t>via ports</a:t>
            </a:r>
          </a:p>
          <a:p>
            <a:endParaRPr lang="en-US" sz="2000" dirty="0"/>
          </a:p>
        </p:txBody>
      </p:sp>
      <p:graphicFrame>
        <p:nvGraphicFramePr>
          <p:cNvPr id="1153028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950825"/>
              </p:ext>
            </p:extLst>
          </p:nvPr>
        </p:nvGraphicFramePr>
        <p:xfrm>
          <a:off x="762001" y="2711451"/>
          <a:ext cx="7620000" cy="3228976"/>
        </p:xfrm>
        <a:graphic>
          <a:graphicData uri="http://schemas.openxmlformats.org/drawingml/2006/table">
            <a:tbl>
              <a:tblPr/>
              <a:tblGrid>
                <a:gridCol w="1828800"/>
                <a:gridCol w="2895600"/>
                <a:gridCol w="2895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UDP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TCP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abstraction 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Packets (datagrams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Stream of bytes of arbitrary length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 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Best-effort (same as IP)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Reliability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In-order delivery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Congestion control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Flow control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Applications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Video, audio streaming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File transfer, chat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2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algn="ctr"/>
            <a:r>
              <a:rPr lang="en-US" dirty="0" smtClean="0"/>
              <a:t>Reliable Transport: </a:t>
            </a:r>
            <a:br>
              <a:rPr lang="en-US" dirty="0" smtClean="0"/>
            </a:br>
            <a:r>
              <a:rPr lang="en-US" dirty="0" smtClean="0"/>
              <a:t>General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 smtClean="0"/>
              <a:t>Checksums (for error detection) </a:t>
            </a:r>
          </a:p>
          <a:p>
            <a:r>
              <a:rPr lang="en-US" dirty="0" smtClean="0"/>
              <a:t>Timers (for loss detection) </a:t>
            </a:r>
          </a:p>
          <a:p>
            <a:r>
              <a:rPr lang="en-US" dirty="0" smtClean="0"/>
              <a:t>Acknowledgments (feedback from receiver)</a:t>
            </a:r>
          </a:p>
          <a:p>
            <a:pPr lvl="1"/>
            <a:r>
              <a:rPr lang="en-US" dirty="0" smtClean="0"/>
              <a:t>cumulative: “received everything up to X”</a:t>
            </a:r>
          </a:p>
          <a:p>
            <a:pPr lvl="1"/>
            <a:r>
              <a:rPr lang="en-US" dirty="0" smtClean="0"/>
              <a:t>selective: “received X”</a:t>
            </a:r>
          </a:p>
          <a:p>
            <a:r>
              <a:rPr lang="en-US" dirty="0" smtClean="0"/>
              <a:t>Sequence numbers (detect duplicates, accounting)</a:t>
            </a:r>
          </a:p>
          <a:p>
            <a:r>
              <a:rPr lang="en-US" dirty="0" smtClean="0"/>
              <a:t>Sliding Windows </a:t>
            </a:r>
            <a:r>
              <a:rPr lang="en-US" dirty="0"/>
              <a:t>(</a:t>
            </a:r>
            <a:r>
              <a:rPr lang="en-US" dirty="0" smtClean="0"/>
              <a:t>for efficiency)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5181600"/>
            <a:ext cx="4157137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lIns="90848" tIns="45424" rIns="90848" bIns="45424" rtlCol="0">
            <a:spAutoFit/>
          </a:bodyPr>
          <a:lstStyle/>
          <a:p>
            <a:pPr algn="l"/>
            <a:r>
              <a:rPr lang="en-US" sz="2400" b="0" dirty="0">
                <a:solidFill>
                  <a:srgbClr val="FF0000"/>
                </a:solidFill>
                <a:latin typeface="+mn-lt"/>
              </a:rPr>
              <a:t>You should know: </a:t>
            </a:r>
          </a:p>
          <a:p>
            <a:pPr marL="340736" indent="-340736" algn="l">
              <a:buFont typeface="Arial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+mn-lt"/>
              </a:rPr>
              <a:t>what these concepts are</a:t>
            </a:r>
          </a:p>
          <a:p>
            <a:pPr marL="340736" indent="-340736" algn="l">
              <a:buFont typeface="Arial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+mn-lt"/>
              </a:rPr>
              <a:t>why they exist</a:t>
            </a:r>
          </a:p>
          <a:p>
            <a:pPr marL="340736" indent="-340736" algn="l">
              <a:buFont typeface="Arial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+mn-lt"/>
              </a:rPr>
              <a:t>how TCP uses them</a:t>
            </a:r>
          </a:p>
        </p:txBody>
      </p:sp>
    </p:spTree>
    <p:extLst>
      <p:ext uri="{BB962C8B-B14F-4D97-AF65-F5344CB8AC3E}">
        <p14:creationId xmlns:p14="http://schemas.microsoft.com/office/powerpoint/2010/main" val="137812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You should know: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statistical </a:t>
            </a:r>
            <a:r>
              <a:rPr lang="en-US" dirty="0"/>
              <a:t>multiplexing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/>
              <a:t>packet vs. circuit switching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link characteristics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packet delays</a:t>
            </a: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6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 about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r>
              <a:rPr lang="en-US" sz="2400" dirty="0"/>
              <a:t>How TCP achieves reliability</a:t>
            </a:r>
          </a:p>
          <a:p>
            <a:r>
              <a:rPr lang="en-US" sz="2400" dirty="0"/>
              <a:t>RTT estimation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Connection establishment/teardown 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Flow </a:t>
            </a:r>
            <a:r>
              <a:rPr lang="en-US" sz="2400" dirty="0" smtClean="0">
                <a:solidFill>
                  <a:srgbClr val="000000"/>
                </a:solidFill>
              </a:rPr>
              <a:t>Control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Congestion Control (concepts only) 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For each, know how the functionality is implemented and </a:t>
            </a:r>
            <a:r>
              <a:rPr lang="en-US" i="1" u="sng" dirty="0" smtClean="0"/>
              <a:t>why</a:t>
            </a:r>
            <a:r>
              <a:rPr lang="en-US" i="1" dirty="0" smtClean="0"/>
              <a:t> </a:t>
            </a:r>
            <a:r>
              <a:rPr lang="en-US" dirty="0" smtClean="0"/>
              <a:t>it is needed</a:t>
            </a:r>
          </a:p>
        </p:txBody>
      </p:sp>
    </p:spTree>
    <p:extLst>
      <p:ext uri="{BB962C8B-B14F-4D97-AF65-F5344CB8AC3E}">
        <p14:creationId xmlns:p14="http://schemas.microsoft.com/office/powerpoint/2010/main" val="75050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E.g., RTT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r>
              <a:rPr lang="en-US" sz="2400" dirty="0"/>
              <a:t>Why? TCP uses timeouts to retransmit packets </a:t>
            </a:r>
          </a:p>
          <a:p>
            <a:r>
              <a:rPr lang="en-US" sz="2400" dirty="0"/>
              <a:t>But RTT may vary (significantly!) for different reasons and on different timescales</a:t>
            </a:r>
          </a:p>
          <a:p>
            <a:pPr lvl="1"/>
            <a:r>
              <a:rPr lang="en-US" sz="2000" dirty="0"/>
              <a:t>due to temporary congestion</a:t>
            </a:r>
          </a:p>
          <a:p>
            <a:pPr lvl="1"/>
            <a:r>
              <a:rPr lang="en-US" sz="2000" dirty="0"/>
              <a:t>due to long-lived congestion </a:t>
            </a:r>
          </a:p>
          <a:p>
            <a:pPr lvl="1"/>
            <a:r>
              <a:rPr lang="en-US" sz="2000" dirty="0"/>
              <a:t>due to a change in routing paths</a:t>
            </a:r>
          </a:p>
          <a:p>
            <a:r>
              <a:rPr lang="en-US" sz="2400" dirty="0"/>
              <a:t>An incorrect RTT estimate might introduce spurious retransmissions or overly long delays</a:t>
            </a:r>
          </a:p>
          <a:p>
            <a:r>
              <a:rPr lang="en-US" sz="2400" dirty="0"/>
              <a:t>RTT estimators should react to change but not too quickly</a:t>
            </a:r>
          </a:p>
          <a:p>
            <a:pPr lvl="1"/>
            <a:r>
              <a:rPr lang="en-US" sz="2000" dirty="0"/>
              <a:t>p</a:t>
            </a:r>
            <a:r>
              <a:rPr lang="en-US" sz="2000" dirty="0"/>
              <a:t>roposed solutions use EWMA, incorporate deviations</a:t>
            </a:r>
          </a:p>
        </p:txBody>
      </p:sp>
    </p:spTree>
    <p:extLst>
      <p:ext uri="{BB962C8B-B14F-4D97-AF65-F5344CB8AC3E}">
        <p14:creationId xmlns:p14="http://schemas.microsoft.com/office/powerpoint/2010/main" val="328401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E.g.,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r>
              <a:rPr lang="en-US" sz="2400" dirty="0"/>
              <a:t>Why? IP is best-effort but many apps. need reliable delivery</a:t>
            </a:r>
          </a:p>
          <a:p>
            <a:pPr lvl="1"/>
            <a:r>
              <a:rPr lang="en-US" sz="2000" dirty="0"/>
              <a:t>Having TCP take care of it simplifies application development</a:t>
            </a:r>
          </a:p>
          <a:p>
            <a:r>
              <a:rPr lang="en-US" sz="2400" dirty="0"/>
              <a:t>How</a:t>
            </a:r>
          </a:p>
          <a:p>
            <a:pPr lvl="1"/>
            <a:r>
              <a:rPr lang="en-US" sz="2000" dirty="0"/>
              <a:t>checksums and timers (for error and loss detection) </a:t>
            </a:r>
          </a:p>
          <a:p>
            <a:pPr lvl="1"/>
            <a:r>
              <a:rPr lang="en-US" sz="2000" dirty="0"/>
              <a:t>fast retransmit (for faster-than-timeout loss detection)</a:t>
            </a:r>
          </a:p>
          <a:p>
            <a:pPr lvl="1"/>
            <a:r>
              <a:rPr lang="en-US" sz="2000" dirty="0"/>
              <a:t>cumulative ACKs (feedback from receiver -- what’s lost/what’s not)</a:t>
            </a:r>
          </a:p>
          <a:p>
            <a:pPr lvl="1"/>
            <a:r>
              <a:rPr lang="en-US" sz="2000" dirty="0"/>
              <a:t>sliding windows (for efficiency)</a:t>
            </a:r>
          </a:p>
          <a:p>
            <a:pPr lvl="1"/>
            <a:r>
              <a:rPr lang="en-US" sz="2000" dirty="0"/>
              <a:t>buffers at sender (to hold packets while waiting for ACKs)</a:t>
            </a:r>
            <a:endParaRPr lang="en-US" sz="2000" dirty="0"/>
          </a:p>
          <a:p>
            <a:pPr lvl="1"/>
            <a:r>
              <a:rPr lang="en-US" sz="2000" dirty="0"/>
              <a:t>buffers at receiver (to reorder packets before delivery to app.)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072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E.g., Connection Establishment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458200" cy="3160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Why?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TCP is a </a:t>
            </a:r>
            <a:r>
              <a:rPr lang="en-US" sz="2000" dirty="0" err="1">
                <a:latin typeface="Arial" charset="0"/>
                <a:cs typeface="Arial" charset="0"/>
              </a:rPr>
              <a:t>stateful</a:t>
            </a:r>
            <a:r>
              <a:rPr lang="en-US" sz="2000" dirty="0">
                <a:latin typeface="Arial" charset="0"/>
                <a:cs typeface="Arial" charset="0"/>
              </a:rPr>
              <a:t> protocol (CWND, buffer space, ISN, etc.)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Need to initialize connection state at both ends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Exchange initial sequence numbers 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How? Three</a:t>
            </a:r>
            <a:r>
              <a:rPr lang="en-US" sz="2400" dirty="0">
                <a:latin typeface="Arial" charset="0"/>
                <a:cs typeface="Arial" charset="0"/>
              </a:rPr>
              <a:t>-way </a:t>
            </a:r>
            <a:r>
              <a:rPr lang="en-US" sz="2400" dirty="0">
                <a:latin typeface="Arial" charset="0"/>
                <a:cs typeface="Arial" charset="0"/>
              </a:rPr>
              <a:t>handshake</a:t>
            </a:r>
            <a:endParaRPr lang="en-US" sz="24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SYN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B returns a SYN acknowledgment (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SYN 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an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(+ data) to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acknowledge the SYN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ACK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Hosts exchange proposed Initial Sequence Numbers at each step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E.g., Flow Control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3160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Why?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TCP offers a reliable in-order byte stream abstraction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Hence, TCP at the receiver must buffer a packet until all packets before it (in byte-order) have arrived </a:t>
            </a:r>
            <a:r>
              <a:rPr lang="en-US" sz="2000" u="sng" dirty="0">
                <a:latin typeface="Arial" charset="0"/>
                <a:cs typeface="Arial" charset="0"/>
              </a:rPr>
              <a:t>and</a:t>
            </a:r>
            <a:r>
              <a:rPr lang="en-US" sz="2000" dirty="0">
                <a:latin typeface="Arial" charset="0"/>
                <a:cs typeface="Arial" charset="0"/>
              </a:rPr>
              <a:t> the receiving application has consumed available bytes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Hence receiver advances its window when the receiving application consumes data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But sender advances its window when </a:t>
            </a:r>
            <a:r>
              <a:rPr lang="en-US" sz="2000" dirty="0">
                <a:latin typeface="Arial" charset="0"/>
              </a:rPr>
              <a:t>new data </a:t>
            </a:r>
            <a:r>
              <a:rPr lang="en-US" sz="2000" dirty="0" err="1">
                <a:latin typeface="Arial" charset="0"/>
              </a:rPr>
              <a:t>ACK’</a:t>
            </a:r>
            <a:r>
              <a:rPr lang="en-US" altLang="ja-JP" sz="2000" dirty="0" err="1">
                <a:latin typeface="Arial" charset="0"/>
              </a:rPr>
              <a:t>d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Hence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>
                <a:latin typeface="Arial" charset="0"/>
                <a:cs typeface="Arial" charset="0"/>
              </a:rPr>
              <a:t>risk the sender might overrun the receiver’s buffers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How? “Advertised Window” field in TCP header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Receiver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advertises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the </a:t>
            </a:r>
            <a:r>
              <a:rPr lang="en-US" sz="2000" dirty="0">
                <a:latin typeface="Arial" charset="0"/>
              </a:rPr>
              <a:t>“right hand edge” of its window to sender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agrees not to exceed this amount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7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E.g., Congestion Control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Why?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Because a sender shouldn’t overload the network itself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But yet, should make efficient use of available network capacity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While </a:t>
            </a:r>
            <a:r>
              <a:rPr lang="en-US" sz="2000" u="sng" dirty="0">
                <a:latin typeface="Arial" charset="0"/>
                <a:cs typeface="Arial" charset="0"/>
              </a:rPr>
              <a:t>sharing</a:t>
            </a:r>
            <a:r>
              <a:rPr lang="en-US" sz="2000" dirty="0">
                <a:latin typeface="Arial" charset="0"/>
                <a:cs typeface="Arial" charset="0"/>
              </a:rPr>
              <a:t> available capacity fairly with other flows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And adapting to changes in available capacity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How?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Dynamically adapts the size of the sending window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(don’t worry about the exact algorithms used to do the adaptation)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8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luck! </a:t>
            </a:r>
          </a:p>
          <a:p>
            <a:pPr marL="342313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17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/>
          </p:cNvSpPr>
          <p:nvPr>
            <p:ph type="title"/>
          </p:nvPr>
        </p:nvSpPr>
        <p:spPr>
          <a:xfrm>
            <a:off x="76202" y="178594"/>
            <a:ext cx="9067800" cy="1714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600" dirty="0"/>
              <a:t>How are network resources shared?</a:t>
            </a:r>
            <a:endParaRPr sz="4600" dirty="0"/>
          </a:p>
        </p:txBody>
      </p:sp>
      <p:sp>
        <p:nvSpPr>
          <p:cNvPr id="850" name="Shape 850"/>
          <p:cNvSpPr>
            <a:spLocks noGrp="1"/>
          </p:cNvSpPr>
          <p:nvPr>
            <p:ph type="body" idx="1"/>
          </p:nvPr>
        </p:nvSpPr>
        <p:spPr>
          <a:xfrm>
            <a:off x="875110" y="1946672"/>
            <a:ext cx="7896303" cy="4125516"/>
          </a:xfrm>
          <a:prstGeom prst="rect">
            <a:avLst/>
          </a:prstGeom>
        </p:spPr>
        <p:txBody>
          <a:bodyPr/>
          <a:lstStyle/>
          <a:p>
            <a:pPr marL="221555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100" dirty="0"/>
              <a:t>Two </a:t>
            </a:r>
            <a:r>
              <a:rPr lang="en-US" sz="3100" dirty="0" err="1"/>
              <a:t>approachces</a:t>
            </a:r>
            <a:endParaRPr lang="en-US" sz="31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100" dirty="0" smtClean="0"/>
              <a:t>Reservations</a:t>
            </a:r>
            <a:endParaRPr lang="en-US" sz="31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100" dirty="0"/>
              <a:t>On </a:t>
            </a:r>
            <a:r>
              <a:rPr lang="en-US" sz="3100" dirty="0" smtClean="0"/>
              <a:t>demand</a:t>
            </a:r>
            <a:endParaRPr lang="en-US" sz="3100" dirty="0"/>
          </a:p>
          <a:p>
            <a:pPr marL="221533" indent="0">
              <a:buNone/>
              <a:defRPr sz="1800">
                <a:solidFill>
                  <a:srgbClr val="000000"/>
                </a:solidFill>
              </a:defRPr>
            </a:pPr>
            <a:endParaRPr lang="en-US" sz="3100" dirty="0"/>
          </a:p>
        </p:txBody>
      </p:sp>
      <p:sp>
        <p:nvSpPr>
          <p:cNvPr id="851" name="Shape 851"/>
          <p:cNvSpPr>
            <a:spLocks noGrp="1"/>
          </p:cNvSpPr>
          <p:nvPr>
            <p:ph type="sldNum" sz="quarter" idx="2"/>
          </p:nvPr>
        </p:nvSpPr>
        <p:spPr>
          <a:xfrm>
            <a:off x="8385312" y="6233069"/>
            <a:ext cx="168992" cy="2000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  <a:latin typeface="Calibri"/>
                <a:ea typeface="Calibri"/>
                <a:cs typeface="Calibri"/>
              </a:rPr>
              <a:pPr>
                <a:defRPr>
                  <a:solidFill>
                    <a:srgbClr val="000000"/>
                  </a:solidFill>
                </a:defRPr>
              </a:pPr>
              <a:t>9</a:t>
            </a:fld>
            <a:endParaRPr>
              <a:solidFill>
                <a:srgbClr val="91919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2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4.xml><?xml version="1.0" encoding="utf-8"?>
<a:theme xmlns:a="http://schemas.openxmlformats.org/drawingml/2006/main" name="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6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47008</TotalTime>
  <Words>4082</Words>
  <Application>Microsoft Macintosh PowerPoint</Application>
  <PresentationFormat>On-screen Show (4:3)</PresentationFormat>
  <Paragraphs>988</Paragraphs>
  <Slides>86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86</vt:i4>
      </vt:variant>
    </vt:vector>
  </HeadingPairs>
  <TitlesOfParts>
    <vt:vector size="104" baseType="lpstr">
      <vt:lpstr>Network</vt:lpstr>
      <vt:lpstr>White</vt:lpstr>
      <vt:lpstr>4_White</vt:lpstr>
      <vt:lpstr>5_White</vt:lpstr>
      <vt:lpstr>6_White</vt:lpstr>
      <vt:lpstr>1_Network</vt:lpstr>
      <vt:lpstr>7_White</vt:lpstr>
      <vt:lpstr>2_Network</vt:lpstr>
      <vt:lpstr>3_Network</vt:lpstr>
      <vt:lpstr>4_Network</vt:lpstr>
      <vt:lpstr>11_White</vt:lpstr>
      <vt:lpstr>cs426</vt:lpstr>
      <vt:lpstr>10_White</vt:lpstr>
      <vt:lpstr>5_Network</vt:lpstr>
      <vt:lpstr>Photo Editor Photo</vt:lpstr>
      <vt:lpstr>Excel.Chart.8</vt:lpstr>
      <vt:lpstr>Chart</vt:lpstr>
      <vt:lpstr>Microsoft Excel 97 - 2004 Worksheet</vt:lpstr>
      <vt:lpstr>Midterm Review</vt:lpstr>
      <vt:lpstr>Logistics</vt:lpstr>
      <vt:lpstr>General Guidelines (1)</vt:lpstr>
      <vt:lpstr>General Guidelines (2)</vt:lpstr>
      <vt:lpstr>General Guidelines (3)</vt:lpstr>
      <vt:lpstr>This Review</vt:lpstr>
      <vt:lpstr>Topics</vt:lpstr>
      <vt:lpstr>Basic concepts</vt:lpstr>
      <vt:lpstr>How are network resources shared?</vt:lpstr>
      <vt:lpstr>Intuition: reservations</vt:lpstr>
      <vt:lpstr>Intuition: on demand</vt:lpstr>
      <vt:lpstr>Two approaches to sharing</vt:lpstr>
      <vt:lpstr>Two approaches to sharing</vt:lpstr>
      <vt:lpstr>PowerPoint Presentation</vt:lpstr>
      <vt:lpstr>Circuit Switching</vt:lpstr>
      <vt:lpstr>Packet Switching</vt:lpstr>
      <vt:lpstr>Circuit Switching</vt:lpstr>
      <vt:lpstr>Packet Switching</vt:lpstr>
      <vt:lpstr>Performance Metrics</vt:lpstr>
      <vt:lpstr>A network link</vt:lpstr>
      <vt:lpstr>Delay</vt:lpstr>
      <vt:lpstr>PowerPoint Presentation</vt:lpstr>
      <vt:lpstr>Packet Delay Sending 100B packets from A to B?</vt:lpstr>
      <vt:lpstr>Little’s Law (1961)</vt:lpstr>
      <vt:lpstr>Topics</vt:lpstr>
      <vt:lpstr>Architecture</vt:lpstr>
      <vt:lpstr>Layering</vt:lpstr>
      <vt:lpstr>Internet Layers</vt:lpstr>
      <vt:lpstr>What gets implemented where?</vt:lpstr>
      <vt:lpstr>Logical Communication</vt:lpstr>
      <vt:lpstr>Physical Communication</vt:lpstr>
      <vt:lpstr>Protocols and Layers</vt:lpstr>
      <vt:lpstr>Protocols at different layers</vt:lpstr>
      <vt:lpstr>Layer Encapsulation</vt:lpstr>
      <vt:lpstr>Layers: pros and cons</vt:lpstr>
      <vt:lpstr>End-to-end argument: Intuition</vt:lpstr>
      <vt:lpstr>Implications of the E2E argument</vt:lpstr>
      <vt:lpstr>Architectural Wisdom</vt:lpstr>
      <vt:lpstr>Topics</vt:lpstr>
      <vt:lpstr>Forwarding vs. Routing</vt:lpstr>
      <vt:lpstr>Routing: basic concepts</vt:lpstr>
      <vt:lpstr>“Valid” Routing State</vt:lpstr>
      <vt:lpstr>Convergence Delay</vt:lpstr>
      <vt:lpstr>Least-cost path routing</vt:lpstr>
      <vt:lpstr>“Least Cost” Routes</vt:lpstr>
      <vt:lpstr>Topics</vt:lpstr>
      <vt:lpstr>PowerPoint Presentation</vt:lpstr>
      <vt:lpstr>Internet Routing</vt:lpstr>
      <vt:lpstr>Link State Routing</vt:lpstr>
      <vt:lpstr>PowerPoint Presentation</vt:lpstr>
      <vt:lpstr>Distance Vector Routing</vt:lpstr>
      <vt:lpstr>PowerPoint Presentation</vt:lpstr>
      <vt:lpstr>DV: You should understand </vt:lpstr>
      <vt:lpstr>Counting-to-Infinity</vt:lpstr>
      <vt:lpstr>Poisoned Reverse</vt:lpstr>
      <vt:lpstr>Topics</vt:lpstr>
      <vt:lpstr>Addressing Goal: Scalable Routing</vt:lpstr>
      <vt:lpstr>Hierarchy in IP Addressing</vt:lpstr>
      <vt:lpstr>IP addressing  scalable routing? </vt:lpstr>
      <vt:lpstr>PowerPoint Presentation</vt:lpstr>
      <vt:lpstr>IP addressing  scalable routing? </vt:lpstr>
      <vt:lpstr>BGP and Inter-Domain Routing</vt:lpstr>
      <vt:lpstr> Topology and policy is shaped by the business relationships between ASes</vt:lpstr>
      <vt:lpstr>BGP extends DV</vt:lpstr>
      <vt:lpstr>Policy imposed in how routes are selected and exported</vt:lpstr>
      <vt:lpstr>Typical Export Policy</vt:lpstr>
      <vt:lpstr>Typical Selection Policy</vt:lpstr>
      <vt:lpstr>   Policy Dictates Route Selection</vt:lpstr>
      <vt:lpstr>Topics</vt:lpstr>
      <vt:lpstr>IP Packet Structure</vt:lpstr>
      <vt:lpstr>IPv4 and IPv6 Header Comparison</vt:lpstr>
      <vt:lpstr>What’s inside a router?</vt:lpstr>
      <vt:lpstr>What’s inside a router?</vt:lpstr>
      <vt:lpstr>What’s inside a router?</vt:lpstr>
      <vt:lpstr>Challenges in Router Design</vt:lpstr>
      <vt:lpstr>Topics</vt:lpstr>
      <vt:lpstr>Role of the Transport Layer</vt:lpstr>
      <vt:lpstr>UDP vs. TCP</vt:lpstr>
      <vt:lpstr>Reliable Transport:  General Concepts</vt:lpstr>
      <vt:lpstr>Things to know about TCP</vt:lpstr>
      <vt:lpstr>E.g., RTT Estimation</vt:lpstr>
      <vt:lpstr>E.g., Reliability</vt:lpstr>
      <vt:lpstr>E.g., Connection Establishment</vt:lpstr>
      <vt:lpstr>E.g., Flow Control</vt:lpstr>
      <vt:lpstr>E.g., Congestion Control</vt:lpstr>
      <vt:lpstr>Final Questions?</vt:lpstr>
    </vt:vector>
  </TitlesOfParts>
  <Manager/>
  <Company>ICSI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168</dc:title>
  <dc:subject/>
  <dc:creator/>
  <cp:keywords/>
  <dc:description/>
  <cp:lastModifiedBy>Sylvia Ratnasamy</cp:lastModifiedBy>
  <cp:revision>2771</cp:revision>
  <cp:lastPrinted>2013-09-23T20:04:51Z</cp:lastPrinted>
  <dcterms:created xsi:type="dcterms:W3CDTF">2010-08-30T13:51:03Z</dcterms:created>
  <dcterms:modified xsi:type="dcterms:W3CDTF">2014-10-15T22:41:10Z</dcterms:modified>
  <cp:category/>
</cp:coreProperties>
</file>