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5"/>
  </p:notesMasterIdLst>
  <p:handoutMasterIdLst>
    <p:handoutMasterId r:id="rId66"/>
  </p:handoutMasterIdLst>
  <p:sldIdLst>
    <p:sldId id="569" r:id="rId2"/>
    <p:sldId id="629" r:id="rId3"/>
    <p:sldId id="640" r:id="rId4"/>
    <p:sldId id="433" r:id="rId5"/>
    <p:sldId id="631" r:id="rId6"/>
    <p:sldId id="632" r:id="rId7"/>
    <p:sldId id="633" r:id="rId8"/>
    <p:sldId id="634" r:id="rId9"/>
    <p:sldId id="635" r:id="rId10"/>
    <p:sldId id="636" r:id="rId11"/>
    <p:sldId id="637" r:id="rId12"/>
    <p:sldId id="616" r:id="rId13"/>
    <p:sldId id="617" r:id="rId14"/>
    <p:sldId id="618" r:id="rId15"/>
    <p:sldId id="619" r:id="rId16"/>
    <p:sldId id="621" r:id="rId17"/>
    <p:sldId id="622" r:id="rId18"/>
    <p:sldId id="623" r:id="rId19"/>
    <p:sldId id="624" r:id="rId20"/>
    <p:sldId id="625" r:id="rId21"/>
    <p:sldId id="626" r:id="rId22"/>
    <p:sldId id="572" r:id="rId23"/>
    <p:sldId id="628" r:id="rId24"/>
    <p:sldId id="495" r:id="rId25"/>
    <p:sldId id="557" r:id="rId26"/>
    <p:sldId id="641" r:id="rId27"/>
    <p:sldId id="497" r:id="rId28"/>
    <p:sldId id="498" r:id="rId29"/>
    <p:sldId id="573" r:id="rId30"/>
    <p:sldId id="558" r:id="rId31"/>
    <p:sldId id="575" r:id="rId32"/>
    <p:sldId id="574" r:id="rId33"/>
    <p:sldId id="577" r:id="rId34"/>
    <p:sldId id="576" r:id="rId35"/>
    <p:sldId id="514" r:id="rId36"/>
    <p:sldId id="516" r:id="rId37"/>
    <p:sldId id="581" r:id="rId38"/>
    <p:sldId id="580" r:id="rId39"/>
    <p:sldId id="582" r:id="rId40"/>
    <p:sldId id="584" r:id="rId41"/>
    <p:sldId id="585" r:id="rId42"/>
    <p:sldId id="587" r:id="rId43"/>
    <p:sldId id="589" r:id="rId44"/>
    <p:sldId id="593" r:id="rId45"/>
    <p:sldId id="594" r:id="rId46"/>
    <p:sldId id="595" r:id="rId47"/>
    <p:sldId id="599" r:id="rId48"/>
    <p:sldId id="600" r:id="rId49"/>
    <p:sldId id="592" r:id="rId50"/>
    <p:sldId id="601" r:id="rId51"/>
    <p:sldId id="596" r:id="rId52"/>
    <p:sldId id="590" r:id="rId53"/>
    <p:sldId id="603" r:id="rId54"/>
    <p:sldId id="604" r:id="rId55"/>
    <p:sldId id="605" r:id="rId56"/>
    <p:sldId id="606" r:id="rId57"/>
    <p:sldId id="607" r:id="rId58"/>
    <p:sldId id="609" r:id="rId59"/>
    <p:sldId id="610" r:id="rId60"/>
    <p:sldId id="611" r:id="rId61"/>
    <p:sldId id="612" r:id="rId62"/>
    <p:sldId id="613" r:id="rId63"/>
    <p:sldId id="615" r:id="rId64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2B0"/>
    <a:srgbClr val="FF9857"/>
    <a:srgbClr val="FFFF99"/>
    <a:srgbClr val="FFCC99"/>
    <a:srgbClr val="FF3300"/>
    <a:srgbClr val="CCFFFF"/>
    <a:srgbClr val="FFCC0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78" autoAdjust="0"/>
  </p:normalViewPr>
  <p:slideViewPr>
    <p:cSldViewPr>
      <p:cViewPr>
        <p:scale>
          <a:sx n="94" d="100"/>
          <a:sy n="94" d="100"/>
        </p:scale>
        <p:origin x="-1104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fld id="{C816B1D2-BE1A-CF48-BB2F-496E285E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344D7B7-8497-9440-908B-E77F83F66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6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D764017-9695-6E4E-BA5B-604F8CA13258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2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D764017-9695-6E4E-BA5B-604F8CA13258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5DA2B1D-5FDE-A743-891C-2D6157A776A1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44D7B7-8497-9440-908B-E77F83F666B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46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28345" indent="-37471185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EF65C0-C774-5649-A5FC-3864B06236AB}" type="slidenum">
              <a:rPr lang="en-US" sz="1300" b="0">
                <a:latin typeface="Times New Roman" charset="0"/>
              </a:rPr>
              <a:pPr eaLnBrk="1" hangingPunct="1"/>
              <a:t>46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28345" indent="-37471185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8871BD-2AAC-E24F-8798-DB564F72453B}" type="slidenum">
              <a:rPr lang="en-US" sz="1300" b="0">
                <a:latin typeface="Times New Roman" charset="0"/>
              </a:rPr>
              <a:pPr eaLnBrk="1" hangingPunct="1"/>
              <a:t>51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8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EA01B2A8-52CD-F545-8CC6-5F85D29D8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st.eecs.berkeley.edu/~cs168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TCP: Congestion Control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(part II)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696200" cy="2971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 168, Fall 2014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Sylvia Ratnasamy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http://inst.eecs.berkeley.edu/~cs168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Material thanks to Ion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Stoica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Scott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Shenker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Jennifer Rexford, Nick </a:t>
            </a:r>
            <a:r>
              <a:rPr lang="en-US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McKeown</a:t>
            </a:r>
            <a:r>
              <a:rPr lang="en-U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and many other colleagues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2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</a:t>
            </a:r>
            <a:r>
              <a:rPr lang="en-US" dirty="0" err="1" smtClean="0"/>
              <a:t>TimeOut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 Timeout </a:t>
            </a:r>
          </a:p>
          <a:p>
            <a:pPr lvl="1"/>
            <a:r>
              <a:rPr lang="en-US" dirty="0" err="1" smtClean="0"/>
              <a:t>ssthresh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</a:t>
            </a:r>
            <a:r>
              <a:rPr lang="en-US" dirty="0" smtClean="0"/>
              <a:t> CWND/2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CWND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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 marL="344487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5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</a:t>
            </a:r>
            <a:r>
              <a:rPr lang="en-US" dirty="0" err="1" smtClean="0"/>
              <a:t>dupACK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dupACKcount</a:t>
            </a:r>
            <a:r>
              <a:rPr lang="en-US" dirty="0" smtClean="0"/>
              <a:t> ++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dupACKcount</a:t>
            </a:r>
            <a:r>
              <a:rPr lang="en-US" dirty="0" smtClean="0"/>
              <a:t> = 3 /* fast retransmit  */ </a:t>
            </a:r>
          </a:p>
          <a:p>
            <a:pPr lvl="1"/>
            <a:r>
              <a:rPr lang="en-US" dirty="0" err="1" smtClean="0"/>
              <a:t>ssthresh</a:t>
            </a:r>
            <a:r>
              <a:rPr lang="en-US" dirty="0" smtClean="0"/>
              <a:t> = CWND/2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CWND = CWND/2</a:t>
            </a:r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0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Phase: Fast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problem: congestion avoidance too slow in recovering from an isolated loss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TCP connection with:</a:t>
            </a:r>
          </a:p>
          <a:p>
            <a:pPr lvl="1"/>
            <a:r>
              <a:rPr lang="en-US" dirty="0" smtClean="0"/>
              <a:t>CWND=10 packets</a:t>
            </a:r>
          </a:p>
          <a:p>
            <a:pPr lvl="1"/>
            <a:r>
              <a:rPr lang="en-US" dirty="0" smtClean="0"/>
              <a:t>Last ACK </a:t>
            </a:r>
            <a:r>
              <a:rPr lang="en-US" dirty="0" smtClean="0"/>
              <a:t>had </a:t>
            </a:r>
            <a:r>
              <a:rPr lang="en-US" dirty="0" err="1" smtClean="0"/>
              <a:t>seq</a:t>
            </a:r>
            <a:r>
              <a:rPr lang="en-US" dirty="0" smtClean="0"/>
              <a:t># </a:t>
            </a:r>
            <a:r>
              <a:rPr lang="en-US" dirty="0" smtClean="0"/>
              <a:t>101</a:t>
            </a:r>
          </a:p>
          <a:p>
            <a:pPr lvl="2"/>
            <a:r>
              <a:rPr lang="en-US" dirty="0" smtClean="0"/>
              <a:t>i.e., receiver expecting next packet to have </a:t>
            </a:r>
            <a:r>
              <a:rPr lang="en-US" dirty="0" err="1" smtClean="0"/>
              <a:t>seq</a:t>
            </a:r>
            <a:r>
              <a:rPr lang="en-US" dirty="0" smtClean="0"/>
              <a:t># </a:t>
            </a:r>
            <a:r>
              <a:rPr lang="en-US" dirty="0" smtClean="0"/>
              <a:t>101</a:t>
            </a:r>
          </a:p>
          <a:p>
            <a:pPr lvl="2"/>
            <a:endParaRPr lang="en-US" dirty="0"/>
          </a:p>
          <a:p>
            <a:r>
              <a:rPr lang="en-US" dirty="0" smtClean="0"/>
              <a:t>10 packets [101, 102, 103,…, 110] are in flight</a:t>
            </a:r>
          </a:p>
          <a:p>
            <a:pPr lvl="1"/>
            <a:r>
              <a:rPr lang="en-US" dirty="0" smtClean="0"/>
              <a:t>Packet 101 is </a:t>
            </a:r>
            <a:r>
              <a:rPr lang="en-US" dirty="0" smtClean="0"/>
              <a:t>dropped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11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73162"/>
          </a:xfrm>
        </p:spPr>
        <p:txBody>
          <a:bodyPr/>
          <a:lstStyle/>
          <a:p>
            <a:r>
              <a:rPr lang="en-US" dirty="0" smtClean="0"/>
              <a:t>Timeline (at sender)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 flight: 101, 102, 103, 104, 105, 106, 107, 108, 109, 110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dirty="0" smtClean="0"/>
              <a:t>ACK </a:t>
            </a:r>
            <a:r>
              <a:rPr lang="en-US" sz="2000" dirty="0" smtClean="0"/>
              <a:t>101 (due to 102)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dupACK#1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 smtClean="0"/>
              <a:t>ACK 101 (due to 103)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dupACK#2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ACK 101 (due to 104)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dupACK#3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RETRANSMIT 101 </a:t>
            </a:r>
            <a:r>
              <a:rPr lang="en-US" sz="2000" dirty="0" err="1" smtClean="0">
                <a:solidFill>
                  <a:srgbClr val="0000FF"/>
                </a:solidFill>
              </a:rPr>
              <a:t>ssthresh</a:t>
            </a:r>
            <a:r>
              <a:rPr lang="en-US" sz="2000" dirty="0" smtClean="0">
                <a:solidFill>
                  <a:srgbClr val="0000FF"/>
                </a:solidFill>
              </a:rPr>
              <a:t>=5  </a:t>
            </a:r>
            <a:r>
              <a:rPr lang="en-US" sz="2000" dirty="0" err="1" smtClean="0">
                <a:solidFill>
                  <a:srgbClr val="0000FF"/>
                </a:solidFill>
              </a:rPr>
              <a:t>cwnd</a:t>
            </a:r>
            <a:r>
              <a:rPr lang="en-US" sz="2000" dirty="0" smtClean="0">
                <a:solidFill>
                  <a:srgbClr val="0000FF"/>
                </a:solidFill>
              </a:rPr>
              <a:t>= 5</a:t>
            </a:r>
          </a:p>
          <a:p>
            <a:r>
              <a:rPr lang="en-US" sz="2000" dirty="0" smtClean="0"/>
              <a:t>ACK 101 (due to 105)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=5 + 1/5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106)  </a:t>
            </a:r>
            <a:r>
              <a:rPr lang="en-US" sz="2000" dirty="0" err="1"/>
              <a:t>cwnd</a:t>
            </a:r>
            <a:r>
              <a:rPr lang="en-US" sz="2000" dirty="0" smtClean="0"/>
              <a:t>=5 + 2/5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107)  </a:t>
            </a:r>
            <a:r>
              <a:rPr lang="en-US" sz="2000" dirty="0" err="1"/>
              <a:t>cwnd</a:t>
            </a:r>
            <a:r>
              <a:rPr lang="en-US" sz="2000" dirty="0" smtClean="0"/>
              <a:t>=5 + 3/5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108)  </a:t>
            </a:r>
            <a:r>
              <a:rPr lang="en-US" sz="2000" dirty="0" err="1"/>
              <a:t>cwnd</a:t>
            </a:r>
            <a:r>
              <a:rPr lang="en-US" sz="2000" dirty="0" smtClean="0"/>
              <a:t>=5 + 4/5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ACK 101 (due to 109)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=5 + 5/5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101 (due to </a:t>
            </a:r>
            <a:r>
              <a:rPr lang="en-US" sz="2000" dirty="0" smtClean="0"/>
              <a:t>110)  </a:t>
            </a:r>
            <a:r>
              <a:rPr lang="en-US" sz="2000" dirty="0" err="1"/>
              <a:t>cwnd</a:t>
            </a:r>
            <a:r>
              <a:rPr lang="en-US" sz="2000" dirty="0" smtClean="0"/>
              <a:t>=6 </a:t>
            </a:r>
            <a:r>
              <a:rPr lang="en-US" sz="2000" dirty="0"/>
              <a:t>+ </a:t>
            </a:r>
            <a:r>
              <a:rPr lang="en-US" sz="2000" dirty="0" smtClean="0"/>
              <a:t>1/</a:t>
            </a:r>
            <a:r>
              <a:rPr lang="en-US" sz="2000" dirty="0"/>
              <a:t>5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ACK </a:t>
            </a:r>
            <a:r>
              <a:rPr lang="en-US" sz="2000" dirty="0" smtClean="0">
                <a:solidFill>
                  <a:srgbClr val="0000FF"/>
                </a:solidFill>
              </a:rPr>
              <a:t>111 </a:t>
            </a:r>
            <a:r>
              <a:rPr lang="en-US" sz="2000" dirty="0">
                <a:solidFill>
                  <a:srgbClr val="0000FF"/>
                </a:solidFill>
              </a:rPr>
              <a:t>(due to </a:t>
            </a:r>
            <a:r>
              <a:rPr lang="en-US" sz="2000" dirty="0" smtClean="0">
                <a:solidFill>
                  <a:srgbClr val="0000FF"/>
                </a:solidFill>
              </a:rPr>
              <a:t>101</a:t>
            </a:r>
            <a:r>
              <a:rPr lang="en-US" sz="2000" dirty="0" smtClean="0">
                <a:solidFill>
                  <a:srgbClr val="FF0000"/>
                </a:solidFill>
              </a:rPr>
              <a:t>) 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 only now can we transmit new packets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Plus no packets in flight so ACK “clocking” (to increase CWND) stalls for another RTT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381780"/>
            <a:ext cx="71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9807" y="12954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101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2184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Fast Recovery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Idea: Grant the sender temporary “credit” for each </a:t>
            </a:r>
            <a:r>
              <a:rPr lang="en-US" sz="2400" dirty="0" err="1" smtClean="0"/>
              <a:t>dupACK</a:t>
            </a:r>
            <a:r>
              <a:rPr lang="en-US" sz="2400" dirty="0" smtClean="0"/>
              <a:t> so as to keep packets in flight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dupACKcount</a:t>
            </a:r>
            <a:r>
              <a:rPr lang="en-US" sz="2400" dirty="0" smtClean="0"/>
              <a:t> = 3 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ssthresh</a:t>
            </a:r>
            <a:r>
              <a:rPr lang="en-US" sz="2000" dirty="0" smtClean="0"/>
              <a:t> = </a:t>
            </a:r>
            <a:r>
              <a:rPr lang="en-US" sz="2000" dirty="0" err="1" smtClean="0"/>
              <a:t>cwnd</a:t>
            </a:r>
            <a:r>
              <a:rPr lang="en-US" sz="2000" dirty="0" smtClean="0"/>
              <a:t>/2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/>
              <a:t>cwnd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dirty="0" err="1" smtClean="0"/>
              <a:t>ssthresh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+ 3</a:t>
            </a:r>
          </a:p>
          <a:p>
            <a:pPr lvl="1"/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While in fast recovery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 + 1 for </a:t>
            </a:r>
            <a:r>
              <a:rPr lang="en-US" sz="2000" dirty="0">
                <a:solidFill>
                  <a:srgbClr val="FF0000"/>
                </a:solidFill>
              </a:rPr>
              <a:t>each additional duplicate </a:t>
            </a:r>
            <a:r>
              <a:rPr lang="en-US" sz="2000" dirty="0" smtClean="0">
                <a:solidFill>
                  <a:srgbClr val="FF0000"/>
                </a:solidFill>
              </a:rPr>
              <a:t>ACK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Exit fast recovery after </a:t>
            </a:r>
            <a:r>
              <a:rPr lang="en-US" sz="2400" dirty="0"/>
              <a:t>receiving new </a:t>
            </a:r>
            <a:r>
              <a:rPr lang="en-US" sz="2400" dirty="0" smtClean="0"/>
              <a:t>ACK</a:t>
            </a:r>
          </a:p>
          <a:p>
            <a:pPr lvl="1"/>
            <a:r>
              <a:rPr lang="en-US" sz="2000" dirty="0" smtClean="0"/>
              <a:t>set </a:t>
            </a:r>
            <a:r>
              <a:rPr lang="en-US" sz="2000" dirty="0" err="1" smtClean="0">
                <a:solidFill>
                  <a:srgbClr val="FF0000"/>
                </a:solidFill>
              </a:rPr>
              <a:t>cwnd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ssthresh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6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2"/>
          </a:xfrm>
        </p:spPr>
        <p:txBody>
          <a:bodyPr/>
          <a:lstStyle/>
          <a:p>
            <a:r>
              <a:rPr lang="en-US" dirty="0" smtClean="0"/>
              <a:t>Timeline (at sender)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538"/>
            <a:ext cx="8534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 flight: 101, 102, 103, 104, 105, 106, 107, 108, 109, </a:t>
            </a:r>
            <a:r>
              <a:rPr lang="en-US" sz="2000" b="1" dirty="0" smtClean="0"/>
              <a:t>110</a:t>
            </a:r>
            <a:br>
              <a:rPr lang="en-US" sz="2000" b="1" dirty="0" smtClean="0"/>
            </a:br>
            <a:endParaRPr lang="en-US" sz="2000" dirty="0" smtClean="0"/>
          </a:p>
          <a:p>
            <a:r>
              <a:rPr lang="en-US" sz="2000" dirty="0" smtClean="0"/>
              <a:t>ACK </a:t>
            </a:r>
            <a:r>
              <a:rPr lang="en-US" sz="2000" dirty="0" smtClean="0"/>
              <a:t>101 (due to 102)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dup#1</a:t>
            </a:r>
            <a:endParaRPr lang="en-US" sz="2000" dirty="0"/>
          </a:p>
          <a:p>
            <a:r>
              <a:rPr lang="en-US" sz="2000" dirty="0" smtClean="0"/>
              <a:t>ACK 101 (due to 103)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dup#2</a:t>
            </a:r>
          </a:p>
          <a:p>
            <a:r>
              <a:rPr lang="en-US" sz="2000" dirty="0" smtClean="0"/>
              <a:t>ACK 101 (due to 104)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=10  dup#3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REXMIT 101 </a:t>
            </a:r>
            <a:r>
              <a:rPr lang="en-US" sz="2000" dirty="0" err="1" smtClean="0">
                <a:solidFill>
                  <a:srgbClr val="0000FF"/>
                </a:solidFill>
              </a:rPr>
              <a:t>ssthresh</a:t>
            </a:r>
            <a:r>
              <a:rPr lang="en-US" sz="2000" dirty="0" smtClean="0">
                <a:solidFill>
                  <a:srgbClr val="0000FF"/>
                </a:solidFill>
              </a:rPr>
              <a:t>=5  </a:t>
            </a:r>
            <a:r>
              <a:rPr lang="en-US" sz="2000" dirty="0" err="1" smtClean="0">
                <a:solidFill>
                  <a:srgbClr val="0000FF"/>
                </a:solidFill>
              </a:rPr>
              <a:t>cwnd</a:t>
            </a:r>
            <a:r>
              <a:rPr lang="en-US" sz="2000" dirty="0" smtClean="0">
                <a:solidFill>
                  <a:srgbClr val="0000FF"/>
                </a:solidFill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</a:rPr>
              <a:t>8 (5+3)</a:t>
            </a:r>
          </a:p>
          <a:p>
            <a:r>
              <a:rPr lang="en-US" sz="2000" dirty="0" smtClean="0"/>
              <a:t>ACK 101 (due to 105)  </a:t>
            </a:r>
            <a:r>
              <a:rPr lang="en-US" sz="2000" b="1" dirty="0" err="1" smtClean="0">
                <a:solidFill>
                  <a:srgbClr val="008000"/>
                </a:solidFill>
              </a:rPr>
              <a:t>cwnd</a:t>
            </a:r>
            <a:r>
              <a:rPr lang="en-US" sz="2000" b="1" dirty="0" smtClean="0">
                <a:solidFill>
                  <a:srgbClr val="008000"/>
                </a:solidFill>
              </a:rPr>
              <a:t>= 9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106)  </a:t>
            </a:r>
            <a:r>
              <a:rPr lang="en-US" sz="2000" dirty="0" err="1"/>
              <a:t>cwnd</a:t>
            </a:r>
            <a:r>
              <a:rPr lang="en-US" sz="2000" dirty="0" smtClean="0"/>
              <a:t>=10 (no </a:t>
            </a:r>
            <a:r>
              <a:rPr lang="en-US" sz="2000" dirty="0" err="1" smtClean="0"/>
              <a:t>xmit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107)  </a:t>
            </a:r>
            <a:r>
              <a:rPr lang="en-US" sz="2000" dirty="0" err="1"/>
              <a:t>cwnd</a:t>
            </a:r>
            <a:r>
              <a:rPr lang="en-US" sz="2000" dirty="0" smtClean="0"/>
              <a:t>=11 (</a:t>
            </a:r>
            <a:r>
              <a:rPr lang="en-US" sz="2000" b="1" dirty="0" err="1" smtClean="0">
                <a:solidFill>
                  <a:srgbClr val="008000"/>
                </a:solidFill>
              </a:rPr>
              <a:t>xmit</a:t>
            </a:r>
            <a:r>
              <a:rPr lang="en-US" sz="2000" b="1" dirty="0" smtClean="0">
                <a:solidFill>
                  <a:srgbClr val="008000"/>
                </a:solidFill>
              </a:rPr>
              <a:t> 111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ACK </a:t>
            </a:r>
            <a:r>
              <a:rPr lang="en-US" sz="2000" dirty="0" smtClean="0"/>
              <a:t>101 </a:t>
            </a:r>
            <a:r>
              <a:rPr lang="en-US" sz="2000" dirty="0"/>
              <a:t>(due to </a:t>
            </a:r>
            <a:r>
              <a:rPr lang="en-US" sz="2000" dirty="0" smtClean="0"/>
              <a:t>108)  </a:t>
            </a:r>
            <a:r>
              <a:rPr lang="en-US" sz="2000" dirty="0" err="1"/>
              <a:t>cwnd</a:t>
            </a:r>
            <a:r>
              <a:rPr lang="en-US" sz="2000" dirty="0" smtClean="0"/>
              <a:t>=12 (</a:t>
            </a:r>
            <a:r>
              <a:rPr lang="en-US" sz="2000" b="1" dirty="0" err="1" smtClean="0">
                <a:solidFill>
                  <a:srgbClr val="008000"/>
                </a:solidFill>
              </a:rPr>
              <a:t>xmit</a:t>
            </a:r>
            <a:r>
              <a:rPr lang="en-US" sz="2000" b="1" dirty="0" smtClean="0">
                <a:solidFill>
                  <a:srgbClr val="008000"/>
                </a:solidFill>
              </a:rPr>
              <a:t> 112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ACK 101 (due to 109)  </a:t>
            </a:r>
            <a:r>
              <a:rPr lang="en-US" sz="2000" dirty="0" err="1" smtClean="0"/>
              <a:t>cwnd</a:t>
            </a:r>
            <a:r>
              <a:rPr lang="en-US" sz="2000" dirty="0" smtClean="0"/>
              <a:t>=13 (</a:t>
            </a:r>
            <a:r>
              <a:rPr lang="en-US" sz="2000" b="1" dirty="0" err="1" smtClean="0">
                <a:solidFill>
                  <a:srgbClr val="008000"/>
                </a:solidFill>
              </a:rPr>
              <a:t>xmit</a:t>
            </a:r>
            <a:r>
              <a:rPr lang="en-US" sz="2000" b="1" dirty="0" smtClean="0">
                <a:solidFill>
                  <a:srgbClr val="008000"/>
                </a:solidFill>
              </a:rPr>
              <a:t> 113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ACK 101 (due to </a:t>
            </a:r>
            <a:r>
              <a:rPr lang="en-US" sz="2000" dirty="0" smtClean="0"/>
              <a:t>110)  </a:t>
            </a:r>
            <a:r>
              <a:rPr lang="en-US" sz="2000" dirty="0" err="1"/>
              <a:t>cwnd</a:t>
            </a:r>
            <a:r>
              <a:rPr lang="en-US" sz="2000" dirty="0" smtClean="0"/>
              <a:t>=14 (</a:t>
            </a:r>
            <a:r>
              <a:rPr lang="en-US" sz="2000" b="1" dirty="0" err="1" smtClean="0">
                <a:solidFill>
                  <a:srgbClr val="008000"/>
                </a:solidFill>
              </a:rPr>
              <a:t>xmit</a:t>
            </a:r>
            <a:r>
              <a:rPr lang="en-US" sz="2000" b="1" dirty="0" smtClean="0">
                <a:solidFill>
                  <a:srgbClr val="008000"/>
                </a:solidFill>
              </a:rPr>
              <a:t> 114</a:t>
            </a:r>
            <a:r>
              <a:rPr lang="en-US" sz="2000" dirty="0" smtClean="0"/>
              <a:t>)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ACK </a:t>
            </a:r>
            <a:r>
              <a:rPr lang="en-US" sz="2000" dirty="0" smtClean="0">
                <a:solidFill>
                  <a:srgbClr val="0000FF"/>
                </a:solidFill>
              </a:rPr>
              <a:t>111 </a:t>
            </a:r>
            <a:r>
              <a:rPr lang="en-US" sz="2000" dirty="0">
                <a:solidFill>
                  <a:srgbClr val="0000FF"/>
                </a:solidFill>
              </a:rPr>
              <a:t>(due to </a:t>
            </a:r>
            <a:r>
              <a:rPr lang="en-US" sz="2000" dirty="0" smtClean="0">
                <a:solidFill>
                  <a:srgbClr val="0000FF"/>
                </a:solidFill>
              </a:rPr>
              <a:t>101) </a:t>
            </a:r>
            <a:r>
              <a:rPr lang="en-US" sz="2000" dirty="0" err="1" smtClean="0">
                <a:solidFill>
                  <a:srgbClr val="0000FF"/>
                </a:solidFill>
              </a:rPr>
              <a:t>cwnd</a:t>
            </a:r>
            <a:r>
              <a:rPr lang="en-US" sz="2000" dirty="0" smtClean="0">
                <a:solidFill>
                  <a:srgbClr val="0000FF"/>
                </a:solidFill>
              </a:rPr>
              <a:t> = 5 (</a:t>
            </a:r>
            <a:r>
              <a:rPr lang="en-US" sz="2000" dirty="0" err="1" smtClean="0">
                <a:solidFill>
                  <a:srgbClr val="0000FF"/>
                </a:solidFill>
              </a:rPr>
              <a:t>xmit</a:t>
            </a:r>
            <a:r>
              <a:rPr lang="en-US" sz="2000" dirty="0" smtClean="0">
                <a:solidFill>
                  <a:srgbClr val="0000FF"/>
                </a:solidFill>
              </a:rPr>
              <a:t> 115)  </a:t>
            </a:r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 exiting fast recovery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Packets 111-114 already in flight</a:t>
            </a:r>
          </a:p>
          <a:p>
            <a:r>
              <a:rPr lang="en-US" sz="2000" dirty="0" smtClean="0">
                <a:sym typeface="Wingdings"/>
              </a:rPr>
              <a:t>ACK 112 (due to 111) </a:t>
            </a:r>
            <a:r>
              <a:rPr lang="en-US" sz="2000" dirty="0" err="1" smtClean="0">
                <a:sym typeface="Wingdings"/>
              </a:rPr>
              <a:t>cwnd</a:t>
            </a:r>
            <a:r>
              <a:rPr lang="en-US" sz="2000" dirty="0" smtClean="0">
                <a:sym typeface="Wingdings"/>
              </a:rPr>
              <a:t> = 5 + 1/5   back in congestion avoidance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71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0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08636" y="2252246"/>
            <a:ext cx="1721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cwnd</a:t>
            </a:r>
            <a:r>
              <a:rPr lang="en-US" sz="1600" b="0" i="1" dirty="0" smtClean="0">
                <a:latin typeface="+mn-lt"/>
              </a:rPr>
              <a:t> &gt; </a:t>
            </a:r>
            <a:r>
              <a:rPr lang="en-US" sz="1600" b="0" i="1" dirty="0" err="1" smtClean="0">
                <a:latin typeface="+mn-lt"/>
              </a:rPr>
              <a:t>ssthresh</a:t>
            </a:r>
            <a:endParaRPr lang="en-US" sz="1600" b="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2785646"/>
            <a:ext cx="90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timeout</a:t>
            </a:r>
            <a:endParaRPr lang="en-US" sz="1600" b="0" i="1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86000" y="44958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2800" y="3733800"/>
            <a:ext cx="90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timeout</a:t>
            </a:r>
            <a:endParaRPr lang="en-US" sz="1600" b="0" i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40386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1082" y="3810000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5749881"/>
            <a:ext cx="997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endParaRPr lang="en-US" sz="1600" b="0" i="1" dirty="0"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682" y="3242846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" y="1600200"/>
            <a:ext cx="90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timeout</a:t>
            </a:r>
            <a:endParaRPr lang="en-US" sz="1600" b="0" i="1" dirty="0"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3679" y="1929824"/>
            <a:ext cx="655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</a:t>
            </a:r>
            <a:br>
              <a:rPr lang="en-US" sz="1600" b="0" i="1" dirty="0" smtClean="0">
                <a:latin typeface="+mn-lt"/>
              </a:rPr>
            </a:br>
            <a:r>
              <a:rPr lang="en-US" sz="1600" b="0" i="1" dirty="0" smtClean="0">
                <a:latin typeface="+mn-lt"/>
              </a:rPr>
              <a:t>ACK</a:t>
            </a:r>
            <a:endParaRPr lang="en-US" sz="1600" b="0" i="1" dirty="0"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err="1" smtClean="0">
                <a:latin typeface="+mn-lt"/>
              </a:rPr>
              <a:t>dupACK</a:t>
            </a:r>
            <a:endParaRPr lang="en-US" sz="1200" b="0" i="1" dirty="0"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 err="1" smtClean="0">
                <a:latin typeface="+mn-lt"/>
              </a:rPr>
              <a:t>dupACK</a:t>
            </a:r>
            <a:endParaRPr lang="en-US" sz="14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562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08636" y="2252246"/>
            <a:ext cx="1721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cwnd</a:t>
            </a:r>
            <a:r>
              <a:rPr lang="en-US" sz="1600" b="0" i="1" dirty="0" smtClean="0">
                <a:latin typeface="+mn-lt"/>
              </a:rPr>
              <a:t> &gt; </a:t>
            </a:r>
            <a:r>
              <a:rPr lang="en-US" sz="1600" b="0" i="1" dirty="0" err="1" smtClean="0">
                <a:latin typeface="+mn-lt"/>
              </a:rPr>
              <a:t>ssthresh</a:t>
            </a:r>
            <a:endParaRPr lang="en-US" sz="1600" b="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73" y="2785646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86000" y="44958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773" y="37338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4038600"/>
            <a:ext cx="1231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r>
              <a:rPr lang="en-US" sz="1600" b="0" i="1" dirty="0" smtClean="0">
                <a:latin typeface="+mn-lt"/>
              </a:rPr>
              <a:t>=3</a:t>
            </a:r>
            <a:endParaRPr lang="en-US" sz="1600" b="0" i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1082" y="3810000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5749881"/>
            <a:ext cx="997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dupACK</a:t>
            </a:r>
            <a:endParaRPr lang="en-US" sz="1600" b="0" i="1" dirty="0"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682" y="3242846"/>
            <a:ext cx="1081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ACK</a:t>
            </a:r>
            <a:endParaRPr lang="en-US" sz="1600" b="0" i="1" dirty="0"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73" y="16002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83679" y="1929824"/>
            <a:ext cx="655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smtClean="0">
                <a:latin typeface="+mn-lt"/>
              </a:rPr>
              <a:t>new </a:t>
            </a:r>
            <a:br>
              <a:rPr lang="en-US" sz="1600" b="0" i="1" dirty="0" smtClean="0">
                <a:latin typeface="+mn-lt"/>
              </a:rPr>
            </a:br>
            <a:r>
              <a:rPr lang="en-US" sz="1600" b="0" i="1" dirty="0" smtClean="0">
                <a:latin typeface="+mn-lt"/>
              </a:rPr>
              <a:t>ACK</a:t>
            </a:r>
            <a:endParaRPr lang="en-US" sz="1600" b="0" i="1" dirty="0"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err="1" smtClean="0">
                <a:latin typeface="+mn-lt"/>
              </a:rPr>
              <a:t>dupACK</a:t>
            </a:r>
            <a:endParaRPr lang="en-US" sz="1200" b="0" i="1" dirty="0"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dirty="0" err="1" smtClean="0">
                <a:latin typeface="+mn-lt"/>
              </a:rPr>
              <a:t>dupACK</a:t>
            </a:r>
            <a:endParaRPr lang="en-US" sz="14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148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608636" y="2252246"/>
            <a:ext cx="17219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1" dirty="0" err="1" smtClean="0">
                <a:latin typeface="+mn-lt"/>
              </a:rPr>
              <a:t>cwnd</a:t>
            </a:r>
            <a:r>
              <a:rPr lang="en-US" sz="1600" b="0" i="1" dirty="0" smtClean="0">
                <a:latin typeface="+mn-lt"/>
              </a:rPr>
              <a:t> &gt; </a:t>
            </a:r>
            <a:r>
              <a:rPr lang="en-US" sz="1600" b="0" i="1" dirty="0" err="1" smtClean="0">
                <a:latin typeface="+mn-lt"/>
              </a:rPr>
              <a:t>ssthresh</a:t>
            </a:r>
            <a:endParaRPr lang="en-US" sz="1600" b="0" i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73" y="2785646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29694" y="44958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773" y="37338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9694" y="40386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5797" y="3810000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7295" y="5749881"/>
            <a:ext cx="105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7397" y="3242846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73" y="16002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53283" y="1929824"/>
            <a:ext cx="6859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</a:t>
            </a:r>
            <a:br>
              <a:rPr lang="en-US" sz="16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4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259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19400"/>
            <a:ext cx="6373562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grades and solutions to be released soon after lecture today</a:t>
            </a:r>
            <a:endParaRPr lang="en-US" dirty="0" smtClean="0"/>
          </a:p>
          <a:p>
            <a:r>
              <a:rPr lang="en-US" dirty="0" smtClean="0"/>
              <a:t>Distribution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8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600" dirty="0" smtClean="0"/>
              <a:t> TCP State Machine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 bwMode="auto">
          <a:xfrm>
            <a:off x="1752600" y="2057400"/>
            <a:ext cx="1295400" cy="11430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slow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start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19812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congstn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.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avoid.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8600" y="5181600"/>
            <a:ext cx="1371600" cy="1219200"/>
          </a:xfrm>
          <a:prstGeom prst="ellipse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fast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rPr>
              <a:t>recovery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 bwMode="auto">
          <a:xfrm flipV="1">
            <a:off x="3048000" y="2590800"/>
            <a:ext cx="3124200" cy="381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352800" y="2209800"/>
            <a:ext cx="205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err="1" smtClean="0">
                <a:solidFill>
                  <a:srgbClr val="0000FF"/>
                </a:solidFill>
                <a:latin typeface="+mn-lt"/>
              </a:rPr>
              <a:t>cwnd</a:t>
            </a:r>
            <a:r>
              <a:rPr lang="en-US" sz="1800" i="1" dirty="0" smtClean="0">
                <a:solidFill>
                  <a:srgbClr val="0000FF"/>
                </a:solidFill>
                <a:latin typeface="+mn-lt"/>
              </a:rPr>
              <a:t> &gt; </a:t>
            </a:r>
            <a:r>
              <a:rPr lang="en-US" sz="1800" i="1" dirty="0" err="1" smtClean="0">
                <a:solidFill>
                  <a:srgbClr val="0000FF"/>
                </a:solidFill>
                <a:latin typeface="+mn-lt"/>
              </a:rPr>
              <a:t>ssthresh</a:t>
            </a:r>
            <a:endParaRPr lang="en-US" sz="1800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8173" y="2785646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048000" y="2743200"/>
            <a:ext cx="3124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505027" y="3159264"/>
            <a:ext cx="1609773" cy="24795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257800" y="3200400"/>
            <a:ext cx="1600200" cy="2286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5105400" y="3200400"/>
            <a:ext cx="1447800" cy="2057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7" idx="1"/>
          </p:cNvCxnSpPr>
          <p:nvPr/>
        </p:nvCxnSpPr>
        <p:spPr bwMode="auto">
          <a:xfrm flipH="1" flipV="1">
            <a:off x="2819400" y="3048000"/>
            <a:ext cx="1420066" cy="23121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29694" y="44958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4773" y="37338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39694" y="4038600"/>
            <a:ext cx="128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=3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5797" y="3810000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7" name="Freeform 36"/>
          <p:cNvSpPr/>
          <p:nvPr/>
        </p:nvSpPr>
        <p:spPr>
          <a:xfrm rot="976329">
            <a:off x="3086564" y="5666362"/>
            <a:ext cx="1097328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77295" y="5749881"/>
            <a:ext cx="105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883872" y="2667000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7397" y="3242846"/>
            <a:ext cx="1126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Freeform 40"/>
          <p:cNvSpPr/>
          <p:nvPr/>
        </p:nvSpPr>
        <p:spPr>
          <a:xfrm rot="4557557">
            <a:off x="1283727" y="1501256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7773" y="1600200"/>
            <a:ext cx="97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timeout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3" name="Freeform 42"/>
          <p:cNvSpPr/>
          <p:nvPr/>
        </p:nvSpPr>
        <p:spPr>
          <a:xfrm rot="10800000">
            <a:off x="7247054" y="1935809"/>
            <a:ext cx="1097328" cy="6607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153283" y="1929824"/>
            <a:ext cx="6859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new </a:t>
            </a:r>
            <a:br>
              <a:rPr lang="en-US" sz="16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i="1" dirty="0" smtClean="0">
                <a:solidFill>
                  <a:srgbClr val="FF0000"/>
                </a:solidFill>
                <a:latin typeface="+mn-lt"/>
              </a:rPr>
              <a:t>ACK</a:t>
            </a:r>
            <a:endParaRPr lang="en-US" sz="1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Freeform 27"/>
          <p:cNvSpPr/>
          <p:nvPr/>
        </p:nvSpPr>
        <p:spPr>
          <a:xfrm rot="1324048">
            <a:off x="1042966" y="2311961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347719">
            <a:off x="245879" y="2326137"/>
            <a:ext cx="809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Freeform 32"/>
          <p:cNvSpPr/>
          <p:nvPr/>
        </p:nvSpPr>
        <p:spPr>
          <a:xfrm rot="15672660">
            <a:off x="6999475" y="3045120"/>
            <a:ext cx="889644" cy="432134"/>
          </a:xfrm>
          <a:custGeom>
            <a:avLst/>
            <a:gdLst>
              <a:gd name="connsiteX0" fmla="*/ 840607 w 1097328"/>
              <a:gd name="connsiteY0" fmla="*/ 0 h 796115"/>
              <a:gd name="connsiteX1" fmla="*/ 2885 w 1097328"/>
              <a:gd name="connsiteY1" fmla="*/ 770068 h 796115"/>
              <a:gd name="connsiteX2" fmla="*/ 1097328 w 1097328"/>
              <a:gd name="connsiteY2" fmla="*/ 540399 h 7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328" h="796115">
                <a:moveTo>
                  <a:pt x="840607" y="0"/>
                </a:moveTo>
                <a:cubicBezTo>
                  <a:pt x="400352" y="340001"/>
                  <a:pt x="-39902" y="680002"/>
                  <a:pt x="2885" y="770068"/>
                </a:cubicBezTo>
                <a:cubicBezTo>
                  <a:pt x="45672" y="860134"/>
                  <a:pt x="571500" y="700266"/>
                  <a:pt x="1097328" y="54039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347719">
            <a:off x="7480807" y="3093293"/>
            <a:ext cx="912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>
                <a:solidFill>
                  <a:srgbClr val="FF0000"/>
                </a:solidFill>
                <a:latin typeface="+mn-lt"/>
              </a:rPr>
              <a:t>dupACK</a:t>
            </a:r>
            <a:endParaRPr lang="en-US" sz="14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309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Flavors 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419600"/>
          </a:xfrm>
        </p:spPr>
        <p:txBody>
          <a:bodyPr/>
          <a:lstStyle/>
          <a:p>
            <a:pPr marL="342900" indent="-342900"/>
            <a:r>
              <a:rPr lang="en-US" dirty="0"/>
              <a:t>TCP-Tahoe</a:t>
            </a:r>
          </a:p>
          <a:p>
            <a:pPr marL="742950" lvl="1" indent="-285750"/>
            <a:r>
              <a:rPr lang="en-US" dirty="0" smtClean="0"/>
              <a:t>CWND </a:t>
            </a:r>
            <a:r>
              <a:rPr lang="en-US" dirty="0"/>
              <a:t>=1 </a:t>
            </a:r>
            <a:r>
              <a:rPr lang="en-US" dirty="0" smtClean="0"/>
              <a:t>on triple </a:t>
            </a:r>
            <a:r>
              <a:rPr lang="en-US" dirty="0" err="1" smtClean="0"/>
              <a:t>dupACK</a:t>
            </a:r>
            <a:endParaRPr lang="en-US" dirty="0"/>
          </a:p>
          <a:p>
            <a:pPr marL="342900" indent="-342900"/>
            <a:r>
              <a:rPr lang="en-US" dirty="0"/>
              <a:t>TCP-Reno</a:t>
            </a:r>
          </a:p>
          <a:p>
            <a:pPr marL="742950" lvl="1" indent="-285750"/>
            <a:r>
              <a:rPr lang="en-US" dirty="0" smtClean="0"/>
              <a:t>CWND </a:t>
            </a:r>
            <a:r>
              <a:rPr lang="en-US" dirty="0"/>
              <a:t>=1 on timeout</a:t>
            </a:r>
          </a:p>
          <a:p>
            <a:pPr marL="742950" lvl="1" indent="-285750"/>
            <a:r>
              <a:rPr lang="en-US" dirty="0" smtClean="0"/>
              <a:t>CWND </a:t>
            </a:r>
            <a:r>
              <a:rPr lang="en-US" dirty="0"/>
              <a:t>= </a:t>
            </a:r>
            <a:r>
              <a:rPr lang="en-US" dirty="0" smtClean="0"/>
              <a:t>CWND/</a:t>
            </a:r>
            <a:r>
              <a:rPr lang="en-US" dirty="0"/>
              <a:t>2 on </a:t>
            </a:r>
            <a:r>
              <a:rPr lang="en-US" dirty="0" smtClean="0"/>
              <a:t>triple </a:t>
            </a:r>
            <a:r>
              <a:rPr lang="en-US" dirty="0" err="1" smtClean="0"/>
              <a:t>dupack</a:t>
            </a:r>
            <a:endParaRPr lang="en-US" dirty="0"/>
          </a:p>
          <a:p>
            <a:pPr marL="342900" indent="-342900"/>
            <a:r>
              <a:rPr lang="en-US" dirty="0"/>
              <a:t>TCP-</a:t>
            </a:r>
            <a:r>
              <a:rPr lang="en-US" dirty="0" err="1"/>
              <a:t>newReno</a:t>
            </a:r>
            <a:endParaRPr lang="en-US" dirty="0"/>
          </a:p>
          <a:p>
            <a:pPr marL="742950" lvl="1" indent="-285750"/>
            <a:r>
              <a:rPr lang="en-US" dirty="0"/>
              <a:t>TCP-Reno + i</a:t>
            </a:r>
            <a:r>
              <a:rPr lang="en-US" dirty="0" smtClean="0"/>
              <a:t>mproved </a:t>
            </a:r>
            <a:r>
              <a:rPr lang="en-US" dirty="0"/>
              <a:t>fast </a:t>
            </a:r>
            <a:r>
              <a:rPr lang="en-US" dirty="0" smtClean="0"/>
              <a:t>recovery</a:t>
            </a:r>
            <a:endParaRPr lang="en-US" dirty="0"/>
          </a:p>
          <a:p>
            <a:pPr marL="342900" indent="-342900"/>
            <a:r>
              <a:rPr lang="en-US" dirty="0"/>
              <a:t>TCP-</a:t>
            </a:r>
            <a:r>
              <a:rPr lang="en-US" dirty="0" smtClean="0"/>
              <a:t>SACK</a:t>
            </a:r>
          </a:p>
          <a:p>
            <a:pPr lvl="1" indent="-342900"/>
            <a:r>
              <a:rPr lang="en-US" dirty="0" smtClean="0"/>
              <a:t>incorporates selective acknowledgements 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400800" y="3429000"/>
            <a:ext cx="2514600" cy="1066800"/>
          </a:xfrm>
          <a:prstGeom prst="wedgeRoundRectCallout">
            <a:avLst>
              <a:gd name="adj1" fmla="val -168598"/>
              <a:gd name="adj2" fmla="val 35905"/>
              <a:gd name="adj3" fmla="val 16667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4741" y="3505200"/>
            <a:ext cx="1915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Our default </a:t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assumption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083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Interoperability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How can all these algorithms coexist? Don</a:t>
            </a:r>
            <a:r>
              <a:rPr 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t we need a single, uniform standard?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What happens if I</a:t>
            </a:r>
            <a:r>
              <a:rPr 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m using Reno and you are using Tahoe, and we try to communicate?</a:t>
            </a:r>
          </a:p>
        </p:txBody>
      </p:sp>
    </p:spTree>
    <p:extLst>
      <p:ext uri="{BB962C8B-B14F-4D97-AF65-F5344CB8AC3E}">
        <p14:creationId xmlns:p14="http://schemas.microsoft.com/office/powerpoint/2010/main" val="112256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Last Lecture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TCP Congestion control: the gory details</a:t>
            </a:r>
          </a:p>
          <a:p>
            <a:pPr lvl="1">
              <a:buClr>
                <a:schemeClr val="tx2"/>
              </a:buClr>
            </a:pPr>
            <a:endParaRPr lang="en-US" dirty="0" smtClean="0">
              <a:latin typeface="Arial" charset="0"/>
            </a:endParaRPr>
          </a:p>
          <a:p>
            <a:pPr marL="0" indent="-4763">
              <a:buNone/>
            </a:pPr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Today</a:t>
            </a:r>
          </a:p>
          <a:p>
            <a:pPr marL="801687" lvl="1" indent="-457200"/>
            <a:r>
              <a:rPr lang="en-US" dirty="0" smtClean="0">
                <a:solidFill>
                  <a:srgbClr val="A6A6A6"/>
                </a:solidFill>
                <a:latin typeface="Arial" charset="0"/>
              </a:rPr>
              <a:t>Wrap-up CC details (fast retransmit)</a:t>
            </a:r>
          </a:p>
          <a:p>
            <a:pPr marL="801687" lvl="1" indent="-457200"/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Critically examining TCP</a:t>
            </a:r>
          </a:p>
          <a:p>
            <a:pPr marL="801687" lvl="1" indent="-457200"/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Advanced techniques</a:t>
            </a: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6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 Throughput Equation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16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658283" y="2490686"/>
            <a:ext cx="1910025" cy="2303638"/>
          </a:xfrm>
          <a:custGeom>
            <a:avLst/>
            <a:gdLst>
              <a:gd name="connsiteX0" fmla="*/ 19691 w 1910025"/>
              <a:gd name="connsiteY0" fmla="*/ 1260110 h 2303638"/>
              <a:gd name="connsiteX1" fmla="*/ 0 w 1910025"/>
              <a:gd name="connsiteY1" fmla="*/ 2303638 h 2303638"/>
              <a:gd name="connsiteX2" fmla="*/ 1910025 w 1910025"/>
              <a:gd name="connsiteY2" fmla="*/ 2303638 h 2303638"/>
              <a:gd name="connsiteX3" fmla="*/ 1910025 w 1910025"/>
              <a:gd name="connsiteY3" fmla="*/ 0 h 2303638"/>
              <a:gd name="connsiteX4" fmla="*/ 19691 w 1910025"/>
              <a:gd name="connsiteY4" fmla="*/ 1260110 h 230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025" h="2303638">
                <a:moveTo>
                  <a:pt x="19691" y="1260110"/>
                </a:moveTo>
                <a:lnTo>
                  <a:pt x="0" y="2303638"/>
                </a:lnTo>
                <a:lnTo>
                  <a:pt x="1910025" y="2303638"/>
                </a:lnTo>
                <a:lnTo>
                  <a:pt x="1910025" y="0"/>
                </a:lnTo>
                <a:lnTo>
                  <a:pt x="19691" y="126011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0090"/>
                </a:solidFill>
                <a:latin typeface="Arial" pitchFamily="-65" charset="0"/>
              </a:rPr>
              <a:t>A</a:t>
            </a:r>
            <a:endParaRPr lang="en-US" sz="2800" dirty="0">
              <a:solidFill>
                <a:srgbClr val="000090"/>
              </a:solidFill>
              <a:latin typeface="Arial" pitchFamily="-65" charset="0"/>
            </a:endParaRPr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73162"/>
          </a:xfrm>
        </p:spPr>
        <p:txBody>
          <a:bodyPr/>
          <a:lstStyle/>
          <a:p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A Simple Model for TCP Throughput</a:t>
            </a:r>
            <a:endParaRPr lang="en-US" sz="3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2" name="Freeform 4"/>
          <p:cNvSpPr>
            <a:spLocks/>
          </p:cNvSpPr>
          <p:nvPr/>
        </p:nvSpPr>
        <p:spPr bwMode="auto">
          <a:xfrm>
            <a:off x="844550" y="1722438"/>
            <a:ext cx="7842250" cy="3078162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>
            <a:off x="2663825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5"/>
          <p:cNvSpPr txBox="1">
            <a:spLocks noChangeArrowheads="1"/>
          </p:cNvSpPr>
          <p:nvPr/>
        </p:nvSpPr>
        <p:spPr bwMode="auto">
          <a:xfrm>
            <a:off x="2286000" y="1371600"/>
            <a:ext cx="783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24585" name="Freeform 15"/>
          <p:cNvSpPr>
            <a:spLocks/>
          </p:cNvSpPr>
          <p:nvPr/>
        </p:nvSpPr>
        <p:spPr bwMode="auto">
          <a:xfrm>
            <a:off x="844550" y="2484438"/>
            <a:ext cx="1828800" cy="2316162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8"/>
          <p:cNvSpPr txBox="1">
            <a:spLocks noChangeArrowheads="1"/>
          </p:cNvSpPr>
          <p:nvPr/>
        </p:nvSpPr>
        <p:spPr bwMode="auto">
          <a:xfrm>
            <a:off x="7796740" y="4724400"/>
            <a:ext cx="7265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charset="0"/>
              </a:rPr>
              <a:t>time</a:t>
            </a:r>
            <a:endParaRPr lang="en-US" i="1" dirty="0">
              <a:latin typeface="Times New Roman" charset="0"/>
            </a:endParaRPr>
          </a:p>
        </p:txBody>
      </p:sp>
      <p:sp>
        <p:nvSpPr>
          <p:cNvPr id="24587" name="Text Box 19"/>
          <p:cNvSpPr txBox="1">
            <a:spLocks noChangeArrowheads="1"/>
          </p:cNvSpPr>
          <p:nvPr/>
        </p:nvSpPr>
        <p:spPr bwMode="auto">
          <a:xfrm>
            <a:off x="53975" y="1384300"/>
            <a:ext cx="81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</a:rPr>
              <a:t>cwnd</a:t>
            </a:r>
          </a:p>
        </p:txBody>
      </p:sp>
      <p:sp>
        <p:nvSpPr>
          <p:cNvPr id="24588" name="Freeform 34"/>
          <p:cNvSpPr>
            <a:spLocks noChangeArrowheads="1"/>
          </p:cNvSpPr>
          <p:nvPr/>
        </p:nvSpPr>
        <p:spPr bwMode="auto">
          <a:xfrm>
            <a:off x="2663825" y="2484438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Freeform 35"/>
          <p:cNvSpPr>
            <a:spLocks noChangeArrowheads="1"/>
          </p:cNvSpPr>
          <p:nvPr/>
        </p:nvSpPr>
        <p:spPr bwMode="auto">
          <a:xfrm>
            <a:off x="4578350" y="2484438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Freeform 36"/>
          <p:cNvSpPr>
            <a:spLocks noChangeArrowheads="1"/>
          </p:cNvSpPr>
          <p:nvPr/>
        </p:nvSpPr>
        <p:spPr bwMode="auto">
          <a:xfrm>
            <a:off x="6492875" y="2484438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2"/>
          <p:cNvSpPr>
            <a:spLocks noChangeShapeType="1"/>
          </p:cNvSpPr>
          <p:nvPr/>
        </p:nvSpPr>
        <p:spPr bwMode="auto">
          <a:xfrm>
            <a:off x="45720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2"/>
          <p:cNvSpPr>
            <a:spLocks noChangeShapeType="1"/>
          </p:cNvSpPr>
          <p:nvPr/>
        </p:nvSpPr>
        <p:spPr bwMode="auto">
          <a:xfrm>
            <a:off x="6480175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2"/>
          <p:cNvSpPr>
            <a:spLocks noChangeShapeType="1"/>
          </p:cNvSpPr>
          <p:nvPr/>
        </p:nvSpPr>
        <p:spPr bwMode="auto">
          <a:xfrm>
            <a:off x="8389938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594" name="Straight Connector 41"/>
          <p:cNvCxnSpPr>
            <a:cxnSpLocks noChangeShapeType="1"/>
            <a:endCxn id="24590" idx="2"/>
          </p:cNvCxnSpPr>
          <p:nvPr/>
        </p:nvCxnSpPr>
        <p:spPr bwMode="auto">
          <a:xfrm>
            <a:off x="863600" y="2484438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Straight Connector 42"/>
          <p:cNvCxnSpPr>
            <a:cxnSpLocks noChangeShapeType="1"/>
          </p:cNvCxnSpPr>
          <p:nvPr/>
        </p:nvCxnSpPr>
        <p:spPr bwMode="auto">
          <a:xfrm>
            <a:off x="866775" y="3733800"/>
            <a:ext cx="75231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Straight Connector 46"/>
          <p:cNvCxnSpPr>
            <a:cxnSpLocks noChangeShapeType="1"/>
            <a:stCxn id="24588" idx="1"/>
          </p:cNvCxnSpPr>
          <p:nvPr/>
        </p:nvCxnSpPr>
        <p:spPr bwMode="auto">
          <a:xfrm flipH="1">
            <a:off x="2663825" y="3754438"/>
            <a:ext cx="19050" cy="1046162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Straight Connector 49"/>
          <p:cNvCxnSpPr>
            <a:cxnSpLocks noChangeShapeType="1"/>
          </p:cNvCxnSpPr>
          <p:nvPr/>
        </p:nvCxnSpPr>
        <p:spPr bwMode="auto">
          <a:xfrm flipH="1">
            <a:off x="4572000" y="3775075"/>
            <a:ext cx="19050" cy="1046163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257800" y="2800350"/>
            <a:ext cx="3276600" cy="3295650"/>
            <a:chOff x="4800600" y="3028950"/>
            <a:chExt cx="3276600" cy="3295650"/>
          </a:xfrm>
        </p:grpSpPr>
        <p:sp>
          <p:nvSpPr>
            <p:cNvPr id="24602" name="Oval 52"/>
            <p:cNvSpPr>
              <a:spLocks noChangeArrowheads="1"/>
            </p:cNvSpPr>
            <p:nvPr/>
          </p:nvSpPr>
          <p:spPr bwMode="auto">
            <a:xfrm>
              <a:off x="4800600" y="3028950"/>
              <a:ext cx="685800" cy="6096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603" name="Straight Connector 60"/>
            <p:cNvCxnSpPr>
              <a:cxnSpLocks noChangeShapeType="1"/>
              <a:stCxn id="24602" idx="5"/>
              <a:endCxn id="24605" idx="0"/>
            </p:cNvCxnSpPr>
            <p:nvPr/>
          </p:nvCxnSpPr>
          <p:spPr bwMode="auto">
            <a:xfrm rot="16200000" flipH="1">
              <a:off x="5839619" y="3096419"/>
              <a:ext cx="412750" cy="13192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4604" name="Group 5"/>
            <p:cNvGrpSpPr>
              <a:grpSpLocks/>
            </p:cNvGrpSpPr>
            <p:nvPr/>
          </p:nvGrpSpPr>
          <p:grpSpPr bwMode="auto">
            <a:xfrm>
              <a:off x="5334000" y="3962400"/>
              <a:ext cx="2743200" cy="2362200"/>
              <a:chOff x="5334000" y="3962400"/>
              <a:chExt cx="2743200" cy="2362200"/>
            </a:xfrm>
          </p:grpSpPr>
          <p:sp>
            <p:nvSpPr>
              <p:cNvPr id="24605" name="Oval 53"/>
              <p:cNvSpPr>
                <a:spLocks noChangeArrowheads="1"/>
              </p:cNvSpPr>
              <p:nvPr/>
            </p:nvSpPr>
            <p:spPr bwMode="auto">
              <a:xfrm>
                <a:off x="5334000" y="3962400"/>
                <a:ext cx="2743200" cy="23622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Freeform 55"/>
              <p:cNvSpPr>
                <a:spLocks noChangeArrowheads="1"/>
              </p:cNvSpPr>
              <p:nvPr/>
            </p:nvSpPr>
            <p:spPr bwMode="auto">
              <a:xfrm>
                <a:off x="5614988" y="5478463"/>
                <a:ext cx="542925" cy="338137"/>
              </a:xfrm>
              <a:custGeom>
                <a:avLst/>
                <a:gdLst>
                  <a:gd name="T0" fmla="*/ 0 w 542872"/>
                  <a:gd name="T1" fmla="*/ 333430 h 339324"/>
                  <a:gd name="T2" fmla="*/ 281266 w 542872"/>
                  <a:gd name="T3" fmla="*/ 333430 h 339324"/>
                  <a:gd name="T4" fmla="*/ 281266 w 542872"/>
                  <a:gd name="T5" fmla="*/ 152424 h 339324"/>
                  <a:gd name="T6" fmla="*/ 543137 w 542872"/>
                  <a:gd name="T7" fmla="*/ 152424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7" name="Freeform 56"/>
              <p:cNvSpPr>
                <a:spLocks noChangeArrowheads="1"/>
              </p:cNvSpPr>
              <p:nvPr/>
            </p:nvSpPr>
            <p:spPr bwMode="auto">
              <a:xfrm>
                <a:off x="6153150" y="5138738"/>
                <a:ext cx="542925" cy="339725"/>
              </a:xfrm>
              <a:custGeom>
                <a:avLst/>
                <a:gdLst>
                  <a:gd name="T0" fmla="*/ 0 w 542872"/>
                  <a:gd name="T1" fmla="*/ 341333 h 339324"/>
                  <a:gd name="T2" fmla="*/ 281266 w 542872"/>
                  <a:gd name="T3" fmla="*/ 341333 h 339324"/>
                  <a:gd name="T4" fmla="*/ 281266 w 542872"/>
                  <a:gd name="T5" fmla="*/ 156038 h 339324"/>
                  <a:gd name="T6" fmla="*/ 543137 w 542872"/>
                  <a:gd name="T7" fmla="*/ 156038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Freeform 57"/>
              <p:cNvSpPr>
                <a:spLocks noChangeArrowheads="1"/>
              </p:cNvSpPr>
              <p:nvPr/>
            </p:nvSpPr>
            <p:spPr bwMode="auto">
              <a:xfrm>
                <a:off x="6691313" y="4799013"/>
                <a:ext cx="542925" cy="339725"/>
              </a:xfrm>
              <a:custGeom>
                <a:avLst/>
                <a:gdLst>
                  <a:gd name="T0" fmla="*/ 0 w 542872"/>
                  <a:gd name="T1" fmla="*/ 341333 h 339324"/>
                  <a:gd name="T2" fmla="*/ 281266 w 542872"/>
                  <a:gd name="T3" fmla="*/ 341333 h 339324"/>
                  <a:gd name="T4" fmla="*/ 281266 w 542872"/>
                  <a:gd name="T5" fmla="*/ 156038 h 339324"/>
                  <a:gd name="T6" fmla="*/ 543137 w 542872"/>
                  <a:gd name="T7" fmla="*/ 156038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9" name="Freeform 58"/>
              <p:cNvSpPr>
                <a:spLocks noChangeArrowheads="1"/>
              </p:cNvSpPr>
              <p:nvPr/>
            </p:nvSpPr>
            <p:spPr bwMode="auto">
              <a:xfrm>
                <a:off x="7229475" y="4459288"/>
                <a:ext cx="542925" cy="339725"/>
              </a:xfrm>
              <a:custGeom>
                <a:avLst/>
                <a:gdLst>
                  <a:gd name="T0" fmla="*/ 0 w 542872"/>
                  <a:gd name="T1" fmla="*/ 341333 h 339324"/>
                  <a:gd name="T2" fmla="*/ 281266 w 542872"/>
                  <a:gd name="T3" fmla="*/ 341333 h 339324"/>
                  <a:gd name="T4" fmla="*/ 281266 w 542872"/>
                  <a:gd name="T5" fmla="*/ 156038 h 339324"/>
                  <a:gd name="T6" fmla="*/ 543137 w 542872"/>
                  <a:gd name="T7" fmla="*/ 156038 h 339324"/>
                  <a:gd name="T8" fmla="*/ 533438 w 542872"/>
                  <a:gd name="T9" fmla="*/ 0 h 3393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2872"/>
                  <a:gd name="T16" fmla="*/ 0 h 339324"/>
                  <a:gd name="T17" fmla="*/ 542872 w 542872"/>
                  <a:gd name="T18" fmla="*/ 339324 h 3393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2872" h="339324">
                    <a:moveTo>
                      <a:pt x="0" y="339324"/>
                    </a:moveTo>
                    <a:lnTo>
                      <a:pt x="281131" y="339324"/>
                    </a:lnTo>
                    <a:lnTo>
                      <a:pt x="281131" y="155119"/>
                    </a:lnTo>
                    <a:lnTo>
                      <a:pt x="542872" y="155119"/>
                    </a:lnTo>
                    <a:lnTo>
                      <a:pt x="533178" y="0"/>
                    </a:ln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0" name="TextBox 65"/>
              <p:cNvSpPr txBox="1">
                <a:spLocks noChangeArrowheads="1"/>
              </p:cNvSpPr>
              <p:nvPr/>
            </p:nvSpPr>
            <p:spPr bwMode="auto">
              <a:xfrm>
                <a:off x="5826125" y="4821238"/>
                <a:ext cx="3270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/>
                  <a:t>1</a:t>
                </a:r>
              </a:p>
            </p:txBody>
          </p:sp>
          <p:sp>
            <p:nvSpPr>
              <p:cNvPr id="24611" name="TextBox 66"/>
              <p:cNvSpPr txBox="1">
                <a:spLocks noChangeArrowheads="1"/>
              </p:cNvSpPr>
              <p:nvPr/>
            </p:nvSpPr>
            <p:spPr bwMode="auto">
              <a:xfrm>
                <a:off x="6781800" y="5619750"/>
                <a:ext cx="7080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i="1">
                    <a:latin typeface="Times New Roman" charset="0"/>
                    <a:cs typeface="Times New Roman" charset="0"/>
                  </a:rPr>
                  <a:t>RTT</a:t>
                </a:r>
              </a:p>
            </p:txBody>
          </p:sp>
          <p:cxnSp>
            <p:nvCxnSpPr>
              <p:cNvPr id="24612" name="Straight Arrow Connector 68"/>
              <p:cNvCxnSpPr>
                <a:cxnSpLocks noChangeShapeType="1"/>
              </p:cNvCxnSpPr>
              <p:nvPr/>
            </p:nvCxnSpPr>
            <p:spPr bwMode="auto">
              <a:xfrm rot="10800000">
                <a:off x="7085013" y="4953000"/>
                <a:ext cx="1587" cy="663575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13" name="Straight Arrow Connector 69"/>
              <p:cNvCxnSpPr>
                <a:cxnSpLocks noChangeShapeType="1"/>
              </p:cNvCxnSpPr>
              <p:nvPr/>
            </p:nvCxnSpPr>
            <p:spPr bwMode="auto">
              <a:xfrm>
                <a:off x="6153150" y="5027613"/>
                <a:ext cx="819150" cy="1587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aphicFrame>
        <p:nvGraphicFramePr>
          <p:cNvPr id="24599" name="Object 2"/>
          <p:cNvGraphicFramePr>
            <a:graphicFrameLocks noChangeAspect="1"/>
          </p:cNvGraphicFramePr>
          <p:nvPr/>
        </p:nvGraphicFramePr>
        <p:xfrm>
          <a:off x="217488" y="2311400"/>
          <a:ext cx="4794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8" name="Equation" r:id="rId3" imgW="317362" imgH="228501" progId="Equation.3">
                  <p:embed/>
                </p:oleObj>
              </mc:Choice>
              <mc:Fallback>
                <p:oleObj name="Equation" r:id="rId3" imgW="31736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2311400"/>
                        <a:ext cx="4794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3"/>
          <p:cNvGraphicFramePr>
            <a:graphicFrameLocks noChangeAspect="1"/>
          </p:cNvGraphicFramePr>
          <p:nvPr/>
        </p:nvGraphicFramePr>
        <p:xfrm>
          <a:off x="217488" y="3468688"/>
          <a:ext cx="479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9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3468688"/>
                        <a:ext cx="4794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67000" y="2133600"/>
            <a:ext cx="6172200" cy="2057400"/>
            <a:chOff x="2667000" y="2133600"/>
            <a:chExt cx="6172200" cy="2057400"/>
          </a:xfrm>
        </p:grpSpPr>
        <p:sp>
          <p:nvSpPr>
            <p:cNvPr id="2" name="Rounded Rectangular Callout 1"/>
            <p:cNvSpPr/>
            <p:nvPr/>
          </p:nvSpPr>
          <p:spPr bwMode="auto">
            <a:xfrm>
              <a:off x="5638800" y="2133600"/>
              <a:ext cx="3200400" cy="457200"/>
            </a:xfrm>
            <a:prstGeom prst="wedgeRoundRectCallout">
              <a:avLst>
                <a:gd name="adj1" fmla="val -97801"/>
                <a:gd name="adj2" fmla="val 403124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>
              <a:off x="2667000" y="4191000"/>
              <a:ext cx="1905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5525460" y="2133600"/>
              <a:ext cx="33137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½ </a:t>
              </a:r>
              <a:r>
                <a:rPr lang="en-US" sz="1800" b="0" dirty="0" err="1" smtClean="0">
                  <a:latin typeface="+mn-lt"/>
                </a:rPr>
                <a:t>W</a:t>
              </a:r>
              <a:r>
                <a:rPr lang="en-US" sz="1800" b="0" baseline="-25000" dirty="0" err="1" smtClean="0">
                  <a:latin typeface="+mn-lt"/>
                </a:rPr>
                <a:t>max</a:t>
              </a:r>
              <a:r>
                <a:rPr lang="en-US" sz="1800" b="0" dirty="0" smtClean="0">
                  <a:latin typeface="+mn-lt"/>
                </a:rPr>
                <a:t> RTTs between drops</a:t>
              </a:r>
            </a:p>
            <a:p>
              <a:r>
                <a:rPr lang="en-US" sz="1800" b="0" dirty="0" smtClean="0">
                  <a:latin typeface="+mn-lt"/>
                </a:rPr>
                <a:t> </a:t>
              </a:r>
              <a:endParaRPr lang="en-US" sz="1800" b="0" dirty="0">
                <a:latin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400" y="2743200"/>
            <a:ext cx="3505200" cy="2057400"/>
            <a:chOff x="152400" y="2743200"/>
            <a:chExt cx="3505200" cy="2057400"/>
          </a:xfrm>
        </p:grpSpPr>
        <p:sp>
          <p:nvSpPr>
            <p:cNvPr id="41" name="Rounded Rectangular Callout 40"/>
            <p:cNvSpPr/>
            <p:nvPr/>
          </p:nvSpPr>
          <p:spPr bwMode="auto">
            <a:xfrm>
              <a:off x="228600" y="2743200"/>
              <a:ext cx="3200400" cy="457200"/>
            </a:xfrm>
            <a:prstGeom prst="wedgeRoundRectCallout">
              <a:avLst>
                <a:gd name="adj1" fmla="val 55427"/>
                <a:gd name="adj2" fmla="val 214009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3657600" y="3124200"/>
              <a:ext cx="0" cy="1676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152400" y="2743200"/>
              <a:ext cx="3340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Avg. ¾ </a:t>
              </a:r>
              <a:r>
                <a:rPr lang="en-US" sz="1800" b="0" dirty="0" err="1" smtClean="0">
                  <a:latin typeface="+mn-lt"/>
                </a:rPr>
                <a:t>W</a:t>
              </a:r>
              <a:r>
                <a:rPr lang="en-US" sz="1800" b="0" baseline="-25000" dirty="0" err="1" smtClean="0">
                  <a:latin typeface="+mn-lt"/>
                </a:rPr>
                <a:t>max</a:t>
              </a:r>
              <a:r>
                <a:rPr lang="en-US" sz="1800" b="0" dirty="0" smtClean="0">
                  <a:latin typeface="+mn-lt"/>
                </a:rPr>
                <a:t> packets per RTTs</a:t>
              </a:r>
              <a:endParaRPr lang="en-US" sz="1800" b="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82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658283" y="2490686"/>
            <a:ext cx="1910025" cy="2303638"/>
          </a:xfrm>
          <a:custGeom>
            <a:avLst/>
            <a:gdLst>
              <a:gd name="connsiteX0" fmla="*/ 19691 w 1910025"/>
              <a:gd name="connsiteY0" fmla="*/ 1260110 h 2303638"/>
              <a:gd name="connsiteX1" fmla="*/ 0 w 1910025"/>
              <a:gd name="connsiteY1" fmla="*/ 2303638 h 2303638"/>
              <a:gd name="connsiteX2" fmla="*/ 1910025 w 1910025"/>
              <a:gd name="connsiteY2" fmla="*/ 2303638 h 2303638"/>
              <a:gd name="connsiteX3" fmla="*/ 1910025 w 1910025"/>
              <a:gd name="connsiteY3" fmla="*/ 0 h 2303638"/>
              <a:gd name="connsiteX4" fmla="*/ 19691 w 1910025"/>
              <a:gd name="connsiteY4" fmla="*/ 1260110 h 230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0025" h="2303638">
                <a:moveTo>
                  <a:pt x="19691" y="1260110"/>
                </a:moveTo>
                <a:lnTo>
                  <a:pt x="0" y="2303638"/>
                </a:lnTo>
                <a:lnTo>
                  <a:pt x="1910025" y="2303638"/>
                </a:lnTo>
                <a:lnTo>
                  <a:pt x="1910025" y="0"/>
                </a:lnTo>
                <a:lnTo>
                  <a:pt x="19691" y="126011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000090"/>
                </a:solidFill>
                <a:latin typeface="Arial" pitchFamily="-65" charset="0"/>
              </a:rPr>
              <a:t>A</a:t>
            </a:r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>
          <a:xfrm>
            <a:off x="457200" y="-182562"/>
            <a:ext cx="8229600" cy="1173162"/>
          </a:xfrm>
        </p:spPr>
        <p:txBody>
          <a:bodyPr/>
          <a:lstStyle/>
          <a:p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A Simple Model for TCP Throughput</a:t>
            </a:r>
            <a:endParaRPr lang="en-US" sz="3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2" name="Freeform 4"/>
          <p:cNvSpPr>
            <a:spLocks/>
          </p:cNvSpPr>
          <p:nvPr/>
        </p:nvSpPr>
        <p:spPr bwMode="auto">
          <a:xfrm>
            <a:off x="844550" y="1722438"/>
            <a:ext cx="7842250" cy="3078162"/>
          </a:xfrm>
          <a:custGeom>
            <a:avLst/>
            <a:gdLst>
              <a:gd name="T0" fmla="*/ 0 w 4416"/>
              <a:gd name="T1" fmla="*/ 0 h 1968"/>
              <a:gd name="T2" fmla="*/ 0 w 4416"/>
              <a:gd name="T3" fmla="*/ 2147483647 h 1968"/>
              <a:gd name="T4" fmla="*/ 2147483647 w 4416"/>
              <a:gd name="T5" fmla="*/ 2147483647 h 1968"/>
              <a:gd name="T6" fmla="*/ 0 60000 65536"/>
              <a:gd name="T7" fmla="*/ 0 60000 65536"/>
              <a:gd name="T8" fmla="*/ 0 60000 65536"/>
              <a:gd name="T9" fmla="*/ 0 w 4416"/>
              <a:gd name="T10" fmla="*/ 0 h 1968"/>
              <a:gd name="T11" fmla="*/ 4416 w 4416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6" h="1968">
                <a:moveTo>
                  <a:pt x="0" y="0"/>
                </a:moveTo>
                <a:lnTo>
                  <a:pt x="0" y="1968"/>
                </a:lnTo>
                <a:lnTo>
                  <a:pt x="4416" y="196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>
            <a:off x="2663825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Text Box 15"/>
          <p:cNvSpPr txBox="1">
            <a:spLocks noChangeArrowheads="1"/>
          </p:cNvSpPr>
          <p:nvPr/>
        </p:nvSpPr>
        <p:spPr bwMode="auto">
          <a:xfrm>
            <a:off x="2286000" y="1371600"/>
            <a:ext cx="7832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24585" name="Freeform 15"/>
          <p:cNvSpPr>
            <a:spLocks/>
          </p:cNvSpPr>
          <p:nvPr/>
        </p:nvSpPr>
        <p:spPr bwMode="auto">
          <a:xfrm>
            <a:off x="844550" y="2484438"/>
            <a:ext cx="1828800" cy="2316162"/>
          </a:xfrm>
          <a:custGeom>
            <a:avLst/>
            <a:gdLst>
              <a:gd name="T0" fmla="*/ 2147483647 w 1152"/>
              <a:gd name="T1" fmla="*/ 0 h 864"/>
              <a:gd name="T2" fmla="*/ 2147483647 w 1152"/>
              <a:gd name="T3" fmla="*/ 2147483647 h 864"/>
              <a:gd name="T4" fmla="*/ 2147483647 w 1152"/>
              <a:gd name="T5" fmla="*/ 2147483647 h 864"/>
              <a:gd name="T6" fmla="*/ 2147483647 w 1152"/>
              <a:gd name="T7" fmla="*/ 2147483647 h 864"/>
              <a:gd name="T8" fmla="*/ 0 w 1152"/>
              <a:gd name="T9" fmla="*/ 2147483647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864"/>
              <a:gd name="T17" fmla="*/ 1152 w 115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864">
                <a:moveTo>
                  <a:pt x="1152" y="0"/>
                </a:moveTo>
                <a:cubicBezTo>
                  <a:pt x="1132" y="116"/>
                  <a:pt x="1112" y="232"/>
                  <a:pt x="1056" y="336"/>
                </a:cubicBezTo>
                <a:cubicBezTo>
                  <a:pt x="1000" y="440"/>
                  <a:pt x="928" y="544"/>
                  <a:pt x="816" y="624"/>
                </a:cubicBezTo>
                <a:cubicBezTo>
                  <a:pt x="704" y="704"/>
                  <a:pt x="520" y="776"/>
                  <a:pt x="384" y="816"/>
                </a:cubicBezTo>
                <a:cubicBezTo>
                  <a:pt x="248" y="856"/>
                  <a:pt x="124" y="860"/>
                  <a:pt x="0" y="864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 Box 18"/>
          <p:cNvSpPr txBox="1">
            <a:spLocks noChangeArrowheads="1"/>
          </p:cNvSpPr>
          <p:nvPr/>
        </p:nvSpPr>
        <p:spPr bwMode="auto">
          <a:xfrm>
            <a:off x="7796740" y="4724400"/>
            <a:ext cx="7265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charset="0"/>
              </a:rPr>
              <a:t>time</a:t>
            </a:r>
            <a:endParaRPr lang="en-US" i="1" dirty="0">
              <a:latin typeface="Times New Roman" charset="0"/>
            </a:endParaRPr>
          </a:p>
        </p:txBody>
      </p:sp>
      <p:sp>
        <p:nvSpPr>
          <p:cNvPr id="24587" name="Text Box 19"/>
          <p:cNvSpPr txBox="1">
            <a:spLocks noChangeArrowheads="1"/>
          </p:cNvSpPr>
          <p:nvPr/>
        </p:nvSpPr>
        <p:spPr bwMode="auto">
          <a:xfrm>
            <a:off x="53975" y="1384300"/>
            <a:ext cx="81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 err="1">
                <a:latin typeface="Times New Roman" charset="0"/>
              </a:rPr>
              <a:t>cwnd</a:t>
            </a:r>
            <a:endParaRPr lang="en-US" i="1" dirty="0">
              <a:latin typeface="Times New Roman" charset="0"/>
            </a:endParaRPr>
          </a:p>
        </p:txBody>
      </p:sp>
      <p:sp>
        <p:nvSpPr>
          <p:cNvPr id="24588" name="Freeform 34"/>
          <p:cNvSpPr>
            <a:spLocks noChangeArrowheads="1"/>
          </p:cNvSpPr>
          <p:nvPr/>
        </p:nvSpPr>
        <p:spPr bwMode="auto">
          <a:xfrm>
            <a:off x="2663825" y="2484438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Freeform 35"/>
          <p:cNvSpPr>
            <a:spLocks noChangeArrowheads="1"/>
          </p:cNvSpPr>
          <p:nvPr/>
        </p:nvSpPr>
        <p:spPr bwMode="auto">
          <a:xfrm>
            <a:off x="4578350" y="2484438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Freeform 36"/>
          <p:cNvSpPr>
            <a:spLocks noChangeArrowheads="1"/>
          </p:cNvSpPr>
          <p:nvPr/>
        </p:nvSpPr>
        <p:spPr bwMode="auto">
          <a:xfrm>
            <a:off x="6492875" y="2484438"/>
            <a:ext cx="1914525" cy="1270000"/>
          </a:xfrm>
          <a:custGeom>
            <a:avLst/>
            <a:gdLst>
              <a:gd name="T0" fmla="*/ 0 w 1914577"/>
              <a:gd name="T1" fmla="*/ 18960 h 1269957"/>
              <a:gd name="T2" fmla="*/ 18951 w 1914577"/>
              <a:gd name="T3" fmla="*/ 1270172 h 1269957"/>
              <a:gd name="T4" fmla="*/ 1914317 w 1914577"/>
              <a:gd name="T5" fmla="*/ 0 h 1269957"/>
              <a:gd name="T6" fmla="*/ 0 60000 65536"/>
              <a:gd name="T7" fmla="*/ 0 60000 65536"/>
              <a:gd name="T8" fmla="*/ 0 60000 65536"/>
              <a:gd name="T9" fmla="*/ 0 w 1914577"/>
              <a:gd name="T10" fmla="*/ 0 h 1269957"/>
              <a:gd name="T11" fmla="*/ 1914577 w 1914577"/>
              <a:gd name="T12" fmla="*/ 1269957 h 12699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14577" h="1269957">
                <a:moveTo>
                  <a:pt x="0" y="18955"/>
                </a:moveTo>
                <a:lnTo>
                  <a:pt x="18956" y="1269957"/>
                </a:lnTo>
                <a:lnTo>
                  <a:pt x="1914577" y="0"/>
                </a:ln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2"/>
          <p:cNvSpPr>
            <a:spLocks noChangeShapeType="1"/>
          </p:cNvSpPr>
          <p:nvPr/>
        </p:nvSpPr>
        <p:spPr bwMode="auto">
          <a:xfrm>
            <a:off x="45720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2"/>
          <p:cNvSpPr>
            <a:spLocks noChangeShapeType="1"/>
          </p:cNvSpPr>
          <p:nvPr/>
        </p:nvSpPr>
        <p:spPr bwMode="auto">
          <a:xfrm>
            <a:off x="6480175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2"/>
          <p:cNvSpPr>
            <a:spLocks noChangeShapeType="1"/>
          </p:cNvSpPr>
          <p:nvPr/>
        </p:nvSpPr>
        <p:spPr bwMode="auto">
          <a:xfrm>
            <a:off x="8389938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594" name="Straight Connector 41"/>
          <p:cNvCxnSpPr>
            <a:cxnSpLocks noChangeShapeType="1"/>
            <a:endCxn id="24590" idx="2"/>
          </p:cNvCxnSpPr>
          <p:nvPr/>
        </p:nvCxnSpPr>
        <p:spPr bwMode="auto">
          <a:xfrm>
            <a:off x="863600" y="2484438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Straight Connector 42"/>
          <p:cNvCxnSpPr>
            <a:cxnSpLocks noChangeShapeType="1"/>
          </p:cNvCxnSpPr>
          <p:nvPr/>
        </p:nvCxnSpPr>
        <p:spPr bwMode="auto">
          <a:xfrm>
            <a:off x="866775" y="3733800"/>
            <a:ext cx="7523163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6" name="Straight Connector 46"/>
          <p:cNvCxnSpPr>
            <a:cxnSpLocks noChangeShapeType="1"/>
            <a:stCxn id="24588" idx="1"/>
          </p:cNvCxnSpPr>
          <p:nvPr/>
        </p:nvCxnSpPr>
        <p:spPr bwMode="auto">
          <a:xfrm flipH="1">
            <a:off x="2663825" y="3754438"/>
            <a:ext cx="19050" cy="1046162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7" name="Straight Connector 49"/>
          <p:cNvCxnSpPr>
            <a:cxnSpLocks noChangeShapeType="1"/>
          </p:cNvCxnSpPr>
          <p:nvPr/>
        </p:nvCxnSpPr>
        <p:spPr bwMode="auto">
          <a:xfrm flipH="1">
            <a:off x="4572000" y="3775075"/>
            <a:ext cx="19050" cy="1046163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4599" name="Object 2"/>
          <p:cNvGraphicFramePr>
            <a:graphicFrameLocks noChangeAspect="1"/>
          </p:cNvGraphicFramePr>
          <p:nvPr/>
        </p:nvGraphicFramePr>
        <p:xfrm>
          <a:off x="217488" y="2311400"/>
          <a:ext cx="4794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3" name="Equation" r:id="rId3" imgW="317362" imgH="228501" progId="Equation.3">
                  <p:embed/>
                </p:oleObj>
              </mc:Choice>
              <mc:Fallback>
                <p:oleObj name="Equation" r:id="rId3" imgW="31736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2311400"/>
                        <a:ext cx="4794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3"/>
          <p:cNvGraphicFramePr>
            <a:graphicFrameLocks noChangeAspect="1"/>
          </p:cNvGraphicFramePr>
          <p:nvPr/>
        </p:nvGraphicFramePr>
        <p:xfrm>
          <a:off x="217488" y="3468688"/>
          <a:ext cx="479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4" name="Equation" r:id="rId5" imgW="355292" imgH="393359" progId="Equation.3">
                  <p:embed/>
                </p:oleObj>
              </mc:Choice>
              <mc:Fallback>
                <p:oleObj name="Equation" r:id="rId5" imgW="355292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3468688"/>
                        <a:ext cx="4794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65420"/>
              </p:ext>
            </p:extLst>
          </p:nvPr>
        </p:nvGraphicFramePr>
        <p:xfrm>
          <a:off x="3057525" y="4495800"/>
          <a:ext cx="4257675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5" name="Equation" r:id="rId7" imgW="2717800" imgH="1511300" progId="Equation.3">
                  <p:embed/>
                </p:oleObj>
              </mc:Choice>
              <mc:Fallback>
                <p:oleObj name="Equation" r:id="rId7" imgW="2717800" imgH="151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495800"/>
                        <a:ext cx="4257675" cy="236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743200" y="5486400"/>
            <a:ext cx="4800600" cy="13716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819400" y="5867400"/>
            <a:ext cx="4800600" cy="9906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67000" y="2133600"/>
            <a:ext cx="6172200" cy="2057400"/>
            <a:chOff x="2667000" y="2133600"/>
            <a:chExt cx="6172200" cy="2057400"/>
          </a:xfrm>
        </p:grpSpPr>
        <p:sp>
          <p:nvSpPr>
            <p:cNvPr id="26" name="Rounded Rectangular Callout 25"/>
            <p:cNvSpPr/>
            <p:nvPr/>
          </p:nvSpPr>
          <p:spPr bwMode="auto">
            <a:xfrm>
              <a:off x="5638800" y="2133600"/>
              <a:ext cx="3200400" cy="457200"/>
            </a:xfrm>
            <a:prstGeom prst="wedgeRoundRectCallout">
              <a:avLst>
                <a:gd name="adj1" fmla="val -97801"/>
                <a:gd name="adj2" fmla="val 403124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2667000" y="4191000"/>
              <a:ext cx="19050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5525460" y="2133600"/>
              <a:ext cx="33137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½ </a:t>
              </a:r>
              <a:r>
                <a:rPr lang="en-US" sz="1800" b="0" dirty="0" err="1" smtClean="0">
                  <a:latin typeface="+mn-lt"/>
                </a:rPr>
                <a:t>W</a:t>
              </a:r>
              <a:r>
                <a:rPr lang="en-US" sz="1800" b="0" baseline="-25000" dirty="0" err="1" smtClean="0">
                  <a:latin typeface="+mn-lt"/>
                </a:rPr>
                <a:t>max</a:t>
              </a:r>
              <a:r>
                <a:rPr lang="en-US" sz="1800" b="0" dirty="0" smtClean="0">
                  <a:latin typeface="+mn-lt"/>
                </a:rPr>
                <a:t> RTTs between drops</a:t>
              </a:r>
            </a:p>
            <a:p>
              <a:r>
                <a:rPr lang="en-US" sz="1800" b="0" dirty="0" smtClean="0">
                  <a:latin typeface="+mn-lt"/>
                </a:rPr>
                <a:t> </a:t>
              </a:r>
              <a:endParaRPr lang="en-US" sz="1800" b="0" dirty="0">
                <a:latin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2400" y="2743200"/>
            <a:ext cx="3505200" cy="2057400"/>
            <a:chOff x="152400" y="2743200"/>
            <a:chExt cx="3505200" cy="2057400"/>
          </a:xfrm>
        </p:grpSpPr>
        <p:sp>
          <p:nvSpPr>
            <p:cNvPr id="30" name="Rounded Rectangular Callout 29"/>
            <p:cNvSpPr/>
            <p:nvPr/>
          </p:nvSpPr>
          <p:spPr bwMode="auto">
            <a:xfrm>
              <a:off x="228600" y="2743200"/>
              <a:ext cx="3200400" cy="457200"/>
            </a:xfrm>
            <a:prstGeom prst="wedgeRoundRectCallout">
              <a:avLst>
                <a:gd name="adj1" fmla="val 55427"/>
                <a:gd name="adj2" fmla="val 214009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3657600" y="3124200"/>
              <a:ext cx="0" cy="16764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152400" y="2743200"/>
              <a:ext cx="3340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+mn-lt"/>
                </a:rPr>
                <a:t>Avg. ¾ </a:t>
              </a:r>
              <a:r>
                <a:rPr lang="en-US" sz="1800" b="0" dirty="0" err="1" smtClean="0">
                  <a:latin typeface="+mn-lt"/>
                </a:rPr>
                <a:t>W</a:t>
              </a:r>
              <a:r>
                <a:rPr lang="en-US" sz="1800" b="0" baseline="-25000" dirty="0" err="1" smtClean="0">
                  <a:latin typeface="+mn-lt"/>
                </a:rPr>
                <a:t>max</a:t>
              </a:r>
              <a:r>
                <a:rPr lang="en-US" sz="1800" b="0" dirty="0" smtClean="0">
                  <a:latin typeface="+mn-lt"/>
                </a:rPr>
                <a:t> packets per RTTs</a:t>
              </a:r>
              <a:endParaRPr lang="en-US" sz="1800" b="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640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(1): Different RTTs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219200"/>
          </a:xfrm>
        </p:spPr>
        <p:txBody>
          <a:bodyPr/>
          <a:lstStyle/>
          <a:p>
            <a:r>
              <a:rPr lang="en-US" sz="2400" dirty="0" smtClean="0"/>
              <a:t>Flows get throughput inversely proportional to RTT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TCP unfair in the face of heterogeneous RTTs!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462233"/>
              </p:ext>
            </p:extLst>
          </p:nvPr>
        </p:nvGraphicFramePr>
        <p:xfrm>
          <a:off x="2828925" y="1600200"/>
          <a:ext cx="32686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48" name="Equation" r:id="rId3" imgW="1663700" imgH="469900" progId="Equation.3">
                  <p:embed/>
                </p:oleObj>
              </mc:Choice>
              <mc:Fallback>
                <p:oleObj name="Equation" r:id="rId3" imgW="1663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1600200"/>
                        <a:ext cx="32686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1295400" y="4114800"/>
            <a:ext cx="6324600" cy="2286000"/>
            <a:chOff x="1152" y="1728"/>
            <a:chExt cx="3984" cy="1440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736" y="2442"/>
              <a:ext cx="611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endParaRPr lang="en-US" sz="18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421" y="2175"/>
              <a:ext cx="105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endParaRPr lang="en-US" b="0">
                <a:latin typeface="Tahoma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152" y="1728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>
                  <a:latin typeface="Tahoma" charset="0"/>
                </a:rPr>
                <a:t>A1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152" y="2819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 dirty="0" smtClean="0">
                  <a:latin typeface="Tahoma" charset="0"/>
                </a:rPr>
                <a:t>A2</a:t>
              </a:r>
              <a:endParaRPr lang="en-US" sz="2800" b="0" dirty="0">
                <a:latin typeface="Tahoma" charset="0"/>
              </a:endParaRP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831" y="2867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 dirty="0" smtClean="0">
                  <a:latin typeface="Tahoma" charset="0"/>
                </a:rPr>
                <a:t>B2</a:t>
              </a:r>
              <a:endParaRPr lang="en-US" sz="2800" b="0" dirty="0">
                <a:latin typeface="Tahoma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4831" y="1728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59304" tIns="29651" rIns="59304" bIns="29651" anchor="ctr"/>
            <a:lstStyle/>
            <a:p>
              <a:pPr algn="ctr"/>
              <a:r>
                <a:rPr lang="en-US" sz="2800" b="0" dirty="0">
                  <a:latin typeface="Tahoma" charset="0"/>
                </a:rPr>
                <a:t>B1</a:t>
              </a:r>
            </a:p>
          </p:txBody>
        </p:sp>
        <p:sp>
          <p:nvSpPr>
            <p:cNvPr id="25" name="Line 38"/>
            <p:cNvSpPr>
              <a:spLocks noChangeShapeType="1"/>
            </p:cNvSpPr>
            <p:nvPr/>
          </p:nvSpPr>
          <p:spPr bwMode="auto">
            <a:xfrm flipV="1">
              <a:off x="3072" y="2448"/>
              <a:ext cx="0" cy="282"/>
            </a:xfrm>
            <a:prstGeom prst="line">
              <a:avLst/>
            </a:prstGeom>
            <a:noFill/>
            <a:ln w="12700">
              <a:solidFill>
                <a:srgbClr val="000090"/>
              </a:solidFill>
              <a:prstDash val="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US" sz="1800" b="0"/>
            </a:p>
          </p:txBody>
        </p:sp>
      </p:grp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29200"/>
            <a:ext cx="645226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029200"/>
            <a:ext cx="645226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5715000"/>
            <a:ext cx="1291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i="1" dirty="0" smtClean="0">
                <a:solidFill>
                  <a:srgbClr val="000090"/>
                </a:solidFill>
                <a:latin typeface="+mn-lt"/>
              </a:rPr>
              <a:t>bottleneck</a:t>
            </a:r>
          </a:p>
          <a:p>
            <a:pPr algn="ctr"/>
            <a:r>
              <a:rPr lang="en-US" sz="1800" b="0" i="1" dirty="0" smtClean="0">
                <a:solidFill>
                  <a:srgbClr val="000090"/>
                </a:solidFill>
                <a:latin typeface="+mn-lt"/>
              </a:rPr>
              <a:t>link</a:t>
            </a:r>
            <a:endParaRPr lang="en-US" sz="1800" b="0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1648420" y="4524418"/>
            <a:ext cx="5701910" cy="580982"/>
          </a:xfrm>
          <a:custGeom>
            <a:avLst/>
            <a:gdLst>
              <a:gd name="connsiteX0" fmla="*/ 0 w 5701910"/>
              <a:gd name="connsiteY0" fmla="*/ 27020 h 580982"/>
              <a:gd name="connsiteX1" fmla="*/ 2702327 w 5701910"/>
              <a:gd name="connsiteY1" fmla="*/ 580929 h 580982"/>
              <a:gd name="connsiteX2" fmla="*/ 5701910 w 5701910"/>
              <a:gd name="connsiteY2" fmla="*/ 0 h 58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01910" h="580982">
                <a:moveTo>
                  <a:pt x="0" y="27020"/>
                </a:moveTo>
                <a:cubicBezTo>
                  <a:pt x="876004" y="306226"/>
                  <a:pt x="1752009" y="585432"/>
                  <a:pt x="2702327" y="580929"/>
                </a:cubicBezTo>
                <a:cubicBezTo>
                  <a:pt x="3652645" y="576426"/>
                  <a:pt x="5701910" y="0"/>
                  <a:pt x="5701910" y="0"/>
                </a:cubicBezTo>
              </a:path>
            </a:pathLst>
          </a:custGeom>
          <a:ln w="38100" cmpd="sng">
            <a:solidFill>
              <a:srgbClr val="660066"/>
            </a:solidFill>
            <a:headEnd type="triangl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Freeform 44"/>
          <p:cNvSpPr/>
          <p:nvPr/>
        </p:nvSpPr>
        <p:spPr>
          <a:xfrm rot="10800000">
            <a:off x="1537090" y="5362617"/>
            <a:ext cx="5701910" cy="580982"/>
          </a:xfrm>
          <a:custGeom>
            <a:avLst/>
            <a:gdLst>
              <a:gd name="connsiteX0" fmla="*/ 0 w 5701910"/>
              <a:gd name="connsiteY0" fmla="*/ 27020 h 580982"/>
              <a:gd name="connsiteX1" fmla="*/ 2702327 w 5701910"/>
              <a:gd name="connsiteY1" fmla="*/ 580929 h 580982"/>
              <a:gd name="connsiteX2" fmla="*/ 5701910 w 5701910"/>
              <a:gd name="connsiteY2" fmla="*/ 0 h 58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01910" h="580982">
                <a:moveTo>
                  <a:pt x="0" y="27020"/>
                </a:moveTo>
                <a:cubicBezTo>
                  <a:pt x="876004" y="306226"/>
                  <a:pt x="1752009" y="585432"/>
                  <a:pt x="2702327" y="580929"/>
                </a:cubicBezTo>
                <a:cubicBezTo>
                  <a:pt x="3652645" y="576426"/>
                  <a:pt x="5701910" y="0"/>
                  <a:pt x="5701910" y="0"/>
                </a:cubicBezTo>
              </a:path>
            </a:pathLst>
          </a:custGeom>
          <a:ln w="38100" cmpd="sng">
            <a:solidFill>
              <a:schemeClr val="accent6"/>
            </a:solidFill>
            <a:headEnd type="triangl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38800" y="4419600"/>
            <a:ext cx="95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rgbClr val="660066"/>
                </a:solidFill>
                <a:latin typeface="+mn-lt"/>
              </a:rPr>
              <a:t>100ms</a:t>
            </a:r>
            <a:endParaRPr lang="en-US" sz="1800" i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5574268"/>
            <a:ext cx="95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accent6"/>
                </a:solidFill>
                <a:latin typeface="+mn-lt"/>
              </a:rPr>
              <a:t>200ms</a:t>
            </a:r>
            <a:endParaRPr lang="en-US" sz="1800" i="1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731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8991600" cy="1173162"/>
          </a:xfrm>
        </p:spPr>
        <p:txBody>
          <a:bodyPr/>
          <a:lstStyle/>
          <a:p>
            <a:r>
              <a:rPr lang="en-US" sz="3600" dirty="0" smtClean="0"/>
              <a:t>Implications (2): High Speed TCP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2538"/>
            <a:ext cx="8534400" cy="4411662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</a:rPr>
              <a:t>Assume RTT = 100ms, MSS=</a:t>
            </a:r>
            <a:r>
              <a:rPr lang="en-US" sz="2400" dirty="0" smtClean="0">
                <a:solidFill>
                  <a:srgbClr val="000090"/>
                </a:solidFill>
              </a:rPr>
              <a:t>1500bytes, BW=100Gbps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2"/>
            <a:endParaRPr lang="en-US" sz="18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What value of </a:t>
            </a:r>
            <a:r>
              <a:rPr lang="en-US" sz="2400" i="1" dirty="0" smtClean="0">
                <a:solidFill>
                  <a:srgbClr val="000090"/>
                </a:solidFill>
              </a:rPr>
              <a:t>p</a:t>
            </a:r>
            <a:r>
              <a:rPr lang="en-US" sz="2400" dirty="0" smtClean="0">
                <a:solidFill>
                  <a:srgbClr val="000090"/>
                </a:solidFill>
              </a:rPr>
              <a:t> is required to reach 100Gbps </a:t>
            </a:r>
            <a:r>
              <a:rPr lang="en-US" sz="2400" dirty="0" smtClean="0">
                <a:solidFill>
                  <a:srgbClr val="000090"/>
                </a:solidFill>
              </a:rPr>
              <a:t>throughput?</a:t>
            </a:r>
            <a:endParaRPr lang="en-US" sz="2400" dirty="0" smtClean="0">
              <a:solidFill>
                <a:srgbClr val="000090"/>
              </a:solidFill>
            </a:endParaRPr>
          </a:p>
          <a:p>
            <a:pPr lvl="1"/>
            <a:r>
              <a:rPr lang="en-US" sz="1800" dirty="0" smtClean="0">
                <a:solidFill>
                  <a:srgbClr val="000090"/>
                </a:solidFill>
              </a:rPr>
              <a:t>~ 2 x 10</a:t>
            </a:r>
            <a:r>
              <a:rPr lang="en-US" sz="1800" baseline="30000" dirty="0" smtClean="0">
                <a:solidFill>
                  <a:srgbClr val="000090"/>
                </a:solidFill>
              </a:rPr>
              <a:t>-12</a:t>
            </a:r>
            <a:endParaRPr lang="en-US" sz="18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How long between drops?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~ 16.6 hours</a:t>
            </a:r>
            <a:endParaRPr lang="en-US" sz="20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How much data has been sent in this time?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~ 6 </a:t>
            </a:r>
            <a:r>
              <a:rPr lang="en-US" sz="2000" dirty="0" err="1" smtClean="0">
                <a:solidFill>
                  <a:srgbClr val="000090"/>
                </a:solidFill>
              </a:rPr>
              <a:t>petabits</a:t>
            </a:r>
            <a:endParaRPr lang="en-US" sz="2000" dirty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These are not practical numbers!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599609"/>
              </p:ext>
            </p:extLst>
          </p:nvPr>
        </p:nvGraphicFramePr>
        <p:xfrm>
          <a:off x="5791200" y="1438275"/>
          <a:ext cx="32686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16" name="Equation" r:id="rId3" imgW="1663700" imgH="469900" progId="Equation.3">
                  <p:embed/>
                </p:oleObj>
              </mc:Choice>
              <mc:Fallback>
                <p:oleObj name="Equation" r:id="rId3" imgW="1663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438275"/>
                        <a:ext cx="32686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53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TCP to High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6738"/>
            <a:ext cx="8686800" cy="4411662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</a:pPr>
            <a:r>
              <a:rPr lang="en-US" sz="2600" dirty="0" smtClean="0"/>
              <a:t>Once past a threshold speed, </a:t>
            </a:r>
            <a:r>
              <a:rPr lang="en-US" sz="2600" dirty="0"/>
              <a:t>increase CWND faster </a:t>
            </a:r>
            <a:endParaRPr lang="en-US" sz="2600" dirty="0" smtClean="0">
              <a:solidFill>
                <a:srgbClr val="000090"/>
              </a:solidFill>
            </a:endParaRP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A proposed standard [Floyd’03]: once speed is past some threshold, change equation to p</a:t>
            </a:r>
            <a:r>
              <a:rPr lang="en-US" sz="2200" baseline="30000" dirty="0" smtClean="0">
                <a:solidFill>
                  <a:srgbClr val="000090"/>
                </a:solidFill>
              </a:rPr>
              <a:t>-.8</a:t>
            </a:r>
            <a:r>
              <a:rPr lang="en-US" sz="2200" dirty="0" smtClean="0">
                <a:solidFill>
                  <a:srgbClr val="000090"/>
                </a:solidFill>
              </a:rPr>
              <a:t> rather than p</a:t>
            </a:r>
            <a:r>
              <a:rPr lang="en-US" sz="2200" baseline="30000" dirty="0" smtClean="0">
                <a:solidFill>
                  <a:srgbClr val="000090"/>
                </a:solidFill>
              </a:rPr>
              <a:t>-.5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 the additive constant in AIMD depend on CWND</a:t>
            </a:r>
          </a:p>
          <a:p>
            <a:endParaRPr lang="en-US" baseline="30000" dirty="0"/>
          </a:p>
          <a:p>
            <a:r>
              <a:rPr lang="en-US" sz="2600" dirty="0" smtClean="0">
                <a:solidFill>
                  <a:srgbClr val="000090"/>
                </a:solidFill>
              </a:rPr>
              <a:t>Other approaches?</a:t>
            </a:r>
          </a:p>
          <a:p>
            <a:pPr lvl="1"/>
            <a:r>
              <a:rPr lang="en-US" dirty="0" smtClean="0"/>
              <a:t>Multiple simultaneous connections (hack but works today)</a:t>
            </a:r>
            <a:endParaRPr lang="en-US" baseline="30000" dirty="0"/>
          </a:p>
          <a:p>
            <a:pPr lvl="1"/>
            <a:r>
              <a:rPr lang="en-US" dirty="0" smtClean="0"/>
              <a:t>Router-assisted approaches (will see shortly)</a:t>
            </a:r>
          </a:p>
        </p:txBody>
      </p:sp>
    </p:spTree>
    <p:extLst>
      <p:ext uri="{BB962C8B-B14F-4D97-AF65-F5344CB8AC3E}">
        <p14:creationId xmlns:p14="http://schemas.microsoft.com/office/powerpoint/2010/main" val="233363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86800" cy="4876800"/>
          </a:xfrm>
        </p:spPr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 smtClean="0"/>
              <a:t>will accept </a:t>
            </a:r>
            <a:r>
              <a:rPr lang="en-US" sz="2400" dirty="0" smtClean="0"/>
              <a:t>re-grade </a:t>
            </a:r>
            <a:r>
              <a:rPr lang="en-US" sz="2400" dirty="0" smtClean="0"/>
              <a:t>requests </a:t>
            </a:r>
            <a:r>
              <a:rPr lang="en-US" sz="2400" dirty="0" smtClean="0"/>
              <a:t>up to </a:t>
            </a:r>
            <a:r>
              <a:rPr lang="en-US" sz="2400" dirty="0" smtClean="0">
                <a:solidFill>
                  <a:srgbClr val="FF0000"/>
                </a:solidFill>
              </a:rPr>
              <a:t>noon, Oct 30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err="1" smtClean="0"/>
              <a:t>Regrade</a:t>
            </a:r>
            <a:r>
              <a:rPr lang="en-US" sz="2400" dirty="0" smtClean="0"/>
              <a:t> </a:t>
            </a:r>
            <a:r>
              <a:rPr lang="en-US" sz="2400" dirty="0" smtClean="0"/>
              <a:t>process if we </a:t>
            </a:r>
            <a:r>
              <a:rPr lang="en-US" sz="2400" dirty="0" smtClean="0"/>
              <a:t>made </a:t>
            </a:r>
            <a:r>
              <a:rPr lang="en-US" sz="2400" dirty="0" smtClean="0"/>
              <a:t>a </a:t>
            </a:r>
            <a:r>
              <a:rPr lang="en-US" sz="2400" dirty="0" smtClean="0"/>
              <a:t>clerical mistake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e.g., </a:t>
            </a:r>
            <a:r>
              <a:rPr lang="en-US" sz="2200" dirty="0" smtClean="0">
                <a:solidFill>
                  <a:srgbClr val="000090"/>
                </a:solidFill>
              </a:rPr>
              <a:t>you selected answer iii, we </a:t>
            </a:r>
            <a:r>
              <a:rPr lang="en-US" sz="2200" dirty="0" smtClean="0">
                <a:solidFill>
                  <a:srgbClr val="000090"/>
                </a:solidFill>
              </a:rPr>
              <a:t>graded as ii, </a:t>
            </a:r>
            <a:r>
              <a:rPr lang="en-US" sz="2200" i="1" dirty="0" smtClean="0">
                <a:solidFill>
                  <a:srgbClr val="000090"/>
                </a:solidFill>
              </a:rPr>
              <a:t>etc</a:t>
            </a:r>
            <a:r>
              <a:rPr lang="en-US" sz="2200" dirty="0" smtClean="0">
                <a:solidFill>
                  <a:srgbClr val="000090"/>
                </a:solidFill>
              </a:rPr>
              <a:t>.</a:t>
            </a:r>
            <a:endParaRPr lang="en-US" sz="2200" dirty="0" smtClean="0">
              <a:solidFill>
                <a:srgbClr val="000090"/>
              </a:solidFill>
            </a:endParaRP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we’ll </a:t>
            </a:r>
            <a:r>
              <a:rPr lang="en-US" sz="2200" dirty="0" smtClean="0">
                <a:solidFill>
                  <a:srgbClr val="000090"/>
                </a:solidFill>
              </a:rPr>
              <a:t>correct your score immediately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Regrade</a:t>
            </a:r>
            <a:r>
              <a:rPr lang="en-US" sz="2400" dirty="0" smtClean="0"/>
              <a:t> </a:t>
            </a:r>
            <a:r>
              <a:rPr lang="en-US" sz="2400" dirty="0"/>
              <a:t>process if </a:t>
            </a:r>
            <a:r>
              <a:rPr lang="en-US" sz="2400" dirty="0" smtClean="0"/>
              <a:t>you disagree with our assessment</a:t>
            </a:r>
            <a:endParaRPr lang="en-US" sz="2400" dirty="0"/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we </a:t>
            </a:r>
            <a:r>
              <a:rPr lang="en-US" sz="2200" dirty="0" smtClean="0">
                <a:solidFill>
                  <a:srgbClr val="000090"/>
                </a:solidFill>
              </a:rPr>
              <a:t>will </a:t>
            </a:r>
            <a:r>
              <a:rPr lang="en-US" sz="2200" dirty="0" smtClean="0">
                <a:solidFill>
                  <a:srgbClr val="000090"/>
                </a:solidFill>
              </a:rPr>
              <a:t>re-grade </a:t>
            </a:r>
            <a:r>
              <a:rPr lang="en-US" sz="2200" dirty="0" smtClean="0">
                <a:solidFill>
                  <a:srgbClr val="000090"/>
                </a:solidFill>
              </a:rPr>
              <a:t>your </a:t>
            </a:r>
            <a:r>
              <a:rPr lang="en-US" sz="2200" u="sng" dirty="0" smtClean="0">
                <a:solidFill>
                  <a:srgbClr val="000090"/>
                </a:solidFill>
              </a:rPr>
              <a:t>entire</a:t>
            </a:r>
            <a:r>
              <a:rPr lang="en-US" sz="2200" dirty="0" smtClean="0">
                <a:solidFill>
                  <a:srgbClr val="000090"/>
                </a:solidFill>
              </a:rPr>
              <a:t> exam </a:t>
            </a:r>
            <a:r>
              <a:rPr lang="en-US" sz="2200" dirty="0" smtClean="0">
                <a:solidFill>
                  <a:srgbClr val="000090"/>
                </a:solidFill>
              </a:rPr>
              <a:t/>
            </a:r>
            <a:br>
              <a:rPr lang="en-US" sz="2200" dirty="0" smtClean="0">
                <a:solidFill>
                  <a:srgbClr val="000090"/>
                </a:solidFill>
              </a:rPr>
            </a:br>
            <a:endParaRPr lang="en-US" sz="22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4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86800" cy="1173162"/>
          </a:xfrm>
        </p:spPr>
        <p:txBody>
          <a:bodyPr/>
          <a:lstStyle/>
          <a:p>
            <a:r>
              <a:rPr lang="en-US" sz="3600" dirty="0" smtClean="0"/>
              <a:t>Implications (3): </a:t>
            </a:r>
            <a:r>
              <a:rPr lang="en-US" sz="3600" i="1" dirty="0" smtClean="0"/>
              <a:t>Rate</a:t>
            </a:r>
            <a:r>
              <a:rPr lang="en-US" sz="3600" dirty="0" smtClean="0"/>
              <a:t>-based CC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716462"/>
          </a:xfrm>
        </p:spPr>
        <p:txBody>
          <a:bodyPr/>
          <a:lstStyle/>
          <a:p>
            <a:r>
              <a:rPr lang="en-US" sz="2400" dirty="0" smtClean="0">
                <a:solidFill>
                  <a:srgbClr val="000090"/>
                </a:solidFill>
              </a:rPr>
              <a:t>TCP throughput is “choppy” </a:t>
            </a:r>
          </a:p>
          <a:p>
            <a:pPr lvl="1"/>
            <a:r>
              <a:rPr lang="en-US" sz="2000" dirty="0" smtClean="0"/>
              <a:t>repeated swings between W/2 to W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>
                <a:solidFill>
                  <a:srgbClr val="000090"/>
                </a:solidFill>
              </a:rPr>
              <a:t>Some apps would prefer sending at a steady rate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e.g., streaming apps</a:t>
            </a:r>
            <a:br>
              <a:rPr lang="en-US" sz="2000" dirty="0" smtClean="0">
                <a:solidFill>
                  <a:srgbClr val="000000"/>
                </a:solidFill>
              </a:rPr>
            </a:br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A solution: “Equation-Based Congestion Control”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ditch TCP’s increase/decrease rules and just follow the equation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measure drop percentage </a:t>
            </a:r>
            <a:r>
              <a:rPr lang="en-US" sz="2000" i="1" dirty="0" smtClean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, and set rate accordingly</a:t>
            </a: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dirty="0" smtClean="0">
                <a:solidFill>
                  <a:srgbClr val="000090"/>
                </a:solidFill>
              </a:rPr>
              <a:t>Following the TCP equation ensures we’re “</a:t>
            </a:r>
            <a:r>
              <a:rPr lang="en-US" sz="2400" dirty="0">
                <a:solidFill>
                  <a:srgbClr val="000090"/>
                </a:solidFill>
              </a:rPr>
              <a:t>TCP friendly”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i.e., use no more than TCP does in similar setting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2000" dirty="0" smtClean="0">
              <a:solidFill>
                <a:srgbClr val="00009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537998"/>
              </p:ext>
            </p:extLst>
          </p:nvPr>
        </p:nvGraphicFramePr>
        <p:xfrm>
          <a:off x="5715000" y="1209675"/>
          <a:ext cx="32686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66" name="Equation" r:id="rId3" imgW="1663700" imgH="469900" progId="Equation.3">
                  <p:embed/>
                </p:oleObj>
              </mc:Choice>
              <mc:Fallback>
                <p:oleObj name="Equation" r:id="rId3" imgW="16637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09675"/>
                        <a:ext cx="32686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03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73162"/>
          </a:xfrm>
        </p:spPr>
        <p:txBody>
          <a:bodyPr/>
          <a:lstStyle/>
          <a:p>
            <a:pPr algn="ctr"/>
            <a:r>
              <a:rPr lang="en-US" dirty="0" smtClean="0"/>
              <a:t>Other Limitations of TCP </a:t>
            </a:r>
            <a:br>
              <a:rPr lang="en-US" dirty="0" smtClean="0"/>
            </a:br>
            <a:r>
              <a:rPr lang="en-US" dirty="0" smtClean="0"/>
              <a:t>Congestion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9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sz="3600" dirty="0" smtClean="0"/>
              <a:t>(4) Loss not due to congestion?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668462"/>
          </a:xfrm>
        </p:spPr>
        <p:txBody>
          <a:bodyPr/>
          <a:lstStyle/>
          <a:p>
            <a:r>
              <a:rPr lang="en-US" dirty="0" smtClean="0"/>
              <a:t>TCP will confuse corruption with congestion</a:t>
            </a:r>
          </a:p>
          <a:p>
            <a:endParaRPr lang="en-US" dirty="0" smtClean="0"/>
          </a:p>
          <a:p>
            <a:r>
              <a:rPr lang="en-US" dirty="0" smtClean="0"/>
              <a:t>Flow will cut its rate</a:t>
            </a:r>
          </a:p>
          <a:p>
            <a:pPr lvl="1"/>
            <a:r>
              <a:rPr lang="en-US" dirty="0"/>
              <a:t>Throughput ~ 1/</a:t>
            </a:r>
            <a:r>
              <a:rPr lang="en-US" dirty="0" err="1"/>
              <a:t>sqrt</a:t>
            </a:r>
            <a:r>
              <a:rPr lang="en-US" dirty="0"/>
              <a:t>(p) where p is loss </a:t>
            </a:r>
            <a:r>
              <a:rPr lang="en-US" dirty="0" smtClean="0"/>
              <a:t>prob.</a:t>
            </a:r>
          </a:p>
          <a:p>
            <a:pPr lvl="1"/>
            <a:r>
              <a:rPr lang="en-US" dirty="0" smtClean="0"/>
              <a:t>Applies </a:t>
            </a:r>
            <a:r>
              <a:rPr lang="en-US" dirty="0"/>
              <a:t>even for non-congestion </a:t>
            </a:r>
            <a:r>
              <a:rPr lang="en-US" dirty="0" smtClean="0"/>
              <a:t>losses!</a:t>
            </a:r>
          </a:p>
          <a:p>
            <a:pPr lvl="1"/>
            <a:endParaRPr lang="en-US" dirty="0"/>
          </a:p>
          <a:p>
            <a:r>
              <a:rPr lang="en-US" dirty="0" smtClean="0"/>
              <a:t>We’ll look at proposed solutions shortly…</a:t>
            </a:r>
          </a:p>
        </p:txBody>
      </p:sp>
    </p:spTree>
    <p:extLst>
      <p:ext uri="{BB962C8B-B14F-4D97-AF65-F5344CB8AC3E}">
        <p14:creationId xmlns:p14="http://schemas.microsoft.com/office/powerpoint/2010/main" val="157711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sz="3600" dirty="0" smtClean="0"/>
              <a:t>(5) How do short flows fare?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n-US" sz="2400" dirty="0" smtClean="0"/>
              <a:t>50% of flows have &lt; 1500B to send; 80% &lt; 100KB</a:t>
            </a:r>
          </a:p>
          <a:p>
            <a:endParaRPr lang="en-US" sz="2400" dirty="0" smtClean="0"/>
          </a:p>
          <a:p>
            <a:r>
              <a:rPr lang="en-US" sz="2400" dirty="0" smtClean="0">
                <a:sym typeface="Wingdings"/>
              </a:rPr>
              <a:t>Implication (1): short flows never leave slow start!</a:t>
            </a:r>
          </a:p>
          <a:p>
            <a:pPr lvl="1"/>
            <a:r>
              <a:rPr lang="en-US" sz="2000" dirty="0" smtClean="0">
                <a:sym typeface="Wingdings"/>
              </a:rPr>
              <a:t>short flows never attain their fair share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Implication (2): too few packets to trigger </a:t>
            </a:r>
            <a:r>
              <a:rPr lang="en-US" sz="2400" dirty="0" err="1" smtClean="0">
                <a:sym typeface="Wingdings"/>
              </a:rPr>
              <a:t>dupACKs</a:t>
            </a:r>
            <a:r>
              <a:rPr lang="en-US" sz="2400" dirty="0" smtClean="0">
                <a:sym typeface="Wingdings"/>
              </a:rPr>
              <a:t> </a:t>
            </a:r>
            <a:endParaRPr lang="en-US" sz="2400" dirty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Isolated loss may lead to timeouts</a:t>
            </a:r>
          </a:p>
          <a:p>
            <a:pPr lvl="1"/>
            <a:r>
              <a:rPr lang="en-US" sz="2000" dirty="0" smtClean="0">
                <a:sym typeface="Wingdings"/>
              </a:rPr>
              <a:t>At  typical timeout values of ~500ms, might severely impact 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flow completion time</a:t>
            </a:r>
          </a:p>
          <a:p>
            <a:pPr lvl="1"/>
            <a:endParaRPr lang="en-US" sz="2000" dirty="0" smtClean="0">
              <a:sym typeface="Wingdings"/>
            </a:endParaRPr>
          </a:p>
          <a:p>
            <a:pPr lvl="1"/>
            <a:endParaRPr lang="en-US" sz="20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13521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/>
          <a:lstStyle/>
          <a:p>
            <a:r>
              <a:rPr lang="en-US" sz="3600" dirty="0" smtClean="0"/>
              <a:t>(6) TCP fills up queues </a:t>
            </a:r>
            <a:r>
              <a:rPr lang="en-US" sz="3600" dirty="0" smtClean="0">
                <a:sym typeface="Wingdings"/>
              </a:rPr>
              <a:t> long delays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r>
              <a:rPr lang="en-US" dirty="0" smtClean="0"/>
              <a:t>A flow deliberately overshoots capacity, until it experiences a drop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Means that delays are large, and are large for </a:t>
            </a:r>
            <a:r>
              <a:rPr lang="en-US" i="1" dirty="0" smtClean="0"/>
              <a:t>everyone</a:t>
            </a:r>
            <a:endParaRPr lang="en-US" dirty="0"/>
          </a:p>
          <a:p>
            <a:pPr lvl="1"/>
            <a:r>
              <a:rPr lang="en-US" dirty="0" smtClean="0"/>
              <a:t>Consider a flow transferring a </a:t>
            </a:r>
            <a:r>
              <a:rPr lang="en-US" dirty="0"/>
              <a:t>10GB file </a:t>
            </a:r>
            <a:r>
              <a:rPr lang="en-US" dirty="0" smtClean="0"/>
              <a:t>sharing a  </a:t>
            </a:r>
            <a:br>
              <a:rPr lang="en-US" dirty="0" smtClean="0"/>
            </a:br>
            <a:r>
              <a:rPr lang="en-US" dirty="0" smtClean="0"/>
              <a:t>bottleneck link with 10 flows transferring 100B</a:t>
            </a:r>
            <a:endParaRPr lang="en-US" dirty="0"/>
          </a:p>
          <a:p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9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(7) Cheating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r>
              <a:rPr lang="en-US" dirty="0" smtClean="0"/>
              <a:t>Three easy ways to cheat</a:t>
            </a:r>
            <a:endParaRPr lang="en-US" dirty="0"/>
          </a:p>
          <a:p>
            <a:pPr lvl="1"/>
            <a:r>
              <a:rPr lang="en-US" dirty="0"/>
              <a:t>Increasing </a:t>
            </a:r>
            <a:r>
              <a:rPr lang="en-US" dirty="0" smtClean="0"/>
              <a:t>CWND faster than +1 MSS per RTT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71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</a:t>
            </a:r>
            <a:r>
              <a:rPr lang="en-US" dirty="0" smtClean="0"/>
              <a:t>CWND </a:t>
            </a:r>
            <a:r>
              <a:rPr lang="en-US" dirty="0"/>
              <a:t>Faster</a:t>
            </a:r>
            <a:endParaRPr lang="en-US" sz="2000" dirty="0"/>
          </a:p>
        </p:txBody>
      </p:sp>
      <p:sp>
        <p:nvSpPr>
          <p:cNvPr id="1051651" name="Rectangle 3"/>
          <p:cNvSpPr>
            <a:spLocks noChangeArrowheads="1"/>
          </p:cNvSpPr>
          <p:nvPr/>
        </p:nvSpPr>
        <p:spPr bwMode="auto">
          <a:xfrm>
            <a:off x="1039813" y="1277938"/>
            <a:ext cx="7480300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/>
          <a:lstStyle/>
          <a:p>
            <a:pPr defTabSz="820738" eaLnBrk="1" hangingPunct="1"/>
            <a:endParaRPr lang="en-US" sz="2000">
              <a:latin typeface="Tahoma" charset="0"/>
            </a:endParaRPr>
          </a:p>
        </p:txBody>
      </p:sp>
      <p:sp>
        <p:nvSpPr>
          <p:cNvPr id="1051667" name="Text Box 19"/>
          <p:cNvSpPr txBox="1">
            <a:spLocks noChangeArrowheads="1"/>
          </p:cNvSpPr>
          <p:nvPr/>
        </p:nvSpPr>
        <p:spPr bwMode="auto">
          <a:xfrm>
            <a:off x="5756032" y="4210834"/>
            <a:ext cx="2562225" cy="971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900" b="0">
                <a:solidFill>
                  <a:srgbClr val="FF6699"/>
                </a:solidFill>
                <a:latin typeface="+mn-lt"/>
              </a:rPr>
              <a:t>Limit rates:</a:t>
            </a:r>
          </a:p>
          <a:p>
            <a:pPr algn="ctr" eaLnBrk="1" hangingPunct="1"/>
            <a:r>
              <a:rPr lang="en-US" sz="2900" b="0">
                <a:solidFill>
                  <a:srgbClr val="FF6699"/>
                </a:solidFill>
                <a:latin typeface="+mn-lt"/>
              </a:rPr>
              <a:t>x = 2y</a:t>
            </a:r>
          </a:p>
        </p:txBody>
      </p:sp>
      <p:sp>
        <p:nvSpPr>
          <p:cNvPr id="1051668" name="Line 20"/>
          <p:cNvSpPr>
            <a:spLocks noChangeShapeType="1"/>
          </p:cNvSpPr>
          <p:nvPr/>
        </p:nvSpPr>
        <p:spPr bwMode="auto">
          <a:xfrm flipH="1">
            <a:off x="3954219" y="4872821"/>
            <a:ext cx="2286000" cy="146050"/>
          </a:xfrm>
          <a:prstGeom prst="line">
            <a:avLst/>
          </a:prstGeom>
          <a:noFill/>
          <a:ln w="28575">
            <a:solidFill>
              <a:srgbClr val="FF6699"/>
            </a:solidFill>
            <a:prstDash val="sysDot"/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69" name="Line 21"/>
          <p:cNvSpPr>
            <a:spLocks noChangeShapeType="1"/>
          </p:cNvSpPr>
          <p:nvPr/>
        </p:nvSpPr>
        <p:spPr bwMode="auto">
          <a:xfrm flipH="1">
            <a:off x="1965082" y="4547384"/>
            <a:ext cx="447675" cy="127000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70" name="Line 22"/>
          <p:cNvSpPr>
            <a:spLocks noChangeShapeType="1"/>
          </p:cNvSpPr>
          <p:nvPr/>
        </p:nvSpPr>
        <p:spPr bwMode="auto">
          <a:xfrm flipV="1">
            <a:off x="1952382" y="2124859"/>
            <a:ext cx="1587" cy="37099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51671" name="Freeform 23"/>
          <p:cNvSpPr>
            <a:spLocks/>
          </p:cNvSpPr>
          <p:nvPr/>
        </p:nvSpPr>
        <p:spPr bwMode="auto">
          <a:xfrm>
            <a:off x="1869832" y="2124859"/>
            <a:ext cx="163512" cy="77787"/>
          </a:xfrm>
          <a:custGeom>
            <a:avLst/>
            <a:gdLst>
              <a:gd name="T0" fmla="*/ 113 w 113"/>
              <a:gd name="T1" fmla="*/ 56 h 56"/>
              <a:gd name="T2" fmla="*/ 57 w 113"/>
              <a:gd name="T3" fmla="*/ 0 h 56"/>
              <a:gd name="T4" fmla="*/ 0 w 113"/>
              <a:gd name="T5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" h="56">
                <a:moveTo>
                  <a:pt x="113" y="56"/>
                </a:moveTo>
                <a:lnTo>
                  <a:pt x="57" y="0"/>
                </a:lnTo>
                <a:lnTo>
                  <a:pt x="0" y="56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51672" name="Line 24"/>
          <p:cNvSpPr>
            <a:spLocks noChangeShapeType="1"/>
          </p:cNvSpPr>
          <p:nvPr/>
        </p:nvSpPr>
        <p:spPr bwMode="auto">
          <a:xfrm>
            <a:off x="1952382" y="5834846"/>
            <a:ext cx="3878262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51673" name="Freeform 25"/>
          <p:cNvSpPr>
            <a:spLocks/>
          </p:cNvSpPr>
          <p:nvPr/>
        </p:nvSpPr>
        <p:spPr bwMode="auto">
          <a:xfrm>
            <a:off x="5749682" y="5757059"/>
            <a:ext cx="80962" cy="157162"/>
          </a:xfrm>
          <a:custGeom>
            <a:avLst/>
            <a:gdLst>
              <a:gd name="T0" fmla="*/ 0 w 56"/>
              <a:gd name="T1" fmla="*/ 113 h 113"/>
              <a:gd name="T2" fmla="*/ 56 w 56"/>
              <a:gd name="T3" fmla="*/ 56 h 113"/>
              <a:gd name="T4" fmla="*/ 0 w 56"/>
              <a:gd name="T5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13">
                <a:moveTo>
                  <a:pt x="0" y="113"/>
                </a:moveTo>
                <a:lnTo>
                  <a:pt x="56" y="5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051674" name="Rectangle 26"/>
          <p:cNvSpPr>
            <a:spLocks noChangeArrowheads="1"/>
          </p:cNvSpPr>
          <p:nvPr/>
        </p:nvSpPr>
        <p:spPr bwMode="auto">
          <a:xfrm>
            <a:off x="1524000" y="2131209"/>
            <a:ext cx="28709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0738" eaLnBrk="1" hangingPunct="1"/>
            <a:r>
              <a:rPr lang="en-US" sz="3100">
                <a:solidFill>
                  <a:srgbClr val="000000"/>
                </a:solidFill>
                <a:latin typeface="+mn-lt"/>
              </a:rPr>
              <a:t>C</a:t>
            </a:r>
            <a:endParaRPr lang="en-US" sz="2000">
              <a:latin typeface="+mn-lt"/>
            </a:endParaRPr>
          </a:p>
        </p:txBody>
      </p:sp>
      <p:sp>
        <p:nvSpPr>
          <p:cNvPr id="1051675" name="Rectangle 27"/>
          <p:cNvSpPr>
            <a:spLocks noChangeArrowheads="1"/>
          </p:cNvSpPr>
          <p:nvPr/>
        </p:nvSpPr>
        <p:spPr bwMode="auto">
          <a:xfrm>
            <a:off x="5954037" y="5771346"/>
            <a:ext cx="22109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0738" eaLnBrk="1" hangingPunct="1"/>
            <a:r>
              <a:rPr lang="en-US" sz="3100">
                <a:solidFill>
                  <a:srgbClr val="FF0000"/>
                </a:solidFill>
                <a:latin typeface="+mn-lt"/>
              </a:rPr>
              <a:t>x</a:t>
            </a:r>
            <a:endParaRPr lang="en-US" sz="2000">
              <a:latin typeface="+mn-lt"/>
            </a:endParaRPr>
          </a:p>
        </p:txBody>
      </p:sp>
      <p:sp>
        <p:nvSpPr>
          <p:cNvPr id="1051676" name="Rectangle 28"/>
          <p:cNvSpPr>
            <a:spLocks noChangeArrowheads="1"/>
          </p:cNvSpPr>
          <p:nvPr/>
        </p:nvSpPr>
        <p:spPr bwMode="auto">
          <a:xfrm>
            <a:off x="2137687" y="1939121"/>
            <a:ext cx="22109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820738" eaLnBrk="1" hangingPunct="1"/>
            <a:r>
              <a:rPr lang="en-US" sz="3100">
                <a:solidFill>
                  <a:srgbClr val="3366FF"/>
                </a:solidFill>
                <a:latin typeface="+mn-lt"/>
              </a:rPr>
              <a:t>y</a:t>
            </a:r>
            <a:endParaRPr lang="en-US" sz="2000">
              <a:latin typeface="+mn-lt"/>
            </a:endParaRPr>
          </a:p>
        </p:txBody>
      </p:sp>
      <p:sp>
        <p:nvSpPr>
          <p:cNvPr id="1051677" name="Oval 29"/>
          <p:cNvSpPr>
            <a:spLocks noChangeArrowheads="1"/>
          </p:cNvSpPr>
          <p:nvPr/>
        </p:nvSpPr>
        <p:spPr bwMode="auto">
          <a:xfrm>
            <a:off x="2361957" y="4412446"/>
            <a:ext cx="138112" cy="13493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1678" name="Oval 30"/>
          <p:cNvSpPr>
            <a:spLocks noChangeArrowheads="1"/>
          </p:cNvSpPr>
          <p:nvPr/>
        </p:nvSpPr>
        <p:spPr bwMode="auto">
          <a:xfrm>
            <a:off x="2222257" y="3326596"/>
            <a:ext cx="139700" cy="13335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1679" name="Text Box 31"/>
          <p:cNvSpPr txBox="1">
            <a:spLocks noChangeArrowheads="1"/>
          </p:cNvSpPr>
          <p:nvPr/>
        </p:nvSpPr>
        <p:spPr bwMode="auto">
          <a:xfrm>
            <a:off x="4082997" y="2288371"/>
            <a:ext cx="4020947" cy="91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700" b="0" dirty="0">
                <a:latin typeface="+mn-lt"/>
              </a:rPr>
              <a:t>x increases by 2 per RTT</a:t>
            </a:r>
          </a:p>
          <a:p>
            <a:pPr eaLnBrk="1" hangingPunct="1"/>
            <a:r>
              <a:rPr lang="en-US" sz="2700" b="0" dirty="0">
                <a:latin typeface="+mn-lt"/>
              </a:rPr>
              <a:t>y increases by 1 per RTT</a:t>
            </a:r>
          </a:p>
        </p:txBody>
      </p:sp>
      <p:sp>
        <p:nvSpPr>
          <p:cNvPr id="1051680" name="Line 32"/>
          <p:cNvSpPr>
            <a:spLocks noChangeShapeType="1"/>
          </p:cNvSpPr>
          <p:nvPr/>
        </p:nvSpPr>
        <p:spPr bwMode="auto">
          <a:xfrm flipH="1">
            <a:off x="2481019" y="3124984"/>
            <a:ext cx="434975" cy="125095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1" name="Line 33"/>
          <p:cNvSpPr>
            <a:spLocks noChangeShapeType="1"/>
          </p:cNvSpPr>
          <p:nvPr/>
        </p:nvSpPr>
        <p:spPr bwMode="auto">
          <a:xfrm>
            <a:off x="1946032" y="2518559"/>
            <a:ext cx="3394075" cy="3295650"/>
          </a:xfrm>
          <a:prstGeom prst="line">
            <a:avLst/>
          </a:prstGeom>
          <a:noFill/>
          <a:ln w="28575">
            <a:solidFill>
              <a:srgbClr val="000000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2" name="Line 34"/>
          <p:cNvSpPr>
            <a:spLocks noChangeShapeType="1"/>
          </p:cNvSpPr>
          <p:nvPr/>
        </p:nvSpPr>
        <p:spPr bwMode="auto">
          <a:xfrm flipV="1">
            <a:off x="2292107" y="3090059"/>
            <a:ext cx="623887" cy="303212"/>
          </a:xfrm>
          <a:prstGeom prst="line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3" name="Line 35"/>
          <p:cNvSpPr>
            <a:spLocks noChangeShapeType="1"/>
          </p:cNvSpPr>
          <p:nvPr/>
        </p:nvSpPr>
        <p:spPr bwMode="auto">
          <a:xfrm flipV="1">
            <a:off x="2430219" y="3840946"/>
            <a:ext cx="1316038" cy="639763"/>
          </a:xfrm>
          <a:prstGeom prst="line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4" name="Line 36"/>
          <p:cNvSpPr>
            <a:spLocks noChangeShapeType="1"/>
          </p:cNvSpPr>
          <p:nvPr/>
        </p:nvSpPr>
        <p:spPr bwMode="auto">
          <a:xfrm flipH="1">
            <a:off x="1971432" y="4883934"/>
            <a:ext cx="850900" cy="947737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5" name="Line 37"/>
          <p:cNvSpPr>
            <a:spLocks noChangeShapeType="1"/>
          </p:cNvSpPr>
          <p:nvPr/>
        </p:nvSpPr>
        <p:spPr bwMode="auto">
          <a:xfrm flipH="1">
            <a:off x="2933457" y="3942546"/>
            <a:ext cx="762000" cy="80645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6" name="Oval 38"/>
          <p:cNvSpPr>
            <a:spLocks noChangeArrowheads="1"/>
          </p:cNvSpPr>
          <p:nvPr/>
        </p:nvSpPr>
        <p:spPr bwMode="auto">
          <a:xfrm>
            <a:off x="2776294" y="4748996"/>
            <a:ext cx="139700" cy="13493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1687" name="Line 39"/>
          <p:cNvSpPr>
            <a:spLocks noChangeShapeType="1"/>
          </p:cNvSpPr>
          <p:nvPr/>
        </p:nvSpPr>
        <p:spPr bwMode="auto">
          <a:xfrm flipV="1">
            <a:off x="2846144" y="4244171"/>
            <a:ext cx="1177925" cy="571500"/>
          </a:xfrm>
          <a:prstGeom prst="line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8" name="Line 40"/>
          <p:cNvSpPr>
            <a:spLocks noChangeShapeType="1"/>
          </p:cNvSpPr>
          <p:nvPr/>
        </p:nvSpPr>
        <p:spPr bwMode="auto">
          <a:xfrm flipH="1">
            <a:off x="1946032" y="5033159"/>
            <a:ext cx="1038225" cy="792162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89" name="Oval 41"/>
          <p:cNvSpPr>
            <a:spLocks noChangeArrowheads="1"/>
          </p:cNvSpPr>
          <p:nvPr/>
        </p:nvSpPr>
        <p:spPr bwMode="auto">
          <a:xfrm>
            <a:off x="2915994" y="4950609"/>
            <a:ext cx="138113" cy="13493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051690" name="Line 42"/>
          <p:cNvSpPr>
            <a:spLocks noChangeShapeType="1"/>
          </p:cNvSpPr>
          <p:nvPr/>
        </p:nvSpPr>
        <p:spPr bwMode="auto">
          <a:xfrm flipH="1">
            <a:off x="3066807" y="4279096"/>
            <a:ext cx="887412" cy="69215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91" name="Line 43"/>
          <p:cNvSpPr>
            <a:spLocks noChangeShapeType="1"/>
          </p:cNvSpPr>
          <p:nvPr/>
        </p:nvSpPr>
        <p:spPr bwMode="auto">
          <a:xfrm flipV="1">
            <a:off x="2984257" y="4447371"/>
            <a:ext cx="1177925" cy="571500"/>
          </a:xfrm>
          <a:prstGeom prst="line">
            <a:avLst/>
          </a:prstGeom>
          <a:noFill/>
          <a:ln w="28575">
            <a:solidFill>
              <a:srgbClr val="0099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92" name="Line 44"/>
          <p:cNvSpPr>
            <a:spLocks noChangeShapeType="1"/>
          </p:cNvSpPr>
          <p:nvPr/>
        </p:nvSpPr>
        <p:spPr bwMode="auto">
          <a:xfrm flipH="1">
            <a:off x="2014294" y="4412446"/>
            <a:ext cx="2147888" cy="1412875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93" name="Line 45"/>
          <p:cNvSpPr>
            <a:spLocks noChangeShapeType="1"/>
          </p:cNvSpPr>
          <p:nvPr/>
        </p:nvSpPr>
        <p:spPr bwMode="auto">
          <a:xfrm flipV="1">
            <a:off x="1946032" y="4580721"/>
            <a:ext cx="2562225" cy="1244600"/>
          </a:xfrm>
          <a:prstGeom prst="line">
            <a:avLst/>
          </a:prstGeom>
          <a:noFill/>
          <a:ln w="19050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  <p:sp>
        <p:nvSpPr>
          <p:cNvPr id="1051694" name="Line 46"/>
          <p:cNvSpPr>
            <a:spLocks noChangeShapeType="1"/>
          </p:cNvSpPr>
          <p:nvPr/>
        </p:nvSpPr>
        <p:spPr bwMode="auto">
          <a:xfrm flipV="1">
            <a:off x="3123957" y="4614059"/>
            <a:ext cx="1316037" cy="639762"/>
          </a:xfrm>
          <a:prstGeom prst="line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946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(7) Cheating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r>
              <a:rPr lang="en-US" dirty="0" smtClean="0"/>
              <a:t>Three easy ways to cheat</a:t>
            </a:r>
            <a:endParaRPr lang="en-US" dirty="0"/>
          </a:p>
          <a:p>
            <a:pPr lvl="1"/>
            <a:r>
              <a:rPr lang="en-US" dirty="0"/>
              <a:t>Increasing </a:t>
            </a:r>
            <a:r>
              <a:rPr lang="en-US" dirty="0" smtClean="0"/>
              <a:t>CWND faster than +1 MSS per RTT</a:t>
            </a:r>
            <a:endParaRPr lang="en-US" dirty="0"/>
          </a:p>
          <a:p>
            <a:pPr lvl="1"/>
            <a:r>
              <a:rPr lang="en-US" dirty="0" smtClean="0"/>
              <a:t>Opening </a:t>
            </a:r>
            <a:r>
              <a:rPr lang="en-US" dirty="0"/>
              <a:t>many connections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688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Open Many Connections</a:t>
            </a:r>
            <a:endParaRPr lang="en-US" sz="2400" smtClean="0">
              <a:cs typeface="+mj-cs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39813" y="1277938"/>
            <a:ext cx="7480300" cy="534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1600200" y="1527175"/>
            <a:ext cx="5264150" cy="1673225"/>
            <a:chOff x="1309" y="834"/>
            <a:chExt cx="3316" cy="1054"/>
          </a:xfrm>
        </p:grpSpPr>
        <p:sp>
          <p:nvSpPr>
            <p:cNvPr id="1054725" name="Rectangle 5"/>
            <p:cNvSpPr>
              <a:spLocks noChangeArrowheads="1"/>
            </p:cNvSpPr>
            <p:nvPr/>
          </p:nvSpPr>
          <p:spPr bwMode="auto">
            <a:xfrm>
              <a:off x="1309" y="1006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 algn="ctr" defTabSz="820738" eaLnBrk="1" hangingPunct="1">
                <a:defRPr/>
              </a:pPr>
              <a:r>
                <a:rPr lang="en-US" sz="3200" b="0">
                  <a:latin typeface="Tahoma" charset="0"/>
                  <a:cs typeface="+mn-cs"/>
                </a:rPr>
                <a:t>A</a:t>
              </a:r>
            </a:p>
          </p:txBody>
        </p:sp>
        <p:sp>
          <p:nvSpPr>
            <p:cNvPr id="1054726" name="Rectangle 6"/>
            <p:cNvSpPr>
              <a:spLocks noChangeArrowheads="1"/>
            </p:cNvSpPr>
            <p:nvPr/>
          </p:nvSpPr>
          <p:spPr bwMode="auto">
            <a:xfrm>
              <a:off x="2443" y="1180"/>
              <a:ext cx="1048" cy="30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1054727" name="Rectangle 7"/>
            <p:cNvSpPr>
              <a:spLocks noChangeArrowheads="1"/>
            </p:cNvSpPr>
            <p:nvPr/>
          </p:nvSpPr>
          <p:spPr bwMode="auto">
            <a:xfrm>
              <a:off x="4320" y="1006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 algn="ctr" defTabSz="820738" eaLnBrk="1" hangingPunct="1">
                <a:defRPr/>
              </a:pPr>
              <a:r>
                <a:rPr lang="en-US" sz="3200" b="0">
                  <a:latin typeface="Tahoma" charset="0"/>
                  <a:cs typeface="+mn-cs"/>
                </a:rPr>
                <a:t>B</a:t>
              </a:r>
            </a:p>
          </p:txBody>
        </p:sp>
        <p:sp>
          <p:nvSpPr>
            <p:cNvPr id="1054728" name="Line 8"/>
            <p:cNvSpPr>
              <a:spLocks noChangeShapeType="1"/>
            </p:cNvSpPr>
            <p:nvPr/>
          </p:nvSpPr>
          <p:spPr bwMode="auto">
            <a:xfrm>
              <a:off x="1614" y="1156"/>
              <a:ext cx="829" cy="10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1054729" name="Line 9"/>
            <p:cNvSpPr>
              <a:spLocks noChangeShapeType="1"/>
            </p:cNvSpPr>
            <p:nvPr/>
          </p:nvSpPr>
          <p:spPr bwMode="auto">
            <a:xfrm flipV="1">
              <a:off x="3491" y="1156"/>
              <a:ext cx="829" cy="10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1054730" name="Text Box 10"/>
            <p:cNvSpPr txBox="1">
              <a:spLocks noChangeArrowheads="1"/>
            </p:cNvSpPr>
            <p:nvPr/>
          </p:nvSpPr>
          <p:spPr bwMode="auto">
            <a:xfrm>
              <a:off x="3578" y="891"/>
              <a:ext cx="10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2200" b="0" smtClean="0">
                <a:latin typeface="Tahoma" charset="0"/>
                <a:cs typeface="+mn-cs"/>
              </a:endParaRPr>
            </a:p>
          </p:txBody>
        </p:sp>
        <p:sp>
          <p:nvSpPr>
            <p:cNvPr id="1054731" name="Text Box 11"/>
            <p:cNvSpPr txBox="1">
              <a:spLocks noChangeArrowheads="1"/>
            </p:cNvSpPr>
            <p:nvPr/>
          </p:nvSpPr>
          <p:spPr bwMode="auto">
            <a:xfrm>
              <a:off x="1833" y="834"/>
              <a:ext cx="22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900" b="0" smtClean="0">
                  <a:solidFill>
                    <a:srgbClr val="CC0000"/>
                  </a:solidFill>
                  <a:latin typeface="Tahoma" charset="0"/>
                  <a:cs typeface="+mn-cs"/>
                </a:rPr>
                <a:t>x</a:t>
              </a:r>
            </a:p>
          </p:txBody>
        </p:sp>
        <p:sp>
          <p:nvSpPr>
            <p:cNvPr id="1054732" name="Rectangle 12"/>
            <p:cNvSpPr>
              <a:spLocks noChangeArrowheads="1"/>
            </p:cNvSpPr>
            <p:nvPr/>
          </p:nvSpPr>
          <p:spPr bwMode="auto">
            <a:xfrm>
              <a:off x="1309" y="1392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 algn="ctr" defTabSz="820738" eaLnBrk="1" hangingPunct="1">
                <a:defRPr/>
              </a:pPr>
              <a:r>
                <a:rPr lang="en-US" sz="3200" b="0">
                  <a:latin typeface="Tahoma" charset="0"/>
                  <a:cs typeface="+mn-cs"/>
                </a:rPr>
                <a:t>D</a:t>
              </a:r>
            </a:p>
          </p:txBody>
        </p:sp>
        <p:sp>
          <p:nvSpPr>
            <p:cNvPr id="1054733" name="Rectangle 13"/>
            <p:cNvSpPr>
              <a:spLocks noChangeArrowheads="1"/>
            </p:cNvSpPr>
            <p:nvPr/>
          </p:nvSpPr>
          <p:spPr bwMode="auto">
            <a:xfrm>
              <a:off x="4320" y="1392"/>
              <a:ext cx="305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 algn="ctr" defTabSz="820738" eaLnBrk="1" hangingPunct="1">
                <a:defRPr/>
              </a:pPr>
              <a:r>
                <a:rPr lang="en-US" sz="3200" b="0">
                  <a:latin typeface="Tahoma" charset="0"/>
                  <a:cs typeface="+mn-cs"/>
                </a:rPr>
                <a:t>E</a:t>
              </a:r>
            </a:p>
          </p:txBody>
        </p:sp>
        <p:sp>
          <p:nvSpPr>
            <p:cNvPr id="1054734" name="Line 14"/>
            <p:cNvSpPr>
              <a:spLocks noChangeShapeType="1"/>
            </p:cNvSpPr>
            <p:nvPr/>
          </p:nvSpPr>
          <p:spPr bwMode="auto">
            <a:xfrm flipV="1">
              <a:off x="1614" y="1392"/>
              <a:ext cx="829" cy="127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1054735" name="Line 15"/>
            <p:cNvSpPr>
              <a:spLocks noChangeShapeType="1"/>
            </p:cNvSpPr>
            <p:nvPr/>
          </p:nvSpPr>
          <p:spPr bwMode="auto">
            <a:xfrm>
              <a:off x="3491" y="1392"/>
              <a:ext cx="829" cy="127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1054736" name="Text Box 16"/>
            <p:cNvSpPr txBox="1">
              <a:spLocks noChangeArrowheads="1"/>
            </p:cNvSpPr>
            <p:nvPr/>
          </p:nvSpPr>
          <p:spPr bwMode="auto">
            <a:xfrm>
              <a:off x="1954" y="1566"/>
              <a:ext cx="106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sz="2900" b="0" smtClean="0">
                <a:latin typeface="Tahoma" charset="0"/>
                <a:cs typeface="+mn-cs"/>
              </a:endParaRPr>
            </a:p>
          </p:txBody>
        </p:sp>
        <p:sp>
          <p:nvSpPr>
            <p:cNvPr id="1054737" name="Text Box 17"/>
            <p:cNvSpPr txBox="1">
              <a:spLocks noChangeArrowheads="1"/>
            </p:cNvSpPr>
            <p:nvPr/>
          </p:nvSpPr>
          <p:spPr bwMode="auto">
            <a:xfrm>
              <a:off x="1833" y="1223"/>
              <a:ext cx="220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34516" tIns="17257" rIns="34516" bIns="17257" anchor="ctr"/>
            <a:lstStyle>
              <a:lvl1pPr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095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20738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30313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641475" defTabSz="820738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0986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5558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130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470275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900" b="0" smtClean="0">
                  <a:solidFill>
                    <a:srgbClr val="0000FF"/>
                  </a:solidFill>
                  <a:latin typeface="Tahoma" charset="0"/>
                  <a:cs typeface="+mn-cs"/>
                </a:rPr>
                <a:t>y</a:t>
              </a:r>
            </a:p>
          </p:txBody>
        </p:sp>
      </p:grpSp>
      <p:sp>
        <p:nvSpPr>
          <p:cNvPr id="1054738" name="Text Box 18"/>
          <p:cNvSpPr txBox="1">
            <a:spLocks noChangeArrowheads="1"/>
          </p:cNvSpPr>
          <p:nvPr/>
        </p:nvSpPr>
        <p:spPr bwMode="auto">
          <a:xfrm>
            <a:off x="701675" y="3429000"/>
            <a:ext cx="7375525" cy="229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095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20738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30313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641475" defTabSz="8207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0986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5558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130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470275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b="0" dirty="0" smtClean="0">
                <a:latin typeface="+mn-lt"/>
                <a:cs typeface="+mn-cs"/>
              </a:rPr>
              <a:t>Assume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b="0" dirty="0" smtClean="0">
                <a:latin typeface="+mn-lt"/>
                <a:cs typeface="+mn-cs"/>
              </a:rPr>
              <a:t> A starts 10 connections to B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b="0" dirty="0" smtClean="0">
                <a:latin typeface="+mn-lt"/>
                <a:cs typeface="+mn-cs"/>
              </a:rPr>
              <a:t> D starts 1 connection to 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b="0" dirty="0" smtClean="0">
                <a:latin typeface="+mn-lt"/>
                <a:cs typeface="+mn-cs"/>
              </a:rPr>
              <a:t> Each connection gets about the same throughput</a:t>
            </a:r>
          </a:p>
          <a:p>
            <a:pPr algn="l" eaLnBrk="1" hangingPunct="1">
              <a:defRPr/>
            </a:pPr>
            <a:endParaRPr lang="en-US" b="0" dirty="0" smtClean="0">
              <a:latin typeface="+mn-lt"/>
              <a:cs typeface="+mn-cs"/>
            </a:endParaRPr>
          </a:p>
          <a:p>
            <a:pPr algn="l" eaLnBrk="1" hangingPunct="1">
              <a:defRPr/>
            </a:pPr>
            <a:r>
              <a:rPr lang="en-US" b="0" dirty="0" smtClean="0">
                <a:latin typeface="+mn-lt"/>
                <a:cs typeface="+mn-cs"/>
              </a:rPr>
              <a:t>Then A gets 10 times more throughput than D</a:t>
            </a:r>
          </a:p>
        </p:txBody>
      </p:sp>
    </p:spTree>
    <p:extLst>
      <p:ext uri="{BB962C8B-B14F-4D97-AF65-F5344CB8AC3E}">
        <p14:creationId xmlns:p14="http://schemas.microsoft.com/office/powerpoint/2010/main" val="427588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(7) Cheating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r>
              <a:rPr lang="en-US" dirty="0" smtClean="0"/>
              <a:t>Three easy ways to cheat</a:t>
            </a:r>
            <a:endParaRPr lang="en-US" dirty="0"/>
          </a:p>
          <a:p>
            <a:pPr lvl="1"/>
            <a:r>
              <a:rPr lang="en-US" dirty="0"/>
              <a:t>Increasing </a:t>
            </a:r>
            <a:r>
              <a:rPr lang="en-US" dirty="0" smtClean="0"/>
              <a:t>CWND faster than +1 MSS per RTT</a:t>
            </a:r>
            <a:endParaRPr lang="en-US" dirty="0"/>
          </a:p>
          <a:p>
            <a:pPr lvl="1"/>
            <a:r>
              <a:rPr lang="en-US" dirty="0" smtClean="0"/>
              <a:t>Opening </a:t>
            </a:r>
            <a:r>
              <a:rPr lang="en-US" dirty="0"/>
              <a:t>many </a:t>
            </a:r>
            <a:r>
              <a:rPr lang="en-US" dirty="0" smtClean="0"/>
              <a:t>connections</a:t>
            </a:r>
          </a:p>
          <a:p>
            <a:pPr lvl="1"/>
            <a:r>
              <a:rPr lang="en-US" dirty="0"/>
              <a:t>Using large initial CWND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0090"/>
                </a:solidFill>
              </a:rPr>
              <a:t>Why hasn’t the Internet suffered a congestion collapse yet?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5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Last Lecture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latin typeface="Arial" charset="0"/>
              </a:rPr>
              <a:t>TCP Congestion control: the gory details</a:t>
            </a:r>
          </a:p>
          <a:p>
            <a:pPr lvl="1">
              <a:buClr>
                <a:schemeClr val="tx2"/>
              </a:buClr>
            </a:pPr>
            <a:endParaRPr lang="en-US" dirty="0" smtClean="0">
              <a:latin typeface="Arial" charset="0"/>
            </a:endParaRPr>
          </a:p>
          <a:p>
            <a:pPr marL="0" indent="-4763">
              <a:buNone/>
            </a:pPr>
            <a:r>
              <a:rPr lang="en-US" b="1" dirty="0" smtClean="0">
                <a:solidFill>
                  <a:srgbClr val="000090"/>
                </a:solidFill>
                <a:latin typeface="Arial" charset="0"/>
              </a:rPr>
              <a:t>Today</a:t>
            </a:r>
          </a:p>
          <a:p>
            <a:pPr marL="801687" lvl="1" indent="-457200"/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Wrap-up CC details (fast retransmit)</a:t>
            </a:r>
          </a:p>
          <a:p>
            <a:pPr marL="801687" lvl="1" indent="-457200"/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Critically examining TCP</a:t>
            </a:r>
          </a:p>
          <a:p>
            <a:pPr marL="801687" lvl="1" indent="-457200"/>
            <a:r>
              <a:rPr lang="en-US" dirty="0" smtClean="0">
                <a:solidFill>
                  <a:srgbClr val="000090"/>
                </a:solidFill>
                <a:latin typeface="Arial" charset="0"/>
              </a:rPr>
              <a:t>Advanced techniques</a:t>
            </a: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53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73162"/>
          </a:xfrm>
        </p:spPr>
        <p:txBody>
          <a:bodyPr/>
          <a:lstStyle/>
          <a:p>
            <a:r>
              <a:rPr lang="en-US" dirty="0" smtClean="0"/>
              <a:t>(8) CC intertwined with reliability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b="0" dirty="0" smtClean="0"/>
              <a:t>Mechanisms for CC and reliability are tightly coupled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CWND adjusted based on ACKs and timeouts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Cumulative ACKs and fast retransmit/recovery rules</a:t>
            </a:r>
          </a:p>
          <a:p>
            <a:pPr lvl="1"/>
            <a:endParaRPr lang="en-US" sz="2000" b="0" dirty="0"/>
          </a:p>
          <a:p>
            <a:r>
              <a:rPr lang="en-US" sz="2400" b="0" dirty="0" smtClean="0"/>
              <a:t>Complicates evolution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Consider changing from cumulative to selective ACKs</a:t>
            </a:r>
            <a:endParaRPr lang="en-US" sz="2000" b="0" dirty="0">
              <a:solidFill>
                <a:srgbClr val="000090"/>
              </a:solidFill>
            </a:endParaRP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A </a:t>
            </a:r>
            <a:r>
              <a:rPr lang="en-US" sz="2000" b="0" dirty="0">
                <a:solidFill>
                  <a:srgbClr val="000090"/>
                </a:solidFill>
              </a:rPr>
              <a:t>failure of modularity, not layering</a:t>
            </a:r>
          </a:p>
          <a:p>
            <a:pPr lvl="1"/>
            <a:endParaRPr lang="en-US" b="0" dirty="0" smtClean="0">
              <a:solidFill>
                <a:srgbClr val="000090"/>
              </a:solidFill>
            </a:endParaRPr>
          </a:p>
          <a:p>
            <a:r>
              <a:rPr lang="en-US" sz="2400" b="0" dirty="0" smtClean="0"/>
              <a:t>Sometimes we want CC but not reliability </a:t>
            </a:r>
          </a:p>
          <a:p>
            <a:pPr lvl="1"/>
            <a:r>
              <a:rPr lang="en-US" sz="2000" b="0" dirty="0" smtClean="0">
                <a:solidFill>
                  <a:srgbClr val="000090"/>
                </a:solidFill>
              </a:rPr>
              <a:t>e.g., real-time applications</a:t>
            </a:r>
          </a:p>
          <a:p>
            <a:r>
              <a:rPr lang="en-US" sz="2400" b="0" dirty="0" smtClean="0"/>
              <a:t>Sometimes we want reliability but not CC (?)</a:t>
            </a:r>
          </a:p>
          <a:p>
            <a:endParaRPr lang="en-US" b="0" dirty="0"/>
          </a:p>
          <a:p>
            <a:endParaRPr lang="en-US" b="0" dirty="0" smtClean="0"/>
          </a:p>
          <a:p>
            <a:pPr lvl="1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70094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ular Callout 18"/>
          <p:cNvSpPr/>
          <p:nvPr/>
        </p:nvSpPr>
        <p:spPr bwMode="auto">
          <a:xfrm>
            <a:off x="6858000" y="4800600"/>
            <a:ext cx="2207019" cy="762000"/>
          </a:xfrm>
          <a:prstGeom prst="wedgeRoundRectCallout">
            <a:avLst>
              <a:gd name="adj1" fmla="val -76892"/>
              <a:gd name="adj2" fmla="val -48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73162"/>
          </a:xfrm>
        </p:spPr>
        <p:txBody>
          <a:bodyPr/>
          <a:lstStyle/>
          <a:p>
            <a:r>
              <a:rPr lang="en-US" dirty="0" smtClean="0"/>
              <a:t>Recap: TCP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r>
              <a:rPr lang="en-US" sz="2400" dirty="0" smtClean="0"/>
              <a:t>Misled by non-congestion losses</a:t>
            </a:r>
          </a:p>
          <a:p>
            <a:r>
              <a:rPr lang="en-US" sz="2400" dirty="0" smtClean="0"/>
              <a:t>Fills up queues leading to high delays</a:t>
            </a:r>
          </a:p>
          <a:p>
            <a:r>
              <a:rPr lang="en-US" sz="2400" dirty="0" smtClean="0"/>
              <a:t>Short flows complete before discovering available capacity</a:t>
            </a:r>
          </a:p>
          <a:p>
            <a:r>
              <a:rPr lang="en-US" sz="2400" dirty="0" smtClean="0"/>
              <a:t>AIMD impractical </a:t>
            </a:r>
            <a:r>
              <a:rPr lang="en-US" sz="2400" dirty="0"/>
              <a:t>for high speed links </a:t>
            </a:r>
          </a:p>
          <a:p>
            <a:r>
              <a:rPr lang="en-US" sz="2400" dirty="0" err="1" smtClean="0"/>
              <a:t>Sawtooth</a:t>
            </a:r>
            <a:r>
              <a:rPr lang="en-US" sz="2400" dirty="0" smtClean="0"/>
              <a:t> discovery too choppy for some apps</a:t>
            </a:r>
          </a:p>
          <a:p>
            <a:r>
              <a:rPr lang="en-US" sz="2400" dirty="0" smtClean="0"/>
              <a:t>Unfair under heterogeneous RTTs</a:t>
            </a:r>
          </a:p>
          <a:p>
            <a:r>
              <a:rPr lang="en-US" sz="2400" dirty="0"/>
              <a:t>Tight coupling with reliability </a:t>
            </a:r>
            <a:r>
              <a:rPr lang="en-US" sz="2400" dirty="0" smtClean="0"/>
              <a:t>mechanisms</a:t>
            </a:r>
          </a:p>
          <a:p>
            <a:r>
              <a:rPr lang="en-US" sz="2400" dirty="0" err="1" smtClean="0"/>
              <a:t>Endhosts</a:t>
            </a:r>
            <a:r>
              <a:rPr lang="en-US" sz="2400" dirty="0" smtClean="0"/>
              <a:t> can cheat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5791200"/>
            <a:ext cx="7620000" cy="762000"/>
            <a:chOff x="838200" y="5791200"/>
            <a:chExt cx="7620000" cy="7620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838200" y="5791200"/>
              <a:ext cx="7620000" cy="762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05090" y="5939135"/>
              <a:ext cx="7369175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0" dirty="0" smtClean="0">
                  <a:solidFill>
                    <a:srgbClr val="FF0000"/>
                  </a:solidFill>
                  <a:latin typeface="+mn-lt"/>
                </a:rPr>
                <a:t>Could fix many of these with some help from routers!</a:t>
              </a:r>
              <a:endParaRPr lang="en-US" sz="2400" b="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48400" y="1295400"/>
            <a:ext cx="2819400" cy="762000"/>
            <a:chOff x="6248400" y="2057400"/>
            <a:chExt cx="2743865" cy="762000"/>
          </a:xfrm>
        </p:grpSpPr>
        <p:sp>
          <p:nvSpPr>
            <p:cNvPr id="7" name="Rounded Rectangular Callout 6"/>
            <p:cNvSpPr/>
            <p:nvPr/>
          </p:nvSpPr>
          <p:spPr bwMode="auto">
            <a:xfrm>
              <a:off x="6324600" y="2057400"/>
              <a:ext cx="2667000" cy="762000"/>
            </a:xfrm>
            <a:prstGeom prst="wedgeRoundRectCallout">
              <a:avLst>
                <a:gd name="adj1" fmla="val -62199"/>
                <a:gd name="adj2" fmla="val 42998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48400" y="2057400"/>
              <a:ext cx="27438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0000FF"/>
                  </a:solidFill>
                  <a:latin typeface="+mn-lt"/>
                </a:rPr>
                <a:t>Routers tell endpoints </a:t>
              </a:r>
              <a:br>
                <a:rPr lang="en-US" b="0" dirty="0" smtClean="0">
                  <a:solidFill>
                    <a:srgbClr val="0000FF"/>
                  </a:solidFill>
                  <a:latin typeface="+mn-lt"/>
                </a:rPr>
              </a:br>
              <a:r>
                <a:rPr lang="en-US" b="0" dirty="0" smtClean="0">
                  <a:solidFill>
                    <a:srgbClr val="0000FF"/>
                  </a:solidFill>
                  <a:latin typeface="+mn-lt"/>
                </a:rPr>
                <a:t>  if they’re congested</a:t>
              </a:r>
              <a:endParaRPr lang="en-US" b="0" dirty="0">
                <a:solidFill>
                  <a:srgbClr val="0000FF"/>
                </a:solidFill>
                <a:latin typeface="+mn-lt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34200" y="2895599"/>
            <a:ext cx="2133600" cy="1905000"/>
            <a:chOff x="6248400" y="2550885"/>
            <a:chExt cx="2743865" cy="788821"/>
          </a:xfrm>
        </p:grpSpPr>
        <p:sp>
          <p:nvSpPr>
            <p:cNvPr id="12" name="Rounded Rectangular Callout 11"/>
            <p:cNvSpPr/>
            <p:nvPr/>
          </p:nvSpPr>
          <p:spPr bwMode="auto">
            <a:xfrm>
              <a:off x="6324600" y="2550885"/>
              <a:ext cx="2667001" cy="567951"/>
            </a:xfrm>
            <a:prstGeom prst="wedgeRoundRectCallout">
              <a:avLst>
                <a:gd name="adj1" fmla="val -69154"/>
                <a:gd name="adj2" fmla="val -14918"/>
                <a:gd name="adj3" fmla="val 1666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2614233"/>
              <a:ext cx="2743865" cy="725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0000FF"/>
                  </a:solidFill>
                  <a:latin typeface="+mn-lt"/>
                </a:rPr>
                <a:t>Routers tell</a:t>
              </a:r>
              <a:br>
                <a:rPr lang="en-US" b="0" dirty="0" smtClean="0">
                  <a:solidFill>
                    <a:srgbClr val="0000FF"/>
                  </a:solidFill>
                  <a:latin typeface="+mn-lt"/>
                </a:rPr>
              </a:br>
              <a:r>
                <a:rPr lang="en-US" b="0" dirty="0" smtClean="0">
                  <a:solidFill>
                    <a:srgbClr val="0000FF"/>
                  </a:solidFill>
                  <a:latin typeface="+mn-lt"/>
                </a:rPr>
                <a:t> endpoints what </a:t>
              </a:r>
              <a:br>
                <a:rPr lang="en-US" b="0" dirty="0" smtClean="0">
                  <a:solidFill>
                    <a:srgbClr val="0000FF"/>
                  </a:solidFill>
                  <a:latin typeface="+mn-lt"/>
                </a:rPr>
              </a:br>
              <a:r>
                <a:rPr lang="en-US" b="0" dirty="0" smtClean="0">
                  <a:solidFill>
                    <a:srgbClr val="0000FF"/>
                  </a:solidFill>
                  <a:latin typeface="+mn-lt"/>
                </a:rPr>
                <a:t>rate to send at</a:t>
              </a:r>
              <a:endParaRPr lang="en-US" b="0" dirty="0">
                <a:solidFill>
                  <a:srgbClr val="0000FF"/>
                </a:solidFill>
                <a:latin typeface="+mn-lt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228600" y="1600200"/>
            <a:ext cx="5943600" cy="11430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52400" y="2438400"/>
            <a:ext cx="6477000" cy="24384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28600" y="4800600"/>
            <a:ext cx="6477000" cy="4572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4778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0000FF"/>
                </a:solidFill>
                <a:latin typeface="+mn-lt"/>
              </a:rPr>
              <a:t>Routers enforce</a:t>
            </a:r>
            <a:br>
              <a:rPr lang="en-US" b="0" dirty="0" smtClean="0">
                <a:solidFill>
                  <a:srgbClr val="0000FF"/>
                </a:solidFill>
                <a:latin typeface="+mn-lt"/>
              </a:rPr>
            </a:br>
            <a:r>
              <a:rPr lang="en-US" b="0" dirty="0" smtClean="0">
                <a:solidFill>
                  <a:srgbClr val="0000FF"/>
                </a:solidFill>
                <a:latin typeface="+mn-lt"/>
              </a:rPr>
              <a:t>fair sharing</a:t>
            </a:r>
            <a:endParaRPr lang="en-US" b="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58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uiExpand="1" build="p"/>
      <p:bldP spid="15" grpId="0" animBg="1"/>
      <p:bldP spid="16" grpId="0" animBg="1"/>
      <p:bldP spid="17" grpId="0" animBg="1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73162"/>
          </a:xfrm>
        </p:spPr>
        <p:txBody>
          <a:bodyPr/>
          <a:lstStyle/>
          <a:p>
            <a:r>
              <a:rPr lang="en-US" sz="3600" dirty="0" smtClean="0"/>
              <a:t>Router-Assisted Congestion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tasks for CC:</a:t>
            </a:r>
            <a:endParaRPr lang="en-US" dirty="0"/>
          </a:p>
          <a:p>
            <a:pPr lvl="1"/>
            <a:r>
              <a:rPr lang="en-US" dirty="0" smtClean="0"/>
              <a:t>Isolation/fairness</a:t>
            </a:r>
          </a:p>
          <a:p>
            <a:pPr lvl="1"/>
            <a:r>
              <a:rPr lang="en-US" dirty="0" smtClean="0"/>
              <a:t>Adjustment</a:t>
            </a:r>
          </a:p>
          <a:p>
            <a:pPr lvl="1"/>
            <a:r>
              <a:rPr lang="en-US" dirty="0" smtClean="0"/>
              <a:t>Detecting congestion</a:t>
            </a:r>
          </a:p>
          <a:p>
            <a:pPr lvl="7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10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32038"/>
            <a:ext cx="8229600" cy="1173162"/>
          </a:xfrm>
        </p:spPr>
        <p:txBody>
          <a:bodyPr/>
          <a:lstStyle/>
          <a:p>
            <a:r>
              <a:rPr lang="en-US" sz="3200" dirty="0" smtClean="0"/>
              <a:t>How can routers ensure each flow gets its “fair share”?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428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Fairness: 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sz="2400" dirty="0" smtClean="0"/>
              <a:t>Routers classify packets into “flows”</a:t>
            </a:r>
          </a:p>
          <a:p>
            <a:pPr lvl="1"/>
            <a:r>
              <a:rPr lang="en-US" sz="2000" dirty="0" smtClean="0"/>
              <a:t>(For now) let’s assume flows are TCP connections</a:t>
            </a:r>
          </a:p>
          <a:p>
            <a:pPr lvl="6"/>
            <a:endParaRPr lang="en-US" sz="1600" dirty="0" smtClean="0"/>
          </a:p>
          <a:p>
            <a:r>
              <a:rPr lang="en-US" sz="2400" dirty="0" smtClean="0"/>
              <a:t>Each flow has its own FIFO queue in router</a:t>
            </a:r>
          </a:p>
          <a:p>
            <a:pPr lvl="5"/>
            <a:endParaRPr lang="en-US" sz="1600" dirty="0" smtClean="0"/>
          </a:p>
          <a:p>
            <a:r>
              <a:rPr lang="en-US" sz="2400" dirty="0" smtClean="0"/>
              <a:t>Router services flows in a fair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fashion</a:t>
            </a:r>
          </a:p>
          <a:p>
            <a:pPr lvl="1"/>
            <a:r>
              <a:rPr lang="en-US" sz="2000" dirty="0" smtClean="0"/>
              <a:t>When line becomes free, take packet from next flow in a fair order</a:t>
            </a:r>
          </a:p>
          <a:p>
            <a:pPr lvl="1"/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What does “fair” mean exactly?</a:t>
            </a:r>
          </a:p>
          <a:p>
            <a:pPr lvl="7"/>
            <a:endParaRPr lang="en-US" sz="16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4210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Max-Min Fairness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Given </a:t>
            </a:r>
            <a:r>
              <a:rPr lang="en-US" sz="2400" dirty="0" smtClean="0">
                <a:latin typeface="Arial" charset="0"/>
                <a:cs typeface="Arial" charset="0"/>
              </a:rPr>
              <a:t>set </a:t>
            </a:r>
            <a:r>
              <a:rPr lang="en-US" sz="2400" dirty="0">
                <a:latin typeface="Arial" charset="0"/>
                <a:cs typeface="Arial" charset="0"/>
              </a:rPr>
              <a:t>of bandwidth demands </a:t>
            </a:r>
            <a:r>
              <a:rPr lang="en-US" sz="2400" i="1" dirty="0" err="1">
                <a:latin typeface="Arial" charset="0"/>
                <a:cs typeface="Arial" charset="0"/>
              </a:rPr>
              <a:t>r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baseline="-25000" dirty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and </a:t>
            </a:r>
            <a:r>
              <a:rPr lang="en-US" sz="2400" dirty="0" smtClean="0">
                <a:latin typeface="Arial" charset="0"/>
                <a:cs typeface="Arial" charset="0"/>
              </a:rPr>
              <a:t>total </a:t>
            </a:r>
            <a:r>
              <a:rPr lang="en-US" sz="2400" dirty="0">
                <a:latin typeface="Arial" charset="0"/>
                <a:cs typeface="Arial" charset="0"/>
              </a:rPr>
              <a:t>bandwidth C, </a:t>
            </a:r>
            <a:r>
              <a:rPr lang="en-US" sz="2400" dirty="0" smtClean="0">
                <a:latin typeface="Arial" charset="0"/>
                <a:cs typeface="Arial" charset="0"/>
              </a:rPr>
              <a:t>max</a:t>
            </a:r>
            <a:r>
              <a:rPr lang="en-US" sz="2400" dirty="0">
                <a:latin typeface="Arial" charset="0"/>
                <a:cs typeface="Arial" charset="0"/>
              </a:rPr>
              <a:t>-min bandwidth allocations are:</a:t>
            </a:r>
          </a:p>
          <a:p>
            <a:pPr algn="ctr">
              <a:buFontTx/>
              <a:buNone/>
            </a:pPr>
            <a:r>
              <a:rPr lang="en-US" sz="2400" i="1" dirty="0" err="1">
                <a:latin typeface="Arial" charset="0"/>
                <a:cs typeface="Arial" charset="0"/>
              </a:rPr>
              <a:t>a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baseline="-25000" dirty="0">
                <a:latin typeface="Arial" charset="0"/>
                <a:cs typeface="Arial" charset="0"/>
              </a:rPr>
              <a:t>  </a:t>
            </a:r>
            <a:r>
              <a:rPr lang="en-US" sz="2400" dirty="0">
                <a:latin typeface="Arial" charset="0"/>
                <a:cs typeface="Arial" charset="0"/>
              </a:rPr>
              <a:t>= min(</a:t>
            </a:r>
            <a:r>
              <a:rPr lang="en-US" sz="2400" i="1" dirty="0">
                <a:latin typeface="Arial" charset="0"/>
                <a:cs typeface="Arial" charset="0"/>
              </a:rPr>
              <a:t>f</a:t>
            </a:r>
            <a:r>
              <a:rPr lang="en-US" sz="2400" dirty="0">
                <a:latin typeface="Arial" charset="0"/>
                <a:cs typeface="Arial" charset="0"/>
              </a:rPr>
              <a:t>, </a:t>
            </a:r>
            <a:r>
              <a:rPr lang="en-US" sz="2400" i="1" dirty="0" err="1">
                <a:latin typeface="Arial" charset="0"/>
                <a:cs typeface="Arial" charset="0"/>
              </a:rPr>
              <a:t>r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dirty="0">
                <a:latin typeface="Arial" charset="0"/>
                <a:cs typeface="Arial" charset="0"/>
              </a:rPr>
              <a:t>) </a:t>
            </a:r>
          </a:p>
          <a:p>
            <a:pPr marL="0" indent="0">
              <a:buNone/>
            </a:pPr>
            <a:r>
              <a:rPr lang="en-US" sz="2400" dirty="0" smtClean="0">
                <a:latin typeface="Arial" charset="0"/>
                <a:cs typeface="Arial" charset="0"/>
              </a:rPr>
              <a:t>    where </a:t>
            </a:r>
            <a:r>
              <a:rPr lang="en-US" sz="2400" dirty="0">
                <a:latin typeface="Arial" charset="0"/>
                <a:cs typeface="Arial" charset="0"/>
              </a:rPr>
              <a:t>f is the unique value such that Sum(</a:t>
            </a:r>
            <a:r>
              <a:rPr lang="en-US" sz="2400" i="1" dirty="0" err="1">
                <a:latin typeface="Arial" charset="0"/>
                <a:cs typeface="Arial" charset="0"/>
              </a:rPr>
              <a:t>a</a:t>
            </a:r>
            <a:r>
              <a:rPr lang="en-US" sz="2400" baseline="-25000" dirty="0" err="1">
                <a:latin typeface="Arial" charset="0"/>
                <a:cs typeface="Arial" charset="0"/>
              </a:rPr>
              <a:t>i</a:t>
            </a:r>
            <a:r>
              <a:rPr lang="en-US" sz="2400" dirty="0">
                <a:latin typeface="Arial" charset="0"/>
                <a:cs typeface="Arial" charset="0"/>
              </a:rPr>
              <a:t>) = C</a:t>
            </a:r>
          </a:p>
          <a:p>
            <a:pPr lvl="3"/>
            <a:endParaRPr lang="en-US" sz="1600" dirty="0"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819400" y="4419600"/>
            <a:ext cx="2820988" cy="1146175"/>
            <a:chOff x="1488" y="2112"/>
            <a:chExt cx="1777" cy="722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88" y="2112"/>
              <a:ext cx="23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FF0000"/>
                  </a:solidFill>
                  <a:latin typeface="Comic Sans MS" charset="0"/>
                </a:rPr>
                <a:t>r</a:t>
              </a:r>
              <a:r>
                <a:rPr lang="en-US" sz="1800" b="0" baseline="-25000" dirty="0" smtClean="0">
                  <a:solidFill>
                    <a:srgbClr val="FF0000"/>
                  </a:solidFill>
                  <a:latin typeface="Comic Sans MS" charset="0"/>
                </a:rPr>
                <a:t>1</a:t>
              </a:r>
              <a:endParaRPr lang="en-US" sz="1800" b="0" baseline="-25000" dirty="0">
                <a:latin typeface="Comic Sans MS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88" y="2361"/>
              <a:ext cx="2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8000"/>
                  </a:solidFill>
                  <a:latin typeface="Comic Sans MS" charset="0"/>
                </a:rPr>
                <a:t>r</a:t>
              </a:r>
              <a:r>
                <a:rPr lang="en-US" sz="1800" b="0" baseline="-25000" dirty="0" smtClean="0">
                  <a:solidFill>
                    <a:srgbClr val="008000"/>
                  </a:solidFill>
                  <a:latin typeface="Comic Sans MS" charset="0"/>
                </a:rPr>
                <a:t>2</a:t>
              </a:r>
              <a:endParaRPr lang="en-US" sz="1800" b="0" baseline="-25000" dirty="0">
                <a:solidFill>
                  <a:srgbClr val="008000"/>
                </a:solidFill>
                <a:latin typeface="Comic Sans MS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488" y="2601"/>
              <a:ext cx="2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00FF"/>
                  </a:solidFill>
                  <a:latin typeface="Comic Sans MS" charset="0"/>
                </a:rPr>
                <a:t>r</a:t>
              </a:r>
              <a:r>
                <a:rPr lang="en-US" sz="1800" b="0" baseline="-25000" dirty="0" smtClean="0">
                  <a:solidFill>
                    <a:srgbClr val="0000FF"/>
                  </a:solidFill>
                  <a:latin typeface="Comic Sans MS" charset="0"/>
                </a:rPr>
                <a:t>3</a:t>
              </a:r>
              <a:endParaRPr lang="en-US" sz="1800" b="0" baseline="-25000" dirty="0">
                <a:solidFill>
                  <a:srgbClr val="0000FF"/>
                </a:solidFill>
                <a:latin typeface="Comic Sans MS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736" y="2580"/>
              <a:ext cx="3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736" y="2496"/>
              <a:ext cx="336" cy="0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736" y="2404"/>
              <a:ext cx="33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051" y="2400"/>
              <a:ext cx="1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8000"/>
                  </a:solidFill>
                  <a:latin typeface="Comic Sans MS" charset="0"/>
                </a:rPr>
                <a:t>?</a:t>
              </a:r>
              <a:endParaRPr lang="en-US" sz="1800" b="0" dirty="0">
                <a:solidFill>
                  <a:srgbClr val="008000"/>
                </a:solidFill>
                <a:latin typeface="Comic Sans MS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060" y="2256"/>
              <a:ext cx="1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FF0000"/>
                  </a:solidFill>
                  <a:latin typeface="Comic Sans MS" charset="0"/>
                </a:rPr>
                <a:t>?</a:t>
              </a:r>
              <a:endParaRPr lang="en-US" sz="1800" b="0" dirty="0">
                <a:latin typeface="Comic Sans MS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072" y="2523"/>
              <a:ext cx="1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dirty="0" smtClean="0">
                  <a:solidFill>
                    <a:srgbClr val="0000FF"/>
                  </a:solidFill>
                  <a:latin typeface="Comic Sans MS" charset="0"/>
                </a:rPr>
                <a:t>?</a:t>
              </a:r>
              <a:endParaRPr lang="en-US" sz="1800" b="0" dirty="0">
                <a:solidFill>
                  <a:srgbClr val="0000FF"/>
                </a:solidFill>
                <a:latin typeface="Comic Sans MS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688" y="2352"/>
              <a:ext cx="96" cy="288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64" y="2352"/>
              <a:ext cx="672" cy="28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064" y="235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064" y="2640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016" y="2352"/>
              <a:ext cx="96" cy="2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692" y="2256"/>
              <a:ext cx="384" cy="19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692" y="2496"/>
              <a:ext cx="38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680" y="2544"/>
              <a:ext cx="384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082" y="2359"/>
              <a:ext cx="65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 b="0" dirty="0" smtClean="0">
                  <a:latin typeface="Comic Sans MS" charset="0"/>
                </a:rPr>
                <a:t>C bits/s</a:t>
              </a:r>
              <a:endParaRPr lang="en-US" b="0" dirty="0">
                <a:latin typeface="Comic Sans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43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i="1" dirty="0">
                <a:latin typeface="Arial" charset="0"/>
                <a:cs typeface="Arial" charset="0"/>
              </a:rPr>
              <a:t>C</a:t>
            </a:r>
            <a:r>
              <a:rPr lang="en-US" sz="2400" dirty="0">
                <a:latin typeface="Arial" charset="0"/>
                <a:cs typeface="Arial" charset="0"/>
              </a:rPr>
              <a:t> = 10;    </a:t>
            </a:r>
            <a:r>
              <a:rPr lang="en-US" sz="2400" i="1" dirty="0">
                <a:latin typeface="Arial" charset="0"/>
                <a:cs typeface="Arial" charset="0"/>
              </a:rPr>
              <a:t>r</a:t>
            </a:r>
            <a:r>
              <a:rPr lang="en-US" sz="2400" baseline="-25000" dirty="0">
                <a:latin typeface="Arial" charset="0"/>
                <a:cs typeface="Arial" charset="0"/>
              </a:rPr>
              <a:t>1</a:t>
            </a:r>
            <a:r>
              <a:rPr lang="en-US" sz="2400" dirty="0">
                <a:latin typeface="Arial" charset="0"/>
                <a:cs typeface="Arial" charset="0"/>
              </a:rPr>
              <a:t> = 8, </a:t>
            </a:r>
            <a:r>
              <a:rPr lang="en-US" sz="2400" i="1" dirty="0">
                <a:latin typeface="Arial" charset="0"/>
                <a:cs typeface="Arial" charset="0"/>
              </a:rPr>
              <a:t>r</a:t>
            </a:r>
            <a:r>
              <a:rPr lang="en-US" sz="2400" baseline="-25000" dirty="0">
                <a:latin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cs typeface="Arial" charset="0"/>
              </a:rPr>
              <a:t> = 6, </a:t>
            </a:r>
            <a:r>
              <a:rPr lang="en-US" sz="2400" i="1" dirty="0">
                <a:latin typeface="Arial" charset="0"/>
                <a:cs typeface="Arial" charset="0"/>
              </a:rPr>
              <a:t>r</a:t>
            </a:r>
            <a:r>
              <a:rPr lang="en-US" sz="2400" baseline="-25000" dirty="0">
                <a:latin typeface="Arial" charset="0"/>
                <a:cs typeface="Arial" charset="0"/>
              </a:rPr>
              <a:t>3</a:t>
            </a:r>
            <a:r>
              <a:rPr lang="en-US" sz="2400" dirty="0">
                <a:latin typeface="Arial" charset="0"/>
                <a:cs typeface="Arial" charset="0"/>
              </a:rPr>
              <a:t> = 2;    </a:t>
            </a:r>
            <a:r>
              <a:rPr lang="en-US" sz="2400" i="1" dirty="0">
                <a:latin typeface="Arial" charset="0"/>
                <a:cs typeface="Arial" charset="0"/>
              </a:rPr>
              <a:t>N</a:t>
            </a:r>
            <a:r>
              <a:rPr lang="en-US" sz="2400" dirty="0">
                <a:latin typeface="Arial" charset="0"/>
                <a:cs typeface="Arial" charset="0"/>
              </a:rPr>
              <a:t> = 3</a:t>
            </a:r>
          </a:p>
          <a:p>
            <a:r>
              <a:rPr lang="en-US" sz="2400" i="1" dirty="0">
                <a:latin typeface="Arial" charset="0"/>
                <a:cs typeface="Arial" charset="0"/>
              </a:rPr>
              <a:t>C</a:t>
            </a:r>
            <a:r>
              <a:rPr lang="en-US" sz="2400" dirty="0">
                <a:latin typeface="Arial" charset="0"/>
                <a:cs typeface="Arial" charset="0"/>
              </a:rPr>
              <a:t>/3 = 3.33 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</a:t>
            </a:r>
            <a:endParaRPr lang="en-US" sz="2400" dirty="0">
              <a:latin typeface="Arial" charset="0"/>
              <a:cs typeface="Arial" charset="0"/>
              <a:sym typeface="Wingdings" charset="0"/>
            </a:endParaRP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But r</a:t>
            </a:r>
            <a:r>
              <a:rPr lang="en-US" sz="2000" baseline="-25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3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’s need is only 2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Wingdings" charset="0"/>
              </a:rPr>
              <a:t>Can 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service all of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Wingdings" charset="0"/>
              </a:rPr>
              <a:t>3</a:t>
            </a:r>
            <a:endParaRPr lang="en-US" sz="2000" dirty="0">
              <a:latin typeface="Arial" charset="0"/>
              <a:ea typeface="Arial" charset="0"/>
              <a:cs typeface="Arial" charset="0"/>
              <a:sym typeface="Wingdings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Remove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Wingdings" charset="0"/>
              </a:rPr>
              <a:t>3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from the accounting: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  <a:sym typeface="Wingdings" charset="0"/>
              </a:rPr>
              <a:t>C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=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  <a:sym typeface="Wingdings" charset="0"/>
              </a:rPr>
              <a:t> C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–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Wingdings" charset="0"/>
              </a:rPr>
              <a:t>3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= 8;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  <a:sym typeface="Wingdings" charset="0"/>
              </a:rPr>
              <a:t>N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= 2</a:t>
            </a:r>
          </a:p>
          <a:p>
            <a:r>
              <a:rPr lang="en-US" sz="2400" i="1" dirty="0">
                <a:latin typeface="Arial" charset="0"/>
                <a:cs typeface="Arial" charset="0"/>
                <a:sym typeface="Wingdings" charset="0"/>
              </a:rPr>
              <a:t>C</a:t>
            </a:r>
            <a:r>
              <a:rPr lang="en-US" sz="2400" dirty="0">
                <a:latin typeface="Arial" charset="0"/>
                <a:cs typeface="Arial" charset="0"/>
                <a:sym typeface="Wingdings" charset="0"/>
              </a:rPr>
              <a:t>/2 = 4 </a:t>
            </a:r>
            <a:r>
              <a:rPr lang="en-US" sz="2400" dirty="0">
                <a:latin typeface="Arial" charset="0"/>
                <a:cs typeface="Arial" charset="0"/>
                <a:sym typeface="Symbol" charset="0"/>
              </a:rPr>
              <a:t></a:t>
            </a:r>
            <a:endParaRPr lang="en-US" sz="2400" dirty="0">
              <a:latin typeface="Arial" charset="0"/>
              <a:cs typeface="Arial" charset="0"/>
              <a:sym typeface="Wingdings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Can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’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t service all of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Wingdings" charset="0"/>
              </a:rPr>
              <a:t>1</a:t>
            </a:r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 or r</a:t>
            </a:r>
            <a:r>
              <a:rPr lang="en-US" sz="2000" baseline="-25000" dirty="0">
                <a:latin typeface="Arial" charset="0"/>
                <a:ea typeface="Arial" charset="0"/>
                <a:cs typeface="Arial" charset="0"/>
                <a:sym typeface="Wingdings" charset="0"/>
              </a:rPr>
              <a:t>2</a:t>
            </a:r>
            <a:endParaRPr lang="en-US" sz="2000" dirty="0">
              <a:latin typeface="Arial" charset="0"/>
              <a:ea typeface="Arial" charset="0"/>
              <a:cs typeface="Arial" charset="0"/>
              <a:sym typeface="Wingdings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  <a:sym typeface="Wingdings" charset="0"/>
              </a:rPr>
              <a:t>So hold them to the remaining fair share: 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charset="0"/>
              </a:rPr>
              <a:t>f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charset="0"/>
              </a:rPr>
              <a:t> = 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5181600"/>
            <a:ext cx="4876800" cy="1295400"/>
            <a:chOff x="1488" y="2016"/>
            <a:chExt cx="3072" cy="816"/>
          </a:xfrm>
        </p:grpSpPr>
        <p:sp>
          <p:nvSpPr>
            <p:cNvPr id="73734" name="Text Box 5"/>
            <p:cNvSpPr txBox="1">
              <a:spLocks noChangeArrowheads="1"/>
            </p:cNvSpPr>
            <p:nvPr/>
          </p:nvSpPr>
          <p:spPr bwMode="auto">
            <a:xfrm>
              <a:off x="1488" y="2112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8</a:t>
              </a:r>
              <a:endParaRPr lang="en-US" sz="1800" b="0">
                <a:latin typeface="Comic Sans MS" charset="0"/>
              </a:endParaRPr>
            </a:p>
          </p:txBody>
        </p:sp>
        <p:sp>
          <p:nvSpPr>
            <p:cNvPr id="73735" name="Text Box 6"/>
            <p:cNvSpPr txBox="1">
              <a:spLocks noChangeArrowheads="1"/>
            </p:cNvSpPr>
            <p:nvPr/>
          </p:nvSpPr>
          <p:spPr bwMode="auto">
            <a:xfrm>
              <a:off x="1488" y="2361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solidFill>
                    <a:srgbClr val="66CCFF"/>
                  </a:solidFill>
                  <a:latin typeface="Comic Sans MS" charset="0"/>
                </a:rPr>
                <a:t>6</a:t>
              </a:r>
            </a:p>
          </p:txBody>
        </p:sp>
        <p:sp>
          <p:nvSpPr>
            <p:cNvPr id="73736" name="Text Box 7"/>
            <p:cNvSpPr txBox="1">
              <a:spLocks noChangeArrowheads="1"/>
            </p:cNvSpPr>
            <p:nvPr/>
          </p:nvSpPr>
          <p:spPr bwMode="auto">
            <a:xfrm>
              <a:off x="1488" y="2601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solidFill>
                    <a:schemeClr val="accent2"/>
                  </a:solidFill>
                  <a:latin typeface="Comic Sans MS" charset="0"/>
                </a:rPr>
                <a:t>2</a:t>
              </a:r>
              <a:endParaRPr lang="en-US" sz="1800" b="0">
                <a:latin typeface="Comic Sans MS" charset="0"/>
              </a:endParaRPr>
            </a:p>
          </p:txBody>
        </p:sp>
        <p:sp>
          <p:nvSpPr>
            <p:cNvPr id="73737" name="Line 8"/>
            <p:cNvSpPr>
              <a:spLocks noChangeShapeType="1"/>
            </p:cNvSpPr>
            <p:nvPr/>
          </p:nvSpPr>
          <p:spPr bwMode="auto">
            <a:xfrm>
              <a:off x="2736" y="2580"/>
              <a:ext cx="3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" name="Line 9"/>
            <p:cNvSpPr>
              <a:spLocks noChangeShapeType="1"/>
            </p:cNvSpPr>
            <p:nvPr/>
          </p:nvSpPr>
          <p:spPr bwMode="auto">
            <a:xfrm>
              <a:off x="2736" y="2496"/>
              <a:ext cx="336" cy="0"/>
            </a:xfrm>
            <a:prstGeom prst="line">
              <a:avLst/>
            </a:prstGeom>
            <a:noFill/>
            <a:ln w="3175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" name="Line 10"/>
            <p:cNvSpPr>
              <a:spLocks noChangeShapeType="1"/>
            </p:cNvSpPr>
            <p:nvPr/>
          </p:nvSpPr>
          <p:spPr bwMode="auto">
            <a:xfrm>
              <a:off x="2736" y="2404"/>
              <a:ext cx="336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0" name="Text Box 11"/>
            <p:cNvSpPr txBox="1">
              <a:spLocks noChangeArrowheads="1"/>
            </p:cNvSpPr>
            <p:nvPr/>
          </p:nvSpPr>
          <p:spPr bwMode="auto">
            <a:xfrm>
              <a:off x="3051" y="2400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solidFill>
                    <a:srgbClr val="66CCFF"/>
                  </a:solidFill>
                  <a:latin typeface="Comic Sans MS" charset="0"/>
                </a:rPr>
                <a:t>4</a:t>
              </a:r>
            </a:p>
          </p:txBody>
        </p:sp>
        <p:sp>
          <p:nvSpPr>
            <p:cNvPr id="73741" name="Text Box 12"/>
            <p:cNvSpPr txBox="1">
              <a:spLocks noChangeArrowheads="1"/>
            </p:cNvSpPr>
            <p:nvPr/>
          </p:nvSpPr>
          <p:spPr bwMode="auto">
            <a:xfrm>
              <a:off x="3060" y="2256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4</a:t>
              </a:r>
              <a:endParaRPr lang="en-US" sz="1800" b="0">
                <a:latin typeface="Comic Sans MS" charset="0"/>
              </a:endParaRPr>
            </a:p>
          </p:txBody>
        </p:sp>
        <p:sp>
          <p:nvSpPr>
            <p:cNvPr id="73742" name="Text Box 13"/>
            <p:cNvSpPr txBox="1">
              <a:spLocks noChangeArrowheads="1"/>
            </p:cNvSpPr>
            <p:nvPr/>
          </p:nvSpPr>
          <p:spPr bwMode="auto">
            <a:xfrm>
              <a:off x="3060" y="2523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solidFill>
                    <a:schemeClr val="accent2"/>
                  </a:solidFill>
                  <a:latin typeface="Comic Sans MS" charset="0"/>
                </a:rPr>
                <a:t>2</a:t>
              </a:r>
              <a:endParaRPr lang="en-US" sz="1800" b="0">
                <a:latin typeface="Comic Sans MS" charset="0"/>
              </a:endParaRPr>
            </a:p>
          </p:txBody>
        </p:sp>
        <p:sp>
          <p:nvSpPr>
            <p:cNvPr id="73743" name="Text Box 14"/>
            <p:cNvSpPr txBox="1">
              <a:spLocks noChangeArrowheads="1"/>
            </p:cNvSpPr>
            <p:nvPr/>
          </p:nvSpPr>
          <p:spPr bwMode="auto">
            <a:xfrm>
              <a:off x="3592" y="2034"/>
              <a:ext cx="96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 i="1">
                  <a:latin typeface="Times" charset="0"/>
                </a:rPr>
                <a:t>f </a:t>
              </a:r>
              <a:r>
                <a:rPr lang="en-US" sz="1800" b="0">
                  <a:latin typeface="Arial" charset="0"/>
                </a:rPr>
                <a:t>= 4</a:t>
              </a:r>
              <a:r>
                <a:rPr lang="en-US" sz="1800" b="0">
                  <a:latin typeface="Comic Sans MS" charset="0"/>
                </a:rPr>
                <a:t>:  </a:t>
              </a:r>
            </a:p>
            <a:p>
              <a:pPr algn="l"/>
              <a:r>
                <a:rPr lang="en-US" sz="1800" b="0">
                  <a:latin typeface="Arial" charset="0"/>
                </a:rPr>
                <a:t>min(</a:t>
              </a:r>
              <a:r>
                <a:rPr lang="en-US" sz="1800" b="0">
                  <a:solidFill>
                    <a:schemeClr val="accent1"/>
                  </a:solidFill>
                  <a:latin typeface="Arial" charset="0"/>
                </a:rPr>
                <a:t>8</a:t>
              </a:r>
              <a:r>
                <a:rPr lang="en-US" sz="1800" b="0">
                  <a:latin typeface="Arial" charset="0"/>
                </a:rPr>
                <a:t>, 4) = </a:t>
              </a:r>
              <a:r>
                <a:rPr lang="en-US" sz="1800" b="0">
                  <a:solidFill>
                    <a:schemeClr val="accent1"/>
                  </a:solidFill>
                  <a:latin typeface="Arial" charset="0"/>
                </a:rPr>
                <a:t>4</a:t>
              </a:r>
              <a:r>
                <a:rPr lang="en-US" sz="1800" b="0">
                  <a:latin typeface="Arial" charset="0"/>
                </a:rPr>
                <a:t> </a:t>
              </a:r>
            </a:p>
            <a:p>
              <a:pPr algn="l"/>
              <a:r>
                <a:rPr lang="en-US" sz="1800" b="0">
                  <a:latin typeface="Arial" charset="0"/>
                </a:rPr>
                <a:t>min(</a:t>
              </a:r>
              <a:r>
                <a:rPr lang="en-US" sz="1800" b="0">
                  <a:solidFill>
                    <a:srgbClr val="66CCFF"/>
                  </a:solidFill>
                  <a:latin typeface="Arial" charset="0"/>
                </a:rPr>
                <a:t>6</a:t>
              </a:r>
              <a:r>
                <a:rPr lang="en-US" sz="1800" b="0">
                  <a:latin typeface="Arial" charset="0"/>
                </a:rPr>
                <a:t>, 4) = </a:t>
              </a:r>
              <a:r>
                <a:rPr lang="en-US" sz="1800" b="0">
                  <a:solidFill>
                    <a:srgbClr val="66CCFF"/>
                  </a:solidFill>
                  <a:latin typeface="Arial" charset="0"/>
                </a:rPr>
                <a:t>4</a:t>
              </a:r>
              <a:r>
                <a:rPr lang="en-US" sz="1800" b="0">
                  <a:solidFill>
                    <a:srgbClr val="FF0000"/>
                  </a:solidFill>
                  <a:latin typeface="Arial" charset="0"/>
                </a:rPr>
                <a:t> </a:t>
              </a:r>
            </a:p>
            <a:p>
              <a:pPr algn="l"/>
              <a:r>
                <a:rPr lang="en-US" sz="1800" b="0">
                  <a:latin typeface="Arial" charset="0"/>
                </a:rPr>
                <a:t>min(</a:t>
              </a:r>
              <a:r>
                <a:rPr lang="en-US" sz="1800" b="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sz="1800" b="0">
                  <a:latin typeface="Arial" charset="0"/>
                </a:rPr>
                <a:t>, 4) = </a:t>
              </a:r>
              <a:r>
                <a:rPr lang="en-US" sz="1800" b="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sz="1600" b="0">
                  <a:latin typeface="Comic Sans MS" charset="0"/>
                </a:rPr>
                <a:t> </a:t>
              </a:r>
            </a:p>
          </p:txBody>
        </p:sp>
        <p:sp>
          <p:nvSpPr>
            <p:cNvPr id="73744" name="Oval 15"/>
            <p:cNvSpPr>
              <a:spLocks noChangeArrowheads="1"/>
            </p:cNvSpPr>
            <p:nvPr/>
          </p:nvSpPr>
          <p:spPr bwMode="auto">
            <a:xfrm>
              <a:off x="2688" y="2352"/>
              <a:ext cx="96" cy="288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5" name="Rectangle 16"/>
            <p:cNvSpPr>
              <a:spLocks noChangeArrowheads="1"/>
            </p:cNvSpPr>
            <p:nvPr/>
          </p:nvSpPr>
          <p:spPr bwMode="auto">
            <a:xfrm>
              <a:off x="2064" y="2352"/>
              <a:ext cx="672" cy="28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6" name="Line 17"/>
            <p:cNvSpPr>
              <a:spLocks noChangeShapeType="1"/>
            </p:cNvSpPr>
            <p:nvPr/>
          </p:nvSpPr>
          <p:spPr bwMode="auto">
            <a:xfrm>
              <a:off x="2064" y="235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7" name="Line 18"/>
            <p:cNvSpPr>
              <a:spLocks noChangeShapeType="1"/>
            </p:cNvSpPr>
            <p:nvPr/>
          </p:nvSpPr>
          <p:spPr bwMode="auto">
            <a:xfrm>
              <a:off x="2064" y="2640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8" name="Oval 19"/>
            <p:cNvSpPr>
              <a:spLocks noChangeArrowheads="1"/>
            </p:cNvSpPr>
            <p:nvPr/>
          </p:nvSpPr>
          <p:spPr bwMode="auto">
            <a:xfrm>
              <a:off x="2016" y="2352"/>
              <a:ext cx="96" cy="28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9" name="Line 20"/>
            <p:cNvSpPr>
              <a:spLocks noChangeShapeType="1"/>
            </p:cNvSpPr>
            <p:nvPr/>
          </p:nvSpPr>
          <p:spPr bwMode="auto">
            <a:xfrm>
              <a:off x="1692" y="2256"/>
              <a:ext cx="384" cy="19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0" name="Line 21"/>
            <p:cNvSpPr>
              <a:spLocks noChangeShapeType="1"/>
            </p:cNvSpPr>
            <p:nvPr/>
          </p:nvSpPr>
          <p:spPr bwMode="auto">
            <a:xfrm>
              <a:off x="1692" y="2496"/>
              <a:ext cx="38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1" name="Line 22"/>
            <p:cNvSpPr>
              <a:spLocks noChangeShapeType="1"/>
            </p:cNvSpPr>
            <p:nvPr/>
          </p:nvSpPr>
          <p:spPr bwMode="auto">
            <a:xfrm flipV="1">
              <a:off x="1680" y="2544"/>
              <a:ext cx="384" cy="19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2" name="Text Box 23"/>
            <p:cNvSpPr txBox="1">
              <a:spLocks noChangeArrowheads="1"/>
            </p:cNvSpPr>
            <p:nvPr/>
          </p:nvSpPr>
          <p:spPr bwMode="auto">
            <a:xfrm>
              <a:off x="2275" y="2160"/>
              <a:ext cx="2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800" b="0">
                  <a:latin typeface="Comic Sans MS" charset="0"/>
                </a:rPr>
                <a:t>10</a:t>
              </a:r>
              <a:endParaRPr lang="en-US" b="0">
                <a:latin typeface="Comic Sans MS" charset="0"/>
              </a:endParaRPr>
            </a:p>
          </p:txBody>
        </p:sp>
        <p:sp>
          <p:nvSpPr>
            <p:cNvPr id="73753" name="Rectangle 24"/>
            <p:cNvSpPr>
              <a:spLocks noChangeArrowheads="1"/>
            </p:cNvSpPr>
            <p:nvPr/>
          </p:nvSpPr>
          <p:spPr bwMode="auto">
            <a:xfrm>
              <a:off x="3552" y="2016"/>
              <a:ext cx="1008" cy="81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912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Max-Min Fairness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Given </a:t>
            </a:r>
            <a:r>
              <a:rPr lang="en-US" sz="2400" dirty="0" smtClean="0">
                <a:solidFill>
                  <a:srgbClr val="BFBFBF"/>
                </a:solidFill>
                <a:latin typeface="Arial" charset="0"/>
                <a:cs typeface="Arial" charset="0"/>
              </a:rPr>
              <a:t>set 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of bandwidth demands </a:t>
            </a:r>
            <a:r>
              <a:rPr lang="en-US" sz="2400" i="1" dirty="0" err="1">
                <a:solidFill>
                  <a:srgbClr val="BFBFBF"/>
                </a:solidFill>
                <a:latin typeface="Arial" charset="0"/>
                <a:cs typeface="Arial" charset="0"/>
              </a:rPr>
              <a:t>r</a:t>
            </a:r>
            <a:r>
              <a:rPr lang="en-US" sz="2400" baseline="-25000" dirty="0" err="1">
                <a:solidFill>
                  <a:srgbClr val="BFBFBF"/>
                </a:solidFill>
                <a:latin typeface="Arial" charset="0"/>
                <a:cs typeface="Arial" charset="0"/>
              </a:rPr>
              <a:t>i</a:t>
            </a:r>
            <a:r>
              <a:rPr lang="en-US" sz="2400" baseline="-25000" dirty="0">
                <a:solidFill>
                  <a:srgbClr val="BFBFBF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and </a:t>
            </a:r>
            <a:r>
              <a:rPr lang="en-US" sz="2400" dirty="0" smtClean="0">
                <a:solidFill>
                  <a:srgbClr val="BFBFBF"/>
                </a:solidFill>
                <a:latin typeface="Arial" charset="0"/>
                <a:cs typeface="Arial" charset="0"/>
              </a:rPr>
              <a:t>total 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bandwidth C, </a:t>
            </a:r>
            <a:r>
              <a:rPr lang="en-US" sz="2400" dirty="0" smtClean="0">
                <a:solidFill>
                  <a:srgbClr val="BFBFBF"/>
                </a:solidFill>
                <a:latin typeface="Arial" charset="0"/>
                <a:cs typeface="Arial" charset="0"/>
              </a:rPr>
              <a:t>max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-min bandwidth allocations are:</a:t>
            </a:r>
          </a:p>
          <a:p>
            <a:pPr algn="ctr">
              <a:buFontTx/>
              <a:buNone/>
            </a:pPr>
            <a:r>
              <a:rPr lang="en-US" sz="2400" i="1" dirty="0" err="1">
                <a:solidFill>
                  <a:srgbClr val="BFBFBF"/>
                </a:solidFill>
                <a:latin typeface="Arial" charset="0"/>
                <a:cs typeface="Arial" charset="0"/>
              </a:rPr>
              <a:t>a</a:t>
            </a:r>
            <a:r>
              <a:rPr lang="en-US" sz="2400" baseline="-25000" dirty="0" err="1">
                <a:solidFill>
                  <a:srgbClr val="BFBFBF"/>
                </a:solidFill>
                <a:latin typeface="Arial" charset="0"/>
                <a:cs typeface="Arial" charset="0"/>
              </a:rPr>
              <a:t>i</a:t>
            </a:r>
            <a:r>
              <a:rPr lang="en-US" sz="2400" baseline="-25000" dirty="0">
                <a:solidFill>
                  <a:srgbClr val="BFBFBF"/>
                </a:solidFill>
                <a:latin typeface="Arial" charset="0"/>
                <a:cs typeface="Arial" charset="0"/>
              </a:rPr>
              <a:t>  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= min(</a:t>
            </a:r>
            <a:r>
              <a:rPr lang="en-US" sz="2400" i="1" dirty="0">
                <a:solidFill>
                  <a:srgbClr val="BFBFBF"/>
                </a:solidFill>
                <a:latin typeface="Arial" charset="0"/>
                <a:cs typeface="Arial" charset="0"/>
              </a:rPr>
              <a:t>f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, </a:t>
            </a:r>
            <a:r>
              <a:rPr lang="en-US" sz="2400" i="1" dirty="0" err="1">
                <a:solidFill>
                  <a:srgbClr val="BFBFBF"/>
                </a:solidFill>
                <a:latin typeface="Arial" charset="0"/>
                <a:cs typeface="Arial" charset="0"/>
              </a:rPr>
              <a:t>r</a:t>
            </a:r>
            <a:r>
              <a:rPr lang="en-US" sz="2400" baseline="-25000" dirty="0" err="1">
                <a:solidFill>
                  <a:srgbClr val="BFBFBF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) </a:t>
            </a:r>
          </a:p>
          <a:p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where f is the unique value such that Sum(</a:t>
            </a:r>
            <a:r>
              <a:rPr lang="en-US" sz="2400" i="1" dirty="0" err="1">
                <a:solidFill>
                  <a:srgbClr val="BFBFBF"/>
                </a:solidFill>
                <a:latin typeface="Arial" charset="0"/>
                <a:cs typeface="Arial" charset="0"/>
              </a:rPr>
              <a:t>a</a:t>
            </a:r>
            <a:r>
              <a:rPr lang="en-US" sz="2400" baseline="-25000" dirty="0" err="1">
                <a:solidFill>
                  <a:srgbClr val="BFBFBF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BFBFBF"/>
                </a:solidFill>
                <a:latin typeface="Arial" charset="0"/>
                <a:cs typeface="Arial" charset="0"/>
              </a:rPr>
              <a:t>) = C</a:t>
            </a:r>
          </a:p>
          <a:p>
            <a:pPr marL="1739900" lvl="5" indent="0">
              <a:buNone/>
            </a:pP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Property</a:t>
            </a:r>
            <a:r>
              <a:rPr lang="en-US" sz="2400" dirty="0">
                <a:solidFill>
                  <a:srgbClr val="000090"/>
                </a:solidFill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sz="2000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If you don</a:t>
            </a:r>
            <a:r>
              <a:rPr lang="ja-JP" altLang="en-US" sz="2000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000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t get full demand, no one gets more than </a:t>
            </a:r>
            <a:r>
              <a:rPr lang="en-US" sz="2000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you</a:t>
            </a:r>
          </a:p>
          <a:p>
            <a:pPr marL="339725" lvl="1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This is what round-robin service </a:t>
            </a:r>
            <a:r>
              <a:rPr lang="en-US" sz="2400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gives if </a:t>
            </a:r>
            <a:r>
              <a:rPr lang="en-US" sz="2400" dirty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all packets </a:t>
            </a:r>
            <a:r>
              <a:rPr lang="en-US" sz="2400" dirty="0" smtClean="0">
                <a:solidFill>
                  <a:srgbClr val="000090"/>
                </a:solidFill>
                <a:latin typeface="Arial" charset="0"/>
                <a:ea typeface="Arial" charset="0"/>
                <a:cs typeface="Arial" charset="0"/>
              </a:rPr>
              <a:t>are the same size</a:t>
            </a:r>
            <a:endParaRPr lang="en-US" sz="2000" dirty="0">
              <a:solidFill>
                <a:srgbClr val="00009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4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How do we deal with packets of different sizes?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Mental model: Bit-by-bit round robin (“fluid flow”) 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Can you do this in practice?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No, packets cannot be preempted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But we can approximate it 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This is what “fair queuing” routers do</a:t>
            </a:r>
          </a:p>
        </p:txBody>
      </p:sp>
    </p:spTree>
    <p:extLst>
      <p:ext uri="{BB962C8B-B14F-4D97-AF65-F5344CB8AC3E}">
        <p14:creationId xmlns:p14="http://schemas.microsoft.com/office/powerpoint/2010/main" val="416887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Fair Queuing (FQ) </a:t>
            </a:r>
          </a:p>
        </p:txBody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For each packet, compute the time at which the last bit of a packet would have left the router </a:t>
            </a:r>
            <a:r>
              <a:rPr lang="en-US" i="1" dirty="0" smtClean="0">
                <a:cs typeface="+mn-cs"/>
              </a:rPr>
              <a:t>if</a:t>
            </a:r>
            <a:r>
              <a:rPr lang="en-US" dirty="0" smtClean="0">
                <a:cs typeface="+mn-cs"/>
              </a:rPr>
              <a:t> flows are served bit-by-bit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Then serve packets in the increasing order of their deadlines</a:t>
            </a:r>
          </a:p>
        </p:txBody>
      </p:sp>
    </p:spTree>
    <p:extLst>
      <p:ext uri="{BB962C8B-B14F-4D97-AF65-F5344CB8AC3E}">
        <p14:creationId xmlns:p14="http://schemas.microsoft.com/office/powerpoint/2010/main" val="331998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20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r>
              <a:rPr lang="en-US" dirty="0" smtClean="0"/>
              <a:t>Recap: TCP </a:t>
            </a:r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724400"/>
          </a:xfrm>
        </p:spPr>
        <p:txBody>
          <a:bodyPr/>
          <a:lstStyle/>
          <a:p>
            <a:r>
              <a:rPr lang="en-US" sz="2400" dirty="0" smtClean="0"/>
              <a:t>Congestion Window: </a:t>
            </a:r>
            <a:r>
              <a:rPr lang="en-US" sz="2400" dirty="0" smtClean="0">
                <a:solidFill>
                  <a:srgbClr val="FF0000"/>
                </a:solidFill>
              </a:rPr>
              <a:t>CWND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How many bytes can be sent without overflowing routers</a:t>
            </a:r>
          </a:p>
          <a:p>
            <a:pPr lvl="1"/>
            <a:r>
              <a:rPr lang="en-US" sz="2000" dirty="0"/>
              <a:t>Computed by </a:t>
            </a:r>
            <a:r>
              <a:rPr lang="en-US" sz="2000" dirty="0" smtClean="0"/>
              <a:t>the sender using congestion </a:t>
            </a:r>
            <a:r>
              <a:rPr lang="en-US" sz="2000" dirty="0"/>
              <a:t>control algorithm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Flow control window: </a:t>
            </a:r>
            <a:r>
              <a:rPr lang="en-US" sz="2400" dirty="0" err="1" smtClean="0">
                <a:solidFill>
                  <a:srgbClr val="0000FF"/>
                </a:solidFill>
              </a:rPr>
              <a:t>AdvertisedWindow</a:t>
            </a:r>
            <a:r>
              <a:rPr lang="en-US" sz="2400" dirty="0" smtClean="0">
                <a:solidFill>
                  <a:srgbClr val="0000FF"/>
                </a:solidFill>
              </a:rPr>
              <a:t> (RWND)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000" dirty="0"/>
              <a:t>How many bytes can be sent without overflowing </a:t>
            </a:r>
            <a:r>
              <a:rPr lang="en-US" sz="2000" dirty="0" smtClean="0"/>
              <a:t>receiver’s buffers</a:t>
            </a:r>
            <a:endParaRPr lang="en-US" sz="2000" dirty="0"/>
          </a:p>
          <a:p>
            <a:pPr lvl="1"/>
            <a:r>
              <a:rPr lang="en-US" sz="2000" dirty="0"/>
              <a:t>Determined by the </a:t>
            </a:r>
            <a:r>
              <a:rPr lang="en-US" sz="2000" dirty="0" smtClean="0"/>
              <a:t>receiver and reported to the sender</a:t>
            </a:r>
          </a:p>
          <a:p>
            <a:pPr lvl="1"/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Sender-side window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minimum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{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CWND, RWND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}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90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Example</a:t>
            </a:r>
          </a:p>
        </p:txBody>
      </p:sp>
      <p:sp>
        <p:nvSpPr>
          <p:cNvPr id="1116163" name="Line 3"/>
          <p:cNvSpPr>
            <a:spLocks noChangeShapeType="1"/>
          </p:cNvSpPr>
          <p:nvPr/>
        </p:nvSpPr>
        <p:spPr bwMode="auto">
          <a:xfrm>
            <a:off x="1981200" y="228441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64" name="Rectangle 4"/>
          <p:cNvSpPr>
            <a:spLocks noChangeArrowheads="1"/>
          </p:cNvSpPr>
          <p:nvPr/>
        </p:nvSpPr>
        <p:spPr bwMode="auto">
          <a:xfrm>
            <a:off x="32004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5" name="Rectangle 5"/>
          <p:cNvSpPr>
            <a:spLocks noChangeArrowheads="1"/>
          </p:cNvSpPr>
          <p:nvPr/>
        </p:nvSpPr>
        <p:spPr bwMode="auto">
          <a:xfrm>
            <a:off x="38100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6" name="Rectangle 6"/>
          <p:cNvSpPr>
            <a:spLocks noChangeArrowheads="1"/>
          </p:cNvSpPr>
          <p:nvPr/>
        </p:nvSpPr>
        <p:spPr bwMode="auto">
          <a:xfrm>
            <a:off x="44196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7" name="Rectangle 7"/>
          <p:cNvSpPr>
            <a:spLocks noChangeArrowheads="1"/>
          </p:cNvSpPr>
          <p:nvPr/>
        </p:nvSpPr>
        <p:spPr bwMode="auto">
          <a:xfrm>
            <a:off x="50292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68" name="Line 8"/>
          <p:cNvSpPr>
            <a:spLocks noChangeShapeType="1"/>
          </p:cNvSpPr>
          <p:nvPr/>
        </p:nvSpPr>
        <p:spPr bwMode="auto">
          <a:xfrm>
            <a:off x="1981200" y="3275013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69" name="Rectangle 9"/>
          <p:cNvSpPr>
            <a:spLocks noChangeArrowheads="1"/>
          </p:cNvSpPr>
          <p:nvPr/>
        </p:nvSpPr>
        <p:spPr bwMode="auto">
          <a:xfrm>
            <a:off x="19812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0" name="Rectangle 10"/>
          <p:cNvSpPr>
            <a:spLocks noChangeArrowheads="1"/>
          </p:cNvSpPr>
          <p:nvPr/>
        </p:nvSpPr>
        <p:spPr bwMode="auto">
          <a:xfrm>
            <a:off x="25908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1" name="Rectangle 11"/>
          <p:cNvSpPr>
            <a:spLocks noChangeArrowheads="1"/>
          </p:cNvSpPr>
          <p:nvPr/>
        </p:nvSpPr>
        <p:spPr bwMode="auto">
          <a:xfrm>
            <a:off x="32004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2" name="Rectangle 12"/>
          <p:cNvSpPr>
            <a:spLocks noChangeArrowheads="1"/>
          </p:cNvSpPr>
          <p:nvPr/>
        </p:nvSpPr>
        <p:spPr bwMode="auto">
          <a:xfrm>
            <a:off x="38100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3" name="Rectangle 13"/>
          <p:cNvSpPr>
            <a:spLocks noChangeArrowheads="1"/>
          </p:cNvSpPr>
          <p:nvPr/>
        </p:nvSpPr>
        <p:spPr bwMode="auto">
          <a:xfrm>
            <a:off x="4419600" y="28194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74" name="Text Box 14"/>
          <p:cNvSpPr txBox="1">
            <a:spLocks noChangeArrowheads="1"/>
          </p:cNvSpPr>
          <p:nvPr/>
        </p:nvSpPr>
        <p:spPr bwMode="auto">
          <a:xfrm>
            <a:off x="21359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175" name="Text Box 15"/>
          <p:cNvSpPr txBox="1">
            <a:spLocks noChangeArrowheads="1"/>
          </p:cNvSpPr>
          <p:nvPr/>
        </p:nvSpPr>
        <p:spPr bwMode="auto">
          <a:xfrm>
            <a:off x="27455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176" name="Text Box 16"/>
          <p:cNvSpPr txBox="1">
            <a:spLocks noChangeArrowheads="1"/>
          </p:cNvSpPr>
          <p:nvPr/>
        </p:nvSpPr>
        <p:spPr bwMode="auto">
          <a:xfrm>
            <a:off x="33551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177" name="Text Box 17"/>
          <p:cNvSpPr txBox="1">
            <a:spLocks noChangeArrowheads="1"/>
          </p:cNvSpPr>
          <p:nvPr/>
        </p:nvSpPr>
        <p:spPr bwMode="auto">
          <a:xfrm>
            <a:off x="3966372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178" name="Text Box 18"/>
          <p:cNvSpPr txBox="1">
            <a:spLocks noChangeArrowheads="1"/>
          </p:cNvSpPr>
          <p:nvPr/>
        </p:nvSpPr>
        <p:spPr bwMode="auto">
          <a:xfrm>
            <a:off x="4574384" y="28575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179" name="Text Box 19"/>
          <p:cNvSpPr txBox="1">
            <a:spLocks noChangeArrowheads="1"/>
          </p:cNvSpPr>
          <p:nvPr/>
        </p:nvSpPr>
        <p:spPr bwMode="auto">
          <a:xfrm>
            <a:off x="3202784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180" name="Text Box 20"/>
          <p:cNvSpPr txBox="1">
            <a:spLocks noChangeArrowheads="1"/>
          </p:cNvSpPr>
          <p:nvPr/>
        </p:nvSpPr>
        <p:spPr bwMode="auto">
          <a:xfrm>
            <a:off x="3813972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181" name="Text Box 21"/>
          <p:cNvSpPr txBox="1">
            <a:spLocks noChangeArrowheads="1"/>
          </p:cNvSpPr>
          <p:nvPr/>
        </p:nvSpPr>
        <p:spPr bwMode="auto">
          <a:xfrm>
            <a:off x="4423572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182" name="Text Box 22"/>
          <p:cNvSpPr txBox="1">
            <a:spLocks noChangeArrowheads="1"/>
          </p:cNvSpPr>
          <p:nvPr/>
        </p:nvSpPr>
        <p:spPr bwMode="auto">
          <a:xfrm>
            <a:off x="5031584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183" name="Line 23"/>
          <p:cNvSpPr>
            <a:spLocks noChangeShapeType="1"/>
          </p:cNvSpPr>
          <p:nvPr/>
        </p:nvSpPr>
        <p:spPr bwMode="auto">
          <a:xfrm>
            <a:off x="1981200" y="4572000"/>
            <a:ext cx="6019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84" name="Line 24"/>
          <p:cNvSpPr>
            <a:spLocks noChangeShapeType="1"/>
          </p:cNvSpPr>
          <p:nvPr/>
        </p:nvSpPr>
        <p:spPr bwMode="auto">
          <a:xfrm>
            <a:off x="1981200" y="5887765"/>
            <a:ext cx="60198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116185" name="Rectangle 25"/>
          <p:cNvSpPr>
            <a:spLocks noChangeArrowheads="1"/>
          </p:cNvSpPr>
          <p:nvPr/>
        </p:nvSpPr>
        <p:spPr bwMode="auto">
          <a:xfrm>
            <a:off x="1981200" y="41148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86" name="Rectangle 26"/>
          <p:cNvSpPr>
            <a:spLocks noChangeArrowheads="1"/>
          </p:cNvSpPr>
          <p:nvPr/>
        </p:nvSpPr>
        <p:spPr bwMode="auto">
          <a:xfrm>
            <a:off x="2590800" y="4114800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187" name="Rectangle 27"/>
          <p:cNvSpPr>
            <a:spLocks noChangeArrowheads="1"/>
          </p:cNvSpPr>
          <p:nvPr/>
        </p:nvSpPr>
        <p:spPr bwMode="auto">
          <a:xfrm>
            <a:off x="32004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88" name="Rectangle 28"/>
          <p:cNvSpPr>
            <a:spLocks noChangeArrowheads="1"/>
          </p:cNvSpPr>
          <p:nvPr/>
        </p:nvSpPr>
        <p:spPr bwMode="auto">
          <a:xfrm>
            <a:off x="3200400" y="4343400"/>
            <a:ext cx="1219200" cy="228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89" name="Rectangle 29"/>
          <p:cNvSpPr>
            <a:spLocks noChangeArrowheads="1"/>
          </p:cNvSpPr>
          <p:nvPr/>
        </p:nvSpPr>
        <p:spPr bwMode="auto">
          <a:xfrm>
            <a:off x="38100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0" name="Rectangle 30"/>
          <p:cNvSpPr>
            <a:spLocks noChangeArrowheads="1"/>
          </p:cNvSpPr>
          <p:nvPr/>
        </p:nvSpPr>
        <p:spPr bwMode="auto">
          <a:xfrm>
            <a:off x="4419600" y="4343400"/>
            <a:ext cx="1219200" cy="228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1" name="Rectangle 31"/>
          <p:cNvSpPr>
            <a:spLocks noChangeArrowheads="1"/>
          </p:cNvSpPr>
          <p:nvPr/>
        </p:nvSpPr>
        <p:spPr bwMode="auto">
          <a:xfrm>
            <a:off x="44196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2" name="Rectangle 32"/>
          <p:cNvSpPr>
            <a:spLocks noChangeArrowheads="1"/>
          </p:cNvSpPr>
          <p:nvPr/>
        </p:nvSpPr>
        <p:spPr bwMode="auto">
          <a:xfrm>
            <a:off x="50292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193" name="Text Box 33"/>
          <p:cNvSpPr txBox="1">
            <a:spLocks noChangeArrowheads="1"/>
          </p:cNvSpPr>
          <p:nvPr/>
        </p:nvSpPr>
        <p:spPr bwMode="auto">
          <a:xfrm>
            <a:off x="2137572" y="4152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194" name="Text Box 34"/>
          <p:cNvSpPr txBox="1">
            <a:spLocks noChangeArrowheads="1"/>
          </p:cNvSpPr>
          <p:nvPr/>
        </p:nvSpPr>
        <p:spPr bwMode="auto">
          <a:xfrm>
            <a:off x="2747172" y="4152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195" name="Text Box 35"/>
          <p:cNvSpPr txBox="1">
            <a:spLocks noChangeArrowheads="1"/>
          </p:cNvSpPr>
          <p:nvPr/>
        </p:nvSpPr>
        <p:spPr bwMode="auto">
          <a:xfrm>
            <a:off x="3669497" y="43148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3</a:t>
            </a:r>
          </a:p>
        </p:txBody>
      </p:sp>
      <p:sp>
        <p:nvSpPr>
          <p:cNvPr id="1116196" name="Text Box 36"/>
          <p:cNvSpPr txBox="1">
            <a:spLocks noChangeArrowheads="1"/>
          </p:cNvSpPr>
          <p:nvPr/>
        </p:nvSpPr>
        <p:spPr bwMode="auto">
          <a:xfrm>
            <a:off x="33694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1</a:t>
            </a:r>
          </a:p>
        </p:txBody>
      </p:sp>
      <p:sp>
        <p:nvSpPr>
          <p:cNvPr id="1116197" name="Text Box 37"/>
          <p:cNvSpPr txBox="1">
            <a:spLocks noChangeArrowheads="1"/>
          </p:cNvSpPr>
          <p:nvPr/>
        </p:nvSpPr>
        <p:spPr bwMode="auto">
          <a:xfrm>
            <a:off x="39790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2</a:t>
            </a:r>
          </a:p>
        </p:txBody>
      </p:sp>
      <p:sp>
        <p:nvSpPr>
          <p:cNvPr id="1116198" name="Text Box 38"/>
          <p:cNvSpPr txBox="1">
            <a:spLocks noChangeArrowheads="1"/>
          </p:cNvSpPr>
          <p:nvPr/>
        </p:nvSpPr>
        <p:spPr bwMode="auto">
          <a:xfrm>
            <a:off x="4888697" y="43148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4</a:t>
            </a:r>
          </a:p>
        </p:txBody>
      </p:sp>
      <p:sp>
        <p:nvSpPr>
          <p:cNvPr id="1116199" name="Text Box 39"/>
          <p:cNvSpPr txBox="1">
            <a:spLocks noChangeArrowheads="1"/>
          </p:cNvSpPr>
          <p:nvPr/>
        </p:nvSpPr>
        <p:spPr bwMode="auto">
          <a:xfrm>
            <a:off x="45886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3</a:t>
            </a:r>
          </a:p>
        </p:txBody>
      </p:sp>
      <p:sp>
        <p:nvSpPr>
          <p:cNvPr id="1116200" name="Text Box 40"/>
          <p:cNvSpPr txBox="1">
            <a:spLocks noChangeArrowheads="1"/>
          </p:cNvSpPr>
          <p:nvPr/>
        </p:nvSpPr>
        <p:spPr bwMode="auto">
          <a:xfrm>
            <a:off x="5187147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4</a:t>
            </a:r>
          </a:p>
        </p:txBody>
      </p:sp>
      <p:sp>
        <p:nvSpPr>
          <p:cNvPr id="1116201" name="Rectangle 41"/>
          <p:cNvSpPr>
            <a:spLocks noChangeArrowheads="1"/>
          </p:cNvSpPr>
          <p:nvPr/>
        </p:nvSpPr>
        <p:spPr bwMode="auto">
          <a:xfrm>
            <a:off x="5638800" y="4343400"/>
            <a:ext cx="1219200" cy="2286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202" name="Rectangle 42"/>
          <p:cNvSpPr>
            <a:spLocks noChangeArrowheads="1"/>
          </p:cNvSpPr>
          <p:nvPr/>
        </p:nvSpPr>
        <p:spPr bwMode="auto">
          <a:xfrm>
            <a:off x="56388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203" name="Rectangle 43"/>
          <p:cNvSpPr>
            <a:spLocks noChangeArrowheads="1"/>
          </p:cNvSpPr>
          <p:nvPr/>
        </p:nvSpPr>
        <p:spPr bwMode="auto">
          <a:xfrm>
            <a:off x="6248400" y="4114800"/>
            <a:ext cx="609600" cy="2286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1116204" name="Text Box 44"/>
          <p:cNvSpPr txBox="1">
            <a:spLocks noChangeArrowheads="1"/>
          </p:cNvSpPr>
          <p:nvPr/>
        </p:nvSpPr>
        <p:spPr bwMode="auto">
          <a:xfrm>
            <a:off x="6107897" y="43148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5</a:t>
            </a:r>
          </a:p>
        </p:txBody>
      </p:sp>
      <p:sp>
        <p:nvSpPr>
          <p:cNvPr id="1116205" name="Text Box 45"/>
          <p:cNvSpPr txBox="1">
            <a:spLocks noChangeArrowheads="1"/>
          </p:cNvSpPr>
          <p:nvPr/>
        </p:nvSpPr>
        <p:spPr bwMode="auto">
          <a:xfrm>
            <a:off x="5807860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5</a:t>
            </a:r>
          </a:p>
        </p:txBody>
      </p:sp>
      <p:sp>
        <p:nvSpPr>
          <p:cNvPr id="1116206" name="Text Box 46"/>
          <p:cNvSpPr txBox="1">
            <a:spLocks noChangeArrowheads="1"/>
          </p:cNvSpPr>
          <p:nvPr/>
        </p:nvSpPr>
        <p:spPr bwMode="auto">
          <a:xfrm>
            <a:off x="6406347" y="4086225"/>
            <a:ext cx="282593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0">
                <a:latin typeface="+mn-lt"/>
                <a:cs typeface="+mn-cs"/>
              </a:rPr>
              <a:t>6</a:t>
            </a:r>
          </a:p>
        </p:txBody>
      </p:sp>
      <p:sp>
        <p:nvSpPr>
          <p:cNvPr id="1116207" name="Rectangle 47"/>
          <p:cNvSpPr>
            <a:spLocks noChangeArrowheads="1"/>
          </p:cNvSpPr>
          <p:nvPr/>
        </p:nvSpPr>
        <p:spPr bwMode="auto">
          <a:xfrm>
            <a:off x="19812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08" name="Rectangle 48"/>
          <p:cNvSpPr>
            <a:spLocks noChangeArrowheads="1"/>
          </p:cNvSpPr>
          <p:nvPr/>
        </p:nvSpPr>
        <p:spPr bwMode="auto">
          <a:xfrm>
            <a:off x="25908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09" name="Text Box 49"/>
          <p:cNvSpPr txBox="1">
            <a:spLocks noChangeArrowheads="1"/>
          </p:cNvSpPr>
          <p:nvPr/>
        </p:nvSpPr>
        <p:spPr bwMode="auto">
          <a:xfrm>
            <a:off x="21375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210" name="Text Box 50"/>
          <p:cNvSpPr txBox="1">
            <a:spLocks noChangeArrowheads="1"/>
          </p:cNvSpPr>
          <p:nvPr/>
        </p:nvSpPr>
        <p:spPr bwMode="auto">
          <a:xfrm>
            <a:off x="27471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211" name="Rectangle 51"/>
          <p:cNvSpPr>
            <a:spLocks noChangeArrowheads="1"/>
          </p:cNvSpPr>
          <p:nvPr/>
        </p:nvSpPr>
        <p:spPr bwMode="auto">
          <a:xfrm>
            <a:off x="3203575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2" name="Text Box 52"/>
          <p:cNvSpPr txBox="1">
            <a:spLocks noChangeArrowheads="1"/>
          </p:cNvSpPr>
          <p:nvPr/>
        </p:nvSpPr>
        <p:spPr bwMode="auto">
          <a:xfrm>
            <a:off x="32059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1</a:t>
            </a:r>
          </a:p>
        </p:txBody>
      </p:sp>
      <p:sp>
        <p:nvSpPr>
          <p:cNvPr id="1116213" name="Rectangle 53"/>
          <p:cNvSpPr>
            <a:spLocks noChangeArrowheads="1"/>
          </p:cNvSpPr>
          <p:nvPr/>
        </p:nvSpPr>
        <p:spPr bwMode="auto">
          <a:xfrm>
            <a:off x="35052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4" name="Text Box 54"/>
          <p:cNvSpPr txBox="1">
            <a:spLocks noChangeArrowheads="1"/>
          </p:cNvSpPr>
          <p:nvPr/>
        </p:nvSpPr>
        <p:spPr bwMode="auto">
          <a:xfrm>
            <a:off x="3659984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215" name="Rectangle 55"/>
          <p:cNvSpPr>
            <a:spLocks noChangeArrowheads="1"/>
          </p:cNvSpPr>
          <p:nvPr/>
        </p:nvSpPr>
        <p:spPr bwMode="auto">
          <a:xfrm>
            <a:off x="4116388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6" name="Text Box 56"/>
          <p:cNvSpPr txBox="1">
            <a:spLocks noChangeArrowheads="1"/>
          </p:cNvSpPr>
          <p:nvPr/>
        </p:nvSpPr>
        <p:spPr bwMode="auto">
          <a:xfrm>
            <a:off x="41203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2</a:t>
            </a:r>
          </a:p>
        </p:txBody>
      </p:sp>
      <p:sp>
        <p:nvSpPr>
          <p:cNvPr id="1116217" name="Rectangle 57"/>
          <p:cNvSpPr>
            <a:spLocks noChangeArrowheads="1"/>
          </p:cNvSpPr>
          <p:nvPr/>
        </p:nvSpPr>
        <p:spPr bwMode="auto">
          <a:xfrm>
            <a:off x="4421188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18" name="Text Box 58"/>
          <p:cNvSpPr txBox="1">
            <a:spLocks noChangeArrowheads="1"/>
          </p:cNvSpPr>
          <p:nvPr/>
        </p:nvSpPr>
        <p:spPr bwMode="auto">
          <a:xfrm>
            <a:off x="44251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3</a:t>
            </a:r>
          </a:p>
        </p:txBody>
      </p:sp>
      <p:sp>
        <p:nvSpPr>
          <p:cNvPr id="1116219" name="Rectangle 59"/>
          <p:cNvSpPr>
            <a:spLocks noChangeArrowheads="1"/>
          </p:cNvSpPr>
          <p:nvPr/>
        </p:nvSpPr>
        <p:spPr bwMode="auto">
          <a:xfrm>
            <a:off x="47244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0" name="Text Box 60"/>
          <p:cNvSpPr txBox="1">
            <a:spLocks noChangeArrowheads="1"/>
          </p:cNvSpPr>
          <p:nvPr/>
        </p:nvSpPr>
        <p:spPr bwMode="auto">
          <a:xfrm>
            <a:off x="48807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221" name="Rectangle 61"/>
          <p:cNvSpPr>
            <a:spLocks noChangeArrowheads="1"/>
          </p:cNvSpPr>
          <p:nvPr/>
        </p:nvSpPr>
        <p:spPr bwMode="auto">
          <a:xfrm>
            <a:off x="5337175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2" name="Text Box 62"/>
          <p:cNvSpPr txBox="1">
            <a:spLocks noChangeArrowheads="1"/>
          </p:cNvSpPr>
          <p:nvPr/>
        </p:nvSpPr>
        <p:spPr bwMode="auto">
          <a:xfrm>
            <a:off x="53395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4</a:t>
            </a:r>
          </a:p>
        </p:txBody>
      </p:sp>
      <p:sp>
        <p:nvSpPr>
          <p:cNvPr id="1116223" name="Rectangle 63"/>
          <p:cNvSpPr>
            <a:spLocks noChangeArrowheads="1"/>
          </p:cNvSpPr>
          <p:nvPr/>
        </p:nvSpPr>
        <p:spPr bwMode="auto">
          <a:xfrm>
            <a:off x="56388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4" name="Rectangle 64"/>
          <p:cNvSpPr>
            <a:spLocks noChangeArrowheads="1"/>
          </p:cNvSpPr>
          <p:nvPr/>
        </p:nvSpPr>
        <p:spPr bwMode="auto">
          <a:xfrm>
            <a:off x="6248400" y="1828800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5" name="Text Box 65"/>
          <p:cNvSpPr txBox="1">
            <a:spLocks noChangeArrowheads="1"/>
          </p:cNvSpPr>
          <p:nvPr/>
        </p:nvSpPr>
        <p:spPr bwMode="auto">
          <a:xfrm>
            <a:off x="5642772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226" name="Text Box 66"/>
          <p:cNvSpPr txBox="1">
            <a:spLocks noChangeArrowheads="1"/>
          </p:cNvSpPr>
          <p:nvPr/>
        </p:nvSpPr>
        <p:spPr bwMode="auto">
          <a:xfrm>
            <a:off x="6250784" y="1866900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6</a:t>
            </a:r>
          </a:p>
        </p:txBody>
      </p:sp>
      <p:sp>
        <p:nvSpPr>
          <p:cNvPr id="1116227" name="Rectangle 67"/>
          <p:cNvSpPr>
            <a:spLocks noChangeArrowheads="1"/>
          </p:cNvSpPr>
          <p:nvPr/>
        </p:nvSpPr>
        <p:spPr bwMode="auto">
          <a:xfrm>
            <a:off x="5943600" y="5432152"/>
            <a:ext cx="609600" cy="4572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28" name="Text Box 68"/>
          <p:cNvSpPr txBox="1">
            <a:spLocks noChangeArrowheads="1"/>
          </p:cNvSpPr>
          <p:nvPr/>
        </p:nvSpPr>
        <p:spPr bwMode="auto">
          <a:xfrm>
            <a:off x="6099972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229" name="Rectangle 69"/>
          <p:cNvSpPr>
            <a:spLocks noChangeArrowheads="1"/>
          </p:cNvSpPr>
          <p:nvPr/>
        </p:nvSpPr>
        <p:spPr bwMode="auto">
          <a:xfrm>
            <a:off x="5640388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30" name="Rectangle 70"/>
          <p:cNvSpPr>
            <a:spLocks noChangeArrowheads="1"/>
          </p:cNvSpPr>
          <p:nvPr/>
        </p:nvSpPr>
        <p:spPr bwMode="auto">
          <a:xfrm>
            <a:off x="6556375" y="5432152"/>
            <a:ext cx="304800" cy="4572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1116231" name="Text Box 71"/>
          <p:cNvSpPr txBox="1">
            <a:spLocks noChangeArrowheads="1"/>
          </p:cNvSpPr>
          <p:nvPr/>
        </p:nvSpPr>
        <p:spPr bwMode="auto">
          <a:xfrm>
            <a:off x="56443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5</a:t>
            </a:r>
          </a:p>
        </p:txBody>
      </p:sp>
      <p:sp>
        <p:nvSpPr>
          <p:cNvPr id="1116232" name="Text Box 72"/>
          <p:cNvSpPr txBox="1">
            <a:spLocks noChangeArrowheads="1"/>
          </p:cNvSpPr>
          <p:nvPr/>
        </p:nvSpPr>
        <p:spPr bwMode="auto">
          <a:xfrm>
            <a:off x="6558759" y="5470252"/>
            <a:ext cx="29685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0">
                <a:latin typeface="+mn-lt"/>
                <a:cs typeface="+mn-cs"/>
              </a:rPr>
              <a:t>6</a:t>
            </a:r>
          </a:p>
        </p:txBody>
      </p:sp>
      <p:sp>
        <p:nvSpPr>
          <p:cNvPr id="1116233" name="Text Box 73"/>
          <p:cNvSpPr txBox="1">
            <a:spLocks noChangeArrowheads="1"/>
          </p:cNvSpPr>
          <p:nvPr/>
        </p:nvSpPr>
        <p:spPr bwMode="auto">
          <a:xfrm>
            <a:off x="243240" y="1828800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Flow 1</a:t>
            </a:r>
          </a:p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1116234" name="Text Box 74"/>
          <p:cNvSpPr txBox="1">
            <a:spLocks noChangeArrowheads="1"/>
          </p:cNvSpPr>
          <p:nvPr/>
        </p:nvSpPr>
        <p:spPr bwMode="auto">
          <a:xfrm>
            <a:off x="243240" y="2743200"/>
            <a:ext cx="1745546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Flow 2</a:t>
            </a:r>
          </a:p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(arrival traffic)</a:t>
            </a:r>
          </a:p>
        </p:txBody>
      </p:sp>
      <p:sp>
        <p:nvSpPr>
          <p:cNvPr id="1116235" name="Text Box 75"/>
          <p:cNvSpPr txBox="1">
            <a:spLocks noChangeArrowheads="1"/>
          </p:cNvSpPr>
          <p:nvPr/>
        </p:nvSpPr>
        <p:spPr bwMode="auto">
          <a:xfrm>
            <a:off x="365977" y="4038600"/>
            <a:ext cx="1465146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Service</a:t>
            </a:r>
          </a:p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in fluid flow </a:t>
            </a:r>
          </a:p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system</a:t>
            </a:r>
          </a:p>
        </p:txBody>
      </p:sp>
      <p:sp>
        <p:nvSpPr>
          <p:cNvPr id="1116236" name="Text Box 76"/>
          <p:cNvSpPr txBox="1">
            <a:spLocks noChangeArrowheads="1"/>
          </p:cNvSpPr>
          <p:nvPr/>
        </p:nvSpPr>
        <p:spPr bwMode="auto">
          <a:xfrm>
            <a:off x="635967" y="5463902"/>
            <a:ext cx="995015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 dirty="0" smtClean="0">
                <a:latin typeface="+mn-lt"/>
                <a:cs typeface="+mn-cs"/>
              </a:rPr>
              <a:t>FQ</a:t>
            </a:r>
            <a:br>
              <a:rPr lang="en-US" b="0" dirty="0" smtClean="0">
                <a:latin typeface="+mn-lt"/>
                <a:cs typeface="+mn-cs"/>
              </a:rPr>
            </a:br>
            <a:r>
              <a:rPr lang="en-US" b="0" dirty="0" smtClean="0">
                <a:latin typeface="+mn-lt"/>
                <a:cs typeface="+mn-cs"/>
              </a:rPr>
              <a:t>Packet</a:t>
            </a:r>
            <a:endParaRPr lang="en-US" b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en-US" b="0" dirty="0">
                <a:latin typeface="+mn-lt"/>
                <a:cs typeface="+mn-cs"/>
              </a:rPr>
              <a:t>system</a:t>
            </a:r>
          </a:p>
        </p:txBody>
      </p:sp>
      <p:sp>
        <p:nvSpPr>
          <p:cNvPr id="1116237" name="Text Box 77"/>
          <p:cNvSpPr txBox="1">
            <a:spLocks noChangeArrowheads="1"/>
          </p:cNvSpPr>
          <p:nvPr/>
        </p:nvSpPr>
        <p:spPr bwMode="auto">
          <a:xfrm>
            <a:off x="7918187" y="2119313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38" name="Text Box 78"/>
          <p:cNvSpPr txBox="1">
            <a:spLocks noChangeArrowheads="1"/>
          </p:cNvSpPr>
          <p:nvPr/>
        </p:nvSpPr>
        <p:spPr bwMode="auto">
          <a:xfrm>
            <a:off x="7949937" y="3095625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39" name="Text Box 79"/>
          <p:cNvSpPr txBox="1">
            <a:spLocks noChangeArrowheads="1"/>
          </p:cNvSpPr>
          <p:nvPr/>
        </p:nvSpPr>
        <p:spPr bwMode="auto">
          <a:xfrm>
            <a:off x="7994387" y="4391025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  <p:sp>
        <p:nvSpPr>
          <p:cNvPr id="1116240" name="Text Box 80"/>
          <p:cNvSpPr txBox="1">
            <a:spLocks noChangeArrowheads="1"/>
          </p:cNvSpPr>
          <p:nvPr/>
        </p:nvSpPr>
        <p:spPr bwMode="auto">
          <a:xfrm>
            <a:off x="7994387" y="5736952"/>
            <a:ext cx="66727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b="0">
                <a:latin typeface="+mn-lt"/>
                <a:cs typeface="+mn-cs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89634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3" grpId="0" animBg="1"/>
      <p:bldP spid="1116184" grpId="0" animBg="1"/>
      <p:bldP spid="1116185" grpId="0" animBg="1"/>
      <p:bldP spid="1116186" grpId="0" animBg="1"/>
      <p:bldP spid="1116187" grpId="0" animBg="1"/>
      <p:bldP spid="1116188" grpId="0" animBg="1"/>
      <p:bldP spid="1116189" grpId="0" animBg="1"/>
      <p:bldP spid="1116190" grpId="0" animBg="1"/>
      <p:bldP spid="1116191" grpId="0" animBg="1"/>
      <p:bldP spid="1116192" grpId="0" animBg="1"/>
      <p:bldP spid="1116193" grpId="0"/>
      <p:bldP spid="1116194" grpId="0"/>
      <p:bldP spid="1116195" grpId="0"/>
      <p:bldP spid="1116196" grpId="0"/>
      <p:bldP spid="1116197" grpId="0"/>
      <p:bldP spid="1116198" grpId="0"/>
      <p:bldP spid="1116199" grpId="0"/>
      <p:bldP spid="1116200" grpId="0"/>
      <p:bldP spid="1116201" grpId="0" animBg="1"/>
      <p:bldP spid="1116202" grpId="0" animBg="1"/>
      <p:bldP spid="1116203" grpId="0" animBg="1"/>
      <p:bldP spid="1116204" grpId="0"/>
      <p:bldP spid="1116205" grpId="0"/>
      <p:bldP spid="1116206" grpId="0"/>
      <p:bldP spid="1116207" grpId="0" animBg="1"/>
      <p:bldP spid="1116208" grpId="0" animBg="1"/>
      <p:bldP spid="1116209" grpId="0"/>
      <p:bldP spid="1116210" grpId="0"/>
      <p:bldP spid="1116211" grpId="0" animBg="1"/>
      <p:bldP spid="1116212" grpId="0"/>
      <p:bldP spid="1116213" grpId="0" animBg="1"/>
      <p:bldP spid="1116214" grpId="0"/>
      <p:bldP spid="1116215" grpId="0" animBg="1"/>
      <p:bldP spid="1116216" grpId="0"/>
      <p:bldP spid="1116217" grpId="0" animBg="1"/>
      <p:bldP spid="1116218" grpId="0"/>
      <p:bldP spid="1116219" grpId="0" animBg="1"/>
      <p:bldP spid="1116220" grpId="0"/>
      <p:bldP spid="1116221" grpId="0" animBg="1"/>
      <p:bldP spid="1116222" grpId="0"/>
      <p:bldP spid="1116227" grpId="0" animBg="1"/>
      <p:bldP spid="1116228" grpId="0"/>
      <p:bldP spid="1116229" grpId="0" animBg="1"/>
      <p:bldP spid="1116230" grpId="0" animBg="1"/>
      <p:bldP spid="1116231" grpId="0"/>
      <p:bldP spid="1116232" grpId="0"/>
      <p:bldP spid="1116235" grpId="0"/>
      <p:bldP spid="1116236" grpId="0"/>
      <p:bldP spid="1116239" grpId="0"/>
      <p:bldP spid="111624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Fair Queuing (FQ)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36738"/>
            <a:ext cx="8763000" cy="4411662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Think of it as an implementation of round-robin generalized to the case where not all packets are equal sized</a:t>
            </a:r>
          </a:p>
          <a:p>
            <a:pPr lvl="3"/>
            <a:endParaRPr lang="en-US" sz="1600" dirty="0">
              <a:latin typeface="Arial" charset="0"/>
              <a:cs typeface="Arial" charset="0"/>
            </a:endParaRPr>
          </a:p>
          <a:p>
            <a:r>
              <a:rPr lang="en-US" sz="2400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Weighted</a:t>
            </a:r>
            <a:r>
              <a:rPr lang="en-US" sz="2400" dirty="0" smtClean="0">
                <a:latin typeface="Arial" charset="0"/>
                <a:cs typeface="Arial" charset="0"/>
              </a:rPr>
              <a:t> fair queuing (WFQ): assign different flows </a:t>
            </a:r>
            <a:br>
              <a:rPr lang="en-US" sz="2400" dirty="0" smtClean="0">
                <a:latin typeface="Arial" charset="0"/>
                <a:cs typeface="Arial" charset="0"/>
              </a:rPr>
            </a:br>
            <a:r>
              <a:rPr lang="en-US" sz="2400" dirty="0" smtClean="0">
                <a:latin typeface="Arial" charset="0"/>
                <a:cs typeface="Arial" charset="0"/>
              </a:rPr>
              <a:t>different shares</a:t>
            </a:r>
          </a:p>
          <a:p>
            <a:pPr lvl="2"/>
            <a:endParaRPr lang="en-US" sz="1800" dirty="0">
              <a:latin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cs typeface="Arial" charset="0"/>
              </a:rPr>
              <a:t>Today, some form of WFQ implemented in almost all routers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Not the case in the 1980-90s, when CC was being developed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Mostly used to isolate traffic at larger granularities (e.g., per-prefix) </a:t>
            </a:r>
          </a:p>
          <a:p>
            <a:pPr marL="344487" lvl="1" indent="0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/>
            <a:endParaRPr 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1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FQ vs. FIFO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FQ advantages: </a:t>
            </a:r>
          </a:p>
          <a:p>
            <a:pPr lvl="1">
              <a:defRPr/>
            </a:pPr>
            <a:r>
              <a:rPr lang="en-US" dirty="0" smtClean="0"/>
              <a:t>Isolation: cheating flows don’t benefit</a:t>
            </a:r>
          </a:p>
          <a:p>
            <a:pPr lvl="1"/>
            <a:r>
              <a:rPr lang="en-US" dirty="0" smtClean="0"/>
              <a:t>Bandwidth </a:t>
            </a:r>
            <a:r>
              <a:rPr lang="en-US" dirty="0"/>
              <a:t>share does not depend on </a:t>
            </a:r>
            <a:r>
              <a:rPr lang="en-US" dirty="0" smtClean="0"/>
              <a:t>RTT</a:t>
            </a:r>
          </a:p>
          <a:p>
            <a:pPr lvl="1"/>
            <a:r>
              <a:rPr lang="en-US" dirty="0"/>
              <a:t>Flows can pick any rate adjustment scheme they </a:t>
            </a:r>
            <a:r>
              <a:rPr lang="en-US" dirty="0" smtClean="0"/>
              <a:t>want</a:t>
            </a:r>
            <a:endParaRPr lang="en-US" dirty="0"/>
          </a:p>
          <a:p>
            <a:pPr marL="693737" lvl="2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Disadvantages:</a:t>
            </a:r>
          </a:p>
          <a:p>
            <a:pPr lvl="1">
              <a:defRPr/>
            </a:pPr>
            <a:r>
              <a:rPr lang="en-US" dirty="0" smtClean="0"/>
              <a:t>More complex than FIFO: per flow queue/state, additional per-packet book-keeping </a:t>
            </a:r>
          </a:p>
        </p:txBody>
      </p:sp>
    </p:spTree>
    <p:extLst>
      <p:ext uri="{BB962C8B-B14F-4D97-AF65-F5344CB8AC3E}">
        <p14:creationId xmlns:p14="http://schemas.microsoft.com/office/powerpoint/2010/main" val="289866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0019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FQ in the big picture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FQ does not eliminate congestion </a:t>
            </a:r>
            <a:r>
              <a:rPr lang="en-US" dirty="0" smtClean="0">
                <a:cs typeface="+mn-cs"/>
                <a:sym typeface="Wingdings" charset="0"/>
              </a:rPr>
              <a:t> it just manages the congestion</a:t>
            </a:r>
            <a:endParaRPr lang="en-US" dirty="0" smtClean="0"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79900"/>
            <a:ext cx="63794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2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279900"/>
            <a:ext cx="63794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>
            <a:stCxn id="8" idx="3"/>
            <a:endCxn id="42" idx="1"/>
          </p:cNvCxnSpPr>
          <p:nvPr/>
        </p:nvCxnSpPr>
        <p:spPr bwMode="auto">
          <a:xfrm>
            <a:off x="3533548" y="4464050"/>
            <a:ext cx="111465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0257" name="TextBox 1120256"/>
          <p:cNvSpPr txBox="1"/>
          <p:nvPr/>
        </p:nvSpPr>
        <p:spPr>
          <a:xfrm>
            <a:off x="3657600" y="4127500"/>
            <a:ext cx="789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1Gbps</a:t>
            </a:r>
            <a:endParaRPr lang="en-US" sz="1600" b="0" dirty="0"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19343877">
            <a:off x="5155066" y="4047360"/>
            <a:ext cx="111465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 rot="19343877">
            <a:off x="5159344" y="3710810"/>
            <a:ext cx="1028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n-lt"/>
              </a:rPr>
              <a:t>1</a:t>
            </a:r>
            <a:r>
              <a:rPr lang="en-US" sz="1600" b="0" dirty="0" smtClean="0">
                <a:latin typeface="+mn-lt"/>
              </a:rPr>
              <a:t>00Mbps</a:t>
            </a:r>
            <a:endParaRPr lang="en-US" sz="1600" b="0" dirty="0"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2917495">
            <a:off x="4974599" y="4994870"/>
            <a:ext cx="111465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 rot="2917495">
            <a:off x="5237351" y="4680526"/>
            <a:ext cx="789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1Gbps</a:t>
            </a:r>
            <a:endParaRPr lang="en-US" sz="1600" b="0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 rot="2917495">
            <a:off x="2097059" y="3923416"/>
            <a:ext cx="111465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 rot="2917495">
            <a:off x="2431651" y="3613726"/>
            <a:ext cx="789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+mn-lt"/>
              </a:rPr>
              <a:t>5</a:t>
            </a:r>
            <a:r>
              <a:rPr lang="en-US" sz="1600" b="0" dirty="0" smtClean="0">
                <a:latin typeface="+mn-lt"/>
              </a:rPr>
              <a:t>Gbps</a:t>
            </a:r>
            <a:endParaRPr lang="en-US" sz="1600" b="0" dirty="0">
              <a:latin typeface="+mn-lt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9343877">
            <a:off x="1973359" y="4917734"/>
            <a:ext cx="1114652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 rot="19343877">
            <a:off x="2097411" y="4581184"/>
            <a:ext cx="789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n-lt"/>
              </a:rPr>
              <a:t>1Gbps</a:t>
            </a:r>
            <a:endParaRPr lang="en-US" sz="1600" b="0" dirty="0">
              <a:latin typeface="+mn-lt"/>
            </a:endParaRPr>
          </a:p>
        </p:txBody>
      </p:sp>
      <p:sp>
        <p:nvSpPr>
          <p:cNvPr id="1120267" name="Freeform 1120266"/>
          <p:cNvSpPr/>
          <p:nvPr/>
        </p:nvSpPr>
        <p:spPr>
          <a:xfrm>
            <a:off x="2148350" y="3048000"/>
            <a:ext cx="3864328" cy="972648"/>
          </a:xfrm>
          <a:custGeom>
            <a:avLst/>
            <a:gdLst>
              <a:gd name="connsiteX0" fmla="*/ 0 w 3864328"/>
              <a:gd name="connsiteY0" fmla="*/ 0 h 972648"/>
              <a:gd name="connsiteX1" fmla="*/ 1432234 w 3864328"/>
              <a:gd name="connsiteY1" fmla="*/ 878148 h 972648"/>
              <a:gd name="connsiteX2" fmla="*/ 2634769 w 3864328"/>
              <a:gd name="connsiteY2" fmla="*/ 864638 h 972648"/>
              <a:gd name="connsiteX3" fmla="*/ 3864328 w 3864328"/>
              <a:gd name="connsiteY3" fmla="*/ 135100 h 97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4328" h="972648">
                <a:moveTo>
                  <a:pt x="0" y="0"/>
                </a:moveTo>
                <a:cubicBezTo>
                  <a:pt x="496553" y="367021"/>
                  <a:pt x="993106" y="734042"/>
                  <a:pt x="1432234" y="878148"/>
                </a:cubicBezTo>
                <a:cubicBezTo>
                  <a:pt x="1871362" y="1022254"/>
                  <a:pt x="2229420" y="988479"/>
                  <a:pt x="2634769" y="864638"/>
                </a:cubicBezTo>
                <a:cubicBezTo>
                  <a:pt x="3040118" y="740797"/>
                  <a:pt x="3864328" y="135100"/>
                  <a:pt x="3864328" y="135100"/>
                </a:cubicBezTo>
              </a:path>
            </a:pathLst>
          </a:custGeom>
          <a:ln w="38100" cmpd="sng">
            <a:solidFill>
              <a:srgbClr val="008000"/>
            </a:solidFill>
            <a:headEnd type="none"/>
            <a:tailEnd type="arrow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3" name="Freeform 62"/>
          <p:cNvSpPr/>
          <p:nvPr/>
        </p:nvSpPr>
        <p:spPr>
          <a:xfrm rot="10800000">
            <a:off x="2079144" y="4743435"/>
            <a:ext cx="3864328" cy="972648"/>
          </a:xfrm>
          <a:custGeom>
            <a:avLst/>
            <a:gdLst>
              <a:gd name="connsiteX0" fmla="*/ 0 w 3864328"/>
              <a:gd name="connsiteY0" fmla="*/ 0 h 972648"/>
              <a:gd name="connsiteX1" fmla="*/ 1432234 w 3864328"/>
              <a:gd name="connsiteY1" fmla="*/ 878148 h 972648"/>
              <a:gd name="connsiteX2" fmla="*/ 2634769 w 3864328"/>
              <a:gd name="connsiteY2" fmla="*/ 864638 h 972648"/>
              <a:gd name="connsiteX3" fmla="*/ 3864328 w 3864328"/>
              <a:gd name="connsiteY3" fmla="*/ 135100 h 97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4328" h="972648">
                <a:moveTo>
                  <a:pt x="0" y="0"/>
                </a:moveTo>
                <a:cubicBezTo>
                  <a:pt x="496553" y="367021"/>
                  <a:pt x="993106" y="734042"/>
                  <a:pt x="1432234" y="878148"/>
                </a:cubicBezTo>
                <a:cubicBezTo>
                  <a:pt x="1871362" y="1022254"/>
                  <a:pt x="2229420" y="988479"/>
                  <a:pt x="2634769" y="864638"/>
                </a:cubicBezTo>
                <a:cubicBezTo>
                  <a:pt x="3040118" y="740797"/>
                  <a:pt x="3864328" y="135100"/>
                  <a:pt x="3864328" y="135100"/>
                </a:cubicBezTo>
              </a:path>
            </a:pathLst>
          </a:custGeom>
          <a:ln w="38100" cmpd="sng">
            <a:solidFill>
              <a:srgbClr val="0000FF"/>
            </a:solidFill>
            <a:headEnd type="arrow"/>
            <a:tailEnd type="non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20268" name="Rounded Rectangular Callout 1120267"/>
          <p:cNvSpPr/>
          <p:nvPr/>
        </p:nvSpPr>
        <p:spPr bwMode="auto">
          <a:xfrm>
            <a:off x="685800" y="5715000"/>
            <a:ext cx="2667000" cy="1066800"/>
          </a:xfrm>
          <a:prstGeom prst="wedgeRoundRectCallout">
            <a:avLst>
              <a:gd name="adj1" fmla="val 43753"/>
              <a:gd name="adj2" fmla="val -152294"/>
              <a:gd name="adj3" fmla="val 16667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20269" name="TextBox 1120268"/>
          <p:cNvSpPr txBox="1"/>
          <p:nvPr/>
        </p:nvSpPr>
        <p:spPr>
          <a:xfrm>
            <a:off x="796001" y="5782270"/>
            <a:ext cx="2404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 smtClean="0">
                <a:latin typeface="+mn-lt"/>
              </a:rPr>
              <a:t>Blue and Green get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 0.5Gbps; any excess 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will be dropped</a:t>
            </a:r>
            <a:endParaRPr lang="en-US" sz="1800" b="0" dirty="0">
              <a:latin typeface="+mn-lt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6324600" y="4449128"/>
            <a:ext cx="2667000" cy="961072"/>
          </a:xfrm>
          <a:prstGeom prst="wedgeRoundRectCallout">
            <a:avLst>
              <a:gd name="adj1" fmla="val -91515"/>
              <a:gd name="adj2" fmla="val -47033"/>
              <a:gd name="adj3" fmla="val 16667"/>
            </a:avLst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20974" y="4495801"/>
            <a:ext cx="2494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latin typeface="+mn-lt"/>
              </a:rPr>
              <a:t>Will drop an additional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400Mbps from </a:t>
            </a:r>
            <a:br>
              <a:rPr lang="en-US" sz="1800" b="0" dirty="0" smtClean="0">
                <a:latin typeface="+mn-lt"/>
              </a:rPr>
            </a:br>
            <a:r>
              <a:rPr lang="en-US" sz="1800" b="0" dirty="0" smtClean="0">
                <a:latin typeface="+mn-lt"/>
              </a:rPr>
              <a:t>the green flow </a:t>
            </a:r>
            <a:endParaRPr lang="en-US" sz="1800" b="0" dirty="0">
              <a:latin typeface="+mn-lt"/>
            </a:endParaRPr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4419600" y="5715000"/>
            <a:ext cx="4648200" cy="961072"/>
          </a:xfrm>
          <a:prstGeom prst="wedgeRoundRectCallout">
            <a:avLst>
              <a:gd name="adj1" fmla="val -59515"/>
              <a:gd name="adj2" fmla="val -179171"/>
              <a:gd name="adj3" fmla="val 16667"/>
            </a:avLst>
          </a:prstGeom>
          <a:solidFill>
            <a:srgbClr val="FF98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19600" y="57150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latin typeface="+mn-lt"/>
              </a:rPr>
              <a:t>If the green flow doesn’t drop its sending rate to 100Mbps, we’re wasting 400Mbps that could be usefully given to the blue flow</a:t>
            </a:r>
            <a:endParaRPr lang="en-US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239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7" grpId="0"/>
      <p:bldP spid="48" grpId="0"/>
      <p:bldP spid="51" grpId="0"/>
      <p:bldP spid="54" grpId="0"/>
      <p:bldP spid="56" grpId="0"/>
      <p:bldP spid="1120267" grpId="0" animBg="1"/>
      <p:bldP spid="63" grpId="0" animBg="1"/>
      <p:bldP spid="1120268" grpId="0" animBg="1"/>
      <p:bldP spid="1120269" grpId="0"/>
      <p:bldP spid="66" grpId="0" animBg="1"/>
      <p:bldP spid="67" grpId="0"/>
      <p:bldP spid="69" grpId="0" animBg="1"/>
      <p:bldP spid="7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FQ in the big picture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166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FQ does not eliminate congestion </a:t>
            </a:r>
            <a:r>
              <a:rPr lang="en-US" dirty="0" smtClean="0">
                <a:cs typeface="+mn-cs"/>
                <a:sym typeface="Wingdings" charset="0"/>
              </a:rPr>
              <a:t> it just manages the congestion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cs typeface="+mn-cs"/>
                <a:sym typeface="Wingdings" charset="0"/>
              </a:rPr>
              <a:t>robust to cheating, variations in RTT, details of delay, reordering, retransmission, </a:t>
            </a:r>
            <a:r>
              <a:rPr lang="en-US" i="1" dirty="0" smtClean="0">
                <a:cs typeface="+mn-cs"/>
                <a:sym typeface="Wingdings" charset="0"/>
              </a:rPr>
              <a:t>etc.</a:t>
            </a:r>
            <a:endParaRPr lang="en-US" i="1" dirty="0" smtClean="0">
              <a:cs typeface="+mn-cs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But congestion (and packet drops) still occurs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And we still want end-hosts to discover/adapt to their fair share!</a:t>
            </a:r>
          </a:p>
          <a:p>
            <a:pPr>
              <a:lnSpc>
                <a:spcPct val="80000"/>
              </a:lnSpc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dirty="0" smtClean="0"/>
              <a:t>What would the end-to-end argument say </a:t>
            </a:r>
            <a:r>
              <a:rPr lang="en-US" dirty="0" err="1" smtClean="0"/>
              <a:t>w.r.t</a:t>
            </a:r>
            <a:r>
              <a:rPr lang="en-US" dirty="0" smtClean="0"/>
              <a:t>. congestion control?</a:t>
            </a:r>
          </a:p>
        </p:txBody>
      </p:sp>
    </p:spTree>
    <p:extLst>
      <p:ext uri="{BB962C8B-B14F-4D97-AF65-F5344CB8AC3E}">
        <p14:creationId xmlns:p14="http://schemas.microsoft.com/office/powerpoint/2010/main" val="215955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is a controversial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if you have 8 flows, and I have 4?</a:t>
            </a:r>
          </a:p>
          <a:p>
            <a:pPr lvl="1"/>
            <a:r>
              <a:rPr lang="en-US" sz="2000" dirty="0" smtClean="0"/>
              <a:t>Why should you get twice the bandwidth</a:t>
            </a:r>
          </a:p>
          <a:p>
            <a:pPr lvl="5"/>
            <a:endParaRPr lang="en-US" sz="1600" dirty="0" smtClean="0"/>
          </a:p>
          <a:p>
            <a:r>
              <a:rPr lang="en-US" sz="2400" dirty="0" smtClean="0"/>
              <a:t>What if your flow goes over 4 congested hops, and mine only goes over 1?</a:t>
            </a:r>
          </a:p>
          <a:p>
            <a:pPr lvl="1"/>
            <a:r>
              <a:rPr lang="en-US" sz="2000" dirty="0" smtClean="0"/>
              <a:t>Why shouldn’t you be penalized for using more scarce bandwidth?</a:t>
            </a:r>
          </a:p>
          <a:p>
            <a:pPr lvl="3"/>
            <a:endParaRPr lang="en-US" sz="1600" dirty="0" smtClean="0"/>
          </a:p>
          <a:p>
            <a:r>
              <a:rPr lang="en-US" sz="2400" dirty="0" smtClean="0"/>
              <a:t>And what is a flow anyway?</a:t>
            </a:r>
          </a:p>
          <a:p>
            <a:pPr lvl="1"/>
            <a:r>
              <a:rPr lang="en-US" sz="2000" dirty="0" smtClean="0"/>
              <a:t>TCP connection</a:t>
            </a:r>
          </a:p>
          <a:p>
            <a:pPr lvl="1"/>
            <a:r>
              <a:rPr lang="en-US" sz="2000" dirty="0" smtClean="0"/>
              <a:t>Source-Destination pair?</a:t>
            </a:r>
          </a:p>
          <a:p>
            <a:pPr lvl="1"/>
            <a:r>
              <a:rPr lang="en-US" sz="2000" dirty="0" smtClean="0"/>
              <a:t>Source?</a:t>
            </a:r>
          </a:p>
        </p:txBody>
      </p:sp>
    </p:spTree>
    <p:extLst>
      <p:ext uri="{BB962C8B-B14F-4D97-AF65-F5344CB8AC3E}">
        <p14:creationId xmlns:p14="http://schemas.microsoft.com/office/powerpoint/2010/main" val="362242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73162"/>
          </a:xfrm>
        </p:spPr>
        <p:txBody>
          <a:bodyPr/>
          <a:lstStyle/>
          <a:p>
            <a:r>
              <a:rPr lang="en-US" sz="3600" dirty="0" smtClean="0"/>
              <a:t>Router-Assisted Congestion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 has three different tasks: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Isolation/fairness</a:t>
            </a:r>
          </a:p>
          <a:p>
            <a:pPr lvl="1"/>
            <a:r>
              <a:rPr lang="en-US" dirty="0" smtClean="0"/>
              <a:t>Rate adjustment</a:t>
            </a:r>
          </a:p>
          <a:p>
            <a:pPr lvl="1"/>
            <a:r>
              <a:rPr lang="en-US" dirty="0" smtClean="0"/>
              <a:t>Detecting congestion</a:t>
            </a:r>
          </a:p>
          <a:p>
            <a:pPr lvl="7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35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73162"/>
          </a:xfrm>
        </p:spPr>
        <p:txBody>
          <a:bodyPr/>
          <a:lstStyle/>
          <a:p>
            <a:r>
              <a:rPr lang="en-US" sz="3600" dirty="0" smtClean="0"/>
              <a:t>Why not just let routers tell </a:t>
            </a:r>
            <a:r>
              <a:rPr lang="en-US" sz="3600" dirty="0" err="1" smtClean="0"/>
              <a:t>endhosts</a:t>
            </a:r>
            <a:r>
              <a:rPr lang="en-US" sz="3600" dirty="0" smtClean="0"/>
              <a:t> what rate they should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60538"/>
            <a:ext cx="8686800" cy="4411662"/>
          </a:xfrm>
        </p:spPr>
        <p:txBody>
          <a:bodyPr/>
          <a:lstStyle/>
          <a:p>
            <a:r>
              <a:rPr lang="en-US" dirty="0" smtClean="0"/>
              <a:t>Packets carry “rate field”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Routers insert “fair share” </a:t>
            </a:r>
            <a:r>
              <a:rPr lang="en-US" i="1" dirty="0" smtClean="0"/>
              <a:t>f</a:t>
            </a:r>
            <a:r>
              <a:rPr lang="en-US" dirty="0" smtClean="0"/>
              <a:t> in packet </a:t>
            </a:r>
            <a:r>
              <a:rPr lang="en-US" dirty="0" smtClean="0"/>
              <a:t>header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End-hosts set sending rate (or window size) to </a:t>
            </a:r>
            <a:r>
              <a:rPr lang="en-US" i="1" dirty="0" smtClean="0">
                <a:latin typeface="Arial" charset="0"/>
                <a:cs typeface="Arial" charset="0"/>
              </a:rPr>
              <a:t>f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hopefully (still need some policing of </a:t>
            </a:r>
            <a:r>
              <a:rPr lang="en-US" dirty="0" err="1" smtClean="0">
                <a:latin typeface="Arial" charset="0"/>
                <a:cs typeface="Arial" charset="0"/>
              </a:rPr>
              <a:t>endhosts</a:t>
            </a:r>
            <a:r>
              <a:rPr lang="en-US" dirty="0">
                <a:latin typeface="Arial" charset="0"/>
                <a:cs typeface="Arial" charset="0"/>
              </a:rPr>
              <a:t>!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endParaRPr lang="en-US" i="1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This is the basic idea behind the “Rate Control Protocol” (RCP) from </a:t>
            </a:r>
            <a:r>
              <a:rPr lang="en-US" dirty="0" err="1" smtClean="0">
                <a:latin typeface="Arial" charset="0"/>
                <a:cs typeface="Arial" charset="0"/>
              </a:rPr>
              <a:t>Dukkipati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cs typeface="Arial" charset="0"/>
              </a:rPr>
              <a:t>et al.</a:t>
            </a:r>
            <a:r>
              <a:rPr lang="en-US" dirty="0" smtClean="0">
                <a:latin typeface="Arial" charset="0"/>
                <a:cs typeface="Arial" charset="0"/>
              </a:rPr>
              <a:t> ’07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1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A57F2C-0587-154F-BC86-EED43347AB98}" type="slidenum">
              <a:rPr lang="en-US" sz="1400"/>
              <a:pPr eaLnBrk="1" hangingPunct="1"/>
              <a:t>58</a:t>
            </a:fld>
            <a:endParaRPr lang="en-US" sz="1400"/>
          </a:p>
        </p:txBody>
      </p:sp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78862" cy="941387"/>
          </a:xfrm>
        </p:spPr>
        <p:txBody>
          <a:bodyPr/>
          <a:lstStyle/>
          <a:p>
            <a:pPr>
              <a:tabLst>
                <a:tab pos="857250" algn="l"/>
              </a:tabLst>
            </a:pPr>
            <a:r>
              <a:rPr lang="en-US" sz="2800" dirty="0">
                <a:solidFill>
                  <a:srgbClr val="071F9A"/>
                </a:solidFill>
                <a:latin typeface="Arial" charset="0"/>
                <a:ea typeface="ＭＳ Ｐゴシック" charset="0"/>
                <a:cs typeface="Times New Roman" charset="0"/>
                <a:sym typeface="Times New Roman" charset="0"/>
              </a:rPr>
              <a:t>Flow Completion Time: TCP vs. </a:t>
            </a:r>
            <a:r>
              <a:rPr lang="en-US" sz="2800" dirty="0" smtClean="0">
                <a:solidFill>
                  <a:srgbClr val="071F9A"/>
                </a:solidFill>
                <a:latin typeface="Arial" charset="0"/>
                <a:ea typeface="ＭＳ Ｐゴシック" charset="0"/>
                <a:cs typeface="Times New Roman" charset="0"/>
                <a:sym typeface="Times New Roman" charset="0"/>
              </a:rPr>
              <a:t>RCP (Ignore XCP)</a:t>
            </a:r>
            <a:endParaRPr lang="en-US" sz="2800" dirty="0">
              <a:solidFill>
                <a:srgbClr val="071F9A"/>
              </a:solidFill>
              <a:latin typeface="Arial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2467181" y="1676400"/>
            <a:ext cx="393361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>
              <a:tabLst>
                <a:tab pos="754380" algn="l"/>
              </a:tabLst>
              <a:defRPr/>
            </a:pPr>
            <a:r>
              <a:rPr lang="en-US" b="0" dirty="0">
                <a:solidFill>
                  <a:srgbClr val="071F9A"/>
                </a:solidFill>
                <a:latin typeface="+mj-lt"/>
                <a:ea typeface="Times New Roman" charset="0"/>
                <a:cs typeface="Times New Roman" charset="0"/>
                <a:sym typeface="Times New Roman" charset="0"/>
              </a:rPr>
              <a:t>Flow Duration (</a:t>
            </a:r>
            <a:r>
              <a:rPr lang="en-US" b="0" dirty="0" err="1">
                <a:solidFill>
                  <a:srgbClr val="071F9A"/>
                </a:solidFill>
                <a:latin typeface="+mj-lt"/>
                <a:ea typeface="Times New Roman" charset="0"/>
                <a:cs typeface="Times New Roman" charset="0"/>
                <a:sym typeface="Times New Roman" charset="0"/>
              </a:rPr>
              <a:t>secs</a:t>
            </a:r>
            <a:r>
              <a:rPr lang="en-US" b="0" dirty="0">
                <a:solidFill>
                  <a:srgbClr val="071F9A"/>
                </a:solidFill>
                <a:latin typeface="+mj-lt"/>
                <a:ea typeface="Times New Roman" charset="0"/>
                <a:cs typeface="Times New Roman" charset="0"/>
                <a:sym typeface="Times New Roman" charset="0"/>
              </a:rPr>
              <a:t>) vs. Flow Size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85800" y="2085974"/>
            <a:ext cx="6324600" cy="4600575"/>
            <a:chOff x="685800" y="1941339"/>
            <a:chExt cx="6324600" cy="4739505"/>
          </a:xfrm>
        </p:grpSpPr>
        <p:grpSp>
          <p:nvGrpSpPr>
            <p:cNvPr id="8" name="Group 7"/>
            <p:cNvGrpSpPr/>
            <p:nvPr/>
          </p:nvGrpSpPr>
          <p:grpSpPr>
            <a:xfrm>
              <a:off x="685800" y="1941339"/>
              <a:ext cx="6324600" cy="4739505"/>
              <a:chOff x="685800" y="1941339"/>
              <a:chExt cx="6324600" cy="4739505"/>
            </a:xfrm>
          </p:grpSpPr>
          <p:pic>
            <p:nvPicPr>
              <p:cNvPr id="33797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2600" y="1941339"/>
                <a:ext cx="5257800" cy="4739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Rectangle 6"/>
              <p:cNvSpPr/>
              <p:nvPr/>
            </p:nvSpPr>
            <p:spPr bwMode="auto">
              <a:xfrm>
                <a:off x="685800" y="2286000"/>
                <a:ext cx="457200" cy="228600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charset="0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362200" y="2489284"/>
              <a:ext cx="676432" cy="38048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RCP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81668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45013"/>
            <a:ext cx="62865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3" y="1698625"/>
            <a:ext cx="62642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improvement?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71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534400" cy="1173162"/>
          </a:xfrm>
        </p:spPr>
        <p:txBody>
          <a:bodyPr/>
          <a:lstStyle/>
          <a:p>
            <a:r>
              <a:rPr lang="en-US" dirty="0" smtClean="0"/>
              <a:t>Recall: Three Issues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Discovering the available (bottleneck) bandwidth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Slow Start</a:t>
            </a:r>
          </a:p>
          <a:p>
            <a:endParaRPr lang="en-US" dirty="0"/>
          </a:p>
          <a:p>
            <a:r>
              <a:rPr lang="en-US" dirty="0"/>
              <a:t>Adjusting to variations in bandwidth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AIMD </a:t>
            </a:r>
            <a:r>
              <a:rPr lang="en-US" dirty="0" smtClean="0">
                <a:solidFill>
                  <a:srgbClr val="FF0000"/>
                </a:solidFill>
              </a:rPr>
              <a:t>(Additive Increase Multiplicative Decrease)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Sharing bandwidth between </a:t>
            </a:r>
            <a:r>
              <a:rPr lang="en-US" dirty="0" smtClean="0"/>
              <a:t>flows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AIMD </a:t>
            </a:r>
            <a:r>
              <a:rPr lang="en-US" i="1" dirty="0" smtClean="0">
                <a:solidFill>
                  <a:srgbClr val="FF0000"/>
                </a:solidFill>
              </a:rPr>
              <a:t>vs. </a:t>
            </a:r>
            <a:r>
              <a:rPr lang="en-US" dirty="0" smtClean="0">
                <a:solidFill>
                  <a:srgbClr val="FF0000"/>
                </a:solidFill>
              </a:rPr>
              <a:t>MIMD/AIAD…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8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73162"/>
          </a:xfrm>
        </p:spPr>
        <p:txBody>
          <a:bodyPr/>
          <a:lstStyle/>
          <a:p>
            <a:r>
              <a:rPr lang="en-US" sz="3600" dirty="0" smtClean="0"/>
              <a:t>Router-Assisted Congestion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 has three different tasks: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Isolation/fairness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Rate adjustment</a:t>
            </a:r>
          </a:p>
          <a:p>
            <a:pPr lvl="1"/>
            <a:r>
              <a:rPr lang="en-US" dirty="0" smtClean="0"/>
              <a:t>Detecting congestion</a:t>
            </a:r>
          </a:p>
          <a:p>
            <a:pPr lvl="7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92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915400" cy="1173162"/>
          </a:xfrm>
        </p:spPr>
        <p:txBody>
          <a:bodyPr/>
          <a:lstStyle/>
          <a:p>
            <a:r>
              <a:rPr lang="en-US" sz="3600" dirty="0" smtClean="0"/>
              <a:t>Explicit Congestion Notification (ECN)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36738"/>
            <a:ext cx="8763000" cy="4792662"/>
          </a:xfrm>
        </p:spPr>
        <p:txBody>
          <a:bodyPr/>
          <a:lstStyle/>
          <a:p>
            <a:r>
              <a:rPr lang="en-US" sz="2400" dirty="0" smtClean="0"/>
              <a:t>Single bit in packet header; set by congested routers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If </a:t>
            </a:r>
            <a:r>
              <a:rPr lang="en-US" sz="2000" dirty="0">
                <a:solidFill>
                  <a:srgbClr val="000090"/>
                </a:solidFill>
              </a:rPr>
              <a:t>data packet has bit set, then ACK has ECN bit </a:t>
            </a:r>
            <a:r>
              <a:rPr lang="en-US" sz="2000" dirty="0" smtClean="0">
                <a:solidFill>
                  <a:srgbClr val="000090"/>
                </a:solidFill>
              </a:rPr>
              <a:t>set</a:t>
            </a:r>
          </a:p>
          <a:p>
            <a:r>
              <a:rPr lang="en-US" sz="2400" dirty="0" smtClean="0"/>
              <a:t>Many options for when routers set the bit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tradeoff between (link) utilization and (packet) delay</a:t>
            </a:r>
            <a:endParaRPr lang="en-US" sz="1600" dirty="0">
              <a:solidFill>
                <a:srgbClr val="000090"/>
              </a:solidFill>
            </a:endParaRPr>
          </a:p>
          <a:p>
            <a:r>
              <a:rPr lang="en-US" sz="2400" dirty="0" smtClean="0"/>
              <a:t>Congestion semantics can be exactly like that of drop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I.e., </a:t>
            </a:r>
            <a:r>
              <a:rPr lang="en-US" sz="2000" dirty="0" err="1" smtClean="0">
                <a:solidFill>
                  <a:srgbClr val="000090"/>
                </a:solidFill>
              </a:rPr>
              <a:t>endhost</a:t>
            </a:r>
            <a:r>
              <a:rPr lang="en-US" sz="2000" dirty="0" smtClean="0">
                <a:solidFill>
                  <a:srgbClr val="000090"/>
                </a:solidFill>
              </a:rPr>
              <a:t> reacts as though it saw a drop</a:t>
            </a:r>
            <a:endParaRPr lang="en-US" sz="2000" dirty="0">
              <a:solidFill>
                <a:srgbClr val="000090"/>
              </a:solidFill>
            </a:endParaRPr>
          </a:p>
          <a:p>
            <a:pPr lvl="5"/>
            <a:endParaRPr lang="en-US" sz="1600" dirty="0" smtClean="0"/>
          </a:p>
          <a:p>
            <a:r>
              <a:rPr lang="en-US" sz="2400" dirty="0" smtClean="0"/>
              <a:t>Advantages: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Don’t confuse corruption with congestion; recovery w/ rate adjustment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Can serve as an early indicator of congestion to avoid delays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Easy (easier) to incrementally deploy </a:t>
            </a:r>
          </a:p>
          <a:p>
            <a:pPr lvl="2"/>
            <a:r>
              <a:rPr lang="en-US" sz="1600" dirty="0" smtClean="0">
                <a:solidFill>
                  <a:srgbClr val="000090"/>
                </a:solidFill>
              </a:rPr>
              <a:t>Today: defined in RFC 3168 using </a:t>
            </a:r>
            <a:r>
              <a:rPr lang="en-US" sz="1600" dirty="0" err="1" smtClean="0">
                <a:solidFill>
                  <a:srgbClr val="000090"/>
                </a:solidFill>
              </a:rPr>
              <a:t>ToS</a:t>
            </a:r>
            <a:r>
              <a:rPr lang="en-US" sz="1600" dirty="0" smtClean="0">
                <a:solidFill>
                  <a:srgbClr val="000090"/>
                </a:solidFill>
              </a:rPr>
              <a:t>/DSCP bits in the IP header</a:t>
            </a:r>
          </a:p>
        </p:txBody>
      </p:sp>
    </p:spTree>
    <p:extLst>
      <p:ext uri="{BB962C8B-B14F-4D97-AF65-F5344CB8AC3E}">
        <p14:creationId xmlns:p14="http://schemas.microsoft.com/office/powerpoint/2010/main" val="351112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49362"/>
          </a:xfrm>
        </p:spPr>
        <p:txBody>
          <a:bodyPr/>
          <a:lstStyle/>
          <a:p>
            <a:r>
              <a:rPr lang="en-US" dirty="0" smtClean="0"/>
              <a:t>One final proposal: Charge people for congestion!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11662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Use ECN as congestion markers</a:t>
            </a:r>
          </a:p>
          <a:p>
            <a:pPr lvl="2"/>
            <a:endParaRPr lang="en-US" sz="1800" dirty="0" smtClean="0"/>
          </a:p>
          <a:p>
            <a:r>
              <a:rPr lang="en-US" sz="2400" dirty="0" smtClean="0"/>
              <a:t>Whenever I get an ECN bit set, I have to pay $</a:t>
            </a:r>
            <a:r>
              <a:rPr lang="en-US" sz="2400" dirty="0"/>
              <a:t>$</a:t>
            </a:r>
            <a:endParaRPr lang="en-US" sz="2400" dirty="0" smtClean="0"/>
          </a:p>
          <a:p>
            <a:pPr lvl="2"/>
            <a:endParaRPr lang="en-US" sz="1800" dirty="0" smtClean="0"/>
          </a:p>
          <a:p>
            <a:r>
              <a:rPr lang="en-US" sz="2400" dirty="0" smtClean="0"/>
              <a:t>Now, there’s no debate over what a flow is, or what fair is…</a:t>
            </a:r>
          </a:p>
          <a:p>
            <a:pPr lvl="2"/>
            <a:endParaRPr lang="en-US" sz="1800" dirty="0"/>
          </a:p>
          <a:p>
            <a:r>
              <a:rPr lang="en-US" sz="2400" dirty="0" smtClean="0"/>
              <a:t>Idea started by Frank Kelly at Cambridge </a:t>
            </a:r>
          </a:p>
          <a:p>
            <a:pPr lvl="1"/>
            <a:r>
              <a:rPr lang="en-US" sz="2000" dirty="0" smtClean="0"/>
              <a:t>“optimal” solution, backed by much math</a:t>
            </a:r>
          </a:p>
          <a:p>
            <a:pPr lvl="1"/>
            <a:r>
              <a:rPr lang="en-US" sz="2000" dirty="0" smtClean="0"/>
              <a:t>Great idea: simple, elegant, effective</a:t>
            </a:r>
          </a:p>
          <a:p>
            <a:pPr lvl="1"/>
            <a:r>
              <a:rPr lang="en-US" sz="2000" dirty="0" smtClean="0"/>
              <a:t>Unclear that it will impact practice</a:t>
            </a:r>
          </a:p>
        </p:txBody>
      </p:sp>
    </p:spTree>
    <p:extLst>
      <p:ext uri="{BB962C8B-B14F-4D97-AF65-F5344CB8AC3E}">
        <p14:creationId xmlns:p14="http://schemas.microsoft.com/office/powerpoint/2010/main" val="129496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r>
              <a:rPr lang="en-US" dirty="0" smtClean="0"/>
              <a:t>TCP: </a:t>
            </a:r>
          </a:p>
          <a:p>
            <a:pPr lvl="1"/>
            <a:r>
              <a:rPr lang="en-US" dirty="0" smtClean="0"/>
              <a:t>somewhat hacky</a:t>
            </a:r>
          </a:p>
          <a:p>
            <a:pPr lvl="1"/>
            <a:r>
              <a:rPr lang="en-US" dirty="0" smtClean="0"/>
              <a:t>but practical/deployable</a:t>
            </a:r>
          </a:p>
          <a:p>
            <a:pPr lvl="1"/>
            <a:r>
              <a:rPr lang="en-US" dirty="0" smtClean="0"/>
              <a:t>good enough to have raised the bar for the deployment of new, more optimal, approaches </a:t>
            </a:r>
          </a:p>
          <a:p>
            <a:pPr lvl="1"/>
            <a:r>
              <a:rPr lang="en-US" dirty="0" smtClean="0"/>
              <a:t>though the needs of datacenters might change the status quo (future lecture)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262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State at sender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CWND</a:t>
            </a:r>
            <a:r>
              <a:rPr lang="en-US" dirty="0" smtClean="0"/>
              <a:t> (initialized to a small constant)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ssthresh</a:t>
            </a:r>
            <a:r>
              <a:rPr lang="en-US" dirty="0" smtClean="0"/>
              <a:t> (initialized to a large constant)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Events </a:t>
            </a:r>
          </a:p>
          <a:p>
            <a:pPr lvl="1"/>
            <a:r>
              <a:rPr lang="en-US" dirty="0" smtClean="0"/>
              <a:t>ACK (new data) </a:t>
            </a:r>
          </a:p>
          <a:p>
            <a:pPr lvl="1"/>
            <a:r>
              <a:rPr lang="en-US" dirty="0" err="1" smtClean="0"/>
              <a:t>dupACK</a:t>
            </a:r>
            <a:r>
              <a:rPr lang="en-US" dirty="0" smtClean="0"/>
              <a:t> (duplicate ACK for old data)</a:t>
            </a:r>
          </a:p>
          <a:p>
            <a:pPr lvl="1"/>
            <a:r>
              <a:rPr lang="en-US" dirty="0" smtClean="0"/>
              <a:t>Timeout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4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ACK (new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800600" cy="4411662"/>
          </a:xfrm>
        </p:spPr>
        <p:txBody>
          <a:bodyPr/>
          <a:lstStyle/>
          <a:p>
            <a:r>
              <a:rPr lang="en-US" dirty="0" smtClean="0"/>
              <a:t>If CWND &lt; </a:t>
            </a:r>
            <a:r>
              <a:rPr lang="en-US" dirty="0" err="1" smtClean="0"/>
              <a:t>ssthresh</a:t>
            </a:r>
            <a:endParaRPr lang="en-US" dirty="0" smtClean="0"/>
          </a:p>
          <a:p>
            <a:pPr lvl="1"/>
            <a:r>
              <a:rPr lang="en-US" dirty="0" smtClean="0"/>
              <a:t>CWND += 1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334000" y="1981200"/>
            <a:ext cx="3352800" cy="1371600"/>
          </a:xfrm>
          <a:prstGeom prst="wedgeRoundRectCallout">
            <a:avLst>
              <a:gd name="adj1" fmla="val -118358"/>
              <a:gd name="adj2" fmla="val -18268"/>
              <a:gd name="adj3" fmla="val 16667"/>
            </a:avLst>
          </a:prstGeom>
          <a:solidFill>
            <a:srgbClr val="E2E2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2029361"/>
            <a:ext cx="33009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b="0" i="1" dirty="0" smtClean="0">
                <a:latin typeface="+mn-lt"/>
              </a:rPr>
              <a:t>CWND packets per RTT </a:t>
            </a:r>
            <a:endParaRPr lang="en-US" b="0" i="1" dirty="0">
              <a:latin typeface="+mn-lt"/>
            </a:endParaRPr>
          </a:p>
          <a:p>
            <a:pPr marL="285750" indent="-285750" algn="l">
              <a:buFont typeface="Arial"/>
              <a:buChar char="•"/>
            </a:pPr>
            <a:r>
              <a:rPr lang="en-US" b="0" i="1" dirty="0" smtClean="0">
                <a:latin typeface="+mn-lt"/>
              </a:rPr>
              <a:t>Hence after one RTT </a:t>
            </a:r>
            <a:br>
              <a:rPr lang="en-US" b="0" i="1" dirty="0" smtClean="0">
                <a:latin typeface="+mn-lt"/>
              </a:rPr>
            </a:br>
            <a:r>
              <a:rPr lang="en-US" b="0" i="1" dirty="0" smtClean="0">
                <a:latin typeface="+mn-lt"/>
              </a:rPr>
              <a:t>with no drops:</a:t>
            </a:r>
            <a:br>
              <a:rPr lang="en-US" b="0" i="1" dirty="0" smtClean="0">
                <a:latin typeface="+mn-lt"/>
              </a:rPr>
            </a:br>
            <a:r>
              <a:rPr lang="en-US" b="0" i="1" dirty="0" smtClean="0">
                <a:latin typeface="+mn-lt"/>
              </a:rPr>
              <a:t>    </a:t>
            </a:r>
            <a:r>
              <a:rPr lang="en-US" b="0" i="1" dirty="0" smtClean="0">
                <a:solidFill>
                  <a:srgbClr val="FF0000"/>
                </a:solidFill>
                <a:latin typeface="+mn-lt"/>
              </a:rPr>
              <a:t>CWND = 2xCWND</a:t>
            </a:r>
            <a:endParaRPr lang="en-US" b="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596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ACK (new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800600" cy="4411662"/>
          </a:xfrm>
        </p:spPr>
        <p:txBody>
          <a:bodyPr/>
          <a:lstStyle/>
          <a:p>
            <a:r>
              <a:rPr lang="en-US" dirty="0" smtClean="0"/>
              <a:t>If CWND &lt; </a:t>
            </a:r>
            <a:r>
              <a:rPr lang="en-US" dirty="0" err="1" smtClean="0"/>
              <a:t>ssthresh</a:t>
            </a:r>
            <a:endParaRPr lang="en-US" dirty="0" smtClean="0"/>
          </a:p>
          <a:p>
            <a:pPr lvl="1"/>
            <a:r>
              <a:rPr lang="en-US" dirty="0" smtClean="0"/>
              <a:t>CWND += 1</a:t>
            </a:r>
          </a:p>
          <a:p>
            <a:pPr lvl="1"/>
            <a:endParaRPr lang="en-US" dirty="0"/>
          </a:p>
          <a:p>
            <a:r>
              <a:rPr lang="en-US" dirty="0" smtClean="0"/>
              <a:t>Else </a:t>
            </a:r>
          </a:p>
          <a:p>
            <a:pPr lvl="1"/>
            <a:r>
              <a:rPr lang="en-US" dirty="0" smtClean="0"/>
              <a:t>CWND = CWND + 1/CWND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5506121" y="1752600"/>
            <a:ext cx="533400" cy="10668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0135" y="2038290"/>
            <a:ext cx="2706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Slow start phase</a:t>
            </a:r>
            <a:endParaRPr lang="en-US" sz="2400" i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105400" y="4267200"/>
            <a:ext cx="3352800" cy="1371600"/>
            <a:chOff x="5105400" y="4267200"/>
            <a:chExt cx="3352800" cy="1371600"/>
          </a:xfrm>
        </p:grpSpPr>
        <p:sp>
          <p:nvSpPr>
            <p:cNvPr id="8" name="Rounded Rectangular Callout 7"/>
            <p:cNvSpPr/>
            <p:nvPr/>
          </p:nvSpPr>
          <p:spPr bwMode="auto">
            <a:xfrm>
              <a:off x="5105400" y="4267200"/>
              <a:ext cx="3352800" cy="1371600"/>
            </a:xfrm>
            <a:prstGeom prst="wedgeRoundRectCallout">
              <a:avLst>
                <a:gd name="adj1" fmla="val -100223"/>
                <a:gd name="adj2" fmla="val -66532"/>
                <a:gd name="adj3" fmla="val 16667"/>
              </a:avLst>
            </a:prstGeom>
            <a:solidFill>
              <a:srgbClr val="E2E2A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5400" y="4315361"/>
              <a:ext cx="330090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 algn="l">
                <a:buFont typeface="Arial"/>
                <a:buChar char="•"/>
              </a:pPr>
              <a:r>
                <a:rPr lang="en-US" b="0" i="1" dirty="0" smtClean="0">
                  <a:latin typeface="+mn-lt"/>
                </a:rPr>
                <a:t>CWND packets per RTT </a:t>
              </a:r>
              <a:endParaRPr lang="en-US" b="0" i="1" dirty="0">
                <a:latin typeface="+mn-lt"/>
              </a:endParaRPr>
            </a:p>
            <a:p>
              <a:pPr marL="285750" indent="-285750" algn="l">
                <a:buFont typeface="Arial"/>
                <a:buChar char="•"/>
              </a:pPr>
              <a:r>
                <a:rPr lang="en-US" b="0" i="1" dirty="0" smtClean="0">
                  <a:latin typeface="+mn-lt"/>
                </a:rPr>
                <a:t>Hence after one RTT </a:t>
              </a:r>
              <a:br>
                <a:rPr lang="en-US" b="0" i="1" dirty="0" smtClean="0">
                  <a:latin typeface="+mn-lt"/>
                </a:rPr>
              </a:br>
              <a:r>
                <a:rPr lang="en-US" b="0" i="1" dirty="0" smtClean="0">
                  <a:latin typeface="+mn-lt"/>
                </a:rPr>
                <a:t>with no drops:</a:t>
              </a:r>
              <a:br>
                <a:rPr lang="en-US" b="0" i="1" dirty="0" smtClean="0">
                  <a:latin typeface="+mn-lt"/>
                </a:rPr>
              </a:br>
              <a:r>
                <a:rPr lang="en-US" b="0" i="1" dirty="0" smtClean="0">
                  <a:latin typeface="+mn-lt"/>
                </a:rPr>
                <a:t>    </a:t>
              </a:r>
              <a:r>
                <a:rPr lang="en-US" b="0" i="1" dirty="0" smtClean="0">
                  <a:solidFill>
                    <a:srgbClr val="FF0000"/>
                  </a:solidFill>
                  <a:latin typeface="+mn-lt"/>
                </a:rPr>
                <a:t>CWND = CWND + 1</a:t>
              </a:r>
              <a:endParaRPr lang="en-US" b="0" i="1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0" name="Right Brace 9"/>
          <p:cNvSpPr/>
          <p:nvPr/>
        </p:nvSpPr>
        <p:spPr bwMode="auto">
          <a:xfrm>
            <a:off x="5506121" y="3429000"/>
            <a:ext cx="533400" cy="10668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3524072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“Congestion </a:t>
            </a:r>
            <a:br>
              <a:rPr lang="en-US" sz="2400" i="1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Avoidance” phase (additive increase)</a:t>
            </a:r>
            <a:endParaRPr lang="en-US" sz="2400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64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45621</TotalTime>
  <Words>2599</Words>
  <Application>Microsoft Macintosh PowerPoint</Application>
  <PresentationFormat>On-screen Show (4:3)</PresentationFormat>
  <Paragraphs>601</Paragraphs>
  <Slides>63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Network</vt:lpstr>
      <vt:lpstr>Equation</vt:lpstr>
      <vt:lpstr>Microsoft Equation</vt:lpstr>
      <vt:lpstr>TCP: Congestion Control (part II)</vt:lpstr>
      <vt:lpstr>Announcements </vt:lpstr>
      <vt:lpstr>Announcements</vt:lpstr>
      <vt:lpstr>PowerPoint Presentation</vt:lpstr>
      <vt:lpstr>Recap: TCP congestion control</vt:lpstr>
      <vt:lpstr>Recall: Three Issues</vt:lpstr>
      <vt:lpstr>Recap: Implementation</vt:lpstr>
      <vt:lpstr>Event: ACK (new data)</vt:lpstr>
      <vt:lpstr>Event: ACK (new data)</vt:lpstr>
      <vt:lpstr>Event: TimeOut</vt:lpstr>
      <vt:lpstr>Event: dupACK</vt:lpstr>
      <vt:lpstr>One Final Phase: Fast Recovery</vt:lpstr>
      <vt:lpstr>Example</vt:lpstr>
      <vt:lpstr>Timeline (at sender)</vt:lpstr>
      <vt:lpstr>Solution: Fast Recovery</vt:lpstr>
      <vt:lpstr>Timeline (at sender)</vt:lpstr>
      <vt:lpstr> TCP State Machine</vt:lpstr>
      <vt:lpstr> TCP State Machine</vt:lpstr>
      <vt:lpstr> TCP State Machine</vt:lpstr>
      <vt:lpstr> TCP State Machine</vt:lpstr>
      <vt:lpstr>TCP Flavors </vt:lpstr>
      <vt:lpstr>Interoperability</vt:lpstr>
      <vt:lpstr>PowerPoint Presentation</vt:lpstr>
      <vt:lpstr>TCP Throughput Equation</vt:lpstr>
      <vt:lpstr>A Simple Model for TCP Throughput</vt:lpstr>
      <vt:lpstr>A Simple Model for TCP Throughput</vt:lpstr>
      <vt:lpstr>Implications (1): Different RTTs</vt:lpstr>
      <vt:lpstr>Implications (2): High Speed TCP</vt:lpstr>
      <vt:lpstr>Adapting TCP to High Speed</vt:lpstr>
      <vt:lpstr>Implications (3): Rate-based CC</vt:lpstr>
      <vt:lpstr>Other Limitations of TCP  Congestion Control</vt:lpstr>
      <vt:lpstr>(4) Loss not due to congestion?</vt:lpstr>
      <vt:lpstr>(5) How do short flows fare? </vt:lpstr>
      <vt:lpstr>(6) TCP fills up queues  long delays</vt:lpstr>
      <vt:lpstr>(7) Cheating</vt:lpstr>
      <vt:lpstr>Increasing CWND Faster</vt:lpstr>
      <vt:lpstr>(7) Cheating</vt:lpstr>
      <vt:lpstr>Open Many Connections</vt:lpstr>
      <vt:lpstr>(7) Cheating</vt:lpstr>
      <vt:lpstr>(8) CC intertwined with reliability</vt:lpstr>
      <vt:lpstr>Recap: TCP problems</vt:lpstr>
      <vt:lpstr>Router-Assisted Congestion Control</vt:lpstr>
      <vt:lpstr>How can routers ensure each flow gets its “fair share”?</vt:lpstr>
      <vt:lpstr>Fairness: General Approach</vt:lpstr>
      <vt:lpstr>Max-Min Fairness</vt:lpstr>
      <vt:lpstr>Example</vt:lpstr>
      <vt:lpstr>Max-Min Fairness</vt:lpstr>
      <vt:lpstr>How do we deal with packets of different sizes?</vt:lpstr>
      <vt:lpstr>Fair Queuing (FQ) </vt:lpstr>
      <vt:lpstr>Example</vt:lpstr>
      <vt:lpstr>Fair Queuing (FQ)</vt:lpstr>
      <vt:lpstr>FQ vs. FIFO</vt:lpstr>
      <vt:lpstr>FQ in the big picture</vt:lpstr>
      <vt:lpstr>FQ in the big picture</vt:lpstr>
      <vt:lpstr>Fairness is a controversial goal</vt:lpstr>
      <vt:lpstr>Router-Assisted Congestion Control</vt:lpstr>
      <vt:lpstr>Why not just let routers tell endhosts what rate they should use?</vt:lpstr>
      <vt:lpstr>Flow Completion Time: TCP vs. RCP (Ignore XCP)</vt:lpstr>
      <vt:lpstr>Why the improvement?</vt:lpstr>
      <vt:lpstr>Router-Assisted Congestion Control</vt:lpstr>
      <vt:lpstr>Explicit Congestion Notification (ECN)</vt:lpstr>
      <vt:lpstr>One final proposal: Charge people for congestion!</vt:lpstr>
      <vt:lpstr>Recap</vt:lpstr>
    </vt:vector>
  </TitlesOfParts>
  <Company>ICSI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122: Computer Networks</dc:title>
  <cp:lastModifiedBy>Sylvia Ratnasamy</cp:lastModifiedBy>
  <cp:revision>2580</cp:revision>
  <cp:lastPrinted>2013-09-23T20:04:51Z</cp:lastPrinted>
  <dcterms:created xsi:type="dcterms:W3CDTF">2010-08-30T13:51:03Z</dcterms:created>
  <dcterms:modified xsi:type="dcterms:W3CDTF">2014-10-22T22:12:23Z</dcterms:modified>
</cp:coreProperties>
</file>