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74"/>
  </p:notesMasterIdLst>
  <p:handoutMasterIdLst>
    <p:handoutMasterId r:id="rId75"/>
  </p:handoutMasterIdLst>
  <p:sldIdLst>
    <p:sldId id="843" r:id="rId2"/>
    <p:sldId id="844" r:id="rId3"/>
    <p:sldId id="845" r:id="rId4"/>
    <p:sldId id="846" r:id="rId5"/>
    <p:sldId id="847" r:id="rId6"/>
    <p:sldId id="848" r:id="rId7"/>
    <p:sldId id="849" r:id="rId8"/>
    <p:sldId id="850" r:id="rId9"/>
    <p:sldId id="851" r:id="rId10"/>
    <p:sldId id="838" r:id="rId11"/>
    <p:sldId id="842" r:id="rId12"/>
    <p:sldId id="817" r:id="rId13"/>
    <p:sldId id="818" r:id="rId14"/>
    <p:sldId id="821" r:id="rId15"/>
    <p:sldId id="823" r:id="rId16"/>
    <p:sldId id="840" r:id="rId17"/>
    <p:sldId id="854" r:id="rId18"/>
    <p:sldId id="830" r:id="rId19"/>
    <p:sldId id="831" r:id="rId20"/>
    <p:sldId id="832" r:id="rId21"/>
    <p:sldId id="852" r:id="rId22"/>
    <p:sldId id="853" r:id="rId23"/>
    <p:sldId id="855" r:id="rId24"/>
    <p:sldId id="834" r:id="rId25"/>
    <p:sldId id="835" r:id="rId26"/>
    <p:sldId id="836" r:id="rId27"/>
    <p:sldId id="837" r:id="rId28"/>
    <p:sldId id="751" r:id="rId29"/>
    <p:sldId id="744" r:id="rId30"/>
    <p:sldId id="655" r:id="rId31"/>
    <p:sldId id="782" r:id="rId32"/>
    <p:sldId id="657" r:id="rId33"/>
    <p:sldId id="745" r:id="rId34"/>
    <p:sldId id="781" r:id="rId35"/>
    <p:sldId id="658" r:id="rId36"/>
    <p:sldId id="660" r:id="rId37"/>
    <p:sldId id="662" r:id="rId38"/>
    <p:sldId id="669" r:id="rId39"/>
    <p:sldId id="743" r:id="rId40"/>
    <p:sldId id="787" r:id="rId41"/>
    <p:sldId id="788" r:id="rId42"/>
    <p:sldId id="789" r:id="rId43"/>
    <p:sldId id="790" r:id="rId44"/>
    <p:sldId id="784" r:id="rId45"/>
    <p:sldId id="785" r:id="rId46"/>
    <p:sldId id="786" r:id="rId47"/>
    <p:sldId id="668" r:id="rId48"/>
    <p:sldId id="804" r:id="rId49"/>
    <p:sldId id="856" r:id="rId50"/>
    <p:sldId id="805" r:id="rId51"/>
    <p:sldId id="806" r:id="rId52"/>
    <p:sldId id="807" r:id="rId53"/>
    <p:sldId id="808" r:id="rId54"/>
    <p:sldId id="809" r:id="rId55"/>
    <p:sldId id="685" r:id="rId56"/>
    <p:sldId id="791" r:id="rId57"/>
    <p:sldId id="810" r:id="rId58"/>
    <p:sldId id="811" r:id="rId59"/>
    <p:sldId id="812" r:id="rId60"/>
    <p:sldId id="813" r:id="rId61"/>
    <p:sldId id="672" r:id="rId62"/>
    <p:sldId id="673" r:id="rId63"/>
    <p:sldId id="792" r:id="rId64"/>
    <p:sldId id="793" r:id="rId65"/>
    <p:sldId id="800" r:id="rId66"/>
    <p:sldId id="795" r:id="rId67"/>
    <p:sldId id="799" r:id="rId68"/>
    <p:sldId id="797" r:id="rId69"/>
    <p:sldId id="798" r:id="rId70"/>
    <p:sldId id="801" r:id="rId71"/>
    <p:sldId id="802" r:id="rId72"/>
    <p:sldId id="803" r:id="rId73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6917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3836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076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7678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4596" algn="l" defTabSz="456917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1518" algn="l" defTabSz="456917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198432" algn="l" defTabSz="456917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5356" algn="l" defTabSz="456917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4B2B0"/>
    <a:srgbClr val="FF9857"/>
    <a:srgbClr val="FFFF99"/>
    <a:srgbClr val="FFCC99"/>
    <a:srgbClr val="FF3300"/>
    <a:srgbClr val="CCFFFF"/>
    <a:srgbClr val="FFCC00"/>
    <a:srgbClr val="FF7C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424" autoAdjust="0"/>
  </p:normalViewPr>
  <p:slideViewPr>
    <p:cSldViewPr>
      <p:cViewPr>
        <p:scale>
          <a:sx n="94" d="100"/>
          <a:sy n="94" d="100"/>
        </p:scale>
        <p:origin x="-8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3968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notesMaster" Target="notesMasters/notesMaster1.xml"/><Relationship Id="rId75" Type="http://schemas.openxmlformats.org/officeDocument/2006/relationships/handoutMaster" Target="handoutMasters/handoutMaster1.xml"/><Relationship Id="rId76" Type="http://schemas.openxmlformats.org/officeDocument/2006/relationships/printerSettings" Target="printerSettings/printerSettings1.bin"/><Relationship Id="rId77" Type="http://schemas.openxmlformats.org/officeDocument/2006/relationships/presProps" Target="presProps.xml"/><Relationship Id="rId78" Type="http://schemas.openxmlformats.org/officeDocument/2006/relationships/viewProps" Target="viewProps.xml"/><Relationship Id="rId79" Type="http://schemas.openxmlformats.org/officeDocument/2006/relationships/theme" Target="theme/theme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fld id="{C816B1D2-BE1A-CF48-BB2F-496E285ED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28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344D7B7-8497-9440-908B-E77F83F66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661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69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383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076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767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4596" algn="l" defTabSz="4569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18" algn="l" defTabSz="4569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32" algn="l" defTabSz="4569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356" algn="l" defTabSz="4569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project 3a is out! (Ouch)</a:t>
            </a:r>
          </a:p>
          <a:p>
            <a:endParaRPr lang="en-US" dirty="0" smtClean="0"/>
          </a:p>
          <a:p>
            <a:r>
              <a:rPr lang="en-US" dirty="0" smtClean="0"/>
              <a:t>The goal of this project is to implement a basic network firewall. You</a:t>
            </a:r>
            <a:r>
              <a:rPr lang="en-US" baseline="0" dirty="0" smtClean="0"/>
              <a:t> will implement the firewall logic in the framework we give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8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Shape 138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 lIns="96661" tIns="48331" rIns="96661" bIns="48331"/>
          <a:lstStyle/>
          <a:p>
            <a:pPr lvl="0"/>
            <a:endParaRPr/>
          </a:p>
        </p:txBody>
      </p:sp>
      <p:sp>
        <p:nvSpPr>
          <p:cNvPr id="1382" name="Shape 138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300"/>
              <a:t>How can we improve performance?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network f</a:t>
            </a:r>
            <a:r>
              <a:rPr lang="en-US" dirty="0" smtClean="0"/>
              <a:t>irewall is the barrier between Internet and your computer. (n)</a:t>
            </a:r>
          </a:p>
          <a:p>
            <a:endParaRPr lang="en-US" dirty="0" smtClean="0"/>
          </a:p>
          <a:p>
            <a:r>
              <a:rPr lang="en-US" dirty="0" smtClean="0"/>
              <a:t>It blocks malicious inbound traffic, (n)</a:t>
            </a:r>
          </a:p>
          <a:p>
            <a:endParaRPr lang="en-US" dirty="0" smtClean="0"/>
          </a:p>
          <a:p>
            <a:r>
              <a:rPr lang="en-US" dirty="0" smtClean="0"/>
              <a:t>and unauthorized outbound traffic.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13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 diagram</a:t>
            </a:r>
            <a:r>
              <a:rPr lang="en-US" baseline="0" dirty="0" smtClean="0"/>
              <a:t> of the VM framework.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will provide you a VM. It has physical external interface </a:t>
            </a:r>
            <a:r>
              <a:rPr lang="en-US" baseline="0" dirty="0" err="1" smtClean="0"/>
              <a:t>ext</a:t>
            </a:r>
            <a:r>
              <a:rPr lang="en-US" baseline="0" dirty="0" smtClean="0"/>
              <a:t>, and a virtual internal interface int. (n)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firewall program connects these two interfaces, and filters the traffic. You should implement the firewall logics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76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So here are the logic: 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parse the packet; Check the firewall rules and determine if the packet is matched; and then pass or drop the packet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will go through these steps briefly.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76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Packets</a:t>
            </a:r>
            <a:r>
              <a:rPr lang="en-US" baseline="0" dirty="0" smtClean="0"/>
              <a:t> on wire are in binary form, so the first step is to decode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12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firewall is very basic, so we only need</a:t>
            </a:r>
            <a:r>
              <a:rPr lang="en-US" baseline="0" dirty="0" smtClean="0"/>
              <a:t> to implement</a:t>
            </a:r>
            <a:r>
              <a:rPr lang="en-US" dirty="0" smtClean="0"/>
              <a:t> two type of rules.</a:t>
            </a:r>
          </a:p>
          <a:p>
            <a:endParaRPr lang="en-US" dirty="0" smtClean="0"/>
          </a:p>
          <a:p>
            <a:r>
              <a:rPr lang="en-US" dirty="0" smtClean="0"/>
              <a:t>Rules can be a combination of</a:t>
            </a:r>
            <a:r>
              <a:rPr lang="en-US" baseline="0" dirty="0" smtClean="0"/>
              <a:t> protocol, </a:t>
            </a:r>
            <a:r>
              <a:rPr lang="en-US" baseline="0" dirty="0" err="1" smtClean="0"/>
              <a:t>ip</a:t>
            </a:r>
            <a:r>
              <a:rPr lang="en-US" baseline="0" dirty="0" smtClean="0"/>
              <a:t> address, and port number, or it can also be domain names for DNS queries.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19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final</a:t>
            </a:r>
            <a:r>
              <a:rPr lang="en-US" baseline="0" dirty="0" smtClean="0"/>
              <a:t> reminder: please do not copy codes from others, we will run copy checker for every submission.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11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project spec and code should be online</a:t>
            </a:r>
            <a:r>
              <a:rPr lang="en-US" baseline="0" dirty="0" smtClean="0"/>
              <a:t> by the end of today.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project is led by </a:t>
            </a:r>
            <a:r>
              <a:rPr lang="en-US" baseline="0" dirty="0" err="1" smtClean="0"/>
              <a:t>Shoumik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Sangjin</a:t>
            </a:r>
            <a:r>
              <a:rPr lang="en-US" baseline="0" dirty="0" smtClean="0"/>
              <a:t>, and 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have general questions such as protocols, packet formats, etc., feel free to ask your favorite GSI.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if you have more specific questions, please ask one of 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93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gTLDs</a:t>
            </a:r>
            <a:r>
              <a:rPr lang="en-US" dirty="0" smtClean="0"/>
              <a:t> and </a:t>
            </a:r>
            <a:r>
              <a:rPr lang="en-US" dirty="0" err="1" smtClean="0"/>
              <a:t>ccTLDs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59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917" indent="0" algn="ctr">
              <a:buNone/>
              <a:defRPr/>
            </a:lvl2pPr>
            <a:lvl3pPr marL="913836" indent="0" algn="ctr">
              <a:buNone/>
              <a:defRPr/>
            </a:lvl3pPr>
            <a:lvl4pPr marL="1370760" indent="0" algn="ctr">
              <a:buNone/>
              <a:defRPr/>
            </a:lvl4pPr>
            <a:lvl5pPr marL="1827678" indent="0" algn="ctr">
              <a:buNone/>
              <a:defRPr/>
            </a:lvl5pPr>
            <a:lvl6pPr marL="2284596" indent="0" algn="ctr">
              <a:buNone/>
              <a:defRPr/>
            </a:lvl6pPr>
            <a:lvl7pPr marL="2741518" indent="0" algn="ctr">
              <a:buNone/>
              <a:defRPr/>
            </a:lvl7pPr>
            <a:lvl8pPr marL="3198432" indent="0" algn="ctr">
              <a:buNone/>
              <a:defRPr/>
            </a:lvl8pPr>
            <a:lvl9pPr marL="365535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F5E10-A0CA-344B-8575-36A6C69B7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3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E7706-4F62-EA48-B7A0-989AE18DF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5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41BD-0D0C-7043-AF85-3A59FA5DE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5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937584" indent="-401822">
              <a:spcBef>
                <a:spcPts val="1687"/>
              </a:spcBef>
              <a:buChar char="-"/>
              <a:defRPr sz="2500" i="1"/>
            </a:lvl2pPr>
            <a:lvl3pPr marL="1250112" indent="-401822">
              <a:spcBef>
                <a:spcPts val="1687"/>
              </a:spcBef>
              <a:buFont typeface="Gill Sans"/>
              <a:buChar char="-"/>
              <a:defRPr sz="2500" i="1">
                <a:latin typeface="Gill Sans"/>
                <a:ea typeface="Gill Sans"/>
                <a:cs typeface="Gill Sans"/>
                <a:sym typeface="Gill Sans"/>
              </a:defRPr>
            </a:lvl3pPr>
            <a:lvl4pPr marL="1562640" indent="-401822">
              <a:spcBef>
                <a:spcPts val="1687"/>
              </a:spcBef>
              <a:buFont typeface="Gill Sans"/>
              <a:buChar char="-"/>
              <a:defRPr sz="2500" i="1">
                <a:latin typeface="Gill Sans"/>
                <a:ea typeface="Gill Sans"/>
                <a:cs typeface="Gill Sans"/>
                <a:sym typeface="Gill Sans"/>
              </a:defRPr>
            </a:lvl4pPr>
            <a:lvl5pPr marL="1875168" indent="-401822">
              <a:spcBef>
                <a:spcPts val="1687"/>
              </a:spcBef>
              <a:buFont typeface="Gill Sans"/>
              <a:buChar char="-"/>
              <a:defRPr sz="25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25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25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25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25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2452938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07158-3B47-5C4A-A629-859413085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17" indent="0">
              <a:buNone/>
              <a:defRPr sz="1800"/>
            </a:lvl2pPr>
            <a:lvl3pPr marL="913836" indent="0">
              <a:buNone/>
              <a:defRPr sz="1600"/>
            </a:lvl3pPr>
            <a:lvl4pPr marL="1370760" indent="0">
              <a:buNone/>
              <a:defRPr sz="1400"/>
            </a:lvl4pPr>
            <a:lvl5pPr marL="1827678" indent="0">
              <a:buNone/>
              <a:defRPr sz="1400"/>
            </a:lvl5pPr>
            <a:lvl6pPr marL="2284596" indent="0">
              <a:buNone/>
              <a:defRPr sz="1400"/>
            </a:lvl6pPr>
            <a:lvl7pPr marL="2741518" indent="0">
              <a:buNone/>
              <a:defRPr sz="1400"/>
            </a:lvl7pPr>
            <a:lvl8pPr marL="3198432" indent="0">
              <a:buNone/>
              <a:defRPr sz="1400"/>
            </a:lvl8pPr>
            <a:lvl9pPr marL="365535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78DD-F5B8-314B-9873-FEA8875CB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4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5B920-46FC-A548-895D-36A9BD933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7" indent="0">
              <a:buNone/>
              <a:defRPr sz="2000" b="1"/>
            </a:lvl2pPr>
            <a:lvl3pPr marL="913836" indent="0">
              <a:buNone/>
              <a:defRPr sz="1800" b="1"/>
            </a:lvl3pPr>
            <a:lvl4pPr marL="1370760" indent="0">
              <a:buNone/>
              <a:defRPr sz="1600" b="1"/>
            </a:lvl4pPr>
            <a:lvl5pPr marL="1827678" indent="0">
              <a:buNone/>
              <a:defRPr sz="1600" b="1"/>
            </a:lvl5pPr>
            <a:lvl6pPr marL="2284596" indent="0">
              <a:buNone/>
              <a:defRPr sz="1600" b="1"/>
            </a:lvl6pPr>
            <a:lvl7pPr marL="2741518" indent="0">
              <a:buNone/>
              <a:defRPr sz="1600" b="1"/>
            </a:lvl7pPr>
            <a:lvl8pPr marL="3198432" indent="0">
              <a:buNone/>
              <a:defRPr sz="1600" b="1"/>
            </a:lvl8pPr>
            <a:lvl9pPr marL="365535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7" indent="0">
              <a:buNone/>
              <a:defRPr sz="2000" b="1"/>
            </a:lvl2pPr>
            <a:lvl3pPr marL="913836" indent="0">
              <a:buNone/>
              <a:defRPr sz="1800" b="1"/>
            </a:lvl3pPr>
            <a:lvl4pPr marL="1370760" indent="0">
              <a:buNone/>
              <a:defRPr sz="1600" b="1"/>
            </a:lvl4pPr>
            <a:lvl5pPr marL="1827678" indent="0">
              <a:buNone/>
              <a:defRPr sz="1600" b="1"/>
            </a:lvl5pPr>
            <a:lvl6pPr marL="2284596" indent="0">
              <a:buNone/>
              <a:defRPr sz="1600" b="1"/>
            </a:lvl6pPr>
            <a:lvl7pPr marL="2741518" indent="0">
              <a:buNone/>
              <a:defRPr sz="1600" b="1"/>
            </a:lvl7pPr>
            <a:lvl8pPr marL="3198432" indent="0">
              <a:buNone/>
              <a:defRPr sz="1600" b="1"/>
            </a:lvl8pPr>
            <a:lvl9pPr marL="365535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E245D-63E1-8C4C-9A3D-7CB34664D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6654-21FB-CA40-A072-7FA17CC0E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8F724-9A37-7B41-BBCB-F97B60D8C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8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17" indent="0">
              <a:buNone/>
              <a:defRPr sz="1200"/>
            </a:lvl2pPr>
            <a:lvl3pPr marL="913836" indent="0">
              <a:buNone/>
              <a:defRPr sz="1000"/>
            </a:lvl3pPr>
            <a:lvl4pPr marL="1370760" indent="0">
              <a:buNone/>
              <a:defRPr sz="900"/>
            </a:lvl4pPr>
            <a:lvl5pPr marL="1827678" indent="0">
              <a:buNone/>
              <a:defRPr sz="900"/>
            </a:lvl5pPr>
            <a:lvl6pPr marL="2284596" indent="0">
              <a:buNone/>
              <a:defRPr sz="900"/>
            </a:lvl6pPr>
            <a:lvl7pPr marL="2741518" indent="0">
              <a:buNone/>
              <a:defRPr sz="900"/>
            </a:lvl7pPr>
            <a:lvl8pPr marL="3198432" indent="0">
              <a:buNone/>
              <a:defRPr sz="900"/>
            </a:lvl8pPr>
            <a:lvl9pPr marL="365535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66742-18A0-1B48-A0FD-EA85AA809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1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17" indent="0">
              <a:buNone/>
              <a:defRPr sz="2800"/>
            </a:lvl2pPr>
            <a:lvl3pPr marL="913836" indent="0">
              <a:buNone/>
              <a:defRPr sz="2400"/>
            </a:lvl3pPr>
            <a:lvl4pPr marL="1370760" indent="0">
              <a:buNone/>
              <a:defRPr sz="2000"/>
            </a:lvl4pPr>
            <a:lvl5pPr marL="1827678" indent="0">
              <a:buNone/>
              <a:defRPr sz="2000"/>
            </a:lvl5pPr>
            <a:lvl6pPr marL="2284596" indent="0">
              <a:buNone/>
              <a:defRPr sz="2000"/>
            </a:lvl6pPr>
            <a:lvl7pPr marL="2741518" indent="0">
              <a:buNone/>
              <a:defRPr sz="2000"/>
            </a:lvl7pPr>
            <a:lvl8pPr marL="3198432" indent="0">
              <a:buNone/>
              <a:defRPr sz="2000"/>
            </a:lvl8pPr>
            <a:lvl9pPr marL="3655356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17" indent="0">
              <a:buNone/>
              <a:defRPr sz="1200"/>
            </a:lvl2pPr>
            <a:lvl3pPr marL="913836" indent="0">
              <a:buNone/>
              <a:defRPr sz="1000"/>
            </a:lvl3pPr>
            <a:lvl4pPr marL="1370760" indent="0">
              <a:buNone/>
              <a:defRPr sz="900"/>
            </a:lvl4pPr>
            <a:lvl5pPr marL="1827678" indent="0">
              <a:buNone/>
              <a:defRPr sz="900"/>
            </a:lvl5pPr>
            <a:lvl6pPr marL="2284596" indent="0">
              <a:buNone/>
              <a:defRPr sz="900"/>
            </a:lvl6pPr>
            <a:lvl7pPr marL="2741518" indent="0">
              <a:buNone/>
              <a:defRPr sz="900"/>
            </a:lvl7pPr>
            <a:lvl8pPr marL="3198432" indent="0">
              <a:buNone/>
              <a:defRPr sz="900"/>
            </a:lvl8pPr>
            <a:lvl9pPr marL="365535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B207-A5D9-C040-8DE6-427C11144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2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9"/>
            <a:ext cx="822960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83" tIns="45692" rIns="91383" bIns="4569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83" tIns="45692" rIns="91383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3" tIns="45692" rIns="91383" bIns="45692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3" tIns="45692" rIns="91383" bIns="45692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3" tIns="45692" rIns="91383" bIns="45692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</a:defRPr>
            </a:lvl1pPr>
          </a:lstStyle>
          <a:p>
            <a:pPr>
              <a:defRPr/>
            </a:pPr>
            <a:fld id="{EA01B2A8-52CD-F545-8CC6-5F85D29D8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6917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3836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076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7678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692" indent="-342692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91725" indent="-347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986823" indent="-29350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280323" indent="-29192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1597630" indent="-315721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054553" indent="-315721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2511472" indent="-315721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2968389" indent="-315721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3425311" indent="-315721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7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36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60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78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96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518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32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356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-servers.org/" TargetMode="External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hyperlink" Target="http://www.root-servers.org/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3a is out!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Goal: implement a basic network firewall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We give you the VM &amp; framework.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Y</a:t>
            </a:r>
            <a:r>
              <a:rPr lang="en-US" dirty="0" smtClean="0"/>
              <a:t>ou implement the firewall logic.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Due: Nov 17 </a:t>
            </a:r>
            <a:r>
              <a:rPr lang="en-US" dirty="0" smtClean="0">
                <a:solidFill>
                  <a:srgbClr val="FF0000"/>
                </a:solidFill>
              </a:rPr>
              <a:t>@ noon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1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6362"/>
            <a:ext cx="8229600" cy="1173162"/>
          </a:xfrm>
        </p:spPr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Router-Assisted Congestion Control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Calibri"/>
                <a:cs typeface="Calibri"/>
              </a:rPr>
              <a:t>Recall: Three tasks for CC:</a:t>
            </a:r>
            <a:endParaRPr lang="en-US" sz="3200" dirty="0">
              <a:latin typeface="Calibri"/>
              <a:cs typeface="Calibri"/>
            </a:endParaRP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Fairness</a:t>
            </a: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Rate adjustment</a:t>
            </a: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Detecting congestion </a:t>
            </a:r>
          </a:p>
          <a:p>
            <a:pPr lvl="7"/>
            <a:endParaRPr lang="en-US" sz="2000" dirty="0">
              <a:latin typeface="Calibri"/>
              <a:cs typeface="Calibri"/>
            </a:endParaRPr>
          </a:p>
          <a:p>
            <a:endParaRPr lang="en-US" sz="32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5302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6362"/>
            <a:ext cx="8229600" cy="1173162"/>
          </a:xfrm>
        </p:spPr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Router-Assisted Congestion Control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Calibri"/>
                <a:cs typeface="Calibri"/>
              </a:rPr>
              <a:t>Recall: Three tasks for CC:</a:t>
            </a:r>
            <a:endParaRPr lang="en-US" sz="3200" dirty="0">
              <a:latin typeface="Calibri"/>
              <a:cs typeface="Calibri"/>
            </a:endParaRP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Fairness </a:t>
            </a:r>
            <a:r>
              <a:rPr lang="en-US" sz="2800" dirty="0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 e.g.,  Fair Queuing </a:t>
            </a:r>
            <a:endParaRPr lang="en-US" sz="2800" dirty="0" smtClean="0">
              <a:solidFill>
                <a:srgbClr val="0000FF"/>
              </a:solidFill>
              <a:latin typeface="Calibri"/>
              <a:cs typeface="Calibri"/>
            </a:endParaRP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Rate adjustment </a:t>
            </a:r>
            <a:r>
              <a:rPr lang="en-US" sz="2800" dirty="0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 e.g., Rate Control Protocol</a:t>
            </a:r>
            <a:endParaRPr lang="en-US" sz="2800" dirty="0" smtClean="0">
              <a:solidFill>
                <a:srgbClr val="0000FF"/>
              </a:solidFill>
              <a:latin typeface="Calibri"/>
              <a:cs typeface="Calibri"/>
            </a:endParaRP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Detecting congestion </a:t>
            </a:r>
            <a:r>
              <a:rPr lang="en-US" sz="2800" dirty="0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 e.g., ECN</a:t>
            </a:r>
            <a:endParaRPr lang="en-US" sz="2800" dirty="0" smtClean="0">
              <a:solidFill>
                <a:srgbClr val="0000FF"/>
              </a:solidFill>
              <a:latin typeface="Calibri"/>
              <a:cs typeface="Calibri"/>
            </a:endParaRPr>
          </a:p>
          <a:p>
            <a:pPr lvl="7"/>
            <a:endParaRPr lang="en-US" sz="2000" dirty="0">
              <a:latin typeface="Calibri"/>
              <a:cs typeface="Calibri"/>
            </a:endParaRPr>
          </a:p>
          <a:p>
            <a:endParaRPr lang="en-US" sz="32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0542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Fairness: General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r>
              <a:rPr lang="en-US" sz="2400" dirty="0" smtClean="0"/>
              <a:t>Routers classify packets into “flows”</a:t>
            </a:r>
          </a:p>
          <a:p>
            <a:pPr lvl="1"/>
            <a:r>
              <a:rPr lang="en-US" sz="2000" dirty="0" smtClean="0"/>
              <a:t>Assume for now flows ~ TCP connections</a:t>
            </a:r>
          </a:p>
          <a:p>
            <a:pPr lvl="6"/>
            <a:endParaRPr lang="en-US" sz="1600" dirty="0" smtClean="0"/>
          </a:p>
          <a:p>
            <a:r>
              <a:rPr lang="en-US" sz="2400" dirty="0" smtClean="0"/>
              <a:t>Each flow has its own FIFO queue in router</a:t>
            </a:r>
          </a:p>
          <a:p>
            <a:pPr lvl="5"/>
            <a:endParaRPr lang="en-US" sz="1600" dirty="0" smtClean="0"/>
          </a:p>
          <a:p>
            <a:r>
              <a:rPr lang="en-US" sz="2400" dirty="0" smtClean="0"/>
              <a:t>Router services flows in a fair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fashion</a:t>
            </a:r>
          </a:p>
        </p:txBody>
      </p:sp>
    </p:spTree>
    <p:extLst>
      <p:ext uri="{BB962C8B-B14F-4D97-AF65-F5344CB8AC3E}">
        <p14:creationId xmlns:p14="http://schemas.microsoft.com/office/powerpoint/2010/main" val="3995217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Max-Min Fairness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Given </a:t>
            </a:r>
            <a:r>
              <a:rPr lang="en-US" sz="2400" dirty="0" smtClean="0">
                <a:latin typeface="Arial" charset="0"/>
                <a:cs typeface="Arial" charset="0"/>
              </a:rPr>
              <a:t>set </a:t>
            </a:r>
            <a:r>
              <a:rPr lang="en-US" sz="2400" dirty="0">
                <a:latin typeface="Arial" charset="0"/>
                <a:cs typeface="Arial" charset="0"/>
              </a:rPr>
              <a:t>of bandwidth demands </a:t>
            </a:r>
            <a:r>
              <a:rPr lang="en-US" sz="2400" i="1" dirty="0" err="1">
                <a:latin typeface="Arial" charset="0"/>
                <a:cs typeface="Arial" charset="0"/>
              </a:rPr>
              <a:t>r</a:t>
            </a:r>
            <a:r>
              <a:rPr lang="en-US" sz="2400" baseline="-25000" dirty="0" err="1">
                <a:latin typeface="Arial" charset="0"/>
                <a:cs typeface="Arial" charset="0"/>
              </a:rPr>
              <a:t>i</a:t>
            </a:r>
            <a:r>
              <a:rPr lang="en-US" sz="2400" baseline="-25000" dirty="0">
                <a:latin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cs typeface="Arial" charset="0"/>
              </a:rPr>
              <a:t>and </a:t>
            </a:r>
            <a:r>
              <a:rPr lang="en-US" sz="2400" dirty="0" smtClean="0">
                <a:latin typeface="Arial" charset="0"/>
                <a:cs typeface="Arial" charset="0"/>
              </a:rPr>
              <a:t>total </a:t>
            </a:r>
            <a:r>
              <a:rPr lang="en-US" sz="2400" dirty="0">
                <a:latin typeface="Arial" charset="0"/>
                <a:cs typeface="Arial" charset="0"/>
              </a:rPr>
              <a:t>bandwidth C, </a:t>
            </a:r>
            <a:r>
              <a:rPr lang="en-US" sz="2400" dirty="0" smtClean="0">
                <a:latin typeface="Arial" charset="0"/>
                <a:cs typeface="Arial" charset="0"/>
              </a:rPr>
              <a:t>max</a:t>
            </a:r>
            <a:r>
              <a:rPr lang="en-US" sz="2400" dirty="0">
                <a:latin typeface="Arial" charset="0"/>
                <a:cs typeface="Arial" charset="0"/>
              </a:rPr>
              <a:t>-min bandwidth allocations are:</a:t>
            </a:r>
          </a:p>
          <a:p>
            <a:pPr algn="ctr">
              <a:buFontTx/>
              <a:buNone/>
            </a:pPr>
            <a:r>
              <a:rPr lang="en-US" sz="2400" i="1" dirty="0" err="1">
                <a:latin typeface="Arial" charset="0"/>
                <a:cs typeface="Arial" charset="0"/>
              </a:rPr>
              <a:t>a</a:t>
            </a:r>
            <a:r>
              <a:rPr lang="en-US" sz="2400" baseline="-25000" dirty="0" err="1">
                <a:latin typeface="Arial" charset="0"/>
                <a:cs typeface="Arial" charset="0"/>
              </a:rPr>
              <a:t>i</a:t>
            </a:r>
            <a:r>
              <a:rPr lang="en-US" sz="2400" baseline="-25000" dirty="0">
                <a:latin typeface="Arial" charset="0"/>
                <a:cs typeface="Arial" charset="0"/>
              </a:rPr>
              <a:t>  </a:t>
            </a:r>
            <a:r>
              <a:rPr lang="en-US" sz="2400" dirty="0">
                <a:latin typeface="Arial" charset="0"/>
                <a:cs typeface="Arial" charset="0"/>
              </a:rPr>
              <a:t>= min(</a:t>
            </a:r>
            <a:r>
              <a:rPr lang="en-US" sz="2400" i="1" dirty="0">
                <a:latin typeface="Arial" charset="0"/>
                <a:cs typeface="Arial" charset="0"/>
              </a:rPr>
              <a:t>f</a:t>
            </a:r>
            <a:r>
              <a:rPr lang="en-US" sz="2400" dirty="0">
                <a:latin typeface="Arial" charset="0"/>
                <a:cs typeface="Arial" charset="0"/>
              </a:rPr>
              <a:t>, </a:t>
            </a:r>
            <a:r>
              <a:rPr lang="en-US" sz="2400" i="1" dirty="0" err="1">
                <a:latin typeface="Arial" charset="0"/>
                <a:cs typeface="Arial" charset="0"/>
              </a:rPr>
              <a:t>r</a:t>
            </a:r>
            <a:r>
              <a:rPr lang="en-US" sz="2400" baseline="-25000" dirty="0" err="1">
                <a:latin typeface="Arial" charset="0"/>
                <a:cs typeface="Arial" charset="0"/>
              </a:rPr>
              <a:t>i</a:t>
            </a:r>
            <a:r>
              <a:rPr lang="en-US" sz="2400" dirty="0">
                <a:latin typeface="Arial" charset="0"/>
                <a:cs typeface="Arial" charset="0"/>
              </a:rPr>
              <a:t>) </a:t>
            </a:r>
          </a:p>
          <a:p>
            <a:pPr marL="0" indent="0"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    where </a:t>
            </a:r>
            <a:r>
              <a:rPr lang="en-US" sz="2400" dirty="0">
                <a:latin typeface="Arial" charset="0"/>
                <a:cs typeface="Arial" charset="0"/>
              </a:rPr>
              <a:t>f is the unique value such that Sum(</a:t>
            </a:r>
            <a:r>
              <a:rPr lang="en-US" sz="2400" i="1" dirty="0" err="1">
                <a:latin typeface="Arial" charset="0"/>
                <a:cs typeface="Arial" charset="0"/>
              </a:rPr>
              <a:t>a</a:t>
            </a:r>
            <a:r>
              <a:rPr lang="en-US" sz="2400" baseline="-25000" dirty="0" err="1">
                <a:latin typeface="Arial" charset="0"/>
                <a:cs typeface="Arial" charset="0"/>
              </a:rPr>
              <a:t>i</a:t>
            </a:r>
            <a:r>
              <a:rPr lang="en-US" sz="2400" dirty="0">
                <a:latin typeface="Arial" charset="0"/>
                <a:cs typeface="Arial" charset="0"/>
              </a:rPr>
              <a:t>) = C</a:t>
            </a:r>
          </a:p>
          <a:p>
            <a:pPr lvl="3"/>
            <a:endParaRPr lang="en-US" sz="1600" dirty="0" smtClean="0">
              <a:latin typeface="Arial" charset="0"/>
              <a:cs typeface="Arial" charset="0"/>
            </a:endParaRPr>
          </a:p>
          <a:p>
            <a:pPr lvl="3"/>
            <a:endParaRPr lang="en-US" sz="1600" dirty="0">
              <a:latin typeface="Arial" charset="0"/>
              <a:cs typeface="Arial" charset="0"/>
            </a:endParaRPr>
          </a:p>
          <a:p>
            <a:pPr lvl="3"/>
            <a:endParaRPr lang="en-US" sz="1600" dirty="0" smtClean="0">
              <a:latin typeface="Arial" charset="0"/>
              <a:cs typeface="Arial" charset="0"/>
            </a:endParaRPr>
          </a:p>
          <a:p>
            <a:pPr lvl="3"/>
            <a:endParaRPr lang="en-US" sz="1600" dirty="0">
              <a:latin typeface="Arial" charset="0"/>
              <a:cs typeface="Arial" charset="0"/>
            </a:endParaRPr>
          </a:p>
          <a:p>
            <a:pPr lvl="3"/>
            <a:endParaRPr lang="en-US" sz="1600" dirty="0" smtClean="0">
              <a:latin typeface="Arial" charset="0"/>
              <a:cs typeface="Arial" charset="0"/>
            </a:endParaRPr>
          </a:p>
          <a:p>
            <a:pPr lvl="3"/>
            <a:endParaRPr lang="en-US" sz="1600" dirty="0">
              <a:latin typeface="Arial" charset="0"/>
              <a:cs typeface="Arial" charset="0"/>
            </a:endParaRPr>
          </a:p>
          <a:p>
            <a:pPr marL="988403" lvl="3" indent="0">
              <a:buNone/>
            </a:pPr>
            <a:endParaRPr lang="en-US" sz="1600" dirty="0">
              <a:latin typeface="Arial" charset="0"/>
              <a:cs typeface="Arial" charset="0"/>
            </a:endParaRPr>
          </a:p>
          <a:p>
            <a:r>
              <a:rPr lang="en-US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This is what round-robin service gives if all packets are the same size</a:t>
            </a:r>
            <a:endParaRPr lang="en-US" sz="2400" dirty="0">
              <a:solidFill>
                <a:srgbClr val="00009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3886200"/>
            <a:ext cx="2820988" cy="1146175"/>
            <a:chOff x="1488" y="2112"/>
            <a:chExt cx="1777" cy="722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488" y="2112"/>
              <a:ext cx="23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 dirty="0" smtClean="0">
                  <a:solidFill>
                    <a:srgbClr val="FF0000"/>
                  </a:solidFill>
                  <a:latin typeface="Comic Sans MS" charset="0"/>
                </a:rPr>
                <a:t>r</a:t>
              </a:r>
              <a:r>
                <a:rPr lang="en-US" sz="1800" b="0" baseline="-25000" dirty="0" smtClean="0">
                  <a:solidFill>
                    <a:srgbClr val="FF0000"/>
                  </a:solidFill>
                  <a:latin typeface="Comic Sans MS" charset="0"/>
                </a:rPr>
                <a:t>1</a:t>
              </a:r>
              <a:endParaRPr lang="en-US" sz="1800" b="0" baseline="-25000" dirty="0">
                <a:latin typeface="Comic Sans MS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488" y="2361"/>
              <a:ext cx="24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 dirty="0" smtClean="0">
                  <a:solidFill>
                    <a:srgbClr val="008000"/>
                  </a:solidFill>
                  <a:latin typeface="Comic Sans MS" charset="0"/>
                </a:rPr>
                <a:t>r</a:t>
              </a:r>
              <a:r>
                <a:rPr lang="en-US" sz="1800" b="0" baseline="-25000" dirty="0" smtClean="0">
                  <a:solidFill>
                    <a:srgbClr val="008000"/>
                  </a:solidFill>
                  <a:latin typeface="Comic Sans MS" charset="0"/>
                </a:rPr>
                <a:t>2</a:t>
              </a:r>
              <a:endParaRPr lang="en-US" sz="1800" b="0" baseline="-25000" dirty="0">
                <a:solidFill>
                  <a:srgbClr val="008000"/>
                </a:solidFill>
                <a:latin typeface="Comic Sans MS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488" y="2601"/>
              <a:ext cx="24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 dirty="0" smtClean="0">
                  <a:solidFill>
                    <a:srgbClr val="0000FF"/>
                  </a:solidFill>
                  <a:latin typeface="Comic Sans MS" charset="0"/>
                </a:rPr>
                <a:t>r</a:t>
              </a:r>
              <a:r>
                <a:rPr lang="en-US" sz="1800" b="0" baseline="-25000" dirty="0" smtClean="0">
                  <a:solidFill>
                    <a:srgbClr val="0000FF"/>
                  </a:solidFill>
                  <a:latin typeface="Comic Sans MS" charset="0"/>
                </a:rPr>
                <a:t>3</a:t>
              </a:r>
              <a:endParaRPr lang="en-US" sz="1800" b="0" baseline="-25000" dirty="0">
                <a:solidFill>
                  <a:srgbClr val="0000FF"/>
                </a:solidFill>
                <a:latin typeface="Comic Sans MS" charset="0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736" y="2580"/>
              <a:ext cx="3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736" y="2496"/>
              <a:ext cx="336" cy="0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2736" y="2404"/>
              <a:ext cx="33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051" y="2400"/>
              <a:ext cx="1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 dirty="0" smtClean="0">
                  <a:solidFill>
                    <a:srgbClr val="008000"/>
                  </a:solidFill>
                  <a:latin typeface="Comic Sans MS" charset="0"/>
                </a:rPr>
                <a:t>?</a:t>
              </a:r>
              <a:endParaRPr lang="en-US" sz="1800" b="0" dirty="0">
                <a:solidFill>
                  <a:srgbClr val="008000"/>
                </a:solidFill>
                <a:latin typeface="Comic Sans MS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060" y="2256"/>
              <a:ext cx="1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 dirty="0" smtClean="0">
                  <a:solidFill>
                    <a:srgbClr val="FF0000"/>
                  </a:solidFill>
                  <a:latin typeface="Comic Sans MS" charset="0"/>
                </a:rPr>
                <a:t>?</a:t>
              </a:r>
              <a:endParaRPr lang="en-US" sz="1800" b="0" dirty="0">
                <a:latin typeface="Comic Sans MS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3072" y="2523"/>
              <a:ext cx="1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 dirty="0" smtClean="0">
                  <a:solidFill>
                    <a:srgbClr val="0000FF"/>
                  </a:solidFill>
                  <a:latin typeface="Comic Sans MS" charset="0"/>
                </a:rPr>
                <a:t>?</a:t>
              </a:r>
              <a:endParaRPr lang="en-US" sz="1800" b="0" dirty="0">
                <a:solidFill>
                  <a:srgbClr val="0000FF"/>
                </a:solidFill>
                <a:latin typeface="Comic Sans MS" charset="0"/>
              </a:endParaRP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2688" y="2352"/>
              <a:ext cx="96" cy="288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064" y="2352"/>
              <a:ext cx="672" cy="288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064" y="2352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064" y="2640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2016" y="2352"/>
              <a:ext cx="96" cy="28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692" y="2256"/>
              <a:ext cx="384" cy="19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1692" y="2496"/>
              <a:ext cx="384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1680" y="2544"/>
              <a:ext cx="384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2082" y="2359"/>
              <a:ext cx="6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800" b="0" dirty="0" smtClean="0">
                  <a:latin typeface="Comic Sans MS" charset="0"/>
                </a:rPr>
                <a:t>C bits/s</a:t>
              </a:r>
              <a:endParaRPr lang="en-US" b="0" dirty="0">
                <a:latin typeface="Comic Sans M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657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11731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90"/>
                </a:solidFill>
                <a:cs typeface="+mj-cs"/>
              </a:rPr>
              <a:t>Fair Queuing </a:t>
            </a:r>
            <a:r>
              <a:rPr lang="en-US" dirty="0" smtClean="0">
                <a:cs typeface="+mj-cs"/>
              </a:rPr>
              <a:t>is how we deal with packets of different sizes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38" y="2293938"/>
            <a:ext cx="8616962" cy="44116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Mental model: Bit-by-bit round robin</a:t>
            </a:r>
            <a:br>
              <a:rPr lang="en-US" dirty="0" smtClean="0">
                <a:cs typeface="+mn-cs"/>
              </a:rPr>
            </a:b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 smtClean="0"/>
              <a:t>For </a:t>
            </a:r>
            <a:r>
              <a:rPr lang="en-US" dirty="0"/>
              <a:t>each packet, compute its “deadline” </a:t>
            </a:r>
          </a:p>
          <a:p>
            <a:pPr lvl="1">
              <a:defRPr/>
            </a:pPr>
            <a:r>
              <a:rPr lang="en-US" dirty="0"/>
              <a:t>deadline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the time at which the last bit of a packet would have left the router </a:t>
            </a:r>
            <a:r>
              <a:rPr lang="en-US" i="1" dirty="0"/>
              <a:t>if</a:t>
            </a:r>
            <a:r>
              <a:rPr lang="en-US" dirty="0"/>
              <a:t> flows are served bit-by-</a:t>
            </a:r>
            <a:r>
              <a:rPr lang="en-US" dirty="0" smtClean="0"/>
              <a:t>bit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Transmit packets in </a:t>
            </a:r>
            <a:r>
              <a:rPr lang="en-US" dirty="0"/>
              <a:t>increasing order of </a:t>
            </a:r>
            <a:r>
              <a:rPr lang="en-US" dirty="0" smtClean="0"/>
              <a:t>deadlines</a:t>
            </a:r>
            <a:endParaRPr lang="en-US" dirty="0"/>
          </a:p>
          <a:p>
            <a:pPr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3460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Example</a:t>
            </a:r>
          </a:p>
        </p:txBody>
      </p:sp>
      <p:sp>
        <p:nvSpPr>
          <p:cNvPr id="1116163" name="Line 3"/>
          <p:cNvSpPr>
            <a:spLocks noChangeShapeType="1"/>
          </p:cNvSpPr>
          <p:nvPr/>
        </p:nvSpPr>
        <p:spPr bwMode="auto">
          <a:xfrm>
            <a:off x="1981200" y="2284413"/>
            <a:ext cx="6019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116164" name="Rectangle 4"/>
          <p:cNvSpPr>
            <a:spLocks noChangeArrowheads="1"/>
          </p:cNvSpPr>
          <p:nvPr/>
        </p:nvSpPr>
        <p:spPr bwMode="auto">
          <a:xfrm>
            <a:off x="3200400" y="1828800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65" name="Rectangle 5"/>
          <p:cNvSpPr>
            <a:spLocks noChangeArrowheads="1"/>
          </p:cNvSpPr>
          <p:nvPr/>
        </p:nvSpPr>
        <p:spPr bwMode="auto">
          <a:xfrm>
            <a:off x="3810000" y="1828800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66" name="Rectangle 6"/>
          <p:cNvSpPr>
            <a:spLocks noChangeArrowheads="1"/>
          </p:cNvSpPr>
          <p:nvPr/>
        </p:nvSpPr>
        <p:spPr bwMode="auto">
          <a:xfrm>
            <a:off x="4419600" y="1828800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67" name="Rectangle 7"/>
          <p:cNvSpPr>
            <a:spLocks noChangeArrowheads="1"/>
          </p:cNvSpPr>
          <p:nvPr/>
        </p:nvSpPr>
        <p:spPr bwMode="auto">
          <a:xfrm>
            <a:off x="5029200" y="1828800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68" name="Line 8"/>
          <p:cNvSpPr>
            <a:spLocks noChangeShapeType="1"/>
          </p:cNvSpPr>
          <p:nvPr/>
        </p:nvSpPr>
        <p:spPr bwMode="auto">
          <a:xfrm>
            <a:off x="1981200" y="3275013"/>
            <a:ext cx="6019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116169" name="Rectangle 9"/>
          <p:cNvSpPr>
            <a:spLocks noChangeArrowheads="1"/>
          </p:cNvSpPr>
          <p:nvPr/>
        </p:nvSpPr>
        <p:spPr bwMode="auto">
          <a:xfrm>
            <a:off x="1981200" y="28194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70" name="Rectangle 10"/>
          <p:cNvSpPr>
            <a:spLocks noChangeArrowheads="1"/>
          </p:cNvSpPr>
          <p:nvPr/>
        </p:nvSpPr>
        <p:spPr bwMode="auto">
          <a:xfrm>
            <a:off x="2590800" y="28194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71" name="Rectangle 11"/>
          <p:cNvSpPr>
            <a:spLocks noChangeArrowheads="1"/>
          </p:cNvSpPr>
          <p:nvPr/>
        </p:nvSpPr>
        <p:spPr bwMode="auto">
          <a:xfrm>
            <a:off x="3200400" y="28194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72" name="Rectangle 12"/>
          <p:cNvSpPr>
            <a:spLocks noChangeArrowheads="1"/>
          </p:cNvSpPr>
          <p:nvPr/>
        </p:nvSpPr>
        <p:spPr bwMode="auto">
          <a:xfrm>
            <a:off x="3810000" y="28194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73" name="Rectangle 13"/>
          <p:cNvSpPr>
            <a:spLocks noChangeArrowheads="1"/>
          </p:cNvSpPr>
          <p:nvPr/>
        </p:nvSpPr>
        <p:spPr bwMode="auto">
          <a:xfrm>
            <a:off x="4419600" y="28194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74" name="Text Box 14"/>
          <p:cNvSpPr txBox="1">
            <a:spLocks noChangeArrowheads="1"/>
          </p:cNvSpPr>
          <p:nvPr/>
        </p:nvSpPr>
        <p:spPr bwMode="auto">
          <a:xfrm>
            <a:off x="2135984" y="28575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1</a:t>
            </a:r>
          </a:p>
        </p:txBody>
      </p:sp>
      <p:sp>
        <p:nvSpPr>
          <p:cNvPr id="1116175" name="Text Box 15"/>
          <p:cNvSpPr txBox="1">
            <a:spLocks noChangeArrowheads="1"/>
          </p:cNvSpPr>
          <p:nvPr/>
        </p:nvSpPr>
        <p:spPr bwMode="auto">
          <a:xfrm>
            <a:off x="2745584" y="28575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2</a:t>
            </a:r>
          </a:p>
        </p:txBody>
      </p:sp>
      <p:sp>
        <p:nvSpPr>
          <p:cNvPr id="1116176" name="Text Box 16"/>
          <p:cNvSpPr txBox="1">
            <a:spLocks noChangeArrowheads="1"/>
          </p:cNvSpPr>
          <p:nvPr/>
        </p:nvSpPr>
        <p:spPr bwMode="auto">
          <a:xfrm>
            <a:off x="3355184" y="28575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3</a:t>
            </a:r>
          </a:p>
        </p:txBody>
      </p:sp>
      <p:sp>
        <p:nvSpPr>
          <p:cNvPr id="1116177" name="Text Box 17"/>
          <p:cNvSpPr txBox="1">
            <a:spLocks noChangeArrowheads="1"/>
          </p:cNvSpPr>
          <p:nvPr/>
        </p:nvSpPr>
        <p:spPr bwMode="auto">
          <a:xfrm>
            <a:off x="3966372" y="28575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4</a:t>
            </a:r>
          </a:p>
        </p:txBody>
      </p:sp>
      <p:sp>
        <p:nvSpPr>
          <p:cNvPr id="1116178" name="Text Box 18"/>
          <p:cNvSpPr txBox="1">
            <a:spLocks noChangeArrowheads="1"/>
          </p:cNvSpPr>
          <p:nvPr/>
        </p:nvSpPr>
        <p:spPr bwMode="auto">
          <a:xfrm>
            <a:off x="4574384" y="28575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5</a:t>
            </a:r>
          </a:p>
        </p:txBody>
      </p:sp>
      <p:sp>
        <p:nvSpPr>
          <p:cNvPr id="1116179" name="Text Box 19"/>
          <p:cNvSpPr txBox="1">
            <a:spLocks noChangeArrowheads="1"/>
          </p:cNvSpPr>
          <p:nvPr/>
        </p:nvSpPr>
        <p:spPr bwMode="auto">
          <a:xfrm>
            <a:off x="3202784" y="18669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1</a:t>
            </a:r>
          </a:p>
        </p:txBody>
      </p:sp>
      <p:sp>
        <p:nvSpPr>
          <p:cNvPr id="1116180" name="Text Box 20"/>
          <p:cNvSpPr txBox="1">
            <a:spLocks noChangeArrowheads="1"/>
          </p:cNvSpPr>
          <p:nvPr/>
        </p:nvSpPr>
        <p:spPr bwMode="auto">
          <a:xfrm>
            <a:off x="3813972" y="18669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2</a:t>
            </a:r>
          </a:p>
        </p:txBody>
      </p:sp>
      <p:sp>
        <p:nvSpPr>
          <p:cNvPr id="1116181" name="Text Box 21"/>
          <p:cNvSpPr txBox="1">
            <a:spLocks noChangeArrowheads="1"/>
          </p:cNvSpPr>
          <p:nvPr/>
        </p:nvSpPr>
        <p:spPr bwMode="auto">
          <a:xfrm>
            <a:off x="4423572" y="18669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3</a:t>
            </a:r>
          </a:p>
        </p:txBody>
      </p:sp>
      <p:sp>
        <p:nvSpPr>
          <p:cNvPr id="1116182" name="Text Box 22"/>
          <p:cNvSpPr txBox="1">
            <a:spLocks noChangeArrowheads="1"/>
          </p:cNvSpPr>
          <p:nvPr/>
        </p:nvSpPr>
        <p:spPr bwMode="auto">
          <a:xfrm>
            <a:off x="5031584" y="18669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4</a:t>
            </a:r>
          </a:p>
        </p:txBody>
      </p:sp>
      <p:sp>
        <p:nvSpPr>
          <p:cNvPr id="1116183" name="Line 23"/>
          <p:cNvSpPr>
            <a:spLocks noChangeShapeType="1"/>
          </p:cNvSpPr>
          <p:nvPr/>
        </p:nvSpPr>
        <p:spPr bwMode="auto">
          <a:xfrm>
            <a:off x="1981200" y="4572000"/>
            <a:ext cx="6019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116184" name="Line 24"/>
          <p:cNvSpPr>
            <a:spLocks noChangeShapeType="1"/>
          </p:cNvSpPr>
          <p:nvPr/>
        </p:nvSpPr>
        <p:spPr bwMode="auto">
          <a:xfrm>
            <a:off x="1981200" y="5887765"/>
            <a:ext cx="6019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116185" name="Rectangle 25"/>
          <p:cNvSpPr>
            <a:spLocks noChangeArrowheads="1"/>
          </p:cNvSpPr>
          <p:nvPr/>
        </p:nvSpPr>
        <p:spPr bwMode="auto">
          <a:xfrm>
            <a:off x="1981200" y="41148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86" name="Rectangle 26"/>
          <p:cNvSpPr>
            <a:spLocks noChangeArrowheads="1"/>
          </p:cNvSpPr>
          <p:nvPr/>
        </p:nvSpPr>
        <p:spPr bwMode="auto">
          <a:xfrm>
            <a:off x="2590800" y="41148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87" name="Rectangle 27"/>
          <p:cNvSpPr>
            <a:spLocks noChangeArrowheads="1"/>
          </p:cNvSpPr>
          <p:nvPr/>
        </p:nvSpPr>
        <p:spPr bwMode="auto">
          <a:xfrm>
            <a:off x="3200400" y="4114800"/>
            <a:ext cx="609600" cy="2286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188" name="Rectangle 28"/>
          <p:cNvSpPr>
            <a:spLocks noChangeArrowheads="1"/>
          </p:cNvSpPr>
          <p:nvPr/>
        </p:nvSpPr>
        <p:spPr bwMode="auto">
          <a:xfrm>
            <a:off x="3200400" y="4343400"/>
            <a:ext cx="1219200" cy="2286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189" name="Rectangle 29"/>
          <p:cNvSpPr>
            <a:spLocks noChangeArrowheads="1"/>
          </p:cNvSpPr>
          <p:nvPr/>
        </p:nvSpPr>
        <p:spPr bwMode="auto">
          <a:xfrm>
            <a:off x="3810000" y="4114800"/>
            <a:ext cx="609600" cy="2286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190" name="Rectangle 30"/>
          <p:cNvSpPr>
            <a:spLocks noChangeArrowheads="1"/>
          </p:cNvSpPr>
          <p:nvPr/>
        </p:nvSpPr>
        <p:spPr bwMode="auto">
          <a:xfrm>
            <a:off x="4419600" y="4343400"/>
            <a:ext cx="1219200" cy="2286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191" name="Rectangle 31"/>
          <p:cNvSpPr>
            <a:spLocks noChangeArrowheads="1"/>
          </p:cNvSpPr>
          <p:nvPr/>
        </p:nvSpPr>
        <p:spPr bwMode="auto">
          <a:xfrm>
            <a:off x="4419600" y="4114800"/>
            <a:ext cx="609600" cy="2286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192" name="Rectangle 32"/>
          <p:cNvSpPr>
            <a:spLocks noChangeArrowheads="1"/>
          </p:cNvSpPr>
          <p:nvPr/>
        </p:nvSpPr>
        <p:spPr bwMode="auto">
          <a:xfrm>
            <a:off x="5029200" y="4114800"/>
            <a:ext cx="609600" cy="2286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193" name="Text Box 33"/>
          <p:cNvSpPr txBox="1">
            <a:spLocks noChangeArrowheads="1"/>
          </p:cNvSpPr>
          <p:nvPr/>
        </p:nvSpPr>
        <p:spPr bwMode="auto">
          <a:xfrm>
            <a:off x="2137572" y="41529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1</a:t>
            </a:r>
          </a:p>
        </p:txBody>
      </p:sp>
      <p:sp>
        <p:nvSpPr>
          <p:cNvPr id="1116194" name="Text Box 34"/>
          <p:cNvSpPr txBox="1">
            <a:spLocks noChangeArrowheads="1"/>
          </p:cNvSpPr>
          <p:nvPr/>
        </p:nvSpPr>
        <p:spPr bwMode="auto">
          <a:xfrm>
            <a:off x="2747172" y="41529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2</a:t>
            </a:r>
          </a:p>
        </p:txBody>
      </p:sp>
      <p:sp>
        <p:nvSpPr>
          <p:cNvPr id="1116195" name="Text Box 35"/>
          <p:cNvSpPr txBox="1">
            <a:spLocks noChangeArrowheads="1"/>
          </p:cNvSpPr>
          <p:nvPr/>
        </p:nvSpPr>
        <p:spPr bwMode="auto">
          <a:xfrm>
            <a:off x="3669497" y="43148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3</a:t>
            </a:r>
          </a:p>
        </p:txBody>
      </p:sp>
      <p:sp>
        <p:nvSpPr>
          <p:cNvPr id="1116196" name="Text Box 36"/>
          <p:cNvSpPr txBox="1">
            <a:spLocks noChangeArrowheads="1"/>
          </p:cNvSpPr>
          <p:nvPr/>
        </p:nvSpPr>
        <p:spPr bwMode="auto">
          <a:xfrm>
            <a:off x="3369460" y="40862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1</a:t>
            </a:r>
          </a:p>
        </p:txBody>
      </p:sp>
      <p:sp>
        <p:nvSpPr>
          <p:cNvPr id="1116197" name="Text Box 37"/>
          <p:cNvSpPr txBox="1">
            <a:spLocks noChangeArrowheads="1"/>
          </p:cNvSpPr>
          <p:nvPr/>
        </p:nvSpPr>
        <p:spPr bwMode="auto">
          <a:xfrm>
            <a:off x="3979060" y="40862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2</a:t>
            </a:r>
          </a:p>
        </p:txBody>
      </p:sp>
      <p:sp>
        <p:nvSpPr>
          <p:cNvPr id="1116198" name="Text Box 38"/>
          <p:cNvSpPr txBox="1">
            <a:spLocks noChangeArrowheads="1"/>
          </p:cNvSpPr>
          <p:nvPr/>
        </p:nvSpPr>
        <p:spPr bwMode="auto">
          <a:xfrm>
            <a:off x="4888697" y="43148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4</a:t>
            </a:r>
          </a:p>
        </p:txBody>
      </p:sp>
      <p:sp>
        <p:nvSpPr>
          <p:cNvPr id="1116199" name="Text Box 39"/>
          <p:cNvSpPr txBox="1">
            <a:spLocks noChangeArrowheads="1"/>
          </p:cNvSpPr>
          <p:nvPr/>
        </p:nvSpPr>
        <p:spPr bwMode="auto">
          <a:xfrm>
            <a:off x="4588660" y="40862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3</a:t>
            </a:r>
          </a:p>
        </p:txBody>
      </p:sp>
      <p:sp>
        <p:nvSpPr>
          <p:cNvPr id="1116200" name="Text Box 40"/>
          <p:cNvSpPr txBox="1">
            <a:spLocks noChangeArrowheads="1"/>
          </p:cNvSpPr>
          <p:nvPr/>
        </p:nvSpPr>
        <p:spPr bwMode="auto">
          <a:xfrm>
            <a:off x="5187147" y="40862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4</a:t>
            </a:r>
          </a:p>
        </p:txBody>
      </p:sp>
      <p:sp>
        <p:nvSpPr>
          <p:cNvPr id="1116201" name="Rectangle 41"/>
          <p:cNvSpPr>
            <a:spLocks noChangeArrowheads="1"/>
          </p:cNvSpPr>
          <p:nvPr/>
        </p:nvSpPr>
        <p:spPr bwMode="auto">
          <a:xfrm>
            <a:off x="5638800" y="4343400"/>
            <a:ext cx="1219200" cy="2286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202" name="Rectangle 42"/>
          <p:cNvSpPr>
            <a:spLocks noChangeArrowheads="1"/>
          </p:cNvSpPr>
          <p:nvPr/>
        </p:nvSpPr>
        <p:spPr bwMode="auto">
          <a:xfrm>
            <a:off x="5638800" y="4114800"/>
            <a:ext cx="609600" cy="2286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203" name="Rectangle 43"/>
          <p:cNvSpPr>
            <a:spLocks noChangeArrowheads="1"/>
          </p:cNvSpPr>
          <p:nvPr/>
        </p:nvSpPr>
        <p:spPr bwMode="auto">
          <a:xfrm>
            <a:off x="6248400" y="4114800"/>
            <a:ext cx="609600" cy="2286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204" name="Text Box 44"/>
          <p:cNvSpPr txBox="1">
            <a:spLocks noChangeArrowheads="1"/>
          </p:cNvSpPr>
          <p:nvPr/>
        </p:nvSpPr>
        <p:spPr bwMode="auto">
          <a:xfrm>
            <a:off x="6107897" y="43148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5</a:t>
            </a:r>
          </a:p>
        </p:txBody>
      </p:sp>
      <p:sp>
        <p:nvSpPr>
          <p:cNvPr id="1116205" name="Text Box 45"/>
          <p:cNvSpPr txBox="1">
            <a:spLocks noChangeArrowheads="1"/>
          </p:cNvSpPr>
          <p:nvPr/>
        </p:nvSpPr>
        <p:spPr bwMode="auto">
          <a:xfrm>
            <a:off x="5807860" y="40862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5</a:t>
            </a:r>
          </a:p>
        </p:txBody>
      </p:sp>
      <p:sp>
        <p:nvSpPr>
          <p:cNvPr id="1116206" name="Text Box 46"/>
          <p:cNvSpPr txBox="1">
            <a:spLocks noChangeArrowheads="1"/>
          </p:cNvSpPr>
          <p:nvPr/>
        </p:nvSpPr>
        <p:spPr bwMode="auto">
          <a:xfrm>
            <a:off x="6406347" y="40862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6</a:t>
            </a:r>
          </a:p>
        </p:txBody>
      </p:sp>
      <p:sp>
        <p:nvSpPr>
          <p:cNvPr id="1116207" name="Rectangle 47"/>
          <p:cNvSpPr>
            <a:spLocks noChangeArrowheads="1"/>
          </p:cNvSpPr>
          <p:nvPr/>
        </p:nvSpPr>
        <p:spPr bwMode="auto">
          <a:xfrm>
            <a:off x="1981200" y="5432152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08" name="Rectangle 48"/>
          <p:cNvSpPr>
            <a:spLocks noChangeArrowheads="1"/>
          </p:cNvSpPr>
          <p:nvPr/>
        </p:nvSpPr>
        <p:spPr bwMode="auto">
          <a:xfrm>
            <a:off x="2590800" y="5432152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09" name="Text Box 49"/>
          <p:cNvSpPr txBox="1">
            <a:spLocks noChangeArrowheads="1"/>
          </p:cNvSpPr>
          <p:nvPr/>
        </p:nvSpPr>
        <p:spPr bwMode="auto">
          <a:xfrm>
            <a:off x="2137572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1</a:t>
            </a:r>
          </a:p>
        </p:txBody>
      </p:sp>
      <p:sp>
        <p:nvSpPr>
          <p:cNvPr id="1116210" name="Text Box 50"/>
          <p:cNvSpPr txBox="1">
            <a:spLocks noChangeArrowheads="1"/>
          </p:cNvSpPr>
          <p:nvPr/>
        </p:nvSpPr>
        <p:spPr bwMode="auto">
          <a:xfrm>
            <a:off x="2747172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2</a:t>
            </a:r>
          </a:p>
        </p:txBody>
      </p:sp>
      <p:sp>
        <p:nvSpPr>
          <p:cNvPr id="1116211" name="Rectangle 51"/>
          <p:cNvSpPr>
            <a:spLocks noChangeArrowheads="1"/>
          </p:cNvSpPr>
          <p:nvPr/>
        </p:nvSpPr>
        <p:spPr bwMode="auto">
          <a:xfrm>
            <a:off x="3203575" y="5432152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12" name="Text Box 52"/>
          <p:cNvSpPr txBox="1">
            <a:spLocks noChangeArrowheads="1"/>
          </p:cNvSpPr>
          <p:nvPr/>
        </p:nvSpPr>
        <p:spPr bwMode="auto">
          <a:xfrm>
            <a:off x="3205959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1</a:t>
            </a:r>
          </a:p>
        </p:txBody>
      </p:sp>
      <p:sp>
        <p:nvSpPr>
          <p:cNvPr id="1116213" name="Rectangle 53"/>
          <p:cNvSpPr>
            <a:spLocks noChangeArrowheads="1"/>
          </p:cNvSpPr>
          <p:nvPr/>
        </p:nvSpPr>
        <p:spPr bwMode="auto">
          <a:xfrm>
            <a:off x="3505200" y="5432152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14" name="Text Box 54"/>
          <p:cNvSpPr txBox="1">
            <a:spLocks noChangeArrowheads="1"/>
          </p:cNvSpPr>
          <p:nvPr/>
        </p:nvSpPr>
        <p:spPr bwMode="auto">
          <a:xfrm>
            <a:off x="3659984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3</a:t>
            </a:r>
          </a:p>
        </p:txBody>
      </p:sp>
      <p:sp>
        <p:nvSpPr>
          <p:cNvPr id="1116215" name="Rectangle 55"/>
          <p:cNvSpPr>
            <a:spLocks noChangeArrowheads="1"/>
          </p:cNvSpPr>
          <p:nvPr/>
        </p:nvSpPr>
        <p:spPr bwMode="auto">
          <a:xfrm>
            <a:off x="4116388" y="5432152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16" name="Text Box 56"/>
          <p:cNvSpPr txBox="1">
            <a:spLocks noChangeArrowheads="1"/>
          </p:cNvSpPr>
          <p:nvPr/>
        </p:nvSpPr>
        <p:spPr bwMode="auto">
          <a:xfrm>
            <a:off x="4120359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2</a:t>
            </a:r>
          </a:p>
        </p:txBody>
      </p:sp>
      <p:sp>
        <p:nvSpPr>
          <p:cNvPr id="1116217" name="Rectangle 57"/>
          <p:cNvSpPr>
            <a:spLocks noChangeArrowheads="1"/>
          </p:cNvSpPr>
          <p:nvPr/>
        </p:nvSpPr>
        <p:spPr bwMode="auto">
          <a:xfrm>
            <a:off x="4421188" y="5432152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18" name="Text Box 58"/>
          <p:cNvSpPr txBox="1">
            <a:spLocks noChangeArrowheads="1"/>
          </p:cNvSpPr>
          <p:nvPr/>
        </p:nvSpPr>
        <p:spPr bwMode="auto">
          <a:xfrm>
            <a:off x="4425159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3</a:t>
            </a:r>
          </a:p>
        </p:txBody>
      </p:sp>
      <p:sp>
        <p:nvSpPr>
          <p:cNvPr id="1116219" name="Rectangle 59"/>
          <p:cNvSpPr>
            <a:spLocks noChangeArrowheads="1"/>
          </p:cNvSpPr>
          <p:nvPr/>
        </p:nvSpPr>
        <p:spPr bwMode="auto">
          <a:xfrm>
            <a:off x="4724400" y="5432152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20" name="Text Box 60"/>
          <p:cNvSpPr txBox="1">
            <a:spLocks noChangeArrowheads="1"/>
          </p:cNvSpPr>
          <p:nvPr/>
        </p:nvSpPr>
        <p:spPr bwMode="auto">
          <a:xfrm>
            <a:off x="4880772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4</a:t>
            </a:r>
          </a:p>
        </p:txBody>
      </p:sp>
      <p:sp>
        <p:nvSpPr>
          <p:cNvPr id="1116221" name="Rectangle 61"/>
          <p:cNvSpPr>
            <a:spLocks noChangeArrowheads="1"/>
          </p:cNvSpPr>
          <p:nvPr/>
        </p:nvSpPr>
        <p:spPr bwMode="auto">
          <a:xfrm>
            <a:off x="5337175" y="5432152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22" name="Text Box 62"/>
          <p:cNvSpPr txBox="1">
            <a:spLocks noChangeArrowheads="1"/>
          </p:cNvSpPr>
          <p:nvPr/>
        </p:nvSpPr>
        <p:spPr bwMode="auto">
          <a:xfrm>
            <a:off x="5339559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4</a:t>
            </a:r>
          </a:p>
        </p:txBody>
      </p:sp>
      <p:sp>
        <p:nvSpPr>
          <p:cNvPr id="1116223" name="Rectangle 63"/>
          <p:cNvSpPr>
            <a:spLocks noChangeArrowheads="1"/>
          </p:cNvSpPr>
          <p:nvPr/>
        </p:nvSpPr>
        <p:spPr bwMode="auto">
          <a:xfrm>
            <a:off x="5638800" y="1828800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24" name="Rectangle 64"/>
          <p:cNvSpPr>
            <a:spLocks noChangeArrowheads="1"/>
          </p:cNvSpPr>
          <p:nvPr/>
        </p:nvSpPr>
        <p:spPr bwMode="auto">
          <a:xfrm>
            <a:off x="6248400" y="1828800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25" name="Text Box 65"/>
          <p:cNvSpPr txBox="1">
            <a:spLocks noChangeArrowheads="1"/>
          </p:cNvSpPr>
          <p:nvPr/>
        </p:nvSpPr>
        <p:spPr bwMode="auto">
          <a:xfrm>
            <a:off x="5642772" y="18669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5</a:t>
            </a:r>
          </a:p>
        </p:txBody>
      </p:sp>
      <p:sp>
        <p:nvSpPr>
          <p:cNvPr id="1116226" name="Text Box 66"/>
          <p:cNvSpPr txBox="1">
            <a:spLocks noChangeArrowheads="1"/>
          </p:cNvSpPr>
          <p:nvPr/>
        </p:nvSpPr>
        <p:spPr bwMode="auto">
          <a:xfrm>
            <a:off x="6250784" y="18669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6</a:t>
            </a:r>
          </a:p>
        </p:txBody>
      </p:sp>
      <p:sp>
        <p:nvSpPr>
          <p:cNvPr id="1116227" name="Rectangle 67"/>
          <p:cNvSpPr>
            <a:spLocks noChangeArrowheads="1"/>
          </p:cNvSpPr>
          <p:nvPr/>
        </p:nvSpPr>
        <p:spPr bwMode="auto">
          <a:xfrm>
            <a:off x="5943600" y="5432152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28" name="Text Box 68"/>
          <p:cNvSpPr txBox="1">
            <a:spLocks noChangeArrowheads="1"/>
          </p:cNvSpPr>
          <p:nvPr/>
        </p:nvSpPr>
        <p:spPr bwMode="auto">
          <a:xfrm>
            <a:off x="6099972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5</a:t>
            </a:r>
          </a:p>
        </p:txBody>
      </p:sp>
      <p:sp>
        <p:nvSpPr>
          <p:cNvPr id="1116229" name="Rectangle 69"/>
          <p:cNvSpPr>
            <a:spLocks noChangeArrowheads="1"/>
          </p:cNvSpPr>
          <p:nvPr/>
        </p:nvSpPr>
        <p:spPr bwMode="auto">
          <a:xfrm>
            <a:off x="5640388" y="5432152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30" name="Rectangle 70"/>
          <p:cNvSpPr>
            <a:spLocks noChangeArrowheads="1"/>
          </p:cNvSpPr>
          <p:nvPr/>
        </p:nvSpPr>
        <p:spPr bwMode="auto">
          <a:xfrm>
            <a:off x="6556375" y="5432152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31" name="Text Box 71"/>
          <p:cNvSpPr txBox="1">
            <a:spLocks noChangeArrowheads="1"/>
          </p:cNvSpPr>
          <p:nvPr/>
        </p:nvSpPr>
        <p:spPr bwMode="auto">
          <a:xfrm>
            <a:off x="5644359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5</a:t>
            </a:r>
          </a:p>
        </p:txBody>
      </p:sp>
      <p:sp>
        <p:nvSpPr>
          <p:cNvPr id="1116232" name="Text Box 72"/>
          <p:cNvSpPr txBox="1">
            <a:spLocks noChangeArrowheads="1"/>
          </p:cNvSpPr>
          <p:nvPr/>
        </p:nvSpPr>
        <p:spPr bwMode="auto">
          <a:xfrm>
            <a:off x="6558759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6</a:t>
            </a:r>
          </a:p>
        </p:txBody>
      </p:sp>
      <p:sp>
        <p:nvSpPr>
          <p:cNvPr id="1116233" name="Text Box 73"/>
          <p:cNvSpPr txBox="1">
            <a:spLocks noChangeArrowheads="1"/>
          </p:cNvSpPr>
          <p:nvPr/>
        </p:nvSpPr>
        <p:spPr bwMode="auto">
          <a:xfrm>
            <a:off x="243240" y="1828800"/>
            <a:ext cx="1745546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Flow 1</a:t>
            </a:r>
          </a:p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(arrival traffic)</a:t>
            </a:r>
          </a:p>
        </p:txBody>
      </p:sp>
      <p:sp>
        <p:nvSpPr>
          <p:cNvPr id="1116234" name="Text Box 74"/>
          <p:cNvSpPr txBox="1">
            <a:spLocks noChangeArrowheads="1"/>
          </p:cNvSpPr>
          <p:nvPr/>
        </p:nvSpPr>
        <p:spPr bwMode="auto">
          <a:xfrm>
            <a:off x="243240" y="2743200"/>
            <a:ext cx="1745546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Flow 2</a:t>
            </a:r>
          </a:p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(arrival traffic)</a:t>
            </a:r>
          </a:p>
        </p:txBody>
      </p:sp>
      <p:sp>
        <p:nvSpPr>
          <p:cNvPr id="1116235" name="Text Box 75"/>
          <p:cNvSpPr txBox="1">
            <a:spLocks noChangeArrowheads="1"/>
          </p:cNvSpPr>
          <p:nvPr/>
        </p:nvSpPr>
        <p:spPr bwMode="auto">
          <a:xfrm>
            <a:off x="351326" y="4038600"/>
            <a:ext cx="1494451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 dirty="0" smtClean="0">
                <a:latin typeface="+mn-lt"/>
                <a:cs typeface="+mn-cs"/>
              </a:rPr>
              <a:t>Bit-wise</a:t>
            </a:r>
            <a:br>
              <a:rPr lang="en-US" b="0" dirty="0" smtClean="0">
                <a:latin typeface="+mn-lt"/>
                <a:cs typeface="+mn-cs"/>
              </a:rPr>
            </a:br>
            <a:r>
              <a:rPr lang="en-US" b="0" dirty="0" smtClean="0">
                <a:latin typeface="+mn-lt"/>
                <a:cs typeface="+mn-cs"/>
              </a:rPr>
              <a:t>round-robin</a:t>
            </a:r>
            <a:endParaRPr lang="en-US" b="0" dirty="0">
              <a:latin typeface="+mn-lt"/>
              <a:cs typeface="+mn-cs"/>
            </a:endParaRPr>
          </a:p>
        </p:txBody>
      </p:sp>
      <p:sp>
        <p:nvSpPr>
          <p:cNvPr id="1116236" name="Text Box 76"/>
          <p:cNvSpPr txBox="1">
            <a:spLocks noChangeArrowheads="1"/>
          </p:cNvSpPr>
          <p:nvPr/>
        </p:nvSpPr>
        <p:spPr bwMode="auto">
          <a:xfrm>
            <a:off x="864019" y="5463902"/>
            <a:ext cx="538911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 dirty="0" smtClean="0">
                <a:latin typeface="+mn-lt"/>
                <a:cs typeface="+mn-cs"/>
              </a:rPr>
              <a:t>FQ</a:t>
            </a:r>
            <a:br>
              <a:rPr lang="en-US" b="0" dirty="0" smtClean="0">
                <a:latin typeface="+mn-lt"/>
                <a:cs typeface="+mn-cs"/>
              </a:rPr>
            </a:br>
            <a:endParaRPr lang="en-US" b="0" dirty="0">
              <a:latin typeface="+mn-lt"/>
              <a:cs typeface="+mn-cs"/>
            </a:endParaRPr>
          </a:p>
        </p:txBody>
      </p:sp>
      <p:sp>
        <p:nvSpPr>
          <p:cNvPr id="1116237" name="Text Box 77"/>
          <p:cNvSpPr txBox="1">
            <a:spLocks noChangeArrowheads="1"/>
          </p:cNvSpPr>
          <p:nvPr/>
        </p:nvSpPr>
        <p:spPr bwMode="auto">
          <a:xfrm>
            <a:off x="7918187" y="2119313"/>
            <a:ext cx="66727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time</a:t>
            </a:r>
          </a:p>
        </p:txBody>
      </p:sp>
      <p:sp>
        <p:nvSpPr>
          <p:cNvPr id="1116238" name="Text Box 78"/>
          <p:cNvSpPr txBox="1">
            <a:spLocks noChangeArrowheads="1"/>
          </p:cNvSpPr>
          <p:nvPr/>
        </p:nvSpPr>
        <p:spPr bwMode="auto">
          <a:xfrm>
            <a:off x="7949937" y="3095625"/>
            <a:ext cx="66727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time</a:t>
            </a:r>
          </a:p>
        </p:txBody>
      </p:sp>
      <p:sp>
        <p:nvSpPr>
          <p:cNvPr id="1116239" name="Text Box 79"/>
          <p:cNvSpPr txBox="1">
            <a:spLocks noChangeArrowheads="1"/>
          </p:cNvSpPr>
          <p:nvPr/>
        </p:nvSpPr>
        <p:spPr bwMode="auto">
          <a:xfrm>
            <a:off x="7994387" y="4391025"/>
            <a:ext cx="66727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time</a:t>
            </a:r>
          </a:p>
        </p:txBody>
      </p:sp>
      <p:sp>
        <p:nvSpPr>
          <p:cNvPr id="1116240" name="Text Box 80"/>
          <p:cNvSpPr txBox="1">
            <a:spLocks noChangeArrowheads="1"/>
          </p:cNvSpPr>
          <p:nvPr/>
        </p:nvSpPr>
        <p:spPr bwMode="auto">
          <a:xfrm>
            <a:off x="7994387" y="5736952"/>
            <a:ext cx="66727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520750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3" grpId="0" animBg="1"/>
      <p:bldP spid="1116184" grpId="0" animBg="1"/>
      <p:bldP spid="1116185" grpId="0" animBg="1"/>
      <p:bldP spid="1116186" grpId="0" animBg="1"/>
      <p:bldP spid="1116187" grpId="0" animBg="1"/>
      <p:bldP spid="1116188" grpId="0" animBg="1"/>
      <p:bldP spid="1116189" grpId="0" animBg="1"/>
      <p:bldP spid="1116190" grpId="0" animBg="1"/>
      <p:bldP spid="1116191" grpId="0" animBg="1"/>
      <p:bldP spid="1116192" grpId="0" animBg="1"/>
      <p:bldP spid="1116193" grpId="0"/>
      <p:bldP spid="1116194" grpId="0"/>
      <p:bldP spid="1116195" grpId="0"/>
      <p:bldP spid="1116196" grpId="0"/>
      <p:bldP spid="1116197" grpId="0"/>
      <p:bldP spid="1116198" grpId="0"/>
      <p:bldP spid="1116199" grpId="0"/>
      <p:bldP spid="1116200" grpId="0"/>
      <p:bldP spid="1116201" grpId="0" animBg="1"/>
      <p:bldP spid="1116202" grpId="0" animBg="1"/>
      <p:bldP spid="1116203" grpId="0" animBg="1"/>
      <p:bldP spid="1116204" grpId="0"/>
      <p:bldP spid="1116205" grpId="0"/>
      <p:bldP spid="1116206" grpId="0"/>
      <p:bldP spid="1116207" grpId="0" animBg="1"/>
      <p:bldP spid="1116208" grpId="0" animBg="1"/>
      <p:bldP spid="1116209" grpId="0"/>
      <p:bldP spid="1116210" grpId="0"/>
      <p:bldP spid="1116211" grpId="0" animBg="1"/>
      <p:bldP spid="1116212" grpId="0"/>
      <p:bldP spid="1116213" grpId="0" animBg="1"/>
      <p:bldP spid="1116214" grpId="0"/>
      <p:bldP spid="1116215" grpId="0" animBg="1"/>
      <p:bldP spid="1116216" grpId="0"/>
      <p:bldP spid="1116217" grpId="0" animBg="1"/>
      <p:bldP spid="1116218" grpId="0"/>
      <p:bldP spid="1116219" grpId="0" animBg="1"/>
      <p:bldP spid="1116220" grpId="0"/>
      <p:bldP spid="1116221" grpId="0" animBg="1"/>
      <p:bldP spid="1116222" grpId="0"/>
      <p:bldP spid="1116227" grpId="0" animBg="1"/>
      <p:bldP spid="1116228" grpId="0"/>
      <p:bldP spid="1116229" grpId="0" animBg="1"/>
      <p:bldP spid="1116230" grpId="0" animBg="1"/>
      <p:bldP spid="1116231" grpId="0"/>
      <p:bldP spid="1116232" grpId="0"/>
      <p:bldP spid="1116235" grpId="0"/>
      <p:bldP spid="1116236" grpId="0"/>
      <p:bldP spid="1116239" grpId="0"/>
      <p:bldP spid="11162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34962"/>
            <a:ext cx="8229600" cy="11731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Exercise</a:t>
            </a:r>
          </a:p>
        </p:txBody>
      </p:sp>
      <p:sp>
        <p:nvSpPr>
          <p:cNvPr id="1116163" name="Line 3"/>
          <p:cNvSpPr>
            <a:spLocks noChangeShapeType="1"/>
          </p:cNvSpPr>
          <p:nvPr/>
        </p:nvSpPr>
        <p:spPr bwMode="auto">
          <a:xfrm>
            <a:off x="1981200" y="2067843"/>
            <a:ext cx="6019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116165" name="Rectangle 5"/>
          <p:cNvSpPr>
            <a:spLocks noChangeArrowheads="1"/>
          </p:cNvSpPr>
          <p:nvPr/>
        </p:nvSpPr>
        <p:spPr bwMode="auto">
          <a:xfrm>
            <a:off x="2590800" y="3505200"/>
            <a:ext cx="304800" cy="457200"/>
          </a:xfrm>
          <a:prstGeom prst="rect">
            <a:avLst/>
          </a:prstGeom>
          <a:solidFill>
            <a:srgbClr val="FF985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68" name="Line 8"/>
          <p:cNvSpPr>
            <a:spLocks noChangeShapeType="1"/>
          </p:cNvSpPr>
          <p:nvPr/>
        </p:nvSpPr>
        <p:spPr bwMode="auto">
          <a:xfrm>
            <a:off x="1981200" y="3058443"/>
            <a:ext cx="6019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116169" name="Rectangle 9"/>
          <p:cNvSpPr>
            <a:spLocks noChangeArrowheads="1"/>
          </p:cNvSpPr>
          <p:nvPr/>
        </p:nvSpPr>
        <p:spPr bwMode="auto">
          <a:xfrm>
            <a:off x="1981200" y="16002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70" name="Rectangle 10"/>
          <p:cNvSpPr>
            <a:spLocks noChangeArrowheads="1"/>
          </p:cNvSpPr>
          <p:nvPr/>
        </p:nvSpPr>
        <p:spPr bwMode="auto">
          <a:xfrm>
            <a:off x="2590800" y="16002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71" name="Rectangle 11"/>
          <p:cNvSpPr>
            <a:spLocks noChangeArrowheads="1"/>
          </p:cNvSpPr>
          <p:nvPr/>
        </p:nvSpPr>
        <p:spPr bwMode="auto">
          <a:xfrm>
            <a:off x="3200400" y="16002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72" name="Rectangle 12"/>
          <p:cNvSpPr>
            <a:spLocks noChangeArrowheads="1"/>
          </p:cNvSpPr>
          <p:nvPr/>
        </p:nvSpPr>
        <p:spPr bwMode="auto">
          <a:xfrm>
            <a:off x="3810000" y="16002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74" name="Text Box 14"/>
          <p:cNvSpPr txBox="1">
            <a:spLocks noChangeArrowheads="1"/>
          </p:cNvSpPr>
          <p:nvPr/>
        </p:nvSpPr>
        <p:spPr bwMode="auto">
          <a:xfrm>
            <a:off x="2067556" y="1638300"/>
            <a:ext cx="433713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latin typeface="+mn-lt"/>
                <a:cs typeface="+mn-cs"/>
              </a:rPr>
              <a:t>A1</a:t>
            </a:r>
            <a:endParaRPr lang="en-US" sz="1600" b="0" dirty="0">
              <a:latin typeface="+mn-lt"/>
              <a:cs typeface="+mn-cs"/>
            </a:endParaRPr>
          </a:p>
        </p:txBody>
      </p:sp>
      <p:sp>
        <p:nvSpPr>
          <p:cNvPr id="1116175" name="Text Box 15"/>
          <p:cNvSpPr txBox="1">
            <a:spLocks noChangeArrowheads="1"/>
          </p:cNvSpPr>
          <p:nvPr/>
        </p:nvSpPr>
        <p:spPr bwMode="auto">
          <a:xfrm>
            <a:off x="2677156" y="1638300"/>
            <a:ext cx="433713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latin typeface="+mn-lt"/>
                <a:cs typeface="+mn-cs"/>
              </a:rPr>
              <a:t>A2</a:t>
            </a:r>
            <a:endParaRPr lang="en-US" sz="1600" b="0" dirty="0">
              <a:latin typeface="+mn-lt"/>
              <a:cs typeface="+mn-cs"/>
            </a:endParaRPr>
          </a:p>
        </p:txBody>
      </p:sp>
      <p:sp>
        <p:nvSpPr>
          <p:cNvPr id="1116176" name="Text Box 16"/>
          <p:cNvSpPr txBox="1">
            <a:spLocks noChangeArrowheads="1"/>
          </p:cNvSpPr>
          <p:nvPr/>
        </p:nvSpPr>
        <p:spPr bwMode="auto">
          <a:xfrm>
            <a:off x="3286756" y="1638300"/>
            <a:ext cx="433713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latin typeface="+mn-lt"/>
                <a:cs typeface="+mn-cs"/>
              </a:rPr>
              <a:t>A3</a:t>
            </a:r>
            <a:endParaRPr lang="en-US" sz="1600" b="0" dirty="0">
              <a:latin typeface="+mn-lt"/>
              <a:cs typeface="+mn-cs"/>
            </a:endParaRPr>
          </a:p>
        </p:txBody>
      </p:sp>
      <p:sp>
        <p:nvSpPr>
          <p:cNvPr id="1116177" name="Text Box 17"/>
          <p:cNvSpPr txBox="1">
            <a:spLocks noChangeArrowheads="1"/>
          </p:cNvSpPr>
          <p:nvPr/>
        </p:nvSpPr>
        <p:spPr bwMode="auto">
          <a:xfrm>
            <a:off x="3897944" y="1638300"/>
            <a:ext cx="433713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latin typeface="+mn-lt"/>
                <a:cs typeface="+mn-cs"/>
              </a:rPr>
              <a:t>A4</a:t>
            </a:r>
            <a:endParaRPr lang="en-US" sz="1600" b="0" dirty="0">
              <a:latin typeface="+mn-lt"/>
              <a:cs typeface="+mn-cs"/>
            </a:endParaRPr>
          </a:p>
        </p:txBody>
      </p:sp>
      <p:sp>
        <p:nvSpPr>
          <p:cNvPr id="1116180" name="Text Box 20"/>
          <p:cNvSpPr txBox="1">
            <a:spLocks noChangeArrowheads="1"/>
          </p:cNvSpPr>
          <p:nvPr/>
        </p:nvSpPr>
        <p:spPr bwMode="auto">
          <a:xfrm>
            <a:off x="2528880" y="3543300"/>
            <a:ext cx="428641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500" b="0" dirty="0" smtClean="0">
                <a:latin typeface="+mn-lt"/>
                <a:cs typeface="+mn-cs"/>
              </a:rPr>
              <a:t>C1</a:t>
            </a:r>
            <a:endParaRPr lang="en-US" sz="1500" b="0" dirty="0">
              <a:latin typeface="+mn-lt"/>
              <a:cs typeface="+mn-cs"/>
            </a:endParaRPr>
          </a:p>
        </p:txBody>
      </p:sp>
      <p:sp>
        <p:nvSpPr>
          <p:cNvPr id="1116233" name="Text Box 73"/>
          <p:cNvSpPr txBox="1">
            <a:spLocks noChangeArrowheads="1"/>
          </p:cNvSpPr>
          <p:nvPr/>
        </p:nvSpPr>
        <p:spPr bwMode="auto">
          <a:xfrm>
            <a:off x="243240" y="1428279"/>
            <a:ext cx="1745546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 dirty="0">
                <a:latin typeface="+mn-lt"/>
                <a:cs typeface="+mn-cs"/>
              </a:rPr>
              <a:t>Flow </a:t>
            </a:r>
            <a:r>
              <a:rPr lang="en-US" b="0" dirty="0" smtClean="0">
                <a:latin typeface="+mn-lt"/>
                <a:cs typeface="+mn-cs"/>
              </a:rPr>
              <a:t>A</a:t>
            </a:r>
            <a:endParaRPr lang="en-US" b="0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en-US" b="0" dirty="0">
                <a:latin typeface="+mn-lt"/>
                <a:cs typeface="+mn-cs"/>
              </a:rPr>
              <a:t>(arrival traffic)</a:t>
            </a:r>
          </a:p>
        </p:txBody>
      </p:sp>
      <p:sp>
        <p:nvSpPr>
          <p:cNvPr id="1116234" name="Text Box 74"/>
          <p:cNvSpPr txBox="1">
            <a:spLocks noChangeArrowheads="1"/>
          </p:cNvSpPr>
          <p:nvPr/>
        </p:nvSpPr>
        <p:spPr bwMode="auto">
          <a:xfrm>
            <a:off x="243240" y="2362200"/>
            <a:ext cx="1745546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 dirty="0">
                <a:latin typeface="+mn-lt"/>
                <a:cs typeface="+mn-cs"/>
              </a:rPr>
              <a:t>Flow </a:t>
            </a:r>
            <a:r>
              <a:rPr lang="en-US" b="0" dirty="0" smtClean="0">
                <a:latin typeface="+mn-lt"/>
                <a:cs typeface="+mn-cs"/>
              </a:rPr>
              <a:t>B</a:t>
            </a:r>
            <a:endParaRPr lang="en-US" b="0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en-US" b="0" dirty="0">
                <a:latin typeface="+mn-lt"/>
                <a:cs typeface="+mn-cs"/>
              </a:rPr>
              <a:t>(arrival traffic)</a:t>
            </a:r>
          </a:p>
        </p:txBody>
      </p:sp>
      <p:sp>
        <p:nvSpPr>
          <p:cNvPr id="1116237" name="Text Box 77"/>
          <p:cNvSpPr txBox="1">
            <a:spLocks noChangeArrowheads="1"/>
          </p:cNvSpPr>
          <p:nvPr/>
        </p:nvSpPr>
        <p:spPr bwMode="auto">
          <a:xfrm>
            <a:off x="7918187" y="1902743"/>
            <a:ext cx="66727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time</a:t>
            </a:r>
          </a:p>
        </p:txBody>
      </p:sp>
      <p:sp>
        <p:nvSpPr>
          <p:cNvPr id="1116238" name="Text Box 78"/>
          <p:cNvSpPr txBox="1">
            <a:spLocks noChangeArrowheads="1"/>
          </p:cNvSpPr>
          <p:nvPr/>
        </p:nvSpPr>
        <p:spPr bwMode="auto">
          <a:xfrm>
            <a:off x="7949937" y="2879055"/>
            <a:ext cx="66727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time</a:t>
            </a:r>
          </a:p>
        </p:txBody>
      </p:sp>
      <p:sp>
        <p:nvSpPr>
          <p:cNvPr id="81" name="Line 8"/>
          <p:cNvSpPr>
            <a:spLocks noChangeShapeType="1"/>
          </p:cNvSpPr>
          <p:nvPr/>
        </p:nvSpPr>
        <p:spPr bwMode="auto">
          <a:xfrm>
            <a:off x="1966560" y="3960813"/>
            <a:ext cx="6019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82" name="Rectangle 9"/>
          <p:cNvSpPr>
            <a:spLocks noChangeArrowheads="1"/>
          </p:cNvSpPr>
          <p:nvPr/>
        </p:nvSpPr>
        <p:spPr bwMode="auto">
          <a:xfrm>
            <a:off x="1966560" y="2590800"/>
            <a:ext cx="1233840" cy="457200"/>
          </a:xfrm>
          <a:prstGeom prst="rect">
            <a:avLst/>
          </a:prstGeom>
          <a:solidFill>
            <a:srgbClr val="FFFF4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87" name="Text Box 14"/>
          <p:cNvSpPr txBox="1">
            <a:spLocks noChangeArrowheads="1"/>
          </p:cNvSpPr>
          <p:nvPr/>
        </p:nvSpPr>
        <p:spPr bwMode="auto">
          <a:xfrm>
            <a:off x="2362200" y="2635811"/>
            <a:ext cx="433713" cy="335989"/>
          </a:xfrm>
          <a:prstGeom prst="rect">
            <a:avLst/>
          </a:prstGeom>
          <a:solidFill>
            <a:srgbClr val="FFFF47"/>
          </a:solidFill>
          <a:ln>
            <a:noFill/>
          </a:ln>
          <a:effectLst/>
          <a:extLst/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latin typeface="+mn-lt"/>
                <a:cs typeface="+mn-cs"/>
              </a:rPr>
              <a:t>B1</a:t>
            </a:r>
            <a:endParaRPr lang="en-US" sz="1600" b="0" dirty="0">
              <a:latin typeface="+mn-lt"/>
              <a:cs typeface="+mn-cs"/>
            </a:endParaRPr>
          </a:p>
        </p:txBody>
      </p:sp>
      <p:sp>
        <p:nvSpPr>
          <p:cNvPr id="92" name="Text Box 74"/>
          <p:cNvSpPr txBox="1">
            <a:spLocks noChangeArrowheads="1"/>
          </p:cNvSpPr>
          <p:nvPr/>
        </p:nvSpPr>
        <p:spPr bwMode="auto">
          <a:xfrm>
            <a:off x="228600" y="3429000"/>
            <a:ext cx="1745546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 dirty="0">
                <a:latin typeface="+mn-lt"/>
                <a:cs typeface="+mn-cs"/>
              </a:rPr>
              <a:t>Flow </a:t>
            </a:r>
            <a:r>
              <a:rPr lang="en-US" b="0" dirty="0" smtClean="0">
                <a:latin typeface="+mn-lt"/>
                <a:cs typeface="+mn-cs"/>
              </a:rPr>
              <a:t>C</a:t>
            </a:r>
            <a:endParaRPr lang="en-US" b="0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en-US" b="0" dirty="0">
                <a:latin typeface="+mn-lt"/>
                <a:cs typeface="+mn-cs"/>
              </a:rPr>
              <a:t>(arrival traffic)</a:t>
            </a:r>
          </a:p>
        </p:txBody>
      </p:sp>
      <p:sp>
        <p:nvSpPr>
          <p:cNvPr id="93" name="Text Box 78"/>
          <p:cNvSpPr txBox="1">
            <a:spLocks noChangeArrowheads="1"/>
          </p:cNvSpPr>
          <p:nvPr/>
        </p:nvSpPr>
        <p:spPr bwMode="auto">
          <a:xfrm>
            <a:off x="7935297" y="3781425"/>
            <a:ext cx="66727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time</a:t>
            </a:r>
          </a:p>
        </p:txBody>
      </p:sp>
      <p:sp>
        <p:nvSpPr>
          <p:cNvPr id="94" name="Rectangle 9"/>
          <p:cNvSpPr>
            <a:spLocks noChangeArrowheads="1"/>
          </p:cNvSpPr>
          <p:nvPr/>
        </p:nvSpPr>
        <p:spPr bwMode="auto">
          <a:xfrm>
            <a:off x="3200400" y="2590800"/>
            <a:ext cx="1233840" cy="457200"/>
          </a:xfrm>
          <a:prstGeom prst="rect">
            <a:avLst/>
          </a:prstGeom>
          <a:solidFill>
            <a:srgbClr val="FFFF4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95" name="Text Box 14"/>
          <p:cNvSpPr txBox="1">
            <a:spLocks noChangeArrowheads="1"/>
          </p:cNvSpPr>
          <p:nvPr/>
        </p:nvSpPr>
        <p:spPr bwMode="auto">
          <a:xfrm>
            <a:off x="3596040" y="2635811"/>
            <a:ext cx="433713" cy="335989"/>
          </a:xfrm>
          <a:prstGeom prst="rect">
            <a:avLst/>
          </a:prstGeom>
          <a:solidFill>
            <a:srgbClr val="FFFF47"/>
          </a:solidFill>
          <a:ln>
            <a:noFill/>
          </a:ln>
          <a:effectLst/>
          <a:extLst/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 dirty="0" smtClean="0">
                <a:latin typeface="+mn-lt"/>
                <a:cs typeface="+mn-cs"/>
              </a:rPr>
              <a:t>B2</a:t>
            </a:r>
            <a:endParaRPr lang="en-US" sz="1600" b="0" dirty="0">
              <a:latin typeface="+mn-lt"/>
              <a:cs typeface="+mn-cs"/>
            </a:endParaRPr>
          </a:p>
        </p:txBody>
      </p:sp>
      <p:sp>
        <p:nvSpPr>
          <p:cNvPr id="96" name="Rectangle 5"/>
          <p:cNvSpPr>
            <a:spLocks noChangeArrowheads="1"/>
          </p:cNvSpPr>
          <p:nvPr/>
        </p:nvSpPr>
        <p:spPr bwMode="auto">
          <a:xfrm>
            <a:off x="3795720" y="3505200"/>
            <a:ext cx="304800" cy="457200"/>
          </a:xfrm>
          <a:prstGeom prst="rect">
            <a:avLst/>
          </a:prstGeom>
          <a:solidFill>
            <a:srgbClr val="FF985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97" name="Text Box 20"/>
          <p:cNvSpPr txBox="1">
            <a:spLocks noChangeArrowheads="1"/>
          </p:cNvSpPr>
          <p:nvPr/>
        </p:nvSpPr>
        <p:spPr bwMode="auto">
          <a:xfrm>
            <a:off x="3733800" y="3543300"/>
            <a:ext cx="428641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500" b="0" dirty="0" smtClean="0">
                <a:latin typeface="+mn-lt"/>
                <a:cs typeface="+mn-cs"/>
              </a:rPr>
              <a:t>C2</a:t>
            </a:r>
            <a:endParaRPr lang="en-US" sz="1500" b="0" dirty="0">
              <a:latin typeface="+mn-lt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2590800" y="1219200"/>
            <a:ext cx="0" cy="32004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flipV="1">
            <a:off x="3200400" y="1219200"/>
            <a:ext cx="0" cy="32004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flipV="1">
            <a:off x="3810000" y="1219200"/>
            <a:ext cx="0" cy="32004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flipV="1">
            <a:off x="1981200" y="1219200"/>
            <a:ext cx="0" cy="32004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flipV="1">
            <a:off x="4419600" y="1219200"/>
            <a:ext cx="0" cy="320040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 Box 74"/>
          <p:cNvSpPr txBox="1">
            <a:spLocks noChangeArrowheads="1"/>
          </p:cNvSpPr>
          <p:nvPr/>
        </p:nvSpPr>
        <p:spPr bwMode="auto">
          <a:xfrm>
            <a:off x="381000" y="4800600"/>
            <a:ext cx="9144000" cy="2244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marL="342900" indent="-342900" algn="l">
              <a:buFont typeface="Arial"/>
              <a:buChar char="•"/>
              <a:defRPr/>
            </a:pPr>
            <a:r>
              <a:rPr lang="en-US" b="0" dirty="0" smtClean="0">
                <a:solidFill>
                  <a:srgbClr val="000090"/>
                </a:solidFill>
                <a:latin typeface="+mn-lt"/>
                <a:cs typeface="+mn-cs"/>
              </a:rPr>
              <a:t>What’s the packet order at the output for four scheduling disciplines?</a:t>
            </a:r>
          </a:p>
          <a:p>
            <a:pPr marL="799817" lvl="1" indent="-342900" algn="l">
              <a:buFont typeface="Arial"/>
              <a:buChar char="•"/>
              <a:defRPr/>
            </a:pPr>
            <a:r>
              <a:rPr lang="en-US" b="0" dirty="0" smtClean="0">
                <a:solidFill>
                  <a:srgbClr val="000090"/>
                </a:solidFill>
                <a:latin typeface="+mn-lt"/>
                <a:cs typeface="+mn-cs"/>
              </a:rPr>
              <a:t>FIFO</a:t>
            </a:r>
          </a:p>
          <a:p>
            <a:pPr marL="799817" lvl="1" indent="-342900" algn="l">
              <a:buFont typeface="Arial"/>
              <a:buChar char="•"/>
              <a:defRPr/>
            </a:pPr>
            <a:r>
              <a:rPr lang="en-US" b="0" dirty="0" smtClean="0">
                <a:solidFill>
                  <a:srgbClr val="000090"/>
                </a:solidFill>
                <a:latin typeface="+mn-lt"/>
                <a:cs typeface="+mn-cs"/>
              </a:rPr>
              <a:t>Round-Robin </a:t>
            </a:r>
          </a:p>
          <a:p>
            <a:pPr marL="799817" lvl="1" indent="-342900" algn="l">
              <a:buFont typeface="Arial"/>
              <a:buChar char="•"/>
              <a:defRPr/>
            </a:pPr>
            <a:r>
              <a:rPr lang="en-US" b="0" dirty="0" smtClean="0">
                <a:solidFill>
                  <a:srgbClr val="000090"/>
                </a:solidFill>
                <a:latin typeface="+mn-lt"/>
                <a:cs typeface="+mn-cs"/>
              </a:rPr>
              <a:t>Fair Queuing </a:t>
            </a:r>
          </a:p>
          <a:p>
            <a:pPr marL="799817" lvl="1" indent="-342900" algn="l">
              <a:buFont typeface="Arial"/>
              <a:buChar char="•"/>
              <a:defRPr/>
            </a:pPr>
            <a:r>
              <a:rPr lang="en-US" b="0" dirty="0" smtClean="0">
                <a:solidFill>
                  <a:srgbClr val="000090"/>
                </a:solidFill>
                <a:latin typeface="+mn-lt"/>
                <a:cs typeface="+mn-cs"/>
              </a:rPr>
              <a:t>Priority</a:t>
            </a:r>
          </a:p>
          <a:p>
            <a:pPr marL="342900" indent="-342900" algn="l">
              <a:buFont typeface="Arial"/>
              <a:buChar char="•"/>
              <a:defRPr/>
            </a:pPr>
            <a:r>
              <a:rPr lang="en-US" b="0" dirty="0" smtClean="0">
                <a:solidFill>
                  <a:srgbClr val="000090"/>
                </a:solidFill>
                <a:latin typeface="+mn-lt"/>
                <a:cs typeface="+mn-cs"/>
              </a:rPr>
              <a:t>Assume Flow A &gt; B &gt; C in priority and for breaking ties</a:t>
            </a:r>
          </a:p>
          <a:p>
            <a:pPr algn="l">
              <a:defRPr/>
            </a:pPr>
            <a:endParaRPr lang="en-US" b="0" dirty="0">
              <a:solidFill>
                <a:srgbClr val="00009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60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6362"/>
            <a:ext cx="8229600" cy="1173162"/>
          </a:xfrm>
        </p:spPr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Router-Assisted Congestion Control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Calibri"/>
                <a:cs typeface="Calibri"/>
              </a:rPr>
              <a:t>Recall: Three tasks for CC:</a:t>
            </a:r>
            <a:endParaRPr lang="en-US" sz="3200" dirty="0">
              <a:latin typeface="Calibri"/>
              <a:cs typeface="Calibri"/>
            </a:endParaRPr>
          </a:p>
          <a:p>
            <a:pPr lvl="1"/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>Fairness </a:t>
            </a: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  <a:sym typeface="Wingdings"/>
              </a:rPr>
              <a:t> e.g.,  Fair Queuing </a:t>
            </a:r>
            <a:endParaRPr lang="en-US" sz="2800" dirty="0" smtClean="0">
              <a:solidFill>
                <a:schemeClr val="bg2"/>
              </a:solidFill>
              <a:latin typeface="Calibri"/>
              <a:cs typeface="Calibri"/>
            </a:endParaRP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Rate adjustment </a:t>
            </a:r>
            <a:r>
              <a:rPr lang="en-US" sz="2800" dirty="0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 e.g., Rate Control Protocol</a:t>
            </a:r>
            <a:endParaRPr lang="en-US" sz="2800" dirty="0" smtClean="0">
              <a:solidFill>
                <a:srgbClr val="0000FF"/>
              </a:solidFill>
              <a:latin typeface="Calibri"/>
              <a:cs typeface="Calibri"/>
            </a:endParaRP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Detecting congestion </a:t>
            </a:r>
            <a:r>
              <a:rPr lang="en-US" sz="2800" dirty="0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 e.g., ECN</a:t>
            </a:r>
            <a:endParaRPr lang="en-US" sz="2800" dirty="0" smtClean="0">
              <a:solidFill>
                <a:srgbClr val="0000FF"/>
              </a:solidFill>
              <a:latin typeface="Calibri"/>
              <a:cs typeface="Calibri"/>
            </a:endParaRPr>
          </a:p>
          <a:p>
            <a:pPr lvl="7"/>
            <a:endParaRPr lang="en-US" sz="2000" dirty="0">
              <a:latin typeface="Calibri"/>
              <a:cs typeface="Calibri"/>
            </a:endParaRPr>
          </a:p>
          <a:p>
            <a:endParaRPr lang="en-US" sz="32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119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686800" cy="1173162"/>
          </a:xfrm>
        </p:spPr>
        <p:txBody>
          <a:bodyPr/>
          <a:lstStyle/>
          <a:p>
            <a:r>
              <a:rPr lang="en-US" sz="3600" dirty="0" smtClean="0"/>
              <a:t>Idea: Let </a:t>
            </a:r>
            <a:r>
              <a:rPr lang="en-US" sz="3600" dirty="0" smtClean="0"/>
              <a:t>routers tell </a:t>
            </a:r>
            <a:r>
              <a:rPr lang="en-US" sz="3600" dirty="0" err="1" smtClean="0"/>
              <a:t>endhosts</a:t>
            </a:r>
            <a:r>
              <a:rPr lang="en-US" sz="3600" dirty="0" smtClean="0"/>
              <a:t> what rate they should </a:t>
            </a:r>
            <a:r>
              <a:rPr lang="en-US" sz="3600" dirty="0" smtClean="0"/>
              <a:t>use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65338"/>
            <a:ext cx="8686800" cy="4411662"/>
          </a:xfrm>
        </p:spPr>
        <p:txBody>
          <a:bodyPr/>
          <a:lstStyle/>
          <a:p>
            <a:r>
              <a:rPr lang="en-US" dirty="0" smtClean="0"/>
              <a:t>Packets carry “rate field”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Routers insert “fair share” </a:t>
            </a:r>
            <a:r>
              <a:rPr lang="en-US" i="1" dirty="0" smtClean="0"/>
              <a:t>f</a:t>
            </a:r>
            <a:r>
              <a:rPr lang="en-US" dirty="0" smtClean="0"/>
              <a:t> in packet header</a:t>
            </a:r>
            <a:endParaRPr lang="en-US" dirty="0" smtClean="0">
              <a:latin typeface="Arial" charset="0"/>
              <a:cs typeface="Arial" charset="0"/>
            </a:endParaRP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End-hosts set sending rate (or window size) to </a:t>
            </a:r>
            <a:r>
              <a:rPr lang="en-US" i="1" dirty="0" smtClean="0">
                <a:latin typeface="Arial" charset="0"/>
                <a:cs typeface="Arial" charset="0"/>
              </a:rPr>
              <a:t>f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Note: </a:t>
            </a:r>
            <a:r>
              <a:rPr lang="en-US" dirty="0" smtClean="0">
                <a:latin typeface="Arial" charset="0"/>
                <a:cs typeface="Arial" charset="0"/>
              </a:rPr>
              <a:t>still </a:t>
            </a:r>
            <a:r>
              <a:rPr lang="en-US" dirty="0" smtClean="0">
                <a:latin typeface="Arial" charset="0"/>
                <a:cs typeface="Arial" charset="0"/>
              </a:rPr>
              <a:t>assumes end-hosts play by the rules</a:t>
            </a:r>
            <a:endParaRPr lang="en-US" dirty="0" smtClean="0">
              <a:latin typeface="Arial" charset="0"/>
              <a:cs typeface="Arial" charset="0"/>
            </a:endParaRPr>
          </a:p>
          <a:p>
            <a:endParaRPr lang="en-US" i="1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This is the basic idea behind the “Rate Control Protocol” (RCP) from </a:t>
            </a:r>
            <a:r>
              <a:rPr lang="en-US" dirty="0" err="1" smtClean="0">
                <a:latin typeface="Arial" charset="0"/>
                <a:cs typeface="Arial" charset="0"/>
              </a:rPr>
              <a:t>Dukkipati&amp;McKeown</a:t>
            </a:r>
            <a:r>
              <a:rPr lang="en-US" dirty="0" smtClean="0">
                <a:latin typeface="Arial" charset="0"/>
                <a:cs typeface="Arial" charset="0"/>
              </a:rPr>
              <a:t> in 2007</a:t>
            </a:r>
            <a:endParaRPr lang="en-US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08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A57F2C-0587-154F-BC86-EED43347AB98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78862" cy="941387"/>
          </a:xfrm>
        </p:spPr>
        <p:txBody>
          <a:bodyPr/>
          <a:lstStyle/>
          <a:p>
            <a:pPr>
              <a:tabLst>
                <a:tab pos="857250" algn="l"/>
              </a:tabLst>
            </a:pPr>
            <a:r>
              <a:rPr lang="en-US" sz="2800" dirty="0">
                <a:solidFill>
                  <a:srgbClr val="071F9A"/>
                </a:solidFill>
                <a:latin typeface="Arial" charset="0"/>
                <a:ea typeface="ＭＳ Ｐゴシック" charset="0"/>
                <a:cs typeface="Times New Roman" charset="0"/>
                <a:sym typeface="Times New Roman" charset="0"/>
              </a:rPr>
              <a:t>Flow Completion Time: TCP vs. </a:t>
            </a:r>
            <a:r>
              <a:rPr lang="en-US" sz="2800" dirty="0" smtClean="0">
                <a:solidFill>
                  <a:srgbClr val="071F9A"/>
                </a:solidFill>
                <a:latin typeface="Arial" charset="0"/>
                <a:ea typeface="ＭＳ Ｐゴシック" charset="0"/>
                <a:cs typeface="Times New Roman" charset="0"/>
                <a:sym typeface="Times New Roman" charset="0"/>
              </a:rPr>
              <a:t>RCP (Ignore XCP)</a:t>
            </a:r>
            <a:endParaRPr lang="en-US" sz="2800" dirty="0">
              <a:solidFill>
                <a:srgbClr val="071F9A"/>
              </a:solidFill>
              <a:latin typeface="Arial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2467181" y="1676400"/>
            <a:ext cx="393361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>
              <a:tabLst>
                <a:tab pos="754380" algn="l"/>
              </a:tabLst>
              <a:defRPr/>
            </a:pPr>
            <a:r>
              <a:rPr lang="en-US" b="0" dirty="0">
                <a:solidFill>
                  <a:srgbClr val="071F9A"/>
                </a:solidFill>
                <a:latin typeface="+mj-lt"/>
                <a:ea typeface="Times New Roman" charset="0"/>
                <a:cs typeface="Times New Roman" charset="0"/>
                <a:sym typeface="Times New Roman" charset="0"/>
              </a:rPr>
              <a:t>Flow Duration (</a:t>
            </a:r>
            <a:r>
              <a:rPr lang="en-US" b="0" dirty="0" err="1">
                <a:solidFill>
                  <a:srgbClr val="071F9A"/>
                </a:solidFill>
                <a:latin typeface="+mj-lt"/>
                <a:ea typeface="Times New Roman" charset="0"/>
                <a:cs typeface="Times New Roman" charset="0"/>
                <a:sym typeface="Times New Roman" charset="0"/>
              </a:rPr>
              <a:t>secs</a:t>
            </a:r>
            <a:r>
              <a:rPr lang="en-US" b="0" dirty="0">
                <a:solidFill>
                  <a:srgbClr val="071F9A"/>
                </a:solidFill>
                <a:latin typeface="+mj-lt"/>
                <a:ea typeface="Times New Roman" charset="0"/>
                <a:cs typeface="Times New Roman" charset="0"/>
                <a:sym typeface="Times New Roman" charset="0"/>
              </a:rPr>
              <a:t>) vs. Flow Size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85800" y="2085974"/>
            <a:ext cx="6324600" cy="4600575"/>
            <a:chOff x="685800" y="1941339"/>
            <a:chExt cx="6324600" cy="4739505"/>
          </a:xfrm>
        </p:grpSpPr>
        <p:grpSp>
          <p:nvGrpSpPr>
            <p:cNvPr id="8" name="Group 7"/>
            <p:cNvGrpSpPr/>
            <p:nvPr/>
          </p:nvGrpSpPr>
          <p:grpSpPr>
            <a:xfrm>
              <a:off x="685800" y="1941339"/>
              <a:ext cx="6324600" cy="4739505"/>
              <a:chOff x="685800" y="1941339"/>
              <a:chExt cx="6324600" cy="4739505"/>
            </a:xfrm>
          </p:grpSpPr>
          <p:pic>
            <p:nvPicPr>
              <p:cNvPr id="33797" name="Picture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2600" y="1941339"/>
                <a:ext cx="5257800" cy="4739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ectangle 6"/>
              <p:cNvSpPr/>
              <p:nvPr/>
            </p:nvSpPr>
            <p:spPr bwMode="auto">
              <a:xfrm>
                <a:off x="685800" y="2286000"/>
                <a:ext cx="457200" cy="2286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2362200" y="2489284"/>
              <a:ext cx="676432" cy="38048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RCP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80803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Firewall?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996901"/>
            <a:ext cx="1066800" cy="15852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3073101"/>
            <a:ext cx="1936376" cy="1371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2996901"/>
            <a:ext cx="2203622" cy="152400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 bwMode="auto">
          <a:xfrm>
            <a:off x="2971800" y="3758901"/>
            <a:ext cx="99060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181600" y="3758901"/>
            <a:ext cx="990600" cy="0"/>
          </a:xfrm>
          <a:prstGeom prst="straightConnector1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sp>
        <p:nvSpPr>
          <p:cNvPr id="14" name="Right Arrow 13"/>
          <p:cNvSpPr/>
          <p:nvPr/>
        </p:nvSpPr>
        <p:spPr bwMode="auto">
          <a:xfrm>
            <a:off x="2133600" y="2524780"/>
            <a:ext cx="2743200" cy="381000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Multiply 14"/>
          <p:cNvSpPr/>
          <p:nvPr/>
        </p:nvSpPr>
        <p:spPr bwMode="auto">
          <a:xfrm>
            <a:off x="4038600" y="2219980"/>
            <a:ext cx="685800" cy="914400"/>
          </a:xfrm>
          <a:prstGeom prst="mathMultiply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1762780"/>
            <a:ext cx="421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Blocks malicious traffic</a:t>
            </a:r>
            <a:endParaRPr lang="en-US" sz="2800" dirty="0">
              <a:latin typeface="+mn-lt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0800000">
            <a:off x="4343400" y="4886980"/>
            <a:ext cx="2743200" cy="381000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8" name="Multiply 17"/>
          <p:cNvSpPr/>
          <p:nvPr/>
        </p:nvSpPr>
        <p:spPr bwMode="auto">
          <a:xfrm>
            <a:off x="4495800" y="4572000"/>
            <a:ext cx="685800" cy="914400"/>
          </a:xfrm>
          <a:prstGeom prst="mathMultiply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600" y="5410200"/>
            <a:ext cx="4813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Blocks unauthorized traffic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5250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 animBg="1"/>
      <p:bldP spid="18" grpId="0" animBg="1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45013"/>
            <a:ext cx="6286500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1698625"/>
            <a:ext cx="62642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improvement?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004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RCP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Congestion control had long focused on </a:t>
            </a:r>
            <a:r>
              <a:rPr lang="en-US" dirty="0" smtClean="0">
                <a:solidFill>
                  <a:srgbClr val="0000FF"/>
                </a:solidFill>
              </a:rPr>
              <a:t>safety</a:t>
            </a:r>
            <a:r>
              <a:rPr lang="en-US" dirty="0" smtClean="0"/>
              <a:t> (primary) and </a:t>
            </a:r>
            <a:r>
              <a:rPr lang="en-US" dirty="0" smtClean="0">
                <a:solidFill>
                  <a:srgbClr val="0000FF"/>
                </a:solidFill>
              </a:rPr>
              <a:t>fairness </a:t>
            </a:r>
            <a:r>
              <a:rPr lang="en-US" dirty="0" smtClean="0"/>
              <a:t>(secondary)</a:t>
            </a:r>
          </a:p>
          <a:p>
            <a:pPr lvl="1"/>
            <a:r>
              <a:rPr lang="en-US" dirty="0" smtClean="0"/>
              <a:t>TCP does a good enough job at both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RCP highlighted CC’s impact on </a:t>
            </a:r>
            <a:r>
              <a:rPr lang="en-US" dirty="0" smtClean="0">
                <a:solidFill>
                  <a:srgbClr val="0000FF"/>
                </a:solidFill>
              </a:rPr>
              <a:t>performance</a:t>
            </a:r>
          </a:p>
          <a:p>
            <a:pPr lvl="1"/>
            <a:r>
              <a:rPr lang="en-US" dirty="0" smtClean="0"/>
              <a:t>performance matters a </a:t>
            </a:r>
            <a:r>
              <a:rPr lang="en-US" i="1" dirty="0" smtClean="0"/>
              <a:t>lot</a:t>
            </a:r>
            <a:r>
              <a:rPr lang="en-US" dirty="0" smtClean="0"/>
              <a:t> in today’s environment</a:t>
            </a:r>
          </a:p>
          <a:p>
            <a:pPr lvl="1"/>
            <a:endParaRPr lang="en-US" dirty="0"/>
          </a:p>
          <a:p>
            <a:r>
              <a:rPr lang="en-US" dirty="0" smtClean="0"/>
              <a:t>RCP shows we can do better but is still fairly complex and not incrementally deployable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62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RC3 – </a:t>
            </a:r>
            <a:r>
              <a:rPr lang="en-US" i="1" dirty="0" smtClean="0"/>
              <a:t>Mittal et al., 2014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9144000" cy="4411662"/>
          </a:xfrm>
        </p:spPr>
        <p:txBody>
          <a:bodyPr/>
          <a:lstStyle/>
          <a:p>
            <a:r>
              <a:rPr lang="en-US" dirty="0" smtClean="0"/>
              <a:t>RC3: Recursively Cautious Congestion Control</a:t>
            </a:r>
          </a:p>
          <a:p>
            <a:r>
              <a:rPr lang="en-US" dirty="0" smtClean="0"/>
              <a:t>Senders transmit at max rate from the get-go</a:t>
            </a:r>
          </a:p>
          <a:p>
            <a:r>
              <a:rPr lang="en-US" dirty="0" smtClean="0"/>
              <a:t>But packets are marked with priorities 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CWND packets are sent at priority#1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The remaining at low priority</a:t>
            </a:r>
          </a:p>
          <a:p>
            <a:r>
              <a:rPr lang="en-US" dirty="0" smtClean="0"/>
              <a:t>Routers implement priority scheduling (exists today)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If no </a:t>
            </a:r>
            <a:r>
              <a:rPr lang="en-US" dirty="0" smtClean="0">
                <a:solidFill>
                  <a:srgbClr val="000090"/>
                </a:solidFill>
              </a:rPr>
              <a:t>congestion, </a:t>
            </a:r>
            <a:r>
              <a:rPr lang="en-US" dirty="0" smtClean="0">
                <a:solidFill>
                  <a:srgbClr val="000090"/>
                </a:solidFill>
              </a:rPr>
              <a:t>all packets get through </a:t>
            </a:r>
            <a:r>
              <a:rPr lang="en-US" dirty="0" smtClean="0">
                <a:solidFill>
                  <a:srgbClr val="000090"/>
                </a:solidFill>
              </a:rPr>
              <a:t>(high performance)</a:t>
            </a:r>
            <a:endParaRPr lang="en-US" dirty="0" smtClean="0">
              <a:solidFill>
                <a:srgbClr val="000090"/>
              </a:solidFill>
            </a:endParaRP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else, low priority packets dropped (</a:t>
            </a:r>
            <a:r>
              <a:rPr lang="en-US" dirty="0" smtClean="0">
                <a:solidFill>
                  <a:srgbClr val="000090"/>
                </a:solidFill>
              </a:rPr>
              <a:t>safety and fairness)</a:t>
            </a:r>
            <a:endParaRPr lang="en-US" dirty="0" smtClean="0">
              <a:solidFill>
                <a:srgbClr val="00009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3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6362"/>
            <a:ext cx="8229600" cy="1173162"/>
          </a:xfrm>
        </p:spPr>
        <p:txBody>
          <a:bodyPr/>
          <a:lstStyle/>
          <a:p>
            <a:r>
              <a:rPr lang="en-US" sz="4000" dirty="0" smtClean="0">
                <a:latin typeface="Calibri"/>
                <a:cs typeface="Calibri"/>
              </a:rPr>
              <a:t>Router-Assisted Congestion Control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Calibri"/>
                <a:cs typeface="Calibri"/>
              </a:rPr>
              <a:t>Recall: Three tasks for CC:</a:t>
            </a:r>
            <a:endParaRPr lang="en-US" sz="3200" dirty="0">
              <a:latin typeface="Calibri"/>
              <a:cs typeface="Calibri"/>
            </a:endParaRPr>
          </a:p>
          <a:p>
            <a:pPr lvl="1"/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>Fairness </a:t>
            </a: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  <a:sym typeface="Wingdings"/>
              </a:rPr>
              <a:t> e.g.,  Fair Queuing </a:t>
            </a:r>
            <a:endParaRPr lang="en-US" sz="2800" dirty="0" smtClean="0">
              <a:solidFill>
                <a:schemeClr val="bg2"/>
              </a:solidFill>
              <a:latin typeface="Calibri"/>
              <a:cs typeface="Calibri"/>
            </a:endParaRPr>
          </a:p>
          <a:p>
            <a:pPr lvl="1"/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</a:rPr>
              <a:t>Rate adjustment </a:t>
            </a:r>
            <a:r>
              <a:rPr lang="en-US" sz="2800" dirty="0" smtClean="0">
                <a:solidFill>
                  <a:schemeClr val="bg2"/>
                </a:solidFill>
                <a:latin typeface="Calibri"/>
                <a:cs typeface="Calibri"/>
                <a:sym typeface="Wingdings"/>
              </a:rPr>
              <a:t> e.g., Rate Control Protocol</a:t>
            </a:r>
            <a:endParaRPr lang="en-US" sz="2800" dirty="0" smtClean="0">
              <a:solidFill>
                <a:schemeClr val="bg2"/>
              </a:solidFill>
              <a:latin typeface="Calibri"/>
              <a:cs typeface="Calibri"/>
            </a:endParaRPr>
          </a:p>
          <a:p>
            <a:pPr lvl="1"/>
            <a:r>
              <a:rPr lang="en-US" sz="2800" dirty="0" smtClean="0">
                <a:latin typeface="Calibri"/>
                <a:cs typeface="Calibri"/>
              </a:rPr>
              <a:t>Detecting congestion </a:t>
            </a:r>
            <a:r>
              <a:rPr lang="en-US" sz="2800" dirty="0" smtClean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 e.g., ECN</a:t>
            </a:r>
            <a:endParaRPr lang="en-US" sz="2800" dirty="0" smtClean="0">
              <a:solidFill>
                <a:srgbClr val="0000FF"/>
              </a:solidFill>
              <a:latin typeface="Calibri"/>
              <a:cs typeface="Calibri"/>
            </a:endParaRPr>
          </a:p>
          <a:p>
            <a:pPr lvl="7"/>
            <a:endParaRPr lang="en-US" sz="2000" dirty="0">
              <a:latin typeface="Calibri"/>
              <a:cs typeface="Calibri"/>
            </a:endParaRPr>
          </a:p>
          <a:p>
            <a:endParaRPr lang="en-US" sz="32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8543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915400" cy="1173162"/>
          </a:xfrm>
        </p:spPr>
        <p:txBody>
          <a:bodyPr/>
          <a:lstStyle/>
          <a:p>
            <a:r>
              <a:rPr lang="en-US" sz="3600" dirty="0" smtClean="0"/>
              <a:t>Explicit Congestion Notification (ECN)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8138"/>
            <a:ext cx="8763000" cy="4792662"/>
          </a:xfrm>
        </p:spPr>
        <p:txBody>
          <a:bodyPr/>
          <a:lstStyle/>
          <a:p>
            <a:r>
              <a:rPr lang="en-US" sz="2400" dirty="0" smtClean="0"/>
              <a:t>Single bit in packet header; set by congested routers</a:t>
            </a:r>
          </a:p>
          <a:p>
            <a:pPr lvl="1"/>
            <a:r>
              <a:rPr lang="en-US" sz="2000" dirty="0"/>
              <a:t>Many options for when routers set the </a:t>
            </a:r>
            <a:r>
              <a:rPr lang="en-US" sz="2000" dirty="0" smtClean="0"/>
              <a:t>bit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Tradeoff </a:t>
            </a:r>
            <a:r>
              <a:rPr lang="en-US" sz="2000" dirty="0">
                <a:solidFill>
                  <a:srgbClr val="000090"/>
                </a:solidFill>
              </a:rPr>
              <a:t>between (link) utilization and (packet) delay</a:t>
            </a:r>
            <a:endParaRPr lang="en-US" sz="1600" dirty="0">
              <a:solidFill>
                <a:srgbClr val="00009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Receiver relays ECN bit in its ACK to the sender</a:t>
            </a:r>
          </a:p>
          <a:p>
            <a:pPr lvl="1"/>
            <a:r>
              <a:rPr lang="en-US" sz="2000" dirty="0" smtClean="0"/>
              <a:t>Congestion semantics can be exactly like that of drop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e.g., </a:t>
            </a:r>
            <a:r>
              <a:rPr lang="en-US" sz="2000" dirty="0" err="1" smtClean="0">
                <a:solidFill>
                  <a:srgbClr val="000090"/>
                </a:solidFill>
              </a:rPr>
              <a:t>endhost</a:t>
            </a:r>
            <a:r>
              <a:rPr lang="en-US" sz="2000" dirty="0" smtClean="0">
                <a:solidFill>
                  <a:srgbClr val="000090"/>
                </a:solidFill>
              </a:rPr>
              <a:t> reacts as though it saw a drop</a:t>
            </a:r>
            <a:endParaRPr lang="en-US" sz="2000" dirty="0">
              <a:solidFill>
                <a:srgbClr val="000090"/>
              </a:solidFill>
            </a:endParaRPr>
          </a:p>
          <a:p>
            <a:pPr lvl="5"/>
            <a:endParaRPr lang="en-US" sz="1600" dirty="0" smtClean="0"/>
          </a:p>
          <a:p>
            <a:r>
              <a:rPr lang="en-US" sz="2400" dirty="0" smtClean="0"/>
              <a:t>Advantages: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Don’t confuse corruption with congestion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Serves as an early indicator of congestion to avoid delays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Easy (easier) to incrementally deploy 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Today: defined in RFC 3168 using </a:t>
            </a:r>
            <a:r>
              <a:rPr lang="en-US" sz="2000" dirty="0" err="1" smtClean="0">
                <a:solidFill>
                  <a:srgbClr val="000090"/>
                </a:solidFill>
              </a:rPr>
              <a:t>ToS</a:t>
            </a:r>
            <a:r>
              <a:rPr lang="en-US" sz="2000" dirty="0" smtClean="0">
                <a:solidFill>
                  <a:srgbClr val="000090"/>
                </a:solidFill>
              </a:rPr>
              <a:t>/DSCP bits in the IP header</a:t>
            </a:r>
          </a:p>
        </p:txBody>
      </p:sp>
    </p:spTree>
    <p:extLst>
      <p:ext uri="{BB962C8B-B14F-4D97-AF65-F5344CB8AC3E}">
        <p14:creationId xmlns:p14="http://schemas.microsoft.com/office/powerpoint/2010/main" val="257451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249362"/>
          </a:xfrm>
        </p:spPr>
        <p:txBody>
          <a:bodyPr/>
          <a:lstStyle/>
          <a:p>
            <a:r>
              <a:rPr lang="en-US" dirty="0" smtClean="0"/>
              <a:t>A final proposal: Charge people for congestion!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11662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Use ECN as congestion markers</a:t>
            </a:r>
          </a:p>
          <a:p>
            <a:pPr lvl="2"/>
            <a:endParaRPr lang="en-US" sz="1800" dirty="0" smtClean="0"/>
          </a:p>
          <a:p>
            <a:r>
              <a:rPr lang="en-US" sz="2400" dirty="0" smtClean="0"/>
              <a:t>Whenever I get an ECN bit set, I have to pay $</a:t>
            </a:r>
            <a:r>
              <a:rPr lang="en-US" sz="2400" dirty="0"/>
              <a:t>$</a:t>
            </a:r>
            <a:endParaRPr lang="en-US" sz="2400" dirty="0" smtClean="0"/>
          </a:p>
          <a:p>
            <a:pPr lvl="2"/>
            <a:endParaRPr lang="en-US" sz="1800" dirty="0" smtClean="0"/>
          </a:p>
          <a:p>
            <a:r>
              <a:rPr lang="en-US" sz="2400" dirty="0" smtClean="0"/>
              <a:t>Now, there’s no debate over what a flow is, or what fair is…</a:t>
            </a:r>
          </a:p>
          <a:p>
            <a:pPr lvl="2"/>
            <a:endParaRPr lang="en-US" sz="1800" dirty="0"/>
          </a:p>
          <a:p>
            <a:r>
              <a:rPr lang="en-US" sz="2400" dirty="0" smtClean="0"/>
              <a:t>Idea started by Frank Kelly at Cambridge </a:t>
            </a:r>
          </a:p>
          <a:p>
            <a:pPr lvl="1"/>
            <a:r>
              <a:rPr lang="en-US" sz="2000" dirty="0" smtClean="0"/>
              <a:t>“optimal” solution, backed by much math</a:t>
            </a:r>
          </a:p>
          <a:p>
            <a:pPr lvl="1"/>
            <a:r>
              <a:rPr lang="en-US" sz="2000" dirty="0" smtClean="0"/>
              <a:t>Great idea: simple, elegant, effective</a:t>
            </a:r>
          </a:p>
          <a:p>
            <a:pPr lvl="1"/>
            <a:r>
              <a:rPr lang="en-US" sz="2000" dirty="0" smtClean="0"/>
              <a:t>Unclear that it will impact practice</a:t>
            </a:r>
          </a:p>
        </p:txBody>
      </p:sp>
    </p:spTree>
    <p:extLst>
      <p:ext uri="{BB962C8B-B14F-4D97-AF65-F5344CB8AC3E}">
        <p14:creationId xmlns:p14="http://schemas.microsoft.com/office/powerpoint/2010/main" val="208197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19262"/>
            <a:ext cx="8839200" cy="5138737"/>
          </a:xfrm>
        </p:spPr>
        <p:txBody>
          <a:bodyPr/>
          <a:lstStyle/>
          <a:p>
            <a:r>
              <a:rPr lang="en-US" dirty="0" smtClean="0"/>
              <a:t>TCP</a:t>
            </a:r>
          </a:p>
          <a:p>
            <a:pPr lvl="1"/>
            <a:r>
              <a:rPr lang="en-US" dirty="0" smtClean="0"/>
              <a:t>allows </a:t>
            </a:r>
            <a:r>
              <a:rPr lang="en-US" dirty="0" smtClean="0"/>
              <a:t>apps to assume reliable </a:t>
            </a:r>
            <a:r>
              <a:rPr lang="en-US" dirty="0" err="1" smtClean="0"/>
              <a:t>bytestream</a:t>
            </a:r>
            <a:r>
              <a:rPr lang="en-US" dirty="0" smtClean="0"/>
              <a:t> delivery</a:t>
            </a:r>
          </a:p>
          <a:p>
            <a:pPr lvl="1"/>
            <a:r>
              <a:rPr lang="en-US" dirty="0" smtClean="0"/>
              <a:t>with (mostly) fair and safe sharing of network resources</a:t>
            </a:r>
          </a:p>
          <a:p>
            <a:pPr lvl="1"/>
            <a:endParaRPr lang="en-US" dirty="0"/>
          </a:p>
          <a:p>
            <a:r>
              <a:rPr lang="en-US" dirty="0" smtClean="0"/>
              <a:t>Congestion control</a:t>
            </a:r>
          </a:p>
          <a:p>
            <a:pPr marL="801475" lvl="1" indent="-457200">
              <a:buFont typeface="+mj-lt"/>
              <a:buAutoNum type="arabicPeriod"/>
            </a:pPr>
            <a:r>
              <a:rPr lang="en-US" dirty="0" smtClean="0"/>
              <a:t>avoid overloading the network to the point of collapse</a:t>
            </a:r>
          </a:p>
          <a:p>
            <a:pPr marL="801475" lvl="1" indent="-457200">
              <a:buFont typeface="+mj-lt"/>
              <a:buAutoNum type="arabicPeriod"/>
            </a:pPr>
            <a:r>
              <a:rPr lang="en-US" dirty="0" smtClean="0"/>
              <a:t>while sharing resources fairly</a:t>
            </a:r>
          </a:p>
          <a:p>
            <a:pPr marL="801475" lvl="1" indent="-457200">
              <a:buFont typeface="+mj-lt"/>
              <a:buAutoNum type="arabicPeriod"/>
            </a:pPr>
            <a:r>
              <a:rPr lang="en-US" dirty="0" smtClean="0"/>
              <a:t>and maximizing performance</a:t>
            </a:r>
          </a:p>
          <a:p>
            <a:pPr lvl="1"/>
            <a:r>
              <a:rPr lang="en-US" sz="2000" i="1" dirty="0" smtClean="0"/>
              <a:t>TCP does a good enough job at the first two but the last is more iffy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540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Stock</a:t>
            </a:r>
            <a:endParaRPr lang="en-US" dirty="0"/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9067800" cy="4800600"/>
          </a:xfrm>
        </p:spPr>
        <p:txBody>
          <a:bodyPr/>
          <a:lstStyle/>
          <a:p>
            <a:endParaRPr lang="en-US" sz="2400" dirty="0"/>
          </a:p>
          <a:p>
            <a:r>
              <a:rPr lang="en-US" dirty="0" smtClean="0"/>
              <a:t>Course so far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Concepts </a:t>
            </a:r>
            <a:r>
              <a:rPr lang="en-US" i="1" dirty="0" smtClean="0">
                <a:solidFill>
                  <a:srgbClr val="000090"/>
                </a:solidFill>
              </a:rPr>
              <a:t>(links, delays, switches)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Overall </a:t>
            </a:r>
            <a:r>
              <a:rPr lang="en-US" dirty="0" smtClean="0">
                <a:solidFill>
                  <a:srgbClr val="000090"/>
                </a:solidFill>
              </a:rPr>
              <a:t>architecture (</a:t>
            </a:r>
            <a:r>
              <a:rPr lang="en-US" i="1" dirty="0" smtClean="0">
                <a:solidFill>
                  <a:srgbClr val="000090"/>
                </a:solidFill>
              </a:rPr>
              <a:t>layers, protocols, </a:t>
            </a:r>
            <a:r>
              <a:rPr lang="en-US" i="1" dirty="0" smtClean="0">
                <a:solidFill>
                  <a:srgbClr val="000090"/>
                </a:solidFill>
              </a:rPr>
              <a:t>principles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  <a:endParaRPr lang="en-US" dirty="0" smtClean="0">
              <a:solidFill>
                <a:srgbClr val="000090"/>
              </a:solidFill>
            </a:endParaRP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Network layer (</a:t>
            </a:r>
            <a:r>
              <a:rPr lang="en-US" i="1" dirty="0" smtClean="0">
                <a:solidFill>
                  <a:srgbClr val="000090"/>
                </a:solidFill>
              </a:rPr>
              <a:t>how we interconnect hosts and networks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Transport </a:t>
            </a:r>
            <a:r>
              <a:rPr lang="en-US" dirty="0" smtClean="0">
                <a:solidFill>
                  <a:srgbClr val="000090"/>
                </a:solidFill>
              </a:rPr>
              <a:t>layer (</a:t>
            </a:r>
            <a:r>
              <a:rPr lang="en-US" i="1" dirty="0" smtClean="0">
                <a:solidFill>
                  <a:srgbClr val="000090"/>
                </a:solidFill>
              </a:rPr>
              <a:t>how we make best-effort usable to apps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  <a:endParaRPr lang="en-US" dirty="0" smtClean="0">
              <a:solidFill>
                <a:srgbClr val="000090"/>
              </a:solidFill>
            </a:endParaRPr>
          </a:p>
          <a:p>
            <a:pPr lvl="1"/>
            <a:endParaRPr lang="en-US" dirty="0"/>
          </a:p>
          <a:p>
            <a:r>
              <a:rPr lang="en-US" dirty="0" smtClean="0"/>
              <a:t>What’s left?</a:t>
            </a:r>
          </a:p>
          <a:p>
            <a:pPr lvl="1"/>
            <a:r>
              <a:rPr lang="en-US" dirty="0"/>
              <a:t>Application </a:t>
            </a:r>
            <a:r>
              <a:rPr lang="en-US" dirty="0" smtClean="0"/>
              <a:t>layer (DNS, HTTP) </a:t>
            </a:r>
            <a:r>
              <a:rPr lang="en-US" dirty="0">
                <a:solidFill>
                  <a:srgbClr val="000090"/>
                </a:solidFill>
                <a:sym typeface="Wingdings"/>
              </a:rPr>
              <a:t> </a:t>
            </a:r>
            <a:r>
              <a:rPr lang="en-US" dirty="0" smtClean="0">
                <a:solidFill>
                  <a:srgbClr val="000090"/>
                </a:solidFill>
                <a:sym typeface="Wingdings"/>
              </a:rPr>
              <a:t>this week</a:t>
            </a:r>
            <a:endParaRPr lang="en-US" dirty="0" smtClean="0"/>
          </a:p>
          <a:p>
            <a:pPr lvl="1"/>
            <a:r>
              <a:rPr lang="en-US" dirty="0" smtClean="0"/>
              <a:t>Lower layers (Ethernet, Wireless) </a:t>
            </a:r>
            <a:r>
              <a:rPr lang="en-US" dirty="0" smtClean="0">
                <a:solidFill>
                  <a:srgbClr val="000090"/>
                </a:solidFill>
                <a:sym typeface="Wingdings"/>
              </a:rPr>
              <a:t> next </a:t>
            </a:r>
          </a:p>
          <a:p>
            <a:pPr lvl="1"/>
            <a:r>
              <a:rPr lang="en-US" dirty="0" smtClean="0"/>
              <a:t>Advanced topics (datacenters, SDN, IPv6) </a:t>
            </a:r>
            <a:r>
              <a:rPr lang="en-US" dirty="0" smtClean="0">
                <a:solidFill>
                  <a:srgbClr val="000090"/>
                </a:solidFill>
                <a:sym typeface="Wingdings"/>
              </a:rPr>
              <a:t>last ~2 weeks</a:t>
            </a:r>
            <a:endParaRPr lang="en-US" dirty="0" smtClean="0">
              <a:solidFill>
                <a:srgbClr val="00009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3936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45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9"/>
            <a:ext cx="8686800" cy="1173162"/>
          </a:xfrm>
        </p:spPr>
        <p:txBody>
          <a:bodyPr/>
          <a:lstStyle/>
          <a:p>
            <a:r>
              <a:rPr lang="en-US" dirty="0" smtClean="0"/>
              <a:t>Some very special guest lectures</a:t>
            </a:r>
            <a:endParaRPr lang="en-US" dirty="0"/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1" y="2057400"/>
            <a:ext cx="9067800" cy="4800600"/>
          </a:xfrm>
        </p:spPr>
        <p:txBody>
          <a:bodyPr/>
          <a:lstStyle/>
          <a:p>
            <a:endParaRPr lang="en-US" sz="2400" dirty="0"/>
          </a:p>
          <a:p>
            <a:r>
              <a:rPr lang="en-US" dirty="0" smtClean="0"/>
              <a:t>Nov 10: </a:t>
            </a:r>
            <a:r>
              <a:rPr lang="en-US" dirty="0" err="1" smtClean="0"/>
              <a:t>Yahel</a:t>
            </a:r>
            <a:r>
              <a:rPr lang="en-US" dirty="0" smtClean="0"/>
              <a:t> Ben-David (</a:t>
            </a:r>
            <a:r>
              <a:rPr lang="en-US" i="1" dirty="0" smtClean="0">
                <a:solidFill>
                  <a:srgbClr val="000090"/>
                </a:solidFill>
              </a:rPr>
              <a:t>Wireless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Nov 19: Stephen </a:t>
            </a:r>
            <a:r>
              <a:rPr lang="en-US" dirty="0" err="1" smtClean="0"/>
              <a:t>Strowes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000090"/>
                </a:solidFill>
              </a:rPr>
              <a:t>IPv6</a:t>
            </a:r>
            <a:r>
              <a:rPr lang="en-US" dirty="0" smtClean="0"/>
              <a:t>) </a:t>
            </a:r>
          </a:p>
          <a:p>
            <a:r>
              <a:rPr lang="en-US" dirty="0" smtClean="0"/>
              <a:t>Nov 24: Scott </a:t>
            </a:r>
            <a:r>
              <a:rPr lang="en-US" dirty="0" err="1" smtClean="0"/>
              <a:t>Shenker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000090"/>
                </a:solidFill>
              </a:rPr>
              <a:t>SDN)</a:t>
            </a:r>
          </a:p>
          <a:p>
            <a:r>
              <a:rPr lang="en-US" dirty="0" smtClean="0"/>
              <a:t>Dec 1: Panel: Careers in networking (</a:t>
            </a:r>
            <a:r>
              <a:rPr lang="en-US" i="1" dirty="0" smtClean="0">
                <a:solidFill>
                  <a:srgbClr val="000090"/>
                </a:solidFill>
              </a:rPr>
              <a:t>tentative)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6007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411662"/>
          </a:xfrm>
        </p:spPr>
        <p:txBody>
          <a:bodyPr/>
          <a:lstStyle/>
          <a:p>
            <a:r>
              <a:rPr lang="en-US" dirty="0" smtClean="0"/>
              <a:t>Domain Name System (DNS) </a:t>
            </a:r>
          </a:p>
          <a:p>
            <a:pPr lvl="1"/>
            <a:r>
              <a:rPr lang="en-US" dirty="0" smtClean="0"/>
              <a:t>What’s behind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(e.g.) </a:t>
            </a:r>
            <a:r>
              <a:rPr lang="en-US" dirty="0" err="1" smtClean="0">
                <a:solidFill>
                  <a:srgbClr val="000090"/>
                </a:solidFill>
              </a:rPr>
              <a:t>instr.eecs.berkeley.edu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HTTP and the Web</a:t>
            </a:r>
          </a:p>
          <a:p>
            <a:pPr lvl="1"/>
            <a:r>
              <a:rPr lang="en-US" dirty="0" smtClean="0"/>
              <a:t>What happens when you click on a link?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99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>
            <a:off x="4191000" y="3234268"/>
            <a:ext cx="1828800" cy="0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86200" y="990600"/>
            <a:ext cx="3707105" cy="3252553"/>
          </a:xfrm>
          <a:prstGeom prst="rect">
            <a:avLst/>
          </a:prstGeom>
          <a:noFill/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 b="0"/>
          </a:p>
        </p:txBody>
      </p:sp>
      <p:sp>
        <p:nvSpPr>
          <p:cNvPr id="5" name="TextBox 4"/>
          <p:cNvSpPr txBox="1"/>
          <p:nvPr/>
        </p:nvSpPr>
        <p:spPr>
          <a:xfrm>
            <a:off x="3652652" y="3502648"/>
            <a:ext cx="49259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n-lt"/>
              </a:rPr>
              <a:t>ext</a:t>
            </a:r>
            <a:endParaRPr lang="en-US" sz="1800" b="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6912" y="3502648"/>
            <a:ext cx="42846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7573" y="3502648"/>
            <a:ext cx="90297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firewall</a:t>
            </a:r>
            <a:endParaRPr lang="en-US" sz="1800" b="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6967" y="105687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VM</a:t>
            </a:r>
            <a:endParaRPr lang="en-US" sz="1800" b="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2536" y="2316900"/>
            <a:ext cx="1595809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 smtClean="0">
                <a:latin typeface="+mn-lt"/>
              </a:rPr>
              <a:t>Linux TCP/IP 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network stack</a:t>
            </a:r>
            <a:endParaRPr lang="en-US" sz="1800" b="0" dirty="0">
              <a:latin typeface="+mn-lt"/>
            </a:endParaRPr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H="1" flipV="1">
            <a:off x="6610440" y="1743020"/>
            <a:ext cx="1" cy="57388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686171" y="2963231"/>
            <a:ext cx="15641" cy="53941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502146" y="2963231"/>
            <a:ext cx="15641" cy="539417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648066" y="3609987"/>
            <a:ext cx="726160" cy="1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666340" y="3771622"/>
            <a:ext cx="726160" cy="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37626" y="3609987"/>
            <a:ext cx="639221" cy="0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155900" y="3771623"/>
            <a:ext cx="620947" cy="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678455" y="3609987"/>
            <a:ext cx="987172" cy="0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96729" y="3771624"/>
            <a:ext cx="968898" cy="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43000"/>
            <a:ext cx="584200" cy="5842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1143000"/>
            <a:ext cx="620584" cy="6096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124200"/>
            <a:ext cx="1828800" cy="1264777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 bwMode="auto">
          <a:xfrm>
            <a:off x="4419600" y="3124200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00600" y="3124200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181600" y="3124200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562600" y="3124200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1" name="Multiply 30"/>
          <p:cNvSpPr/>
          <p:nvPr/>
        </p:nvSpPr>
        <p:spPr bwMode="auto">
          <a:xfrm>
            <a:off x="5073651" y="3015848"/>
            <a:ext cx="457200" cy="447020"/>
          </a:xfrm>
          <a:prstGeom prst="mathMultiply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343400" y="4038600"/>
            <a:ext cx="1828800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4572000" y="3928532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953000" y="3928532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334000" y="3928532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715000" y="3928532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Multiply 36"/>
          <p:cNvSpPr/>
          <p:nvPr/>
        </p:nvSpPr>
        <p:spPr bwMode="auto">
          <a:xfrm>
            <a:off x="4855634" y="3820583"/>
            <a:ext cx="457200" cy="447020"/>
          </a:xfrm>
          <a:prstGeom prst="mathMultiply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Multiply 37"/>
          <p:cNvSpPr/>
          <p:nvPr/>
        </p:nvSpPr>
        <p:spPr bwMode="auto">
          <a:xfrm>
            <a:off x="4474634" y="3820583"/>
            <a:ext cx="457200" cy="447020"/>
          </a:xfrm>
          <a:prstGeom prst="mathMultiply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265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</a:t>
            </a:r>
            <a:r>
              <a:rPr lang="en-US" dirty="0"/>
              <a:t>Names &amp; Addresses</a:t>
            </a:r>
          </a:p>
        </p:txBody>
      </p:sp>
      <p:sp>
        <p:nvSpPr>
          <p:cNvPr id="162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1" y="1676400"/>
            <a:ext cx="7924800" cy="49530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Host </a:t>
            </a:r>
            <a:r>
              <a:rPr lang="en-US" dirty="0" smtClean="0"/>
              <a:t>addresses</a:t>
            </a:r>
            <a:r>
              <a:rPr lang="en-US" dirty="0"/>
              <a:t>: </a:t>
            </a:r>
            <a:r>
              <a:rPr lang="en-US" sz="2400" i="1" dirty="0">
                <a:solidFill>
                  <a:srgbClr val="000090"/>
                </a:solidFill>
              </a:rPr>
              <a:t>e.g., 169.229.131.109</a:t>
            </a:r>
            <a:endParaRPr lang="en-US" dirty="0">
              <a:solidFill>
                <a:srgbClr val="00009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 smtClean="0"/>
              <a:t>a number used by protocols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conforms to </a:t>
            </a:r>
            <a:r>
              <a:rPr lang="en-US" dirty="0" smtClean="0"/>
              <a:t>network structure (</a:t>
            </a:r>
            <a:r>
              <a:rPr lang="en-US" dirty="0" smtClean="0">
                <a:solidFill>
                  <a:srgbClr val="000090"/>
                </a:solidFill>
              </a:rPr>
              <a:t>the “where”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Host </a:t>
            </a:r>
            <a:r>
              <a:rPr lang="en-US" dirty="0"/>
              <a:t>names: </a:t>
            </a:r>
            <a:r>
              <a:rPr lang="en-US" sz="2400" i="1" dirty="0">
                <a:solidFill>
                  <a:srgbClr val="000090"/>
                </a:solidFill>
              </a:rPr>
              <a:t>e.g., </a:t>
            </a:r>
            <a:r>
              <a:rPr lang="en-US" sz="2400" i="1" dirty="0" err="1">
                <a:solidFill>
                  <a:srgbClr val="000090"/>
                </a:solidFill>
              </a:rPr>
              <a:t>instr.eecs.berkeley.edu</a:t>
            </a:r>
            <a:endParaRPr lang="en-US" dirty="0">
              <a:solidFill>
                <a:srgbClr val="00009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m</a:t>
            </a:r>
            <a:r>
              <a:rPr lang="en-US" dirty="0" smtClean="0"/>
              <a:t>nemonic name usable by humans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conforms to organizational structure (</a:t>
            </a:r>
            <a:r>
              <a:rPr lang="en-US" dirty="0">
                <a:solidFill>
                  <a:srgbClr val="000090"/>
                </a:solidFill>
              </a:rPr>
              <a:t>the “who”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The Domain Name System (DNS) is how we map from one to the other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directory service </a:t>
            </a:r>
            <a:r>
              <a:rPr lang="en-US" dirty="0" smtClean="0"/>
              <a:t>for hosts on the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056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20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9138"/>
            <a:ext cx="8991600" cy="4411662"/>
          </a:xfrm>
        </p:spPr>
        <p:txBody>
          <a:bodyPr/>
          <a:lstStyle/>
          <a:p>
            <a:r>
              <a:rPr lang="en-US" dirty="0" smtClean="0"/>
              <a:t>Convenience </a:t>
            </a:r>
          </a:p>
          <a:p>
            <a:pPr lvl="1"/>
            <a:r>
              <a:rPr lang="en-US" dirty="0" smtClean="0"/>
              <a:t>Easier to remember </a:t>
            </a:r>
            <a:r>
              <a:rPr lang="en-US" dirty="0" smtClean="0">
                <a:hlinkClick r:id="rId2"/>
              </a:rPr>
              <a:t>www.google.com</a:t>
            </a:r>
            <a:r>
              <a:rPr lang="en-US" dirty="0" smtClean="0"/>
              <a:t> than 74.125.239.49</a:t>
            </a:r>
          </a:p>
          <a:p>
            <a:pPr lvl="1"/>
            <a:endParaRPr lang="en-US" dirty="0"/>
          </a:p>
          <a:p>
            <a:r>
              <a:rPr lang="en-US" dirty="0" smtClean="0"/>
              <a:t>Provides a level of indirection!</a:t>
            </a:r>
          </a:p>
          <a:p>
            <a:pPr lvl="1"/>
            <a:r>
              <a:rPr lang="en-US" dirty="0" smtClean="0"/>
              <a:t>Decoupled names from addresses</a:t>
            </a:r>
          </a:p>
          <a:p>
            <a:pPr lvl="1"/>
            <a:r>
              <a:rPr lang="en-US" dirty="0" smtClean="0"/>
              <a:t>Many uses </a:t>
            </a:r>
            <a:r>
              <a:rPr lang="en-US" dirty="0" smtClean="0"/>
              <a:t>beyond just naming a specific host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9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DNS: </a:t>
            </a:r>
            <a:r>
              <a:rPr lang="en-US" dirty="0" smtClean="0"/>
              <a:t>Early days</a:t>
            </a:r>
            <a:endParaRPr lang="en-US" dirty="0"/>
          </a:p>
        </p:txBody>
      </p:sp>
      <p:sp>
        <p:nvSpPr>
          <p:cNvPr id="162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610600" cy="5181600"/>
          </a:xfrm>
        </p:spPr>
        <p:txBody>
          <a:bodyPr/>
          <a:lstStyle/>
          <a:p>
            <a:r>
              <a:rPr lang="en-US" sz="2400" dirty="0" smtClean="0"/>
              <a:t>Mappings stored in </a:t>
            </a:r>
            <a:r>
              <a:rPr lang="en-US" sz="2400" dirty="0"/>
              <a:t>a </a:t>
            </a:r>
            <a:r>
              <a:rPr lang="en-US" sz="2400" dirty="0" err="1"/>
              <a:t>hosts.txt</a:t>
            </a:r>
            <a:r>
              <a:rPr lang="en-US" sz="2400" dirty="0"/>
              <a:t> file (in /</a:t>
            </a:r>
            <a:r>
              <a:rPr lang="en-US" sz="2400" dirty="0" err="1"/>
              <a:t>etc</a:t>
            </a:r>
            <a:r>
              <a:rPr lang="en-US" sz="2400" dirty="0"/>
              <a:t>/hosts</a:t>
            </a:r>
            <a:r>
              <a:rPr lang="en-US" sz="2400" dirty="0" smtClean="0"/>
              <a:t>)</a:t>
            </a:r>
            <a:endParaRPr lang="en-US" sz="2400" dirty="0"/>
          </a:p>
          <a:p>
            <a:pPr marL="669514" lvl="1" indent="-325239"/>
            <a:r>
              <a:rPr lang="en-US" sz="2000" dirty="0" smtClean="0"/>
              <a:t>maintained </a:t>
            </a:r>
            <a:r>
              <a:rPr lang="en-US" sz="2000" dirty="0"/>
              <a:t>by the Stanford Research Institute (SRI)</a:t>
            </a:r>
          </a:p>
          <a:p>
            <a:pPr marL="669514" lvl="1" indent="-325239"/>
            <a:r>
              <a:rPr lang="en-US" sz="2000" dirty="0" smtClean="0"/>
              <a:t>new versions periodically copied </a:t>
            </a:r>
            <a:r>
              <a:rPr lang="en-US" sz="2000" dirty="0"/>
              <a:t>from </a:t>
            </a:r>
            <a:r>
              <a:rPr lang="en-US" sz="2000" dirty="0" smtClean="0"/>
              <a:t>SRI (via FTP)</a:t>
            </a:r>
            <a:endParaRPr lang="en-US" sz="2000" dirty="0"/>
          </a:p>
          <a:p>
            <a:pPr marL="344275" lvl="1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  <a:p>
            <a:r>
              <a:rPr lang="en-US" sz="2400" dirty="0"/>
              <a:t>As the Internet grew this system broke </a:t>
            </a:r>
            <a:r>
              <a:rPr lang="en-US" sz="2400" dirty="0" smtClean="0"/>
              <a:t>down</a:t>
            </a:r>
            <a:endParaRPr lang="en-US" sz="2400" dirty="0"/>
          </a:p>
          <a:p>
            <a:pPr marL="669514" lvl="1" indent="-325239"/>
            <a:r>
              <a:rPr lang="en-US" sz="2000" dirty="0"/>
              <a:t>SRI couldn’t handle the </a:t>
            </a:r>
            <a:r>
              <a:rPr lang="en-US" sz="2000" dirty="0" smtClean="0"/>
              <a:t>load</a:t>
            </a:r>
            <a:endParaRPr lang="en-US" sz="2000" dirty="0"/>
          </a:p>
          <a:p>
            <a:pPr marL="669514" lvl="1" indent="-325239"/>
            <a:r>
              <a:rPr lang="en-US" sz="2000" dirty="0" smtClean="0"/>
              <a:t>conflicts in selecting names</a:t>
            </a:r>
            <a:endParaRPr lang="en-US" sz="2000" dirty="0"/>
          </a:p>
          <a:p>
            <a:pPr marL="669514" lvl="1" indent="-325239"/>
            <a:r>
              <a:rPr lang="en-US" sz="2000" dirty="0" smtClean="0"/>
              <a:t>hosts </a:t>
            </a:r>
            <a:r>
              <a:rPr lang="en-US" sz="2000" dirty="0"/>
              <a:t>had inaccurate copies of </a:t>
            </a:r>
            <a:r>
              <a:rPr lang="en-US" sz="2000" dirty="0" err="1"/>
              <a:t>hosts.txt</a:t>
            </a:r>
            <a:endParaRPr lang="en-US" sz="2000" dirty="0"/>
          </a:p>
          <a:p>
            <a:pPr marL="669514" lvl="1" indent="-325239"/>
            <a:endParaRPr lang="en-US" sz="2000" dirty="0"/>
          </a:p>
          <a:p>
            <a:pPr marL="320476" indent="-325239"/>
            <a:r>
              <a:rPr lang="en-US" sz="2400" dirty="0"/>
              <a:t>The Domain Name System (DNS) was invented to fix this</a:t>
            </a:r>
          </a:p>
          <a:p>
            <a:pPr marL="669514" lvl="1" indent="-325239"/>
            <a:r>
              <a:rPr lang="en-US" sz="2000" dirty="0"/>
              <a:t>First name server implementation done by 4 UCB students!</a:t>
            </a:r>
          </a:p>
        </p:txBody>
      </p:sp>
    </p:spTree>
    <p:extLst>
      <p:ext uri="{BB962C8B-B14F-4D97-AF65-F5344CB8AC3E}">
        <p14:creationId xmlns:p14="http://schemas.microsoft.com/office/powerpoint/2010/main" val="1140252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304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5138737"/>
          </a:xfrm>
        </p:spPr>
        <p:txBody>
          <a:bodyPr/>
          <a:lstStyle/>
          <a:p>
            <a:r>
              <a:rPr lang="en-US" dirty="0" smtClean="0"/>
              <a:t>Scalable </a:t>
            </a:r>
          </a:p>
          <a:p>
            <a:pPr lvl="1"/>
            <a:r>
              <a:rPr lang="en-US" dirty="0" smtClean="0"/>
              <a:t>many names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any updates</a:t>
            </a:r>
          </a:p>
          <a:p>
            <a:pPr lvl="1"/>
            <a:r>
              <a:rPr lang="en-US" dirty="0" smtClean="0"/>
              <a:t>many users creating names </a:t>
            </a:r>
          </a:p>
          <a:p>
            <a:pPr lvl="1"/>
            <a:r>
              <a:rPr lang="en-US" dirty="0" smtClean="0"/>
              <a:t>many users looking up names </a:t>
            </a:r>
          </a:p>
          <a:p>
            <a:r>
              <a:rPr lang="en-US" dirty="0" smtClean="0"/>
              <a:t>Highly available</a:t>
            </a:r>
          </a:p>
          <a:p>
            <a:r>
              <a:rPr lang="en-US" dirty="0" smtClean="0"/>
              <a:t>Correct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/>
              <a:t>naming conflicts (uniqueness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consistency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Lookups are fast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1116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5138737"/>
          </a:xfrm>
        </p:spPr>
        <p:txBody>
          <a:bodyPr/>
          <a:lstStyle/>
          <a:p>
            <a:r>
              <a:rPr lang="en-US" dirty="0" smtClean="0"/>
              <a:t>Partition </a:t>
            </a:r>
            <a:r>
              <a:rPr lang="en-US" dirty="0" smtClean="0"/>
              <a:t>the namespace </a:t>
            </a:r>
          </a:p>
          <a:p>
            <a:endParaRPr lang="en-US" dirty="0" smtClean="0"/>
          </a:p>
          <a:p>
            <a:r>
              <a:rPr lang="en-US" dirty="0" smtClean="0"/>
              <a:t>Distribute administration of each partition</a:t>
            </a:r>
          </a:p>
          <a:p>
            <a:pPr lvl="1"/>
            <a:r>
              <a:rPr lang="en-US" dirty="0" smtClean="0"/>
              <a:t>Autonomy to </a:t>
            </a:r>
            <a:r>
              <a:rPr lang="en-US" dirty="0"/>
              <a:t>update my own (machines’) names </a:t>
            </a:r>
          </a:p>
          <a:p>
            <a:pPr lvl="1"/>
            <a:r>
              <a:rPr lang="en-US" dirty="0"/>
              <a:t>Don’t have to track everybody’s updates  </a:t>
            </a:r>
          </a:p>
          <a:p>
            <a:endParaRPr lang="en-US" dirty="0" smtClean="0"/>
          </a:p>
          <a:p>
            <a:r>
              <a:rPr lang="en-US" dirty="0"/>
              <a:t>Distribute </a:t>
            </a:r>
            <a:r>
              <a:rPr lang="en-US" dirty="0" smtClean="0"/>
              <a:t>name resolution for each partition</a:t>
            </a:r>
          </a:p>
          <a:p>
            <a:endParaRPr lang="en-US" dirty="0"/>
          </a:p>
          <a:p>
            <a:r>
              <a:rPr lang="en-US" i="1" dirty="0" smtClean="0">
                <a:solidFill>
                  <a:srgbClr val="0000FF"/>
                </a:solidFill>
              </a:rPr>
              <a:t>How should we partition things?</a:t>
            </a:r>
          </a:p>
        </p:txBody>
      </p:sp>
    </p:spTree>
    <p:extLst>
      <p:ext uri="{BB962C8B-B14F-4D97-AF65-F5344CB8AC3E}">
        <p14:creationId xmlns:p14="http://schemas.microsoft.com/office/powerpoint/2010/main" val="83203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idea: hierarchical distribution</a:t>
            </a:r>
            <a:endParaRPr lang="en-US" dirty="0"/>
          </a:p>
        </p:txBody>
      </p:sp>
      <p:sp>
        <p:nvSpPr>
          <p:cNvPr id="146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intertwined hierarchies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Hierarchical </a:t>
            </a:r>
            <a:r>
              <a:rPr lang="en-US" dirty="0"/>
              <a:t>namespace</a:t>
            </a:r>
          </a:p>
          <a:p>
            <a:pPr lvl="2"/>
            <a:r>
              <a:rPr lang="en-US" dirty="0"/>
              <a:t>As opposed to original flat </a:t>
            </a:r>
            <a:r>
              <a:rPr lang="en-US" dirty="0" smtClean="0"/>
              <a:t>namespace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 smtClean="0"/>
              <a:t>Hierarchically administered</a:t>
            </a:r>
          </a:p>
          <a:p>
            <a:pPr lvl="2"/>
            <a:r>
              <a:rPr lang="en-US" dirty="0" smtClean="0"/>
              <a:t>As opposed to centralized administrator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Hierarchy of servers</a:t>
            </a:r>
          </a:p>
          <a:p>
            <a:pPr lvl="2"/>
            <a:r>
              <a:rPr lang="en-US" dirty="0" smtClean="0"/>
              <a:t>As </a:t>
            </a:r>
            <a:r>
              <a:rPr lang="en-US" dirty="0"/>
              <a:t>opposed to centralized </a:t>
            </a:r>
            <a:r>
              <a:rPr lang="en-US" dirty="0" smtClean="0"/>
              <a:t>storage</a:t>
            </a:r>
          </a:p>
          <a:p>
            <a:pPr marL="693315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8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990601" y="2286000"/>
            <a:ext cx="6019800" cy="457200"/>
          </a:xfrm>
          <a:prstGeom prst="rect">
            <a:avLst/>
          </a:prstGeom>
          <a:solidFill>
            <a:srgbClr val="FFFF47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83" tIns="45692" rIns="91383" bIns="45692" numCol="1" rtlCol="0" anchor="ctr" anchorCtr="0" compatLnSpc="1">
            <a:prstTxWarp prst="textNoShape">
              <a:avLst/>
            </a:prstTxWarp>
          </a:bodyPr>
          <a:lstStyle/>
          <a:p>
            <a:pPr defTabSz="913836"/>
            <a:endParaRPr lang="en-US"/>
          </a:p>
        </p:txBody>
      </p:sp>
      <p:sp>
        <p:nvSpPr>
          <p:cNvPr id="37" name="Rectangle 36"/>
          <p:cNvSpPr/>
          <p:nvPr/>
        </p:nvSpPr>
        <p:spPr bwMode="auto">
          <a:xfrm>
            <a:off x="7315200" y="2286000"/>
            <a:ext cx="11430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83" tIns="45692" rIns="91383" bIns="45692" numCol="1" rtlCol="0" anchor="ctr" anchorCtr="0" compatLnSpc="1">
            <a:prstTxWarp prst="textNoShape">
              <a:avLst/>
            </a:prstTxWarp>
          </a:bodyPr>
          <a:lstStyle/>
          <a:p>
            <a:pPr defTabSz="913836"/>
            <a:endParaRPr lang="en-US"/>
          </a:p>
        </p:txBody>
      </p:sp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73162"/>
          </a:xfrm>
        </p:spPr>
        <p:txBody>
          <a:bodyPr/>
          <a:lstStyle/>
          <a:p>
            <a:r>
              <a:rPr lang="en-US" sz="3600" dirty="0"/>
              <a:t>Hierarchical Namespace</a:t>
            </a:r>
          </a:p>
        </p:txBody>
      </p:sp>
      <p:sp>
        <p:nvSpPr>
          <p:cNvPr id="146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88584" y="3429000"/>
            <a:ext cx="5955416" cy="2971800"/>
          </a:xfrm>
        </p:spPr>
        <p:txBody>
          <a:bodyPr/>
          <a:lstStyle/>
          <a:p>
            <a:r>
              <a:rPr lang="ja-JP" altLang="en-US" sz="2400" dirty="0">
                <a:solidFill>
                  <a:srgbClr val="000090"/>
                </a:solidFill>
                <a:latin typeface="Arial"/>
              </a:rPr>
              <a:t>“</a:t>
            </a:r>
            <a:r>
              <a:rPr lang="en-US" sz="2400" dirty="0">
                <a:solidFill>
                  <a:srgbClr val="000090"/>
                </a:solidFill>
              </a:rPr>
              <a:t>Top Level Domains</a:t>
            </a:r>
            <a:r>
              <a:rPr lang="ja-JP" altLang="en-US" sz="2400" dirty="0">
                <a:solidFill>
                  <a:srgbClr val="000090"/>
                </a:solidFill>
                <a:latin typeface="Arial"/>
              </a:rPr>
              <a:t>”</a:t>
            </a:r>
            <a:r>
              <a:rPr lang="en-US" sz="2400" dirty="0">
                <a:solidFill>
                  <a:srgbClr val="000090"/>
                </a:solidFill>
              </a:rPr>
              <a:t> are at the top</a:t>
            </a:r>
          </a:p>
          <a:p>
            <a:r>
              <a:rPr lang="en-US" sz="2400" dirty="0">
                <a:solidFill>
                  <a:srgbClr val="000090"/>
                </a:solidFill>
              </a:rPr>
              <a:t>Domains are </a:t>
            </a:r>
            <a:r>
              <a:rPr lang="en-US" sz="2400" dirty="0" err="1">
                <a:solidFill>
                  <a:srgbClr val="000090"/>
                </a:solidFill>
              </a:rPr>
              <a:t>subtrees</a:t>
            </a:r>
            <a:endParaRPr lang="en-US" sz="2400" dirty="0">
              <a:solidFill>
                <a:srgbClr val="000090"/>
              </a:solidFill>
            </a:endParaRPr>
          </a:p>
          <a:p>
            <a:pPr marL="669514" lvl="1" indent="-325239"/>
            <a:r>
              <a:rPr lang="en-US" sz="2000" dirty="0" err="1">
                <a:solidFill>
                  <a:srgbClr val="000090"/>
                </a:solidFill>
              </a:rPr>
              <a:t>E.g</a:t>
            </a:r>
            <a:r>
              <a:rPr lang="en-US" sz="2000" dirty="0">
                <a:solidFill>
                  <a:srgbClr val="000090"/>
                </a:solidFill>
              </a:rPr>
              <a:t>: .</a:t>
            </a:r>
            <a:r>
              <a:rPr lang="en-US" sz="2000" dirty="0" err="1">
                <a:solidFill>
                  <a:srgbClr val="000090"/>
                </a:solidFill>
              </a:rPr>
              <a:t>edu</a:t>
            </a:r>
            <a:r>
              <a:rPr lang="en-US" sz="2000" dirty="0">
                <a:solidFill>
                  <a:srgbClr val="000090"/>
                </a:solidFill>
              </a:rPr>
              <a:t>, </a:t>
            </a:r>
            <a:r>
              <a:rPr lang="en-US" sz="2000" dirty="0" err="1">
                <a:solidFill>
                  <a:srgbClr val="000090"/>
                </a:solidFill>
              </a:rPr>
              <a:t>berkeley.edu</a:t>
            </a:r>
            <a:r>
              <a:rPr lang="en-US" sz="2000" dirty="0">
                <a:solidFill>
                  <a:srgbClr val="000090"/>
                </a:solidFill>
              </a:rPr>
              <a:t>, </a:t>
            </a:r>
            <a:r>
              <a:rPr lang="en-US" sz="2000" dirty="0" err="1">
                <a:solidFill>
                  <a:srgbClr val="000090"/>
                </a:solidFill>
              </a:rPr>
              <a:t>eecs.berkeley.edu</a:t>
            </a:r>
            <a:endParaRPr lang="en-US" dirty="0">
              <a:solidFill>
                <a:srgbClr val="000090"/>
              </a:solidFill>
            </a:endParaRPr>
          </a:p>
          <a:p>
            <a:r>
              <a:rPr lang="en-US" sz="2400" dirty="0">
                <a:solidFill>
                  <a:srgbClr val="000090"/>
                </a:solidFill>
              </a:rPr>
              <a:t>Name is leaf-to-root path</a:t>
            </a:r>
          </a:p>
          <a:p>
            <a:pPr lvl="1" indent="-342692"/>
            <a:r>
              <a:rPr lang="en-US" sz="2000" dirty="0" err="1" smtClean="0">
                <a:solidFill>
                  <a:srgbClr val="000090"/>
                </a:solidFill>
              </a:rPr>
              <a:t>instr.eecs.berkeley.edu</a:t>
            </a:r>
            <a:endParaRPr lang="en-US" sz="2000" dirty="0">
              <a:solidFill>
                <a:srgbClr val="000090"/>
              </a:solidFill>
            </a:endParaRPr>
          </a:p>
          <a:p>
            <a:r>
              <a:rPr lang="en-US" sz="2400" dirty="0" smtClean="0">
                <a:solidFill>
                  <a:srgbClr val="000090"/>
                </a:solidFill>
              </a:rPr>
              <a:t>Name </a:t>
            </a:r>
            <a:r>
              <a:rPr lang="en-US" sz="2400" dirty="0">
                <a:solidFill>
                  <a:srgbClr val="000090"/>
                </a:solidFill>
              </a:rPr>
              <a:t>collisions trivially </a:t>
            </a:r>
            <a:r>
              <a:rPr lang="en-US" sz="2400" dirty="0" smtClean="0">
                <a:solidFill>
                  <a:srgbClr val="000090"/>
                </a:solidFill>
              </a:rPr>
              <a:t>avoided!</a:t>
            </a:r>
            <a:endParaRPr lang="en-US" sz="2400" dirty="0">
              <a:solidFill>
                <a:srgbClr val="000090"/>
              </a:solidFill>
            </a:endParaRPr>
          </a:p>
          <a:p>
            <a:pPr marL="669514" lvl="1" indent="-325239"/>
            <a:r>
              <a:rPr lang="en-US" sz="2000" dirty="0">
                <a:solidFill>
                  <a:srgbClr val="000090"/>
                </a:solidFill>
              </a:rPr>
              <a:t>each </a:t>
            </a:r>
            <a:r>
              <a:rPr lang="en-US" sz="2000" dirty="0" smtClean="0">
                <a:solidFill>
                  <a:srgbClr val="000090"/>
                </a:solidFill>
              </a:rPr>
              <a:t>domain’s responsibility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1469444" name="Text Box 4"/>
          <p:cNvSpPr txBox="1">
            <a:spLocks noChangeArrowheads="1"/>
          </p:cNvSpPr>
          <p:nvPr/>
        </p:nvSpPr>
        <p:spPr bwMode="auto">
          <a:xfrm>
            <a:off x="4219013" y="1295400"/>
            <a:ext cx="745486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root</a:t>
            </a:r>
          </a:p>
        </p:txBody>
      </p:sp>
      <p:sp>
        <p:nvSpPr>
          <p:cNvPr id="1469445" name="Text Box 5"/>
          <p:cNvSpPr txBox="1">
            <a:spLocks noChangeArrowheads="1"/>
          </p:cNvSpPr>
          <p:nvPr/>
        </p:nvSpPr>
        <p:spPr bwMode="auto">
          <a:xfrm>
            <a:off x="1195317" y="2362200"/>
            <a:ext cx="60480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edu</a:t>
            </a:r>
          </a:p>
        </p:txBody>
      </p:sp>
      <p:sp>
        <p:nvSpPr>
          <p:cNvPr id="1469446" name="Text Box 6"/>
          <p:cNvSpPr txBox="1">
            <a:spLocks noChangeArrowheads="1"/>
          </p:cNvSpPr>
          <p:nvPr/>
        </p:nvSpPr>
        <p:spPr bwMode="auto">
          <a:xfrm>
            <a:off x="2364946" y="2379664"/>
            <a:ext cx="62456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com</a:t>
            </a:r>
          </a:p>
        </p:txBody>
      </p:sp>
      <p:sp>
        <p:nvSpPr>
          <p:cNvPr id="1469447" name="Text Box 7"/>
          <p:cNvSpPr txBox="1">
            <a:spLocks noChangeArrowheads="1"/>
          </p:cNvSpPr>
          <p:nvPr/>
        </p:nvSpPr>
        <p:spPr bwMode="auto">
          <a:xfrm>
            <a:off x="3568629" y="2362200"/>
            <a:ext cx="60480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gov</a:t>
            </a:r>
          </a:p>
        </p:txBody>
      </p:sp>
      <p:sp>
        <p:nvSpPr>
          <p:cNvPr id="1469448" name="Text Box 8"/>
          <p:cNvSpPr txBox="1">
            <a:spLocks noChangeArrowheads="1"/>
          </p:cNvSpPr>
          <p:nvPr/>
        </p:nvSpPr>
        <p:spPr bwMode="auto">
          <a:xfrm>
            <a:off x="4732521" y="2362200"/>
            <a:ext cx="613817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mil</a:t>
            </a:r>
          </a:p>
        </p:txBody>
      </p:sp>
      <p:sp>
        <p:nvSpPr>
          <p:cNvPr id="1469449" name="Text Box 9"/>
          <p:cNvSpPr txBox="1">
            <a:spLocks noChangeArrowheads="1"/>
          </p:cNvSpPr>
          <p:nvPr/>
        </p:nvSpPr>
        <p:spPr bwMode="auto">
          <a:xfrm>
            <a:off x="5618813" y="2379664"/>
            <a:ext cx="606535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org</a:t>
            </a:r>
          </a:p>
        </p:txBody>
      </p:sp>
      <p:sp>
        <p:nvSpPr>
          <p:cNvPr id="1469450" name="Text Box 10"/>
          <p:cNvSpPr txBox="1">
            <a:spLocks noChangeArrowheads="1"/>
          </p:cNvSpPr>
          <p:nvPr/>
        </p:nvSpPr>
        <p:spPr bwMode="auto">
          <a:xfrm>
            <a:off x="6457879" y="2362200"/>
            <a:ext cx="60480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net</a:t>
            </a:r>
          </a:p>
        </p:txBody>
      </p:sp>
      <p:sp>
        <p:nvSpPr>
          <p:cNvPr id="1469451" name="Text Box 11"/>
          <p:cNvSpPr txBox="1">
            <a:spLocks noChangeArrowheads="1"/>
          </p:cNvSpPr>
          <p:nvPr/>
        </p:nvSpPr>
        <p:spPr bwMode="auto">
          <a:xfrm>
            <a:off x="7350140" y="2362200"/>
            <a:ext cx="471281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uk</a:t>
            </a:r>
          </a:p>
        </p:txBody>
      </p:sp>
      <p:sp>
        <p:nvSpPr>
          <p:cNvPr id="1469452" name="Text Box 12"/>
          <p:cNvSpPr txBox="1">
            <a:spLocks noChangeArrowheads="1"/>
          </p:cNvSpPr>
          <p:nvPr/>
        </p:nvSpPr>
        <p:spPr bwMode="auto">
          <a:xfrm>
            <a:off x="8017299" y="2362200"/>
            <a:ext cx="464113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fr</a:t>
            </a:r>
          </a:p>
        </p:txBody>
      </p:sp>
      <p:sp>
        <p:nvSpPr>
          <p:cNvPr id="1469453" name="Text Box 13"/>
          <p:cNvSpPr txBox="1">
            <a:spLocks noChangeArrowheads="1"/>
          </p:cNvSpPr>
          <p:nvPr/>
        </p:nvSpPr>
        <p:spPr bwMode="auto">
          <a:xfrm>
            <a:off x="168104" y="3370264"/>
            <a:ext cx="1309852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berkeley</a:t>
            </a:r>
          </a:p>
        </p:txBody>
      </p:sp>
      <p:sp>
        <p:nvSpPr>
          <p:cNvPr id="1469454" name="Text Box 14"/>
          <p:cNvSpPr txBox="1">
            <a:spLocks noChangeArrowheads="1"/>
          </p:cNvSpPr>
          <p:nvPr/>
        </p:nvSpPr>
        <p:spPr bwMode="auto">
          <a:xfrm>
            <a:off x="1745686" y="3352800"/>
            <a:ext cx="745486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 dirty="0" err="1">
                <a:cs typeface="Arial" charset="0"/>
              </a:rPr>
              <a:t>ucla</a:t>
            </a:r>
            <a:endParaRPr lang="en-US" sz="1800" dirty="0">
              <a:cs typeface="Arial" charset="0"/>
            </a:endParaRPr>
          </a:p>
        </p:txBody>
      </p:sp>
      <p:sp>
        <p:nvSpPr>
          <p:cNvPr id="1469455" name="Line 15"/>
          <p:cNvSpPr>
            <a:spLocks noChangeShapeType="1"/>
          </p:cNvSpPr>
          <p:nvPr/>
        </p:nvSpPr>
        <p:spPr bwMode="auto">
          <a:xfrm flipH="1">
            <a:off x="507116" y="36576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69456" name="Text Box 16"/>
          <p:cNvSpPr txBox="1">
            <a:spLocks noChangeArrowheads="1"/>
          </p:cNvSpPr>
          <p:nvPr/>
        </p:nvSpPr>
        <p:spPr bwMode="auto">
          <a:xfrm>
            <a:off x="120086" y="4114800"/>
            <a:ext cx="745486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eecs</a:t>
            </a:r>
          </a:p>
        </p:txBody>
      </p:sp>
      <p:sp>
        <p:nvSpPr>
          <p:cNvPr id="1469457" name="Line 17"/>
          <p:cNvSpPr>
            <a:spLocks noChangeShapeType="1"/>
          </p:cNvSpPr>
          <p:nvPr/>
        </p:nvSpPr>
        <p:spPr bwMode="auto">
          <a:xfrm>
            <a:off x="964316" y="36576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69458" name="Text Box 18"/>
          <p:cNvSpPr txBox="1">
            <a:spLocks noChangeArrowheads="1"/>
          </p:cNvSpPr>
          <p:nvPr/>
        </p:nvSpPr>
        <p:spPr bwMode="auto">
          <a:xfrm>
            <a:off x="869386" y="4132263"/>
            <a:ext cx="745486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sims</a:t>
            </a:r>
          </a:p>
        </p:txBody>
      </p:sp>
      <p:sp>
        <p:nvSpPr>
          <p:cNvPr id="1469459" name="Line 19"/>
          <p:cNvSpPr>
            <a:spLocks noChangeShapeType="1"/>
          </p:cNvSpPr>
          <p:nvPr/>
        </p:nvSpPr>
        <p:spPr bwMode="auto">
          <a:xfrm>
            <a:off x="443616" y="4495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69460" name="Text Box 20"/>
          <p:cNvSpPr txBox="1">
            <a:spLocks noChangeArrowheads="1"/>
          </p:cNvSpPr>
          <p:nvPr/>
        </p:nvSpPr>
        <p:spPr bwMode="auto">
          <a:xfrm>
            <a:off x="8469" y="5029201"/>
            <a:ext cx="886172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 dirty="0" err="1">
                <a:cs typeface="Arial" charset="0"/>
              </a:rPr>
              <a:t>instr</a:t>
            </a:r>
            <a:endParaRPr lang="en-US" sz="1800" dirty="0">
              <a:cs typeface="Arial" charset="0"/>
            </a:endParaRPr>
          </a:p>
        </p:txBody>
      </p:sp>
      <p:sp>
        <p:nvSpPr>
          <p:cNvPr id="1469461" name="Line 21"/>
          <p:cNvSpPr>
            <a:spLocks noChangeShapeType="1"/>
          </p:cNvSpPr>
          <p:nvPr/>
        </p:nvSpPr>
        <p:spPr bwMode="auto">
          <a:xfrm flipH="1">
            <a:off x="900817" y="26670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69462" name="Line 22"/>
          <p:cNvSpPr>
            <a:spLocks noChangeShapeType="1"/>
          </p:cNvSpPr>
          <p:nvPr/>
        </p:nvSpPr>
        <p:spPr bwMode="auto">
          <a:xfrm>
            <a:off x="1510416" y="2667000"/>
            <a:ext cx="6096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69463" name="Line 23"/>
          <p:cNvSpPr>
            <a:spLocks noChangeShapeType="1"/>
          </p:cNvSpPr>
          <p:nvPr/>
        </p:nvSpPr>
        <p:spPr bwMode="auto">
          <a:xfrm flipV="1">
            <a:off x="1586616" y="1600200"/>
            <a:ext cx="2971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69464" name="Line 24"/>
          <p:cNvSpPr>
            <a:spLocks noChangeShapeType="1"/>
          </p:cNvSpPr>
          <p:nvPr/>
        </p:nvSpPr>
        <p:spPr bwMode="auto">
          <a:xfrm flipH="1">
            <a:off x="2653416" y="1600200"/>
            <a:ext cx="1905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69465" name="Line 25"/>
          <p:cNvSpPr>
            <a:spLocks noChangeShapeType="1"/>
          </p:cNvSpPr>
          <p:nvPr/>
        </p:nvSpPr>
        <p:spPr bwMode="auto">
          <a:xfrm flipH="1">
            <a:off x="3872616" y="16002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69466" name="Line 26"/>
          <p:cNvSpPr>
            <a:spLocks noChangeShapeType="1"/>
          </p:cNvSpPr>
          <p:nvPr/>
        </p:nvSpPr>
        <p:spPr bwMode="auto">
          <a:xfrm>
            <a:off x="4558417" y="1600200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69467" name="Line 27"/>
          <p:cNvSpPr>
            <a:spLocks noChangeShapeType="1"/>
          </p:cNvSpPr>
          <p:nvPr/>
        </p:nvSpPr>
        <p:spPr bwMode="auto">
          <a:xfrm>
            <a:off x="4558416" y="1600200"/>
            <a:ext cx="1371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69468" name="Line 28"/>
          <p:cNvSpPr>
            <a:spLocks noChangeShapeType="1"/>
          </p:cNvSpPr>
          <p:nvPr/>
        </p:nvSpPr>
        <p:spPr bwMode="auto">
          <a:xfrm>
            <a:off x="4558416" y="1600200"/>
            <a:ext cx="2209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69469" name="Line 29"/>
          <p:cNvSpPr>
            <a:spLocks noChangeShapeType="1"/>
          </p:cNvSpPr>
          <p:nvPr/>
        </p:nvSpPr>
        <p:spPr bwMode="auto">
          <a:xfrm>
            <a:off x="4558417" y="1600200"/>
            <a:ext cx="3048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69470" name="Line 30"/>
          <p:cNvSpPr>
            <a:spLocks noChangeShapeType="1"/>
          </p:cNvSpPr>
          <p:nvPr/>
        </p:nvSpPr>
        <p:spPr bwMode="auto">
          <a:xfrm>
            <a:off x="4558416" y="1600200"/>
            <a:ext cx="3594984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69471" name="Text Box 31"/>
          <p:cNvSpPr txBox="1">
            <a:spLocks noChangeArrowheads="1"/>
          </p:cNvSpPr>
          <p:nvPr/>
        </p:nvSpPr>
        <p:spPr bwMode="auto">
          <a:xfrm>
            <a:off x="8763012" y="2286012"/>
            <a:ext cx="336657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4648200" y="1600200"/>
            <a:ext cx="4267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39889" y="2729015"/>
            <a:ext cx="1095019" cy="2891134"/>
          </a:xfrm>
          <a:custGeom>
            <a:avLst/>
            <a:gdLst>
              <a:gd name="connsiteX0" fmla="*/ 27600 w 1095019"/>
              <a:gd name="connsiteY0" fmla="*/ 2891134 h 2891134"/>
              <a:gd name="connsiteX1" fmla="*/ 41111 w 1095019"/>
              <a:gd name="connsiteY1" fmla="*/ 1877886 h 2891134"/>
              <a:gd name="connsiteX2" fmla="*/ 419437 w 1095019"/>
              <a:gd name="connsiteY2" fmla="*/ 959208 h 2891134"/>
              <a:gd name="connsiteX3" fmla="*/ 1095019 w 1095019"/>
              <a:gd name="connsiteY3" fmla="*/ 0 h 289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5019" h="2891134">
                <a:moveTo>
                  <a:pt x="27600" y="2891134"/>
                </a:moveTo>
                <a:cubicBezTo>
                  <a:pt x="1702" y="2545504"/>
                  <a:pt x="-24195" y="2199874"/>
                  <a:pt x="41111" y="1877886"/>
                </a:cubicBezTo>
                <a:cubicBezTo>
                  <a:pt x="106417" y="1555898"/>
                  <a:pt x="243786" y="1272189"/>
                  <a:pt x="419437" y="959208"/>
                </a:cubicBezTo>
                <a:cubicBezTo>
                  <a:pt x="595088" y="646227"/>
                  <a:pt x="1095019" y="0"/>
                  <a:pt x="1095019" y="0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418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1469443" grpId="0" build="p"/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73162"/>
          </a:xfrm>
        </p:spPr>
        <p:txBody>
          <a:bodyPr/>
          <a:lstStyle/>
          <a:p>
            <a:r>
              <a:rPr lang="en-US" sz="3600" dirty="0"/>
              <a:t>Hierarchical Administration</a:t>
            </a:r>
          </a:p>
        </p:txBody>
      </p:sp>
      <p:sp>
        <p:nvSpPr>
          <p:cNvPr id="1470467" name="Text Box 3"/>
          <p:cNvSpPr txBox="1">
            <a:spLocks noChangeArrowheads="1"/>
          </p:cNvSpPr>
          <p:nvPr/>
        </p:nvSpPr>
        <p:spPr bwMode="auto">
          <a:xfrm>
            <a:off x="4435797" y="1295400"/>
            <a:ext cx="745486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root</a:t>
            </a:r>
          </a:p>
        </p:txBody>
      </p:sp>
      <p:sp>
        <p:nvSpPr>
          <p:cNvPr id="1470468" name="Text Box 4"/>
          <p:cNvSpPr txBox="1">
            <a:spLocks noChangeArrowheads="1"/>
          </p:cNvSpPr>
          <p:nvPr/>
        </p:nvSpPr>
        <p:spPr bwMode="auto">
          <a:xfrm>
            <a:off x="1412101" y="2362200"/>
            <a:ext cx="60480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edu</a:t>
            </a:r>
          </a:p>
        </p:txBody>
      </p:sp>
      <p:sp>
        <p:nvSpPr>
          <p:cNvPr id="1470469" name="Text Box 5"/>
          <p:cNvSpPr txBox="1">
            <a:spLocks noChangeArrowheads="1"/>
          </p:cNvSpPr>
          <p:nvPr/>
        </p:nvSpPr>
        <p:spPr bwMode="auto">
          <a:xfrm>
            <a:off x="2581730" y="2379664"/>
            <a:ext cx="62456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com</a:t>
            </a:r>
          </a:p>
        </p:txBody>
      </p:sp>
      <p:sp>
        <p:nvSpPr>
          <p:cNvPr id="1470470" name="Text Box 6"/>
          <p:cNvSpPr txBox="1">
            <a:spLocks noChangeArrowheads="1"/>
          </p:cNvSpPr>
          <p:nvPr/>
        </p:nvSpPr>
        <p:spPr bwMode="auto">
          <a:xfrm>
            <a:off x="3785413" y="2362200"/>
            <a:ext cx="60480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gov</a:t>
            </a:r>
          </a:p>
        </p:txBody>
      </p:sp>
      <p:sp>
        <p:nvSpPr>
          <p:cNvPr id="1470471" name="Text Box 7"/>
          <p:cNvSpPr txBox="1">
            <a:spLocks noChangeArrowheads="1"/>
          </p:cNvSpPr>
          <p:nvPr/>
        </p:nvSpPr>
        <p:spPr bwMode="auto">
          <a:xfrm>
            <a:off x="4949305" y="2362200"/>
            <a:ext cx="613817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mil</a:t>
            </a:r>
          </a:p>
        </p:txBody>
      </p:sp>
      <p:sp>
        <p:nvSpPr>
          <p:cNvPr id="1470472" name="Text Box 8"/>
          <p:cNvSpPr txBox="1">
            <a:spLocks noChangeArrowheads="1"/>
          </p:cNvSpPr>
          <p:nvPr/>
        </p:nvSpPr>
        <p:spPr bwMode="auto">
          <a:xfrm>
            <a:off x="5835597" y="2379664"/>
            <a:ext cx="606535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org</a:t>
            </a:r>
          </a:p>
        </p:txBody>
      </p:sp>
      <p:sp>
        <p:nvSpPr>
          <p:cNvPr id="1470473" name="Text Box 9"/>
          <p:cNvSpPr txBox="1">
            <a:spLocks noChangeArrowheads="1"/>
          </p:cNvSpPr>
          <p:nvPr/>
        </p:nvSpPr>
        <p:spPr bwMode="auto">
          <a:xfrm>
            <a:off x="6674663" y="2362200"/>
            <a:ext cx="60480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net</a:t>
            </a:r>
          </a:p>
        </p:txBody>
      </p:sp>
      <p:sp>
        <p:nvSpPr>
          <p:cNvPr id="1470474" name="Text Box 10"/>
          <p:cNvSpPr txBox="1">
            <a:spLocks noChangeArrowheads="1"/>
          </p:cNvSpPr>
          <p:nvPr/>
        </p:nvSpPr>
        <p:spPr bwMode="auto">
          <a:xfrm>
            <a:off x="7566924" y="2362200"/>
            <a:ext cx="471281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uk</a:t>
            </a:r>
          </a:p>
        </p:txBody>
      </p:sp>
      <p:sp>
        <p:nvSpPr>
          <p:cNvPr id="1470475" name="Text Box 11"/>
          <p:cNvSpPr txBox="1">
            <a:spLocks noChangeArrowheads="1"/>
          </p:cNvSpPr>
          <p:nvPr/>
        </p:nvSpPr>
        <p:spPr bwMode="auto">
          <a:xfrm>
            <a:off x="8218207" y="2362200"/>
            <a:ext cx="464113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fr</a:t>
            </a:r>
          </a:p>
        </p:txBody>
      </p:sp>
      <p:sp>
        <p:nvSpPr>
          <p:cNvPr id="1470476" name="Text Box 12"/>
          <p:cNvSpPr txBox="1">
            <a:spLocks noChangeArrowheads="1"/>
          </p:cNvSpPr>
          <p:nvPr/>
        </p:nvSpPr>
        <p:spPr bwMode="auto">
          <a:xfrm>
            <a:off x="384888" y="3370264"/>
            <a:ext cx="1309852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berkeley</a:t>
            </a:r>
          </a:p>
        </p:txBody>
      </p:sp>
      <p:sp>
        <p:nvSpPr>
          <p:cNvPr id="1470477" name="Text Box 13"/>
          <p:cNvSpPr txBox="1">
            <a:spLocks noChangeArrowheads="1"/>
          </p:cNvSpPr>
          <p:nvPr/>
        </p:nvSpPr>
        <p:spPr bwMode="auto">
          <a:xfrm>
            <a:off x="1962470" y="3352800"/>
            <a:ext cx="745486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 dirty="0" err="1">
                <a:cs typeface="Arial" charset="0"/>
              </a:rPr>
              <a:t>ucla</a:t>
            </a:r>
            <a:endParaRPr lang="en-US" sz="1800" dirty="0">
              <a:cs typeface="Arial" charset="0"/>
            </a:endParaRPr>
          </a:p>
        </p:txBody>
      </p:sp>
      <p:sp>
        <p:nvSpPr>
          <p:cNvPr id="1470478" name="Line 14"/>
          <p:cNvSpPr>
            <a:spLocks noChangeShapeType="1"/>
          </p:cNvSpPr>
          <p:nvPr/>
        </p:nvSpPr>
        <p:spPr bwMode="auto">
          <a:xfrm flipH="1">
            <a:off x="723900" y="36576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479" name="Text Box 15"/>
          <p:cNvSpPr txBox="1">
            <a:spLocks noChangeArrowheads="1"/>
          </p:cNvSpPr>
          <p:nvPr/>
        </p:nvSpPr>
        <p:spPr bwMode="auto">
          <a:xfrm>
            <a:off x="336870" y="4114800"/>
            <a:ext cx="745486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eecs</a:t>
            </a:r>
          </a:p>
        </p:txBody>
      </p:sp>
      <p:sp>
        <p:nvSpPr>
          <p:cNvPr id="1470480" name="Line 16"/>
          <p:cNvSpPr>
            <a:spLocks noChangeShapeType="1"/>
          </p:cNvSpPr>
          <p:nvPr/>
        </p:nvSpPr>
        <p:spPr bwMode="auto">
          <a:xfrm>
            <a:off x="1181100" y="36576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481" name="Text Box 17"/>
          <p:cNvSpPr txBox="1">
            <a:spLocks noChangeArrowheads="1"/>
          </p:cNvSpPr>
          <p:nvPr/>
        </p:nvSpPr>
        <p:spPr bwMode="auto">
          <a:xfrm>
            <a:off x="1086170" y="4132263"/>
            <a:ext cx="745486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sims</a:t>
            </a:r>
          </a:p>
        </p:txBody>
      </p:sp>
      <p:sp>
        <p:nvSpPr>
          <p:cNvPr id="1470482" name="Line 18"/>
          <p:cNvSpPr>
            <a:spLocks noChangeShapeType="1"/>
          </p:cNvSpPr>
          <p:nvPr/>
        </p:nvSpPr>
        <p:spPr bwMode="auto">
          <a:xfrm>
            <a:off x="660400" y="4495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483" name="Text Box 19"/>
          <p:cNvSpPr txBox="1">
            <a:spLocks noChangeArrowheads="1"/>
          </p:cNvSpPr>
          <p:nvPr/>
        </p:nvSpPr>
        <p:spPr bwMode="auto">
          <a:xfrm>
            <a:off x="225252" y="5029201"/>
            <a:ext cx="886172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 dirty="0" err="1">
                <a:cs typeface="Arial" charset="0"/>
              </a:rPr>
              <a:t>instr</a:t>
            </a:r>
            <a:endParaRPr lang="en-US" sz="1800" dirty="0">
              <a:cs typeface="Arial" charset="0"/>
            </a:endParaRPr>
          </a:p>
        </p:txBody>
      </p:sp>
      <p:sp>
        <p:nvSpPr>
          <p:cNvPr id="1470484" name="Line 20"/>
          <p:cNvSpPr>
            <a:spLocks noChangeShapeType="1"/>
          </p:cNvSpPr>
          <p:nvPr/>
        </p:nvSpPr>
        <p:spPr bwMode="auto">
          <a:xfrm flipH="1">
            <a:off x="1117601" y="26670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485" name="Line 21"/>
          <p:cNvSpPr>
            <a:spLocks noChangeShapeType="1"/>
          </p:cNvSpPr>
          <p:nvPr/>
        </p:nvSpPr>
        <p:spPr bwMode="auto">
          <a:xfrm>
            <a:off x="1727200" y="2667000"/>
            <a:ext cx="6096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486" name="Line 22"/>
          <p:cNvSpPr>
            <a:spLocks noChangeShapeType="1"/>
          </p:cNvSpPr>
          <p:nvPr/>
        </p:nvSpPr>
        <p:spPr bwMode="auto">
          <a:xfrm flipV="1">
            <a:off x="1803400" y="1600200"/>
            <a:ext cx="2971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487" name="Line 23"/>
          <p:cNvSpPr>
            <a:spLocks noChangeShapeType="1"/>
          </p:cNvSpPr>
          <p:nvPr/>
        </p:nvSpPr>
        <p:spPr bwMode="auto">
          <a:xfrm flipH="1">
            <a:off x="2870200" y="1600200"/>
            <a:ext cx="1905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488" name="Line 24"/>
          <p:cNvSpPr>
            <a:spLocks noChangeShapeType="1"/>
          </p:cNvSpPr>
          <p:nvPr/>
        </p:nvSpPr>
        <p:spPr bwMode="auto">
          <a:xfrm flipH="1">
            <a:off x="4089400" y="16002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489" name="Line 25"/>
          <p:cNvSpPr>
            <a:spLocks noChangeShapeType="1"/>
          </p:cNvSpPr>
          <p:nvPr/>
        </p:nvSpPr>
        <p:spPr bwMode="auto">
          <a:xfrm>
            <a:off x="4775201" y="1600200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490" name="Line 26"/>
          <p:cNvSpPr>
            <a:spLocks noChangeShapeType="1"/>
          </p:cNvSpPr>
          <p:nvPr/>
        </p:nvSpPr>
        <p:spPr bwMode="auto">
          <a:xfrm>
            <a:off x="4775200" y="1600200"/>
            <a:ext cx="1371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491" name="Line 27"/>
          <p:cNvSpPr>
            <a:spLocks noChangeShapeType="1"/>
          </p:cNvSpPr>
          <p:nvPr/>
        </p:nvSpPr>
        <p:spPr bwMode="auto">
          <a:xfrm>
            <a:off x="4775200" y="1600200"/>
            <a:ext cx="2209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492" name="Line 28"/>
          <p:cNvSpPr>
            <a:spLocks noChangeShapeType="1"/>
          </p:cNvSpPr>
          <p:nvPr/>
        </p:nvSpPr>
        <p:spPr bwMode="auto">
          <a:xfrm>
            <a:off x="4775201" y="1600200"/>
            <a:ext cx="3048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493" name="Line 29"/>
          <p:cNvSpPr>
            <a:spLocks noChangeShapeType="1"/>
          </p:cNvSpPr>
          <p:nvPr/>
        </p:nvSpPr>
        <p:spPr bwMode="auto">
          <a:xfrm>
            <a:off x="4775200" y="1600200"/>
            <a:ext cx="36576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494" name="Text Box 30"/>
          <p:cNvSpPr txBox="1">
            <a:spLocks noChangeArrowheads="1"/>
          </p:cNvSpPr>
          <p:nvPr/>
        </p:nvSpPr>
        <p:spPr bwMode="auto">
          <a:xfrm>
            <a:off x="4435797" y="1295400"/>
            <a:ext cx="745486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root</a:t>
            </a:r>
          </a:p>
        </p:txBody>
      </p:sp>
      <p:sp>
        <p:nvSpPr>
          <p:cNvPr id="1470495" name="Text Box 31"/>
          <p:cNvSpPr txBox="1">
            <a:spLocks noChangeArrowheads="1"/>
          </p:cNvSpPr>
          <p:nvPr/>
        </p:nvSpPr>
        <p:spPr bwMode="auto">
          <a:xfrm>
            <a:off x="1412101" y="2362200"/>
            <a:ext cx="60480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edu</a:t>
            </a:r>
          </a:p>
        </p:txBody>
      </p:sp>
      <p:sp>
        <p:nvSpPr>
          <p:cNvPr id="1470496" name="Text Box 32"/>
          <p:cNvSpPr txBox="1">
            <a:spLocks noChangeArrowheads="1"/>
          </p:cNvSpPr>
          <p:nvPr/>
        </p:nvSpPr>
        <p:spPr bwMode="auto">
          <a:xfrm>
            <a:off x="2581730" y="2379664"/>
            <a:ext cx="624568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com</a:t>
            </a:r>
          </a:p>
        </p:txBody>
      </p:sp>
      <p:sp>
        <p:nvSpPr>
          <p:cNvPr id="1470497" name="Text Box 33"/>
          <p:cNvSpPr txBox="1">
            <a:spLocks noChangeArrowheads="1"/>
          </p:cNvSpPr>
          <p:nvPr/>
        </p:nvSpPr>
        <p:spPr bwMode="auto">
          <a:xfrm>
            <a:off x="3785413" y="2362200"/>
            <a:ext cx="60480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gov</a:t>
            </a:r>
          </a:p>
        </p:txBody>
      </p:sp>
      <p:sp>
        <p:nvSpPr>
          <p:cNvPr id="1470498" name="Text Box 34"/>
          <p:cNvSpPr txBox="1">
            <a:spLocks noChangeArrowheads="1"/>
          </p:cNvSpPr>
          <p:nvPr/>
        </p:nvSpPr>
        <p:spPr bwMode="auto">
          <a:xfrm>
            <a:off x="4949305" y="2362200"/>
            <a:ext cx="613817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mil</a:t>
            </a:r>
          </a:p>
        </p:txBody>
      </p:sp>
      <p:sp>
        <p:nvSpPr>
          <p:cNvPr id="1470499" name="Text Box 35"/>
          <p:cNvSpPr txBox="1">
            <a:spLocks noChangeArrowheads="1"/>
          </p:cNvSpPr>
          <p:nvPr/>
        </p:nvSpPr>
        <p:spPr bwMode="auto">
          <a:xfrm>
            <a:off x="5835597" y="2379664"/>
            <a:ext cx="606535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org</a:t>
            </a:r>
          </a:p>
        </p:txBody>
      </p:sp>
      <p:sp>
        <p:nvSpPr>
          <p:cNvPr id="1470500" name="Text Box 36"/>
          <p:cNvSpPr txBox="1">
            <a:spLocks noChangeArrowheads="1"/>
          </p:cNvSpPr>
          <p:nvPr/>
        </p:nvSpPr>
        <p:spPr bwMode="auto">
          <a:xfrm>
            <a:off x="6674663" y="2362200"/>
            <a:ext cx="604800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net</a:t>
            </a:r>
          </a:p>
        </p:txBody>
      </p:sp>
      <p:sp>
        <p:nvSpPr>
          <p:cNvPr id="1470501" name="Text Box 37"/>
          <p:cNvSpPr txBox="1">
            <a:spLocks noChangeArrowheads="1"/>
          </p:cNvSpPr>
          <p:nvPr/>
        </p:nvSpPr>
        <p:spPr bwMode="auto">
          <a:xfrm>
            <a:off x="7566924" y="2362200"/>
            <a:ext cx="471281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uk</a:t>
            </a:r>
          </a:p>
        </p:txBody>
      </p:sp>
      <p:sp>
        <p:nvSpPr>
          <p:cNvPr id="1470502" name="Text Box 38"/>
          <p:cNvSpPr txBox="1">
            <a:spLocks noChangeArrowheads="1"/>
          </p:cNvSpPr>
          <p:nvPr/>
        </p:nvSpPr>
        <p:spPr bwMode="auto">
          <a:xfrm>
            <a:off x="8218207" y="2362200"/>
            <a:ext cx="464113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fr</a:t>
            </a:r>
          </a:p>
        </p:txBody>
      </p:sp>
      <p:sp>
        <p:nvSpPr>
          <p:cNvPr id="1470503" name="Text Box 39"/>
          <p:cNvSpPr txBox="1">
            <a:spLocks noChangeArrowheads="1"/>
          </p:cNvSpPr>
          <p:nvPr/>
        </p:nvSpPr>
        <p:spPr bwMode="auto">
          <a:xfrm>
            <a:off x="384888" y="3370264"/>
            <a:ext cx="1309852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berkeley</a:t>
            </a:r>
          </a:p>
        </p:txBody>
      </p:sp>
      <p:sp>
        <p:nvSpPr>
          <p:cNvPr id="1470504" name="Line 40"/>
          <p:cNvSpPr>
            <a:spLocks noChangeShapeType="1"/>
          </p:cNvSpPr>
          <p:nvPr/>
        </p:nvSpPr>
        <p:spPr bwMode="auto">
          <a:xfrm flipH="1">
            <a:off x="723900" y="36576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505" name="Text Box 41"/>
          <p:cNvSpPr txBox="1">
            <a:spLocks noChangeArrowheads="1"/>
          </p:cNvSpPr>
          <p:nvPr/>
        </p:nvSpPr>
        <p:spPr bwMode="auto">
          <a:xfrm>
            <a:off x="336870" y="4114800"/>
            <a:ext cx="745486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eecs</a:t>
            </a:r>
          </a:p>
        </p:txBody>
      </p:sp>
      <p:sp>
        <p:nvSpPr>
          <p:cNvPr id="1470506" name="Line 42"/>
          <p:cNvSpPr>
            <a:spLocks noChangeShapeType="1"/>
          </p:cNvSpPr>
          <p:nvPr/>
        </p:nvSpPr>
        <p:spPr bwMode="auto">
          <a:xfrm>
            <a:off x="1181100" y="36576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507" name="Text Box 43"/>
          <p:cNvSpPr txBox="1">
            <a:spLocks noChangeArrowheads="1"/>
          </p:cNvSpPr>
          <p:nvPr/>
        </p:nvSpPr>
        <p:spPr bwMode="auto">
          <a:xfrm>
            <a:off x="1086170" y="4132263"/>
            <a:ext cx="745486" cy="37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>
            <a:spAutoFit/>
          </a:bodyPr>
          <a:lstStyle/>
          <a:p>
            <a:pPr algn="ctr"/>
            <a:r>
              <a:rPr lang="en-US" sz="1800">
                <a:cs typeface="Arial" charset="0"/>
              </a:rPr>
              <a:t>sims</a:t>
            </a:r>
          </a:p>
        </p:txBody>
      </p:sp>
      <p:sp>
        <p:nvSpPr>
          <p:cNvPr id="1470508" name="Line 44"/>
          <p:cNvSpPr>
            <a:spLocks noChangeShapeType="1"/>
          </p:cNvSpPr>
          <p:nvPr/>
        </p:nvSpPr>
        <p:spPr bwMode="auto">
          <a:xfrm>
            <a:off x="660400" y="4495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509" name="Line 45"/>
          <p:cNvSpPr>
            <a:spLocks noChangeShapeType="1"/>
          </p:cNvSpPr>
          <p:nvPr/>
        </p:nvSpPr>
        <p:spPr bwMode="auto">
          <a:xfrm flipH="1">
            <a:off x="1117601" y="26670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510" name="Line 46"/>
          <p:cNvSpPr>
            <a:spLocks noChangeShapeType="1"/>
          </p:cNvSpPr>
          <p:nvPr/>
        </p:nvSpPr>
        <p:spPr bwMode="auto">
          <a:xfrm>
            <a:off x="1727200" y="2667000"/>
            <a:ext cx="6096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511" name="Line 47"/>
          <p:cNvSpPr>
            <a:spLocks noChangeShapeType="1"/>
          </p:cNvSpPr>
          <p:nvPr/>
        </p:nvSpPr>
        <p:spPr bwMode="auto">
          <a:xfrm flipV="1">
            <a:off x="1803400" y="1600200"/>
            <a:ext cx="2971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512" name="Line 48"/>
          <p:cNvSpPr>
            <a:spLocks noChangeShapeType="1"/>
          </p:cNvSpPr>
          <p:nvPr/>
        </p:nvSpPr>
        <p:spPr bwMode="auto">
          <a:xfrm flipH="1">
            <a:off x="2870200" y="1600200"/>
            <a:ext cx="1905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513" name="Line 49"/>
          <p:cNvSpPr>
            <a:spLocks noChangeShapeType="1"/>
          </p:cNvSpPr>
          <p:nvPr/>
        </p:nvSpPr>
        <p:spPr bwMode="auto">
          <a:xfrm flipH="1">
            <a:off x="4089400" y="16002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514" name="Line 50"/>
          <p:cNvSpPr>
            <a:spLocks noChangeShapeType="1"/>
          </p:cNvSpPr>
          <p:nvPr/>
        </p:nvSpPr>
        <p:spPr bwMode="auto">
          <a:xfrm>
            <a:off x="4775201" y="1600200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515" name="Line 51"/>
          <p:cNvSpPr>
            <a:spLocks noChangeShapeType="1"/>
          </p:cNvSpPr>
          <p:nvPr/>
        </p:nvSpPr>
        <p:spPr bwMode="auto">
          <a:xfrm>
            <a:off x="4775200" y="1600200"/>
            <a:ext cx="1371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516" name="Line 52"/>
          <p:cNvSpPr>
            <a:spLocks noChangeShapeType="1"/>
          </p:cNvSpPr>
          <p:nvPr/>
        </p:nvSpPr>
        <p:spPr bwMode="auto">
          <a:xfrm>
            <a:off x="4775200" y="1600200"/>
            <a:ext cx="2209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517" name="Line 53"/>
          <p:cNvSpPr>
            <a:spLocks noChangeShapeType="1"/>
          </p:cNvSpPr>
          <p:nvPr/>
        </p:nvSpPr>
        <p:spPr bwMode="auto">
          <a:xfrm>
            <a:off x="4775201" y="1600200"/>
            <a:ext cx="3048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518" name="Line 54"/>
          <p:cNvSpPr>
            <a:spLocks noChangeShapeType="1"/>
          </p:cNvSpPr>
          <p:nvPr/>
        </p:nvSpPr>
        <p:spPr bwMode="auto">
          <a:xfrm>
            <a:off x="4775200" y="1600200"/>
            <a:ext cx="36576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  <p:sp>
        <p:nvSpPr>
          <p:cNvPr id="1470519" name="Rectangle 55"/>
          <p:cNvSpPr>
            <a:spLocks noChangeArrowheads="1"/>
          </p:cNvSpPr>
          <p:nvPr/>
        </p:nvSpPr>
        <p:spPr bwMode="auto">
          <a:xfrm>
            <a:off x="1295400" y="1295400"/>
            <a:ext cx="7391400" cy="14478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 anchor="ctr"/>
          <a:lstStyle/>
          <a:p>
            <a:endParaRPr lang="en-US"/>
          </a:p>
        </p:txBody>
      </p:sp>
      <p:sp>
        <p:nvSpPr>
          <p:cNvPr id="1470520" name="Rectangle 56"/>
          <p:cNvSpPr>
            <a:spLocks noChangeArrowheads="1"/>
          </p:cNvSpPr>
          <p:nvPr/>
        </p:nvSpPr>
        <p:spPr bwMode="auto">
          <a:xfrm>
            <a:off x="304801" y="4191001"/>
            <a:ext cx="762000" cy="12192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31" tIns="44423" rIns="90431" bIns="44423" anchor="ctr"/>
          <a:lstStyle/>
          <a:p>
            <a:endParaRPr lang="en-US"/>
          </a:p>
        </p:txBody>
      </p:sp>
      <p:sp>
        <p:nvSpPr>
          <p:cNvPr id="1470523" name="Rectangle 59"/>
          <p:cNvSpPr>
            <a:spLocks noGrp="1" noChangeArrowheads="1"/>
          </p:cNvSpPr>
          <p:nvPr>
            <p:ph type="body" idx="1"/>
          </p:nvPr>
        </p:nvSpPr>
        <p:spPr>
          <a:xfrm>
            <a:off x="1676400" y="4800600"/>
            <a:ext cx="8153400" cy="2514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 typeface="Wingdings" charset="2"/>
              <a:buChar char="§"/>
            </a:pPr>
            <a:r>
              <a:rPr lang="en-US" sz="2200" dirty="0">
                <a:solidFill>
                  <a:srgbClr val="000090"/>
                </a:solidFill>
              </a:rPr>
              <a:t>A </a:t>
            </a:r>
            <a:r>
              <a:rPr lang="en-US" sz="2200" b="1" dirty="0">
                <a:solidFill>
                  <a:srgbClr val="FF0000"/>
                </a:solidFill>
              </a:rPr>
              <a:t>zone</a:t>
            </a:r>
            <a:r>
              <a:rPr lang="en-US" sz="2200" dirty="0">
                <a:solidFill>
                  <a:srgbClr val="000090"/>
                </a:solidFill>
              </a:rPr>
              <a:t> corresponds to an administrative authority </a:t>
            </a:r>
            <a:r>
              <a:rPr lang="en-US" sz="2200" dirty="0" smtClean="0">
                <a:solidFill>
                  <a:srgbClr val="000090"/>
                </a:solidFill>
              </a:rPr>
              <a:t/>
            </a:r>
            <a:br>
              <a:rPr lang="en-US" sz="2200" dirty="0" smtClean="0">
                <a:solidFill>
                  <a:srgbClr val="000090"/>
                </a:solidFill>
              </a:rPr>
            </a:br>
            <a:r>
              <a:rPr lang="en-US" sz="2200" dirty="0" smtClean="0">
                <a:solidFill>
                  <a:srgbClr val="000090"/>
                </a:solidFill>
              </a:rPr>
              <a:t>responsible </a:t>
            </a:r>
            <a:r>
              <a:rPr lang="en-US" sz="2200" dirty="0">
                <a:solidFill>
                  <a:srgbClr val="000090"/>
                </a:solidFill>
              </a:rPr>
              <a:t>for </a:t>
            </a:r>
            <a:r>
              <a:rPr lang="en-US" sz="2200" dirty="0" smtClean="0">
                <a:solidFill>
                  <a:srgbClr val="000090"/>
                </a:solidFill>
              </a:rPr>
              <a:t>a contiguous </a:t>
            </a:r>
            <a:r>
              <a:rPr lang="en-US" sz="2200" dirty="0">
                <a:solidFill>
                  <a:srgbClr val="000090"/>
                </a:solidFill>
              </a:rPr>
              <a:t>portion of the </a:t>
            </a:r>
            <a:r>
              <a:rPr lang="en-US" sz="2200" dirty="0" smtClean="0">
                <a:solidFill>
                  <a:srgbClr val="000090"/>
                </a:solidFill>
              </a:rPr>
              <a:t>hierarchy</a:t>
            </a:r>
            <a:br>
              <a:rPr lang="en-US" sz="2200" dirty="0" smtClean="0">
                <a:solidFill>
                  <a:srgbClr val="000090"/>
                </a:solidFill>
              </a:rPr>
            </a:br>
            <a:endParaRPr lang="en-US" sz="2200" dirty="0">
              <a:solidFill>
                <a:srgbClr val="000090"/>
              </a:solidFill>
            </a:endParaRPr>
          </a:p>
          <a:p>
            <a:pPr>
              <a:spcBef>
                <a:spcPct val="0"/>
              </a:spcBef>
              <a:buClrTx/>
              <a:buSzTx/>
              <a:buFont typeface="Wingdings" charset="2"/>
              <a:buChar char="§"/>
            </a:pPr>
            <a:r>
              <a:rPr lang="en-US" sz="2200" dirty="0" smtClean="0">
                <a:solidFill>
                  <a:srgbClr val="000090"/>
                </a:solidFill>
              </a:rPr>
              <a:t>E.g.: UCB </a:t>
            </a:r>
            <a:r>
              <a:rPr lang="en-US" sz="2200" dirty="0">
                <a:solidFill>
                  <a:srgbClr val="000090"/>
                </a:solidFill>
              </a:rPr>
              <a:t>controls </a:t>
            </a:r>
            <a:r>
              <a:rPr lang="en-US" sz="2000" i="1" dirty="0" smtClean="0">
                <a:solidFill>
                  <a:srgbClr val="000090"/>
                </a:solidFill>
              </a:rPr>
              <a:t>*</a:t>
            </a:r>
            <a:r>
              <a:rPr lang="en-US" sz="2000" i="1" dirty="0">
                <a:solidFill>
                  <a:srgbClr val="000090"/>
                </a:solidFill>
              </a:rPr>
              <a:t>.</a:t>
            </a:r>
            <a:r>
              <a:rPr lang="en-US" sz="2000" i="1" dirty="0" err="1">
                <a:solidFill>
                  <a:srgbClr val="000090"/>
                </a:solidFill>
              </a:rPr>
              <a:t>berkeley.edu</a:t>
            </a:r>
            <a:r>
              <a:rPr lang="en-US" sz="2200" dirty="0">
                <a:solidFill>
                  <a:srgbClr val="000090"/>
                </a:solidFill>
              </a:rPr>
              <a:t> </a:t>
            </a:r>
            <a:r>
              <a:rPr lang="en-US" sz="2200" dirty="0" smtClean="0">
                <a:solidFill>
                  <a:srgbClr val="000090"/>
                </a:solidFill>
              </a:rPr>
              <a:t>and </a:t>
            </a:r>
            <a:r>
              <a:rPr lang="en-US" sz="2000" i="1" dirty="0" smtClean="0">
                <a:solidFill>
                  <a:srgbClr val="000090"/>
                </a:solidFill>
              </a:rPr>
              <a:t>*</a:t>
            </a:r>
            <a:r>
              <a:rPr lang="en-US" sz="2000" i="1" dirty="0">
                <a:solidFill>
                  <a:srgbClr val="000090"/>
                </a:solidFill>
              </a:rPr>
              <a:t>.</a:t>
            </a:r>
            <a:r>
              <a:rPr lang="en-US" sz="2000" i="1" dirty="0" err="1" smtClean="0">
                <a:solidFill>
                  <a:srgbClr val="000090"/>
                </a:solidFill>
              </a:rPr>
              <a:t>sims.berkeley.edu</a:t>
            </a:r>
            <a:r>
              <a:rPr lang="en-US" sz="2200" dirty="0" smtClean="0">
                <a:solidFill>
                  <a:srgbClr val="000090"/>
                </a:solidFill>
              </a:rPr>
              <a:t/>
            </a:r>
            <a:br>
              <a:rPr lang="en-US" sz="2200" dirty="0" smtClean="0">
                <a:solidFill>
                  <a:srgbClr val="000090"/>
                </a:solidFill>
              </a:rPr>
            </a:br>
            <a:r>
              <a:rPr lang="en-US" sz="2200" dirty="0" smtClean="0">
                <a:solidFill>
                  <a:srgbClr val="000090"/>
                </a:solidFill>
              </a:rPr>
              <a:t> while EECS controls </a:t>
            </a:r>
            <a:r>
              <a:rPr lang="en-US" sz="2000" i="1" dirty="0">
                <a:solidFill>
                  <a:srgbClr val="000090"/>
                </a:solidFill>
              </a:rPr>
              <a:t>*.</a:t>
            </a:r>
            <a:r>
              <a:rPr lang="en-US" sz="2000" i="1" dirty="0" err="1">
                <a:solidFill>
                  <a:srgbClr val="000090"/>
                </a:solidFill>
              </a:rPr>
              <a:t>eecs.berkeley.edu</a:t>
            </a:r>
            <a:endParaRPr lang="en-US" sz="2200" i="1" dirty="0">
              <a:solidFill>
                <a:srgbClr val="000090"/>
              </a:solidFill>
            </a:endParaRPr>
          </a:p>
          <a:p>
            <a:pPr>
              <a:lnSpc>
                <a:spcPct val="80000"/>
              </a:lnSpc>
            </a:pPr>
            <a:endParaRPr lang="en-US" sz="2200" dirty="0"/>
          </a:p>
          <a:p>
            <a:pPr marL="1021725" lvl="2" indent="-350622">
              <a:lnSpc>
                <a:spcPct val="80000"/>
              </a:lnSpc>
            </a:pPr>
            <a:endParaRPr lang="en-US" sz="2200" dirty="0"/>
          </a:p>
        </p:txBody>
      </p:sp>
      <p:sp>
        <p:nvSpPr>
          <p:cNvPr id="63" name="TextBox 62"/>
          <p:cNvSpPr txBox="1"/>
          <p:nvPr/>
        </p:nvSpPr>
        <p:spPr>
          <a:xfrm>
            <a:off x="1400401" y="1276290"/>
            <a:ext cx="1723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ICANN/IANA</a:t>
            </a:r>
          </a:p>
        </p:txBody>
      </p:sp>
      <p:sp>
        <p:nvSpPr>
          <p:cNvPr id="64" name="Freeform 57"/>
          <p:cNvSpPr>
            <a:spLocks/>
          </p:cNvSpPr>
          <p:nvPr/>
        </p:nvSpPr>
        <p:spPr bwMode="auto">
          <a:xfrm>
            <a:off x="304800" y="3200400"/>
            <a:ext cx="1524000" cy="1371600"/>
          </a:xfrm>
          <a:custGeom>
            <a:avLst/>
            <a:gdLst>
              <a:gd name="T0" fmla="*/ 0 w 768"/>
              <a:gd name="T1" fmla="*/ 0 h 864"/>
              <a:gd name="T2" fmla="*/ 0 w 768"/>
              <a:gd name="T3" fmla="*/ 528 h 864"/>
              <a:gd name="T4" fmla="*/ 384 w 768"/>
              <a:gd name="T5" fmla="*/ 528 h 864"/>
              <a:gd name="T6" fmla="*/ 384 w 768"/>
              <a:gd name="T7" fmla="*/ 864 h 864"/>
              <a:gd name="T8" fmla="*/ 768 w 768"/>
              <a:gd name="T9" fmla="*/ 864 h 864"/>
              <a:gd name="T10" fmla="*/ 768 w 768"/>
              <a:gd name="T11" fmla="*/ 0 h 864"/>
              <a:gd name="T12" fmla="*/ 0 w 768"/>
              <a:gd name="T13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8" h="864">
                <a:moveTo>
                  <a:pt x="0" y="0"/>
                </a:moveTo>
                <a:lnTo>
                  <a:pt x="0" y="528"/>
                </a:lnTo>
                <a:lnTo>
                  <a:pt x="384" y="528"/>
                </a:lnTo>
                <a:lnTo>
                  <a:pt x="384" y="864"/>
                </a:lnTo>
                <a:lnTo>
                  <a:pt x="768" y="864"/>
                </a:lnTo>
                <a:lnTo>
                  <a:pt x="768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31" tIns="44423" rIns="90431" bIns="4442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38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0519" grpId="0" animBg="1"/>
      <p:bldP spid="1470520" grpId="0" animBg="1"/>
      <p:bldP spid="1470523" grpId="0" uiExpand="1" build="p"/>
      <p:bldP spid="63" grpId="0"/>
      <p:bldP spid="6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73162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Server Hierarchy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74"/>
            <a:ext cx="8610600" cy="4986337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Top of hierarchy: Root servers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Location hardwired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into other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servers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Next Level: Top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-level domain (TLD)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servers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.com, .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edu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etc.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Managed professionally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Bottom Level: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Authoritative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DNS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servers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Actually store the name-to-address mapping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Maintained by the corresponding administrative authority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86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77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73162"/>
          </a:xfrm>
        </p:spPr>
        <p:txBody>
          <a:bodyPr/>
          <a:lstStyle/>
          <a:p>
            <a:r>
              <a:rPr lang="en-US"/>
              <a:t>Server Hierarchy</a:t>
            </a:r>
          </a:p>
        </p:txBody>
      </p:sp>
      <p:sp>
        <p:nvSpPr>
          <p:cNvPr id="147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1"/>
            <a:ext cx="8610600" cy="4876800"/>
          </a:xfrm>
        </p:spPr>
        <p:txBody>
          <a:bodyPr/>
          <a:lstStyle/>
          <a:p>
            <a:r>
              <a:rPr lang="en-US" sz="2400" dirty="0" smtClean="0"/>
              <a:t>Every server knows the address of the root name server </a:t>
            </a:r>
          </a:p>
          <a:p>
            <a:pPr marL="342692" lvl="1" indent="-342692">
              <a:buClr>
                <a:schemeClr val="tx2"/>
              </a:buClr>
            </a:pPr>
            <a:r>
              <a:rPr lang="en-US" dirty="0"/>
              <a:t>Root </a:t>
            </a:r>
            <a:r>
              <a:rPr lang="en-US" dirty="0" smtClean="0"/>
              <a:t>servers know the address of </a:t>
            </a:r>
            <a:r>
              <a:rPr lang="en-US" dirty="0"/>
              <a:t>all </a:t>
            </a:r>
            <a:r>
              <a:rPr lang="en-US" dirty="0" smtClean="0"/>
              <a:t>TLD servers</a:t>
            </a:r>
            <a:endParaRPr lang="en-US" dirty="0"/>
          </a:p>
          <a:p>
            <a:pPr marL="342692" lvl="1" indent="-342692">
              <a:buClr>
                <a:schemeClr val="tx2"/>
              </a:buClr>
            </a:pPr>
            <a:r>
              <a:rPr lang="en-US" dirty="0" smtClean="0"/>
              <a:t>…</a:t>
            </a:r>
          </a:p>
          <a:p>
            <a:r>
              <a:rPr lang="en-US" sz="2400" dirty="0"/>
              <a:t>An authoritative  DNS server stores name-to-address mappings (“resource records”) for all DNS names in the domain that it has authority for 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Each </a:t>
            </a:r>
            <a:r>
              <a:rPr lang="en-US" sz="2400" dirty="0"/>
              <a:t>server stores a </a:t>
            </a:r>
            <a:r>
              <a:rPr lang="en-US" sz="2400" dirty="0" smtClean="0"/>
              <a:t>subset </a:t>
            </a:r>
            <a:r>
              <a:rPr lang="en-US" sz="2400" dirty="0"/>
              <a:t>of the total DNS database </a:t>
            </a:r>
          </a:p>
          <a:p>
            <a:pPr marL="0" indent="0">
              <a:buNone/>
            </a:pP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Each server can discover the server(s) responsible for</a:t>
            </a:r>
            <a:br>
              <a:rPr lang="en-US" sz="2400" dirty="0" smtClean="0"/>
            </a:br>
            <a:r>
              <a:rPr lang="en-US" sz="2400" dirty="0" smtClean="0"/>
              <a:t>     any portion </a:t>
            </a:r>
            <a:r>
              <a:rPr lang="en-US" sz="2400" dirty="0"/>
              <a:t>of the hierarchy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05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149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>
            <a:off x="4191000" y="3234268"/>
            <a:ext cx="1828800" cy="0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86200" y="990600"/>
            <a:ext cx="3707105" cy="3252553"/>
          </a:xfrm>
          <a:prstGeom prst="rect">
            <a:avLst/>
          </a:prstGeom>
          <a:noFill/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 b="0"/>
          </a:p>
        </p:txBody>
      </p:sp>
      <p:sp>
        <p:nvSpPr>
          <p:cNvPr id="5" name="TextBox 4"/>
          <p:cNvSpPr txBox="1"/>
          <p:nvPr/>
        </p:nvSpPr>
        <p:spPr>
          <a:xfrm>
            <a:off x="3652652" y="3502648"/>
            <a:ext cx="49259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n-lt"/>
              </a:rPr>
              <a:t>ext</a:t>
            </a:r>
            <a:endParaRPr lang="en-US" sz="1800" b="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6912" y="3502648"/>
            <a:ext cx="42846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7573" y="3502648"/>
            <a:ext cx="90297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firewall</a:t>
            </a:r>
            <a:endParaRPr lang="en-US" sz="1800" b="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6967" y="105687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VM</a:t>
            </a:r>
            <a:endParaRPr lang="en-US" sz="1800" b="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2536" y="2316900"/>
            <a:ext cx="1595809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 smtClean="0">
                <a:latin typeface="+mn-lt"/>
              </a:rPr>
              <a:t>Linux TCP/IP 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network stack</a:t>
            </a:r>
            <a:endParaRPr lang="en-US" sz="1800" b="0" dirty="0">
              <a:latin typeface="+mn-lt"/>
            </a:endParaRPr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H="1" flipV="1">
            <a:off x="6610440" y="1743020"/>
            <a:ext cx="1" cy="57388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triangl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686171" y="2963231"/>
            <a:ext cx="15641" cy="539417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502146" y="2963231"/>
            <a:ext cx="15641" cy="539417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648066" y="3609987"/>
            <a:ext cx="726160" cy="1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666340" y="3771622"/>
            <a:ext cx="726160" cy="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137626" y="3609987"/>
            <a:ext cx="639221" cy="0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155900" y="3771623"/>
            <a:ext cx="620947" cy="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678455" y="3609987"/>
            <a:ext cx="987172" cy="0"/>
          </a:xfrm>
          <a:prstGeom prst="straightConnector1">
            <a:avLst/>
          </a:prstGeom>
          <a:ln>
            <a:solidFill>
              <a:srgbClr val="FF0000"/>
            </a:solidFill>
            <a:headEnd type="triangle" w="lg" len="lg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96729" y="3771624"/>
            <a:ext cx="968898" cy="1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43000"/>
            <a:ext cx="584200" cy="5842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1143000"/>
            <a:ext cx="620584" cy="6096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124200"/>
            <a:ext cx="1828800" cy="1264777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 bwMode="auto">
          <a:xfrm>
            <a:off x="4419600" y="3124200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800600" y="3124200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181600" y="3124200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562600" y="3124200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1" name="Multiply 30"/>
          <p:cNvSpPr/>
          <p:nvPr/>
        </p:nvSpPr>
        <p:spPr bwMode="auto">
          <a:xfrm>
            <a:off x="5073651" y="3015848"/>
            <a:ext cx="457200" cy="447020"/>
          </a:xfrm>
          <a:prstGeom prst="mathMultiply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343400" y="4038600"/>
            <a:ext cx="1828800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lg" len="lg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4572000" y="3928532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953000" y="3928532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334000" y="3928532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715000" y="3928532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7" name="Multiply 36"/>
          <p:cNvSpPr/>
          <p:nvPr/>
        </p:nvSpPr>
        <p:spPr bwMode="auto">
          <a:xfrm>
            <a:off x="4855634" y="3820583"/>
            <a:ext cx="457200" cy="447020"/>
          </a:xfrm>
          <a:prstGeom prst="mathMultiply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Multiply 37"/>
          <p:cNvSpPr/>
          <p:nvPr/>
        </p:nvSpPr>
        <p:spPr bwMode="auto">
          <a:xfrm>
            <a:off x="4474634" y="3820583"/>
            <a:ext cx="457200" cy="447020"/>
          </a:xfrm>
          <a:prstGeom prst="mathMultiply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9" name="Rounded Rectangular Callout 38"/>
          <p:cNvSpPr/>
          <p:nvPr/>
        </p:nvSpPr>
        <p:spPr bwMode="auto">
          <a:xfrm>
            <a:off x="3505200" y="4419600"/>
            <a:ext cx="4191000" cy="1524000"/>
          </a:xfrm>
          <a:prstGeom prst="wedgeRoundRectCallout">
            <a:avLst>
              <a:gd name="adj1" fmla="val -13318"/>
              <a:gd name="adj2" fmla="val -8587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n-US" sz="2400" dirty="0" smtClean="0">
                <a:latin typeface="+mn-lt"/>
              </a:rPr>
              <a:t>Decode the packet</a:t>
            </a: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Check the firewall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rules</a:t>
            </a: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n-US" sz="2400" baseline="0" dirty="0" smtClean="0">
                <a:latin typeface="+mn-lt"/>
              </a:rPr>
              <a:t>Pass or drop the packet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6445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DNS Root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9" y="1447801"/>
            <a:ext cx="8478837" cy="4648200"/>
          </a:xfrm>
        </p:spPr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Located in Virginia, </a:t>
            </a:r>
            <a:r>
              <a:rPr lang="en-US" sz="2400" dirty="0" smtClean="0">
                <a:latin typeface="Arial" charset="0"/>
                <a:cs typeface="Arial" charset="0"/>
              </a:rPr>
              <a:t>USA</a:t>
            </a: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71685" name="AutoShape 4"/>
          <p:cNvSpPr>
            <a:spLocks noChangeAspect="1" noChangeArrowheads="1"/>
          </p:cNvSpPr>
          <p:nvPr/>
        </p:nvSpPr>
        <p:spPr bwMode="auto">
          <a:xfrm>
            <a:off x="457200" y="3276611"/>
            <a:ext cx="7234238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3" tIns="45692" rIns="91383" bIns="45692"/>
          <a:lstStyle/>
          <a:p>
            <a:endParaRPr lang="en-US"/>
          </a:p>
        </p:txBody>
      </p:sp>
      <p:pic>
        <p:nvPicPr>
          <p:cNvPr id="71686" name="Picture 5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67200"/>
            <a:ext cx="5400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7" name="Freeform 6"/>
          <p:cNvSpPr>
            <a:spLocks/>
          </p:cNvSpPr>
          <p:nvPr/>
        </p:nvSpPr>
        <p:spPr bwMode="auto">
          <a:xfrm>
            <a:off x="2895600" y="3124200"/>
            <a:ext cx="514350" cy="1882775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924977 h 1893"/>
              <a:gd name="T4" fmla="*/ 514350 w 963"/>
              <a:gd name="T5" fmla="*/ 1882775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3" tIns="45692" rIns="91383" bIns="45692"/>
          <a:lstStyle/>
          <a:p>
            <a:endParaRPr lang="en-US"/>
          </a:p>
        </p:txBody>
      </p:sp>
      <p:sp>
        <p:nvSpPr>
          <p:cNvPr id="71688" name="Text Box 7"/>
          <p:cNvSpPr txBox="1">
            <a:spLocks noChangeArrowheads="1"/>
          </p:cNvSpPr>
          <p:nvPr/>
        </p:nvSpPr>
        <p:spPr bwMode="auto">
          <a:xfrm>
            <a:off x="2665414" y="2787661"/>
            <a:ext cx="3903662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280" tIns="35638" rIns="71280" bIns="35638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  Verisign, Dulles, VA</a:t>
            </a:r>
          </a:p>
          <a:p>
            <a:pPr algn="l"/>
            <a:r>
              <a:rPr lang="en-US" b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/>
            <a:endParaRPr lang="en-US" sz="28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360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DNS Root Servers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9" y="1447801"/>
            <a:ext cx="8478837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cs typeface="Arial" charset="0"/>
              </a:rPr>
              <a:t>13 root servers (labeled A-M; see </a:t>
            </a:r>
            <a:r>
              <a:rPr lang="en-US" sz="2000" dirty="0">
                <a:latin typeface="Arial" charset="0"/>
                <a:cs typeface="Arial" charset="0"/>
                <a:hlinkClick r:id="rId3"/>
              </a:rPr>
              <a:t>http://www.root-servers.org/</a:t>
            </a:r>
            <a:r>
              <a:rPr lang="en-US" sz="2400" dirty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73733" name="AutoShape 4"/>
          <p:cNvSpPr>
            <a:spLocks noChangeAspect="1" noChangeArrowheads="1"/>
          </p:cNvSpPr>
          <p:nvPr/>
        </p:nvSpPr>
        <p:spPr bwMode="auto">
          <a:xfrm>
            <a:off x="481025" y="3290887"/>
            <a:ext cx="7234237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3" tIns="45692" rIns="91383" bIns="45692"/>
          <a:lstStyle/>
          <a:p>
            <a:endParaRPr lang="en-US" sz="1200"/>
          </a:p>
        </p:txBody>
      </p:sp>
      <p:pic>
        <p:nvPicPr>
          <p:cNvPr id="73734" name="Picture 5" descr="world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67188"/>
            <a:ext cx="5400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5" name="Freeform 6"/>
          <p:cNvSpPr>
            <a:spLocks/>
          </p:cNvSpPr>
          <p:nvPr/>
        </p:nvSpPr>
        <p:spPr bwMode="auto">
          <a:xfrm>
            <a:off x="2605088" y="34686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742477 h 1893"/>
              <a:gd name="T4" fmla="*/ 804862 w 963"/>
              <a:gd name="T5" fmla="*/ 1511300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3" tIns="45692" rIns="91383" bIns="45692"/>
          <a:lstStyle/>
          <a:p>
            <a:endParaRPr lang="en-US" sz="1200"/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654050" y="5829289"/>
            <a:ext cx="263366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280" tIns="35638" rIns="71280" bIns="35638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B USC-ISI Marina del Rey, CA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L ICANN Los Angeles, CA</a:t>
            </a:r>
          </a:p>
          <a:p>
            <a:pPr algn="ctr"/>
            <a:endParaRPr lang="en-US" sz="1200" b="0">
              <a:latin typeface="Times New Roman" charset="0"/>
            </a:endParaRPr>
          </a:p>
        </p:txBody>
      </p:sp>
      <p:sp>
        <p:nvSpPr>
          <p:cNvPr id="73737" name="Freeform 8"/>
          <p:cNvSpPr>
            <a:spLocks/>
          </p:cNvSpPr>
          <p:nvPr/>
        </p:nvSpPr>
        <p:spPr bwMode="auto">
          <a:xfrm>
            <a:off x="1789113" y="5167300"/>
            <a:ext cx="952500" cy="668338"/>
          </a:xfrm>
          <a:custGeom>
            <a:avLst/>
            <a:gdLst>
              <a:gd name="T0" fmla="*/ 0 w 582"/>
              <a:gd name="T1" fmla="*/ 668338 h 426"/>
              <a:gd name="T2" fmla="*/ 95250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3" tIns="45692" rIns="91383" bIns="45692"/>
          <a:lstStyle/>
          <a:p>
            <a:endParaRPr lang="en-US" sz="1200"/>
          </a:p>
        </p:txBody>
      </p:sp>
      <p:sp>
        <p:nvSpPr>
          <p:cNvPr id="73738" name="Text Box 9"/>
          <p:cNvSpPr txBox="1">
            <a:spLocks noChangeArrowheads="1"/>
          </p:cNvSpPr>
          <p:nvPr/>
        </p:nvSpPr>
        <p:spPr bwMode="auto">
          <a:xfrm>
            <a:off x="347675" y="4105275"/>
            <a:ext cx="257333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280" tIns="35638" rIns="71280" bIns="35638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E NASA Mt View, CA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F  Internet Software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    Consortium 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    Palo Alto, CA</a:t>
            </a:r>
            <a:endParaRPr lang="en-US" sz="1200" b="0">
              <a:latin typeface="Times New Roman" charset="0"/>
            </a:endParaRPr>
          </a:p>
        </p:txBody>
      </p:sp>
      <p:sp>
        <p:nvSpPr>
          <p:cNvPr id="73739" name="Freeform 10"/>
          <p:cNvSpPr>
            <a:spLocks/>
          </p:cNvSpPr>
          <p:nvPr/>
        </p:nvSpPr>
        <p:spPr bwMode="auto">
          <a:xfrm flipV="1">
            <a:off x="1660526" y="4867265"/>
            <a:ext cx="1022350" cy="225425"/>
          </a:xfrm>
          <a:custGeom>
            <a:avLst/>
            <a:gdLst>
              <a:gd name="T0" fmla="*/ 0 w 582"/>
              <a:gd name="T1" fmla="*/ 225425 h 426"/>
              <a:gd name="T2" fmla="*/ 102235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3" tIns="45692" rIns="91383" bIns="45692"/>
          <a:lstStyle/>
          <a:p>
            <a:endParaRPr lang="en-US" sz="1200"/>
          </a:p>
        </p:txBody>
      </p:sp>
      <p:sp>
        <p:nvSpPr>
          <p:cNvPr id="73740" name="Text Box 11"/>
          <p:cNvSpPr txBox="1">
            <a:spLocks noChangeArrowheads="1"/>
          </p:cNvSpPr>
          <p:nvPr/>
        </p:nvSpPr>
        <p:spPr bwMode="auto">
          <a:xfrm>
            <a:off x="5253038" y="3771888"/>
            <a:ext cx="24987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280" tIns="35638" rIns="71280" bIns="35638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1200" b="0">
                <a:solidFill>
                  <a:srgbClr val="000000"/>
                </a:solidFill>
                <a:latin typeface="Arial" charset="0"/>
              </a:rPr>
              <a:t>I </a:t>
            </a:r>
            <a:r>
              <a:rPr lang="en-US" sz="1200" b="0">
                <a:latin typeface="Arial" charset="0"/>
              </a:rPr>
              <a:t>Autonomica,</a:t>
            </a:r>
            <a:r>
              <a:rPr lang="en-US" sz="1200" b="0">
                <a:solidFill>
                  <a:srgbClr val="000000"/>
                </a:solidFill>
                <a:latin typeface="Arial" charset="0"/>
              </a:rPr>
              <a:t> Stockholm</a:t>
            </a:r>
          </a:p>
        </p:txBody>
      </p:sp>
      <p:sp>
        <p:nvSpPr>
          <p:cNvPr id="73741" name="Freeform 12"/>
          <p:cNvSpPr>
            <a:spLocks/>
          </p:cNvSpPr>
          <p:nvPr/>
        </p:nvSpPr>
        <p:spPr bwMode="auto">
          <a:xfrm>
            <a:off x="4797425" y="4014775"/>
            <a:ext cx="849313" cy="674688"/>
          </a:xfrm>
          <a:custGeom>
            <a:avLst/>
            <a:gdLst>
              <a:gd name="T0" fmla="*/ 849313 w 666"/>
              <a:gd name="T1" fmla="*/ 0 h 1005"/>
              <a:gd name="T2" fmla="*/ 0 w 666"/>
              <a:gd name="T3" fmla="*/ 674688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3" tIns="45692" rIns="91383" bIns="45692"/>
          <a:lstStyle/>
          <a:p>
            <a:endParaRPr lang="en-US" sz="1200"/>
          </a:p>
        </p:txBody>
      </p:sp>
      <p:sp>
        <p:nvSpPr>
          <p:cNvPr id="73742" name="Text Box 13"/>
          <p:cNvSpPr txBox="1">
            <a:spLocks noChangeArrowheads="1"/>
          </p:cNvSpPr>
          <p:nvPr/>
        </p:nvSpPr>
        <p:spPr bwMode="auto">
          <a:xfrm>
            <a:off x="5299076" y="3417876"/>
            <a:ext cx="38449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280" tIns="35638" rIns="71280" bIns="35638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K RIPE London</a:t>
            </a:r>
            <a:endParaRPr lang="en-US" sz="1200" b="0">
              <a:latin typeface="Times New Roman" charset="0"/>
            </a:endParaRPr>
          </a:p>
        </p:txBody>
      </p:sp>
      <p:sp>
        <p:nvSpPr>
          <p:cNvPr id="73743" name="Freeform 14"/>
          <p:cNvSpPr>
            <a:spLocks/>
          </p:cNvSpPr>
          <p:nvPr/>
        </p:nvSpPr>
        <p:spPr bwMode="auto">
          <a:xfrm>
            <a:off x="4570414" y="3635364"/>
            <a:ext cx="771525" cy="1158875"/>
          </a:xfrm>
          <a:custGeom>
            <a:avLst/>
            <a:gdLst>
              <a:gd name="T0" fmla="*/ 771525 w 922"/>
              <a:gd name="T1" fmla="*/ 0 h 1448"/>
              <a:gd name="T2" fmla="*/ 0 w 922"/>
              <a:gd name="T3" fmla="*/ 1158875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3" tIns="45692" rIns="91383" bIns="45692"/>
          <a:lstStyle/>
          <a:p>
            <a:endParaRPr lang="en-US" sz="1200"/>
          </a:p>
        </p:txBody>
      </p:sp>
      <p:sp>
        <p:nvSpPr>
          <p:cNvPr id="73744" name="Text Box 15"/>
          <p:cNvSpPr txBox="1">
            <a:spLocks noChangeArrowheads="1"/>
          </p:cNvSpPr>
          <p:nvPr/>
        </p:nvSpPr>
        <p:spPr bwMode="auto">
          <a:xfrm>
            <a:off x="7221550" y="4603738"/>
            <a:ext cx="1565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280" tIns="35638" rIns="71280" bIns="35638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M WIDE Tokyo</a:t>
            </a:r>
            <a:endParaRPr lang="en-US" sz="1200" b="0">
              <a:latin typeface="Times New Roman" charset="0"/>
            </a:endParaRPr>
          </a:p>
        </p:txBody>
      </p:sp>
      <p:sp>
        <p:nvSpPr>
          <p:cNvPr id="73745" name="Freeform 16"/>
          <p:cNvSpPr>
            <a:spLocks/>
          </p:cNvSpPr>
          <p:nvPr/>
        </p:nvSpPr>
        <p:spPr bwMode="auto">
          <a:xfrm>
            <a:off x="6851650" y="4833925"/>
            <a:ext cx="331788" cy="231775"/>
          </a:xfrm>
          <a:custGeom>
            <a:avLst/>
            <a:gdLst>
              <a:gd name="T0" fmla="*/ 331788 w 252"/>
              <a:gd name="T1" fmla="*/ 0 h 462"/>
              <a:gd name="T2" fmla="*/ 0 w 252"/>
              <a:gd name="T3" fmla="*/ 231775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3" tIns="45692" rIns="91383" bIns="45692"/>
          <a:lstStyle/>
          <a:p>
            <a:endParaRPr lang="en-US" sz="1200"/>
          </a:p>
        </p:txBody>
      </p:sp>
      <p:sp>
        <p:nvSpPr>
          <p:cNvPr id="73746" name="Text Box 17"/>
          <p:cNvSpPr txBox="1">
            <a:spLocks noChangeArrowheads="1"/>
          </p:cNvSpPr>
          <p:nvPr/>
        </p:nvSpPr>
        <p:spPr bwMode="auto">
          <a:xfrm>
            <a:off x="2665414" y="2760662"/>
            <a:ext cx="3903662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280" tIns="35638" rIns="71280" bIns="35638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A Verisign, Dulles, VA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C Cogent, Herndon, VA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D U Maryland College Park, MD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G US DoD Vienna, VA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H ARL Aberdeen, MD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J Verisign</a:t>
            </a:r>
          </a:p>
          <a:p>
            <a:pPr algn="ctr"/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41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DNS Root Servers</a:t>
            </a:r>
          </a:p>
        </p:txBody>
      </p:sp>
      <p:sp>
        <p:nvSpPr>
          <p:cNvPr id="75781" name="AutoShape 4"/>
          <p:cNvSpPr>
            <a:spLocks noChangeAspect="1" noChangeArrowheads="1"/>
          </p:cNvSpPr>
          <p:nvPr/>
        </p:nvSpPr>
        <p:spPr bwMode="auto">
          <a:xfrm>
            <a:off x="457200" y="3398826"/>
            <a:ext cx="7234238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3" tIns="45692" rIns="91383" bIns="45692"/>
          <a:lstStyle/>
          <a:p>
            <a:endParaRPr lang="en-US" sz="1200"/>
          </a:p>
        </p:txBody>
      </p:sp>
      <p:pic>
        <p:nvPicPr>
          <p:cNvPr id="75782" name="Picture 5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49726"/>
            <a:ext cx="5400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3" name="Freeform 6"/>
          <p:cNvSpPr>
            <a:spLocks/>
          </p:cNvSpPr>
          <p:nvPr/>
        </p:nvSpPr>
        <p:spPr bwMode="auto">
          <a:xfrm>
            <a:off x="2605088" y="3451213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742477 h 1893"/>
              <a:gd name="T4" fmla="*/ 804862 w 963"/>
              <a:gd name="T5" fmla="*/ 1511300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3" tIns="45692" rIns="91383" bIns="45692"/>
          <a:lstStyle/>
          <a:p>
            <a:endParaRPr lang="en-US" sz="1200"/>
          </a:p>
        </p:txBody>
      </p:sp>
      <p:sp>
        <p:nvSpPr>
          <p:cNvPr id="75784" name="Text Box 7"/>
          <p:cNvSpPr txBox="1">
            <a:spLocks noChangeArrowheads="1"/>
          </p:cNvSpPr>
          <p:nvPr/>
        </p:nvSpPr>
        <p:spPr bwMode="auto">
          <a:xfrm>
            <a:off x="654050" y="5811827"/>
            <a:ext cx="263366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280" tIns="35638" rIns="71280" bIns="35638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B USC-ISI Marina del Rey, CA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L ICANN Los Angeles, CA</a:t>
            </a:r>
          </a:p>
          <a:p>
            <a:pPr algn="ctr"/>
            <a:endParaRPr lang="en-US" sz="1200" b="0">
              <a:latin typeface="Times New Roman" charset="0"/>
            </a:endParaRPr>
          </a:p>
        </p:txBody>
      </p:sp>
      <p:sp>
        <p:nvSpPr>
          <p:cNvPr id="75785" name="Freeform 8"/>
          <p:cNvSpPr>
            <a:spLocks/>
          </p:cNvSpPr>
          <p:nvPr/>
        </p:nvSpPr>
        <p:spPr bwMode="auto">
          <a:xfrm>
            <a:off x="1789113" y="5149838"/>
            <a:ext cx="952500" cy="668338"/>
          </a:xfrm>
          <a:custGeom>
            <a:avLst/>
            <a:gdLst>
              <a:gd name="T0" fmla="*/ 0 w 582"/>
              <a:gd name="T1" fmla="*/ 668338 h 426"/>
              <a:gd name="T2" fmla="*/ 95250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3" tIns="45692" rIns="91383" bIns="45692"/>
          <a:lstStyle/>
          <a:p>
            <a:endParaRPr lang="en-US" sz="1200"/>
          </a:p>
        </p:txBody>
      </p:sp>
      <p:sp>
        <p:nvSpPr>
          <p:cNvPr id="75786" name="Text Box 9"/>
          <p:cNvSpPr txBox="1">
            <a:spLocks noChangeArrowheads="1"/>
          </p:cNvSpPr>
          <p:nvPr/>
        </p:nvSpPr>
        <p:spPr bwMode="auto">
          <a:xfrm>
            <a:off x="347675" y="4087813"/>
            <a:ext cx="257333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280" tIns="35638" rIns="71280" bIns="35638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E NASA Mt View, CA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F  Internet Software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    Consortium,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    Palo Alto, CA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   (and 37 other locations)</a:t>
            </a:r>
          </a:p>
          <a:p>
            <a:pPr algn="ctr"/>
            <a:endParaRPr lang="en-US" sz="1200" b="0">
              <a:latin typeface="Times New Roman" charset="0"/>
            </a:endParaRPr>
          </a:p>
        </p:txBody>
      </p:sp>
      <p:sp>
        <p:nvSpPr>
          <p:cNvPr id="75787" name="Freeform 10"/>
          <p:cNvSpPr>
            <a:spLocks/>
          </p:cNvSpPr>
          <p:nvPr/>
        </p:nvSpPr>
        <p:spPr bwMode="auto">
          <a:xfrm flipV="1">
            <a:off x="1660526" y="4849803"/>
            <a:ext cx="1022350" cy="225425"/>
          </a:xfrm>
          <a:custGeom>
            <a:avLst/>
            <a:gdLst>
              <a:gd name="T0" fmla="*/ 0 w 582"/>
              <a:gd name="T1" fmla="*/ 225425 h 426"/>
              <a:gd name="T2" fmla="*/ 102235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3" tIns="45692" rIns="91383" bIns="45692"/>
          <a:lstStyle/>
          <a:p>
            <a:endParaRPr lang="en-US" sz="1200"/>
          </a:p>
        </p:txBody>
      </p:sp>
      <p:sp>
        <p:nvSpPr>
          <p:cNvPr id="75788" name="Text Box 11"/>
          <p:cNvSpPr txBox="1">
            <a:spLocks noChangeArrowheads="1"/>
          </p:cNvSpPr>
          <p:nvPr/>
        </p:nvSpPr>
        <p:spPr bwMode="auto">
          <a:xfrm>
            <a:off x="5253038" y="3754426"/>
            <a:ext cx="24987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280" tIns="35638" rIns="71280" bIns="35638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1200" b="0">
                <a:solidFill>
                  <a:srgbClr val="000000"/>
                </a:solidFill>
                <a:latin typeface="Arial" charset="0"/>
              </a:rPr>
              <a:t>I </a:t>
            </a:r>
            <a:r>
              <a:rPr lang="en-US" sz="1200" b="0">
                <a:latin typeface="Arial" charset="0"/>
              </a:rPr>
              <a:t>Autonomica,</a:t>
            </a:r>
            <a:r>
              <a:rPr lang="en-US" sz="1200" b="0">
                <a:solidFill>
                  <a:srgbClr val="000000"/>
                </a:solidFill>
                <a:latin typeface="Arial" charset="0"/>
              </a:rPr>
              <a:t> Stockholm (plus 29 other locations)</a:t>
            </a:r>
          </a:p>
        </p:txBody>
      </p:sp>
      <p:sp>
        <p:nvSpPr>
          <p:cNvPr id="75789" name="Freeform 12"/>
          <p:cNvSpPr>
            <a:spLocks/>
          </p:cNvSpPr>
          <p:nvPr/>
        </p:nvSpPr>
        <p:spPr bwMode="auto">
          <a:xfrm>
            <a:off x="4797425" y="3997313"/>
            <a:ext cx="849313" cy="674688"/>
          </a:xfrm>
          <a:custGeom>
            <a:avLst/>
            <a:gdLst>
              <a:gd name="T0" fmla="*/ 849313 w 666"/>
              <a:gd name="T1" fmla="*/ 0 h 1005"/>
              <a:gd name="T2" fmla="*/ 0 w 666"/>
              <a:gd name="T3" fmla="*/ 674688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3" tIns="45692" rIns="91383" bIns="45692"/>
          <a:lstStyle/>
          <a:p>
            <a:endParaRPr lang="en-US" sz="1200"/>
          </a:p>
        </p:txBody>
      </p:sp>
      <p:sp>
        <p:nvSpPr>
          <p:cNvPr id="75790" name="Text Box 13"/>
          <p:cNvSpPr txBox="1">
            <a:spLocks noChangeArrowheads="1"/>
          </p:cNvSpPr>
          <p:nvPr/>
        </p:nvSpPr>
        <p:spPr bwMode="auto">
          <a:xfrm>
            <a:off x="5299076" y="3400414"/>
            <a:ext cx="38449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280" tIns="35638" rIns="71280" bIns="35638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K RIPE London (plus 16 other locations)</a:t>
            </a:r>
            <a:endParaRPr lang="en-US" sz="1200" b="0">
              <a:latin typeface="Times New Roman" charset="0"/>
            </a:endParaRPr>
          </a:p>
        </p:txBody>
      </p:sp>
      <p:sp>
        <p:nvSpPr>
          <p:cNvPr id="75791" name="Freeform 14"/>
          <p:cNvSpPr>
            <a:spLocks/>
          </p:cNvSpPr>
          <p:nvPr/>
        </p:nvSpPr>
        <p:spPr bwMode="auto">
          <a:xfrm>
            <a:off x="4570414" y="3617902"/>
            <a:ext cx="771525" cy="1158875"/>
          </a:xfrm>
          <a:custGeom>
            <a:avLst/>
            <a:gdLst>
              <a:gd name="T0" fmla="*/ 771525 w 922"/>
              <a:gd name="T1" fmla="*/ 0 h 1448"/>
              <a:gd name="T2" fmla="*/ 0 w 922"/>
              <a:gd name="T3" fmla="*/ 1158875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3" tIns="45692" rIns="91383" bIns="45692"/>
          <a:lstStyle/>
          <a:p>
            <a:endParaRPr lang="en-US" sz="1200"/>
          </a:p>
        </p:txBody>
      </p:sp>
      <p:sp>
        <p:nvSpPr>
          <p:cNvPr id="75792" name="Text Box 15"/>
          <p:cNvSpPr txBox="1">
            <a:spLocks noChangeArrowheads="1"/>
          </p:cNvSpPr>
          <p:nvPr/>
        </p:nvSpPr>
        <p:spPr bwMode="auto">
          <a:xfrm>
            <a:off x="7221538" y="4586276"/>
            <a:ext cx="1693862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280" tIns="35638" rIns="71280" bIns="35638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M WIDE Tokyo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 plus Seoul, Paris,</a:t>
            </a:r>
            <a:br>
              <a:rPr lang="en-US" sz="1200" b="0">
                <a:solidFill>
                  <a:srgbClr val="000000"/>
                </a:solidFill>
                <a:latin typeface="Arial" charset="0"/>
              </a:rPr>
            </a:br>
            <a:r>
              <a:rPr lang="en-US" sz="1200" b="0">
                <a:solidFill>
                  <a:srgbClr val="000000"/>
                </a:solidFill>
                <a:latin typeface="Arial" charset="0"/>
              </a:rPr>
              <a:t> San Francisco</a:t>
            </a:r>
            <a:endParaRPr lang="en-US" sz="1200" b="0">
              <a:latin typeface="Times New Roman" charset="0"/>
            </a:endParaRPr>
          </a:p>
        </p:txBody>
      </p:sp>
      <p:sp>
        <p:nvSpPr>
          <p:cNvPr id="75793" name="Freeform 16"/>
          <p:cNvSpPr>
            <a:spLocks/>
          </p:cNvSpPr>
          <p:nvPr/>
        </p:nvSpPr>
        <p:spPr bwMode="auto">
          <a:xfrm>
            <a:off x="6851650" y="4816463"/>
            <a:ext cx="331788" cy="231775"/>
          </a:xfrm>
          <a:custGeom>
            <a:avLst/>
            <a:gdLst>
              <a:gd name="T0" fmla="*/ 331788 w 252"/>
              <a:gd name="T1" fmla="*/ 0 h 462"/>
              <a:gd name="T2" fmla="*/ 0 w 252"/>
              <a:gd name="T3" fmla="*/ 231775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3" tIns="45692" rIns="91383" bIns="45692"/>
          <a:lstStyle/>
          <a:p>
            <a:endParaRPr lang="en-US" sz="1200"/>
          </a:p>
        </p:txBody>
      </p:sp>
      <p:sp>
        <p:nvSpPr>
          <p:cNvPr id="75794" name="Text Box 17"/>
          <p:cNvSpPr txBox="1">
            <a:spLocks noChangeArrowheads="1"/>
          </p:cNvSpPr>
          <p:nvPr/>
        </p:nvSpPr>
        <p:spPr bwMode="auto">
          <a:xfrm>
            <a:off x="2665415" y="2743200"/>
            <a:ext cx="4878387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280" tIns="35638" rIns="71280" bIns="35638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A Verisign, Dulles, VA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C Cogent, Herndon, VA (also Los Angeles, NY, Chicago)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D U Maryland College Park, MD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G US DoD Vienna, VA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H ARL Aberdeen, MD</a:t>
            </a:r>
          </a:p>
          <a:p>
            <a:pPr algn="l"/>
            <a:r>
              <a:rPr lang="en-US" sz="1200" b="0">
                <a:solidFill>
                  <a:srgbClr val="000000"/>
                </a:solidFill>
                <a:latin typeface="Arial" charset="0"/>
              </a:rPr>
              <a:t>J Verisign (21 locations)</a:t>
            </a:r>
          </a:p>
          <a:p>
            <a:pPr algn="ctr"/>
            <a:endParaRPr lang="en-US" sz="1200" b="0">
              <a:latin typeface="Times New Roman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84189" y="1447800"/>
            <a:ext cx="84788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83" tIns="45692" rIns="91383" bIns="45692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b="0" dirty="0">
                <a:latin typeface="Arial" charset="0"/>
                <a:cs typeface="Arial" charset="0"/>
              </a:rPr>
              <a:t>13 root servers (labeled A-M; see </a:t>
            </a:r>
            <a:r>
              <a:rPr lang="en-US" sz="2000" b="0" dirty="0">
                <a:latin typeface="Arial" charset="0"/>
                <a:cs typeface="Arial" charset="0"/>
                <a:hlinkClick r:id="rId4"/>
              </a:rPr>
              <a:t>http://www.root-servers.org/</a:t>
            </a:r>
            <a:r>
              <a:rPr lang="en-US" sz="1800" b="0" dirty="0">
                <a:latin typeface="Arial" charset="0"/>
                <a:cs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400" b="0" dirty="0">
                <a:latin typeface="Arial" charset="0"/>
                <a:cs typeface="Arial" charset="0"/>
              </a:rPr>
              <a:t>Replicated via </a:t>
            </a:r>
            <a:r>
              <a:rPr lang="en-US" sz="2400" b="0" dirty="0">
                <a:solidFill>
                  <a:srgbClr val="FF0000"/>
                </a:solidFill>
                <a:latin typeface="Arial" charset="0"/>
                <a:cs typeface="Arial" charset="0"/>
              </a:rPr>
              <a:t>any-</a:t>
            </a:r>
            <a:r>
              <a:rPr lang="en-US" sz="2400" b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casting </a:t>
            </a:r>
            <a:endParaRPr lang="en-US" sz="2400" b="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06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Anycast</a:t>
            </a:r>
            <a:r>
              <a:rPr lang="en-US" dirty="0" smtClean="0"/>
              <a:t> in a nutshell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Routing finds shortest paths to destination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happens if multiple machines advertise the same address? </a:t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r>
              <a:rPr lang="en-US" dirty="0"/>
              <a:t>T</a:t>
            </a:r>
            <a:r>
              <a:rPr lang="en-US" dirty="0" smtClean="0"/>
              <a:t>he network will deliver the packet to the closest machine with that address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is called “</a:t>
            </a:r>
            <a:r>
              <a:rPr lang="en-US" dirty="0" err="1" smtClean="0"/>
              <a:t>anycast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Very robust </a:t>
            </a:r>
          </a:p>
          <a:p>
            <a:pPr lvl="1"/>
            <a:r>
              <a:rPr lang="en-US" dirty="0" smtClean="0"/>
              <a:t>Requires no modification to routing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22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DNS Records</a:t>
            </a:r>
          </a:p>
        </p:txBody>
      </p:sp>
      <p:sp>
        <p:nvSpPr>
          <p:cNvPr id="163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DNS servers store </a:t>
            </a:r>
            <a:r>
              <a:rPr lang="en-US" dirty="0" smtClean="0">
                <a:solidFill>
                  <a:srgbClr val="FF0000"/>
                </a:solidFill>
              </a:rPr>
              <a:t>resource records (RRs)</a:t>
            </a:r>
            <a:endParaRPr lang="en-US" dirty="0" smtClean="0"/>
          </a:p>
          <a:p>
            <a:pPr lvl="1"/>
            <a:r>
              <a:rPr lang="en-US" dirty="0" smtClean="0"/>
              <a:t>RR is (</a:t>
            </a:r>
            <a:r>
              <a:rPr lang="en-US" dirty="0"/>
              <a:t>name, value, type, TTL)</a:t>
            </a:r>
          </a:p>
          <a:p>
            <a:endParaRPr lang="en-US" dirty="0"/>
          </a:p>
          <a:p>
            <a:r>
              <a:rPr lang="en-US" dirty="0"/>
              <a:t>Type = A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000090"/>
                </a:solidFill>
              </a:rPr>
              <a:t>(</a:t>
            </a:r>
            <a:r>
              <a:rPr lang="en-US" i="1" dirty="0" smtClean="0">
                <a:solidFill>
                  <a:srgbClr val="000090"/>
                </a:solidFill>
                <a:sym typeface="Wingdings"/>
              </a:rPr>
              <a:t> </a:t>
            </a:r>
            <a:r>
              <a:rPr lang="en-US" i="1" u="sng" dirty="0" smtClean="0">
                <a:solidFill>
                  <a:srgbClr val="000090"/>
                </a:solidFill>
                <a:sym typeface="Wingdings"/>
              </a:rPr>
              <a:t>A</a:t>
            </a:r>
            <a:r>
              <a:rPr lang="en-US" i="1" dirty="0" smtClean="0">
                <a:solidFill>
                  <a:srgbClr val="000090"/>
                </a:solidFill>
                <a:sym typeface="Wingdings"/>
              </a:rPr>
              <a:t>ddress)</a:t>
            </a:r>
            <a:endParaRPr lang="en-US" i="1" dirty="0">
              <a:solidFill>
                <a:srgbClr val="000090"/>
              </a:solidFill>
            </a:endParaRPr>
          </a:p>
          <a:p>
            <a:pPr lvl="1"/>
            <a:r>
              <a:rPr lang="en-US" dirty="0"/>
              <a:t>name = hostname</a:t>
            </a:r>
          </a:p>
          <a:p>
            <a:pPr lvl="1"/>
            <a:r>
              <a:rPr lang="en-US" dirty="0"/>
              <a:t>value = IP address</a:t>
            </a:r>
          </a:p>
          <a:p>
            <a:endParaRPr lang="en-US" dirty="0"/>
          </a:p>
          <a:p>
            <a:r>
              <a:rPr lang="en-US" dirty="0"/>
              <a:t>Type = NS: </a:t>
            </a:r>
            <a:r>
              <a:rPr lang="en-US" i="1" dirty="0">
                <a:solidFill>
                  <a:srgbClr val="000090"/>
                </a:solidFill>
              </a:rPr>
              <a:t>(</a:t>
            </a:r>
            <a:r>
              <a:rPr lang="en-US" i="1" dirty="0">
                <a:solidFill>
                  <a:srgbClr val="000090"/>
                </a:solidFill>
                <a:sym typeface="Wingdings"/>
              </a:rPr>
              <a:t> </a:t>
            </a:r>
            <a:r>
              <a:rPr lang="en-US" i="1" u="sng" dirty="0" smtClean="0">
                <a:solidFill>
                  <a:srgbClr val="000090"/>
                </a:solidFill>
                <a:sym typeface="Wingdings"/>
              </a:rPr>
              <a:t>N</a:t>
            </a:r>
            <a:r>
              <a:rPr lang="en-US" i="1" dirty="0" smtClean="0">
                <a:solidFill>
                  <a:srgbClr val="000090"/>
                </a:solidFill>
                <a:sym typeface="Wingdings"/>
              </a:rPr>
              <a:t>ame </a:t>
            </a:r>
            <a:r>
              <a:rPr lang="en-US" i="1" u="sng" dirty="0" smtClean="0">
                <a:solidFill>
                  <a:srgbClr val="000090"/>
                </a:solidFill>
                <a:sym typeface="Wingdings"/>
              </a:rPr>
              <a:t>S</a:t>
            </a:r>
            <a:r>
              <a:rPr lang="en-US" i="1" dirty="0" smtClean="0">
                <a:solidFill>
                  <a:srgbClr val="000090"/>
                </a:solidFill>
                <a:sym typeface="Wingdings"/>
              </a:rPr>
              <a:t>erver)</a:t>
            </a:r>
            <a:endParaRPr lang="en-US" dirty="0"/>
          </a:p>
          <a:p>
            <a:pPr lvl="1"/>
            <a:r>
              <a:rPr lang="en-US" dirty="0"/>
              <a:t>name = domain</a:t>
            </a:r>
          </a:p>
          <a:p>
            <a:pPr lvl="1"/>
            <a:r>
              <a:rPr lang="en-US" dirty="0"/>
              <a:t>value = name of </a:t>
            </a:r>
            <a:r>
              <a:rPr lang="en-US" dirty="0" err="1"/>
              <a:t>dns</a:t>
            </a:r>
            <a:r>
              <a:rPr lang="en-US" dirty="0"/>
              <a:t> server for domain </a:t>
            </a:r>
          </a:p>
        </p:txBody>
      </p:sp>
    </p:spTree>
    <p:extLst>
      <p:ext uri="{BB962C8B-B14F-4D97-AF65-F5344CB8AC3E}">
        <p14:creationId xmlns:p14="http://schemas.microsoft.com/office/powerpoint/2010/main" val="2384187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Records (</a:t>
            </a:r>
            <a:r>
              <a:rPr lang="en-US" dirty="0" smtClean="0"/>
              <a:t>cont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d</a:t>
            </a:r>
            <a:r>
              <a:rPr lang="en-US" dirty="0"/>
              <a:t>)</a:t>
            </a:r>
          </a:p>
        </p:txBody>
      </p:sp>
      <p:sp>
        <p:nvSpPr>
          <p:cNvPr id="163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dirty="0"/>
              <a:t>Type = MX</a:t>
            </a:r>
            <a:r>
              <a:rPr lang="en-US" dirty="0" smtClean="0"/>
              <a:t>: </a:t>
            </a:r>
            <a:r>
              <a:rPr lang="en-US" i="1" dirty="0">
                <a:solidFill>
                  <a:srgbClr val="000090"/>
                </a:solidFill>
              </a:rPr>
              <a:t>(</a:t>
            </a:r>
            <a:r>
              <a:rPr lang="en-US" i="1" dirty="0">
                <a:solidFill>
                  <a:srgbClr val="000090"/>
                </a:solidFill>
                <a:sym typeface="Wingdings"/>
              </a:rPr>
              <a:t> </a:t>
            </a:r>
            <a:r>
              <a:rPr lang="en-US" i="1" u="sng" dirty="0" smtClean="0">
                <a:solidFill>
                  <a:srgbClr val="000090"/>
                </a:solidFill>
                <a:sym typeface="Wingdings"/>
              </a:rPr>
              <a:t>M</a:t>
            </a:r>
            <a:r>
              <a:rPr lang="en-US" i="1" dirty="0" smtClean="0">
                <a:solidFill>
                  <a:srgbClr val="000090"/>
                </a:solidFill>
                <a:sym typeface="Wingdings"/>
              </a:rPr>
              <a:t>ail </a:t>
            </a:r>
            <a:r>
              <a:rPr lang="en-US" i="1" dirty="0" err="1" smtClean="0">
                <a:solidFill>
                  <a:srgbClr val="000090"/>
                </a:solidFill>
                <a:sym typeface="Wingdings"/>
              </a:rPr>
              <a:t>e</a:t>
            </a:r>
            <a:r>
              <a:rPr lang="en-US" i="1" u="sng" dirty="0" err="1" smtClean="0">
                <a:solidFill>
                  <a:srgbClr val="000090"/>
                </a:solidFill>
                <a:sym typeface="Wingdings"/>
              </a:rPr>
              <a:t>X</a:t>
            </a:r>
            <a:r>
              <a:rPr lang="en-US" i="1" dirty="0" err="1" smtClean="0">
                <a:solidFill>
                  <a:srgbClr val="000090"/>
                </a:solidFill>
                <a:sym typeface="Wingdings"/>
              </a:rPr>
              <a:t>changer</a:t>
            </a:r>
            <a:r>
              <a:rPr lang="en-US" i="1" dirty="0" smtClean="0">
                <a:solidFill>
                  <a:srgbClr val="000090"/>
                </a:solidFill>
                <a:sym typeface="Wingdings"/>
              </a:rPr>
              <a:t>)</a:t>
            </a:r>
            <a:endParaRPr lang="en-US" dirty="0"/>
          </a:p>
          <a:p>
            <a:pPr lvl="1"/>
            <a:r>
              <a:rPr lang="en-US" dirty="0"/>
              <a:t>name = domain in email address</a:t>
            </a:r>
          </a:p>
          <a:p>
            <a:pPr lvl="1"/>
            <a:r>
              <a:rPr lang="en-US" dirty="0"/>
              <a:t>value = </a:t>
            </a:r>
            <a:r>
              <a:rPr lang="en-US" dirty="0" smtClean="0"/>
              <a:t>name(s) </a:t>
            </a:r>
            <a:r>
              <a:rPr lang="en-US" dirty="0"/>
              <a:t>of mail </a:t>
            </a:r>
            <a:r>
              <a:rPr lang="en-US" dirty="0" smtClean="0"/>
              <a:t>server(s)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71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73162"/>
          </a:xfrm>
        </p:spPr>
        <p:txBody>
          <a:bodyPr/>
          <a:lstStyle/>
          <a:p>
            <a:r>
              <a:rPr lang="en-US" sz="4000" dirty="0">
                <a:latin typeface="Calibri"/>
                <a:ea typeface="ＭＳ Ｐゴシック" charset="0"/>
                <a:cs typeface="Calibri"/>
              </a:rPr>
              <a:t>Inserting Resource Records into DNS</a:t>
            </a:r>
          </a:p>
        </p:txBody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9220200" cy="4986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/>
                <a:cs typeface="Calibri"/>
              </a:rPr>
              <a:t>Example: </a:t>
            </a:r>
            <a:r>
              <a:rPr lang="en-US" dirty="0" smtClean="0">
                <a:latin typeface="Calibri"/>
                <a:cs typeface="Calibri"/>
              </a:rPr>
              <a:t>you just </a:t>
            </a:r>
            <a:r>
              <a:rPr lang="en-US" dirty="0">
                <a:latin typeface="Calibri"/>
                <a:cs typeface="Calibri"/>
              </a:rPr>
              <a:t>created company </a:t>
            </a:r>
            <a:r>
              <a:rPr lang="ja-JP" altLang="en-US" dirty="0">
                <a:latin typeface="Calibri"/>
                <a:cs typeface="Calibri"/>
              </a:rPr>
              <a:t>“</a:t>
            </a:r>
            <a:r>
              <a:rPr lang="en-US" dirty="0" err="1">
                <a:latin typeface="Calibri"/>
                <a:cs typeface="Calibri"/>
              </a:rPr>
              <a:t>FooBar</a:t>
            </a:r>
            <a:r>
              <a:rPr lang="ja-JP" altLang="en-US" dirty="0">
                <a:latin typeface="Calibri"/>
                <a:cs typeface="Calibri"/>
              </a:rPr>
              <a:t>”</a:t>
            </a:r>
            <a:endParaRPr lang="en-US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alibri"/>
                <a:cs typeface="Calibri"/>
              </a:rPr>
              <a:t>You get </a:t>
            </a:r>
            <a:r>
              <a:rPr lang="en-US" dirty="0">
                <a:latin typeface="Calibri"/>
                <a:cs typeface="Calibri"/>
              </a:rPr>
              <a:t>a block of </a:t>
            </a:r>
            <a:r>
              <a:rPr lang="en-US" dirty="0" smtClean="0">
                <a:latin typeface="Calibri"/>
                <a:cs typeface="Calibri"/>
              </a:rPr>
              <a:t>IP addresses from your </a:t>
            </a:r>
            <a:r>
              <a:rPr lang="en-US" dirty="0">
                <a:latin typeface="Calibri"/>
                <a:cs typeface="Calibri"/>
              </a:rPr>
              <a:t>ISP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/>
                <a:ea typeface="Arial" charset="0"/>
                <a:cs typeface="Calibri"/>
              </a:rPr>
              <a:t>s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ay </a:t>
            </a:r>
            <a:r>
              <a:rPr lang="en-US" dirty="0">
                <a:latin typeface="Calibri"/>
                <a:ea typeface="Arial" charset="0"/>
                <a:cs typeface="Calibri"/>
              </a:rPr>
              <a:t>212.44.9.128/25</a:t>
            </a:r>
            <a:br>
              <a:rPr lang="en-US" dirty="0">
                <a:latin typeface="Calibri"/>
                <a:ea typeface="Arial" charset="0"/>
                <a:cs typeface="Calibri"/>
              </a:rPr>
            </a:br>
            <a:endParaRPr lang="en-US" dirty="0">
              <a:latin typeface="Calibri"/>
              <a:ea typeface="Arial" charset="0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cs typeface="Calibri"/>
              </a:rPr>
              <a:t>Register </a:t>
            </a:r>
            <a:r>
              <a:rPr lang="en-US" dirty="0" err="1">
                <a:solidFill>
                  <a:srgbClr val="0000FF"/>
                </a:solidFill>
                <a:latin typeface="Calibri"/>
                <a:cs typeface="Calibri"/>
              </a:rPr>
              <a:t>foobar.com</a:t>
            </a:r>
            <a:r>
              <a:rPr lang="en-US" dirty="0">
                <a:latin typeface="Calibri"/>
                <a:cs typeface="Calibri"/>
              </a:rPr>
              <a:t> at registrar </a:t>
            </a:r>
            <a:r>
              <a:rPr lang="en-US" dirty="0" smtClean="0">
                <a:latin typeface="Calibri"/>
                <a:cs typeface="Calibri"/>
              </a:rPr>
              <a:t>(e.g., Go Daddy) </a:t>
            </a:r>
            <a:endParaRPr lang="en-US" dirty="0">
              <a:latin typeface="Calibri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/>
                <a:ea typeface="Arial" charset="0"/>
                <a:cs typeface="Calibri"/>
              </a:rPr>
              <a:t>Provide registrar with names and IP addresses of your</a:t>
            </a:r>
            <a:br>
              <a:rPr lang="en-US" dirty="0">
                <a:latin typeface="Calibri"/>
                <a:ea typeface="Arial" charset="0"/>
                <a:cs typeface="Calibri"/>
              </a:rPr>
            </a:br>
            <a:r>
              <a:rPr lang="en-US" dirty="0">
                <a:latin typeface="Calibri"/>
                <a:ea typeface="Arial" charset="0"/>
                <a:cs typeface="Calibri"/>
              </a:rPr>
              <a:t>authoritative name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server(s)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Calibri"/>
                <a:ea typeface="Arial" charset="0"/>
                <a:cs typeface="Calibri"/>
              </a:rPr>
              <a:t>Registrar </a:t>
            </a:r>
            <a:r>
              <a:rPr lang="en-US" dirty="0">
                <a:latin typeface="Calibri"/>
                <a:ea typeface="Arial" charset="0"/>
                <a:cs typeface="Calibri"/>
              </a:rPr>
              <a:t>inserts RR pairs into the </a:t>
            </a:r>
            <a:r>
              <a:rPr lang="en-US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.</a:t>
            </a:r>
            <a:r>
              <a:rPr lang="en-US" b="1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com</a:t>
            </a:r>
            <a:r>
              <a:rPr lang="en-US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 TLD</a:t>
            </a:r>
            <a:r>
              <a:rPr lang="en-US" dirty="0">
                <a:latin typeface="Calibri"/>
                <a:ea typeface="Arial" charset="0"/>
                <a:cs typeface="Calibri"/>
              </a:rPr>
              <a:t> server: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(</a:t>
            </a:r>
            <a:r>
              <a:rPr lang="en-US" b="1" dirty="0" err="1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foobar.com</a:t>
            </a:r>
            <a:r>
              <a:rPr lang="en-US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dns1.foobar.com</a:t>
            </a:r>
            <a:r>
              <a:rPr lang="en-US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NS</a:t>
            </a:r>
            <a:r>
              <a:rPr lang="en-US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dns1.foobar.com</a:t>
            </a:r>
            <a:r>
              <a:rPr lang="en-US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212.44.9.129</a:t>
            </a:r>
            <a:r>
              <a:rPr lang="en-US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A</a:t>
            </a:r>
            <a:r>
              <a:rPr lang="en-US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  <a:t>)</a:t>
            </a:r>
            <a:br>
              <a:rPr lang="en-US" dirty="0">
                <a:solidFill>
                  <a:srgbClr val="008000"/>
                </a:solidFill>
                <a:latin typeface="Calibri"/>
                <a:ea typeface="Arial" charset="0"/>
                <a:cs typeface="Calibri"/>
              </a:rPr>
            </a:br>
            <a:endParaRPr lang="en-US" dirty="0">
              <a:solidFill>
                <a:srgbClr val="008000"/>
              </a:solidFill>
              <a:latin typeface="Calibri"/>
              <a:ea typeface="Arial" charset="0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cs typeface="Calibri"/>
              </a:rPr>
              <a:t>S</a:t>
            </a:r>
            <a:r>
              <a:rPr lang="en-US" dirty="0" smtClean="0">
                <a:latin typeface="Calibri"/>
                <a:cs typeface="Calibri"/>
              </a:rPr>
              <a:t>tore resource records </a:t>
            </a:r>
            <a:r>
              <a:rPr lang="en-US" dirty="0">
                <a:latin typeface="Calibri"/>
                <a:cs typeface="Calibri"/>
              </a:rPr>
              <a:t>in </a:t>
            </a:r>
            <a:r>
              <a:rPr lang="en-US" dirty="0" smtClean="0">
                <a:latin typeface="Calibri"/>
                <a:cs typeface="Calibri"/>
              </a:rPr>
              <a:t>your server </a:t>
            </a:r>
            <a:r>
              <a:rPr lang="en-US" dirty="0">
                <a:solidFill>
                  <a:srgbClr val="0000FF"/>
                </a:solidFill>
                <a:latin typeface="Calibri"/>
                <a:cs typeface="Calibri"/>
              </a:rPr>
              <a:t>dns1.</a:t>
            </a:r>
            <a:r>
              <a:rPr lang="en-US" dirty="0" smtClean="0">
                <a:solidFill>
                  <a:srgbClr val="0000FF"/>
                </a:solidFill>
                <a:latin typeface="Calibri"/>
                <a:cs typeface="Calibri"/>
              </a:rPr>
              <a:t>foobar.com</a:t>
            </a:r>
            <a:endParaRPr lang="en-US" dirty="0">
              <a:solidFill>
                <a:srgbClr val="0000FF"/>
              </a:solidFill>
              <a:latin typeface="Calibri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/>
                <a:ea typeface="Arial" charset="0"/>
                <a:cs typeface="Calibri"/>
              </a:rPr>
              <a:t>e.g., type A record for </a:t>
            </a:r>
            <a:r>
              <a:rPr lang="en-US" dirty="0" err="1">
                <a:solidFill>
                  <a:srgbClr val="0000FF"/>
                </a:solidFill>
                <a:latin typeface="Calibri"/>
                <a:ea typeface="Arial" charset="0"/>
                <a:cs typeface="Calibri"/>
              </a:rPr>
              <a:t>www.foobar.com</a:t>
            </a:r>
            <a:endParaRPr lang="en-US" dirty="0">
              <a:solidFill>
                <a:srgbClr val="0000FF"/>
              </a:solidFill>
              <a:latin typeface="Calibri"/>
              <a:ea typeface="Arial" charset="0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/>
                <a:ea typeface="Arial" charset="0"/>
                <a:cs typeface="Calibri"/>
              </a:rPr>
              <a:t>e.g., type MX record for </a:t>
            </a:r>
            <a:r>
              <a:rPr lang="en-US" dirty="0" err="1">
                <a:solidFill>
                  <a:srgbClr val="0000FF"/>
                </a:solidFill>
                <a:latin typeface="Calibri"/>
                <a:ea typeface="Arial" charset="0"/>
                <a:cs typeface="Calibri"/>
              </a:rPr>
              <a:t>foobar.com</a:t>
            </a:r>
            <a:endParaRPr lang="en-US" dirty="0">
              <a:solidFill>
                <a:srgbClr val="0000FF"/>
              </a:solidFill>
              <a:latin typeface="Calibri"/>
              <a:ea typeface="Arial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7801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7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73162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Using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DNS (Client/App View)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8138"/>
            <a:ext cx="8991600" cy="4411662"/>
          </a:xfrm>
        </p:spPr>
        <p:txBody>
          <a:bodyPr/>
          <a:lstStyle/>
          <a:p>
            <a:r>
              <a:rPr lang="en-US" dirty="0">
                <a:latin typeface="Calibri"/>
                <a:ea typeface="Arial" charset="0"/>
                <a:cs typeface="Calibri"/>
              </a:rPr>
              <a:t>Two components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Local DNS servers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Resolver software on hosts</a:t>
            </a:r>
          </a:p>
          <a:p>
            <a:pPr lvl="1"/>
            <a:endParaRPr lang="en-US" dirty="0">
              <a:latin typeface="Calibri"/>
              <a:ea typeface="Arial" charset="0"/>
              <a:cs typeface="Calibri"/>
            </a:endParaRPr>
          </a:p>
          <a:p>
            <a:r>
              <a:rPr lang="en-US" dirty="0">
                <a:latin typeface="Calibri"/>
                <a:ea typeface="Arial" charset="0"/>
                <a:cs typeface="Calibri"/>
              </a:rPr>
              <a:t>Local DNS server (“default name server”)</a:t>
            </a:r>
          </a:p>
          <a:p>
            <a:pPr lvl="1"/>
            <a:r>
              <a:rPr lang="en-US" dirty="0" smtClean="0">
                <a:latin typeface="Calibri"/>
                <a:ea typeface="Arial" charset="0"/>
                <a:cs typeface="Calibri"/>
              </a:rPr>
              <a:t>Clients </a:t>
            </a:r>
            <a:r>
              <a:rPr lang="en-US" dirty="0">
                <a:latin typeface="Calibri"/>
                <a:ea typeface="Arial" charset="0"/>
                <a:cs typeface="Calibri"/>
              </a:rPr>
              <a:t>configured with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the default server’s </a:t>
            </a:r>
            <a:r>
              <a:rPr lang="en-US" dirty="0">
                <a:latin typeface="Calibri"/>
                <a:ea typeface="Arial" charset="0"/>
                <a:cs typeface="Calibri"/>
              </a:rPr>
              <a:t>address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or </a:t>
            </a:r>
            <a:r>
              <a:rPr lang="en-US" dirty="0">
                <a:latin typeface="Calibri"/>
                <a:ea typeface="Arial" charset="0"/>
                <a:cs typeface="Calibri"/>
              </a:rPr>
              <a:t>learn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/>
            </a:r>
            <a:br>
              <a:rPr lang="en-US" dirty="0" smtClean="0">
                <a:latin typeface="Calibri"/>
                <a:ea typeface="Arial" charset="0"/>
                <a:cs typeface="Calibri"/>
              </a:rPr>
            </a:br>
            <a:r>
              <a:rPr lang="en-US" dirty="0" smtClean="0">
                <a:latin typeface="Calibri"/>
                <a:ea typeface="Arial" charset="0"/>
                <a:cs typeface="Calibri"/>
              </a:rPr>
              <a:t>it via a </a:t>
            </a:r>
            <a:r>
              <a:rPr lang="en-US" dirty="0">
                <a:latin typeface="Calibri"/>
                <a:ea typeface="Arial" charset="0"/>
                <a:cs typeface="Calibri"/>
              </a:rPr>
              <a:t>host configuration protocol (e.g.,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DHCP </a:t>
            </a:r>
            <a:r>
              <a:rPr lang="en-US" i="1" dirty="0" smtClean="0">
                <a:latin typeface="Calibri"/>
                <a:ea typeface="Arial" charset="0"/>
                <a:cs typeface="Calibri"/>
              </a:rPr>
              <a:t>– future lecture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)</a:t>
            </a:r>
            <a:endParaRPr lang="en-US" dirty="0">
              <a:latin typeface="Calibri"/>
              <a:ea typeface="Arial" charset="0"/>
              <a:cs typeface="Calibri"/>
            </a:endParaRPr>
          </a:p>
          <a:p>
            <a:pPr lvl="1"/>
            <a:endParaRPr lang="en-US" dirty="0" smtClean="0">
              <a:latin typeface="Calibri"/>
              <a:ea typeface="Arial" charset="0"/>
              <a:cs typeface="Calibri"/>
            </a:endParaRPr>
          </a:p>
          <a:p>
            <a:r>
              <a:rPr lang="en-US" dirty="0" smtClean="0">
                <a:latin typeface="Calibri"/>
                <a:ea typeface="Arial" charset="0"/>
                <a:cs typeface="Calibri"/>
              </a:rPr>
              <a:t>Client application </a:t>
            </a:r>
            <a:endParaRPr lang="en-US" sz="2400" dirty="0" smtClean="0">
              <a:latin typeface="Calibri"/>
              <a:ea typeface="Arial" charset="0"/>
              <a:cs typeface="Calibri"/>
            </a:endParaRPr>
          </a:p>
          <a:p>
            <a:pPr lvl="1"/>
            <a:r>
              <a:rPr lang="en-US" dirty="0" smtClean="0">
                <a:latin typeface="Calibri"/>
                <a:ea typeface="Arial" charset="0"/>
                <a:cs typeface="Calibri"/>
              </a:rPr>
              <a:t>Obtain </a:t>
            </a:r>
            <a:r>
              <a:rPr lang="en-US" dirty="0">
                <a:latin typeface="Calibri"/>
                <a:ea typeface="Arial" charset="0"/>
                <a:cs typeface="Calibri"/>
              </a:rPr>
              <a:t>DNS name (e.g., from URL)</a:t>
            </a:r>
          </a:p>
          <a:p>
            <a:pPr lvl="1"/>
            <a:r>
              <a:rPr lang="en-US" dirty="0" smtClean="0">
                <a:latin typeface="Calibri"/>
                <a:ea typeface="Arial" charset="0"/>
                <a:cs typeface="Calibri"/>
              </a:rPr>
              <a:t>Triggers </a:t>
            </a:r>
            <a:r>
              <a:rPr lang="en-US" dirty="0">
                <a:latin typeface="Calibri"/>
                <a:ea typeface="Arial" charset="0"/>
                <a:cs typeface="Calibri"/>
              </a:rPr>
              <a:t>DNS request to its local DNS server</a:t>
            </a:r>
          </a:p>
        </p:txBody>
      </p:sp>
    </p:spTree>
    <p:extLst>
      <p:ext uri="{BB962C8B-B14F-4D97-AF65-F5344CB8AC3E}">
        <p14:creationId xmlns:p14="http://schemas.microsoft.com/office/powerpoint/2010/main" val="3437914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05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29292"/>
                </a:solidFill>
              </a:rPr>
              <a:t>48</a:t>
            </a:fld>
            <a:endParaRPr>
              <a:solidFill>
                <a:srgbClr val="92929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89422" y="3398737"/>
            <a:ext cx="5006578" cy="3034329"/>
            <a:chOff x="1089422" y="3398737"/>
            <a:chExt cx="5006578" cy="3034329"/>
          </a:xfrm>
        </p:grpSpPr>
        <p:sp>
          <p:nvSpPr>
            <p:cNvPr id="1137" name="Shape 1137"/>
            <p:cNvSpPr/>
            <p:nvPr/>
          </p:nvSpPr>
          <p:spPr>
            <a:xfrm>
              <a:off x="1089422" y="3795118"/>
              <a:ext cx="2821782" cy="164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EBEBEB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Calibri"/>
                <a:cs typeface="Calibri"/>
              </a:endParaRPr>
            </a:p>
          </p:txBody>
        </p:sp>
        <p:sp>
          <p:nvSpPr>
            <p:cNvPr id="1138" name="Shape 1138"/>
            <p:cNvSpPr/>
            <p:nvPr/>
          </p:nvSpPr>
          <p:spPr>
            <a:xfrm>
              <a:off x="1154712" y="3999005"/>
              <a:ext cx="1845373" cy="424223"/>
            </a:xfrm>
            <a:prstGeom prst="line">
              <a:avLst/>
            </a:prstGeom>
            <a:ln w="63500">
              <a:solidFill>
                <a:srgbClr val="D6D6D6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321457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>
                <a:latin typeface="Calibri"/>
                <a:cs typeface="Calibri"/>
              </a:endParaRPr>
            </a:p>
          </p:txBody>
        </p:sp>
        <p:sp>
          <p:nvSpPr>
            <p:cNvPr id="1139" name="Shape 1139"/>
            <p:cNvSpPr/>
            <p:nvPr/>
          </p:nvSpPr>
          <p:spPr>
            <a:xfrm flipH="1">
              <a:off x="2394028" y="4465757"/>
              <a:ext cx="637954" cy="978196"/>
            </a:xfrm>
            <a:prstGeom prst="line">
              <a:avLst/>
            </a:prstGeom>
            <a:ln w="63500">
              <a:solidFill>
                <a:srgbClr val="D6D6D6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321457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>
                <a:latin typeface="Calibri"/>
                <a:cs typeface="Calibri"/>
              </a:endParaRPr>
            </a:p>
          </p:txBody>
        </p:sp>
        <p:sp>
          <p:nvSpPr>
            <p:cNvPr id="1140" name="Shape 1140"/>
            <p:cNvSpPr/>
            <p:nvPr/>
          </p:nvSpPr>
          <p:spPr>
            <a:xfrm>
              <a:off x="2187773" y="5304234"/>
              <a:ext cx="357188" cy="35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7" y="2882"/>
                  </a:moveTo>
                  <a:cubicBezTo>
                    <a:pt x="20639" y="6724"/>
                    <a:pt x="20639" y="12954"/>
                    <a:pt x="16797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7" y="2882"/>
                  </a:cubicBezTo>
                </a:path>
              </a:pathLst>
            </a:custGeom>
            <a:solidFill>
              <a:srgbClr val="0096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Calibri"/>
                <a:cs typeface="Calibri"/>
              </a:endParaRPr>
            </a:p>
          </p:txBody>
        </p:sp>
        <p:sp>
          <p:nvSpPr>
            <p:cNvPr id="1141" name="Shape 1141"/>
            <p:cNvSpPr/>
            <p:nvPr/>
          </p:nvSpPr>
          <p:spPr>
            <a:xfrm flipH="1">
              <a:off x="3042614" y="3398737"/>
              <a:ext cx="585068" cy="981960"/>
            </a:xfrm>
            <a:prstGeom prst="line">
              <a:avLst/>
            </a:prstGeom>
            <a:ln w="63500">
              <a:solidFill>
                <a:srgbClr val="D6D6D6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321457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>
                <a:latin typeface="Calibri"/>
                <a:cs typeface="Calibri"/>
              </a:endParaRPr>
            </a:p>
          </p:txBody>
        </p:sp>
        <p:sp>
          <p:nvSpPr>
            <p:cNvPr id="1142" name="Shape 1142"/>
            <p:cNvSpPr/>
            <p:nvPr/>
          </p:nvSpPr>
          <p:spPr>
            <a:xfrm flipH="1">
              <a:off x="3053246" y="4380248"/>
              <a:ext cx="1442696" cy="64245"/>
            </a:xfrm>
            <a:prstGeom prst="line">
              <a:avLst/>
            </a:prstGeom>
            <a:ln w="63500">
              <a:solidFill>
                <a:srgbClr val="D6D6D6"/>
              </a:solidFill>
              <a:miter lim="400000"/>
            </a:ln>
          </p:spPr>
          <p:txBody>
            <a:bodyPr lIns="0" tIns="0" rIns="0" bIns="0" anchor="ctr"/>
            <a:lstStyle/>
            <a:p>
              <a:pPr algn="l" defTabSz="321457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>
                <a:latin typeface="Calibri"/>
                <a:cs typeface="Calibri"/>
              </a:endParaRPr>
            </a:p>
          </p:txBody>
        </p:sp>
        <p:sp>
          <p:nvSpPr>
            <p:cNvPr id="1143" name="Shape 1143"/>
            <p:cNvSpPr/>
            <p:nvPr/>
          </p:nvSpPr>
          <p:spPr>
            <a:xfrm>
              <a:off x="2821781" y="4205883"/>
              <a:ext cx="446484" cy="446484"/>
            </a:xfrm>
            <a:prstGeom prst="roundRect">
              <a:avLst>
                <a:gd name="adj" fmla="val 30000"/>
              </a:avLst>
            </a:prstGeom>
            <a:solidFill>
              <a:srgbClr val="D6D6D6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latin typeface="Calibri"/>
                <a:cs typeface="Calibri"/>
              </a:endParaRPr>
            </a:p>
          </p:txBody>
        </p:sp>
        <p:sp>
          <p:nvSpPr>
            <p:cNvPr id="1144" name="Shape 1144"/>
            <p:cNvSpPr/>
            <p:nvPr/>
          </p:nvSpPr>
          <p:spPr>
            <a:xfrm>
              <a:off x="2331152" y="5529938"/>
              <a:ext cx="3764848" cy="90312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7" tIns="35717" rIns="35717" bIns="35717" anchor="ctr">
              <a:spAutoFit/>
            </a:bodyPr>
            <a:lstStyle>
              <a:lvl1pPr>
                <a:defRPr b="1">
                  <a:solidFill>
                    <a:srgbClr val="0096FF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 algn="l">
                <a:defRPr sz="1800" b="0">
                  <a:solidFill>
                    <a:srgbClr val="000000"/>
                  </a:solidFill>
                </a:defRPr>
              </a:pPr>
              <a:r>
                <a:rPr sz="3000" dirty="0">
                  <a:latin typeface="Calibri"/>
                  <a:cs typeface="Calibri"/>
                </a:rPr>
                <a:t>DNS </a:t>
              </a:r>
              <a:r>
                <a:rPr sz="3000" dirty="0" smtClean="0">
                  <a:latin typeface="Calibri"/>
                  <a:cs typeface="Calibri"/>
                </a:rPr>
                <a:t>client</a:t>
              </a:r>
              <a:r>
                <a:rPr lang="en-US" sz="3000" dirty="0" smtClean="0">
                  <a:latin typeface="Calibri"/>
                  <a:cs typeface="Calibri"/>
                </a:rPr>
                <a:t/>
              </a:r>
              <a:br>
                <a:rPr lang="en-US" sz="3000" dirty="0" smtClean="0">
                  <a:latin typeface="Calibri"/>
                  <a:cs typeface="Calibri"/>
                </a:rPr>
              </a:br>
              <a:r>
                <a:rPr lang="en-US" sz="2400" dirty="0" smtClean="0">
                  <a:latin typeface="Calibri"/>
                  <a:cs typeface="Calibri"/>
                </a:rPr>
                <a:t>(me.cs.berkeley.edu)</a:t>
              </a:r>
              <a:endParaRPr sz="2400" dirty="0">
                <a:latin typeface="Calibri"/>
                <a:cs typeface="Calibri"/>
              </a:endParaRPr>
            </a:p>
          </p:txBody>
        </p:sp>
      </p:grpSp>
      <p:sp>
        <p:nvSpPr>
          <p:cNvPr id="1145" name="Shape 1145"/>
          <p:cNvSpPr/>
          <p:nvPr/>
        </p:nvSpPr>
        <p:spPr>
          <a:xfrm>
            <a:off x="1000125" y="381297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46" name="Shape 1146"/>
          <p:cNvSpPr/>
          <p:nvPr/>
        </p:nvSpPr>
        <p:spPr>
          <a:xfrm>
            <a:off x="741164" y="2895600"/>
            <a:ext cx="1857375" cy="533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dirty="0">
                <a:latin typeface="Calibri"/>
                <a:cs typeface="Calibri"/>
              </a:rPr>
              <a:t>DNS server</a:t>
            </a:r>
          </a:p>
        </p:txBody>
      </p:sp>
      <p:sp>
        <p:nvSpPr>
          <p:cNvPr id="1148" name="Shape 1148"/>
          <p:cNvSpPr/>
          <p:nvPr/>
        </p:nvSpPr>
        <p:spPr>
          <a:xfrm>
            <a:off x="3750469" y="2017019"/>
            <a:ext cx="1634133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latin typeface="Calibri"/>
                <a:cs typeface="Calibri"/>
              </a:rPr>
              <a:t>root servers</a:t>
            </a:r>
          </a:p>
        </p:txBody>
      </p:sp>
      <p:sp>
        <p:nvSpPr>
          <p:cNvPr id="1151" name="Shape 1151"/>
          <p:cNvSpPr/>
          <p:nvPr/>
        </p:nvSpPr>
        <p:spPr>
          <a:xfrm>
            <a:off x="5096311" y="2667698"/>
            <a:ext cx="1988191" cy="843095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52" name="Shape 1152"/>
          <p:cNvSpPr/>
          <p:nvPr/>
        </p:nvSpPr>
        <p:spPr>
          <a:xfrm>
            <a:off x="7358063" y="3973711"/>
            <a:ext cx="466424" cy="795431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53" name="Shape 1153"/>
          <p:cNvSpPr/>
          <p:nvPr/>
        </p:nvSpPr>
        <p:spPr>
          <a:xfrm>
            <a:off x="741164" y="2514600"/>
            <a:ext cx="875109" cy="533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dirty="0">
                <a:latin typeface="Calibri"/>
                <a:cs typeface="Calibri"/>
              </a:rPr>
              <a:t>local</a:t>
            </a:r>
          </a:p>
        </p:txBody>
      </p:sp>
      <p:sp>
        <p:nvSpPr>
          <p:cNvPr id="21" name="Shape 1146"/>
          <p:cNvSpPr/>
          <p:nvPr/>
        </p:nvSpPr>
        <p:spPr>
          <a:xfrm>
            <a:off x="152400" y="3322370"/>
            <a:ext cx="3505200" cy="441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400" dirty="0" smtClean="0">
                <a:latin typeface="Calibri"/>
                <a:cs typeface="Calibri"/>
              </a:rPr>
              <a:t>(</a:t>
            </a:r>
            <a:r>
              <a:rPr lang="en-US" sz="2400" dirty="0" err="1" smtClean="0">
                <a:latin typeface="Calibri"/>
                <a:cs typeface="Calibri"/>
              </a:rPr>
              <a:t>m</a:t>
            </a:r>
            <a:r>
              <a:rPr lang="en-US" sz="2400" dirty="0" err="1" smtClean="0">
                <a:latin typeface="Calibri"/>
                <a:cs typeface="Calibri"/>
              </a:rPr>
              <a:t>ydns.berkeley.edu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2" name="Shape 1149"/>
          <p:cNvSpPr/>
          <p:nvPr/>
        </p:nvSpPr>
        <p:spPr>
          <a:xfrm>
            <a:off x="6429375" y="3468465"/>
            <a:ext cx="1876425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 smtClean="0">
                <a:latin typeface="Calibri"/>
                <a:cs typeface="Calibri"/>
              </a:rPr>
              <a:t>.</a:t>
            </a:r>
            <a:r>
              <a:rPr lang="en-US" sz="2500" dirty="0" smtClean="0">
                <a:latin typeface="Calibri"/>
                <a:cs typeface="Calibri"/>
              </a:rPr>
              <a:t>edu</a:t>
            </a:r>
            <a:r>
              <a:rPr sz="2500" dirty="0" smtClean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servers</a:t>
            </a:r>
          </a:p>
        </p:txBody>
      </p:sp>
      <p:sp>
        <p:nvSpPr>
          <p:cNvPr id="23" name="Shape 1150"/>
          <p:cNvSpPr/>
          <p:nvPr/>
        </p:nvSpPr>
        <p:spPr>
          <a:xfrm>
            <a:off x="7366992" y="4731643"/>
            <a:ext cx="1319808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00" dirty="0" err="1" smtClean="0">
                <a:latin typeface="Calibri"/>
                <a:cs typeface="Calibri"/>
              </a:rPr>
              <a:t>nyu.edu</a:t>
            </a:r>
            <a:r>
              <a:rPr sz="2500" dirty="0" smtClean="0">
                <a:latin typeface="Calibri"/>
                <a:cs typeface="Calibri"/>
              </a:rPr>
              <a:t>  </a:t>
            </a:r>
            <a:r>
              <a:rPr sz="2500" dirty="0">
                <a:latin typeface="Calibri"/>
                <a:cs typeface="Calibri"/>
              </a:rPr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39310780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" grpId="0" animBg="1"/>
      <p:bldP spid="1146" grpId="0" animBg="1"/>
      <p:bldP spid="1153" grpId="0" animBg="1"/>
      <p:bldP spid="2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29292"/>
                </a:solidFill>
              </a:rPr>
              <a:t>49</a:t>
            </a:fld>
            <a:endParaRPr>
              <a:solidFill>
                <a:srgbClr val="929292"/>
              </a:solidFill>
            </a:endParaRPr>
          </a:p>
        </p:txBody>
      </p:sp>
      <p:sp>
        <p:nvSpPr>
          <p:cNvPr id="1137" name="Shape 1137"/>
          <p:cNvSpPr/>
          <p:nvPr/>
        </p:nvSpPr>
        <p:spPr>
          <a:xfrm>
            <a:off x="1089422" y="3795118"/>
            <a:ext cx="2821782" cy="1643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38" name="Shape 1138"/>
          <p:cNvSpPr/>
          <p:nvPr/>
        </p:nvSpPr>
        <p:spPr>
          <a:xfrm>
            <a:off x="1154712" y="3999005"/>
            <a:ext cx="1845373" cy="424223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39" name="Shape 1139"/>
          <p:cNvSpPr/>
          <p:nvPr/>
        </p:nvSpPr>
        <p:spPr>
          <a:xfrm flipH="1">
            <a:off x="2394028" y="4465757"/>
            <a:ext cx="637954" cy="978196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40" name="Shape 1140"/>
          <p:cNvSpPr/>
          <p:nvPr/>
        </p:nvSpPr>
        <p:spPr>
          <a:xfrm>
            <a:off x="2187773" y="5304234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41" name="Shape 1141"/>
          <p:cNvSpPr/>
          <p:nvPr/>
        </p:nvSpPr>
        <p:spPr>
          <a:xfrm flipH="1">
            <a:off x="3042614" y="3398737"/>
            <a:ext cx="585068" cy="98196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42" name="Shape 1142"/>
          <p:cNvSpPr/>
          <p:nvPr/>
        </p:nvSpPr>
        <p:spPr>
          <a:xfrm flipH="1">
            <a:off x="3053246" y="4380248"/>
            <a:ext cx="1442696" cy="64245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43" name="Shape 1143"/>
          <p:cNvSpPr/>
          <p:nvPr/>
        </p:nvSpPr>
        <p:spPr>
          <a:xfrm>
            <a:off x="2821781" y="4205883"/>
            <a:ext cx="446484" cy="446484"/>
          </a:xfrm>
          <a:prstGeom prst="roundRect">
            <a:avLst>
              <a:gd name="adj" fmla="val 30000"/>
            </a:avLst>
          </a:pr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44" name="Shape 1144"/>
          <p:cNvSpPr/>
          <p:nvPr/>
        </p:nvSpPr>
        <p:spPr>
          <a:xfrm>
            <a:off x="2331152" y="5529938"/>
            <a:ext cx="3764848" cy="903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 algn="l">
              <a:defRPr sz="1800" b="0">
                <a:solidFill>
                  <a:srgbClr val="000000"/>
                </a:solidFill>
              </a:defRPr>
            </a:pPr>
            <a:r>
              <a:rPr sz="3000" dirty="0">
                <a:latin typeface="Calibri"/>
                <a:cs typeface="Calibri"/>
              </a:rPr>
              <a:t>DNS </a:t>
            </a:r>
            <a:r>
              <a:rPr sz="3000" dirty="0" smtClean="0">
                <a:latin typeface="Calibri"/>
                <a:cs typeface="Calibri"/>
              </a:rPr>
              <a:t>client</a:t>
            </a:r>
            <a:r>
              <a:rPr lang="en-US" sz="3000" dirty="0" smtClean="0">
                <a:latin typeface="Calibri"/>
                <a:cs typeface="Calibri"/>
              </a:rPr>
              <a:t/>
            </a:r>
            <a:br>
              <a:rPr lang="en-US" sz="3000" dirty="0" smtClean="0">
                <a:latin typeface="Calibri"/>
                <a:cs typeface="Calibri"/>
              </a:rPr>
            </a:br>
            <a:r>
              <a:rPr lang="en-US" sz="2400" dirty="0" smtClean="0">
                <a:latin typeface="Calibri"/>
                <a:cs typeface="Calibri"/>
              </a:rPr>
              <a:t>(me.cs.berkeley.edu)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145" name="Shape 1145"/>
          <p:cNvSpPr/>
          <p:nvPr/>
        </p:nvSpPr>
        <p:spPr>
          <a:xfrm>
            <a:off x="1000125" y="381297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46" name="Shape 1146"/>
          <p:cNvSpPr/>
          <p:nvPr/>
        </p:nvSpPr>
        <p:spPr>
          <a:xfrm>
            <a:off x="741164" y="2895600"/>
            <a:ext cx="1857375" cy="533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dirty="0">
                <a:latin typeface="Calibri"/>
                <a:cs typeface="Calibri"/>
              </a:rPr>
              <a:t>DNS server</a:t>
            </a:r>
          </a:p>
        </p:txBody>
      </p:sp>
      <p:sp>
        <p:nvSpPr>
          <p:cNvPr id="1147" name="Shape 1147"/>
          <p:cNvSpPr/>
          <p:nvPr/>
        </p:nvSpPr>
        <p:spPr>
          <a:xfrm>
            <a:off x="1259086" y="4277320"/>
            <a:ext cx="838980" cy="1071073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48" name="Shape 1148"/>
          <p:cNvSpPr/>
          <p:nvPr/>
        </p:nvSpPr>
        <p:spPr>
          <a:xfrm>
            <a:off x="3750469" y="2017019"/>
            <a:ext cx="1634133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latin typeface="Calibri"/>
                <a:cs typeface="Calibri"/>
              </a:rPr>
              <a:t>root servers</a:t>
            </a:r>
          </a:p>
        </p:txBody>
      </p:sp>
      <p:sp>
        <p:nvSpPr>
          <p:cNvPr id="1149" name="Shape 1149"/>
          <p:cNvSpPr/>
          <p:nvPr/>
        </p:nvSpPr>
        <p:spPr>
          <a:xfrm>
            <a:off x="6429375" y="3468465"/>
            <a:ext cx="1876425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 smtClean="0">
                <a:latin typeface="Calibri"/>
                <a:cs typeface="Calibri"/>
              </a:rPr>
              <a:t>.</a:t>
            </a:r>
            <a:r>
              <a:rPr lang="en-US" sz="2500" dirty="0" smtClean="0">
                <a:latin typeface="Calibri"/>
                <a:cs typeface="Calibri"/>
              </a:rPr>
              <a:t>edu</a:t>
            </a:r>
            <a:r>
              <a:rPr sz="2500" dirty="0" smtClean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servers</a:t>
            </a:r>
          </a:p>
        </p:txBody>
      </p:sp>
      <p:sp>
        <p:nvSpPr>
          <p:cNvPr id="1150" name="Shape 1150"/>
          <p:cNvSpPr/>
          <p:nvPr/>
        </p:nvSpPr>
        <p:spPr>
          <a:xfrm>
            <a:off x="7366992" y="4731643"/>
            <a:ext cx="1319808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00" dirty="0" err="1" smtClean="0">
                <a:latin typeface="Calibri"/>
                <a:cs typeface="Calibri"/>
              </a:rPr>
              <a:t>nyu.edu</a:t>
            </a:r>
            <a:r>
              <a:rPr sz="2500" dirty="0" smtClean="0">
                <a:latin typeface="Calibri"/>
                <a:cs typeface="Calibri"/>
              </a:rPr>
              <a:t>  </a:t>
            </a:r>
            <a:r>
              <a:rPr sz="2500" dirty="0">
                <a:latin typeface="Calibri"/>
                <a:cs typeface="Calibri"/>
              </a:rPr>
              <a:t>servers</a:t>
            </a:r>
          </a:p>
        </p:txBody>
      </p:sp>
      <p:sp>
        <p:nvSpPr>
          <p:cNvPr id="1151" name="Shape 1151"/>
          <p:cNvSpPr/>
          <p:nvPr/>
        </p:nvSpPr>
        <p:spPr>
          <a:xfrm>
            <a:off x="5096311" y="2667698"/>
            <a:ext cx="1988191" cy="843095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52" name="Shape 1152"/>
          <p:cNvSpPr/>
          <p:nvPr/>
        </p:nvSpPr>
        <p:spPr>
          <a:xfrm>
            <a:off x="7358063" y="3973711"/>
            <a:ext cx="466424" cy="795431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53" name="Shape 1153"/>
          <p:cNvSpPr/>
          <p:nvPr/>
        </p:nvSpPr>
        <p:spPr>
          <a:xfrm>
            <a:off x="741164" y="2514600"/>
            <a:ext cx="875109" cy="533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dirty="0">
                <a:latin typeface="Calibri"/>
                <a:cs typeface="Calibri"/>
              </a:rPr>
              <a:t>local</a:t>
            </a:r>
          </a:p>
        </p:txBody>
      </p:sp>
      <p:sp>
        <p:nvSpPr>
          <p:cNvPr id="1154" name="Shape 1154"/>
          <p:cNvSpPr/>
          <p:nvPr/>
        </p:nvSpPr>
        <p:spPr>
          <a:xfrm rot="3267739">
            <a:off x="357889" y="4930296"/>
            <a:ext cx="2206437" cy="392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lnSpc>
                <a:spcPct val="80000"/>
              </a:lnSpc>
              <a:defRPr sz="360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b="0" dirty="0" smtClean="0">
                <a:latin typeface="Calibri"/>
                <a:cs typeface="Calibri"/>
              </a:rPr>
              <a:t>www.</a:t>
            </a:r>
            <a:r>
              <a:rPr lang="en-US" sz="2500" b="0" dirty="0" smtClean="0">
                <a:latin typeface="Calibri"/>
                <a:cs typeface="Calibri"/>
              </a:rPr>
              <a:t>nyu.edu?</a:t>
            </a:r>
            <a:endParaRPr sz="2500" b="0" dirty="0">
              <a:latin typeface="Calibri"/>
              <a:cs typeface="Calibri"/>
            </a:endParaRPr>
          </a:p>
        </p:txBody>
      </p:sp>
      <p:sp>
        <p:nvSpPr>
          <p:cNvPr id="21" name="Shape 1146"/>
          <p:cNvSpPr/>
          <p:nvPr/>
        </p:nvSpPr>
        <p:spPr>
          <a:xfrm>
            <a:off x="152400" y="3322370"/>
            <a:ext cx="3505200" cy="441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400" dirty="0" smtClean="0">
                <a:latin typeface="Calibri"/>
                <a:cs typeface="Calibri"/>
              </a:rPr>
              <a:t>(</a:t>
            </a:r>
            <a:r>
              <a:rPr lang="en-US" sz="2400" dirty="0" err="1" smtClean="0">
                <a:latin typeface="Calibri"/>
                <a:cs typeface="Calibri"/>
              </a:rPr>
              <a:t>m</a:t>
            </a:r>
            <a:r>
              <a:rPr lang="en-US" sz="2400" dirty="0" err="1" smtClean="0">
                <a:latin typeface="Calibri"/>
                <a:cs typeface="Calibri"/>
              </a:rPr>
              <a:t>ydns.berkeley.edu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53780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" grpId="0" animBg="1" advAuto="0"/>
      <p:bldP spid="1154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Packets on wire look like this…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752600"/>
            <a:ext cx="6705600" cy="35319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4471" y="5562600"/>
            <a:ext cx="68229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000000"/>
                </a:solidFill>
                <a:latin typeface="+mn-lt"/>
              </a:rPr>
              <a:t>and your firewall should decode this.</a:t>
            </a:r>
            <a:endParaRPr lang="en-US" sz="3200" b="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0045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Shape 11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29292"/>
                </a:solidFill>
              </a:rPr>
              <a:t>50</a:t>
            </a:fld>
            <a:endParaRPr>
              <a:solidFill>
                <a:srgbClr val="929292"/>
              </a:solidFill>
            </a:endParaRPr>
          </a:p>
        </p:txBody>
      </p:sp>
      <p:sp>
        <p:nvSpPr>
          <p:cNvPr id="1157" name="Shape 1157"/>
          <p:cNvSpPr/>
          <p:nvPr/>
        </p:nvSpPr>
        <p:spPr>
          <a:xfrm>
            <a:off x="1089422" y="3795118"/>
            <a:ext cx="2821782" cy="1643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58" name="Shape 1158"/>
          <p:cNvSpPr/>
          <p:nvPr/>
        </p:nvSpPr>
        <p:spPr>
          <a:xfrm>
            <a:off x="1154712" y="3999005"/>
            <a:ext cx="1845373" cy="424223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59" name="Shape 1159"/>
          <p:cNvSpPr/>
          <p:nvPr/>
        </p:nvSpPr>
        <p:spPr>
          <a:xfrm flipH="1">
            <a:off x="2394028" y="4465757"/>
            <a:ext cx="637954" cy="978196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60" name="Shape 1160"/>
          <p:cNvSpPr/>
          <p:nvPr/>
        </p:nvSpPr>
        <p:spPr>
          <a:xfrm>
            <a:off x="2187773" y="5304234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61" name="Shape 1161"/>
          <p:cNvSpPr/>
          <p:nvPr/>
        </p:nvSpPr>
        <p:spPr>
          <a:xfrm flipH="1">
            <a:off x="3042614" y="3398737"/>
            <a:ext cx="585068" cy="98196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62" name="Shape 1162"/>
          <p:cNvSpPr/>
          <p:nvPr/>
        </p:nvSpPr>
        <p:spPr>
          <a:xfrm flipH="1">
            <a:off x="3053246" y="4380248"/>
            <a:ext cx="1442696" cy="64245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63" name="Shape 1163"/>
          <p:cNvSpPr/>
          <p:nvPr/>
        </p:nvSpPr>
        <p:spPr>
          <a:xfrm>
            <a:off x="2821781" y="4205883"/>
            <a:ext cx="446484" cy="446484"/>
          </a:xfrm>
          <a:prstGeom prst="roundRect">
            <a:avLst>
              <a:gd name="adj" fmla="val 30000"/>
            </a:avLst>
          </a:pr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64" name="Shape 1164"/>
          <p:cNvSpPr/>
          <p:nvPr/>
        </p:nvSpPr>
        <p:spPr>
          <a:xfrm>
            <a:off x="1000125" y="381297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66" name="Shape 1166"/>
          <p:cNvSpPr/>
          <p:nvPr/>
        </p:nvSpPr>
        <p:spPr>
          <a:xfrm>
            <a:off x="1259086" y="4277320"/>
            <a:ext cx="838980" cy="1071073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67" name="Shape 1167"/>
          <p:cNvSpPr/>
          <p:nvPr/>
        </p:nvSpPr>
        <p:spPr>
          <a:xfrm flipH="1">
            <a:off x="1447100" y="2626294"/>
            <a:ext cx="2843869" cy="1245766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70" name="Shape 1170"/>
          <p:cNvSpPr/>
          <p:nvPr/>
        </p:nvSpPr>
        <p:spPr>
          <a:xfrm>
            <a:off x="5096311" y="2667698"/>
            <a:ext cx="1988191" cy="843095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71" name="Shape 1171"/>
          <p:cNvSpPr/>
          <p:nvPr/>
        </p:nvSpPr>
        <p:spPr>
          <a:xfrm>
            <a:off x="7358063" y="3973711"/>
            <a:ext cx="466424" cy="795431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73" name="Shape 1173"/>
          <p:cNvSpPr/>
          <p:nvPr/>
        </p:nvSpPr>
        <p:spPr>
          <a:xfrm>
            <a:off x="4393406" y="2312788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74" name="Shape 1174"/>
          <p:cNvSpPr/>
          <p:nvPr/>
        </p:nvSpPr>
        <p:spPr>
          <a:xfrm>
            <a:off x="4223742" y="1292671"/>
            <a:ext cx="1910953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300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root </a:t>
            </a:r>
          </a:p>
          <a:p>
            <a:pPr lvl="0" algn="l">
              <a:defRPr sz="1800"/>
            </a:pPr>
            <a:r>
              <a:rPr sz="300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23" name="Shape 1144"/>
          <p:cNvSpPr/>
          <p:nvPr/>
        </p:nvSpPr>
        <p:spPr>
          <a:xfrm>
            <a:off x="2331152" y="5529938"/>
            <a:ext cx="3764848" cy="903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 algn="l">
              <a:defRPr sz="1800" b="0">
                <a:solidFill>
                  <a:srgbClr val="000000"/>
                </a:solidFill>
              </a:defRPr>
            </a:pPr>
            <a:r>
              <a:rPr sz="3000" dirty="0">
                <a:latin typeface="Calibri"/>
                <a:cs typeface="Calibri"/>
              </a:rPr>
              <a:t>DNS </a:t>
            </a:r>
            <a:r>
              <a:rPr sz="3000" dirty="0" smtClean="0">
                <a:latin typeface="Calibri"/>
                <a:cs typeface="Calibri"/>
              </a:rPr>
              <a:t>client</a:t>
            </a:r>
            <a:r>
              <a:rPr lang="en-US" sz="3000" dirty="0" smtClean="0">
                <a:latin typeface="Calibri"/>
                <a:cs typeface="Calibri"/>
              </a:rPr>
              <a:t/>
            </a:r>
            <a:br>
              <a:rPr lang="en-US" sz="3000" dirty="0" smtClean="0">
                <a:latin typeface="Calibri"/>
                <a:cs typeface="Calibri"/>
              </a:rPr>
            </a:br>
            <a:r>
              <a:rPr lang="en-US" sz="2400" dirty="0" smtClean="0">
                <a:latin typeface="Calibri"/>
                <a:cs typeface="Calibri"/>
              </a:rPr>
              <a:t>(me.cs.berkeley.edu)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4" name="Shape 1146"/>
          <p:cNvSpPr/>
          <p:nvPr/>
        </p:nvSpPr>
        <p:spPr>
          <a:xfrm>
            <a:off x="741164" y="2895600"/>
            <a:ext cx="1857375" cy="533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dirty="0">
                <a:latin typeface="Calibri"/>
                <a:cs typeface="Calibri"/>
              </a:rPr>
              <a:t>DNS server</a:t>
            </a:r>
          </a:p>
        </p:txBody>
      </p:sp>
      <p:sp>
        <p:nvSpPr>
          <p:cNvPr id="25" name="Shape 1149"/>
          <p:cNvSpPr/>
          <p:nvPr/>
        </p:nvSpPr>
        <p:spPr>
          <a:xfrm>
            <a:off x="6429375" y="3468465"/>
            <a:ext cx="1876425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 smtClean="0">
                <a:latin typeface="Calibri"/>
                <a:cs typeface="Calibri"/>
              </a:rPr>
              <a:t>.</a:t>
            </a:r>
            <a:r>
              <a:rPr lang="en-US" sz="2500" dirty="0" smtClean="0">
                <a:latin typeface="Calibri"/>
                <a:cs typeface="Calibri"/>
              </a:rPr>
              <a:t>edu</a:t>
            </a:r>
            <a:r>
              <a:rPr sz="2500" dirty="0" smtClean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servers</a:t>
            </a:r>
          </a:p>
        </p:txBody>
      </p:sp>
      <p:sp>
        <p:nvSpPr>
          <p:cNvPr id="26" name="Shape 1150"/>
          <p:cNvSpPr/>
          <p:nvPr/>
        </p:nvSpPr>
        <p:spPr>
          <a:xfrm>
            <a:off x="7366992" y="4731643"/>
            <a:ext cx="1319808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00" dirty="0" err="1" smtClean="0">
                <a:latin typeface="Calibri"/>
                <a:cs typeface="Calibri"/>
              </a:rPr>
              <a:t>nyu.edu</a:t>
            </a:r>
            <a:r>
              <a:rPr sz="2500" dirty="0" smtClean="0">
                <a:latin typeface="Calibri"/>
                <a:cs typeface="Calibri"/>
              </a:rPr>
              <a:t>  </a:t>
            </a:r>
            <a:r>
              <a:rPr sz="2500" dirty="0">
                <a:latin typeface="Calibri"/>
                <a:cs typeface="Calibri"/>
              </a:rPr>
              <a:t>servers</a:t>
            </a:r>
          </a:p>
        </p:txBody>
      </p:sp>
      <p:sp>
        <p:nvSpPr>
          <p:cNvPr id="27" name="Shape 1146"/>
          <p:cNvSpPr/>
          <p:nvPr/>
        </p:nvSpPr>
        <p:spPr>
          <a:xfrm>
            <a:off x="152400" y="3322370"/>
            <a:ext cx="3505200" cy="441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400" dirty="0" smtClean="0">
                <a:latin typeface="Calibri"/>
                <a:cs typeface="Calibri"/>
              </a:rPr>
              <a:t>(</a:t>
            </a:r>
            <a:r>
              <a:rPr lang="en-US" sz="2400" dirty="0" err="1" smtClean="0">
                <a:latin typeface="Calibri"/>
                <a:cs typeface="Calibri"/>
              </a:rPr>
              <a:t>m</a:t>
            </a:r>
            <a:r>
              <a:rPr lang="en-US" sz="2400" dirty="0" err="1" smtClean="0">
                <a:latin typeface="Calibri"/>
                <a:cs typeface="Calibri"/>
              </a:rPr>
              <a:t>ydns.berkeley.edu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4" name="Shape 1154"/>
          <p:cNvSpPr/>
          <p:nvPr/>
        </p:nvSpPr>
        <p:spPr>
          <a:xfrm rot="3267739">
            <a:off x="357889" y="4930296"/>
            <a:ext cx="2206437" cy="392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lnSpc>
                <a:spcPct val="80000"/>
              </a:lnSpc>
              <a:defRPr sz="360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b="0" dirty="0" smtClean="0">
                <a:latin typeface="Calibri"/>
                <a:cs typeface="Calibri"/>
              </a:rPr>
              <a:t>www.</a:t>
            </a:r>
            <a:r>
              <a:rPr lang="en-US" sz="2500" b="0" dirty="0" smtClean="0">
                <a:latin typeface="Calibri"/>
                <a:cs typeface="Calibri"/>
              </a:rPr>
              <a:t>nyu.edu?</a:t>
            </a:r>
            <a:endParaRPr sz="2500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47741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Shape 11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29292"/>
                </a:solidFill>
                <a:latin typeface="Calibri"/>
                <a:cs typeface="Calibri"/>
              </a:rPr>
              <a:t>51</a:t>
            </a:fld>
            <a:endParaRPr>
              <a:solidFill>
                <a:srgbClr val="929292"/>
              </a:solidFill>
              <a:latin typeface="Calibri"/>
              <a:cs typeface="Calibri"/>
            </a:endParaRPr>
          </a:p>
        </p:txBody>
      </p:sp>
      <p:sp>
        <p:nvSpPr>
          <p:cNvPr id="1179" name="Shape 1179"/>
          <p:cNvSpPr/>
          <p:nvPr/>
        </p:nvSpPr>
        <p:spPr>
          <a:xfrm>
            <a:off x="1089422" y="3795118"/>
            <a:ext cx="2821782" cy="1643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80" name="Shape 1180"/>
          <p:cNvSpPr/>
          <p:nvPr/>
        </p:nvSpPr>
        <p:spPr>
          <a:xfrm>
            <a:off x="1154712" y="3999005"/>
            <a:ext cx="1845373" cy="424223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81" name="Shape 1181"/>
          <p:cNvSpPr/>
          <p:nvPr/>
        </p:nvSpPr>
        <p:spPr>
          <a:xfrm flipH="1">
            <a:off x="2394028" y="4465757"/>
            <a:ext cx="637954" cy="978196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82" name="Shape 1182"/>
          <p:cNvSpPr/>
          <p:nvPr/>
        </p:nvSpPr>
        <p:spPr>
          <a:xfrm>
            <a:off x="2187773" y="5304234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83" name="Shape 1183"/>
          <p:cNvSpPr/>
          <p:nvPr/>
        </p:nvSpPr>
        <p:spPr>
          <a:xfrm flipH="1">
            <a:off x="3042614" y="3398737"/>
            <a:ext cx="585068" cy="98196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84" name="Shape 1184"/>
          <p:cNvSpPr/>
          <p:nvPr/>
        </p:nvSpPr>
        <p:spPr>
          <a:xfrm flipH="1">
            <a:off x="3053246" y="4380248"/>
            <a:ext cx="1442696" cy="64245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85" name="Shape 1185"/>
          <p:cNvSpPr/>
          <p:nvPr/>
        </p:nvSpPr>
        <p:spPr>
          <a:xfrm>
            <a:off x="2821781" y="4205883"/>
            <a:ext cx="446484" cy="446484"/>
          </a:xfrm>
          <a:prstGeom prst="roundRect">
            <a:avLst>
              <a:gd name="adj" fmla="val 30000"/>
            </a:avLst>
          </a:pr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86" name="Shape 1186"/>
          <p:cNvSpPr/>
          <p:nvPr/>
        </p:nvSpPr>
        <p:spPr>
          <a:xfrm>
            <a:off x="1000125" y="381297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88" name="Shape 1188"/>
          <p:cNvSpPr/>
          <p:nvPr/>
        </p:nvSpPr>
        <p:spPr>
          <a:xfrm>
            <a:off x="1259086" y="4277320"/>
            <a:ext cx="838980" cy="1071073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89" name="Shape 1189"/>
          <p:cNvSpPr/>
          <p:nvPr/>
        </p:nvSpPr>
        <p:spPr>
          <a:xfrm flipH="1" flipV="1">
            <a:off x="4874053" y="2616217"/>
            <a:ext cx="1996530" cy="982660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91" name="Shape 1191"/>
          <p:cNvSpPr/>
          <p:nvPr/>
        </p:nvSpPr>
        <p:spPr>
          <a:xfrm>
            <a:off x="7358063" y="3973711"/>
            <a:ext cx="466424" cy="795431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93" name="Shape 1193"/>
          <p:cNvSpPr/>
          <p:nvPr/>
        </p:nvSpPr>
        <p:spPr>
          <a:xfrm>
            <a:off x="6920508" y="351829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95" name="Shape 1195"/>
          <p:cNvSpPr/>
          <p:nvPr/>
        </p:nvSpPr>
        <p:spPr>
          <a:xfrm>
            <a:off x="4393406" y="2312788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196" name="Shape 1196"/>
          <p:cNvSpPr/>
          <p:nvPr/>
        </p:nvSpPr>
        <p:spPr>
          <a:xfrm>
            <a:off x="4223742" y="1292671"/>
            <a:ext cx="1910953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3000" dirty="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root </a:t>
            </a:r>
          </a:p>
          <a:p>
            <a:pPr lvl="0" algn="l">
              <a:defRPr sz="1800"/>
            </a:pPr>
            <a:r>
              <a:rPr sz="3000" dirty="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1197" name="Shape 1197"/>
          <p:cNvSpPr/>
          <p:nvPr/>
        </p:nvSpPr>
        <p:spPr>
          <a:xfrm flipH="1">
            <a:off x="1447100" y="2626294"/>
            <a:ext cx="2843869" cy="1245766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24" name="Shape 1144"/>
          <p:cNvSpPr/>
          <p:nvPr/>
        </p:nvSpPr>
        <p:spPr>
          <a:xfrm>
            <a:off x="2331152" y="5529938"/>
            <a:ext cx="3764848" cy="903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 algn="l">
              <a:defRPr sz="1800" b="0">
                <a:solidFill>
                  <a:srgbClr val="000000"/>
                </a:solidFill>
              </a:defRPr>
            </a:pPr>
            <a:r>
              <a:rPr sz="3000" dirty="0">
                <a:latin typeface="Calibri"/>
                <a:cs typeface="Calibri"/>
              </a:rPr>
              <a:t>DNS </a:t>
            </a:r>
            <a:r>
              <a:rPr sz="3000" dirty="0" smtClean="0">
                <a:latin typeface="Calibri"/>
                <a:cs typeface="Calibri"/>
              </a:rPr>
              <a:t>client</a:t>
            </a:r>
            <a:r>
              <a:rPr lang="en-US" sz="3000" dirty="0" smtClean="0">
                <a:latin typeface="Calibri"/>
                <a:cs typeface="Calibri"/>
              </a:rPr>
              <a:t/>
            </a:r>
            <a:br>
              <a:rPr lang="en-US" sz="3000" dirty="0" smtClean="0">
                <a:latin typeface="Calibri"/>
                <a:cs typeface="Calibri"/>
              </a:rPr>
            </a:br>
            <a:r>
              <a:rPr lang="en-US" sz="2400" dirty="0" smtClean="0">
                <a:latin typeface="Calibri"/>
                <a:cs typeface="Calibri"/>
              </a:rPr>
              <a:t>(me.cs.berkeley.edu)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5" name="Shape 1146"/>
          <p:cNvSpPr/>
          <p:nvPr/>
        </p:nvSpPr>
        <p:spPr>
          <a:xfrm>
            <a:off x="741164" y="2895600"/>
            <a:ext cx="1857375" cy="533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dirty="0">
                <a:latin typeface="Calibri"/>
                <a:cs typeface="Calibri"/>
              </a:rPr>
              <a:t>DNS server</a:t>
            </a:r>
          </a:p>
        </p:txBody>
      </p:sp>
      <p:sp>
        <p:nvSpPr>
          <p:cNvPr id="26" name="Shape 1149"/>
          <p:cNvSpPr/>
          <p:nvPr/>
        </p:nvSpPr>
        <p:spPr>
          <a:xfrm>
            <a:off x="6248400" y="3734148"/>
            <a:ext cx="1876425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 smtClean="0">
                <a:solidFill>
                  <a:srgbClr val="0000FF"/>
                </a:solidFill>
                <a:latin typeface="Calibri"/>
                <a:cs typeface="Calibri"/>
              </a:rPr>
              <a:t>.</a:t>
            </a:r>
            <a:r>
              <a:rPr lang="en-US" sz="2500" dirty="0" smtClean="0">
                <a:solidFill>
                  <a:srgbClr val="0000FF"/>
                </a:solidFill>
                <a:latin typeface="Calibri"/>
                <a:cs typeface="Calibri"/>
              </a:rPr>
              <a:t>edu</a:t>
            </a:r>
            <a:r>
              <a:rPr sz="25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0000FF"/>
                </a:solidFill>
                <a:latin typeface="Calibri"/>
                <a:cs typeface="Calibri"/>
              </a:rPr>
              <a:t>servers</a:t>
            </a:r>
          </a:p>
        </p:txBody>
      </p:sp>
      <p:sp>
        <p:nvSpPr>
          <p:cNvPr id="27" name="Shape 1150"/>
          <p:cNvSpPr/>
          <p:nvPr/>
        </p:nvSpPr>
        <p:spPr>
          <a:xfrm>
            <a:off x="7366992" y="4731643"/>
            <a:ext cx="1319808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00" dirty="0" err="1" smtClean="0">
                <a:latin typeface="Calibri"/>
                <a:cs typeface="Calibri"/>
              </a:rPr>
              <a:t>nyu.edu</a:t>
            </a:r>
            <a:r>
              <a:rPr sz="2500" dirty="0" smtClean="0">
                <a:latin typeface="Calibri"/>
                <a:cs typeface="Calibri"/>
              </a:rPr>
              <a:t>  </a:t>
            </a:r>
            <a:r>
              <a:rPr sz="2500" dirty="0">
                <a:latin typeface="Calibri"/>
                <a:cs typeface="Calibri"/>
              </a:rPr>
              <a:t>servers</a:t>
            </a:r>
          </a:p>
        </p:txBody>
      </p:sp>
      <p:sp>
        <p:nvSpPr>
          <p:cNvPr id="28" name="Shape 1146"/>
          <p:cNvSpPr/>
          <p:nvPr/>
        </p:nvSpPr>
        <p:spPr>
          <a:xfrm>
            <a:off x="152400" y="3322370"/>
            <a:ext cx="3505200" cy="441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400" dirty="0" smtClean="0">
                <a:latin typeface="Calibri"/>
                <a:cs typeface="Calibri"/>
              </a:rPr>
              <a:t>(</a:t>
            </a:r>
            <a:r>
              <a:rPr lang="en-US" sz="2400" dirty="0" err="1" smtClean="0">
                <a:latin typeface="Calibri"/>
                <a:cs typeface="Calibri"/>
              </a:rPr>
              <a:t>m</a:t>
            </a:r>
            <a:r>
              <a:rPr lang="en-US" sz="2400" dirty="0" err="1" smtClean="0">
                <a:latin typeface="Calibri"/>
                <a:cs typeface="Calibri"/>
              </a:rPr>
              <a:t>ydns.berkeley.edu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9" name="Shape 1154"/>
          <p:cNvSpPr/>
          <p:nvPr/>
        </p:nvSpPr>
        <p:spPr>
          <a:xfrm rot="3267739">
            <a:off x="357889" y="4930296"/>
            <a:ext cx="2206437" cy="392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lnSpc>
                <a:spcPct val="80000"/>
              </a:lnSpc>
              <a:defRPr sz="360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b="0" dirty="0" smtClean="0">
                <a:latin typeface="Calibri"/>
                <a:cs typeface="Calibri"/>
              </a:rPr>
              <a:t>www.</a:t>
            </a:r>
            <a:r>
              <a:rPr lang="en-US" sz="2500" b="0" dirty="0" smtClean="0">
                <a:latin typeface="Calibri"/>
                <a:cs typeface="Calibri"/>
              </a:rPr>
              <a:t>nyu.edu?</a:t>
            </a:r>
            <a:endParaRPr sz="2500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615952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" grpId="0" animBg="1" advAuto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Shape 12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29292"/>
                </a:solidFill>
                <a:latin typeface="Calibri"/>
                <a:cs typeface="Calibri"/>
              </a:rPr>
              <a:t>52</a:t>
            </a:fld>
            <a:endParaRPr>
              <a:solidFill>
                <a:srgbClr val="929292"/>
              </a:solidFill>
              <a:latin typeface="Calibri"/>
              <a:cs typeface="Calibri"/>
            </a:endParaRPr>
          </a:p>
        </p:txBody>
      </p:sp>
      <p:sp>
        <p:nvSpPr>
          <p:cNvPr id="1202" name="Shape 1202"/>
          <p:cNvSpPr/>
          <p:nvPr/>
        </p:nvSpPr>
        <p:spPr>
          <a:xfrm>
            <a:off x="1089422" y="3795118"/>
            <a:ext cx="2821782" cy="1643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03" name="Shape 1203"/>
          <p:cNvSpPr/>
          <p:nvPr/>
        </p:nvSpPr>
        <p:spPr>
          <a:xfrm>
            <a:off x="1154712" y="3999005"/>
            <a:ext cx="1845373" cy="424223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04" name="Shape 1204"/>
          <p:cNvSpPr/>
          <p:nvPr/>
        </p:nvSpPr>
        <p:spPr>
          <a:xfrm flipH="1">
            <a:off x="2394028" y="4465757"/>
            <a:ext cx="637954" cy="978196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05" name="Shape 1205"/>
          <p:cNvSpPr/>
          <p:nvPr/>
        </p:nvSpPr>
        <p:spPr>
          <a:xfrm>
            <a:off x="2187773" y="5304234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06" name="Shape 1206"/>
          <p:cNvSpPr/>
          <p:nvPr/>
        </p:nvSpPr>
        <p:spPr>
          <a:xfrm flipH="1">
            <a:off x="3042614" y="3398737"/>
            <a:ext cx="585068" cy="98196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07" name="Shape 1207"/>
          <p:cNvSpPr/>
          <p:nvPr/>
        </p:nvSpPr>
        <p:spPr>
          <a:xfrm flipH="1">
            <a:off x="3053246" y="4380248"/>
            <a:ext cx="1442696" cy="64245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08" name="Shape 1208"/>
          <p:cNvSpPr/>
          <p:nvPr/>
        </p:nvSpPr>
        <p:spPr>
          <a:xfrm>
            <a:off x="2821781" y="4205883"/>
            <a:ext cx="446484" cy="446484"/>
          </a:xfrm>
          <a:prstGeom prst="roundRect">
            <a:avLst>
              <a:gd name="adj" fmla="val 30000"/>
            </a:avLst>
          </a:pr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09" name="Shape 1209"/>
          <p:cNvSpPr/>
          <p:nvPr/>
        </p:nvSpPr>
        <p:spPr>
          <a:xfrm>
            <a:off x="1000125" y="381297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11" name="Shape 1211"/>
          <p:cNvSpPr/>
          <p:nvPr/>
        </p:nvSpPr>
        <p:spPr>
          <a:xfrm>
            <a:off x="1259086" y="4277320"/>
            <a:ext cx="838980" cy="1071073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12" name="Shape 1212"/>
          <p:cNvSpPr/>
          <p:nvPr/>
        </p:nvSpPr>
        <p:spPr>
          <a:xfrm flipH="1" flipV="1">
            <a:off x="7273254" y="3938631"/>
            <a:ext cx="528507" cy="1094764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14" name="Shape 1214"/>
          <p:cNvSpPr/>
          <p:nvPr/>
        </p:nvSpPr>
        <p:spPr>
          <a:xfrm>
            <a:off x="7715250" y="5045273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18" name="Shape 1218"/>
          <p:cNvSpPr/>
          <p:nvPr/>
        </p:nvSpPr>
        <p:spPr>
          <a:xfrm>
            <a:off x="4393406" y="2312788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19" name="Shape 1219"/>
          <p:cNvSpPr/>
          <p:nvPr/>
        </p:nvSpPr>
        <p:spPr>
          <a:xfrm>
            <a:off x="4223742" y="1292671"/>
            <a:ext cx="1910953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300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root </a:t>
            </a:r>
          </a:p>
          <a:p>
            <a:pPr lvl="0" algn="l">
              <a:defRPr sz="1800"/>
            </a:pPr>
            <a:r>
              <a:rPr sz="300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1220" name="Shape 1220"/>
          <p:cNvSpPr/>
          <p:nvPr/>
        </p:nvSpPr>
        <p:spPr>
          <a:xfrm flipH="1" flipV="1">
            <a:off x="4874053" y="2616217"/>
            <a:ext cx="1996530" cy="982660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21" name="Shape 1221"/>
          <p:cNvSpPr/>
          <p:nvPr/>
        </p:nvSpPr>
        <p:spPr>
          <a:xfrm>
            <a:off x="7084502" y="3938630"/>
            <a:ext cx="550381" cy="1115573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22" name="Shape 1222"/>
          <p:cNvSpPr/>
          <p:nvPr/>
        </p:nvSpPr>
        <p:spPr>
          <a:xfrm>
            <a:off x="4723805" y="2687836"/>
            <a:ext cx="2109028" cy="1049460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23" name="Shape 1223"/>
          <p:cNvSpPr/>
          <p:nvPr/>
        </p:nvSpPr>
        <p:spPr>
          <a:xfrm flipV="1">
            <a:off x="1518047" y="2780949"/>
            <a:ext cx="2772922" cy="1192762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24" name="Shape 1224"/>
          <p:cNvSpPr/>
          <p:nvPr/>
        </p:nvSpPr>
        <p:spPr>
          <a:xfrm flipH="1" flipV="1">
            <a:off x="1421933" y="4240635"/>
            <a:ext cx="843095" cy="1082180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25" name="Shape 1225"/>
          <p:cNvSpPr/>
          <p:nvPr/>
        </p:nvSpPr>
        <p:spPr>
          <a:xfrm flipH="1">
            <a:off x="1447100" y="2626294"/>
            <a:ext cx="2843869" cy="1245766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26" name="Shape 1226"/>
          <p:cNvSpPr/>
          <p:nvPr/>
        </p:nvSpPr>
        <p:spPr>
          <a:xfrm>
            <a:off x="228600" y="1230818"/>
            <a:ext cx="3486150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recursive DNS query</a:t>
            </a:r>
          </a:p>
        </p:txBody>
      </p:sp>
      <p:sp>
        <p:nvSpPr>
          <p:cNvPr id="30" name="Shape 1144"/>
          <p:cNvSpPr/>
          <p:nvPr/>
        </p:nvSpPr>
        <p:spPr>
          <a:xfrm>
            <a:off x="2331152" y="5529938"/>
            <a:ext cx="3764848" cy="903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 algn="l">
              <a:defRPr sz="1800" b="0">
                <a:solidFill>
                  <a:srgbClr val="000000"/>
                </a:solidFill>
              </a:defRPr>
            </a:pPr>
            <a:r>
              <a:rPr sz="3000" dirty="0">
                <a:latin typeface="Calibri"/>
                <a:cs typeface="Calibri"/>
              </a:rPr>
              <a:t>DNS </a:t>
            </a:r>
            <a:r>
              <a:rPr sz="3000" dirty="0" smtClean="0">
                <a:latin typeface="Calibri"/>
                <a:cs typeface="Calibri"/>
              </a:rPr>
              <a:t>client</a:t>
            </a:r>
            <a:r>
              <a:rPr lang="en-US" sz="3000" dirty="0" smtClean="0">
                <a:latin typeface="Calibri"/>
                <a:cs typeface="Calibri"/>
              </a:rPr>
              <a:t/>
            </a:r>
            <a:br>
              <a:rPr lang="en-US" sz="3000" dirty="0" smtClean="0">
                <a:latin typeface="Calibri"/>
                <a:cs typeface="Calibri"/>
              </a:rPr>
            </a:br>
            <a:r>
              <a:rPr lang="en-US" sz="2400" dirty="0" smtClean="0">
                <a:latin typeface="Calibri"/>
                <a:cs typeface="Calibri"/>
              </a:rPr>
              <a:t>(me.cs.berkeley.edu)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1" name="Shape 1146"/>
          <p:cNvSpPr/>
          <p:nvPr/>
        </p:nvSpPr>
        <p:spPr>
          <a:xfrm>
            <a:off x="741164" y="2895600"/>
            <a:ext cx="1857375" cy="533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dirty="0">
                <a:latin typeface="Calibri"/>
                <a:cs typeface="Calibri"/>
              </a:rPr>
              <a:t>DNS server</a:t>
            </a:r>
          </a:p>
        </p:txBody>
      </p:sp>
      <p:sp>
        <p:nvSpPr>
          <p:cNvPr id="34" name="Shape 1146"/>
          <p:cNvSpPr/>
          <p:nvPr/>
        </p:nvSpPr>
        <p:spPr>
          <a:xfrm>
            <a:off x="152400" y="3322370"/>
            <a:ext cx="3505200" cy="441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400" dirty="0" smtClean="0">
                <a:latin typeface="Calibri"/>
                <a:cs typeface="Calibri"/>
              </a:rPr>
              <a:t>(</a:t>
            </a:r>
            <a:r>
              <a:rPr lang="en-US" sz="2400" dirty="0" err="1" smtClean="0">
                <a:latin typeface="Calibri"/>
                <a:cs typeface="Calibri"/>
              </a:rPr>
              <a:t>m</a:t>
            </a:r>
            <a:r>
              <a:rPr lang="en-US" sz="2400" dirty="0" err="1" smtClean="0">
                <a:latin typeface="Calibri"/>
                <a:cs typeface="Calibri"/>
              </a:rPr>
              <a:t>ydns.berkeley.edu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5" name="Shape 1149"/>
          <p:cNvSpPr/>
          <p:nvPr/>
        </p:nvSpPr>
        <p:spPr>
          <a:xfrm>
            <a:off x="6248400" y="3733800"/>
            <a:ext cx="1876425" cy="456852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 smtClean="0">
                <a:solidFill>
                  <a:srgbClr val="0000FF"/>
                </a:solidFill>
                <a:latin typeface="Calibri"/>
                <a:cs typeface="Calibri"/>
              </a:rPr>
              <a:t>.</a:t>
            </a:r>
            <a:r>
              <a:rPr lang="en-US" sz="2500" dirty="0" smtClean="0">
                <a:solidFill>
                  <a:srgbClr val="0000FF"/>
                </a:solidFill>
                <a:latin typeface="Calibri"/>
                <a:cs typeface="Calibri"/>
              </a:rPr>
              <a:t>edu</a:t>
            </a:r>
            <a:r>
              <a:rPr sz="25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0000FF"/>
                </a:solidFill>
                <a:latin typeface="Calibri"/>
                <a:cs typeface="Calibri"/>
              </a:rPr>
              <a:t>servers</a:t>
            </a:r>
          </a:p>
        </p:txBody>
      </p:sp>
      <p:sp>
        <p:nvSpPr>
          <p:cNvPr id="36" name="Shape 1150"/>
          <p:cNvSpPr/>
          <p:nvPr/>
        </p:nvSpPr>
        <p:spPr>
          <a:xfrm>
            <a:off x="6553200" y="4949627"/>
            <a:ext cx="2209800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00" dirty="0" err="1" smtClean="0">
                <a:solidFill>
                  <a:srgbClr val="0000FF"/>
                </a:solidFill>
                <a:latin typeface="Calibri"/>
                <a:cs typeface="Calibri"/>
              </a:rPr>
              <a:t>nyu.edu</a:t>
            </a:r>
            <a:r>
              <a:rPr sz="2500" dirty="0" smtClean="0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sz="2500" dirty="0">
                <a:solidFill>
                  <a:srgbClr val="0000FF"/>
                </a:solidFill>
                <a:latin typeface="Calibri"/>
                <a:cs typeface="Calibri"/>
              </a:rPr>
              <a:t>servers</a:t>
            </a:r>
          </a:p>
        </p:txBody>
      </p:sp>
      <p:sp>
        <p:nvSpPr>
          <p:cNvPr id="1216" name="Shape 1216"/>
          <p:cNvSpPr/>
          <p:nvPr/>
        </p:nvSpPr>
        <p:spPr>
          <a:xfrm>
            <a:off x="6920508" y="351829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37" name="Shape 1154"/>
          <p:cNvSpPr/>
          <p:nvPr/>
        </p:nvSpPr>
        <p:spPr>
          <a:xfrm rot="3267739">
            <a:off x="357889" y="4930296"/>
            <a:ext cx="2206437" cy="392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lnSpc>
                <a:spcPct val="80000"/>
              </a:lnSpc>
              <a:defRPr sz="360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b="0" dirty="0" smtClean="0">
                <a:latin typeface="Calibri"/>
                <a:cs typeface="Calibri"/>
              </a:rPr>
              <a:t>www.</a:t>
            </a:r>
            <a:r>
              <a:rPr lang="en-US" sz="2500" b="0" dirty="0" smtClean="0">
                <a:latin typeface="Calibri"/>
                <a:cs typeface="Calibri"/>
              </a:rPr>
              <a:t>nyu.edu?</a:t>
            </a:r>
            <a:endParaRPr sz="2500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037174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2" grpId="0" animBg="1" advAuto="0"/>
      <p:bldP spid="1221" grpId="0" animBg="1" advAuto="0"/>
      <p:bldP spid="1222" grpId="0" animBg="1" advAuto="0"/>
      <p:bldP spid="1223" grpId="0" animBg="1" advAuto="0"/>
      <p:bldP spid="1224" grpId="0" animBg="1" advAuto="0"/>
      <p:bldP spid="1226" grpId="0" animBg="1" advAuto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Shape 12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29292"/>
                </a:solidFill>
                <a:latin typeface="Calibri"/>
                <a:cs typeface="Calibri"/>
              </a:rPr>
              <a:t>53</a:t>
            </a:fld>
            <a:endParaRPr>
              <a:solidFill>
                <a:srgbClr val="929292"/>
              </a:solidFill>
              <a:latin typeface="Calibri"/>
              <a:cs typeface="Calibri"/>
            </a:endParaRPr>
          </a:p>
        </p:txBody>
      </p:sp>
      <p:sp>
        <p:nvSpPr>
          <p:cNvPr id="1231" name="Shape 1231"/>
          <p:cNvSpPr/>
          <p:nvPr/>
        </p:nvSpPr>
        <p:spPr>
          <a:xfrm>
            <a:off x="1089422" y="3795118"/>
            <a:ext cx="2821782" cy="1643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32" name="Shape 1232"/>
          <p:cNvSpPr/>
          <p:nvPr/>
        </p:nvSpPr>
        <p:spPr>
          <a:xfrm>
            <a:off x="1154712" y="3999005"/>
            <a:ext cx="1845373" cy="424223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33" name="Shape 1233"/>
          <p:cNvSpPr/>
          <p:nvPr/>
        </p:nvSpPr>
        <p:spPr>
          <a:xfrm flipH="1">
            <a:off x="2394028" y="4465757"/>
            <a:ext cx="637954" cy="978196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34" name="Shape 1234"/>
          <p:cNvSpPr/>
          <p:nvPr/>
        </p:nvSpPr>
        <p:spPr>
          <a:xfrm>
            <a:off x="2187773" y="5304234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35" name="Shape 1235"/>
          <p:cNvSpPr/>
          <p:nvPr/>
        </p:nvSpPr>
        <p:spPr>
          <a:xfrm flipH="1">
            <a:off x="3042614" y="3398737"/>
            <a:ext cx="585068" cy="98196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36" name="Shape 1236"/>
          <p:cNvSpPr/>
          <p:nvPr/>
        </p:nvSpPr>
        <p:spPr>
          <a:xfrm flipH="1">
            <a:off x="3053246" y="4380248"/>
            <a:ext cx="1442696" cy="64245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37" name="Shape 1237"/>
          <p:cNvSpPr/>
          <p:nvPr/>
        </p:nvSpPr>
        <p:spPr>
          <a:xfrm>
            <a:off x="2821781" y="4205883"/>
            <a:ext cx="446484" cy="446484"/>
          </a:xfrm>
          <a:prstGeom prst="roundRect">
            <a:avLst>
              <a:gd name="adj" fmla="val 30000"/>
            </a:avLst>
          </a:pr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38" name="Shape 1238"/>
          <p:cNvSpPr/>
          <p:nvPr/>
        </p:nvSpPr>
        <p:spPr>
          <a:xfrm>
            <a:off x="1000125" y="381297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40" name="Shape 1240"/>
          <p:cNvSpPr/>
          <p:nvPr/>
        </p:nvSpPr>
        <p:spPr>
          <a:xfrm>
            <a:off x="1259086" y="4277320"/>
            <a:ext cx="838980" cy="1071073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42" name="Shape 1242"/>
          <p:cNvSpPr/>
          <p:nvPr/>
        </p:nvSpPr>
        <p:spPr>
          <a:xfrm>
            <a:off x="4393406" y="2312788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43" name="Shape 1243"/>
          <p:cNvSpPr/>
          <p:nvPr/>
        </p:nvSpPr>
        <p:spPr>
          <a:xfrm>
            <a:off x="4223742" y="1292671"/>
            <a:ext cx="1910953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300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root </a:t>
            </a:r>
          </a:p>
          <a:p>
            <a:pPr lvl="0" algn="l">
              <a:defRPr sz="1800"/>
            </a:pPr>
            <a:r>
              <a:rPr sz="300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1247" name="Shape 1247"/>
          <p:cNvSpPr/>
          <p:nvPr/>
        </p:nvSpPr>
        <p:spPr>
          <a:xfrm>
            <a:off x="7715250" y="5045273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23" name="Shape 1144"/>
          <p:cNvSpPr/>
          <p:nvPr/>
        </p:nvSpPr>
        <p:spPr>
          <a:xfrm>
            <a:off x="2331152" y="5529938"/>
            <a:ext cx="3764848" cy="903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 algn="l">
              <a:defRPr sz="1800" b="0">
                <a:solidFill>
                  <a:srgbClr val="000000"/>
                </a:solidFill>
              </a:defRPr>
            </a:pPr>
            <a:r>
              <a:rPr sz="3000" dirty="0">
                <a:latin typeface="Calibri"/>
                <a:cs typeface="Calibri"/>
              </a:rPr>
              <a:t>DNS </a:t>
            </a:r>
            <a:r>
              <a:rPr sz="3000" dirty="0" smtClean="0">
                <a:latin typeface="Calibri"/>
                <a:cs typeface="Calibri"/>
              </a:rPr>
              <a:t>client</a:t>
            </a:r>
            <a:r>
              <a:rPr lang="en-US" sz="3000" dirty="0" smtClean="0">
                <a:latin typeface="Calibri"/>
                <a:cs typeface="Calibri"/>
              </a:rPr>
              <a:t/>
            </a:r>
            <a:br>
              <a:rPr lang="en-US" sz="3000" dirty="0" smtClean="0">
                <a:latin typeface="Calibri"/>
                <a:cs typeface="Calibri"/>
              </a:rPr>
            </a:br>
            <a:r>
              <a:rPr lang="en-US" sz="2400" dirty="0" smtClean="0">
                <a:latin typeface="Calibri"/>
                <a:cs typeface="Calibri"/>
              </a:rPr>
              <a:t>(me.cs.berkeley.edu)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4" name="Shape 1146"/>
          <p:cNvSpPr/>
          <p:nvPr/>
        </p:nvSpPr>
        <p:spPr>
          <a:xfrm>
            <a:off x="741164" y="2895600"/>
            <a:ext cx="1857375" cy="533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dirty="0">
                <a:latin typeface="Calibri"/>
                <a:cs typeface="Calibri"/>
              </a:rPr>
              <a:t>DNS server</a:t>
            </a:r>
          </a:p>
        </p:txBody>
      </p:sp>
      <p:sp>
        <p:nvSpPr>
          <p:cNvPr id="25" name="Shape 1146"/>
          <p:cNvSpPr/>
          <p:nvPr/>
        </p:nvSpPr>
        <p:spPr>
          <a:xfrm>
            <a:off x="152400" y="3322370"/>
            <a:ext cx="3505200" cy="441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400" dirty="0" smtClean="0">
                <a:latin typeface="Calibri"/>
                <a:cs typeface="Calibri"/>
              </a:rPr>
              <a:t>(</a:t>
            </a:r>
            <a:r>
              <a:rPr lang="en-US" sz="2400" dirty="0" err="1" smtClean="0">
                <a:latin typeface="Calibri"/>
                <a:cs typeface="Calibri"/>
              </a:rPr>
              <a:t>m</a:t>
            </a:r>
            <a:r>
              <a:rPr lang="en-US" sz="2400" dirty="0" err="1" smtClean="0">
                <a:latin typeface="Calibri"/>
                <a:cs typeface="Calibri"/>
              </a:rPr>
              <a:t>ydns.berkeley.edu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6" name="Shape 1149"/>
          <p:cNvSpPr/>
          <p:nvPr/>
        </p:nvSpPr>
        <p:spPr>
          <a:xfrm>
            <a:off x="6248400" y="3733800"/>
            <a:ext cx="1876425" cy="456852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 smtClean="0">
                <a:solidFill>
                  <a:srgbClr val="0000FF"/>
                </a:solidFill>
                <a:latin typeface="Calibri"/>
                <a:cs typeface="Calibri"/>
              </a:rPr>
              <a:t>.</a:t>
            </a:r>
            <a:r>
              <a:rPr lang="en-US" sz="2500" dirty="0" smtClean="0">
                <a:solidFill>
                  <a:srgbClr val="0000FF"/>
                </a:solidFill>
                <a:latin typeface="Calibri"/>
                <a:cs typeface="Calibri"/>
              </a:rPr>
              <a:t>edu</a:t>
            </a:r>
            <a:r>
              <a:rPr sz="25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0000FF"/>
                </a:solidFill>
                <a:latin typeface="Calibri"/>
                <a:cs typeface="Calibri"/>
              </a:rPr>
              <a:t>servers</a:t>
            </a:r>
          </a:p>
        </p:txBody>
      </p:sp>
      <p:sp>
        <p:nvSpPr>
          <p:cNvPr id="1244" name="Shape 1244"/>
          <p:cNvSpPr/>
          <p:nvPr/>
        </p:nvSpPr>
        <p:spPr>
          <a:xfrm>
            <a:off x="6920508" y="351829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28" name="Shape 1150"/>
          <p:cNvSpPr/>
          <p:nvPr/>
        </p:nvSpPr>
        <p:spPr>
          <a:xfrm>
            <a:off x="6553200" y="5102027"/>
            <a:ext cx="2209800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00" dirty="0" err="1" smtClean="0">
                <a:solidFill>
                  <a:srgbClr val="0000FF"/>
                </a:solidFill>
                <a:latin typeface="Calibri"/>
                <a:cs typeface="Calibri"/>
              </a:rPr>
              <a:t>nyu.edu</a:t>
            </a:r>
            <a:r>
              <a:rPr sz="2500" dirty="0" smtClean="0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sz="2500" dirty="0">
                <a:solidFill>
                  <a:srgbClr val="0000FF"/>
                </a:solidFill>
                <a:latin typeface="Calibri"/>
                <a:cs typeface="Calibri"/>
              </a:rPr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160860852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0" grpId="0" animBg="1" advAuto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Shape 1251"/>
          <p:cNvSpPr/>
          <p:nvPr/>
        </p:nvSpPr>
        <p:spPr>
          <a:xfrm>
            <a:off x="1089422" y="3795118"/>
            <a:ext cx="2821782" cy="1643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52" name="Shape 1252"/>
          <p:cNvSpPr/>
          <p:nvPr/>
        </p:nvSpPr>
        <p:spPr>
          <a:xfrm>
            <a:off x="1154712" y="3999005"/>
            <a:ext cx="1845373" cy="424223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53" name="Shape 1253"/>
          <p:cNvSpPr/>
          <p:nvPr/>
        </p:nvSpPr>
        <p:spPr>
          <a:xfrm flipH="1">
            <a:off x="2394028" y="4465757"/>
            <a:ext cx="637954" cy="978196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54" name="Shape 1254"/>
          <p:cNvSpPr/>
          <p:nvPr/>
        </p:nvSpPr>
        <p:spPr>
          <a:xfrm>
            <a:off x="2187773" y="5304234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55" name="Shape 1255"/>
          <p:cNvSpPr/>
          <p:nvPr/>
        </p:nvSpPr>
        <p:spPr>
          <a:xfrm flipH="1">
            <a:off x="3042614" y="3398737"/>
            <a:ext cx="585068" cy="98196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56" name="Shape 1256"/>
          <p:cNvSpPr/>
          <p:nvPr/>
        </p:nvSpPr>
        <p:spPr>
          <a:xfrm flipH="1">
            <a:off x="3053246" y="4380248"/>
            <a:ext cx="1442696" cy="64245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57" name="Shape 1257"/>
          <p:cNvSpPr/>
          <p:nvPr/>
        </p:nvSpPr>
        <p:spPr>
          <a:xfrm>
            <a:off x="2821781" y="4205883"/>
            <a:ext cx="446484" cy="446484"/>
          </a:xfrm>
          <a:prstGeom prst="roundRect">
            <a:avLst>
              <a:gd name="adj" fmla="val 30000"/>
            </a:avLst>
          </a:pr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58" name="Shape 1258"/>
          <p:cNvSpPr/>
          <p:nvPr/>
        </p:nvSpPr>
        <p:spPr>
          <a:xfrm>
            <a:off x="1000125" y="381297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60" name="Shape 1260"/>
          <p:cNvSpPr/>
          <p:nvPr/>
        </p:nvSpPr>
        <p:spPr>
          <a:xfrm>
            <a:off x="1259086" y="4277320"/>
            <a:ext cx="838980" cy="1071073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61" name="Shape 1261"/>
          <p:cNvSpPr/>
          <p:nvPr/>
        </p:nvSpPr>
        <p:spPr>
          <a:xfrm flipH="1">
            <a:off x="1447100" y="2626294"/>
            <a:ext cx="2843869" cy="1245766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63" name="Shape 1263"/>
          <p:cNvSpPr/>
          <p:nvPr/>
        </p:nvSpPr>
        <p:spPr>
          <a:xfrm>
            <a:off x="4393406" y="2312788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64" name="Shape 1264"/>
          <p:cNvSpPr/>
          <p:nvPr/>
        </p:nvSpPr>
        <p:spPr>
          <a:xfrm>
            <a:off x="4223742" y="1292671"/>
            <a:ext cx="1910953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300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root </a:t>
            </a:r>
          </a:p>
          <a:p>
            <a:pPr lvl="0" algn="l">
              <a:defRPr sz="1800"/>
            </a:pPr>
            <a:r>
              <a:rPr sz="300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1268" name="Shape 1268"/>
          <p:cNvSpPr/>
          <p:nvPr/>
        </p:nvSpPr>
        <p:spPr>
          <a:xfrm>
            <a:off x="7715250" y="5045273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69" name="Shape 1269"/>
          <p:cNvSpPr/>
          <p:nvPr/>
        </p:nvSpPr>
        <p:spPr>
          <a:xfrm flipH="1">
            <a:off x="1572936" y="3598877"/>
            <a:ext cx="5297647" cy="440423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70" name="Shape 1270"/>
          <p:cNvSpPr/>
          <p:nvPr/>
        </p:nvSpPr>
        <p:spPr>
          <a:xfrm flipV="1">
            <a:off x="1518047" y="2780949"/>
            <a:ext cx="2772922" cy="1192762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71" name="Shape 1271"/>
          <p:cNvSpPr/>
          <p:nvPr/>
        </p:nvSpPr>
        <p:spPr>
          <a:xfrm flipV="1">
            <a:off x="1547768" y="3734052"/>
            <a:ext cx="5288719" cy="443666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72" name="Shape 1272"/>
          <p:cNvSpPr/>
          <p:nvPr/>
        </p:nvSpPr>
        <p:spPr>
          <a:xfrm flipH="1" flipV="1">
            <a:off x="1547768" y="4278385"/>
            <a:ext cx="6165910" cy="792760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73" name="Shape 1273"/>
          <p:cNvSpPr/>
          <p:nvPr/>
        </p:nvSpPr>
        <p:spPr>
          <a:xfrm>
            <a:off x="1472268" y="4404220"/>
            <a:ext cx="6165909" cy="805346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74" name="Shape 1274"/>
          <p:cNvSpPr/>
          <p:nvPr/>
        </p:nvSpPr>
        <p:spPr>
          <a:xfrm flipH="1" flipV="1">
            <a:off x="1157681" y="4404219"/>
            <a:ext cx="868261" cy="1119932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275" name="Shape 1275"/>
          <p:cNvSpPr/>
          <p:nvPr/>
        </p:nvSpPr>
        <p:spPr>
          <a:xfrm>
            <a:off x="228600" y="1230818"/>
            <a:ext cx="3486150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0000"/>
                </a:solidFill>
                <a:latin typeface="Calibri"/>
                <a:cs typeface="Calibri"/>
              </a:rPr>
              <a:t>iterative DNS query</a:t>
            </a:r>
          </a:p>
        </p:txBody>
      </p:sp>
      <p:sp>
        <p:nvSpPr>
          <p:cNvPr id="29" name="Shape 1144"/>
          <p:cNvSpPr/>
          <p:nvPr/>
        </p:nvSpPr>
        <p:spPr>
          <a:xfrm>
            <a:off x="2331152" y="5529938"/>
            <a:ext cx="3764848" cy="903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 algn="l">
              <a:defRPr sz="1800" b="0">
                <a:solidFill>
                  <a:srgbClr val="000000"/>
                </a:solidFill>
              </a:defRPr>
            </a:pPr>
            <a:r>
              <a:rPr sz="3000" dirty="0">
                <a:latin typeface="Calibri"/>
                <a:cs typeface="Calibri"/>
              </a:rPr>
              <a:t>DNS </a:t>
            </a:r>
            <a:r>
              <a:rPr sz="3000" dirty="0" smtClean="0">
                <a:latin typeface="Calibri"/>
                <a:cs typeface="Calibri"/>
              </a:rPr>
              <a:t>client</a:t>
            </a:r>
            <a:r>
              <a:rPr lang="en-US" sz="3000" dirty="0" smtClean="0">
                <a:latin typeface="Calibri"/>
                <a:cs typeface="Calibri"/>
              </a:rPr>
              <a:t/>
            </a:r>
            <a:br>
              <a:rPr lang="en-US" sz="3000" dirty="0" smtClean="0">
                <a:latin typeface="Calibri"/>
                <a:cs typeface="Calibri"/>
              </a:rPr>
            </a:br>
            <a:r>
              <a:rPr lang="en-US" sz="2400" dirty="0" smtClean="0">
                <a:latin typeface="Calibri"/>
                <a:cs typeface="Calibri"/>
              </a:rPr>
              <a:t>(me.cs.berkeley.edu)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0" name="Shape 1146"/>
          <p:cNvSpPr/>
          <p:nvPr/>
        </p:nvSpPr>
        <p:spPr>
          <a:xfrm>
            <a:off x="741164" y="2895600"/>
            <a:ext cx="1857375" cy="533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dirty="0">
                <a:latin typeface="Calibri"/>
                <a:cs typeface="Calibri"/>
              </a:rPr>
              <a:t>DNS server</a:t>
            </a:r>
          </a:p>
        </p:txBody>
      </p:sp>
      <p:sp>
        <p:nvSpPr>
          <p:cNvPr id="31" name="Shape 1146"/>
          <p:cNvSpPr/>
          <p:nvPr/>
        </p:nvSpPr>
        <p:spPr>
          <a:xfrm>
            <a:off x="152400" y="3322370"/>
            <a:ext cx="3505200" cy="441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400" dirty="0" smtClean="0">
                <a:latin typeface="Calibri"/>
                <a:cs typeface="Calibri"/>
              </a:rPr>
              <a:t>(</a:t>
            </a:r>
            <a:r>
              <a:rPr lang="en-US" sz="2400" dirty="0" err="1" smtClean="0">
                <a:latin typeface="Calibri"/>
                <a:cs typeface="Calibri"/>
              </a:rPr>
              <a:t>m</a:t>
            </a:r>
            <a:r>
              <a:rPr lang="en-US" sz="2400" dirty="0" err="1" smtClean="0">
                <a:latin typeface="Calibri"/>
                <a:cs typeface="Calibri"/>
              </a:rPr>
              <a:t>ydns.berkeley.edu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2" name="Shape 1149"/>
          <p:cNvSpPr/>
          <p:nvPr/>
        </p:nvSpPr>
        <p:spPr>
          <a:xfrm>
            <a:off x="6248400" y="3733800"/>
            <a:ext cx="1876425" cy="456852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 smtClean="0">
                <a:solidFill>
                  <a:srgbClr val="0000FF"/>
                </a:solidFill>
                <a:latin typeface="Calibri"/>
                <a:cs typeface="Calibri"/>
              </a:rPr>
              <a:t>.</a:t>
            </a:r>
            <a:r>
              <a:rPr lang="en-US" sz="2500" dirty="0" smtClean="0">
                <a:solidFill>
                  <a:srgbClr val="0000FF"/>
                </a:solidFill>
                <a:latin typeface="Calibri"/>
                <a:cs typeface="Calibri"/>
              </a:rPr>
              <a:t>edu</a:t>
            </a:r>
            <a:r>
              <a:rPr sz="2500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0000FF"/>
                </a:solidFill>
                <a:latin typeface="Calibri"/>
                <a:cs typeface="Calibri"/>
              </a:rPr>
              <a:t>servers</a:t>
            </a:r>
          </a:p>
        </p:txBody>
      </p:sp>
      <p:sp>
        <p:nvSpPr>
          <p:cNvPr id="33" name="Shape 1150"/>
          <p:cNvSpPr/>
          <p:nvPr/>
        </p:nvSpPr>
        <p:spPr>
          <a:xfrm>
            <a:off x="6553200" y="5102027"/>
            <a:ext cx="2209800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00" dirty="0" err="1" smtClean="0">
                <a:solidFill>
                  <a:srgbClr val="0000FF"/>
                </a:solidFill>
                <a:latin typeface="Calibri"/>
                <a:cs typeface="Calibri"/>
              </a:rPr>
              <a:t>nyu.edu</a:t>
            </a:r>
            <a:r>
              <a:rPr sz="2500" dirty="0" smtClean="0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sz="2500" dirty="0">
                <a:solidFill>
                  <a:srgbClr val="0000FF"/>
                </a:solidFill>
                <a:latin typeface="Calibri"/>
                <a:cs typeface="Calibri"/>
              </a:rPr>
              <a:t>servers</a:t>
            </a:r>
          </a:p>
        </p:txBody>
      </p:sp>
      <p:sp>
        <p:nvSpPr>
          <p:cNvPr id="1265" name="Shape 1265"/>
          <p:cNvSpPr/>
          <p:nvPr/>
        </p:nvSpPr>
        <p:spPr>
          <a:xfrm>
            <a:off x="6920508" y="351829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77543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1" grpId="0" animBg="1" advAuto="0"/>
      <p:bldP spid="1269" grpId="0" animBg="1" advAuto="0"/>
      <p:bldP spid="1270" grpId="0" animBg="1" advAuto="0"/>
      <p:bldP spid="1271" grpId="0" animBg="1" advAuto="0"/>
      <p:bldP spid="1272" grpId="0" animBg="1" advAuto="0"/>
      <p:bldP spid="1273" grpId="0" animBg="1" advAuto="0"/>
      <p:bldP spid="1274" grpId="0" animBg="1" advAuto="0"/>
      <p:bldP spid="1275" grpId="0" animBg="1" advAuto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</a:t>
            </a:r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163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Query and Reply messages; both with the same message format 	</a:t>
            </a:r>
          </a:p>
          <a:p>
            <a:pPr lvl="1"/>
            <a:r>
              <a:rPr lang="en-US" i="1" dirty="0" smtClean="0">
                <a:solidFill>
                  <a:srgbClr val="000090"/>
                </a:solidFill>
              </a:rPr>
              <a:t>see </a:t>
            </a:r>
            <a:r>
              <a:rPr lang="en-US" i="1" dirty="0" smtClean="0">
                <a:solidFill>
                  <a:srgbClr val="000090"/>
                </a:solidFill>
              </a:rPr>
              <a:t>text/section for details</a:t>
            </a:r>
            <a:endParaRPr lang="en-US" i="1" dirty="0">
              <a:solidFill>
                <a:srgbClr val="000090"/>
              </a:solidFill>
            </a:endParaRPr>
          </a:p>
          <a:p>
            <a:pPr lvl="1"/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/>
              <a:t>Client</a:t>
            </a:r>
            <a:r>
              <a:rPr lang="en-US" dirty="0" smtClean="0"/>
              <a:t>-S</a:t>
            </a:r>
            <a:r>
              <a:rPr lang="en-US" dirty="0" smtClean="0"/>
              <a:t>erver </a:t>
            </a:r>
            <a:r>
              <a:rPr lang="en-US" dirty="0"/>
              <a:t>interaction on UDP Port 53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  <a:sym typeface="Wingdings" charset="0"/>
              </a:rPr>
              <a:t>Spec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Wingdings" charset="0"/>
              </a:rPr>
              <a:t>supports TCP too, but not always implemented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793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635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– how are we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5138737"/>
          </a:xfrm>
        </p:spPr>
        <p:txBody>
          <a:bodyPr/>
          <a:lstStyle/>
          <a:p>
            <a:r>
              <a:rPr lang="en-US" dirty="0" smtClean="0"/>
              <a:t>Scalable </a:t>
            </a:r>
          </a:p>
          <a:p>
            <a:pPr lvl="1"/>
            <a:r>
              <a:rPr lang="en-US" dirty="0" smtClean="0"/>
              <a:t>many names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any updates</a:t>
            </a:r>
          </a:p>
          <a:p>
            <a:pPr lvl="1"/>
            <a:r>
              <a:rPr lang="en-US" dirty="0" smtClean="0"/>
              <a:t>many users creating names </a:t>
            </a:r>
          </a:p>
          <a:p>
            <a:pPr lvl="1"/>
            <a:r>
              <a:rPr lang="en-US" dirty="0" smtClean="0"/>
              <a:t>many users looking up names </a:t>
            </a:r>
          </a:p>
          <a:p>
            <a:r>
              <a:rPr lang="en-US" dirty="0" smtClean="0"/>
              <a:t>Highly available</a:t>
            </a:r>
          </a:p>
        </p:txBody>
      </p:sp>
    </p:spTree>
    <p:extLst>
      <p:ext uri="{BB962C8B-B14F-4D97-AF65-F5344CB8AC3E}">
        <p14:creationId xmlns:p14="http://schemas.microsoft.com/office/powerpoint/2010/main" val="888420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Per-domain availability 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DNS servers </a:t>
            </a:r>
            <a:r>
              <a:rPr lang="en-US" dirty="0" smtClean="0">
                <a:latin typeface="Arial" charset="0"/>
                <a:cs typeface="Arial" charset="0"/>
              </a:rPr>
              <a:t>are 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replicated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Primary and secondary name servers required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Name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service available if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Math B" charset="0"/>
              </a:rPr>
              <a:t>at least one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replica is up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Queries can be load-balanced between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replicas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Try </a:t>
            </a:r>
            <a:r>
              <a:rPr lang="en-US" dirty="0">
                <a:latin typeface="Arial" charset="0"/>
                <a:cs typeface="Arial" charset="0"/>
              </a:rPr>
              <a:t>alternate servers on timeout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Exponential </a:t>
            </a:r>
            <a:r>
              <a:rPr lang="en-US" dirty="0" err="1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backoff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when retrying same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server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3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9731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– how are we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5138737"/>
          </a:xfrm>
        </p:spPr>
        <p:txBody>
          <a:bodyPr/>
          <a:lstStyle/>
          <a:p>
            <a:r>
              <a:rPr lang="en-US" dirty="0" smtClean="0"/>
              <a:t>Scalable </a:t>
            </a:r>
          </a:p>
          <a:p>
            <a:pPr lvl="1"/>
            <a:r>
              <a:rPr lang="en-US" dirty="0" smtClean="0"/>
              <a:t>many names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any updates</a:t>
            </a:r>
          </a:p>
          <a:p>
            <a:pPr lvl="1"/>
            <a:r>
              <a:rPr lang="en-US" dirty="0" smtClean="0"/>
              <a:t>many users creating names </a:t>
            </a:r>
          </a:p>
          <a:p>
            <a:pPr lvl="1"/>
            <a:r>
              <a:rPr lang="en-US" dirty="0" smtClean="0"/>
              <a:t>many users looking up names </a:t>
            </a:r>
          </a:p>
          <a:p>
            <a:r>
              <a:rPr lang="en-US" dirty="0" smtClean="0"/>
              <a:t>Highly available</a:t>
            </a:r>
          </a:p>
          <a:p>
            <a:r>
              <a:rPr lang="en-US" dirty="0" smtClean="0"/>
              <a:t>Correct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/>
              <a:t>naming conflicts (uniqueness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consistency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Lookups are fast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0903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" name="Shape 13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29292"/>
                </a:solidFill>
              </a:rPr>
              <a:t>59</a:t>
            </a:fld>
            <a:endParaRPr>
              <a:solidFill>
                <a:srgbClr val="929292"/>
              </a:solidFill>
            </a:endParaRPr>
          </a:p>
        </p:txBody>
      </p:sp>
      <p:sp>
        <p:nvSpPr>
          <p:cNvPr id="1356" name="Shape 1356"/>
          <p:cNvSpPr/>
          <p:nvPr/>
        </p:nvSpPr>
        <p:spPr>
          <a:xfrm>
            <a:off x="1089422" y="3795118"/>
            <a:ext cx="2821782" cy="1643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57" name="Shape 1357"/>
          <p:cNvSpPr/>
          <p:nvPr/>
        </p:nvSpPr>
        <p:spPr>
          <a:xfrm>
            <a:off x="1154712" y="3999005"/>
            <a:ext cx="1845373" cy="424223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58" name="Shape 1358"/>
          <p:cNvSpPr/>
          <p:nvPr/>
        </p:nvSpPr>
        <p:spPr>
          <a:xfrm flipH="1">
            <a:off x="2394028" y="4465757"/>
            <a:ext cx="637954" cy="978196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59" name="Shape 1359"/>
          <p:cNvSpPr/>
          <p:nvPr/>
        </p:nvSpPr>
        <p:spPr>
          <a:xfrm>
            <a:off x="2187773" y="5304234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60" name="Shape 1360"/>
          <p:cNvSpPr/>
          <p:nvPr/>
        </p:nvSpPr>
        <p:spPr>
          <a:xfrm flipH="1">
            <a:off x="3042614" y="3398737"/>
            <a:ext cx="585068" cy="98196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61" name="Shape 1361"/>
          <p:cNvSpPr/>
          <p:nvPr/>
        </p:nvSpPr>
        <p:spPr>
          <a:xfrm flipH="1">
            <a:off x="3053246" y="4380248"/>
            <a:ext cx="1442696" cy="64245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62" name="Shape 1362"/>
          <p:cNvSpPr/>
          <p:nvPr/>
        </p:nvSpPr>
        <p:spPr>
          <a:xfrm>
            <a:off x="2821781" y="4205883"/>
            <a:ext cx="446484" cy="446484"/>
          </a:xfrm>
          <a:prstGeom prst="roundRect">
            <a:avLst>
              <a:gd name="adj" fmla="val 30000"/>
            </a:avLst>
          </a:pr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63" name="Shape 1363"/>
          <p:cNvSpPr/>
          <p:nvPr/>
        </p:nvSpPr>
        <p:spPr>
          <a:xfrm>
            <a:off x="2615116" y="5193606"/>
            <a:ext cx="1910954" cy="533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>
                <a:latin typeface="Calibri"/>
                <a:cs typeface="Calibri"/>
              </a:rPr>
              <a:t>DNS client</a:t>
            </a:r>
          </a:p>
        </p:txBody>
      </p:sp>
      <p:sp>
        <p:nvSpPr>
          <p:cNvPr id="1364" name="Shape 1364"/>
          <p:cNvSpPr/>
          <p:nvPr/>
        </p:nvSpPr>
        <p:spPr>
          <a:xfrm>
            <a:off x="1000125" y="381297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65" name="Shape 1365"/>
          <p:cNvSpPr/>
          <p:nvPr/>
        </p:nvSpPr>
        <p:spPr>
          <a:xfrm>
            <a:off x="741164" y="3211215"/>
            <a:ext cx="1857375" cy="533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>
                <a:latin typeface="Calibri"/>
                <a:cs typeface="Calibri"/>
              </a:rPr>
              <a:t>DNS server</a:t>
            </a:r>
          </a:p>
        </p:txBody>
      </p:sp>
      <p:sp>
        <p:nvSpPr>
          <p:cNvPr id="1366" name="Shape 1366"/>
          <p:cNvSpPr/>
          <p:nvPr/>
        </p:nvSpPr>
        <p:spPr>
          <a:xfrm>
            <a:off x="1259086" y="4277320"/>
            <a:ext cx="838980" cy="1071073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67" name="Shape 1367"/>
          <p:cNvSpPr/>
          <p:nvPr/>
        </p:nvSpPr>
        <p:spPr>
          <a:xfrm flipH="1" flipV="1">
            <a:off x="7273254" y="3938631"/>
            <a:ext cx="528507" cy="1094764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68" name="Shape 1368"/>
          <p:cNvSpPr/>
          <p:nvPr/>
        </p:nvSpPr>
        <p:spPr>
          <a:xfrm>
            <a:off x="741164" y="2729012"/>
            <a:ext cx="875109" cy="533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>
                <a:latin typeface="Calibri"/>
                <a:cs typeface="Calibri"/>
              </a:rPr>
              <a:t>local</a:t>
            </a:r>
          </a:p>
        </p:txBody>
      </p:sp>
      <p:sp>
        <p:nvSpPr>
          <p:cNvPr id="1369" name="Shape 1369"/>
          <p:cNvSpPr/>
          <p:nvPr/>
        </p:nvSpPr>
        <p:spPr>
          <a:xfrm>
            <a:off x="7715250" y="5045273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70" name="Shape 1370"/>
          <p:cNvSpPr/>
          <p:nvPr/>
        </p:nvSpPr>
        <p:spPr>
          <a:xfrm>
            <a:off x="6400800" y="5038675"/>
            <a:ext cx="1910953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lang="en-US" sz="3000" dirty="0" err="1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n</a:t>
            </a:r>
            <a:r>
              <a:rPr lang="en-US" sz="3000" dirty="0" err="1" smtClean="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yu.edu</a:t>
            </a:r>
            <a:endParaRPr sz="3000" dirty="0">
              <a:solidFill>
                <a:srgbClr val="0096FF"/>
              </a:solidFill>
              <a:latin typeface="Calibri"/>
              <a:ea typeface="+mn-ea"/>
              <a:cs typeface="Calibri"/>
              <a:sym typeface="Calibri"/>
            </a:endParaRPr>
          </a:p>
          <a:p>
            <a:pPr lvl="0" algn="l">
              <a:defRPr sz="1800"/>
            </a:pPr>
            <a:r>
              <a:rPr sz="3000" dirty="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1371" name="Shape 1371"/>
          <p:cNvSpPr/>
          <p:nvPr/>
        </p:nvSpPr>
        <p:spPr>
          <a:xfrm>
            <a:off x="6920508" y="351829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72" name="Shape 1372"/>
          <p:cNvSpPr/>
          <p:nvPr/>
        </p:nvSpPr>
        <p:spPr>
          <a:xfrm>
            <a:off x="6643688" y="2502644"/>
            <a:ext cx="1910953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3000" dirty="0" smtClean="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.</a:t>
            </a:r>
            <a:r>
              <a:rPr lang="en-US" sz="3000" dirty="0" smtClean="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edu</a:t>
            </a:r>
            <a:r>
              <a:rPr sz="3000" dirty="0" smtClean="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 </a:t>
            </a:r>
            <a:r>
              <a:rPr sz="3000" dirty="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TLD </a:t>
            </a:r>
          </a:p>
          <a:p>
            <a:pPr lvl="0" algn="l">
              <a:defRPr sz="1800"/>
            </a:pPr>
            <a:r>
              <a:rPr sz="3000" dirty="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1373" name="Shape 1373"/>
          <p:cNvSpPr/>
          <p:nvPr/>
        </p:nvSpPr>
        <p:spPr>
          <a:xfrm>
            <a:off x="4393406" y="2312788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74" name="Shape 1374"/>
          <p:cNvSpPr/>
          <p:nvPr/>
        </p:nvSpPr>
        <p:spPr>
          <a:xfrm>
            <a:off x="4223742" y="1292671"/>
            <a:ext cx="1910953" cy="995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300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root </a:t>
            </a:r>
          </a:p>
          <a:p>
            <a:pPr lvl="0" algn="l">
              <a:defRPr sz="1800"/>
            </a:pPr>
            <a:r>
              <a:rPr sz="300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1375" name="Shape 1375"/>
          <p:cNvSpPr/>
          <p:nvPr/>
        </p:nvSpPr>
        <p:spPr>
          <a:xfrm flipH="1" flipV="1">
            <a:off x="4874053" y="2616217"/>
            <a:ext cx="1996530" cy="982660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76" name="Shape 1376"/>
          <p:cNvSpPr/>
          <p:nvPr/>
        </p:nvSpPr>
        <p:spPr>
          <a:xfrm>
            <a:off x="7084502" y="3938630"/>
            <a:ext cx="550381" cy="1115573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77" name="Shape 1377"/>
          <p:cNvSpPr/>
          <p:nvPr/>
        </p:nvSpPr>
        <p:spPr>
          <a:xfrm>
            <a:off x="4723805" y="2687836"/>
            <a:ext cx="2109028" cy="1049460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78" name="Shape 1378"/>
          <p:cNvSpPr/>
          <p:nvPr/>
        </p:nvSpPr>
        <p:spPr>
          <a:xfrm flipV="1">
            <a:off x="1518047" y="2780949"/>
            <a:ext cx="2772922" cy="1192762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79" name="Shape 1379"/>
          <p:cNvSpPr/>
          <p:nvPr/>
        </p:nvSpPr>
        <p:spPr>
          <a:xfrm flipH="1" flipV="1">
            <a:off x="1421933" y="4240635"/>
            <a:ext cx="843095" cy="1082180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  <p:sp>
        <p:nvSpPr>
          <p:cNvPr id="1380" name="Shape 1380"/>
          <p:cNvSpPr/>
          <p:nvPr/>
        </p:nvSpPr>
        <p:spPr>
          <a:xfrm flipH="1">
            <a:off x="1447100" y="2626294"/>
            <a:ext cx="2843869" cy="1245766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68575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Type 1: a combination of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Protocol (TCP/UDP/ICMP)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IP address or country (e.g., Canada)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Port number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Type 2: domain names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E.g., block DNS queries for *.</a:t>
            </a:r>
            <a:r>
              <a:rPr lang="en-US" dirty="0" err="1" smtClean="0"/>
              <a:t>facebook.com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30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Shape 13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424242"/>
                </a:solidFill>
                <a:latin typeface="Calibri"/>
                <a:cs typeface="Calibri"/>
              </a:rPr>
              <a:t>Caching</a:t>
            </a:r>
          </a:p>
        </p:txBody>
      </p:sp>
      <p:sp>
        <p:nvSpPr>
          <p:cNvPr id="1385" name="Shape 1385"/>
          <p:cNvSpPr>
            <a:spLocks noGrp="1"/>
          </p:cNvSpPr>
          <p:nvPr>
            <p:ph type="body" idx="1"/>
          </p:nvPr>
        </p:nvSpPr>
        <p:spPr>
          <a:xfrm>
            <a:off x="892969" y="2027039"/>
            <a:ext cx="7358063" cy="3857625"/>
          </a:xfrm>
          <a:prstGeom prst="rect">
            <a:avLst/>
          </a:prstGeom>
        </p:spPr>
        <p:txBody>
          <a:bodyPr lIns="0" tIns="0" rIns="0" bIns="0" anchor="t"/>
          <a:lstStyle/>
          <a:p>
            <a:pPr>
              <a:spcBef>
                <a:spcPts val="4922"/>
              </a:spcBef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424242"/>
                </a:solidFill>
                <a:latin typeface="Calibri"/>
                <a:cs typeface="Calibri"/>
              </a:rPr>
              <a:t>Caching of DNS responses at all levels</a:t>
            </a:r>
          </a:p>
          <a:p>
            <a:pPr>
              <a:spcBef>
                <a:spcPts val="4922"/>
              </a:spcBef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424242"/>
                </a:solidFill>
                <a:latin typeface="Calibri"/>
                <a:cs typeface="Calibri"/>
              </a:rPr>
              <a:t>Reduces load at all levels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424242"/>
                </a:solidFill>
                <a:latin typeface="Calibri"/>
                <a:cs typeface="Calibri"/>
              </a:rPr>
              <a:t>Reduces delay experienced by DNS client</a:t>
            </a:r>
          </a:p>
        </p:txBody>
      </p:sp>
    </p:spTree>
    <p:extLst>
      <p:ext uri="{BB962C8B-B14F-4D97-AF65-F5344CB8AC3E}">
        <p14:creationId xmlns:p14="http://schemas.microsoft.com/office/powerpoint/2010/main" val="175974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ＭＳ Ｐゴシック" charset="0"/>
                <a:cs typeface="Calibri"/>
              </a:rPr>
              <a:t>DNS Caching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latin typeface="Calibri"/>
                <a:cs typeface="Calibri"/>
              </a:rPr>
              <a:t>How </a:t>
            </a:r>
            <a:r>
              <a:rPr lang="en-US" sz="3200" dirty="0">
                <a:latin typeface="Calibri"/>
                <a:cs typeface="Calibri"/>
              </a:rPr>
              <a:t>DNS caching works</a:t>
            </a:r>
          </a:p>
          <a:p>
            <a:pPr lvl="1"/>
            <a:r>
              <a:rPr lang="en-US" sz="2800" dirty="0">
                <a:latin typeface="Calibri"/>
                <a:ea typeface="Arial" charset="0"/>
                <a:cs typeface="Calibri"/>
              </a:rPr>
              <a:t>DNS servers cache responses to queries</a:t>
            </a:r>
          </a:p>
          <a:p>
            <a:pPr lvl="1"/>
            <a:r>
              <a:rPr lang="en-US" sz="2800" dirty="0">
                <a:latin typeface="Calibri"/>
                <a:ea typeface="Arial" charset="0"/>
                <a:cs typeface="Calibri"/>
              </a:rPr>
              <a:t>Responses include a </a:t>
            </a:r>
            <a:r>
              <a:rPr lang="ja-JP" altLang="en-US" sz="2800" dirty="0">
                <a:solidFill>
                  <a:srgbClr val="000000"/>
                </a:solidFill>
                <a:latin typeface="Calibri"/>
                <a:ea typeface="Arial" charset="0"/>
                <a:cs typeface="Calibri"/>
              </a:rPr>
              <a:t>“</a:t>
            </a:r>
            <a:r>
              <a:rPr lang="en-US" sz="2800" dirty="0">
                <a:solidFill>
                  <a:srgbClr val="000000"/>
                </a:solidFill>
                <a:latin typeface="Calibri"/>
                <a:ea typeface="Arial" charset="0"/>
                <a:cs typeface="Calibri"/>
              </a:rPr>
              <a:t>time to live</a:t>
            </a:r>
            <a:r>
              <a:rPr lang="ja-JP" altLang="en-US" sz="2800" dirty="0">
                <a:solidFill>
                  <a:srgbClr val="000000"/>
                </a:solidFill>
                <a:latin typeface="Calibri"/>
                <a:ea typeface="Arial" charset="0"/>
                <a:cs typeface="Calibri"/>
              </a:rPr>
              <a:t>”</a:t>
            </a:r>
            <a:r>
              <a:rPr lang="en-US" sz="2800" dirty="0">
                <a:solidFill>
                  <a:srgbClr val="000000"/>
                </a:solidFill>
                <a:latin typeface="Calibri"/>
                <a:ea typeface="Arial" charset="0"/>
                <a:cs typeface="Calibri"/>
              </a:rPr>
              <a:t> </a:t>
            </a:r>
            <a:r>
              <a:rPr lang="en-US" sz="2800" dirty="0">
                <a:latin typeface="Calibri"/>
                <a:ea typeface="Arial" charset="0"/>
                <a:cs typeface="Calibri"/>
              </a:rPr>
              <a:t>(TTL) field</a:t>
            </a:r>
          </a:p>
          <a:p>
            <a:pPr lvl="1"/>
            <a:r>
              <a:rPr lang="en-US" sz="2800" dirty="0">
                <a:latin typeface="Calibri"/>
                <a:ea typeface="Arial" charset="0"/>
                <a:cs typeface="Calibri"/>
              </a:rPr>
              <a:t>Server deletes cached entry after TTL </a:t>
            </a:r>
            <a:r>
              <a:rPr lang="en-US" sz="2800" dirty="0" smtClean="0">
                <a:latin typeface="Calibri"/>
                <a:ea typeface="Arial" charset="0"/>
                <a:cs typeface="Calibri"/>
              </a:rPr>
              <a:t>expires</a:t>
            </a:r>
          </a:p>
          <a:p>
            <a:pPr lvl="1"/>
            <a:endParaRPr lang="en-US" sz="2800" dirty="0">
              <a:latin typeface="Calibri"/>
              <a:ea typeface="Arial" charset="0"/>
              <a:cs typeface="Calibri"/>
            </a:endParaRPr>
          </a:p>
          <a:p>
            <a:pPr>
              <a:buClr>
                <a:schemeClr val="tx2"/>
              </a:buClr>
            </a:pPr>
            <a:r>
              <a:rPr lang="en-US" sz="3200" dirty="0">
                <a:latin typeface="Calibri"/>
                <a:cs typeface="Calibri"/>
              </a:rPr>
              <a:t>Why caching is effective</a:t>
            </a:r>
          </a:p>
          <a:p>
            <a:pPr lvl="1"/>
            <a:r>
              <a:rPr lang="en-US" sz="2800" dirty="0">
                <a:latin typeface="Calibri"/>
                <a:ea typeface="Arial" charset="0"/>
                <a:cs typeface="Calibri"/>
              </a:rPr>
              <a:t>The top-level servers very rarely change</a:t>
            </a:r>
          </a:p>
          <a:p>
            <a:pPr lvl="1"/>
            <a:r>
              <a:rPr lang="en-US" sz="2800" dirty="0">
                <a:latin typeface="Calibri"/>
                <a:ea typeface="Arial" charset="0"/>
                <a:cs typeface="Calibri"/>
              </a:rPr>
              <a:t>Popular sites visited often </a:t>
            </a:r>
            <a:r>
              <a:rPr lang="en-US" sz="2800" dirty="0">
                <a:latin typeface="Calibri"/>
                <a:ea typeface="Arial" charset="0"/>
                <a:cs typeface="Calibri"/>
                <a:sym typeface="Wingdings"/>
              </a:rPr>
              <a:t> l</a:t>
            </a:r>
            <a:r>
              <a:rPr lang="en-US" sz="2800" dirty="0">
                <a:latin typeface="Calibri"/>
                <a:ea typeface="Arial" charset="0"/>
                <a:cs typeface="Calibri"/>
              </a:rPr>
              <a:t>ocal DNS server often has the information cached</a:t>
            </a:r>
          </a:p>
          <a:p>
            <a:pPr lvl="1"/>
            <a:endParaRPr lang="en-US" sz="2800" dirty="0">
              <a:latin typeface="Calibri"/>
              <a:ea typeface="Arial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0439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Negative Caching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Remember things that don</a:t>
            </a:r>
            <a:r>
              <a:rPr lang="ja-JP" altLang="en-US" dirty="0">
                <a:latin typeface="Calibri"/>
                <a:cs typeface="Calibri"/>
              </a:rPr>
              <a:t>’</a:t>
            </a:r>
            <a:r>
              <a:rPr lang="en-US" dirty="0">
                <a:latin typeface="Calibri"/>
                <a:cs typeface="Calibri"/>
              </a:rPr>
              <a:t>t work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Misspellings like </a:t>
            </a:r>
            <a:r>
              <a:rPr lang="en-US" i="1" dirty="0" err="1">
                <a:latin typeface="Calibri"/>
                <a:ea typeface="Arial" charset="0"/>
                <a:cs typeface="Calibri"/>
              </a:rPr>
              <a:t>www.cnn.comm</a:t>
            </a:r>
            <a:r>
              <a:rPr lang="en-US" dirty="0">
                <a:latin typeface="Calibri"/>
                <a:ea typeface="Arial" charset="0"/>
                <a:cs typeface="Calibri"/>
              </a:rPr>
              <a:t> and </a:t>
            </a:r>
            <a:r>
              <a:rPr lang="en-US" i="1" dirty="0" err="1">
                <a:latin typeface="Calibri"/>
                <a:ea typeface="Arial" charset="0"/>
                <a:cs typeface="Calibri"/>
              </a:rPr>
              <a:t>www.cnnn.com</a:t>
            </a:r>
            <a:endParaRPr lang="en-US" dirty="0">
              <a:latin typeface="Calibri"/>
              <a:ea typeface="Arial" charset="0"/>
              <a:cs typeface="Calibri"/>
            </a:endParaRP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These can take a long time to fail the first time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Good to remember that they don</a:t>
            </a:r>
            <a:r>
              <a:rPr lang="ja-JP" altLang="en-US" dirty="0">
                <a:latin typeface="Calibri"/>
                <a:ea typeface="Arial" charset="0"/>
                <a:cs typeface="Calibri"/>
              </a:rPr>
              <a:t>’</a:t>
            </a:r>
            <a:r>
              <a:rPr lang="en-US" dirty="0">
                <a:latin typeface="Calibri"/>
                <a:ea typeface="Arial" charset="0"/>
                <a:cs typeface="Calibri"/>
              </a:rPr>
              <a:t>t work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… so the failure takes less time the next time around</a:t>
            </a: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Negative </a:t>
            </a:r>
            <a:r>
              <a:rPr lang="en-US" dirty="0">
                <a:latin typeface="Calibri"/>
                <a:cs typeface="Calibri"/>
              </a:rPr>
              <a:t>caching is </a:t>
            </a:r>
            <a:r>
              <a:rPr lang="en-US" dirty="0" smtClean="0">
                <a:latin typeface="Calibri"/>
                <a:cs typeface="Calibri"/>
              </a:rPr>
              <a:t>optional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9716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2" name="Shape 14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29292"/>
                </a:solidFill>
              </a:rPr>
              <a:t>63</a:t>
            </a:fld>
            <a:endParaRPr>
              <a:solidFill>
                <a:srgbClr val="929292"/>
              </a:solidFill>
            </a:endParaRPr>
          </a:p>
        </p:txBody>
      </p:sp>
      <p:sp>
        <p:nvSpPr>
          <p:cNvPr id="1413" name="Shape 1413"/>
          <p:cNvSpPr/>
          <p:nvPr/>
        </p:nvSpPr>
        <p:spPr>
          <a:xfrm>
            <a:off x="762000" y="2590800"/>
            <a:ext cx="7358063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/>
          <a:lstStyle>
            <a:lvl1pPr>
              <a:defRPr sz="6400" i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 algn="l">
              <a:defRPr sz="1800" i="0">
                <a:solidFill>
                  <a:srgbClr val="000000"/>
                </a:solidFill>
              </a:defRPr>
            </a:pPr>
            <a:r>
              <a:rPr sz="4500" dirty="0">
                <a:latin typeface="Calibri"/>
                <a:cs typeface="Calibri"/>
              </a:rPr>
              <a:t>How can one attack DNS?</a:t>
            </a:r>
          </a:p>
        </p:txBody>
      </p:sp>
    </p:spTree>
    <p:extLst>
      <p:ext uri="{BB962C8B-B14F-4D97-AF65-F5344CB8AC3E}">
        <p14:creationId xmlns:p14="http://schemas.microsoft.com/office/powerpoint/2010/main" val="165196170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5" name="Shape 14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29292"/>
                </a:solidFill>
              </a:rPr>
              <a:t>64</a:t>
            </a:fld>
            <a:endParaRPr>
              <a:solidFill>
                <a:srgbClr val="929292"/>
              </a:solidFill>
            </a:endParaRPr>
          </a:p>
        </p:txBody>
      </p:sp>
      <p:sp>
        <p:nvSpPr>
          <p:cNvPr id="1416" name="Shape 1416"/>
          <p:cNvSpPr/>
          <p:nvPr/>
        </p:nvSpPr>
        <p:spPr>
          <a:xfrm>
            <a:off x="2187773" y="5304234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17" name="Shape 1417"/>
          <p:cNvSpPr/>
          <p:nvPr/>
        </p:nvSpPr>
        <p:spPr>
          <a:xfrm>
            <a:off x="2481171" y="5226853"/>
            <a:ext cx="1910954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>
                <a:latin typeface="Calibri"/>
                <a:cs typeface="Calibri"/>
              </a:rPr>
              <a:t>DNS client</a:t>
            </a:r>
          </a:p>
        </p:txBody>
      </p:sp>
      <p:sp>
        <p:nvSpPr>
          <p:cNvPr id="1418" name="Shape 1418"/>
          <p:cNvSpPr/>
          <p:nvPr/>
        </p:nvSpPr>
        <p:spPr>
          <a:xfrm>
            <a:off x="1000125" y="381297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19" name="Shape 1419"/>
          <p:cNvSpPr/>
          <p:nvPr/>
        </p:nvSpPr>
        <p:spPr>
          <a:xfrm>
            <a:off x="741164" y="3226603"/>
            <a:ext cx="1857375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>
                <a:latin typeface="Calibri"/>
                <a:cs typeface="Calibri"/>
              </a:rPr>
              <a:t>DNS server</a:t>
            </a:r>
          </a:p>
        </p:txBody>
      </p:sp>
      <p:sp>
        <p:nvSpPr>
          <p:cNvPr id="1420" name="Shape 1420"/>
          <p:cNvSpPr/>
          <p:nvPr/>
        </p:nvSpPr>
        <p:spPr>
          <a:xfrm>
            <a:off x="1375172" y="4196953"/>
            <a:ext cx="838980" cy="1071073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>
              <a:latin typeface="Calibri"/>
              <a:cs typeface="Calibri"/>
            </a:endParaRPr>
          </a:p>
        </p:txBody>
      </p:sp>
      <p:sp>
        <p:nvSpPr>
          <p:cNvPr id="1421" name="Shape 1421"/>
          <p:cNvSpPr/>
          <p:nvPr/>
        </p:nvSpPr>
        <p:spPr>
          <a:xfrm>
            <a:off x="741164" y="2744400"/>
            <a:ext cx="875109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>
                <a:latin typeface="Calibri"/>
                <a:cs typeface="Calibri"/>
              </a:rPr>
              <a:t>local</a:t>
            </a:r>
          </a:p>
        </p:txBody>
      </p:sp>
      <p:sp>
        <p:nvSpPr>
          <p:cNvPr id="1422" name="Shape 1422"/>
          <p:cNvSpPr/>
          <p:nvPr/>
        </p:nvSpPr>
        <p:spPr>
          <a:xfrm>
            <a:off x="4393406" y="2312788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23" name="Shape 1423"/>
          <p:cNvSpPr/>
          <p:nvPr/>
        </p:nvSpPr>
        <p:spPr>
          <a:xfrm>
            <a:off x="4223742" y="1323448"/>
            <a:ext cx="1910953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root </a:t>
            </a:r>
          </a:p>
          <a:p>
            <a:pPr lvl="0" algn="l">
              <a:defRPr sz="1800"/>
            </a:pPr>
            <a:r>
              <a:rPr sz="280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1424" name="Shape 1424"/>
          <p:cNvSpPr/>
          <p:nvPr/>
        </p:nvSpPr>
        <p:spPr>
          <a:xfrm>
            <a:off x="6920508" y="351829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25" name="Shape 1425"/>
          <p:cNvSpPr/>
          <p:nvPr/>
        </p:nvSpPr>
        <p:spPr>
          <a:xfrm>
            <a:off x="6643688" y="2533421"/>
            <a:ext cx="1910953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800" dirty="0" smtClean="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.</a:t>
            </a:r>
            <a:r>
              <a:rPr lang="en-US" sz="2800" dirty="0" smtClean="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edu</a:t>
            </a:r>
            <a:r>
              <a:rPr sz="2800" dirty="0" smtClean="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 </a:t>
            </a:r>
            <a:r>
              <a:rPr sz="2800" dirty="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TLD </a:t>
            </a:r>
          </a:p>
          <a:p>
            <a:pPr lvl="0" algn="l">
              <a:defRPr sz="1800"/>
            </a:pPr>
            <a:r>
              <a:rPr sz="2800" dirty="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1426" name="Shape 1426"/>
          <p:cNvSpPr/>
          <p:nvPr/>
        </p:nvSpPr>
        <p:spPr>
          <a:xfrm>
            <a:off x="6509742" y="5069452"/>
            <a:ext cx="1910953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lang="en-US" sz="2800" dirty="0" err="1" smtClean="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nyu.edu</a:t>
            </a:r>
            <a:endParaRPr sz="2800" dirty="0">
              <a:solidFill>
                <a:srgbClr val="D6D6D6"/>
              </a:solidFill>
              <a:latin typeface="Calibri"/>
              <a:ea typeface="+mn-ea"/>
              <a:cs typeface="Calibri"/>
              <a:sym typeface="Calibri"/>
            </a:endParaRPr>
          </a:p>
          <a:p>
            <a:pPr lvl="0" algn="l">
              <a:defRPr sz="1800"/>
            </a:pPr>
            <a:r>
              <a:rPr sz="2800" dirty="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1427" name="Shape 1427"/>
          <p:cNvSpPr/>
          <p:nvPr/>
        </p:nvSpPr>
        <p:spPr>
          <a:xfrm>
            <a:off x="7715250" y="5045273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28" name="Shape 1428"/>
          <p:cNvSpPr/>
          <p:nvPr/>
        </p:nvSpPr>
        <p:spPr>
          <a:xfrm flipV="1">
            <a:off x="2478947" y="4283951"/>
            <a:ext cx="904089" cy="1038863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>
              <a:latin typeface="Calibri"/>
              <a:cs typeface="Calibri"/>
            </a:endParaRPr>
          </a:p>
        </p:txBody>
      </p:sp>
      <p:sp>
        <p:nvSpPr>
          <p:cNvPr id="1429" name="Shape 1429"/>
          <p:cNvSpPr/>
          <p:nvPr/>
        </p:nvSpPr>
        <p:spPr>
          <a:xfrm>
            <a:off x="3384351" y="381297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1199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30" name="Shape 1430"/>
          <p:cNvSpPr/>
          <p:nvPr/>
        </p:nvSpPr>
        <p:spPr>
          <a:xfrm>
            <a:off x="3670101" y="3690947"/>
            <a:ext cx="4214813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>
              <a:defRPr b="1">
                <a:solidFill>
                  <a:srgbClr val="0119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>
                <a:latin typeface="Calibri"/>
                <a:cs typeface="Calibri"/>
              </a:rPr>
              <a:t>Persa (the impersonator)</a:t>
            </a:r>
          </a:p>
        </p:txBody>
      </p:sp>
      <p:sp>
        <p:nvSpPr>
          <p:cNvPr id="1431" name="Shape 1431"/>
          <p:cNvSpPr/>
          <p:nvPr/>
        </p:nvSpPr>
        <p:spPr>
          <a:xfrm rot="3155678">
            <a:off x="573851" y="4818039"/>
            <a:ext cx="1857376" cy="37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lnSpc>
                <a:spcPct val="80000"/>
              </a:lnSpc>
              <a:defRPr sz="360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latin typeface="Calibri"/>
                <a:cs typeface="Calibri"/>
              </a:rPr>
              <a:t>www.epfl.ch?</a:t>
            </a:r>
          </a:p>
        </p:txBody>
      </p:sp>
      <p:sp>
        <p:nvSpPr>
          <p:cNvPr id="1432" name="Shape 1432"/>
          <p:cNvSpPr/>
          <p:nvPr/>
        </p:nvSpPr>
        <p:spPr>
          <a:xfrm rot="18557364">
            <a:off x="2174019" y="4322822"/>
            <a:ext cx="1134071" cy="392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lnSpc>
                <a:spcPct val="80000"/>
              </a:lnSpc>
              <a:defRPr sz="360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latin typeface="Calibri"/>
                <a:cs typeface="Calibri"/>
              </a:rPr>
              <a:t>1.1.1.1</a:t>
            </a:r>
          </a:p>
        </p:txBody>
      </p:sp>
    </p:spTree>
    <p:extLst>
      <p:ext uri="{BB962C8B-B14F-4D97-AF65-F5344CB8AC3E}">
        <p14:creationId xmlns:p14="http://schemas.microsoft.com/office/powerpoint/2010/main" val="293181512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0" grpId="0" animBg="1" advAuto="0"/>
      <p:bldP spid="1428" grpId="0" animBg="1" advAuto="0"/>
      <p:bldP spid="1429" grpId="0" animBg="1" advAuto="0"/>
      <p:bldP spid="1430" grpId="0" animBg="1" advAuto="0"/>
      <p:bldP spid="1431" grpId="0" animBg="1" advAuto="0"/>
      <p:bldP spid="1432" grpId="0" animBg="1" advAuto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" name="Shape 1480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73162"/>
          </a:xfrm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4500" dirty="0">
                <a:solidFill>
                  <a:srgbClr val="424242"/>
                </a:solidFill>
                <a:latin typeface="Calibri"/>
                <a:cs typeface="Calibri"/>
              </a:rPr>
              <a:t>How can one attack DNS?</a:t>
            </a:r>
          </a:p>
        </p:txBody>
      </p:sp>
      <p:sp>
        <p:nvSpPr>
          <p:cNvPr id="1481" name="Shape 1481"/>
          <p:cNvSpPr>
            <a:spLocks noGrp="1"/>
          </p:cNvSpPr>
          <p:nvPr>
            <p:ph type="body" idx="1"/>
          </p:nvPr>
        </p:nvSpPr>
        <p:spPr>
          <a:xfrm>
            <a:off x="892969" y="1910953"/>
            <a:ext cx="7358063" cy="4223742"/>
          </a:xfrm>
          <a:prstGeom prst="rect">
            <a:avLst/>
          </a:prstGeom>
        </p:spPr>
        <p:txBody>
          <a:bodyPr lIns="0" tIns="0" rIns="0" bIns="0" anchor="t"/>
          <a:lstStyle/>
          <a:p>
            <a:pPr>
              <a:spcBef>
                <a:spcPts val="703"/>
              </a:spcBef>
              <a:defRPr sz="1800">
                <a:solidFill>
                  <a:srgbClr val="000000"/>
                </a:solidFill>
              </a:defRPr>
            </a:pPr>
            <a:r>
              <a:rPr sz="2900" dirty="0">
                <a:solidFill>
                  <a:srgbClr val="424242"/>
                </a:solidFill>
                <a:latin typeface="Calibri"/>
                <a:cs typeface="Calibri"/>
              </a:rPr>
              <a:t>Impersonate the local DNS </a:t>
            </a:r>
            <a:r>
              <a:rPr sz="2900" dirty="0" smtClean="0">
                <a:solidFill>
                  <a:srgbClr val="424242"/>
                </a:solidFill>
                <a:latin typeface="Calibri"/>
                <a:cs typeface="Calibri"/>
              </a:rPr>
              <a:t>server</a:t>
            </a:r>
            <a:endParaRPr lang="en-US" sz="2900" dirty="0" smtClean="0">
              <a:solidFill>
                <a:srgbClr val="424242"/>
              </a:solidFill>
              <a:latin typeface="Calibri"/>
              <a:cs typeface="Calibri"/>
            </a:endParaRPr>
          </a:p>
          <a:p>
            <a:pPr lvl="1">
              <a:spcBef>
                <a:spcPts val="703"/>
              </a:spcBef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400" dirty="0" smtClean="0">
                <a:solidFill>
                  <a:srgbClr val="424242"/>
                </a:solidFill>
                <a:latin typeface="Calibri"/>
                <a:cs typeface="Calibri"/>
              </a:rPr>
              <a:t>give </a:t>
            </a:r>
            <a:r>
              <a:rPr sz="2400" dirty="0">
                <a:solidFill>
                  <a:srgbClr val="424242"/>
                </a:solidFill>
                <a:latin typeface="Calibri"/>
                <a:cs typeface="Calibri"/>
              </a:rPr>
              <a:t>the wrong IP address to the DNS </a:t>
            </a:r>
            <a:r>
              <a:rPr sz="2400" dirty="0" smtClean="0">
                <a:solidFill>
                  <a:srgbClr val="424242"/>
                </a:solidFill>
                <a:latin typeface="Calibri"/>
                <a:cs typeface="Calibri"/>
              </a:rPr>
              <a:t>client</a:t>
            </a:r>
            <a:endParaRPr lang="en-US" sz="2400" dirty="0" smtClean="0">
              <a:solidFill>
                <a:srgbClr val="424242"/>
              </a:solidFill>
              <a:latin typeface="Calibri"/>
              <a:cs typeface="Calibri"/>
            </a:endParaRPr>
          </a:p>
          <a:p>
            <a:pPr lvl="1">
              <a:spcBef>
                <a:spcPts val="703"/>
              </a:spcBef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sz="2400" dirty="0">
              <a:solidFill>
                <a:srgbClr val="42424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557379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" name="Shape 14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29292"/>
                </a:solidFill>
              </a:rPr>
              <a:t>66</a:t>
            </a:fld>
            <a:endParaRPr>
              <a:solidFill>
                <a:srgbClr val="929292"/>
              </a:solidFill>
            </a:endParaRPr>
          </a:p>
        </p:txBody>
      </p:sp>
      <p:sp>
        <p:nvSpPr>
          <p:cNvPr id="1439" name="Shape 1439"/>
          <p:cNvSpPr/>
          <p:nvPr/>
        </p:nvSpPr>
        <p:spPr>
          <a:xfrm>
            <a:off x="2187773" y="5304234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40" name="Shape 1440"/>
          <p:cNvSpPr/>
          <p:nvPr/>
        </p:nvSpPr>
        <p:spPr>
          <a:xfrm>
            <a:off x="2490101" y="5226853"/>
            <a:ext cx="1910954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>
                <a:latin typeface="Calibri"/>
                <a:cs typeface="Calibri"/>
              </a:rPr>
              <a:t>DNS client</a:t>
            </a:r>
          </a:p>
        </p:txBody>
      </p:sp>
      <p:sp>
        <p:nvSpPr>
          <p:cNvPr id="1441" name="Shape 1441"/>
          <p:cNvSpPr/>
          <p:nvPr/>
        </p:nvSpPr>
        <p:spPr>
          <a:xfrm>
            <a:off x="1000125" y="381297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42" name="Shape 1442"/>
          <p:cNvSpPr/>
          <p:nvPr/>
        </p:nvSpPr>
        <p:spPr>
          <a:xfrm>
            <a:off x="741164" y="3226603"/>
            <a:ext cx="1857375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>
                <a:latin typeface="Calibri"/>
                <a:cs typeface="Calibri"/>
              </a:rPr>
              <a:t>DNS server</a:t>
            </a:r>
          </a:p>
        </p:txBody>
      </p:sp>
      <p:sp>
        <p:nvSpPr>
          <p:cNvPr id="1443" name="Shape 1443"/>
          <p:cNvSpPr/>
          <p:nvPr/>
        </p:nvSpPr>
        <p:spPr>
          <a:xfrm>
            <a:off x="1259086" y="4277320"/>
            <a:ext cx="838980" cy="1071073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>
              <a:latin typeface="Calibri"/>
              <a:cs typeface="Calibri"/>
            </a:endParaRPr>
          </a:p>
        </p:txBody>
      </p:sp>
      <p:sp>
        <p:nvSpPr>
          <p:cNvPr id="1444" name="Shape 1444"/>
          <p:cNvSpPr/>
          <p:nvPr/>
        </p:nvSpPr>
        <p:spPr>
          <a:xfrm flipH="1">
            <a:off x="1447100" y="2626294"/>
            <a:ext cx="2843869" cy="1245766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>
              <a:latin typeface="Calibri"/>
              <a:cs typeface="Calibri"/>
            </a:endParaRPr>
          </a:p>
        </p:txBody>
      </p:sp>
      <p:sp>
        <p:nvSpPr>
          <p:cNvPr id="1445" name="Shape 1445"/>
          <p:cNvSpPr/>
          <p:nvPr/>
        </p:nvSpPr>
        <p:spPr>
          <a:xfrm>
            <a:off x="741164" y="2744400"/>
            <a:ext cx="875109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>
                <a:latin typeface="Calibri"/>
                <a:cs typeface="Calibri"/>
              </a:rPr>
              <a:t>local</a:t>
            </a:r>
          </a:p>
        </p:txBody>
      </p:sp>
      <p:sp>
        <p:nvSpPr>
          <p:cNvPr id="1446" name="Shape 1446"/>
          <p:cNvSpPr/>
          <p:nvPr/>
        </p:nvSpPr>
        <p:spPr>
          <a:xfrm>
            <a:off x="4393406" y="2312788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47" name="Shape 1447"/>
          <p:cNvSpPr/>
          <p:nvPr/>
        </p:nvSpPr>
        <p:spPr>
          <a:xfrm>
            <a:off x="4223742" y="1323448"/>
            <a:ext cx="1910953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root </a:t>
            </a:r>
          </a:p>
          <a:p>
            <a:pPr lvl="0" algn="l">
              <a:defRPr sz="1800"/>
            </a:pPr>
            <a:r>
              <a:rPr sz="280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1448" name="Shape 1448"/>
          <p:cNvSpPr/>
          <p:nvPr/>
        </p:nvSpPr>
        <p:spPr>
          <a:xfrm>
            <a:off x="6920508" y="351829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49" name="Shape 1449"/>
          <p:cNvSpPr/>
          <p:nvPr/>
        </p:nvSpPr>
        <p:spPr>
          <a:xfrm>
            <a:off x="6643688" y="2533421"/>
            <a:ext cx="1910953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800" dirty="0" smtClean="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.</a:t>
            </a:r>
            <a:r>
              <a:rPr lang="en-US" sz="2800" dirty="0" smtClean="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edu</a:t>
            </a:r>
            <a:r>
              <a:rPr sz="2800" dirty="0" smtClean="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 </a:t>
            </a:r>
            <a:r>
              <a:rPr sz="2800" dirty="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TLD </a:t>
            </a:r>
          </a:p>
          <a:p>
            <a:pPr lvl="0" algn="l">
              <a:defRPr sz="1800"/>
            </a:pPr>
            <a:r>
              <a:rPr sz="2800" dirty="0">
                <a:solidFill>
                  <a:srgbClr val="0096FF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1450" name="Shape 1450"/>
          <p:cNvSpPr/>
          <p:nvPr/>
        </p:nvSpPr>
        <p:spPr>
          <a:xfrm>
            <a:off x="6509742" y="5069452"/>
            <a:ext cx="1910953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epfl.ch</a:t>
            </a:r>
          </a:p>
          <a:p>
            <a:pPr lvl="0" algn="l">
              <a:defRPr sz="1800"/>
            </a:pPr>
            <a:r>
              <a:rPr sz="280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1451" name="Shape 1451"/>
          <p:cNvSpPr/>
          <p:nvPr/>
        </p:nvSpPr>
        <p:spPr>
          <a:xfrm>
            <a:off x="7715250" y="5045273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52" name="Shape 1452"/>
          <p:cNvSpPr/>
          <p:nvPr/>
        </p:nvSpPr>
        <p:spPr>
          <a:xfrm>
            <a:off x="4750594" y="467022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1199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53" name="Shape 1453"/>
          <p:cNvSpPr/>
          <p:nvPr/>
        </p:nvSpPr>
        <p:spPr>
          <a:xfrm>
            <a:off x="4375547" y="5064988"/>
            <a:ext cx="4009430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>
              <a:defRPr b="1">
                <a:solidFill>
                  <a:srgbClr val="0119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dirty="0">
                <a:latin typeface="Calibri"/>
                <a:cs typeface="Calibri"/>
              </a:rPr>
              <a:t>Denis (the denial-of-service attacker)</a:t>
            </a:r>
          </a:p>
        </p:txBody>
      </p:sp>
      <p:sp>
        <p:nvSpPr>
          <p:cNvPr id="1454" name="Shape 1454"/>
          <p:cNvSpPr/>
          <p:nvPr/>
        </p:nvSpPr>
        <p:spPr>
          <a:xfrm>
            <a:off x="4616648" y="2768203"/>
            <a:ext cx="227994" cy="1749269"/>
          </a:xfrm>
          <a:prstGeom prst="line">
            <a:avLst/>
          </a:prstGeom>
          <a:ln w="317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>
              <a:latin typeface="Calibri"/>
              <a:cs typeface="Calibri"/>
            </a:endParaRPr>
          </a:p>
        </p:txBody>
      </p:sp>
      <p:sp>
        <p:nvSpPr>
          <p:cNvPr id="1455" name="Shape 1455"/>
          <p:cNvSpPr/>
          <p:nvPr/>
        </p:nvSpPr>
        <p:spPr>
          <a:xfrm flipH="1">
            <a:off x="5209563" y="3775045"/>
            <a:ext cx="1673604" cy="968929"/>
          </a:xfrm>
          <a:prstGeom prst="line">
            <a:avLst/>
          </a:prstGeom>
          <a:ln w="317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47466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1000"/>
                                        <p:tgtEl>
                                          <p:spTgt spid="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" grpId="0" animBg="1" advAuto="0"/>
      <p:bldP spid="1452" grpId="0" animBg="1" advAuto="0"/>
      <p:bldP spid="1453" grpId="0" animBg="1" advAuto="0"/>
      <p:bldP spid="1454" grpId="0" animBg="1" advAuto="0"/>
      <p:bldP spid="1455" grpId="0" animBg="1" advAuto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" name="Shape 14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4500" dirty="0">
                <a:solidFill>
                  <a:srgbClr val="424242"/>
                </a:solidFill>
                <a:latin typeface="Calibri"/>
                <a:cs typeface="Calibri"/>
              </a:rPr>
              <a:t>How can one attack DNS?</a:t>
            </a:r>
          </a:p>
        </p:txBody>
      </p:sp>
      <p:sp>
        <p:nvSpPr>
          <p:cNvPr id="1481" name="Shape 1481"/>
          <p:cNvSpPr>
            <a:spLocks noGrp="1"/>
          </p:cNvSpPr>
          <p:nvPr>
            <p:ph type="body" idx="1"/>
          </p:nvPr>
        </p:nvSpPr>
        <p:spPr>
          <a:xfrm>
            <a:off x="892969" y="1910953"/>
            <a:ext cx="7358063" cy="4223742"/>
          </a:xfrm>
          <a:prstGeom prst="rect">
            <a:avLst/>
          </a:prstGeom>
        </p:spPr>
        <p:txBody>
          <a:bodyPr lIns="0" tIns="0" rIns="0" bIns="0" anchor="t"/>
          <a:lstStyle/>
          <a:p>
            <a:pPr>
              <a:spcBef>
                <a:spcPts val="703"/>
              </a:spcBef>
              <a:defRPr sz="1800">
                <a:solidFill>
                  <a:srgbClr val="000000"/>
                </a:solidFill>
              </a:defRPr>
            </a:pPr>
            <a:r>
              <a:rPr sz="2900" dirty="0">
                <a:solidFill>
                  <a:srgbClr val="424242"/>
                </a:solidFill>
                <a:latin typeface="Calibri"/>
                <a:cs typeface="Calibri"/>
              </a:rPr>
              <a:t>Impersonate the local DNS </a:t>
            </a:r>
            <a:r>
              <a:rPr sz="2900" dirty="0" smtClean="0">
                <a:solidFill>
                  <a:srgbClr val="424242"/>
                </a:solidFill>
                <a:latin typeface="Calibri"/>
                <a:cs typeface="Calibri"/>
              </a:rPr>
              <a:t>server</a:t>
            </a:r>
            <a:endParaRPr lang="en-US" sz="2900" dirty="0" smtClean="0">
              <a:solidFill>
                <a:srgbClr val="424242"/>
              </a:solidFill>
              <a:latin typeface="Calibri"/>
              <a:cs typeface="Calibri"/>
            </a:endParaRPr>
          </a:p>
          <a:p>
            <a:pPr lvl="1">
              <a:spcBef>
                <a:spcPts val="703"/>
              </a:spcBef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400" dirty="0" smtClean="0">
                <a:solidFill>
                  <a:srgbClr val="424242"/>
                </a:solidFill>
                <a:latin typeface="Calibri"/>
                <a:cs typeface="Calibri"/>
              </a:rPr>
              <a:t>give </a:t>
            </a:r>
            <a:r>
              <a:rPr sz="2400" dirty="0">
                <a:solidFill>
                  <a:srgbClr val="424242"/>
                </a:solidFill>
                <a:latin typeface="Calibri"/>
                <a:cs typeface="Calibri"/>
              </a:rPr>
              <a:t>the wrong IP address to the DNS </a:t>
            </a:r>
            <a:r>
              <a:rPr sz="2400" dirty="0" smtClean="0">
                <a:solidFill>
                  <a:srgbClr val="424242"/>
                </a:solidFill>
                <a:latin typeface="Calibri"/>
                <a:cs typeface="Calibri"/>
              </a:rPr>
              <a:t>client</a:t>
            </a:r>
            <a:endParaRPr lang="en-US" sz="2400" dirty="0" smtClean="0">
              <a:solidFill>
                <a:srgbClr val="424242"/>
              </a:solidFill>
              <a:latin typeface="Calibri"/>
              <a:cs typeface="Calibri"/>
            </a:endParaRPr>
          </a:p>
          <a:p>
            <a:pPr lvl="1">
              <a:spcBef>
                <a:spcPts val="703"/>
              </a:spcBef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sz="2400" dirty="0">
              <a:solidFill>
                <a:srgbClr val="424242"/>
              </a:solidFill>
              <a:latin typeface="Calibri"/>
              <a:cs typeface="Calibri"/>
            </a:endParaRPr>
          </a:p>
          <a:p>
            <a:pPr>
              <a:spcBef>
                <a:spcPts val="703"/>
              </a:spcBef>
              <a:defRPr sz="1800">
                <a:solidFill>
                  <a:srgbClr val="000000"/>
                </a:solidFill>
              </a:defRPr>
            </a:pPr>
            <a:r>
              <a:rPr sz="2900" dirty="0">
                <a:solidFill>
                  <a:srgbClr val="424242"/>
                </a:solidFill>
                <a:latin typeface="Calibri"/>
                <a:cs typeface="Calibri"/>
              </a:rPr>
              <a:t>Denial-of-service the root or TLD </a:t>
            </a:r>
            <a:r>
              <a:rPr sz="2900" dirty="0" smtClean="0">
                <a:solidFill>
                  <a:srgbClr val="424242"/>
                </a:solidFill>
                <a:latin typeface="Calibri"/>
                <a:cs typeface="Calibri"/>
              </a:rPr>
              <a:t>server</a:t>
            </a:r>
            <a:r>
              <a:rPr lang="en-US" sz="2900" dirty="0" smtClean="0">
                <a:solidFill>
                  <a:srgbClr val="424242"/>
                </a:solidFill>
                <a:latin typeface="Calibri"/>
                <a:cs typeface="Calibri"/>
              </a:rPr>
              <a:t>s</a:t>
            </a:r>
          </a:p>
          <a:p>
            <a:pPr lvl="1">
              <a:spcBef>
                <a:spcPts val="703"/>
              </a:spcBef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400" dirty="0" smtClean="0">
                <a:solidFill>
                  <a:srgbClr val="424242"/>
                </a:solidFill>
                <a:latin typeface="Calibri"/>
                <a:cs typeface="Calibri"/>
              </a:rPr>
              <a:t>make </a:t>
            </a:r>
            <a:r>
              <a:rPr sz="2400" dirty="0">
                <a:solidFill>
                  <a:srgbClr val="424242"/>
                </a:solidFill>
                <a:latin typeface="Calibri"/>
                <a:cs typeface="Calibri"/>
              </a:rPr>
              <a:t>them unavailable to the rest of the world </a:t>
            </a:r>
            <a:r>
              <a:rPr lang="en-US" sz="2400" dirty="0" smtClean="0">
                <a:solidFill>
                  <a:srgbClr val="424242"/>
                </a:solidFill>
                <a:latin typeface="Calibri"/>
                <a:cs typeface="Calibri"/>
              </a:rPr>
              <a:t/>
            </a:r>
            <a:br>
              <a:rPr lang="en-US" sz="2400" dirty="0" smtClean="0">
                <a:solidFill>
                  <a:srgbClr val="424242"/>
                </a:solidFill>
                <a:latin typeface="Calibri"/>
                <a:cs typeface="Calibri"/>
              </a:rPr>
            </a:br>
            <a:endParaRPr sz="2400" dirty="0">
              <a:solidFill>
                <a:srgbClr val="42424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87624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" name="Shape 14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 sz="900">
                <a:solidFill>
                  <a:srgbClr val="929292"/>
                </a:solidFill>
                <a:latin typeface="Calibri"/>
                <a:cs typeface="Calibri"/>
              </a:rPr>
              <a:t>68</a:t>
            </a:fld>
            <a:endParaRPr sz="900">
              <a:solidFill>
                <a:srgbClr val="929292"/>
              </a:solidFill>
              <a:latin typeface="Calibri"/>
              <a:cs typeface="Calibri"/>
            </a:endParaRPr>
          </a:p>
        </p:txBody>
      </p:sp>
      <p:sp>
        <p:nvSpPr>
          <p:cNvPr id="1462" name="Shape 1462"/>
          <p:cNvSpPr/>
          <p:nvPr/>
        </p:nvSpPr>
        <p:spPr>
          <a:xfrm>
            <a:off x="2187773" y="5304234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63" name="Shape 1463"/>
          <p:cNvSpPr/>
          <p:nvPr/>
        </p:nvSpPr>
        <p:spPr>
          <a:xfrm>
            <a:off x="2481171" y="5226853"/>
            <a:ext cx="1910954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>
                <a:latin typeface="Calibri"/>
                <a:cs typeface="Calibri"/>
              </a:rPr>
              <a:t>DNS client</a:t>
            </a:r>
          </a:p>
        </p:txBody>
      </p:sp>
      <p:sp>
        <p:nvSpPr>
          <p:cNvPr id="1464" name="Shape 1464"/>
          <p:cNvSpPr/>
          <p:nvPr/>
        </p:nvSpPr>
        <p:spPr>
          <a:xfrm>
            <a:off x="1000125" y="381297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65" name="Shape 1465"/>
          <p:cNvSpPr/>
          <p:nvPr/>
        </p:nvSpPr>
        <p:spPr>
          <a:xfrm>
            <a:off x="741164" y="3226603"/>
            <a:ext cx="1857375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>
                <a:latin typeface="Calibri"/>
                <a:cs typeface="Calibri"/>
              </a:rPr>
              <a:t>DNS server</a:t>
            </a:r>
          </a:p>
        </p:txBody>
      </p:sp>
      <p:sp>
        <p:nvSpPr>
          <p:cNvPr id="1466" name="Shape 1466"/>
          <p:cNvSpPr/>
          <p:nvPr/>
        </p:nvSpPr>
        <p:spPr>
          <a:xfrm>
            <a:off x="1375172" y="4196953"/>
            <a:ext cx="838980" cy="1071073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>
              <a:latin typeface="Calibri"/>
              <a:cs typeface="Calibri"/>
            </a:endParaRPr>
          </a:p>
        </p:txBody>
      </p:sp>
      <p:sp>
        <p:nvSpPr>
          <p:cNvPr id="1467" name="Shape 1467"/>
          <p:cNvSpPr/>
          <p:nvPr/>
        </p:nvSpPr>
        <p:spPr>
          <a:xfrm>
            <a:off x="741164" y="2744400"/>
            <a:ext cx="875109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 algn="l">
              <a:defRPr b="1">
                <a:solidFill>
                  <a:srgbClr val="0096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>
                <a:latin typeface="Calibri"/>
                <a:cs typeface="Calibri"/>
              </a:rPr>
              <a:t>local</a:t>
            </a:r>
          </a:p>
        </p:txBody>
      </p:sp>
      <p:sp>
        <p:nvSpPr>
          <p:cNvPr id="1468" name="Shape 1468"/>
          <p:cNvSpPr/>
          <p:nvPr/>
        </p:nvSpPr>
        <p:spPr>
          <a:xfrm>
            <a:off x="4393406" y="2312788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69" name="Shape 1469"/>
          <p:cNvSpPr/>
          <p:nvPr/>
        </p:nvSpPr>
        <p:spPr>
          <a:xfrm>
            <a:off x="4223742" y="1323448"/>
            <a:ext cx="1910953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root </a:t>
            </a:r>
          </a:p>
          <a:p>
            <a:pPr lvl="0" algn="l">
              <a:defRPr sz="1800"/>
            </a:pPr>
            <a:r>
              <a:rPr sz="280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1470" name="Shape 1470"/>
          <p:cNvSpPr/>
          <p:nvPr/>
        </p:nvSpPr>
        <p:spPr>
          <a:xfrm>
            <a:off x="6920508" y="3518296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71" name="Shape 1471"/>
          <p:cNvSpPr/>
          <p:nvPr/>
        </p:nvSpPr>
        <p:spPr>
          <a:xfrm>
            <a:off x="6643688" y="2533421"/>
            <a:ext cx="1910953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800" dirty="0" smtClean="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.</a:t>
            </a:r>
            <a:r>
              <a:rPr lang="en-US" sz="2800" dirty="0" smtClean="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edu</a:t>
            </a:r>
            <a:r>
              <a:rPr sz="2800" dirty="0" smtClean="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 </a:t>
            </a:r>
            <a:r>
              <a:rPr sz="2800" dirty="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TLD </a:t>
            </a:r>
          </a:p>
          <a:p>
            <a:pPr lvl="0" algn="l">
              <a:defRPr sz="1800"/>
            </a:pPr>
            <a:r>
              <a:rPr sz="2800" dirty="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1472" name="Shape 1472"/>
          <p:cNvSpPr/>
          <p:nvPr/>
        </p:nvSpPr>
        <p:spPr>
          <a:xfrm>
            <a:off x="6509742" y="5069452"/>
            <a:ext cx="1910953" cy="933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lang="en-US" sz="2800" dirty="0" err="1" smtClean="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nyu.edu</a:t>
            </a:r>
            <a:endParaRPr sz="2800" dirty="0">
              <a:solidFill>
                <a:srgbClr val="D6D6D6"/>
              </a:solidFill>
              <a:latin typeface="Calibri"/>
              <a:ea typeface="+mn-ea"/>
              <a:cs typeface="Calibri"/>
              <a:sym typeface="Calibri"/>
            </a:endParaRPr>
          </a:p>
          <a:p>
            <a:pPr lvl="0" algn="l">
              <a:defRPr sz="1800"/>
            </a:pPr>
            <a:r>
              <a:rPr sz="2800" dirty="0">
                <a:solidFill>
                  <a:srgbClr val="D6D6D6"/>
                </a:solidFill>
                <a:latin typeface="Calibri"/>
                <a:ea typeface="+mn-ea"/>
                <a:cs typeface="Calibri"/>
                <a:sym typeface="Calibri"/>
              </a:rPr>
              <a:t>DNS server</a:t>
            </a:r>
          </a:p>
        </p:txBody>
      </p:sp>
      <p:sp>
        <p:nvSpPr>
          <p:cNvPr id="1473" name="Shape 1473"/>
          <p:cNvSpPr/>
          <p:nvPr/>
        </p:nvSpPr>
        <p:spPr>
          <a:xfrm>
            <a:off x="7715250" y="5045273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74" name="Shape 1474"/>
          <p:cNvSpPr/>
          <p:nvPr/>
        </p:nvSpPr>
        <p:spPr>
          <a:xfrm flipH="1" flipV="1">
            <a:off x="1287268" y="4308434"/>
            <a:ext cx="857201" cy="1075676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>
              <a:latin typeface="Calibri"/>
              <a:cs typeface="Calibri"/>
            </a:endParaRPr>
          </a:p>
        </p:txBody>
      </p:sp>
      <p:sp>
        <p:nvSpPr>
          <p:cNvPr id="1475" name="Shape 1475"/>
          <p:cNvSpPr/>
          <p:nvPr/>
        </p:nvSpPr>
        <p:spPr>
          <a:xfrm>
            <a:off x="3027164" y="4134445"/>
            <a:ext cx="357188" cy="357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01199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3600">
              <a:latin typeface="Calibri"/>
              <a:cs typeface="Calibri"/>
            </a:endParaRPr>
          </a:p>
        </p:txBody>
      </p:sp>
      <p:sp>
        <p:nvSpPr>
          <p:cNvPr id="1476" name="Shape 1476"/>
          <p:cNvSpPr/>
          <p:nvPr/>
        </p:nvSpPr>
        <p:spPr>
          <a:xfrm>
            <a:off x="3312914" y="4012416"/>
            <a:ext cx="1303734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7" tIns="35717" rIns="35717" bIns="35717" anchor="ctr">
            <a:spAutoFit/>
          </a:bodyPr>
          <a:lstStyle>
            <a:lvl1pPr>
              <a:defRPr b="1">
                <a:solidFill>
                  <a:srgbClr val="0119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>
                <a:latin typeface="Calibri"/>
                <a:cs typeface="Calibri"/>
              </a:rPr>
              <a:t>Casha</a:t>
            </a:r>
          </a:p>
        </p:txBody>
      </p:sp>
      <p:sp>
        <p:nvSpPr>
          <p:cNvPr id="1477" name="Shape 1477"/>
          <p:cNvSpPr/>
          <p:nvPr/>
        </p:nvSpPr>
        <p:spPr>
          <a:xfrm>
            <a:off x="1409350" y="4014131"/>
            <a:ext cx="1472269" cy="226502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>
              <a:latin typeface="Calibri"/>
              <a:cs typeface="Calibri"/>
            </a:endParaRPr>
          </a:p>
        </p:txBody>
      </p:sp>
      <p:sp>
        <p:nvSpPr>
          <p:cNvPr id="1478" name="Shape 1478"/>
          <p:cNvSpPr/>
          <p:nvPr/>
        </p:nvSpPr>
        <p:spPr>
          <a:xfrm flipH="1" flipV="1">
            <a:off x="1434518" y="4139967"/>
            <a:ext cx="1522602" cy="251670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1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54478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6" grpId="0" animBg="1" advAuto="0"/>
      <p:bldP spid="1474" grpId="0" animBg="1" advAuto="0"/>
      <p:bldP spid="1475" grpId="0" animBg="1" advAuto="0"/>
      <p:bldP spid="1476" grpId="0" animBg="1" advAuto="0"/>
      <p:bldP spid="1477" grpId="0" animBg="1" advAuto="0"/>
      <p:bldP spid="1478" grpId="0" animBg="1" advAuto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" name="Shape 14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4500" dirty="0">
                <a:solidFill>
                  <a:srgbClr val="424242"/>
                </a:solidFill>
                <a:latin typeface="Calibri"/>
                <a:cs typeface="Calibri"/>
              </a:rPr>
              <a:t>How can one attack DNS?</a:t>
            </a:r>
          </a:p>
        </p:txBody>
      </p:sp>
      <p:sp>
        <p:nvSpPr>
          <p:cNvPr id="1481" name="Shape 1481"/>
          <p:cNvSpPr>
            <a:spLocks noGrp="1"/>
          </p:cNvSpPr>
          <p:nvPr>
            <p:ph type="body" idx="1"/>
          </p:nvPr>
        </p:nvSpPr>
        <p:spPr>
          <a:xfrm>
            <a:off x="892969" y="1910953"/>
            <a:ext cx="7358063" cy="4223742"/>
          </a:xfrm>
          <a:prstGeom prst="rect">
            <a:avLst/>
          </a:prstGeom>
        </p:spPr>
        <p:txBody>
          <a:bodyPr lIns="0" tIns="0" rIns="0" bIns="0" anchor="t"/>
          <a:lstStyle/>
          <a:p>
            <a:pPr>
              <a:spcBef>
                <a:spcPts val="703"/>
              </a:spcBef>
              <a:defRPr sz="1800">
                <a:solidFill>
                  <a:srgbClr val="000000"/>
                </a:solidFill>
              </a:defRPr>
            </a:pPr>
            <a:r>
              <a:rPr sz="2900" dirty="0">
                <a:solidFill>
                  <a:srgbClr val="424242"/>
                </a:solidFill>
                <a:latin typeface="Calibri"/>
                <a:cs typeface="Calibri"/>
              </a:rPr>
              <a:t>Impersonate the local DNS </a:t>
            </a:r>
            <a:r>
              <a:rPr sz="2900" dirty="0" smtClean="0">
                <a:solidFill>
                  <a:srgbClr val="424242"/>
                </a:solidFill>
                <a:latin typeface="Calibri"/>
                <a:cs typeface="Calibri"/>
              </a:rPr>
              <a:t>server</a:t>
            </a:r>
            <a:endParaRPr lang="en-US" sz="2900" dirty="0" smtClean="0">
              <a:solidFill>
                <a:srgbClr val="424242"/>
              </a:solidFill>
              <a:latin typeface="Calibri"/>
              <a:cs typeface="Calibri"/>
            </a:endParaRPr>
          </a:p>
          <a:p>
            <a:pPr lvl="1">
              <a:spcBef>
                <a:spcPts val="703"/>
              </a:spcBef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400" dirty="0" smtClean="0">
                <a:solidFill>
                  <a:srgbClr val="424242"/>
                </a:solidFill>
                <a:latin typeface="Calibri"/>
                <a:cs typeface="Calibri"/>
              </a:rPr>
              <a:t>give </a:t>
            </a:r>
            <a:r>
              <a:rPr sz="2400" dirty="0">
                <a:solidFill>
                  <a:srgbClr val="424242"/>
                </a:solidFill>
                <a:latin typeface="Calibri"/>
                <a:cs typeface="Calibri"/>
              </a:rPr>
              <a:t>the wrong IP address to the DNS </a:t>
            </a:r>
            <a:r>
              <a:rPr sz="2400" dirty="0" smtClean="0">
                <a:solidFill>
                  <a:srgbClr val="424242"/>
                </a:solidFill>
                <a:latin typeface="Calibri"/>
                <a:cs typeface="Calibri"/>
              </a:rPr>
              <a:t>client</a:t>
            </a:r>
            <a:endParaRPr lang="en-US" sz="2400" dirty="0" smtClean="0">
              <a:solidFill>
                <a:srgbClr val="424242"/>
              </a:solidFill>
              <a:latin typeface="Calibri"/>
              <a:cs typeface="Calibri"/>
            </a:endParaRPr>
          </a:p>
          <a:p>
            <a:pPr lvl="1">
              <a:spcBef>
                <a:spcPts val="703"/>
              </a:spcBef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sz="2400" dirty="0">
              <a:solidFill>
                <a:srgbClr val="424242"/>
              </a:solidFill>
              <a:latin typeface="Calibri"/>
              <a:cs typeface="Calibri"/>
            </a:endParaRPr>
          </a:p>
          <a:p>
            <a:pPr>
              <a:spcBef>
                <a:spcPts val="703"/>
              </a:spcBef>
              <a:defRPr sz="1800">
                <a:solidFill>
                  <a:srgbClr val="000000"/>
                </a:solidFill>
              </a:defRPr>
            </a:pPr>
            <a:r>
              <a:rPr sz="2900" dirty="0">
                <a:solidFill>
                  <a:srgbClr val="424242"/>
                </a:solidFill>
                <a:latin typeface="Calibri"/>
                <a:cs typeface="Calibri"/>
              </a:rPr>
              <a:t>Denial-of-service the root or TLD </a:t>
            </a:r>
            <a:r>
              <a:rPr sz="2900" dirty="0" smtClean="0">
                <a:solidFill>
                  <a:srgbClr val="424242"/>
                </a:solidFill>
                <a:latin typeface="Calibri"/>
                <a:cs typeface="Calibri"/>
              </a:rPr>
              <a:t>server</a:t>
            </a:r>
            <a:r>
              <a:rPr lang="en-US" sz="2900" dirty="0" smtClean="0">
                <a:solidFill>
                  <a:srgbClr val="424242"/>
                </a:solidFill>
                <a:latin typeface="Calibri"/>
                <a:cs typeface="Calibri"/>
              </a:rPr>
              <a:t>s</a:t>
            </a:r>
          </a:p>
          <a:p>
            <a:pPr lvl="1">
              <a:spcBef>
                <a:spcPts val="703"/>
              </a:spcBef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400" dirty="0" smtClean="0">
                <a:solidFill>
                  <a:srgbClr val="424242"/>
                </a:solidFill>
                <a:latin typeface="Calibri"/>
                <a:cs typeface="Calibri"/>
              </a:rPr>
              <a:t>make </a:t>
            </a:r>
            <a:r>
              <a:rPr sz="2400" dirty="0">
                <a:solidFill>
                  <a:srgbClr val="424242"/>
                </a:solidFill>
                <a:latin typeface="Calibri"/>
                <a:cs typeface="Calibri"/>
              </a:rPr>
              <a:t>them unavailable to the rest of the world </a:t>
            </a:r>
            <a:r>
              <a:rPr lang="en-US" sz="2400" dirty="0" smtClean="0">
                <a:solidFill>
                  <a:srgbClr val="424242"/>
                </a:solidFill>
                <a:latin typeface="Calibri"/>
                <a:cs typeface="Calibri"/>
              </a:rPr>
              <a:t/>
            </a:r>
            <a:br>
              <a:rPr lang="en-US" sz="2400" dirty="0" smtClean="0">
                <a:solidFill>
                  <a:srgbClr val="424242"/>
                </a:solidFill>
                <a:latin typeface="Calibri"/>
                <a:cs typeface="Calibri"/>
              </a:rPr>
            </a:br>
            <a:endParaRPr sz="2400" dirty="0">
              <a:solidFill>
                <a:srgbClr val="424242"/>
              </a:solidFill>
              <a:latin typeface="Calibri"/>
              <a:cs typeface="Calibri"/>
            </a:endParaRPr>
          </a:p>
          <a:p>
            <a:pPr>
              <a:spcBef>
                <a:spcPts val="703"/>
              </a:spcBef>
              <a:defRPr sz="1800">
                <a:solidFill>
                  <a:srgbClr val="000000"/>
                </a:solidFill>
              </a:defRPr>
            </a:pPr>
            <a:r>
              <a:rPr sz="2900" dirty="0">
                <a:solidFill>
                  <a:srgbClr val="424242"/>
                </a:solidFill>
                <a:latin typeface="Calibri"/>
                <a:cs typeface="Calibri"/>
              </a:rPr>
              <a:t>Poison the cache of a DNS </a:t>
            </a:r>
            <a:r>
              <a:rPr sz="2900" dirty="0" smtClean="0">
                <a:solidFill>
                  <a:srgbClr val="424242"/>
                </a:solidFill>
                <a:latin typeface="Calibri"/>
                <a:cs typeface="Calibri"/>
              </a:rPr>
              <a:t>server</a:t>
            </a:r>
            <a:endParaRPr lang="en-US" sz="2900" dirty="0" smtClean="0">
              <a:solidFill>
                <a:srgbClr val="424242"/>
              </a:solidFill>
              <a:latin typeface="Calibri"/>
              <a:cs typeface="Calibri"/>
            </a:endParaRPr>
          </a:p>
          <a:p>
            <a:pPr lvl="1">
              <a:spcBef>
                <a:spcPts val="703"/>
              </a:spcBef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400" dirty="0" smtClean="0">
                <a:solidFill>
                  <a:srgbClr val="424242"/>
                </a:solidFill>
                <a:latin typeface="Calibri"/>
                <a:cs typeface="Calibri"/>
              </a:rPr>
              <a:t>increase </a:t>
            </a:r>
            <a:r>
              <a:rPr sz="2400" dirty="0">
                <a:solidFill>
                  <a:srgbClr val="424242"/>
                </a:solidFill>
                <a:latin typeface="Calibri"/>
                <a:cs typeface="Calibri"/>
              </a:rPr>
              <a:t>the delay experienced by DNS clients</a:t>
            </a:r>
          </a:p>
        </p:txBody>
      </p:sp>
    </p:spTree>
    <p:extLst>
      <p:ext uri="{BB962C8B-B14F-4D97-AF65-F5344CB8AC3E}">
        <p14:creationId xmlns:p14="http://schemas.microsoft.com/office/powerpoint/2010/main" val="41550215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828800"/>
            <a:ext cx="875195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000000"/>
                </a:solidFill>
                <a:latin typeface="+mn-lt"/>
              </a:rPr>
              <a:t>NO CHEATING</a:t>
            </a:r>
          </a:p>
          <a:p>
            <a:pPr algn="ctr"/>
            <a:endParaRPr lang="en-US" sz="5400" dirty="0">
              <a:solidFill>
                <a:srgbClr val="000000"/>
              </a:solidFill>
              <a:latin typeface="+mn-lt"/>
            </a:endParaRPr>
          </a:p>
          <a:p>
            <a:pPr algn="ctr"/>
            <a:r>
              <a:rPr lang="en-US" sz="5400" dirty="0" smtClean="0">
                <a:solidFill>
                  <a:srgbClr val="000000"/>
                </a:solidFill>
                <a:latin typeface="+mn-lt"/>
              </a:rPr>
              <a:t>WE RUN COPY CHECKER</a:t>
            </a:r>
            <a:endParaRPr lang="en-US" sz="5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332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Important Properties of DNS</a:t>
            </a:r>
          </a:p>
        </p:txBody>
      </p:sp>
      <p:sp>
        <p:nvSpPr>
          <p:cNvPr id="162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910137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Calibri"/>
                <a:cs typeface="Calibri"/>
              </a:rPr>
              <a:t>Administrative </a:t>
            </a:r>
            <a:r>
              <a:rPr lang="en-US" dirty="0">
                <a:latin typeface="Calibri"/>
                <a:cs typeface="Calibri"/>
              </a:rPr>
              <a:t>delegation and </a:t>
            </a:r>
            <a:r>
              <a:rPr lang="en-US" dirty="0" smtClean="0">
                <a:latin typeface="Calibri"/>
                <a:cs typeface="Calibri"/>
              </a:rPr>
              <a:t>hierarchy results in:</a:t>
            </a:r>
            <a:br>
              <a:rPr lang="en-US" dirty="0" smtClean="0">
                <a:latin typeface="Calibri"/>
                <a:cs typeface="Calibri"/>
              </a:rPr>
            </a:br>
            <a:r>
              <a:rPr lang="en-US" dirty="0" smtClean="0">
                <a:latin typeface="Calibri"/>
                <a:cs typeface="Calibri"/>
              </a:rPr>
              <a:t> </a:t>
            </a:r>
          </a:p>
          <a:p>
            <a:r>
              <a:rPr lang="en-US" dirty="0" smtClean="0">
                <a:latin typeface="Calibri"/>
                <a:cs typeface="Calibri"/>
              </a:rPr>
              <a:t>Easy </a:t>
            </a:r>
            <a:r>
              <a:rPr lang="en-US" dirty="0">
                <a:latin typeface="Calibri"/>
                <a:cs typeface="Calibri"/>
              </a:rPr>
              <a:t>unique naming</a:t>
            </a: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“Fate sharing” </a:t>
            </a:r>
            <a:r>
              <a:rPr lang="en-US" dirty="0">
                <a:latin typeface="Calibri"/>
                <a:cs typeface="Calibri"/>
              </a:rPr>
              <a:t>for network failures</a:t>
            </a: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Reasonable trust </a:t>
            </a:r>
            <a:r>
              <a:rPr lang="en-US" dirty="0" smtClean="0">
                <a:latin typeface="Calibri"/>
                <a:cs typeface="Calibri"/>
              </a:rPr>
              <a:t>model</a:t>
            </a:r>
          </a:p>
          <a:p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Caching lends scalability, performance</a:t>
            </a:r>
          </a:p>
          <a:p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863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ea typeface="ＭＳ Ｐゴシック" charset="0"/>
                <a:cs typeface="Calibri"/>
              </a:rPr>
              <a:t>DNS provides Indirection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Calibri"/>
                <a:cs typeface="Calibri"/>
              </a:rPr>
              <a:t>Addresses can </a:t>
            </a:r>
            <a:r>
              <a:rPr lang="en-US" sz="2400" dirty="0">
                <a:solidFill>
                  <a:srgbClr val="F47A00"/>
                </a:solidFill>
                <a:latin typeface="Calibri"/>
                <a:cs typeface="Calibri"/>
              </a:rPr>
              <a:t>change </a:t>
            </a:r>
            <a:r>
              <a:rPr lang="en-US" sz="2400" dirty="0">
                <a:latin typeface="Calibri"/>
                <a:cs typeface="Calibri"/>
              </a:rPr>
              <a:t>underneath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libri"/>
                <a:ea typeface="Arial" charset="0"/>
                <a:cs typeface="Calibri"/>
              </a:rPr>
              <a:t>Move </a:t>
            </a:r>
            <a:r>
              <a:rPr lang="en-US" sz="2000" dirty="0" err="1">
                <a:latin typeface="Calibri"/>
                <a:ea typeface="Arial" charset="0"/>
                <a:cs typeface="Calibri"/>
              </a:rPr>
              <a:t>www.cnn.com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 to </a:t>
            </a:r>
            <a:r>
              <a:rPr lang="en-US" sz="2000" dirty="0" smtClean="0">
                <a:latin typeface="Calibri"/>
                <a:ea typeface="Arial" charset="0"/>
                <a:cs typeface="Calibri"/>
              </a:rPr>
              <a:t>a new IP address</a:t>
            </a:r>
            <a:endParaRPr lang="en-US" sz="2000" dirty="0">
              <a:latin typeface="Calibri"/>
              <a:ea typeface="Arial" charset="0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/>
                <a:ea typeface="Arial" charset="0"/>
                <a:cs typeface="Calibri"/>
              </a:rPr>
              <a:t>Humans/apps are 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unaffected</a:t>
            </a:r>
            <a:br>
              <a:rPr lang="en-US" sz="2000" dirty="0">
                <a:latin typeface="Calibri"/>
                <a:ea typeface="Arial" charset="0"/>
                <a:cs typeface="Calibri"/>
              </a:rPr>
            </a:br>
            <a:endParaRPr lang="en-US" sz="2000" dirty="0">
              <a:latin typeface="Calibri"/>
              <a:ea typeface="Arial" charset="0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Calibri"/>
                <a:cs typeface="Calibri"/>
              </a:rPr>
              <a:t>Name could map to </a:t>
            </a:r>
            <a:r>
              <a:rPr lang="en-US" sz="2400" dirty="0">
                <a:solidFill>
                  <a:srgbClr val="F47A00"/>
                </a:solidFill>
                <a:latin typeface="Calibri"/>
                <a:cs typeface="Calibri"/>
              </a:rPr>
              <a:t>multiple </a:t>
            </a:r>
            <a:r>
              <a:rPr lang="en-US" sz="2400" dirty="0">
                <a:latin typeface="Calibri"/>
                <a:cs typeface="Calibri"/>
              </a:rPr>
              <a:t>IP addresses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Calibri"/>
                <a:ea typeface="Arial" charset="0"/>
                <a:cs typeface="Calibri"/>
              </a:rPr>
              <a:t>Enables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 </a:t>
            </a:r>
            <a:r>
              <a:rPr lang="en-US" sz="2000" dirty="0" smtClean="0">
                <a:latin typeface="Calibri"/>
                <a:ea typeface="Arial" charset="0"/>
                <a:cs typeface="Calibri"/>
              </a:rPr>
              <a:t>l</a:t>
            </a:r>
            <a:r>
              <a:rPr lang="en-US" sz="1800" dirty="0" smtClean="0">
                <a:latin typeface="Calibri"/>
                <a:ea typeface="Arial" charset="0"/>
                <a:cs typeface="Calibri"/>
              </a:rPr>
              <a:t>oad</a:t>
            </a:r>
            <a:r>
              <a:rPr lang="en-US" sz="1800" dirty="0">
                <a:latin typeface="Calibri"/>
                <a:ea typeface="Arial" charset="0"/>
                <a:cs typeface="Calibri"/>
              </a:rPr>
              <a:t>-</a:t>
            </a:r>
            <a:r>
              <a:rPr lang="en-US" sz="1800" dirty="0" smtClean="0">
                <a:latin typeface="Calibri"/>
                <a:ea typeface="Arial" charset="0"/>
                <a:cs typeface="Calibri"/>
              </a:rPr>
              <a:t>balancing</a:t>
            </a:r>
            <a:endParaRPr lang="en-US" sz="1800" dirty="0">
              <a:latin typeface="Calibri"/>
              <a:ea typeface="Arial" charset="0"/>
              <a:cs typeface="Calibri"/>
            </a:endParaRPr>
          </a:p>
          <a:p>
            <a:pPr lvl="2">
              <a:lnSpc>
                <a:spcPct val="90000"/>
              </a:lnSpc>
            </a:pPr>
            <a:endParaRPr lang="en-US" sz="1800" dirty="0">
              <a:latin typeface="Calibri"/>
              <a:ea typeface="Arial" charset="0"/>
              <a:cs typeface="Calibri"/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sz="2400" dirty="0">
                <a:solidFill>
                  <a:srgbClr val="F47A00"/>
                </a:solidFill>
                <a:latin typeface="Calibri"/>
                <a:cs typeface="Calibri"/>
              </a:rPr>
              <a:t>Multiple names </a:t>
            </a:r>
            <a:r>
              <a:rPr lang="en-US" sz="2400" dirty="0">
                <a:latin typeface="Calibri"/>
                <a:cs typeface="Calibri"/>
              </a:rPr>
              <a:t>for the same address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libri"/>
                <a:ea typeface="Arial" charset="0"/>
                <a:cs typeface="Calibri"/>
              </a:rPr>
              <a:t>E.g., many services (mail, www, ftp) on same machine </a:t>
            </a:r>
          </a:p>
          <a:p>
            <a:pPr lvl="1">
              <a:lnSpc>
                <a:spcPct val="90000"/>
              </a:lnSpc>
            </a:pPr>
            <a:endParaRPr lang="en-US" sz="2000" dirty="0">
              <a:latin typeface="Calibri"/>
              <a:ea typeface="Arial" charset="0"/>
              <a:cs typeface="Calibri"/>
            </a:endParaRPr>
          </a:p>
          <a:p>
            <a:pPr lvl="1">
              <a:lnSpc>
                <a:spcPct val="90000"/>
              </a:lnSpc>
            </a:pPr>
            <a:endParaRPr lang="en-US" sz="2000" dirty="0">
              <a:latin typeface="Calibri"/>
              <a:ea typeface="Arial" charset="0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alibri"/>
                <a:cs typeface="Calibri"/>
              </a:rPr>
              <a:t>Allowing “host” names to evolve into “service” names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Calibri"/>
              <a:ea typeface="Arial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903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5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ea typeface="ＭＳ Ｐゴシック" charset="0"/>
                <a:cs typeface="Calibri"/>
              </a:rPr>
              <a:t>Next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Lecture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(Scott </a:t>
            </a:r>
            <a:r>
              <a:rPr lang="en-US" dirty="0" err="1" smtClean="0">
                <a:latin typeface="Calibri"/>
                <a:ea typeface="ＭＳ Ｐゴシック" charset="0"/>
                <a:cs typeface="Calibri"/>
              </a:rPr>
              <a:t>Shenker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 lecturing)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3200" dirty="0" smtClean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Calibri"/>
                <a:cs typeface="Calibri"/>
              </a:rPr>
              <a:t>HTTP and the Web</a:t>
            </a:r>
          </a:p>
          <a:p>
            <a:pPr>
              <a:lnSpc>
                <a:spcPct val="90000"/>
              </a:lnSpc>
            </a:pPr>
            <a:endParaRPr lang="en-US" sz="3200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Calibri"/>
                <a:cs typeface="Calibri"/>
              </a:rPr>
              <a:t>(Broadcast) Ethernet </a:t>
            </a:r>
          </a:p>
          <a:p>
            <a:pPr>
              <a:lnSpc>
                <a:spcPct val="90000"/>
              </a:lnSpc>
            </a:pPr>
            <a:endParaRPr lang="en-US" sz="3200" dirty="0">
              <a:latin typeface="Calibri"/>
              <a:ea typeface="Arial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164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questions</a:t>
            </a:r>
          </a:p>
          <a:p>
            <a:pPr lvl="1"/>
            <a:r>
              <a:rPr lang="en-US" dirty="0" smtClean="0"/>
              <a:t>Ask your favorite GSI</a:t>
            </a:r>
          </a:p>
          <a:p>
            <a:pPr marL="339725" lvl="1" indent="0">
              <a:buNone/>
            </a:pPr>
            <a:endParaRPr lang="en-US" dirty="0"/>
          </a:p>
          <a:p>
            <a:r>
              <a:rPr lang="en-US" dirty="0" smtClean="0"/>
              <a:t>Project-specific questions</a:t>
            </a:r>
            <a:endParaRPr lang="en-US" dirty="0"/>
          </a:p>
          <a:p>
            <a:pPr lvl="1"/>
            <a:r>
              <a:rPr lang="en-US" b="1" dirty="0" smtClean="0"/>
              <a:t>Chang Lan (main)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b="1" dirty="0" err="1" smtClean="0"/>
              <a:t>Shoumik</a:t>
            </a:r>
            <a:r>
              <a:rPr lang="en-US" b="1" dirty="0" smtClean="0"/>
              <a:t> </a:t>
            </a:r>
            <a:r>
              <a:rPr lang="en-US" b="1" dirty="0" err="1" smtClean="0"/>
              <a:t>Palkar</a:t>
            </a:r>
            <a:endParaRPr lang="en-US" b="1" dirty="0" smtClean="0"/>
          </a:p>
          <a:p>
            <a:pPr lvl="1"/>
            <a:r>
              <a:rPr lang="en-US" b="1" dirty="0" err="1" smtClean="0">
                <a:solidFill>
                  <a:srgbClr val="000000"/>
                </a:solidFill>
              </a:rPr>
              <a:t>Sangjin</a:t>
            </a:r>
            <a:r>
              <a:rPr lang="en-US" b="1" dirty="0" smtClean="0">
                <a:solidFill>
                  <a:srgbClr val="000000"/>
                </a:solidFill>
              </a:rPr>
              <a:t> Han</a:t>
            </a:r>
          </a:p>
          <a:p>
            <a:pPr lvl="1"/>
            <a:endParaRPr lang="en-US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Start Early!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62762C-AE33-E04D-8C58-1B5AB9B065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64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173162"/>
          </a:xfrm>
        </p:spPr>
        <p:txBody>
          <a:bodyPr/>
          <a:lstStyle/>
          <a:p>
            <a:r>
              <a:rPr lang="en-US" sz="4400" dirty="0" smtClean="0">
                <a:latin typeface="Calibri"/>
                <a:cs typeface="Calibri"/>
              </a:rPr>
              <a:t>Today</a:t>
            </a:r>
            <a:endParaRPr lang="en-US" sz="44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411662"/>
          </a:xfrm>
        </p:spPr>
        <p:txBody>
          <a:bodyPr/>
          <a:lstStyle/>
          <a:p>
            <a:r>
              <a:rPr lang="en-US" sz="3200" dirty="0" smtClean="0">
                <a:latin typeface="Calibri"/>
                <a:cs typeface="Calibri"/>
              </a:rPr>
              <a:t>Router-assisted Congestion Control (wrap up)</a:t>
            </a:r>
            <a:endParaRPr lang="en-US" sz="3200" dirty="0">
              <a:latin typeface="Calibri"/>
              <a:cs typeface="Calibri"/>
            </a:endParaRPr>
          </a:p>
          <a:p>
            <a:endParaRPr lang="en-US" sz="3200" dirty="0">
              <a:latin typeface="Calibri"/>
              <a:cs typeface="Calibri"/>
            </a:endParaRPr>
          </a:p>
          <a:p>
            <a:r>
              <a:rPr lang="en-US" sz="3200" dirty="0" smtClean="0">
                <a:latin typeface="Calibri"/>
                <a:cs typeface="Calibri"/>
              </a:rPr>
              <a:t>Application layer: DNS</a:t>
            </a:r>
            <a:endParaRPr lang="en-US" sz="3200" dirty="0">
              <a:latin typeface="Calibri"/>
              <a:cs typeface="Calibri"/>
            </a:endParaRPr>
          </a:p>
          <a:p>
            <a:endParaRPr lang="en-US" sz="32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5030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49051</TotalTime>
  <Words>2837</Words>
  <Application>Microsoft Macintosh PowerPoint</Application>
  <PresentationFormat>On-screen Show (4:3)</PresentationFormat>
  <Paragraphs>738</Paragraphs>
  <Slides>72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Network</vt:lpstr>
      <vt:lpstr>Project 3a is out!</vt:lpstr>
      <vt:lpstr>What Is Firewall?</vt:lpstr>
      <vt:lpstr>PowerPoint Presentation</vt:lpstr>
      <vt:lpstr>PowerPoint Presentation</vt:lpstr>
      <vt:lpstr>Packets on wire look like this…</vt:lpstr>
      <vt:lpstr>Firewall rules</vt:lpstr>
      <vt:lpstr>PowerPoint Presentation</vt:lpstr>
      <vt:lpstr>Questions?</vt:lpstr>
      <vt:lpstr>Today</vt:lpstr>
      <vt:lpstr>Router-Assisted Congestion Control</vt:lpstr>
      <vt:lpstr>Router-Assisted Congestion Control</vt:lpstr>
      <vt:lpstr>Fairness: General Approach</vt:lpstr>
      <vt:lpstr>Max-Min Fairness</vt:lpstr>
      <vt:lpstr>Fair Queuing is how we deal with packets of different sizes</vt:lpstr>
      <vt:lpstr>Example</vt:lpstr>
      <vt:lpstr>Exercise</vt:lpstr>
      <vt:lpstr>Router-Assisted Congestion Control</vt:lpstr>
      <vt:lpstr>Idea: Let routers tell endhosts what rate they should use</vt:lpstr>
      <vt:lpstr>Flow Completion Time: TCP vs. RCP (Ignore XCP)</vt:lpstr>
      <vt:lpstr>Why the improvement?</vt:lpstr>
      <vt:lpstr>Why is RCP important?</vt:lpstr>
      <vt:lpstr>RC3 – Mittal et al., 2014</vt:lpstr>
      <vt:lpstr>Router-Assisted Congestion Control</vt:lpstr>
      <vt:lpstr>Explicit Congestion Notification (ECN)</vt:lpstr>
      <vt:lpstr>A final proposal: Charge people for congestion!</vt:lpstr>
      <vt:lpstr>Recap!</vt:lpstr>
      <vt:lpstr>Taking Stock</vt:lpstr>
      <vt:lpstr>Some very special guest lectures</vt:lpstr>
      <vt:lpstr>Application Layer</vt:lpstr>
      <vt:lpstr>Host Names &amp; Addresses</vt:lpstr>
      <vt:lpstr>Why bother?</vt:lpstr>
      <vt:lpstr>DNS: Early days</vt:lpstr>
      <vt:lpstr>Goals?</vt:lpstr>
      <vt:lpstr>How?</vt:lpstr>
      <vt:lpstr>Key idea: hierarchical distribution</vt:lpstr>
      <vt:lpstr>Hierarchical Namespace</vt:lpstr>
      <vt:lpstr>Hierarchical Administration</vt:lpstr>
      <vt:lpstr>Server Hierarchy</vt:lpstr>
      <vt:lpstr>Server Hierarchy</vt:lpstr>
      <vt:lpstr>DNS Root</vt:lpstr>
      <vt:lpstr>DNS Root Servers</vt:lpstr>
      <vt:lpstr>DNS Root Servers</vt:lpstr>
      <vt:lpstr>Anycast in a nutshell</vt:lpstr>
      <vt:lpstr>DNS Records</vt:lpstr>
      <vt:lpstr>DNS Records (cont’d)</vt:lpstr>
      <vt:lpstr>Inserting Resource Records into DNS</vt:lpstr>
      <vt:lpstr>Using DNS (Client/App View)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DNS Protocol</vt:lpstr>
      <vt:lpstr>Goals – how are we doing?</vt:lpstr>
      <vt:lpstr>Per-domain availability </vt:lpstr>
      <vt:lpstr>Goals – how are we doing?</vt:lpstr>
      <vt:lpstr>PowerPoint Presentation</vt:lpstr>
      <vt:lpstr>Caching</vt:lpstr>
      <vt:lpstr>DNS Caching</vt:lpstr>
      <vt:lpstr>Negative Caching</vt:lpstr>
      <vt:lpstr>PowerPoint Presentation</vt:lpstr>
      <vt:lpstr>PowerPoint Presentation</vt:lpstr>
      <vt:lpstr>How can one attack DNS?</vt:lpstr>
      <vt:lpstr>PowerPoint Presentation</vt:lpstr>
      <vt:lpstr>How can one attack DNS?</vt:lpstr>
      <vt:lpstr>PowerPoint Presentation</vt:lpstr>
      <vt:lpstr>How can one attack DNS?</vt:lpstr>
      <vt:lpstr>Important Properties of DNS</vt:lpstr>
      <vt:lpstr>DNS provides Indirection</vt:lpstr>
      <vt:lpstr>Next Lecture (Scott Shenker lecturing)</vt:lpstr>
    </vt:vector>
  </TitlesOfParts>
  <Manager/>
  <Company>ICSI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dc:subject/>
  <dc:creator/>
  <cp:keywords/>
  <dc:description/>
  <cp:lastModifiedBy>Sylvia Ratnasamy</cp:lastModifiedBy>
  <cp:revision>2972</cp:revision>
  <cp:lastPrinted>2013-09-23T20:04:51Z</cp:lastPrinted>
  <dcterms:created xsi:type="dcterms:W3CDTF">2010-08-30T13:51:03Z</dcterms:created>
  <dcterms:modified xsi:type="dcterms:W3CDTF">2014-10-27T22:06:36Z</dcterms:modified>
  <cp:category/>
</cp:coreProperties>
</file>