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embeddings/oleObject3.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60"/>
  </p:notesMasterIdLst>
  <p:handoutMasterIdLst>
    <p:handoutMasterId r:id="rId61"/>
  </p:handoutMasterIdLst>
  <p:sldIdLst>
    <p:sldId id="783" r:id="rId2"/>
    <p:sldId id="784" r:id="rId3"/>
    <p:sldId id="725" r:id="rId4"/>
    <p:sldId id="726" r:id="rId5"/>
    <p:sldId id="727" r:id="rId6"/>
    <p:sldId id="728" r:id="rId7"/>
    <p:sldId id="690" r:id="rId8"/>
    <p:sldId id="729" r:id="rId9"/>
    <p:sldId id="730" r:id="rId10"/>
    <p:sldId id="731" r:id="rId11"/>
    <p:sldId id="785" r:id="rId12"/>
    <p:sldId id="732" r:id="rId13"/>
    <p:sldId id="733" r:id="rId14"/>
    <p:sldId id="696" r:id="rId15"/>
    <p:sldId id="698" r:id="rId16"/>
    <p:sldId id="702" r:id="rId17"/>
    <p:sldId id="786" r:id="rId18"/>
    <p:sldId id="703" r:id="rId19"/>
    <p:sldId id="704" r:id="rId20"/>
    <p:sldId id="735" r:id="rId21"/>
    <p:sldId id="736" r:id="rId22"/>
    <p:sldId id="737" r:id="rId23"/>
    <p:sldId id="738" r:id="rId24"/>
    <p:sldId id="705" r:id="rId25"/>
    <p:sldId id="707" r:id="rId26"/>
    <p:sldId id="709" r:id="rId27"/>
    <p:sldId id="708" r:id="rId28"/>
    <p:sldId id="710" r:id="rId29"/>
    <p:sldId id="711" r:id="rId30"/>
    <p:sldId id="712" r:id="rId31"/>
    <p:sldId id="713" r:id="rId32"/>
    <p:sldId id="734" r:id="rId33"/>
    <p:sldId id="739" r:id="rId34"/>
    <p:sldId id="740" r:id="rId35"/>
    <p:sldId id="716" r:id="rId36"/>
    <p:sldId id="717" r:id="rId37"/>
    <p:sldId id="722" r:id="rId38"/>
    <p:sldId id="718" r:id="rId39"/>
    <p:sldId id="720" r:id="rId40"/>
    <p:sldId id="741" r:id="rId41"/>
    <p:sldId id="742" r:id="rId42"/>
    <p:sldId id="743" r:id="rId43"/>
    <p:sldId id="744" r:id="rId44"/>
    <p:sldId id="745" r:id="rId45"/>
    <p:sldId id="746" r:id="rId46"/>
    <p:sldId id="747" r:id="rId47"/>
    <p:sldId id="756" r:id="rId48"/>
    <p:sldId id="757" r:id="rId49"/>
    <p:sldId id="748" r:id="rId50"/>
    <p:sldId id="749" r:id="rId51"/>
    <p:sldId id="750" r:id="rId52"/>
    <p:sldId id="751" r:id="rId53"/>
    <p:sldId id="752" r:id="rId54"/>
    <p:sldId id="753" r:id="rId55"/>
    <p:sldId id="755" r:id="rId56"/>
    <p:sldId id="787" r:id="rId57"/>
    <p:sldId id="781" r:id="rId58"/>
    <p:sldId id="754" r:id="rId59"/>
  </p:sldIdLst>
  <p:sldSz cx="9144000" cy="6858000" type="screen4x3"/>
  <p:notesSz cx="7315200" cy="9601200"/>
  <p:defaultTextStyle>
    <a:defPPr>
      <a:defRPr lang="en-US"/>
    </a:defPPr>
    <a:lvl1pPr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1pPr>
    <a:lvl2pPr marL="456917"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2pPr>
    <a:lvl3pPr marL="913836"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3pPr>
    <a:lvl4pPr marL="1370760"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4pPr>
    <a:lvl5pPr marL="1827678"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5pPr>
    <a:lvl6pPr marL="2284596" algn="l" defTabSz="456917" rtl="0" eaLnBrk="1" latinLnBrk="0" hangingPunct="1">
      <a:defRPr sz="2000" b="1" kern="1200">
        <a:solidFill>
          <a:schemeClr val="tx1"/>
        </a:solidFill>
        <a:latin typeface="Courier New" charset="0"/>
        <a:ea typeface="ＭＳ Ｐゴシック" charset="0"/>
        <a:cs typeface="ＭＳ Ｐゴシック" charset="0"/>
      </a:defRPr>
    </a:lvl6pPr>
    <a:lvl7pPr marL="2741518" algn="l" defTabSz="456917" rtl="0" eaLnBrk="1" latinLnBrk="0" hangingPunct="1">
      <a:defRPr sz="2000" b="1" kern="1200">
        <a:solidFill>
          <a:schemeClr val="tx1"/>
        </a:solidFill>
        <a:latin typeface="Courier New" charset="0"/>
        <a:ea typeface="ＭＳ Ｐゴシック" charset="0"/>
        <a:cs typeface="ＭＳ Ｐゴシック" charset="0"/>
      </a:defRPr>
    </a:lvl7pPr>
    <a:lvl8pPr marL="3198432" algn="l" defTabSz="456917" rtl="0" eaLnBrk="1" latinLnBrk="0" hangingPunct="1">
      <a:defRPr sz="2000" b="1" kern="1200">
        <a:solidFill>
          <a:schemeClr val="tx1"/>
        </a:solidFill>
        <a:latin typeface="Courier New" charset="0"/>
        <a:ea typeface="ＭＳ Ｐゴシック" charset="0"/>
        <a:cs typeface="ＭＳ Ｐゴシック" charset="0"/>
      </a:defRPr>
    </a:lvl8pPr>
    <a:lvl9pPr marL="3655356" algn="l" defTabSz="456917" rtl="0" eaLnBrk="1" latinLnBrk="0" hangingPunct="1">
      <a:defRPr sz="2000" b="1" kern="1200">
        <a:solidFill>
          <a:schemeClr val="tx1"/>
        </a:solidFill>
        <a:latin typeface="Courier New"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2B0"/>
    <a:srgbClr val="FF9857"/>
    <a:srgbClr val="FFFF99"/>
    <a:srgbClr val="FFCC99"/>
    <a:srgbClr val="FF3300"/>
    <a:srgbClr val="CCFFFF"/>
    <a:srgbClr val="FFCC00"/>
    <a:srgbClr val="FF7C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0" autoAdjust="0"/>
  </p:normalViewPr>
  <p:slideViewPr>
    <p:cSldViewPr>
      <p:cViewPr>
        <p:scale>
          <a:sx n="94" d="100"/>
          <a:sy n="94" d="100"/>
        </p:scale>
        <p:origin x="-1032" y="-33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80" d="100"/>
          <a:sy n="80" d="100"/>
        </p:scale>
        <p:origin x="-129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ea typeface="+mn-ea"/>
                <a:cs typeface="+mn-cs"/>
              </a:defRPr>
            </a:lvl1pPr>
          </a:lstStyle>
          <a:p>
            <a:pPr>
              <a:defRPr/>
            </a:pPr>
            <a:endParaRPr lang="en-US"/>
          </a:p>
        </p:txBody>
      </p:sp>
      <p:sp>
        <p:nvSpPr>
          <p:cNvPr id="1064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65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defTabSz="966788">
              <a:defRPr sz="1300"/>
            </a:lvl1pPr>
          </a:lstStyle>
          <a:p>
            <a:pPr>
              <a:defRPr/>
            </a:pPr>
            <a:fld id="{C816B1D2-BE1A-CF48-BB2F-496E285EDAD0}" type="slidenum">
              <a:rPr lang="en-US"/>
              <a:pPr>
                <a:defRPr/>
              </a:pPr>
              <a:t>‹#›</a:t>
            </a:fld>
            <a:endParaRPr lang="en-US"/>
          </a:p>
        </p:txBody>
      </p:sp>
    </p:spTree>
    <p:extLst>
      <p:ext uri="{BB962C8B-B14F-4D97-AF65-F5344CB8AC3E}">
        <p14:creationId xmlns:p14="http://schemas.microsoft.com/office/powerpoint/2010/main" val="35608228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defTabSz="957263">
              <a:defRPr sz="1300" b="0">
                <a:latin typeface="Times New Roman"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6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defTabSz="957263">
              <a:defRPr sz="1300" b="0">
                <a:latin typeface="Times New Roman" charset="0"/>
              </a:defRPr>
            </a:lvl1pPr>
          </a:lstStyle>
          <a:p>
            <a:pPr>
              <a:defRPr/>
            </a:pPr>
            <a:fld id="{3344D7B7-8497-9440-908B-E77F83F666B6}" type="slidenum">
              <a:rPr lang="en-US"/>
              <a:pPr>
                <a:defRPr/>
              </a:pPr>
              <a:t>‹#›</a:t>
            </a:fld>
            <a:endParaRPr lang="en-US"/>
          </a:p>
        </p:txBody>
      </p:sp>
    </p:spTree>
    <p:extLst>
      <p:ext uri="{BB962C8B-B14F-4D97-AF65-F5344CB8AC3E}">
        <p14:creationId xmlns:p14="http://schemas.microsoft.com/office/powerpoint/2010/main" val="19074661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6917"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3836"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076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7678"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4596" algn="l" defTabSz="456917" rtl="0" eaLnBrk="1" latinLnBrk="0" hangingPunct="1">
      <a:defRPr sz="1200" kern="1200">
        <a:solidFill>
          <a:schemeClr val="tx1"/>
        </a:solidFill>
        <a:latin typeface="+mn-lt"/>
        <a:ea typeface="+mn-ea"/>
        <a:cs typeface="+mn-cs"/>
      </a:defRPr>
    </a:lvl6pPr>
    <a:lvl7pPr marL="2741518" algn="l" defTabSz="456917" rtl="0" eaLnBrk="1" latinLnBrk="0" hangingPunct="1">
      <a:defRPr sz="1200" kern="1200">
        <a:solidFill>
          <a:schemeClr val="tx1"/>
        </a:solidFill>
        <a:latin typeface="+mn-lt"/>
        <a:ea typeface="+mn-ea"/>
        <a:cs typeface="+mn-cs"/>
      </a:defRPr>
    </a:lvl7pPr>
    <a:lvl8pPr marL="3198432" algn="l" defTabSz="456917" rtl="0" eaLnBrk="1" latinLnBrk="0" hangingPunct="1">
      <a:defRPr sz="1200" kern="1200">
        <a:solidFill>
          <a:schemeClr val="tx1"/>
        </a:solidFill>
        <a:latin typeface="+mn-lt"/>
        <a:ea typeface="+mn-ea"/>
        <a:cs typeface="+mn-cs"/>
      </a:defRPr>
    </a:lvl8pPr>
    <a:lvl9pPr marL="3655356" algn="l" defTabSz="4569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344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4641AD6-1718-4C43-A7F5-041ED1C9ECD4}" type="slidenum">
              <a:rPr lang="en-US" sz="1300" b="0">
                <a:latin typeface="Times New Roman" charset="0"/>
              </a:rPr>
              <a:pPr eaLnBrk="1" hangingPunct="1"/>
              <a:t>41</a:t>
            </a:fld>
            <a:endParaRPr lang="en-US" sz="1300" b="0">
              <a:latin typeface="Times New Roman" charset="0"/>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8E2CB00-C86A-A747-9BDC-DD3376311CB6}" type="slidenum">
              <a:rPr lang="en-US" sz="1300" b="0">
                <a:latin typeface="Times New Roman" charset="0"/>
              </a:rPr>
              <a:pPr eaLnBrk="1" hangingPunct="1"/>
              <a:t>42</a:t>
            </a:fld>
            <a:endParaRPr lang="en-US" sz="1300" b="0">
              <a:latin typeface="Times New Roman" charset="0"/>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470949-01C9-4545-AAB5-077D8C322328}" type="slidenum">
              <a:rPr lang="en-US" sz="1300" b="0">
                <a:latin typeface="Times New Roman" charset="0"/>
              </a:rPr>
              <a:pPr eaLnBrk="1" hangingPunct="1"/>
              <a:t>43</a:t>
            </a:fld>
            <a:endParaRPr lang="en-US" sz="1300" b="0">
              <a:latin typeface="Times New Roman" charset="0"/>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14CD15E-08C5-BE42-912D-322759A8C347}" type="slidenum">
              <a:rPr lang="en-US" sz="1300" b="0">
                <a:latin typeface="Times New Roman" charset="0"/>
              </a:rPr>
              <a:pPr eaLnBrk="1" hangingPunct="1"/>
              <a:t>44</a:t>
            </a:fld>
            <a:endParaRPr lang="en-US" sz="1300" b="0">
              <a:latin typeface="Times New Roman" charset="0"/>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DD7EC9-8C7B-EB4B-9D61-D90135350C41}" type="slidenum">
              <a:rPr lang="en-US" sz="1300" b="0">
                <a:latin typeface="Times New Roman" charset="0"/>
              </a:rPr>
              <a:pPr eaLnBrk="1" hangingPunct="1"/>
              <a:t>45</a:t>
            </a:fld>
            <a:endParaRPr lang="en-US" sz="1300" b="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Who is he, and why is he my hero?</a:t>
            </a:r>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9C177-BBF5-FC4C-9750-B08106DF2DDB}" type="slidenum">
              <a:rPr lang="en-US"/>
              <a:pPr/>
              <a:t>47</a:t>
            </a:fld>
            <a:endParaRPr lang="en-US"/>
          </a:p>
        </p:txBody>
      </p:sp>
      <p:sp>
        <p:nvSpPr>
          <p:cNvPr id="193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3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1ECA61-3AE7-2C4E-AD4F-E208908BE981}" type="slidenum">
              <a:rPr lang="en-US" sz="1300" b="0">
                <a:latin typeface="Times New Roman" charset="0"/>
              </a:rPr>
              <a:pPr eaLnBrk="1" hangingPunct="1"/>
              <a:t>49</a:t>
            </a:fld>
            <a:endParaRPr lang="en-US" sz="1300" b="0">
              <a:latin typeface="Times New Roman" charset="0"/>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2B2A4E8-85A7-134F-9466-8B9A4A9D7339}" type="slidenum">
              <a:rPr lang="en-US" sz="1300" b="0">
                <a:latin typeface="Times New Roman" charset="0"/>
              </a:rPr>
              <a:pPr eaLnBrk="1" hangingPunct="1"/>
              <a:t>50</a:t>
            </a:fld>
            <a:endParaRPr lang="en-US" sz="1300" b="0">
              <a:latin typeface="Times New Roman" charset="0"/>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100" dirty="0">
                <a:ea typeface="ＭＳ Ｐゴシック" charset="0"/>
                <a:cs typeface="ＭＳ Ｐゴシック" charset="0"/>
              </a:rPr>
              <a:t>Ask: who knows? (from knowing </a:t>
            </a:r>
            <a:r>
              <a:rPr lang="en-US" sz="2100" dirty="0" err="1">
                <a:ea typeface="ＭＳ Ｐゴシック" charset="0"/>
                <a:cs typeface="ＭＳ Ｐゴシック" charset="0"/>
              </a:rPr>
              <a:t>ethernet</a:t>
            </a:r>
            <a:r>
              <a:rPr lang="en-US" sz="2100" dirty="0">
                <a:ea typeface="ＭＳ Ｐゴシック" charset="0"/>
                <a:cs typeface="ＭＳ Ｐゴシック" charset="0"/>
              </a:rPr>
              <a:t>)?</a:t>
            </a:r>
          </a:p>
          <a:p>
            <a:endParaRPr lang="en-US" sz="2100" dirty="0">
              <a:ea typeface="ＭＳ Ｐゴシック" charset="0"/>
              <a:cs typeface="ＭＳ Ｐゴシック" charset="0"/>
            </a:endParaRPr>
          </a:p>
          <a:p>
            <a:r>
              <a:rPr lang="en-US" sz="2100" dirty="0">
                <a:ea typeface="ＭＳ Ｐゴシック" charset="0"/>
                <a:cs typeface="ＭＳ Ｐゴシック" charset="0"/>
              </a:rPr>
              <a:t>Someone who doesn’t, how to do this?</a:t>
            </a:r>
          </a:p>
          <a:p>
            <a:r>
              <a:rPr lang="en-US" sz="2100" dirty="0">
                <a:ea typeface="ＭＳ Ｐゴシック" charset="0"/>
                <a:cs typeface="ＭＳ Ｐゴシック" charset="0"/>
              </a:rPr>
              <a:t>Listen before sending to detect possible collision</a:t>
            </a:r>
          </a:p>
          <a:p>
            <a:r>
              <a:rPr lang="en-US" sz="2100" dirty="0">
                <a:ea typeface="ＭＳ Ｐゴシック" charset="0"/>
                <a:cs typeface="ＭＳ Ｐゴシック" charset="0"/>
              </a:rPr>
              <a:t>Why not listen to detect current collision!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A2B8162-AD91-4E41-87FA-46E55C0794C5}" type="slidenum">
              <a:rPr lang="en-US" sz="1300" b="0">
                <a:latin typeface="Times New Roman" charset="0"/>
              </a:rPr>
              <a:pPr eaLnBrk="1" hangingPunct="1"/>
              <a:t>51</a:t>
            </a:fld>
            <a:endParaRPr lang="en-US" sz="1300" b="0">
              <a:latin typeface="Times New Roman" charset="0"/>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wireless: because reception while</a:t>
            </a:r>
            <a:r>
              <a:rPr lang="en-US" baseline="0" dirty="0" smtClean="0">
                <a:ea typeface="ＭＳ Ｐゴシック" charset="0"/>
                <a:cs typeface="ＭＳ Ｐゴシック" charset="0"/>
              </a:rPr>
              <a:t> </a:t>
            </a:r>
            <a:r>
              <a:rPr lang="en-US" baseline="0" dirty="0" err="1" smtClean="0">
                <a:ea typeface="ＭＳ Ｐゴシック" charset="0"/>
                <a:cs typeface="ＭＳ Ｐゴシック" charset="0"/>
              </a:rPr>
              <a:t>tx</a:t>
            </a:r>
            <a:r>
              <a:rPr lang="en-US" baseline="0" dirty="0" smtClean="0">
                <a:ea typeface="ＭＳ Ｐゴシック" charset="0"/>
                <a:cs typeface="ＭＳ Ｐゴシック" charset="0"/>
              </a:rPr>
              <a:t> is difficult . broadcast isn’t perfect so collisions local</a:t>
            </a:r>
            <a:endParaRPr lang="en-US" dirty="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FEFFECC-891E-BA44-BE9C-D67DB6E1AC28}" type="slidenum">
              <a:rPr lang="en-US" sz="1300" b="0">
                <a:latin typeface="Times New Roman" charset="0"/>
              </a:rPr>
              <a:pPr eaLnBrk="1" hangingPunct="1"/>
              <a:t>52</a:t>
            </a:fld>
            <a:endParaRPr lang="en-US" sz="1300" b="0">
              <a:latin typeface="Times New Roman" charset="0"/>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130659-87AF-CE4D-B5EA-54D55326E82A}" type="slidenum">
              <a:rPr lang="en-US" sz="1300" b="0">
                <a:latin typeface="Times New Roman" charset="0"/>
              </a:rPr>
              <a:pPr eaLnBrk="1" hangingPunct="1"/>
              <a:t>53</a:t>
            </a:fld>
            <a:endParaRPr lang="en-US" sz="1300" b="0">
              <a:latin typeface="Times New Roman" charset="0"/>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10B4C87-43F1-8447-99DD-FB94C86AE74F}" type="slidenum">
              <a:rPr lang="en-US" sz="1300" b="0">
                <a:latin typeface="Times New Roman" charset="0"/>
              </a:rPr>
              <a:pPr eaLnBrk="1" hangingPunct="1"/>
              <a:t>54</a:t>
            </a:fld>
            <a:endParaRPr lang="en-US" sz="1300" b="0">
              <a:latin typeface="Times New Roman" charset="0"/>
            </a:endParaRPr>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100" b="1" dirty="0">
                <a:ea typeface="ＭＳ Ｐゴシック" charset="0"/>
                <a:cs typeface="ＭＳ Ｐゴシック" charset="0"/>
              </a:rPr>
              <a:t>10Gbps is switched, doesn’t have this problem!!!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8173F60-04DA-AF4F-972C-DA3BA148616A}" type="slidenum">
              <a:rPr lang="en-US" sz="1300" b="0">
                <a:latin typeface="Times New Roman" charset="0"/>
              </a:rPr>
              <a:pPr eaLnBrk="1" hangingPunct="1"/>
              <a:t>55</a:t>
            </a:fld>
            <a:endParaRPr lang="en-US" sz="1300" b="0">
              <a:latin typeface="Times New Roman" charset="0"/>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D5449E5-25AA-1A47-9C3B-1506A307C190}" type="slidenum">
              <a:rPr lang="en-US" sz="1300" b="0">
                <a:latin typeface="Times New Roman" charset="0"/>
              </a:rPr>
              <a:pPr eaLnBrk="1" hangingPunct="1"/>
              <a:t>57</a:t>
            </a:fld>
            <a:endParaRPr lang="en-US" sz="1300" b="0">
              <a:latin typeface="Times New Roman"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178" eaLnBrk="0" hangingPunct="0">
              <a:defRPr sz="2000" b="1">
                <a:solidFill>
                  <a:schemeClr val="tx1"/>
                </a:solidFill>
                <a:latin typeface="Courier New" charset="0"/>
                <a:ea typeface="ＭＳ Ｐゴシック" charset="0"/>
                <a:cs typeface="Arial" charset="0"/>
              </a:defRPr>
            </a:lvl1pPr>
            <a:lvl2pPr marL="37928345" indent="-37471185" defTabSz="957178"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159" eaLnBrk="0" fontAlgn="base" hangingPunct="0">
              <a:spcBef>
                <a:spcPct val="0"/>
              </a:spcBef>
              <a:spcAft>
                <a:spcPct val="0"/>
              </a:spcAft>
              <a:defRPr sz="2000" b="1">
                <a:solidFill>
                  <a:schemeClr val="tx1"/>
                </a:solidFill>
                <a:latin typeface="Courier New" charset="0"/>
                <a:ea typeface="Arial" charset="0"/>
                <a:cs typeface="Arial" charset="0"/>
              </a:defRPr>
            </a:lvl6pPr>
            <a:lvl7pPr marL="914319" eaLnBrk="0" fontAlgn="base" hangingPunct="0">
              <a:spcBef>
                <a:spcPct val="0"/>
              </a:spcBef>
              <a:spcAft>
                <a:spcPct val="0"/>
              </a:spcAft>
              <a:defRPr sz="2000" b="1">
                <a:solidFill>
                  <a:schemeClr val="tx1"/>
                </a:solidFill>
                <a:latin typeface="Courier New" charset="0"/>
                <a:ea typeface="Arial" charset="0"/>
                <a:cs typeface="Arial" charset="0"/>
              </a:defRPr>
            </a:lvl7pPr>
            <a:lvl8pPr marL="1371477" eaLnBrk="0" fontAlgn="base" hangingPunct="0">
              <a:spcBef>
                <a:spcPct val="0"/>
              </a:spcBef>
              <a:spcAft>
                <a:spcPct val="0"/>
              </a:spcAft>
              <a:defRPr sz="2000" b="1">
                <a:solidFill>
                  <a:schemeClr val="tx1"/>
                </a:solidFill>
                <a:latin typeface="Courier New" charset="0"/>
                <a:ea typeface="Arial" charset="0"/>
                <a:cs typeface="Arial" charset="0"/>
              </a:defRPr>
            </a:lvl8pPr>
            <a:lvl9pPr marL="1828637"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96FD06-A9BA-354F-8BA4-2858187EFB58}" type="slidenum">
              <a:rPr lang="en-US" sz="1300" b="0">
                <a:latin typeface="Times New Roman" charset="0"/>
              </a:rPr>
              <a:pPr eaLnBrk="1" hangingPunct="1"/>
              <a:t>58</a:t>
            </a:fld>
            <a:endParaRPr lang="en-US" sz="1300" b="0">
              <a:latin typeface="Times New Roman" charset="0"/>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a:xfrm>
            <a:off x="1258888" y="720725"/>
            <a:ext cx="4800600" cy="3600450"/>
          </a:xfrm>
          <a:ln/>
        </p:spPr>
      </p:sp>
      <p:sp>
        <p:nvSpPr>
          <p:cNvPr id="29700" name="Rectangle 3"/>
          <p:cNvSpPr>
            <a:spLocks noGrp="1" noChangeArrowheads="1"/>
          </p:cNvSpPr>
          <p:nvPr>
            <p:ph type="body" idx="1"/>
          </p:nvPr>
        </p:nvSpPr>
        <p:spPr>
          <a:xfrm>
            <a:off x="974725" y="4559300"/>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17" indent="0" algn="ctr">
              <a:buNone/>
              <a:defRPr/>
            </a:lvl2pPr>
            <a:lvl3pPr marL="913836" indent="0" algn="ctr">
              <a:buNone/>
              <a:defRPr/>
            </a:lvl3pPr>
            <a:lvl4pPr marL="1370760" indent="0" algn="ctr">
              <a:buNone/>
              <a:defRPr/>
            </a:lvl4pPr>
            <a:lvl5pPr marL="1827678" indent="0" algn="ctr">
              <a:buNone/>
              <a:defRPr/>
            </a:lvl5pPr>
            <a:lvl6pPr marL="2284596" indent="0" algn="ctr">
              <a:buNone/>
              <a:defRPr/>
            </a:lvl6pPr>
            <a:lvl7pPr marL="2741518" indent="0" algn="ctr">
              <a:buNone/>
              <a:defRPr/>
            </a:lvl7pPr>
            <a:lvl8pPr marL="3198432" indent="0" algn="ctr">
              <a:buNone/>
              <a:defRPr/>
            </a:lvl8pPr>
            <a:lvl9pPr marL="365535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0F5E10-A0CA-344B-8575-36A6C69B75D5}" type="slidenum">
              <a:rPr lang="en-US"/>
              <a:pPr>
                <a:defRPr/>
              </a:pPr>
              <a:t>‹#›</a:t>
            </a:fld>
            <a:endParaRPr lang="en-US"/>
          </a:p>
        </p:txBody>
      </p:sp>
    </p:spTree>
    <p:extLst>
      <p:ext uri="{BB962C8B-B14F-4D97-AF65-F5344CB8AC3E}">
        <p14:creationId xmlns:p14="http://schemas.microsoft.com/office/powerpoint/2010/main" val="423203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8E7706-4F62-EA48-B7A0-989AE18DF5DD}" type="slidenum">
              <a:rPr lang="en-US"/>
              <a:pPr>
                <a:defRPr/>
              </a:pPr>
              <a:t>‹#›</a:t>
            </a:fld>
            <a:endParaRPr lang="en-US"/>
          </a:p>
        </p:txBody>
      </p:sp>
    </p:spTree>
    <p:extLst>
      <p:ext uri="{BB962C8B-B14F-4D97-AF65-F5344CB8AC3E}">
        <p14:creationId xmlns:p14="http://schemas.microsoft.com/office/powerpoint/2010/main" val="2240453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2A41BD-0D0C-7043-AF85-3A59FA5DE81D}" type="slidenum">
              <a:rPr lang="en-US"/>
              <a:pPr>
                <a:defRPr/>
              </a:pPr>
              <a:t>‹#›</a:t>
            </a:fld>
            <a:endParaRPr lang="en-US"/>
          </a:p>
        </p:txBody>
      </p:sp>
    </p:spTree>
    <p:extLst>
      <p:ext uri="{BB962C8B-B14F-4D97-AF65-F5344CB8AC3E}">
        <p14:creationId xmlns:p14="http://schemas.microsoft.com/office/powerpoint/2010/main" val="449053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12" y="381000"/>
            <a:ext cx="8069263"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152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4152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41B29A17-FCF0-ED41-92FA-32F7C054FF4E}" type="slidenum">
              <a:rPr lang="en-US"/>
              <a:pPr/>
              <a:t>‹#›</a:t>
            </a:fld>
            <a:endParaRPr lang="en-US"/>
          </a:p>
        </p:txBody>
      </p:sp>
    </p:spTree>
    <p:extLst>
      <p:ext uri="{BB962C8B-B14F-4D97-AF65-F5344CB8AC3E}">
        <p14:creationId xmlns:p14="http://schemas.microsoft.com/office/powerpoint/2010/main" val="343198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07158-3B47-5C4A-A629-859413085659}" type="slidenum">
              <a:rPr lang="en-US"/>
              <a:pPr>
                <a:defRPr/>
              </a:pPr>
              <a:t>‹#›</a:t>
            </a:fld>
            <a:endParaRPr lang="en-US"/>
          </a:p>
        </p:txBody>
      </p:sp>
    </p:spTree>
    <p:extLst>
      <p:ext uri="{BB962C8B-B14F-4D97-AF65-F5344CB8AC3E}">
        <p14:creationId xmlns:p14="http://schemas.microsoft.com/office/powerpoint/2010/main" val="93980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5"/>
            <a:ext cx="7772400" cy="1500187"/>
          </a:xfrm>
        </p:spPr>
        <p:txBody>
          <a:bodyPr anchor="b"/>
          <a:lstStyle>
            <a:lvl1pPr marL="0" indent="0">
              <a:buNone/>
              <a:defRPr sz="2000"/>
            </a:lvl1pPr>
            <a:lvl2pPr marL="456917" indent="0">
              <a:buNone/>
              <a:defRPr sz="1800"/>
            </a:lvl2pPr>
            <a:lvl3pPr marL="913836" indent="0">
              <a:buNone/>
              <a:defRPr sz="1600"/>
            </a:lvl3pPr>
            <a:lvl4pPr marL="1370760" indent="0">
              <a:buNone/>
              <a:defRPr sz="1400"/>
            </a:lvl4pPr>
            <a:lvl5pPr marL="1827678" indent="0">
              <a:buNone/>
              <a:defRPr sz="1400"/>
            </a:lvl5pPr>
            <a:lvl6pPr marL="2284596" indent="0">
              <a:buNone/>
              <a:defRPr sz="1400"/>
            </a:lvl6pPr>
            <a:lvl7pPr marL="2741518" indent="0">
              <a:buNone/>
              <a:defRPr sz="1400"/>
            </a:lvl7pPr>
            <a:lvl8pPr marL="3198432" indent="0">
              <a:buNone/>
              <a:defRPr sz="1400"/>
            </a:lvl8pPr>
            <a:lvl9pPr marL="365535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78DD-F5B8-314B-9873-FEA8875CB5E5}" type="slidenum">
              <a:rPr lang="en-US"/>
              <a:pPr>
                <a:defRPr/>
              </a:pPr>
              <a:t>‹#›</a:t>
            </a:fld>
            <a:endParaRPr lang="en-US"/>
          </a:p>
        </p:txBody>
      </p:sp>
    </p:spTree>
    <p:extLst>
      <p:ext uri="{BB962C8B-B14F-4D97-AF65-F5344CB8AC3E}">
        <p14:creationId xmlns:p14="http://schemas.microsoft.com/office/powerpoint/2010/main" val="305114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5B920-46FC-A548-895D-36A9BD933E67}" type="slidenum">
              <a:rPr lang="en-US"/>
              <a:pPr>
                <a:defRPr/>
              </a:pPr>
              <a:t>‹#›</a:t>
            </a:fld>
            <a:endParaRPr lang="en-US"/>
          </a:p>
        </p:txBody>
      </p:sp>
    </p:spTree>
    <p:extLst>
      <p:ext uri="{BB962C8B-B14F-4D97-AF65-F5344CB8AC3E}">
        <p14:creationId xmlns:p14="http://schemas.microsoft.com/office/powerpoint/2010/main" val="6769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17" indent="0">
              <a:buNone/>
              <a:defRPr sz="2000" b="1"/>
            </a:lvl2pPr>
            <a:lvl3pPr marL="913836" indent="0">
              <a:buNone/>
              <a:defRPr sz="1800" b="1"/>
            </a:lvl3pPr>
            <a:lvl4pPr marL="1370760" indent="0">
              <a:buNone/>
              <a:defRPr sz="1600" b="1"/>
            </a:lvl4pPr>
            <a:lvl5pPr marL="1827678" indent="0">
              <a:buNone/>
              <a:defRPr sz="1600" b="1"/>
            </a:lvl5pPr>
            <a:lvl6pPr marL="2284596" indent="0">
              <a:buNone/>
              <a:defRPr sz="1600" b="1"/>
            </a:lvl6pPr>
            <a:lvl7pPr marL="2741518" indent="0">
              <a:buNone/>
              <a:defRPr sz="1600" b="1"/>
            </a:lvl7pPr>
            <a:lvl8pPr marL="3198432" indent="0">
              <a:buNone/>
              <a:defRPr sz="1600" b="1"/>
            </a:lvl8pPr>
            <a:lvl9pPr marL="365535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0E245D-63E1-8C4C-9A3D-7CB34664D30D}" type="slidenum">
              <a:rPr lang="en-US"/>
              <a:pPr>
                <a:defRPr/>
              </a:pPr>
              <a:t>‹#›</a:t>
            </a:fld>
            <a:endParaRPr lang="en-US"/>
          </a:p>
        </p:txBody>
      </p:sp>
    </p:spTree>
    <p:extLst>
      <p:ext uri="{BB962C8B-B14F-4D97-AF65-F5344CB8AC3E}">
        <p14:creationId xmlns:p14="http://schemas.microsoft.com/office/powerpoint/2010/main" val="283878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FA6654-21FB-CA40-A072-7FA17CC0EB75}" type="slidenum">
              <a:rPr lang="en-US"/>
              <a:pPr>
                <a:defRPr/>
              </a:pPr>
              <a:t>‹#›</a:t>
            </a:fld>
            <a:endParaRPr lang="en-US"/>
          </a:p>
        </p:txBody>
      </p:sp>
    </p:spTree>
    <p:extLst>
      <p:ext uri="{BB962C8B-B14F-4D97-AF65-F5344CB8AC3E}">
        <p14:creationId xmlns:p14="http://schemas.microsoft.com/office/powerpoint/2010/main" val="119219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88F724-9A37-7B41-BBCB-F97B60D8CFAB}" type="slidenum">
              <a:rPr lang="en-US"/>
              <a:pPr>
                <a:defRPr/>
              </a:pPr>
              <a:t>‹#›</a:t>
            </a:fld>
            <a:endParaRPr lang="en-US"/>
          </a:p>
        </p:txBody>
      </p:sp>
    </p:spTree>
    <p:extLst>
      <p:ext uri="{BB962C8B-B14F-4D97-AF65-F5344CB8AC3E}">
        <p14:creationId xmlns:p14="http://schemas.microsoft.com/office/powerpoint/2010/main" val="216918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F66742-18A0-1B48-A0FD-EA85AA809D89}" type="slidenum">
              <a:rPr lang="en-US"/>
              <a:pPr>
                <a:defRPr/>
              </a:pPr>
              <a:t>‹#›</a:t>
            </a:fld>
            <a:endParaRPr lang="en-US"/>
          </a:p>
        </p:txBody>
      </p:sp>
    </p:spTree>
    <p:extLst>
      <p:ext uri="{BB962C8B-B14F-4D97-AF65-F5344CB8AC3E}">
        <p14:creationId xmlns:p14="http://schemas.microsoft.com/office/powerpoint/2010/main" val="231161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7" indent="0">
              <a:buNone/>
              <a:defRPr sz="2800"/>
            </a:lvl2pPr>
            <a:lvl3pPr marL="913836" indent="0">
              <a:buNone/>
              <a:defRPr sz="2400"/>
            </a:lvl3pPr>
            <a:lvl4pPr marL="1370760" indent="0">
              <a:buNone/>
              <a:defRPr sz="2000"/>
            </a:lvl4pPr>
            <a:lvl5pPr marL="1827678" indent="0">
              <a:buNone/>
              <a:defRPr sz="2000"/>
            </a:lvl5pPr>
            <a:lvl6pPr marL="2284596" indent="0">
              <a:buNone/>
              <a:defRPr sz="2000"/>
            </a:lvl6pPr>
            <a:lvl7pPr marL="2741518" indent="0">
              <a:buNone/>
              <a:defRPr sz="2000"/>
            </a:lvl7pPr>
            <a:lvl8pPr marL="3198432" indent="0">
              <a:buNone/>
              <a:defRPr sz="2000"/>
            </a:lvl8pPr>
            <a:lvl9pPr marL="3655356"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17" indent="0">
              <a:buNone/>
              <a:defRPr sz="1200"/>
            </a:lvl2pPr>
            <a:lvl3pPr marL="913836" indent="0">
              <a:buNone/>
              <a:defRPr sz="1000"/>
            </a:lvl3pPr>
            <a:lvl4pPr marL="1370760" indent="0">
              <a:buNone/>
              <a:defRPr sz="900"/>
            </a:lvl4pPr>
            <a:lvl5pPr marL="1827678" indent="0">
              <a:buNone/>
              <a:defRPr sz="900"/>
            </a:lvl5pPr>
            <a:lvl6pPr marL="2284596" indent="0">
              <a:buNone/>
              <a:defRPr sz="900"/>
            </a:lvl6pPr>
            <a:lvl7pPr marL="2741518" indent="0">
              <a:buNone/>
              <a:defRPr sz="900"/>
            </a:lvl7pPr>
            <a:lvl8pPr marL="3198432" indent="0">
              <a:buNone/>
              <a:defRPr sz="900"/>
            </a:lvl8pPr>
            <a:lvl9pPr marL="365535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76B207-A5D9-C040-8DE6-427C11144177}" type="slidenum">
              <a:rPr lang="en-US"/>
              <a:pPr>
                <a:defRPr/>
              </a:pPr>
              <a:t>‹#›</a:t>
            </a:fld>
            <a:endParaRPr lang="en-US"/>
          </a:p>
        </p:txBody>
      </p:sp>
    </p:spTree>
    <p:extLst>
      <p:ext uri="{BB962C8B-B14F-4D97-AF65-F5344CB8AC3E}">
        <p14:creationId xmlns:p14="http://schemas.microsoft.com/office/powerpoint/2010/main" val="18047256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9"/>
            <a:ext cx="82296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83" tIns="45692" rIns="91383" bIns="45692"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83" tIns="45692" rIns="91383" bIns="4569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83" tIns="45692" rIns="91383" bIns="45692" numCol="1" anchor="t" anchorCtr="0" compatLnSpc="1">
            <a:prstTxWarp prst="textNoShape">
              <a:avLst/>
            </a:prstTxWarp>
          </a:bodyPr>
          <a:lstStyle>
            <a:lvl1pPr algn="l">
              <a:defRPr sz="1000" b="0">
                <a:latin typeface="+mn-lt"/>
                <a:ea typeface="+mn-ea"/>
                <a:cs typeface="+mn-cs"/>
              </a:defRPr>
            </a:lvl1pPr>
          </a:lstStyle>
          <a:p>
            <a:pPr>
              <a:defRPr/>
            </a:pPr>
            <a:endParaRPr lang="en-US"/>
          </a:p>
        </p:txBody>
      </p:sp>
      <p:sp>
        <p:nvSpPr>
          <p:cNvPr id="901125"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83" tIns="45692" rIns="91383" bIns="45692" numCol="1" anchor="t" anchorCtr="0" compatLnSpc="1">
            <a:prstTxWarp prst="textNoShape">
              <a:avLst/>
            </a:prstTxWarp>
          </a:bodyPr>
          <a:lstStyle>
            <a:lvl1pPr algn="ctr">
              <a:defRPr sz="1000" b="0">
                <a:latin typeface="+mn-lt"/>
                <a:ea typeface="+mn-ea"/>
                <a:cs typeface="+mn-cs"/>
              </a:defRPr>
            </a:lvl1pPr>
          </a:lstStyle>
          <a:p>
            <a:pPr>
              <a:defRPr/>
            </a:pPr>
            <a:endParaRPr lang="en-US"/>
          </a:p>
        </p:txBody>
      </p:sp>
      <p:sp>
        <p:nvSpPr>
          <p:cNvPr id="9011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83" tIns="45692" rIns="91383" bIns="45692" numCol="1" anchor="t" anchorCtr="0" compatLnSpc="1">
            <a:prstTxWarp prst="textNoShape">
              <a:avLst/>
            </a:prstTxWarp>
          </a:bodyPr>
          <a:lstStyle>
            <a:lvl1pPr>
              <a:defRPr sz="1000" b="0">
                <a:latin typeface="Arial" charset="0"/>
              </a:defRPr>
            </a:lvl1pPr>
          </a:lstStyle>
          <a:p>
            <a:pPr>
              <a:defRPr/>
            </a:pPr>
            <a:fld id="{EA01B2A8-52CD-F545-8CC6-5F85D29D8AF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39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9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9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9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900" b="1">
          <a:solidFill>
            <a:schemeClr val="tx2"/>
          </a:solidFill>
          <a:latin typeface="Arial" charset="0"/>
          <a:ea typeface="ＭＳ Ｐゴシック" charset="-128"/>
          <a:cs typeface="ＭＳ Ｐゴシック" charset="-128"/>
        </a:defRPr>
      </a:lvl5pPr>
      <a:lvl6pPr marL="456917" algn="l" rtl="0" fontAlgn="base">
        <a:spcBef>
          <a:spcPct val="0"/>
        </a:spcBef>
        <a:spcAft>
          <a:spcPct val="0"/>
        </a:spcAft>
        <a:defRPr sz="3900" b="1">
          <a:solidFill>
            <a:schemeClr val="tx2"/>
          </a:solidFill>
          <a:latin typeface="Arial" charset="0"/>
        </a:defRPr>
      </a:lvl6pPr>
      <a:lvl7pPr marL="913836" algn="l" rtl="0" fontAlgn="base">
        <a:spcBef>
          <a:spcPct val="0"/>
        </a:spcBef>
        <a:spcAft>
          <a:spcPct val="0"/>
        </a:spcAft>
        <a:defRPr sz="3900" b="1">
          <a:solidFill>
            <a:schemeClr val="tx2"/>
          </a:solidFill>
          <a:latin typeface="Arial" charset="0"/>
        </a:defRPr>
      </a:lvl7pPr>
      <a:lvl8pPr marL="1370760" algn="l" rtl="0" fontAlgn="base">
        <a:spcBef>
          <a:spcPct val="0"/>
        </a:spcBef>
        <a:spcAft>
          <a:spcPct val="0"/>
        </a:spcAft>
        <a:defRPr sz="3900" b="1">
          <a:solidFill>
            <a:schemeClr val="tx2"/>
          </a:solidFill>
          <a:latin typeface="Arial" charset="0"/>
        </a:defRPr>
      </a:lvl8pPr>
      <a:lvl9pPr marL="1827678" algn="l" rtl="0" fontAlgn="base">
        <a:spcBef>
          <a:spcPct val="0"/>
        </a:spcBef>
        <a:spcAft>
          <a:spcPct val="0"/>
        </a:spcAft>
        <a:defRPr sz="3900" b="1">
          <a:solidFill>
            <a:schemeClr val="tx2"/>
          </a:solidFill>
          <a:latin typeface="Arial" charset="0"/>
        </a:defRPr>
      </a:lvl9pPr>
    </p:titleStyle>
    <p:bodyStyle>
      <a:lvl1pPr marL="342692" indent="-342692"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1725" indent="-347450"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6823" indent="-29350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0323" indent="-29192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7630" indent="-315721"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4553" indent="-315721"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1472" indent="-315721"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68389" indent="-315721"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5311" indent="-315721"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6917" rtl="0" eaLnBrk="1" latinLnBrk="0" hangingPunct="1">
        <a:defRPr sz="1800" kern="1200">
          <a:solidFill>
            <a:schemeClr val="tx1"/>
          </a:solidFill>
          <a:latin typeface="+mn-lt"/>
          <a:ea typeface="+mn-ea"/>
          <a:cs typeface="+mn-cs"/>
        </a:defRPr>
      </a:lvl1pPr>
      <a:lvl2pPr marL="456917" algn="l" defTabSz="456917" rtl="0" eaLnBrk="1" latinLnBrk="0" hangingPunct="1">
        <a:defRPr sz="1800" kern="1200">
          <a:solidFill>
            <a:schemeClr val="tx1"/>
          </a:solidFill>
          <a:latin typeface="+mn-lt"/>
          <a:ea typeface="+mn-ea"/>
          <a:cs typeface="+mn-cs"/>
        </a:defRPr>
      </a:lvl2pPr>
      <a:lvl3pPr marL="913836" algn="l" defTabSz="456917" rtl="0" eaLnBrk="1" latinLnBrk="0" hangingPunct="1">
        <a:defRPr sz="1800" kern="1200">
          <a:solidFill>
            <a:schemeClr val="tx1"/>
          </a:solidFill>
          <a:latin typeface="+mn-lt"/>
          <a:ea typeface="+mn-ea"/>
          <a:cs typeface="+mn-cs"/>
        </a:defRPr>
      </a:lvl3pPr>
      <a:lvl4pPr marL="1370760" algn="l" defTabSz="456917" rtl="0" eaLnBrk="1" latinLnBrk="0" hangingPunct="1">
        <a:defRPr sz="1800" kern="1200">
          <a:solidFill>
            <a:schemeClr val="tx1"/>
          </a:solidFill>
          <a:latin typeface="+mn-lt"/>
          <a:ea typeface="+mn-ea"/>
          <a:cs typeface="+mn-cs"/>
        </a:defRPr>
      </a:lvl4pPr>
      <a:lvl5pPr marL="1827678" algn="l" defTabSz="456917" rtl="0" eaLnBrk="1" latinLnBrk="0" hangingPunct="1">
        <a:defRPr sz="1800" kern="1200">
          <a:solidFill>
            <a:schemeClr val="tx1"/>
          </a:solidFill>
          <a:latin typeface="+mn-lt"/>
          <a:ea typeface="+mn-ea"/>
          <a:cs typeface="+mn-cs"/>
        </a:defRPr>
      </a:lvl5pPr>
      <a:lvl6pPr marL="2284596" algn="l" defTabSz="456917" rtl="0" eaLnBrk="1" latinLnBrk="0" hangingPunct="1">
        <a:defRPr sz="1800" kern="1200">
          <a:solidFill>
            <a:schemeClr val="tx1"/>
          </a:solidFill>
          <a:latin typeface="+mn-lt"/>
          <a:ea typeface="+mn-ea"/>
          <a:cs typeface="+mn-cs"/>
        </a:defRPr>
      </a:lvl6pPr>
      <a:lvl7pPr marL="2741518" algn="l" defTabSz="456917" rtl="0" eaLnBrk="1" latinLnBrk="0" hangingPunct="1">
        <a:defRPr sz="1800" kern="1200">
          <a:solidFill>
            <a:schemeClr val="tx1"/>
          </a:solidFill>
          <a:latin typeface="+mn-lt"/>
          <a:ea typeface="+mn-ea"/>
          <a:cs typeface="+mn-cs"/>
        </a:defRPr>
      </a:lvl7pPr>
      <a:lvl8pPr marL="3198432" algn="l" defTabSz="456917" rtl="0" eaLnBrk="1" latinLnBrk="0" hangingPunct="1">
        <a:defRPr sz="1800" kern="1200">
          <a:solidFill>
            <a:schemeClr val="tx1"/>
          </a:solidFill>
          <a:latin typeface="+mn-lt"/>
          <a:ea typeface="+mn-ea"/>
          <a:cs typeface="+mn-cs"/>
        </a:defRPr>
      </a:lvl8pPr>
      <a:lvl9pPr marL="3655356" algn="l" defTabSz="4569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inst.eecs.berkeley.edu/~ee122/"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bin"/><Relationship Id="rId5"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www.janelanaweb.com/digitais/imagens/nelson.gif&amp;imgrefurl=http://www.janelanaweb.com/digitais/alquimistanelson.html&amp;h=204&amp;w=150&amp;sz=55&amp;tbnid=IDD4qt-_U98J:&amp;tbnh=97&amp;tbnw=72&amp;start=15&amp;prev=/images?q=ted+nelson&amp;hl=en&amp;lr=&amp;sa=N" TargetMode="External"/><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3" Type="http://schemas.openxmlformats.org/officeDocument/2006/relationships/hyperlink" Target="http://www.w3.org/Press/Stock/Berners-Lee/2001-eur-head-quarter.jpg" TargetMode="External"/><Relationship Id="rId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package" Target="../embeddings/Microsoft_Word_Document1.docx"/><Relationship Id="rId5" Type="http://schemas.openxmlformats.org/officeDocument/2006/relationships/image" Target="../media/image20.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tp://www.cs.berkeley.edu/~istoica/cs194/05/lecture.ppt" TargetMode="External"/><Relationship Id="rId3" Type="http://schemas.openxmlformats.org/officeDocument/2006/relationships/hyperlink" Target="http://us.f413.mail.yahoo.com/ym/ShowLetter?box=@B@Bulk&amp;MsgId=2604_1744106_29699_1123_1261_0_28917_3552_1289957100&amp;Search=&amp;Nhead=f&amp;YY=31454&amp;order=down&amp;sort=date&amp;pos=0&amp;view=a&amp;head=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28600" y="1143000"/>
            <a:ext cx="8839200" cy="1905000"/>
          </a:xfrm>
        </p:spPr>
        <p:txBody>
          <a:bodyPr/>
          <a:lstStyle/>
          <a:p>
            <a:pPr algn="ctr" eaLnBrk="1" hangingPunct="1"/>
            <a:r>
              <a:rPr lang="en-US" dirty="0" smtClean="0">
                <a:latin typeface="Arial" charset="0"/>
                <a:ea typeface="ＭＳ Ｐゴシック" charset="0"/>
                <a:cs typeface="ＭＳ Ｐゴシック" charset="0"/>
              </a:rPr>
              <a:t>The Web</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Random Access</a:t>
            </a:r>
            <a:endParaRPr lang="en-US" dirty="0">
              <a:latin typeface="Arial" charset="0"/>
              <a:ea typeface="ＭＳ Ｐゴシック" charset="0"/>
              <a:cs typeface="ＭＳ Ｐゴシック" charset="0"/>
            </a:endParaRPr>
          </a:p>
        </p:txBody>
      </p:sp>
      <p:sp>
        <p:nvSpPr>
          <p:cNvPr id="15362" name="Subtitle 2"/>
          <p:cNvSpPr>
            <a:spLocks noGrp="1"/>
          </p:cNvSpPr>
          <p:nvPr>
            <p:ph type="subTitle" idx="1"/>
          </p:nvPr>
        </p:nvSpPr>
        <p:spPr>
          <a:xfrm>
            <a:off x="838200" y="3657600"/>
            <a:ext cx="7696200" cy="2971800"/>
          </a:xfrm>
        </p:spPr>
        <p:txBody>
          <a:bodyPr/>
          <a:lstStyle/>
          <a:p>
            <a:pPr eaLnBrk="1" hangingPunct="1"/>
            <a:r>
              <a:rPr lang="en-US" dirty="0" smtClean="0">
                <a:latin typeface="Arial" charset="0"/>
                <a:ea typeface="ＭＳ Ｐゴシック" charset="0"/>
                <a:cs typeface="ＭＳ Ｐゴシック" charset="0"/>
              </a:rPr>
              <a:t>CS168</a:t>
            </a:r>
            <a:r>
              <a:rPr lang="en-US" dirty="0" smtClean="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Fall </a:t>
            </a:r>
            <a:r>
              <a:rPr lang="en-US" dirty="0" smtClean="0">
                <a:latin typeface="Arial" charset="0"/>
                <a:ea typeface="ＭＳ Ｐゴシック" charset="0"/>
                <a:cs typeface="ＭＳ Ｐゴシック" charset="0"/>
              </a:rPr>
              <a:t>2014</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Sylvia Ratnasamy</a:t>
            </a:r>
          </a:p>
          <a:p>
            <a:pPr eaLnBrk="1" hangingPunct="1"/>
            <a:r>
              <a:rPr lang="en-US" dirty="0">
                <a:latin typeface="Arial" charset="0"/>
                <a:ea typeface="ＭＳ Ｐゴシック" charset="0"/>
                <a:cs typeface="ＭＳ Ｐゴシック" charset="0"/>
                <a:hlinkClick r:id="rId3"/>
              </a:rPr>
              <a:t>http://inst.eecs.berkeley.edu/</a:t>
            </a:r>
            <a:r>
              <a:rPr lang="en-US" dirty="0" smtClean="0">
                <a:latin typeface="Arial" charset="0"/>
                <a:ea typeface="ＭＳ Ｐゴシック" charset="0"/>
                <a:cs typeface="ＭＳ Ｐゴシック" charset="0"/>
                <a:hlinkClick r:id="rId3"/>
              </a:rPr>
              <a:t>~</a:t>
            </a:r>
            <a:r>
              <a:rPr lang="en-US" dirty="0" smtClean="0">
                <a:latin typeface="Arial" charset="0"/>
                <a:ea typeface="ＭＳ Ｐゴシック" charset="0"/>
                <a:cs typeface="ＭＳ Ｐゴシック" charset="0"/>
                <a:hlinkClick r:id="rId3"/>
              </a:rPr>
              <a:t>cs168</a:t>
            </a:r>
            <a:r>
              <a:rPr lang="en-US" dirty="0" smtClean="0">
                <a:latin typeface="Arial" charset="0"/>
                <a:ea typeface="ＭＳ Ｐゴシック" charset="0"/>
                <a:cs typeface="ＭＳ Ｐゴシック" charset="0"/>
                <a:hlinkClick r:id="rId3"/>
              </a:rPr>
              <a:t>/</a:t>
            </a:r>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r>
              <a:rPr lang="en-US" sz="2400" i="1" dirty="0" smtClean="0">
                <a:solidFill>
                  <a:schemeClr val="tx1">
                    <a:lumMod val="75000"/>
                    <a:lumOff val="25000"/>
                  </a:schemeClr>
                </a:solidFill>
                <a:latin typeface="Arial" charset="0"/>
                <a:ea typeface="ＭＳ Ｐゴシック" charset="0"/>
                <a:cs typeface="ＭＳ Ｐゴシック" charset="0"/>
              </a:rPr>
              <a:t>Material thanks to Ion </a:t>
            </a:r>
            <a:r>
              <a:rPr lang="en-US" sz="2400" i="1" dirty="0" err="1" smtClean="0">
                <a:solidFill>
                  <a:schemeClr val="tx1">
                    <a:lumMod val="75000"/>
                    <a:lumOff val="25000"/>
                  </a:schemeClr>
                </a:solidFill>
                <a:latin typeface="Arial" charset="0"/>
                <a:ea typeface="ＭＳ Ｐゴシック" charset="0"/>
                <a:cs typeface="ＭＳ Ｐゴシック" charset="0"/>
              </a:rPr>
              <a:t>Stoica</a:t>
            </a:r>
            <a:r>
              <a:rPr lang="en-US" sz="2400" i="1" dirty="0" smtClean="0">
                <a:solidFill>
                  <a:schemeClr val="tx1">
                    <a:lumMod val="75000"/>
                    <a:lumOff val="25000"/>
                  </a:schemeClr>
                </a:solidFill>
                <a:latin typeface="Arial" charset="0"/>
                <a:ea typeface="ＭＳ Ｐゴシック" charset="0"/>
                <a:cs typeface="ＭＳ Ｐゴシック" charset="0"/>
              </a:rPr>
              <a:t>, Scott </a:t>
            </a:r>
            <a:r>
              <a:rPr lang="en-US" sz="2400" i="1" dirty="0" err="1" smtClean="0">
                <a:solidFill>
                  <a:schemeClr val="tx1">
                    <a:lumMod val="75000"/>
                    <a:lumOff val="25000"/>
                  </a:schemeClr>
                </a:solidFill>
                <a:latin typeface="Arial" charset="0"/>
                <a:ea typeface="ＭＳ Ｐゴシック" charset="0"/>
                <a:cs typeface="ＭＳ Ｐゴシック" charset="0"/>
              </a:rPr>
              <a:t>Shenker</a:t>
            </a:r>
            <a:r>
              <a:rPr lang="en-US" sz="2400" i="1" dirty="0" smtClean="0">
                <a:solidFill>
                  <a:schemeClr val="tx1">
                    <a:lumMod val="75000"/>
                    <a:lumOff val="25000"/>
                  </a:schemeClr>
                </a:solidFill>
                <a:latin typeface="Arial" charset="0"/>
                <a:ea typeface="ＭＳ Ｐゴシック" charset="0"/>
                <a:cs typeface="ＭＳ Ｐゴシック" charset="0"/>
              </a:rPr>
              <a:t>, Jennifer Rexford, Nick </a:t>
            </a:r>
            <a:r>
              <a:rPr lang="en-US" sz="2400" i="1" dirty="0" err="1" smtClean="0">
                <a:solidFill>
                  <a:schemeClr val="tx1">
                    <a:lumMod val="75000"/>
                    <a:lumOff val="25000"/>
                  </a:schemeClr>
                </a:solidFill>
                <a:latin typeface="Arial" charset="0"/>
                <a:ea typeface="ＭＳ Ｐゴシック" charset="0"/>
                <a:cs typeface="ＭＳ Ｐゴシック" charset="0"/>
              </a:rPr>
              <a:t>McKeown</a:t>
            </a:r>
            <a:r>
              <a:rPr lang="en-US" sz="2400" i="1" dirty="0" smtClean="0">
                <a:solidFill>
                  <a:schemeClr val="tx1">
                    <a:lumMod val="75000"/>
                    <a:lumOff val="25000"/>
                  </a:schemeClr>
                </a:solidFill>
                <a:latin typeface="Arial" charset="0"/>
                <a:ea typeface="ＭＳ Ｐゴシック" charset="0"/>
                <a:cs typeface="ＭＳ Ｐゴシック" charset="0"/>
              </a:rPr>
              <a:t>, and many other colleagues</a:t>
            </a:r>
            <a:endParaRPr lang="en-US" sz="2400" i="1" dirty="0">
              <a:solidFill>
                <a:schemeClr val="tx1">
                  <a:lumMod val="75000"/>
                  <a:lumOff val="25000"/>
                </a:schemeClr>
              </a:solidFill>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204212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p:txBody>
          <a:bodyPr/>
          <a:lstStyle/>
          <a:p>
            <a:r>
              <a:rPr lang="en-US"/>
              <a:t>Web and DNS</a:t>
            </a:r>
          </a:p>
        </p:txBody>
      </p:sp>
      <p:sp>
        <p:nvSpPr>
          <p:cNvPr id="1654787" name="Rectangle 3"/>
          <p:cNvSpPr>
            <a:spLocks noGrp="1" noChangeArrowheads="1"/>
          </p:cNvSpPr>
          <p:nvPr>
            <p:ph type="body" idx="1"/>
          </p:nvPr>
        </p:nvSpPr>
        <p:spPr/>
        <p:txBody>
          <a:bodyPr/>
          <a:lstStyle/>
          <a:p>
            <a:r>
              <a:rPr lang="en-US" dirty="0"/>
              <a:t>URLs use hostnames</a:t>
            </a:r>
          </a:p>
          <a:p>
            <a:endParaRPr lang="en-US" dirty="0"/>
          </a:p>
          <a:p>
            <a:r>
              <a:rPr lang="en-US" dirty="0"/>
              <a:t>Thus, content names are tied to specific hosts</a:t>
            </a:r>
          </a:p>
          <a:p>
            <a:endParaRPr lang="en-US" dirty="0"/>
          </a:p>
          <a:p>
            <a:r>
              <a:rPr lang="en-US" dirty="0" smtClean="0"/>
              <a:t>Why is this a problem?</a:t>
            </a:r>
          </a:p>
          <a:p>
            <a:endParaRPr lang="en-US" dirty="0"/>
          </a:p>
          <a:p>
            <a:r>
              <a:rPr lang="en-US" dirty="0" smtClean="0"/>
              <a:t>Makes persistence of names problematic…</a:t>
            </a:r>
            <a:endParaRPr lang="en-US" dirty="0"/>
          </a:p>
          <a:p>
            <a:endParaRPr lang="en-US" dirty="0"/>
          </a:p>
        </p:txBody>
      </p:sp>
    </p:spTree>
    <p:extLst>
      <p:ext uri="{BB962C8B-B14F-4D97-AF65-F5344CB8AC3E}">
        <p14:creationId xmlns:p14="http://schemas.microsoft.com/office/powerpoint/2010/main" val="2000376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4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47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47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47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7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name content directly?</a:t>
            </a:r>
            <a:endParaRPr lang="en-US" dirty="0"/>
          </a:p>
        </p:txBody>
      </p:sp>
      <p:sp>
        <p:nvSpPr>
          <p:cNvPr id="3" name="Content Placeholder 2"/>
          <p:cNvSpPr>
            <a:spLocks noGrp="1"/>
          </p:cNvSpPr>
          <p:nvPr>
            <p:ph idx="1"/>
          </p:nvPr>
        </p:nvSpPr>
        <p:spPr/>
        <p:txBody>
          <a:bodyPr/>
          <a:lstStyle/>
          <a:p>
            <a:r>
              <a:rPr lang="en-US" dirty="0" smtClean="0"/>
              <a:t>How do you know where to send the request?</a:t>
            </a:r>
          </a:p>
          <a:p>
            <a:endParaRPr lang="en-US" dirty="0"/>
          </a:p>
          <a:p>
            <a:r>
              <a:rPr lang="en-US" dirty="0" smtClean="0"/>
              <a:t>How do you scale?</a:t>
            </a:r>
          </a:p>
          <a:p>
            <a:endParaRPr lang="en-US" dirty="0"/>
          </a:p>
          <a:p>
            <a:r>
              <a:rPr lang="en-US" dirty="0" smtClean="0"/>
              <a:t>How do you trust the response?</a:t>
            </a:r>
          </a:p>
          <a:p>
            <a:pPr lvl="1"/>
            <a:r>
              <a:rPr lang="en-US" dirty="0" smtClean="0"/>
              <a:t>Requesting host</a:t>
            </a:r>
          </a:p>
          <a:p>
            <a:pPr lvl="1"/>
            <a:r>
              <a:rPr lang="en-US" dirty="0" smtClean="0"/>
              <a:t>Network</a:t>
            </a:r>
          </a:p>
          <a:p>
            <a:pPr marL="0" indent="0">
              <a:buNone/>
            </a:pPr>
            <a:endParaRPr lang="en-US" dirty="0"/>
          </a:p>
          <a:p>
            <a:r>
              <a:rPr lang="en-US" dirty="0" smtClean="0"/>
              <a:t>How would you design it?</a:t>
            </a:r>
          </a:p>
          <a:p>
            <a:endParaRPr lang="en-US" dirty="0"/>
          </a:p>
          <a:p>
            <a:endParaRPr lang="en-US" dirty="0"/>
          </a:p>
        </p:txBody>
      </p:sp>
    </p:spTree>
    <p:extLst>
      <p:ext uri="{BB962C8B-B14F-4D97-AF65-F5344CB8AC3E}">
        <p14:creationId xmlns:p14="http://schemas.microsoft.com/office/powerpoint/2010/main" val="4055129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title"/>
          </p:nvPr>
        </p:nvSpPr>
        <p:spPr/>
        <p:txBody>
          <a:bodyPr/>
          <a:lstStyle/>
          <a:p>
            <a:r>
              <a:rPr lang="en-US" sz="3600" dirty="0"/>
              <a:t>Hyper Text Transfer Protocol (HTTP)</a:t>
            </a:r>
          </a:p>
        </p:txBody>
      </p:sp>
      <p:sp>
        <p:nvSpPr>
          <p:cNvPr id="1655811" name="Rectangle 3"/>
          <p:cNvSpPr>
            <a:spLocks noGrp="1" noChangeArrowheads="1"/>
          </p:cNvSpPr>
          <p:nvPr>
            <p:ph type="body" idx="1"/>
          </p:nvPr>
        </p:nvSpPr>
        <p:spPr/>
        <p:txBody>
          <a:bodyPr/>
          <a:lstStyle/>
          <a:p>
            <a:pPr>
              <a:lnSpc>
                <a:spcPct val="90000"/>
              </a:lnSpc>
            </a:pPr>
            <a:r>
              <a:rPr lang="en-US" dirty="0"/>
              <a:t>Client-server </a:t>
            </a:r>
            <a:r>
              <a:rPr lang="en-US" dirty="0" smtClean="0"/>
              <a:t>architecture</a:t>
            </a:r>
          </a:p>
          <a:p>
            <a:pPr lvl="1">
              <a:lnSpc>
                <a:spcPct val="90000"/>
              </a:lnSpc>
            </a:pPr>
            <a:r>
              <a:rPr lang="en-US" dirty="0" smtClean="0"/>
              <a:t>server is “always on” and “well known”</a:t>
            </a:r>
          </a:p>
          <a:p>
            <a:pPr lvl="1">
              <a:lnSpc>
                <a:spcPct val="90000"/>
              </a:lnSpc>
            </a:pPr>
            <a:r>
              <a:rPr lang="en-US" dirty="0" smtClean="0"/>
              <a:t>clients initiate contact to server</a:t>
            </a:r>
            <a:br>
              <a:rPr lang="en-US" dirty="0" smtClean="0"/>
            </a:br>
            <a:endParaRPr lang="en-US" dirty="0"/>
          </a:p>
          <a:p>
            <a:pPr>
              <a:lnSpc>
                <a:spcPct val="90000"/>
              </a:lnSpc>
            </a:pPr>
            <a:r>
              <a:rPr lang="en-US" dirty="0"/>
              <a:t>Synchronous request/reply protocol </a:t>
            </a:r>
          </a:p>
          <a:p>
            <a:pPr lvl="1">
              <a:lnSpc>
                <a:spcPct val="90000"/>
              </a:lnSpc>
            </a:pPr>
            <a:r>
              <a:rPr lang="en-US" dirty="0"/>
              <a:t>Runs over TCP, Port </a:t>
            </a:r>
            <a:r>
              <a:rPr lang="en-US" dirty="0" smtClean="0"/>
              <a:t>80</a:t>
            </a:r>
            <a:br>
              <a:rPr lang="en-US" dirty="0" smtClean="0"/>
            </a:br>
            <a:endParaRPr lang="en-US" dirty="0"/>
          </a:p>
          <a:p>
            <a:pPr>
              <a:lnSpc>
                <a:spcPct val="90000"/>
              </a:lnSpc>
            </a:pPr>
            <a:r>
              <a:rPr lang="en-US" dirty="0" smtClean="0"/>
              <a:t>Stateless</a:t>
            </a:r>
            <a:endParaRPr lang="en-US" dirty="0"/>
          </a:p>
          <a:p>
            <a:pPr>
              <a:lnSpc>
                <a:spcPct val="90000"/>
              </a:lnSpc>
            </a:pPr>
            <a:endParaRPr lang="en-US" dirty="0" smtClean="0"/>
          </a:p>
          <a:p>
            <a:pPr>
              <a:lnSpc>
                <a:spcPct val="90000"/>
              </a:lnSpc>
            </a:pPr>
            <a:r>
              <a:rPr lang="en-US" dirty="0" smtClean="0"/>
              <a:t>ASCII format</a:t>
            </a:r>
            <a:endParaRPr lang="en-US" dirty="0"/>
          </a:p>
        </p:txBody>
      </p:sp>
    </p:spTree>
    <p:extLst>
      <p:ext uri="{BB962C8B-B14F-4D97-AF65-F5344CB8AC3E}">
        <p14:creationId xmlns:p14="http://schemas.microsoft.com/office/powerpoint/2010/main" val="3562168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5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58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58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58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58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58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58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58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r>
              <a:rPr lang="en-US" dirty="0" smtClean="0"/>
              <a:t>Steps in HTTP Request/Response</a:t>
            </a:r>
            <a:endParaRPr lang="en-US" dirty="0"/>
          </a:p>
        </p:txBody>
      </p:sp>
      <p:sp>
        <p:nvSpPr>
          <p:cNvPr id="1656835" name="Line 3"/>
          <p:cNvSpPr>
            <a:spLocks noChangeShapeType="1"/>
          </p:cNvSpPr>
          <p:nvPr/>
        </p:nvSpPr>
        <p:spPr bwMode="auto">
          <a:xfrm flipH="1">
            <a:off x="3460750" y="2246325"/>
            <a:ext cx="1588" cy="32019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36" name="Line 4"/>
          <p:cNvSpPr>
            <a:spLocks noChangeShapeType="1"/>
          </p:cNvSpPr>
          <p:nvPr/>
        </p:nvSpPr>
        <p:spPr bwMode="auto">
          <a:xfrm>
            <a:off x="5899150" y="2247900"/>
            <a:ext cx="0" cy="3200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37" name="Text Box 5"/>
          <p:cNvSpPr txBox="1">
            <a:spLocks noChangeArrowheads="1"/>
          </p:cNvSpPr>
          <p:nvPr/>
        </p:nvSpPr>
        <p:spPr bwMode="auto">
          <a:xfrm>
            <a:off x="2887014" y="1828801"/>
            <a:ext cx="839498" cy="3710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pPr algn="ctr"/>
            <a:r>
              <a:rPr lang="en-US" sz="1800" b="0" i="1">
                <a:latin typeface="+mn-lt"/>
              </a:rPr>
              <a:t>Client</a:t>
            </a:r>
          </a:p>
        </p:txBody>
      </p:sp>
      <p:sp>
        <p:nvSpPr>
          <p:cNvPr id="1656838" name="Text Box 6"/>
          <p:cNvSpPr txBox="1">
            <a:spLocks noChangeArrowheads="1"/>
          </p:cNvSpPr>
          <p:nvPr/>
        </p:nvSpPr>
        <p:spPr bwMode="auto">
          <a:xfrm>
            <a:off x="5432255" y="1884364"/>
            <a:ext cx="930618" cy="3710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pPr algn="ctr"/>
            <a:r>
              <a:rPr lang="en-US" sz="1800" b="0" i="1" dirty="0">
                <a:latin typeface="+mn-lt"/>
              </a:rPr>
              <a:t>Server</a:t>
            </a:r>
          </a:p>
        </p:txBody>
      </p:sp>
      <p:sp>
        <p:nvSpPr>
          <p:cNvPr id="1656839" name="Line 7"/>
          <p:cNvSpPr>
            <a:spLocks noChangeShapeType="1"/>
          </p:cNvSpPr>
          <p:nvPr/>
        </p:nvSpPr>
        <p:spPr bwMode="auto">
          <a:xfrm>
            <a:off x="3460750" y="2400300"/>
            <a:ext cx="2438400" cy="22860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40" name="Text Box 8"/>
          <p:cNvSpPr txBox="1">
            <a:spLocks noChangeArrowheads="1"/>
          </p:cNvSpPr>
          <p:nvPr/>
        </p:nvSpPr>
        <p:spPr bwMode="auto">
          <a:xfrm rot="305992">
            <a:off x="4183618" y="2167923"/>
            <a:ext cx="1116491" cy="3710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pPr algn="ctr"/>
            <a:r>
              <a:rPr lang="en-US" sz="1800" b="0">
                <a:latin typeface="+mn-lt"/>
              </a:rPr>
              <a:t>TCP Syn</a:t>
            </a:r>
          </a:p>
        </p:txBody>
      </p:sp>
      <p:sp>
        <p:nvSpPr>
          <p:cNvPr id="1656841" name="Line 9"/>
          <p:cNvSpPr>
            <a:spLocks noChangeShapeType="1"/>
          </p:cNvSpPr>
          <p:nvPr/>
        </p:nvSpPr>
        <p:spPr bwMode="auto">
          <a:xfrm flipH="1">
            <a:off x="3460750" y="2781300"/>
            <a:ext cx="2438400" cy="22860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42" name="Text Box 10"/>
          <p:cNvSpPr txBox="1">
            <a:spLocks noChangeArrowheads="1"/>
          </p:cNvSpPr>
          <p:nvPr/>
        </p:nvSpPr>
        <p:spPr bwMode="auto">
          <a:xfrm rot="-285611">
            <a:off x="3642719" y="2566385"/>
            <a:ext cx="1709343" cy="3710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pPr algn="ctr"/>
            <a:r>
              <a:rPr lang="en-US" sz="1800" b="0">
                <a:latin typeface="+mn-lt"/>
              </a:rPr>
              <a:t>TCP syn + ack </a:t>
            </a:r>
          </a:p>
        </p:txBody>
      </p:sp>
      <p:sp>
        <p:nvSpPr>
          <p:cNvPr id="1656843" name="Line 11"/>
          <p:cNvSpPr>
            <a:spLocks noChangeShapeType="1"/>
          </p:cNvSpPr>
          <p:nvPr/>
        </p:nvSpPr>
        <p:spPr bwMode="auto">
          <a:xfrm>
            <a:off x="3460750" y="3467100"/>
            <a:ext cx="2438400" cy="4572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44" name="Text Box 12"/>
          <p:cNvSpPr txBox="1">
            <a:spLocks noChangeArrowheads="1"/>
          </p:cNvSpPr>
          <p:nvPr/>
        </p:nvSpPr>
        <p:spPr bwMode="auto">
          <a:xfrm rot="623789">
            <a:off x="3437117" y="3328385"/>
            <a:ext cx="2495194" cy="3710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pPr algn="ctr"/>
            <a:r>
              <a:rPr lang="en-US" sz="1800" b="0">
                <a:latin typeface="+mn-lt"/>
              </a:rPr>
              <a:t>TCP ack + HTTP GET</a:t>
            </a:r>
          </a:p>
        </p:txBody>
      </p:sp>
      <p:sp>
        <p:nvSpPr>
          <p:cNvPr id="1656845" name="Line 13"/>
          <p:cNvSpPr>
            <a:spLocks noChangeShapeType="1"/>
          </p:cNvSpPr>
          <p:nvPr/>
        </p:nvSpPr>
        <p:spPr bwMode="auto">
          <a:xfrm flipH="1">
            <a:off x="3460750" y="4000500"/>
            <a:ext cx="2438400" cy="2286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46" name="Line 14"/>
          <p:cNvSpPr>
            <a:spLocks noChangeShapeType="1"/>
          </p:cNvSpPr>
          <p:nvPr/>
        </p:nvSpPr>
        <p:spPr bwMode="auto">
          <a:xfrm>
            <a:off x="3460750" y="4533900"/>
            <a:ext cx="2438400" cy="4572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47" name="Line 15"/>
          <p:cNvSpPr>
            <a:spLocks noChangeShapeType="1"/>
          </p:cNvSpPr>
          <p:nvPr/>
        </p:nvSpPr>
        <p:spPr bwMode="auto">
          <a:xfrm flipH="1">
            <a:off x="3460750" y="5067300"/>
            <a:ext cx="2438400" cy="2286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grpSp>
        <p:nvGrpSpPr>
          <p:cNvPr id="1656848" name="Group 16"/>
          <p:cNvGrpSpPr>
            <a:grpSpLocks/>
          </p:cNvGrpSpPr>
          <p:nvPr/>
        </p:nvGrpSpPr>
        <p:grpSpPr bwMode="auto">
          <a:xfrm>
            <a:off x="4703783" y="3881436"/>
            <a:ext cx="301626" cy="887412"/>
            <a:chOff x="975" y="2699"/>
            <a:chExt cx="190" cy="559"/>
          </a:xfrm>
        </p:grpSpPr>
        <p:sp>
          <p:nvSpPr>
            <p:cNvPr id="1656849" name="Text Box 17"/>
            <p:cNvSpPr txBox="1">
              <a:spLocks noChangeArrowheads="1"/>
            </p:cNvSpPr>
            <p:nvPr/>
          </p:nvSpPr>
          <p:spPr bwMode="auto">
            <a:xfrm>
              <a:off x="975" y="2699"/>
              <a:ext cx="187" cy="36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n-US" sz="3200" b="0">
                  <a:solidFill>
                    <a:schemeClr val="tx2"/>
                  </a:solidFill>
                  <a:latin typeface="+mn-lt"/>
                </a:rPr>
                <a:t>.</a:t>
              </a:r>
            </a:p>
          </p:txBody>
        </p:sp>
        <p:sp>
          <p:nvSpPr>
            <p:cNvPr id="1656850" name="Text Box 18"/>
            <p:cNvSpPr txBox="1">
              <a:spLocks noChangeArrowheads="1"/>
            </p:cNvSpPr>
            <p:nvPr/>
          </p:nvSpPr>
          <p:spPr bwMode="auto">
            <a:xfrm>
              <a:off x="978" y="2795"/>
              <a:ext cx="187" cy="36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n-US" sz="3200" b="0">
                  <a:solidFill>
                    <a:schemeClr val="tx2"/>
                  </a:solidFill>
                  <a:latin typeface="+mn-lt"/>
                </a:rPr>
                <a:t>.</a:t>
              </a:r>
            </a:p>
          </p:txBody>
        </p:sp>
        <p:sp>
          <p:nvSpPr>
            <p:cNvPr id="1656851" name="Text Box 19"/>
            <p:cNvSpPr txBox="1">
              <a:spLocks noChangeArrowheads="1"/>
            </p:cNvSpPr>
            <p:nvPr/>
          </p:nvSpPr>
          <p:spPr bwMode="auto">
            <a:xfrm>
              <a:off x="978" y="2891"/>
              <a:ext cx="187" cy="36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ctr"/>
              <a:r>
                <a:rPr lang="en-US" sz="3200" b="0">
                  <a:solidFill>
                    <a:schemeClr val="tx2"/>
                  </a:solidFill>
                  <a:latin typeface="+mn-lt"/>
                </a:rPr>
                <a:t>.</a:t>
              </a:r>
            </a:p>
          </p:txBody>
        </p:sp>
      </p:grpSp>
      <p:sp>
        <p:nvSpPr>
          <p:cNvPr id="1656852" name="AutoShape 20"/>
          <p:cNvSpPr>
            <a:spLocks/>
          </p:cNvSpPr>
          <p:nvPr/>
        </p:nvSpPr>
        <p:spPr bwMode="auto">
          <a:xfrm>
            <a:off x="3308350" y="2324100"/>
            <a:ext cx="76200" cy="685800"/>
          </a:xfrm>
          <a:prstGeom prst="leftBrace">
            <a:avLst>
              <a:gd name="adj1" fmla="val 75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nchor="ctr"/>
          <a:lstStyle/>
          <a:p>
            <a:endParaRPr lang="en-US" b="0">
              <a:latin typeface="+mn-lt"/>
            </a:endParaRPr>
          </a:p>
        </p:txBody>
      </p:sp>
      <p:sp>
        <p:nvSpPr>
          <p:cNvPr id="1656853" name="AutoShape 21"/>
          <p:cNvSpPr>
            <a:spLocks/>
          </p:cNvSpPr>
          <p:nvPr/>
        </p:nvSpPr>
        <p:spPr bwMode="auto">
          <a:xfrm>
            <a:off x="3232150" y="3695700"/>
            <a:ext cx="152400" cy="1600200"/>
          </a:xfrm>
          <a:prstGeom prst="leftBrace">
            <a:avLst>
              <a:gd name="adj1" fmla="val 875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nchor="ctr"/>
          <a:lstStyle/>
          <a:p>
            <a:endParaRPr lang="en-US" b="0">
              <a:latin typeface="+mn-lt"/>
            </a:endParaRPr>
          </a:p>
        </p:txBody>
      </p:sp>
      <p:sp>
        <p:nvSpPr>
          <p:cNvPr id="1656854" name="Text Box 22"/>
          <p:cNvSpPr txBox="1">
            <a:spLocks noChangeArrowheads="1"/>
          </p:cNvSpPr>
          <p:nvPr/>
        </p:nvSpPr>
        <p:spPr bwMode="auto">
          <a:xfrm>
            <a:off x="1908802" y="2400302"/>
            <a:ext cx="1323359" cy="65242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sz="1800" b="0">
                <a:latin typeface="+mn-lt"/>
              </a:rPr>
              <a:t>Establish</a:t>
            </a:r>
          </a:p>
          <a:p>
            <a:r>
              <a:rPr lang="en-US" sz="1800" b="0">
                <a:latin typeface="+mn-lt"/>
              </a:rPr>
              <a:t>connection</a:t>
            </a:r>
          </a:p>
        </p:txBody>
      </p:sp>
      <p:sp>
        <p:nvSpPr>
          <p:cNvPr id="1656855" name="Text Box 23"/>
          <p:cNvSpPr txBox="1">
            <a:spLocks noChangeArrowheads="1"/>
          </p:cNvSpPr>
          <p:nvPr/>
        </p:nvSpPr>
        <p:spPr bwMode="auto">
          <a:xfrm>
            <a:off x="2062377" y="4229102"/>
            <a:ext cx="1147548" cy="65242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sz="1800" b="0">
                <a:latin typeface="+mn-lt"/>
              </a:rPr>
              <a:t>Request</a:t>
            </a:r>
          </a:p>
          <a:p>
            <a:r>
              <a:rPr lang="en-US" sz="1800" b="0">
                <a:latin typeface="+mn-lt"/>
              </a:rPr>
              <a:t>response</a:t>
            </a:r>
          </a:p>
        </p:txBody>
      </p:sp>
      <p:sp>
        <p:nvSpPr>
          <p:cNvPr id="1656856" name="Text Box 24"/>
          <p:cNvSpPr txBox="1">
            <a:spLocks noChangeArrowheads="1"/>
          </p:cNvSpPr>
          <p:nvPr/>
        </p:nvSpPr>
        <p:spPr bwMode="auto">
          <a:xfrm>
            <a:off x="2219825" y="3086102"/>
            <a:ext cx="964700" cy="65242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sz="1800" b="0">
                <a:latin typeface="+mn-lt"/>
              </a:rPr>
              <a:t>Client </a:t>
            </a:r>
          </a:p>
          <a:p>
            <a:r>
              <a:rPr lang="en-US" sz="1800" b="0">
                <a:latin typeface="+mn-lt"/>
              </a:rPr>
              <a:t>request</a:t>
            </a:r>
          </a:p>
        </p:txBody>
      </p:sp>
      <p:sp>
        <p:nvSpPr>
          <p:cNvPr id="1656857" name="Line 25"/>
          <p:cNvSpPr>
            <a:spLocks noChangeShapeType="1"/>
          </p:cNvSpPr>
          <p:nvPr/>
        </p:nvSpPr>
        <p:spPr bwMode="auto">
          <a:xfrm>
            <a:off x="3003550" y="3390901"/>
            <a:ext cx="457200" cy="76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58" name="Line 26"/>
          <p:cNvSpPr>
            <a:spLocks noChangeShapeType="1"/>
          </p:cNvSpPr>
          <p:nvPr/>
        </p:nvSpPr>
        <p:spPr bwMode="auto">
          <a:xfrm flipV="1">
            <a:off x="3003550" y="5372100"/>
            <a:ext cx="4572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31" tIns="44423" rIns="90431" bIns="44423"/>
          <a:lstStyle/>
          <a:p>
            <a:endParaRPr lang="en-US" b="0">
              <a:latin typeface="+mn-lt"/>
            </a:endParaRPr>
          </a:p>
        </p:txBody>
      </p:sp>
      <p:sp>
        <p:nvSpPr>
          <p:cNvPr id="1656859" name="Text Box 27"/>
          <p:cNvSpPr txBox="1">
            <a:spLocks noChangeArrowheads="1"/>
          </p:cNvSpPr>
          <p:nvPr/>
        </p:nvSpPr>
        <p:spPr bwMode="auto">
          <a:xfrm>
            <a:off x="511175" y="5500633"/>
            <a:ext cx="3070225" cy="37109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31" tIns="44423" rIns="90431" bIns="44423">
            <a:spAutoFit/>
          </a:bodyPr>
          <a:lstStyle/>
          <a:p>
            <a:pPr algn="ctr"/>
            <a:r>
              <a:rPr lang="en-US" sz="1800" b="0" dirty="0">
                <a:latin typeface="+mn-lt"/>
              </a:rPr>
              <a:t>Close connection</a:t>
            </a:r>
          </a:p>
        </p:txBody>
      </p:sp>
    </p:spTree>
    <p:extLst>
      <p:ext uri="{BB962C8B-B14F-4D97-AF65-F5344CB8AC3E}">
        <p14:creationId xmlns:p14="http://schemas.microsoft.com/office/powerpoint/2010/main" val="4004451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68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6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568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68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68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68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68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68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68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68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6568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568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568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568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568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68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568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568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56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6839" grpId="0" animBg="1"/>
      <p:bldP spid="1656840" grpId="0"/>
      <p:bldP spid="1656841" grpId="0" animBg="1"/>
      <p:bldP spid="1656842" grpId="0"/>
      <p:bldP spid="1656843" grpId="0" animBg="1"/>
      <p:bldP spid="1656843" grpId="1" animBg="1"/>
      <p:bldP spid="1656844" grpId="0"/>
      <p:bldP spid="1656845" grpId="0" animBg="1"/>
      <p:bldP spid="1656846" grpId="0" animBg="1"/>
      <p:bldP spid="1656847" grpId="0" animBg="1"/>
      <p:bldP spid="1656852" grpId="0" animBg="1"/>
      <p:bldP spid="1656853" grpId="0" animBg="1"/>
      <p:bldP spid="1656854" grpId="0"/>
      <p:bldP spid="1656855" grpId="0"/>
      <p:bldP spid="1656856" grpId="0"/>
      <p:bldP spid="1656857" grpId="0" animBg="1"/>
      <p:bldP spid="1656858" grpId="0" animBg="1"/>
      <p:bldP spid="16568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4"/>
          <p:cNvSpPr txBox="1">
            <a:spLocks noChangeArrowheads="1"/>
          </p:cNvSpPr>
          <p:nvPr/>
        </p:nvSpPr>
        <p:spPr bwMode="auto">
          <a:xfrm>
            <a:off x="3541719" y="3654427"/>
            <a:ext cx="4955864" cy="193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660066"/>
                </a:solidFill>
              </a:rPr>
              <a:t>GET /</a:t>
            </a:r>
            <a:r>
              <a:rPr lang="en-US" dirty="0" err="1">
                <a:solidFill>
                  <a:srgbClr val="660066"/>
                </a:solidFill>
              </a:rPr>
              <a:t>somedir</a:t>
            </a:r>
            <a:r>
              <a:rPr lang="en-US" dirty="0">
                <a:solidFill>
                  <a:srgbClr val="660066"/>
                </a:solidFill>
              </a:rPr>
              <a:t>/</a:t>
            </a:r>
            <a:r>
              <a:rPr lang="en-US" dirty="0" err="1">
                <a:solidFill>
                  <a:srgbClr val="660066"/>
                </a:solidFill>
              </a:rPr>
              <a:t>page.html</a:t>
            </a:r>
            <a:r>
              <a:rPr lang="en-US" dirty="0">
                <a:solidFill>
                  <a:srgbClr val="660066"/>
                </a:solidFill>
              </a:rPr>
              <a:t> HTTP/1.1</a:t>
            </a:r>
          </a:p>
          <a:p>
            <a:pPr algn="l"/>
            <a:r>
              <a:rPr lang="en-US" dirty="0">
                <a:solidFill>
                  <a:srgbClr val="660066"/>
                </a:solidFill>
              </a:rPr>
              <a:t>Host: </a:t>
            </a:r>
            <a:r>
              <a:rPr lang="en-US" dirty="0" err="1">
                <a:solidFill>
                  <a:srgbClr val="660066"/>
                </a:solidFill>
              </a:rPr>
              <a:t>www.someschool.edu</a:t>
            </a:r>
            <a:r>
              <a:rPr lang="en-US" dirty="0">
                <a:solidFill>
                  <a:srgbClr val="660066"/>
                </a:solidFill>
              </a:rPr>
              <a:t> </a:t>
            </a:r>
          </a:p>
          <a:p>
            <a:pPr algn="l"/>
            <a:r>
              <a:rPr lang="en-US" dirty="0">
                <a:solidFill>
                  <a:srgbClr val="660066"/>
                </a:solidFill>
              </a:rPr>
              <a:t>User-agent: Mozilla/4.0</a:t>
            </a:r>
          </a:p>
          <a:p>
            <a:pPr algn="l"/>
            <a:r>
              <a:rPr lang="en-US" dirty="0">
                <a:solidFill>
                  <a:srgbClr val="660066"/>
                </a:solidFill>
              </a:rPr>
              <a:t>Connection: close </a:t>
            </a:r>
          </a:p>
          <a:p>
            <a:pPr algn="l"/>
            <a:r>
              <a:rPr lang="en-US" dirty="0">
                <a:solidFill>
                  <a:srgbClr val="660066"/>
                </a:solidFill>
              </a:rPr>
              <a:t>Accept-language: </a:t>
            </a:r>
            <a:r>
              <a:rPr lang="en-US" dirty="0" err="1">
                <a:solidFill>
                  <a:srgbClr val="660066"/>
                </a:solidFill>
              </a:rPr>
              <a:t>fr</a:t>
            </a:r>
            <a:r>
              <a:rPr lang="en-US" dirty="0">
                <a:solidFill>
                  <a:srgbClr val="660066"/>
                </a:solidFill>
              </a:rPr>
              <a:t> </a:t>
            </a:r>
          </a:p>
          <a:p>
            <a:pPr algn="l"/>
            <a:r>
              <a:rPr lang="en-US" b="0" dirty="0">
                <a:solidFill>
                  <a:srgbClr val="660066"/>
                </a:solidFill>
                <a:latin typeface="Courier" charset="0"/>
              </a:rPr>
              <a:t>(blank line)</a:t>
            </a:r>
            <a:r>
              <a:rPr lang="en-US" dirty="0">
                <a:solidFill>
                  <a:srgbClr val="660066"/>
                </a:solidFill>
              </a:rPr>
              <a:t> </a:t>
            </a:r>
            <a:endParaRPr lang="en-US" sz="2400" b="0" dirty="0">
              <a:solidFill>
                <a:srgbClr val="660066"/>
              </a:solidFill>
              <a:latin typeface="Times New Roman" charset="0"/>
            </a:endParaRPr>
          </a:p>
        </p:txBody>
      </p:sp>
      <p:sp>
        <p:nvSpPr>
          <p:cNvPr id="50180"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Client-to-Server Communication</a:t>
            </a:r>
            <a:endParaRPr lang="en-US" sz="2400">
              <a:latin typeface="Helvetica" charset="0"/>
              <a:ea typeface="ＭＳ Ｐゴシック" charset="0"/>
              <a:cs typeface="ＭＳ Ｐゴシック" charset="0"/>
            </a:endParaRPr>
          </a:p>
        </p:txBody>
      </p:sp>
      <p:sp>
        <p:nvSpPr>
          <p:cNvPr id="1056771" name="Rectangle 3"/>
          <p:cNvSpPr>
            <a:spLocks noGrp="1" noChangeArrowheads="1"/>
          </p:cNvSpPr>
          <p:nvPr>
            <p:ph type="body" idx="1"/>
          </p:nvPr>
        </p:nvSpPr>
        <p:spPr>
          <a:xfrm>
            <a:off x="457200" y="1219201"/>
            <a:ext cx="9220200" cy="2362200"/>
          </a:xfrm>
        </p:spPr>
        <p:txBody>
          <a:bodyPr/>
          <a:lstStyle/>
          <a:p>
            <a:pPr>
              <a:lnSpc>
                <a:spcPct val="110000"/>
              </a:lnSpc>
            </a:pPr>
            <a:r>
              <a:rPr lang="en-US" dirty="0">
                <a:latin typeface="Arial" charset="0"/>
                <a:cs typeface="Arial" charset="0"/>
              </a:rPr>
              <a:t>HTTP Request Message</a:t>
            </a:r>
          </a:p>
          <a:p>
            <a:pPr lvl="1">
              <a:lnSpc>
                <a:spcPct val="110000"/>
              </a:lnSpc>
            </a:pPr>
            <a:r>
              <a:rPr lang="en-US" dirty="0">
                <a:latin typeface="Arial" charset="0"/>
                <a:ea typeface="Arial" charset="0"/>
                <a:cs typeface="Arial" charset="0"/>
              </a:rPr>
              <a:t>Request line:  method, resource, and protocol version</a:t>
            </a:r>
          </a:p>
          <a:p>
            <a:pPr lvl="1">
              <a:lnSpc>
                <a:spcPct val="110000"/>
              </a:lnSpc>
            </a:pPr>
            <a:r>
              <a:rPr lang="en-US" dirty="0">
                <a:latin typeface="Arial" charset="0"/>
                <a:ea typeface="Arial" charset="0"/>
                <a:cs typeface="Arial" charset="0"/>
              </a:rPr>
              <a:t>Request headers:  provide information or modify request</a:t>
            </a:r>
          </a:p>
          <a:p>
            <a:pPr lvl="1">
              <a:lnSpc>
                <a:spcPct val="110000"/>
              </a:lnSpc>
            </a:pPr>
            <a:r>
              <a:rPr lang="en-US" dirty="0">
                <a:latin typeface="Arial" charset="0"/>
                <a:ea typeface="Arial" charset="0"/>
                <a:cs typeface="Arial" charset="0"/>
              </a:rPr>
              <a:t>Body:  optional data (</a:t>
            </a:r>
            <a:r>
              <a:rPr lang="en-US" i="1" dirty="0">
                <a:latin typeface="Arial" charset="0"/>
                <a:ea typeface="Arial" charset="0"/>
                <a:cs typeface="Arial" charset="0"/>
              </a:rPr>
              <a:t>e.g.,</a:t>
            </a:r>
            <a:r>
              <a:rPr lang="en-US" dirty="0">
                <a:latin typeface="Arial" charset="0"/>
                <a:ea typeface="Arial" charset="0"/>
                <a:cs typeface="Arial" charset="0"/>
              </a:rPr>
              <a:t> to </a:t>
            </a:r>
            <a:r>
              <a:rPr lang="ja-JP" altLang="en-US" dirty="0">
                <a:latin typeface="Arial" charset="0"/>
                <a:ea typeface="Arial" charset="0"/>
                <a:cs typeface="Arial" charset="0"/>
              </a:rPr>
              <a:t>“</a:t>
            </a:r>
            <a:r>
              <a:rPr lang="en-US" dirty="0">
                <a:latin typeface="Arial" charset="0"/>
                <a:ea typeface="Arial" charset="0"/>
                <a:cs typeface="Arial" charset="0"/>
              </a:rPr>
              <a:t>POST</a:t>
            </a:r>
            <a:r>
              <a:rPr lang="ja-JP" altLang="en-US" dirty="0">
                <a:latin typeface="Arial" charset="0"/>
                <a:ea typeface="Arial" charset="0"/>
                <a:cs typeface="Arial" charset="0"/>
              </a:rPr>
              <a:t>”</a:t>
            </a:r>
            <a:r>
              <a:rPr lang="en-US" dirty="0">
                <a:latin typeface="Arial" charset="0"/>
                <a:ea typeface="Arial" charset="0"/>
                <a:cs typeface="Arial" charset="0"/>
              </a:rPr>
              <a:t> data to the server)</a:t>
            </a:r>
          </a:p>
        </p:txBody>
      </p:sp>
      <p:sp>
        <p:nvSpPr>
          <p:cNvPr id="50182" name="Text Box 5"/>
          <p:cNvSpPr txBox="1">
            <a:spLocks noChangeArrowheads="1"/>
          </p:cNvSpPr>
          <p:nvPr/>
        </p:nvSpPr>
        <p:spPr bwMode="auto">
          <a:xfrm>
            <a:off x="228600" y="3641726"/>
            <a:ext cx="2971800" cy="37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i="1" dirty="0">
                <a:solidFill>
                  <a:schemeClr val="accent2"/>
                </a:solidFill>
                <a:latin typeface="Arial" charset="0"/>
              </a:rPr>
              <a:t>request line</a:t>
            </a:r>
            <a:endParaRPr lang="en-US" sz="1800" b="0" i="1" dirty="0">
              <a:solidFill>
                <a:schemeClr val="accent2"/>
              </a:solidFill>
              <a:latin typeface="Arial" charset="0"/>
            </a:endParaRPr>
          </a:p>
        </p:txBody>
      </p:sp>
      <p:sp>
        <p:nvSpPr>
          <p:cNvPr id="50183" name="Line 6"/>
          <p:cNvSpPr>
            <a:spLocks noChangeShapeType="1"/>
          </p:cNvSpPr>
          <p:nvPr/>
        </p:nvSpPr>
        <p:spPr bwMode="auto">
          <a:xfrm flipV="1">
            <a:off x="2514600" y="3886200"/>
            <a:ext cx="1066800"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383" tIns="45692" rIns="91383" bIns="45692" anchor="ctr"/>
          <a:lstStyle/>
          <a:p>
            <a:pPr algn="ctr"/>
            <a:endParaRPr lang="en-US"/>
          </a:p>
        </p:txBody>
      </p:sp>
      <p:sp>
        <p:nvSpPr>
          <p:cNvPr id="50184" name="Freeform 7"/>
          <p:cNvSpPr>
            <a:spLocks/>
          </p:cNvSpPr>
          <p:nvPr/>
        </p:nvSpPr>
        <p:spPr bwMode="auto">
          <a:xfrm>
            <a:off x="3581400" y="3978287"/>
            <a:ext cx="228600" cy="1279525"/>
          </a:xfrm>
          <a:custGeom>
            <a:avLst/>
            <a:gdLst>
              <a:gd name="T0" fmla="*/ 185928 w 150"/>
              <a:gd name="T1" fmla="*/ 8309 h 924"/>
              <a:gd name="T2" fmla="*/ 0 w 150"/>
              <a:gd name="T3" fmla="*/ 0 h 924"/>
              <a:gd name="T4" fmla="*/ 0 w 150"/>
              <a:gd name="T5" fmla="*/ 1279525 h 924"/>
              <a:gd name="T6" fmla="*/ 228600 w 150"/>
              <a:gd name="T7" fmla="*/ 1271216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p>
            <a:pPr algn="ctr"/>
            <a:endParaRPr lang="en-US"/>
          </a:p>
        </p:txBody>
      </p:sp>
      <p:sp>
        <p:nvSpPr>
          <p:cNvPr id="50185" name="Text Box 8"/>
          <p:cNvSpPr txBox="1">
            <a:spLocks noChangeArrowheads="1"/>
          </p:cNvSpPr>
          <p:nvPr/>
        </p:nvSpPr>
        <p:spPr bwMode="auto">
          <a:xfrm>
            <a:off x="2590801" y="4267201"/>
            <a:ext cx="1010839"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i="1">
                <a:solidFill>
                  <a:schemeClr val="accent2"/>
                </a:solidFill>
                <a:latin typeface="Arial" charset="0"/>
              </a:rPr>
              <a:t>header</a:t>
            </a:r>
          </a:p>
          <a:p>
            <a:pPr algn="l"/>
            <a:r>
              <a:rPr lang="en-US" sz="1800" i="1">
                <a:solidFill>
                  <a:schemeClr val="accent2"/>
                </a:solidFill>
                <a:latin typeface="Arial" charset="0"/>
              </a:rPr>
              <a:t> lines</a:t>
            </a:r>
          </a:p>
        </p:txBody>
      </p:sp>
      <p:sp>
        <p:nvSpPr>
          <p:cNvPr id="50186" name="Line 9"/>
          <p:cNvSpPr>
            <a:spLocks noChangeShapeType="1"/>
          </p:cNvSpPr>
          <p:nvPr/>
        </p:nvSpPr>
        <p:spPr bwMode="auto">
          <a:xfrm flipV="1">
            <a:off x="2779715" y="5410201"/>
            <a:ext cx="877887" cy="3810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383" tIns="45692" rIns="91383" bIns="45692" anchor="ctr"/>
          <a:lstStyle/>
          <a:p>
            <a:pPr algn="ctr"/>
            <a:endParaRPr lang="en-US"/>
          </a:p>
        </p:txBody>
      </p:sp>
      <p:sp>
        <p:nvSpPr>
          <p:cNvPr id="50187" name="Text Box 10"/>
          <p:cNvSpPr txBox="1">
            <a:spLocks noChangeArrowheads="1"/>
          </p:cNvSpPr>
          <p:nvPr/>
        </p:nvSpPr>
        <p:spPr bwMode="auto">
          <a:xfrm>
            <a:off x="304800" y="5791201"/>
            <a:ext cx="3124200" cy="65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i="1" dirty="0">
                <a:solidFill>
                  <a:schemeClr val="accent2"/>
                </a:solidFill>
                <a:latin typeface="Arial" charset="0"/>
              </a:rPr>
              <a:t>carriage return line feed</a:t>
            </a:r>
          </a:p>
          <a:p>
            <a:pPr algn="ctr"/>
            <a:r>
              <a:rPr lang="en-US" sz="1800" i="1" dirty="0">
                <a:solidFill>
                  <a:schemeClr val="accent2"/>
                </a:solidFill>
                <a:latin typeface="Arial" charset="0"/>
              </a:rPr>
              <a:t>indicates end of message</a:t>
            </a:r>
            <a:endParaRPr lang="en-US" sz="1800" b="0" i="1" dirty="0">
              <a:solidFill>
                <a:schemeClr val="accent2"/>
              </a:solidFill>
              <a:latin typeface="Times New Roman" charset="0"/>
            </a:endParaRPr>
          </a:p>
        </p:txBody>
      </p:sp>
      <p:grpSp>
        <p:nvGrpSpPr>
          <p:cNvPr id="2" name="Group 35"/>
          <p:cNvGrpSpPr>
            <a:grpSpLocks/>
          </p:cNvGrpSpPr>
          <p:nvPr/>
        </p:nvGrpSpPr>
        <p:grpSpPr bwMode="auto">
          <a:xfrm>
            <a:off x="2987676" y="1828800"/>
            <a:ext cx="1355725" cy="2228850"/>
            <a:chOff x="1824" y="1140"/>
            <a:chExt cx="854" cy="1404"/>
          </a:xfrm>
        </p:grpSpPr>
        <p:sp>
          <p:nvSpPr>
            <p:cNvPr id="50204" name="Oval 11"/>
            <p:cNvSpPr>
              <a:spLocks noChangeArrowheads="1"/>
            </p:cNvSpPr>
            <p:nvPr/>
          </p:nvSpPr>
          <p:spPr bwMode="auto">
            <a:xfrm>
              <a:off x="1824" y="1140"/>
              <a:ext cx="816"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5" name="Oval 12"/>
            <p:cNvSpPr>
              <a:spLocks noChangeArrowheads="1"/>
            </p:cNvSpPr>
            <p:nvPr/>
          </p:nvSpPr>
          <p:spPr bwMode="auto">
            <a:xfrm>
              <a:off x="2150" y="2304"/>
              <a:ext cx="528"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0206" name="AutoShape 13"/>
            <p:cNvCxnSpPr>
              <a:cxnSpLocks noChangeShapeType="1"/>
              <a:stCxn id="50204" idx="4"/>
            </p:cNvCxnSpPr>
            <p:nvPr/>
          </p:nvCxnSpPr>
          <p:spPr bwMode="auto">
            <a:xfrm>
              <a:off x="2232" y="1386"/>
              <a:ext cx="158" cy="906"/>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3" name="Group 38"/>
          <p:cNvGrpSpPr>
            <a:grpSpLocks/>
          </p:cNvGrpSpPr>
          <p:nvPr/>
        </p:nvGrpSpPr>
        <p:grpSpPr bwMode="auto">
          <a:xfrm>
            <a:off x="4267201" y="1885950"/>
            <a:ext cx="2895600" cy="2228850"/>
            <a:chOff x="2592" y="1140"/>
            <a:chExt cx="1824" cy="1404"/>
          </a:xfrm>
        </p:grpSpPr>
        <p:sp>
          <p:nvSpPr>
            <p:cNvPr id="50201" name="Oval 16"/>
            <p:cNvSpPr>
              <a:spLocks noChangeArrowheads="1"/>
            </p:cNvSpPr>
            <p:nvPr/>
          </p:nvSpPr>
          <p:spPr bwMode="auto">
            <a:xfrm>
              <a:off x="2592" y="1140"/>
              <a:ext cx="912"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2" name="Oval 17"/>
            <p:cNvSpPr>
              <a:spLocks noChangeArrowheads="1"/>
            </p:cNvSpPr>
            <p:nvPr/>
          </p:nvSpPr>
          <p:spPr bwMode="auto">
            <a:xfrm>
              <a:off x="2640" y="2256"/>
              <a:ext cx="1776" cy="288"/>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0203" name="AutoShape 18"/>
            <p:cNvCxnSpPr>
              <a:cxnSpLocks noChangeShapeType="1"/>
              <a:stCxn id="50201" idx="4"/>
            </p:cNvCxnSpPr>
            <p:nvPr/>
          </p:nvCxnSpPr>
          <p:spPr bwMode="auto">
            <a:xfrm>
              <a:off x="3048" y="1386"/>
              <a:ext cx="137" cy="906"/>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4" name="Group 37"/>
          <p:cNvGrpSpPr>
            <a:grpSpLocks/>
          </p:cNvGrpSpPr>
          <p:nvPr/>
        </p:nvGrpSpPr>
        <p:grpSpPr bwMode="auto">
          <a:xfrm>
            <a:off x="6167448" y="1752600"/>
            <a:ext cx="2447925" cy="2362200"/>
            <a:chOff x="3840" y="1056"/>
            <a:chExt cx="1542" cy="1488"/>
          </a:xfrm>
        </p:grpSpPr>
        <p:sp>
          <p:nvSpPr>
            <p:cNvPr id="50198" name="Oval 20"/>
            <p:cNvSpPr>
              <a:spLocks noChangeArrowheads="1"/>
            </p:cNvSpPr>
            <p:nvPr/>
          </p:nvSpPr>
          <p:spPr bwMode="auto">
            <a:xfrm>
              <a:off x="3840" y="1056"/>
              <a:ext cx="1491" cy="324"/>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9" name="Oval 21"/>
            <p:cNvSpPr>
              <a:spLocks noChangeArrowheads="1"/>
            </p:cNvSpPr>
            <p:nvPr/>
          </p:nvSpPr>
          <p:spPr bwMode="auto">
            <a:xfrm>
              <a:off x="4371" y="2256"/>
              <a:ext cx="1011" cy="288"/>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0200" name="AutoShape 22"/>
            <p:cNvCxnSpPr>
              <a:cxnSpLocks noChangeShapeType="1"/>
              <a:stCxn id="50198" idx="4"/>
              <a:endCxn id="50199" idx="0"/>
            </p:cNvCxnSpPr>
            <p:nvPr/>
          </p:nvCxnSpPr>
          <p:spPr bwMode="auto">
            <a:xfrm>
              <a:off x="4586" y="1380"/>
              <a:ext cx="291" cy="876"/>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50193" name="Group 39"/>
          <p:cNvGrpSpPr>
            <a:grpSpLocks/>
          </p:cNvGrpSpPr>
          <p:nvPr/>
        </p:nvGrpSpPr>
        <p:grpSpPr bwMode="auto">
          <a:xfrm>
            <a:off x="2057400" y="2667001"/>
            <a:ext cx="6324600" cy="3810000"/>
            <a:chOff x="1296" y="1680"/>
            <a:chExt cx="3984" cy="2400"/>
          </a:xfrm>
        </p:grpSpPr>
        <p:sp>
          <p:nvSpPr>
            <p:cNvPr id="50195" name="Oval 26"/>
            <p:cNvSpPr>
              <a:spLocks noChangeArrowheads="1"/>
            </p:cNvSpPr>
            <p:nvPr/>
          </p:nvSpPr>
          <p:spPr bwMode="auto">
            <a:xfrm>
              <a:off x="1296" y="1680"/>
              <a:ext cx="1248" cy="384"/>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6" name="Oval 27"/>
            <p:cNvSpPr>
              <a:spLocks noChangeArrowheads="1"/>
            </p:cNvSpPr>
            <p:nvPr/>
          </p:nvSpPr>
          <p:spPr bwMode="auto">
            <a:xfrm>
              <a:off x="2160" y="3504"/>
              <a:ext cx="3120" cy="576"/>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0197" name="AutoShape 28"/>
            <p:cNvCxnSpPr>
              <a:cxnSpLocks noChangeShapeType="1"/>
              <a:stCxn id="50195" idx="4"/>
              <a:endCxn id="50196" idx="1"/>
            </p:cNvCxnSpPr>
            <p:nvPr/>
          </p:nvCxnSpPr>
          <p:spPr bwMode="auto">
            <a:xfrm>
              <a:off x="1920" y="2064"/>
              <a:ext cx="697" cy="1524"/>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43801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6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677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6771">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6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Server-to-Client Communication</a:t>
            </a:r>
          </a:p>
        </p:txBody>
      </p:sp>
      <p:sp>
        <p:nvSpPr>
          <p:cNvPr id="1058819" name="Rectangle 3"/>
          <p:cNvSpPr>
            <a:spLocks noGrp="1" noChangeArrowheads="1"/>
          </p:cNvSpPr>
          <p:nvPr>
            <p:ph type="body" idx="1"/>
          </p:nvPr>
        </p:nvSpPr>
        <p:spPr>
          <a:xfrm>
            <a:off x="0" y="1531938"/>
            <a:ext cx="8686800" cy="4411662"/>
          </a:xfrm>
        </p:spPr>
        <p:txBody>
          <a:bodyPr/>
          <a:lstStyle/>
          <a:p>
            <a:pPr>
              <a:lnSpc>
                <a:spcPct val="110000"/>
              </a:lnSpc>
            </a:pPr>
            <a:r>
              <a:rPr lang="en-US" sz="2200" dirty="0">
                <a:latin typeface="Arial" charset="0"/>
                <a:cs typeface="Arial" charset="0"/>
              </a:rPr>
              <a:t>HTTP Response Message</a:t>
            </a:r>
          </a:p>
          <a:p>
            <a:pPr lvl="1">
              <a:lnSpc>
                <a:spcPct val="110000"/>
              </a:lnSpc>
            </a:pPr>
            <a:r>
              <a:rPr lang="en-US" sz="2200" dirty="0">
                <a:latin typeface="Arial" charset="0"/>
                <a:ea typeface="Arial" charset="0"/>
                <a:cs typeface="Arial" charset="0"/>
              </a:rPr>
              <a:t>Status line:  protocol version, status code, status phrase</a:t>
            </a:r>
          </a:p>
          <a:p>
            <a:pPr lvl="1">
              <a:lnSpc>
                <a:spcPct val="110000"/>
              </a:lnSpc>
            </a:pPr>
            <a:r>
              <a:rPr lang="en-US" sz="2200" dirty="0">
                <a:latin typeface="Arial" charset="0"/>
                <a:ea typeface="Arial" charset="0"/>
                <a:cs typeface="Arial" charset="0"/>
              </a:rPr>
              <a:t>Response headers:  provide information</a:t>
            </a:r>
          </a:p>
          <a:p>
            <a:pPr lvl="1">
              <a:lnSpc>
                <a:spcPct val="110000"/>
              </a:lnSpc>
            </a:pPr>
            <a:r>
              <a:rPr lang="en-US" sz="2200" dirty="0">
                <a:latin typeface="Arial" charset="0"/>
                <a:ea typeface="Arial" charset="0"/>
                <a:cs typeface="Arial" charset="0"/>
              </a:rPr>
              <a:t>Body:  optional data</a:t>
            </a:r>
          </a:p>
        </p:txBody>
      </p:sp>
      <p:sp>
        <p:nvSpPr>
          <p:cNvPr id="54277" name="Text Box 4"/>
          <p:cNvSpPr txBox="1">
            <a:spLocks noChangeArrowheads="1"/>
          </p:cNvSpPr>
          <p:nvPr/>
        </p:nvSpPr>
        <p:spPr bwMode="auto">
          <a:xfrm>
            <a:off x="3090865" y="3622677"/>
            <a:ext cx="5571517" cy="286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660066"/>
                </a:solidFill>
              </a:rPr>
              <a:t>HTTP/1.1 200 OK </a:t>
            </a:r>
          </a:p>
          <a:p>
            <a:pPr algn="l"/>
            <a:r>
              <a:rPr lang="en-US" dirty="0">
                <a:solidFill>
                  <a:srgbClr val="660066"/>
                </a:solidFill>
              </a:rPr>
              <a:t>Connection close</a:t>
            </a:r>
          </a:p>
          <a:p>
            <a:pPr algn="l"/>
            <a:r>
              <a:rPr lang="en-US" dirty="0">
                <a:solidFill>
                  <a:srgbClr val="660066"/>
                </a:solidFill>
              </a:rPr>
              <a:t>Date: Thu, 06 Aug 2006 12:00:15 GMT </a:t>
            </a:r>
          </a:p>
          <a:p>
            <a:pPr algn="l"/>
            <a:r>
              <a:rPr lang="en-US" dirty="0">
                <a:solidFill>
                  <a:srgbClr val="660066"/>
                </a:solidFill>
              </a:rPr>
              <a:t>Server: Apache/1.3.0 (Unix) </a:t>
            </a:r>
          </a:p>
          <a:p>
            <a:pPr algn="l"/>
            <a:r>
              <a:rPr lang="en-US" dirty="0">
                <a:solidFill>
                  <a:srgbClr val="660066"/>
                </a:solidFill>
              </a:rPr>
              <a:t>Last-Modified: Mon, 22 Jun 2006 ... </a:t>
            </a:r>
          </a:p>
          <a:p>
            <a:pPr algn="l"/>
            <a:r>
              <a:rPr lang="en-US" dirty="0">
                <a:solidFill>
                  <a:srgbClr val="660066"/>
                </a:solidFill>
              </a:rPr>
              <a:t>Content-Length: 6821 </a:t>
            </a:r>
          </a:p>
          <a:p>
            <a:pPr algn="l"/>
            <a:r>
              <a:rPr lang="en-US" dirty="0">
                <a:solidFill>
                  <a:srgbClr val="660066"/>
                </a:solidFill>
              </a:rPr>
              <a:t>Content-Type: text/html</a:t>
            </a:r>
          </a:p>
          <a:p>
            <a:pPr algn="l"/>
            <a:r>
              <a:rPr lang="en-US" b="0" dirty="0">
                <a:solidFill>
                  <a:srgbClr val="F19685"/>
                </a:solidFill>
                <a:latin typeface="Courier" charset="0"/>
              </a:rPr>
              <a:t>(blank line)</a:t>
            </a:r>
            <a:r>
              <a:rPr lang="en-US" dirty="0">
                <a:solidFill>
                  <a:schemeClr val="hlink"/>
                </a:solidFill>
              </a:rPr>
              <a:t> </a:t>
            </a:r>
          </a:p>
          <a:p>
            <a:pPr algn="l"/>
            <a:r>
              <a:rPr lang="en-US" dirty="0">
                <a:solidFill>
                  <a:srgbClr val="660066"/>
                </a:solidFill>
              </a:rPr>
              <a:t>data data data data data ... </a:t>
            </a:r>
          </a:p>
        </p:txBody>
      </p:sp>
      <p:sp>
        <p:nvSpPr>
          <p:cNvPr id="54278" name="Text Box 5"/>
          <p:cNvSpPr txBox="1">
            <a:spLocks noChangeArrowheads="1"/>
          </p:cNvSpPr>
          <p:nvPr/>
        </p:nvSpPr>
        <p:spPr bwMode="auto">
          <a:xfrm>
            <a:off x="304800" y="3457575"/>
            <a:ext cx="2209800" cy="89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i="1" dirty="0">
                <a:solidFill>
                  <a:schemeClr val="accent2"/>
                </a:solidFill>
                <a:latin typeface="Arial" charset="0"/>
              </a:rPr>
              <a:t>status line</a:t>
            </a:r>
            <a:endParaRPr lang="en-US" b="0" dirty="0">
              <a:solidFill>
                <a:schemeClr val="accent2"/>
              </a:solidFill>
              <a:latin typeface="Arial" charset="0"/>
            </a:endParaRPr>
          </a:p>
          <a:p>
            <a:pPr algn="l"/>
            <a:r>
              <a:rPr lang="en-US" sz="1600" b="0" dirty="0">
                <a:solidFill>
                  <a:schemeClr val="accent2"/>
                </a:solidFill>
                <a:latin typeface="Arial" charset="0"/>
              </a:rPr>
              <a:t>(protocol, status code, status phrase)</a:t>
            </a:r>
            <a:endParaRPr lang="en-US" sz="2400" b="0" dirty="0">
              <a:solidFill>
                <a:schemeClr val="accent2"/>
              </a:solidFill>
              <a:latin typeface="Arial" charset="0"/>
            </a:endParaRPr>
          </a:p>
        </p:txBody>
      </p:sp>
      <p:sp>
        <p:nvSpPr>
          <p:cNvPr id="54279" name="Line 6"/>
          <p:cNvSpPr>
            <a:spLocks noChangeShapeType="1"/>
          </p:cNvSpPr>
          <p:nvPr/>
        </p:nvSpPr>
        <p:spPr bwMode="auto">
          <a:xfrm flipV="1">
            <a:off x="1905000" y="3657600"/>
            <a:ext cx="1295400"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383" tIns="45692" rIns="91383" bIns="45692" anchor="ctr"/>
          <a:lstStyle/>
          <a:p>
            <a:endParaRPr lang="en-US"/>
          </a:p>
        </p:txBody>
      </p:sp>
      <p:sp>
        <p:nvSpPr>
          <p:cNvPr id="54280" name="Freeform 7"/>
          <p:cNvSpPr>
            <a:spLocks/>
          </p:cNvSpPr>
          <p:nvPr/>
        </p:nvSpPr>
        <p:spPr bwMode="auto">
          <a:xfrm>
            <a:off x="2919414" y="4038601"/>
            <a:ext cx="257175" cy="1858963"/>
          </a:xfrm>
          <a:custGeom>
            <a:avLst/>
            <a:gdLst>
              <a:gd name="T0" fmla="*/ 209550 w 162"/>
              <a:gd name="T1" fmla="*/ 11716 h 1428"/>
              <a:gd name="T2" fmla="*/ 0 w 162"/>
              <a:gd name="T3" fmla="*/ 0 h 1428"/>
              <a:gd name="T4" fmla="*/ 0 w 162"/>
              <a:gd name="T5" fmla="*/ 1858963 h 1428"/>
              <a:gd name="T6" fmla="*/ 257175 w 162"/>
              <a:gd name="T7" fmla="*/ 1855058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p>
            <a:endParaRPr lang="en-US"/>
          </a:p>
        </p:txBody>
      </p:sp>
      <p:sp>
        <p:nvSpPr>
          <p:cNvPr id="54281" name="Text Box 8"/>
          <p:cNvSpPr txBox="1">
            <a:spLocks noChangeArrowheads="1"/>
          </p:cNvSpPr>
          <p:nvPr/>
        </p:nvSpPr>
        <p:spPr bwMode="auto">
          <a:xfrm>
            <a:off x="1295401" y="4649796"/>
            <a:ext cx="1981200" cy="4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i="1" dirty="0" smtClean="0">
                <a:solidFill>
                  <a:schemeClr val="accent2"/>
                </a:solidFill>
                <a:latin typeface="Arial" charset="0"/>
              </a:rPr>
              <a:t>header lines</a:t>
            </a:r>
            <a:endParaRPr lang="en-US" sz="2400" i="1" dirty="0">
              <a:solidFill>
                <a:schemeClr val="accent2"/>
              </a:solidFill>
              <a:latin typeface="Arial" charset="0"/>
            </a:endParaRPr>
          </a:p>
        </p:txBody>
      </p:sp>
      <p:sp>
        <p:nvSpPr>
          <p:cNvPr id="54282" name="Line 9"/>
          <p:cNvSpPr>
            <a:spLocks noChangeShapeType="1"/>
          </p:cNvSpPr>
          <p:nvPr/>
        </p:nvSpPr>
        <p:spPr bwMode="auto">
          <a:xfrm flipV="1">
            <a:off x="1981201" y="6019800"/>
            <a:ext cx="1066800" cy="1524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383" tIns="45692" rIns="91383" bIns="45692" anchor="ctr"/>
          <a:lstStyle/>
          <a:p>
            <a:endParaRPr lang="en-US"/>
          </a:p>
        </p:txBody>
      </p:sp>
      <p:sp>
        <p:nvSpPr>
          <p:cNvPr id="54283" name="Text Box 10"/>
          <p:cNvSpPr txBox="1">
            <a:spLocks noChangeArrowheads="1"/>
          </p:cNvSpPr>
          <p:nvPr/>
        </p:nvSpPr>
        <p:spPr bwMode="auto">
          <a:xfrm>
            <a:off x="228600" y="5988057"/>
            <a:ext cx="2819400" cy="64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i="1" dirty="0">
                <a:solidFill>
                  <a:schemeClr val="accent2"/>
                </a:solidFill>
                <a:latin typeface="Arial" charset="0"/>
              </a:rPr>
              <a:t>data</a:t>
            </a:r>
          </a:p>
          <a:p>
            <a:pPr algn="ctr"/>
            <a:r>
              <a:rPr lang="en-US" sz="1600" b="0" i="1" dirty="0">
                <a:solidFill>
                  <a:schemeClr val="accent2"/>
                </a:solidFill>
                <a:latin typeface="Arial" charset="0"/>
              </a:rPr>
              <a:t>e.g.,</a:t>
            </a:r>
            <a:r>
              <a:rPr lang="en-US" sz="1600" b="0" dirty="0">
                <a:solidFill>
                  <a:schemeClr val="accent2"/>
                </a:solidFill>
                <a:latin typeface="Arial" charset="0"/>
              </a:rPr>
              <a:t> requested HTML file</a:t>
            </a:r>
            <a:endParaRPr lang="en-US" sz="2400" b="0" dirty="0">
              <a:solidFill>
                <a:schemeClr val="accent2"/>
              </a:solidFill>
              <a:latin typeface="Arial" charset="0"/>
            </a:endParaRPr>
          </a:p>
        </p:txBody>
      </p:sp>
      <p:grpSp>
        <p:nvGrpSpPr>
          <p:cNvPr id="2" name="Group 26"/>
          <p:cNvGrpSpPr>
            <a:grpSpLocks/>
          </p:cNvGrpSpPr>
          <p:nvPr/>
        </p:nvGrpSpPr>
        <p:grpSpPr bwMode="auto">
          <a:xfrm>
            <a:off x="2133601" y="2057400"/>
            <a:ext cx="2362200" cy="1981200"/>
            <a:chOff x="1680" y="1152"/>
            <a:chExt cx="1488" cy="1248"/>
          </a:xfrm>
        </p:grpSpPr>
        <p:sp>
          <p:nvSpPr>
            <p:cNvPr id="54293" name="Oval 12"/>
            <p:cNvSpPr>
              <a:spLocks noChangeArrowheads="1"/>
            </p:cNvSpPr>
            <p:nvPr/>
          </p:nvSpPr>
          <p:spPr bwMode="auto">
            <a:xfrm>
              <a:off x="1680" y="1152"/>
              <a:ext cx="1488"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4" name="Oval 13"/>
            <p:cNvSpPr>
              <a:spLocks noChangeArrowheads="1"/>
            </p:cNvSpPr>
            <p:nvPr/>
          </p:nvSpPr>
          <p:spPr bwMode="auto">
            <a:xfrm>
              <a:off x="2256" y="2160"/>
              <a:ext cx="912"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4295" name="AutoShape 14"/>
            <p:cNvCxnSpPr>
              <a:cxnSpLocks noChangeShapeType="1"/>
              <a:stCxn id="54293" idx="4"/>
              <a:endCxn id="54294" idx="0"/>
            </p:cNvCxnSpPr>
            <p:nvPr/>
          </p:nvCxnSpPr>
          <p:spPr bwMode="auto">
            <a:xfrm>
              <a:off x="2424" y="1392"/>
              <a:ext cx="288" cy="768"/>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3" name="Group 27"/>
          <p:cNvGrpSpPr>
            <a:grpSpLocks/>
          </p:cNvGrpSpPr>
          <p:nvPr/>
        </p:nvGrpSpPr>
        <p:grpSpPr bwMode="auto">
          <a:xfrm>
            <a:off x="4267200" y="2057400"/>
            <a:ext cx="1676400" cy="1981200"/>
            <a:chOff x="2688" y="1152"/>
            <a:chExt cx="1056" cy="1248"/>
          </a:xfrm>
        </p:grpSpPr>
        <p:sp>
          <p:nvSpPr>
            <p:cNvPr id="54290" name="Oval 16"/>
            <p:cNvSpPr>
              <a:spLocks noChangeArrowheads="1"/>
            </p:cNvSpPr>
            <p:nvPr/>
          </p:nvSpPr>
          <p:spPr bwMode="auto">
            <a:xfrm>
              <a:off x="2688" y="1152"/>
              <a:ext cx="1056"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1" name="Oval 17"/>
            <p:cNvSpPr>
              <a:spLocks noChangeArrowheads="1"/>
            </p:cNvSpPr>
            <p:nvPr/>
          </p:nvSpPr>
          <p:spPr bwMode="auto">
            <a:xfrm>
              <a:off x="2784" y="2160"/>
              <a:ext cx="384"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4292" name="AutoShape 18"/>
            <p:cNvCxnSpPr>
              <a:cxnSpLocks noChangeShapeType="1"/>
              <a:stCxn id="54290" idx="4"/>
              <a:endCxn id="54291" idx="0"/>
            </p:cNvCxnSpPr>
            <p:nvPr/>
          </p:nvCxnSpPr>
          <p:spPr bwMode="auto">
            <a:xfrm flipH="1">
              <a:off x="2976" y="1392"/>
              <a:ext cx="240" cy="768"/>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4" name="Group 28"/>
          <p:cNvGrpSpPr>
            <a:grpSpLocks/>
          </p:cNvGrpSpPr>
          <p:nvPr/>
        </p:nvGrpSpPr>
        <p:grpSpPr bwMode="auto">
          <a:xfrm>
            <a:off x="5029200" y="2057400"/>
            <a:ext cx="2819400" cy="1981200"/>
            <a:chOff x="3120" y="1152"/>
            <a:chExt cx="1776" cy="1248"/>
          </a:xfrm>
        </p:grpSpPr>
        <p:sp>
          <p:nvSpPr>
            <p:cNvPr id="54287" name="Oval 20"/>
            <p:cNvSpPr>
              <a:spLocks noChangeArrowheads="1"/>
            </p:cNvSpPr>
            <p:nvPr/>
          </p:nvSpPr>
          <p:spPr bwMode="auto">
            <a:xfrm>
              <a:off x="3696" y="1152"/>
              <a:ext cx="1200"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8" name="Oval 21"/>
            <p:cNvSpPr>
              <a:spLocks noChangeArrowheads="1"/>
            </p:cNvSpPr>
            <p:nvPr/>
          </p:nvSpPr>
          <p:spPr bwMode="auto">
            <a:xfrm>
              <a:off x="3120" y="2160"/>
              <a:ext cx="384" cy="240"/>
            </a:xfrm>
            <a:prstGeom prst="ellipse">
              <a:avLst/>
            </a:pr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54289" name="AutoShape 22"/>
            <p:cNvCxnSpPr>
              <a:cxnSpLocks noChangeShapeType="1"/>
              <a:stCxn id="54287" idx="4"/>
              <a:endCxn id="54288" idx="7"/>
            </p:cNvCxnSpPr>
            <p:nvPr/>
          </p:nvCxnSpPr>
          <p:spPr bwMode="auto">
            <a:xfrm flipH="1">
              <a:off x="3448" y="1392"/>
              <a:ext cx="848" cy="803"/>
            </a:xfrm>
            <a:prstGeom prst="straightConnector1">
              <a:avLst/>
            </a:prstGeom>
            <a:noFill/>
            <a:ln w="1905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4036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8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881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8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304801" y="381000"/>
            <a:ext cx="8534400" cy="685800"/>
          </a:xfrm>
        </p:spPr>
        <p:txBody>
          <a:bodyPr/>
          <a:lstStyle/>
          <a:p>
            <a:pPr>
              <a:tabLst>
                <a:tab pos="8229305"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a:xfrm>
            <a:off x="533400" y="1684338"/>
            <a:ext cx="8229600" cy="4411662"/>
          </a:xfrm>
        </p:spPr>
        <p:txBody>
          <a:bodyPr/>
          <a:lstStyle/>
          <a:p>
            <a:pPr>
              <a:lnSpc>
                <a:spcPct val="110000"/>
              </a:lnSpc>
            </a:pPr>
            <a:r>
              <a:rPr lang="en-US" dirty="0" smtClean="0">
                <a:latin typeface="Arial" charset="0"/>
                <a:ea typeface="Arial" charset="0"/>
                <a:cs typeface="Arial" charset="0"/>
              </a:rPr>
              <a:t>Each </a:t>
            </a:r>
            <a:r>
              <a:rPr lang="en-US" dirty="0">
                <a:latin typeface="Arial" charset="0"/>
                <a:ea typeface="Arial" charset="0"/>
                <a:cs typeface="Arial" charset="0"/>
              </a:rPr>
              <a:t>request-response </a:t>
            </a:r>
            <a:r>
              <a:rPr lang="en-US" dirty="0" smtClean="0">
                <a:latin typeface="Arial" charset="0"/>
                <a:ea typeface="Arial" charset="0"/>
                <a:cs typeface="Arial" charset="0"/>
              </a:rPr>
              <a:t>treated </a:t>
            </a:r>
            <a:r>
              <a:rPr lang="en-US" dirty="0">
                <a:latin typeface="Arial" charset="0"/>
                <a:ea typeface="Arial" charset="0"/>
                <a:cs typeface="Arial" charset="0"/>
              </a:rPr>
              <a:t>independently</a:t>
            </a:r>
          </a:p>
          <a:p>
            <a:pPr lvl="1">
              <a:lnSpc>
                <a:spcPct val="110000"/>
              </a:lnSpc>
            </a:pPr>
            <a:r>
              <a:rPr lang="en-US" dirty="0">
                <a:latin typeface="Arial" charset="0"/>
                <a:ea typeface="Arial" charset="0"/>
                <a:cs typeface="Arial" charset="0"/>
              </a:rPr>
              <a:t>Servers </a:t>
            </a:r>
            <a:r>
              <a:rPr lang="en-US" i="1" dirty="0">
                <a:latin typeface="Arial" charset="0"/>
                <a:ea typeface="Arial" charset="0"/>
                <a:cs typeface="Arial" charset="0"/>
              </a:rPr>
              <a:t>not</a:t>
            </a:r>
            <a:r>
              <a:rPr lang="en-US" dirty="0">
                <a:latin typeface="Arial" charset="0"/>
                <a:ea typeface="Arial" charset="0"/>
                <a:cs typeface="Arial" charset="0"/>
              </a:rPr>
              <a:t> required to retain </a:t>
            </a:r>
            <a:r>
              <a:rPr lang="en-US" dirty="0" smtClean="0">
                <a:latin typeface="Arial" charset="0"/>
                <a:ea typeface="Arial" charset="0"/>
                <a:cs typeface="Arial" charset="0"/>
              </a:rPr>
              <a:t>state</a:t>
            </a:r>
            <a:endParaRPr lang="en-US" dirty="0">
              <a:latin typeface="Arial" charset="0"/>
              <a:ea typeface="Arial" charset="0"/>
              <a:cs typeface="Arial" charset="0"/>
            </a:endParaRPr>
          </a:p>
          <a:p>
            <a:pPr>
              <a:lnSpc>
                <a:spcPct val="110000"/>
              </a:lnSpc>
            </a:pPr>
            <a:r>
              <a:rPr lang="en-US" b="1" dirty="0" smtClean="0">
                <a:latin typeface="Arial" charset="0"/>
                <a:ea typeface="Arial" charset="0"/>
                <a:cs typeface="Arial" charset="0"/>
              </a:rPr>
              <a:t>Good</a:t>
            </a:r>
            <a:r>
              <a:rPr lang="en-US" dirty="0" smtClean="0">
                <a:latin typeface="Arial" charset="0"/>
                <a:ea typeface="Arial" charset="0"/>
                <a:cs typeface="Arial" charset="0"/>
              </a:rPr>
              <a:t>: Improves </a:t>
            </a:r>
            <a:r>
              <a:rPr lang="en-US" dirty="0">
                <a:latin typeface="Arial" charset="0"/>
                <a:ea typeface="Arial" charset="0"/>
                <a:cs typeface="Arial" charset="0"/>
              </a:rPr>
              <a:t>scalability on the server-side</a:t>
            </a:r>
          </a:p>
          <a:p>
            <a:pPr lvl="1">
              <a:lnSpc>
                <a:spcPct val="110000"/>
              </a:lnSpc>
            </a:pPr>
            <a:r>
              <a:rPr lang="en-US" dirty="0" smtClean="0">
                <a:latin typeface="Arial" charset="0"/>
                <a:ea typeface="Arial" charset="0"/>
                <a:cs typeface="Arial" charset="0"/>
              </a:rPr>
              <a:t>Failure handling is easier</a:t>
            </a:r>
            <a:endParaRPr lang="en-US" dirty="0">
              <a:latin typeface="Arial" charset="0"/>
              <a:ea typeface="Arial" charset="0"/>
              <a:cs typeface="Arial" charset="0"/>
            </a:endParaRPr>
          </a:p>
          <a:p>
            <a:pPr lvl="1">
              <a:lnSpc>
                <a:spcPct val="110000"/>
              </a:lnSpc>
            </a:pPr>
            <a:r>
              <a:rPr lang="en-US" dirty="0">
                <a:latin typeface="Arial" charset="0"/>
                <a:ea typeface="Arial" charset="0"/>
                <a:cs typeface="Arial" charset="0"/>
              </a:rPr>
              <a:t>Can handle </a:t>
            </a:r>
            <a:r>
              <a:rPr lang="en-US" dirty="0" smtClean="0">
                <a:latin typeface="Arial" charset="0"/>
                <a:ea typeface="Arial" charset="0"/>
                <a:cs typeface="Arial" charset="0"/>
              </a:rPr>
              <a:t>higher </a:t>
            </a:r>
            <a:r>
              <a:rPr lang="en-US" dirty="0">
                <a:latin typeface="Arial" charset="0"/>
                <a:ea typeface="Arial" charset="0"/>
                <a:cs typeface="Arial" charset="0"/>
              </a:rPr>
              <a:t>rate of requests</a:t>
            </a:r>
          </a:p>
          <a:p>
            <a:pPr lvl="1">
              <a:lnSpc>
                <a:spcPct val="110000"/>
              </a:lnSpc>
            </a:pPr>
            <a:r>
              <a:rPr lang="en-US" dirty="0">
                <a:latin typeface="Arial" charset="0"/>
                <a:ea typeface="Arial" charset="0"/>
                <a:cs typeface="Arial" charset="0"/>
              </a:rPr>
              <a:t>Order of requests </a:t>
            </a:r>
            <a:r>
              <a:rPr lang="en-US" dirty="0" smtClean="0">
                <a:latin typeface="Arial" charset="0"/>
                <a:ea typeface="Arial" charset="0"/>
                <a:cs typeface="Arial" charset="0"/>
              </a:rPr>
              <a:t>doesn’t matter</a:t>
            </a:r>
            <a:endParaRPr lang="en-US" dirty="0">
              <a:latin typeface="Arial" charset="0"/>
              <a:ea typeface="Arial" charset="0"/>
              <a:cs typeface="Arial" charset="0"/>
            </a:endParaRPr>
          </a:p>
          <a:p>
            <a:pPr>
              <a:lnSpc>
                <a:spcPct val="110000"/>
              </a:lnSpc>
            </a:pPr>
            <a:r>
              <a:rPr lang="en-US" b="1" dirty="0" smtClean="0">
                <a:latin typeface="Arial" charset="0"/>
                <a:ea typeface="Arial" charset="0"/>
                <a:cs typeface="Arial" charset="0"/>
              </a:rPr>
              <a:t>Bad</a:t>
            </a:r>
            <a:r>
              <a:rPr lang="en-US" dirty="0" smtClean="0">
                <a:latin typeface="Arial" charset="0"/>
                <a:ea typeface="Arial" charset="0"/>
                <a:cs typeface="Arial" charset="0"/>
              </a:rPr>
              <a:t>: Some </a:t>
            </a:r>
            <a:r>
              <a:rPr lang="en-US" dirty="0">
                <a:latin typeface="Arial" charset="0"/>
                <a:ea typeface="Arial" charset="0"/>
                <a:cs typeface="Arial" charset="0"/>
              </a:rPr>
              <a:t>applications </a:t>
            </a:r>
            <a:r>
              <a:rPr lang="en-US" dirty="0">
                <a:solidFill>
                  <a:srgbClr val="FF0000"/>
                </a:solidFill>
                <a:latin typeface="Arial" charset="0"/>
                <a:ea typeface="Arial" charset="0"/>
                <a:cs typeface="Arial" charset="0"/>
              </a:rPr>
              <a:t>need</a:t>
            </a:r>
            <a:r>
              <a:rPr lang="en-US" dirty="0">
                <a:latin typeface="Arial" charset="0"/>
                <a:ea typeface="Arial" charset="0"/>
                <a:cs typeface="Arial" charset="0"/>
              </a:rPr>
              <a:t> persistent state</a:t>
            </a:r>
          </a:p>
          <a:p>
            <a:pPr lvl="1">
              <a:lnSpc>
                <a:spcPct val="110000"/>
              </a:lnSpc>
            </a:pPr>
            <a:r>
              <a:rPr lang="en-US" dirty="0">
                <a:latin typeface="Arial" charset="0"/>
                <a:ea typeface="Arial" charset="0"/>
                <a:cs typeface="Arial" charset="0"/>
              </a:rPr>
              <a:t>Need to uniquely identify user or store temporary info</a:t>
            </a:r>
          </a:p>
          <a:p>
            <a:pPr lvl="1">
              <a:lnSpc>
                <a:spcPct val="110000"/>
              </a:lnSpc>
            </a:pPr>
            <a:r>
              <a:rPr lang="en-US" i="1" dirty="0">
                <a:latin typeface="Arial" charset="0"/>
                <a:ea typeface="Arial" charset="0"/>
                <a:cs typeface="Arial" charset="0"/>
              </a:rPr>
              <a:t>e.g., </a:t>
            </a:r>
            <a:r>
              <a:rPr lang="en-US" dirty="0">
                <a:latin typeface="Arial" charset="0"/>
                <a:ea typeface="Arial" charset="0"/>
                <a:cs typeface="Arial" charset="0"/>
              </a:rPr>
              <a:t>Shopping cart, user </a:t>
            </a:r>
            <a:r>
              <a:rPr lang="en-US" dirty="0" smtClean="0">
                <a:latin typeface="Arial" charset="0"/>
                <a:ea typeface="Arial" charset="0"/>
                <a:cs typeface="Arial" charset="0"/>
              </a:rPr>
              <a:t>profiles</a:t>
            </a:r>
            <a:r>
              <a:rPr lang="en-US" dirty="0">
                <a:latin typeface="Arial" charset="0"/>
                <a:ea typeface="Arial" charset="0"/>
                <a:cs typeface="Arial" charset="0"/>
              </a:rPr>
              <a:t>, usage tracking, …</a:t>
            </a:r>
          </a:p>
        </p:txBody>
      </p:sp>
    </p:spTree>
    <p:extLst>
      <p:ext uri="{BB962C8B-B14F-4D97-AF65-F5344CB8AC3E}">
        <p14:creationId xmlns:p14="http://schemas.microsoft.com/office/powerpoint/2010/main" val="1042888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How does a stateless protocol keep state?</a:t>
            </a:r>
            <a:endParaRPr lang="en-US" dirty="0"/>
          </a:p>
        </p:txBody>
      </p:sp>
    </p:spTree>
    <p:extLst>
      <p:ext uri="{BB962C8B-B14F-4D97-AF65-F5344CB8AC3E}">
        <p14:creationId xmlns:p14="http://schemas.microsoft.com/office/powerpoint/2010/main" val="26527630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304812" y="228600"/>
            <a:ext cx="8069263" cy="838200"/>
          </a:xfrm>
        </p:spPr>
        <p:txBody>
          <a:bodyPr/>
          <a:lstStyle/>
          <a:p>
            <a:r>
              <a:rPr lang="en-US" sz="2000">
                <a:latin typeface="Helvetica" charset="0"/>
                <a:ea typeface="ＭＳ Ｐゴシック" charset="0"/>
                <a:cs typeface="ＭＳ Ｐゴシック" charset="0"/>
              </a:rPr>
              <a:t>State in a Stateless Protocol:</a:t>
            </a:r>
            <a:r>
              <a:rPr lang="en-US" sz="3200">
                <a:latin typeface="Helvetica" charset="0"/>
                <a:ea typeface="ＭＳ Ｐゴシック" charset="0"/>
                <a:cs typeface="ＭＳ Ｐゴシック" charset="0"/>
              </a:rPr>
              <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Arial" charset="0"/>
                <a:cs typeface="Arial" charset="0"/>
              </a:rPr>
              <a:t>Client-side</a:t>
            </a:r>
            <a:r>
              <a:rPr lang="en-US" sz="2400" dirty="0">
                <a:latin typeface="Arial" charset="0"/>
                <a:cs typeface="Arial" charset="0"/>
              </a:rPr>
              <a:t> state maintenance</a:t>
            </a:r>
            <a:endParaRPr lang="en-US" sz="2400" i="1" dirty="0">
              <a:latin typeface="Arial" charset="0"/>
              <a:cs typeface="Arial" charset="0"/>
            </a:endParaRPr>
          </a:p>
          <a:p>
            <a:pPr lvl="1">
              <a:lnSpc>
                <a:spcPct val="90000"/>
              </a:lnSpc>
            </a:pPr>
            <a:r>
              <a:rPr lang="en-US" sz="2000" dirty="0">
                <a:latin typeface="Arial" charset="0"/>
                <a:ea typeface="Arial" charset="0"/>
                <a:cs typeface="Arial" charset="0"/>
              </a:rPr>
              <a:t>Client stores small state on behalf of server</a:t>
            </a:r>
          </a:p>
          <a:p>
            <a:pPr lvl="1">
              <a:lnSpc>
                <a:spcPct val="90000"/>
              </a:lnSpc>
            </a:pPr>
            <a:r>
              <a:rPr lang="en-US" sz="2000" dirty="0">
                <a:latin typeface="Arial" charset="0"/>
                <a:ea typeface="Arial" charset="0"/>
                <a:cs typeface="Arial" charset="0"/>
              </a:rPr>
              <a:t>Client sends state in future requests to the server</a:t>
            </a:r>
          </a:p>
          <a:p>
            <a:pPr>
              <a:lnSpc>
                <a:spcPct val="90000"/>
              </a:lnSpc>
            </a:pPr>
            <a:r>
              <a:rPr lang="en-US" sz="2400" dirty="0">
                <a:latin typeface="Arial" charset="0"/>
                <a:cs typeface="Arial" charset="0"/>
              </a:rPr>
              <a:t>Can provide authentication</a:t>
            </a:r>
            <a:endParaRPr lang="en-US" dirty="0">
              <a:latin typeface="Arial" charset="0"/>
              <a:cs typeface="Arial" charset="0"/>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6" y="4016375"/>
            <a:ext cx="1868488"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1"/>
            <a:ext cx="249713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a:t>Request</a:t>
            </a:r>
          </a:p>
        </p:txBody>
      </p:sp>
      <p:sp>
        <p:nvSpPr>
          <p:cNvPr id="1062920" name="Line 8"/>
          <p:cNvSpPr>
            <a:spLocks noChangeShapeType="1"/>
          </p:cNvSpPr>
          <p:nvPr/>
        </p:nvSpPr>
        <p:spPr bwMode="auto">
          <a:xfrm flipH="1">
            <a:off x="2690814" y="4887925"/>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a:noFill/>
              </a14:hiddenFill>
            </a:ext>
          </a:extLst>
        </p:spPr>
        <p:txBody>
          <a:bodyPr wrap="none" lIns="91383" tIns="45692" rIns="91383" bIns="45692" anchor="ctr"/>
          <a:lstStyle/>
          <a:p>
            <a:endParaRPr lang="en-US"/>
          </a:p>
        </p:txBody>
      </p:sp>
      <p:sp>
        <p:nvSpPr>
          <p:cNvPr id="1062921" name="Text Box 9"/>
          <p:cNvSpPr txBox="1">
            <a:spLocks noChangeArrowheads="1"/>
          </p:cNvSpPr>
          <p:nvPr/>
        </p:nvSpPr>
        <p:spPr bwMode="auto">
          <a:xfrm>
            <a:off x="2927413" y="4143387"/>
            <a:ext cx="2957450"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a:t>Response</a:t>
            </a:r>
          </a:p>
          <a:p>
            <a:pPr eaLnBrk="1" hangingPunct="1"/>
            <a:r>
              <a:rPr lang="en-US" sz="2400"/>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a:solidFill>
                  <a:srgbClr val="FFFFFF"/>
                </a:solidFill>
              </a14:hiddenFill>
            </a:ext>
          </a:extLst>
        </p:spPr>
        <p:txBody>
          <a:bodyPr wrap="none" lIns="91383" tIns="45692" rIns="91383" bIns="45692" anchor="ctr"/>
          <a:lstStyle/>
          <a:p>
            <a:endParaRPr lang="en-US"/>
          </a:p>
        </p:txBody>
      </p:sp>
      <p:sp>
        <p:nvSpPr>
          <p:cNvPr id="1062923" name="Text Box 11"/>
          <p:cNvSpPr txBox="1">
            <a:spLocks noChangeArrowheads="1"/>
          </p:cNvSpPr>
          <p:nvPr/>
        </p:nvSpPr>
        <p:spPr bwMode="auto">
          <a:xfrm>
            <a:off x="3277780" y="5334012"/>
            <a:ext cx="2221321"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a:t>Request</a:t>
            </a:r>
          </a:p>
          <a:p>
            <a:pPr eaLnBrk="1" hangingPunct="1"/>
            <a:r>
              <a:rPr lang="en-US" sz="2400"/>
              <a:t>Cookie: XYZ</a:t>
            </a:r>
          </a:p>
        </p:txBody>
      </p:sp>
    </p:spTree>
    <p:extLst>
      <p:ext uri="{BB962C8B-B14F-4D97-AF65-F5344CB8AC3E}">
        <p14:creationId xmlns:p14="http://schemas.microsoft.com/office/powerpoint/2010/main" val="896543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ctrTitle"/>
          </p:nvPr>
        </p:nvSpPr>
        <p:spPr/>
        <p:txBody>
          <a:bodyPr/>
          <a:lstStyle/>
          <a:p>
            <a:r>
              <a:rPr lang="en-US" dirty="0" smtClean="0">
                <a:latin typeface="Helvetica" charset="0"/>
                <a:ea typeface="ＭＳ Ｐゴシック" charset="0"/>
                <a:cs typeface="ＭＳ Ｐゴシック" charset="0"/>
              </a:rPr>
              <a:t>HTTP Performance </a:t>
            </a:r>
            <a:r>
              <a:rPr lang="en-US" dirty="0" smtClean="0">
                <a:latin typeface="Helvetica" charset="0"/>
                <a:ea typeface="ＭＳ Ｐゴシック" charset="0"/>
                <a:cs typeface="ＭＳ Ｐゴシック" charset="0"/>
              </a:rPr>
              <a:t>Issues</a:t>
            </a:r>
            <a:endParaRPr lang="en-US" dirty="0">
              <a:latin typeface="Helvetica" charset="0"/>
              <a:ea typeface="ＭＳ Ｐゴシック" charset="0"/>
              <a:cs typeface="ＭＳ Ｐゴシック" charset="0"/>
            </a:endParaRPr>
          </a:p>
        </p:txBody>
      </p:sp>
      <p:sp>
        <p:nvSpPr>
          <p:cNvPr id="59396" name="Rectangle 3"/>
          <p:cNvSpPr>
            <a:spLocks noGrp="1" noChangeArrowheads="1"/>
          </p:cNvSpPr>
          <p:nvPr>
            <p:ph type="subTitle" idx="1"/>
          </p:nvPr>
        </p:nvSpPr>
        <p:spPr/>
        <p:txBody>
          <a:bodyPr/>
          <a:lstStyle/>
          <a:p>
            <a:endParaRPr lang="en-US">
              <a:latin typeface="Arial" charset="0"/>
              <a:cs typeface="Arial" charset="0"/>
            </a:endParaRPr>
          </a:p>
        </p:txBody>
      </p:sp>
    </p:spTree>
    <p:extLst>
      <p:ext uri="{BB962C8B-B14F-4D97-AF65-F5344CB8AC3E}">
        <p14:creationId xmlns:p14="http://schemas.microsoft.com/office/powerpoint/2010/main" val="42063793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Poll</a:t>
            </a:r>
            <a:endParaRPr lang="en-US" dirty="0"/>
          </a:p>
        </p:txBody>
      </p:sp>
      <p:sp>
        <p:nvSpPr>
          <p:cNvPr id="3" name="Content Placeholder 2"/>
          <p:cNvSpPr>
            <a:spLocks noGrp="1"/>
          </p:cNvSpPr>
          <p:nvPr>
            <p:ph idx="1"/>
          </p:nvPr>
        </p:nvSpPr>
        <p:spPr/>
        <p:txBody>
          <a:bodyPr/>
          <a:lstStyle/>
          <a:p>
            <a:r>
              <a:rPr lang="en-US" dirty="0" smtClean="0"/>
              <a:t>CS168 is getting too popular.  We need advice.</a:t>
            </a:r>
            <a:endParaRPr lang="en-US" dirty="0"/>
          </a:p>
          <a:p>
            <a:r>
              <a:rPr lang="en-US" dirty="0" smtClean="0"/>
              <a:t>Two identical versions: Fall and Spring</a:t>
            </a:r>
            <a:endParaRPr lang="en-US" dirty="0"/>
          </a:p>
          <a:p>
            <a:r>
              <a:rPr lang="en-US" dirty="0"/>
              <a:t>O</a:t>
            </a:r>
            <a:r>
              <a:rPr lang="en-US" dirty="0" smtClean="0"/>
              <a:t>ne regular 168 (Fall) and one “honors” (Spring)</a:t>
            </a:r>
            <a:endParaRPr lang="en-US" dirty="0"/>
          </a:p>
          <a:p>
            <a:r>
              <a:rPr lang="en-US" dirty="0" smtClean="0"/>
              <a:t>How many of you would have taken CS168H?</a:t>
            </a:r>
            <a:endParaRPr lang="en-US" dirty="0"/>
          </a:p>
          <a:p>
            <a:r>
              <a:rPr lang="en-US" dirty="0" smtClean="0"/>
              <a:t>How many of you have taken CS 162?</a:t>
            </a:r>
          </a:p>
          <a:p>
            <a:r>
              <a:rPr lang="en-US" dirty="0" smtClean="0"/>
              <a:t>How many of you would take an “advanced and applied networking” course (not 268, but a 194)?</a:t>
            </a:r>
          </a:p>
          <a:p>
            <a:r>
              <a:rPr lang="en-US" dirty="0" smtClean="0"/>
              <a:t>How many of you are planning to vote?</a:t>
            </a:r>
            <a:endParaRPr lang="en-US" dirty="0"/>
          </a:p>
        </p:txBody>
      </p:sp>
    </p:spTree>
    <p:extLst>
      <p:ext uri="{BB962C8B-B14F-4D97-AF65-F5344CB8AC3E}">
        <p14:creationId xmlns:p14="http://schemas.microsoft.com/office/powerpoint/2010/main" val="32034515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Goals</a:t>
            </a:r>
            <a:endParaRPr lang="en-US" dirty="0"/>
          </a:p>
        </p:txBody>
      </p:sp>
      <p:sp>
        <p:nvSpPr>
          <p:cNvPr id="3" name="Content Placeholder 2"/>
          <p:cNvSpPr>
            <a:spLocks noGrp="1"/>
          </p:cNvSpPr>
          <p:nvPr>
            <p:ph idx="1"/>
          </p:nvPr>
        </p:nvSpPr>
        <p:spPr/>
        <p:txBody>
          <a:bodyPr/>
          <a:lstStyle/>
          <a:p>
            <a:r>
              <a:rPr lang="en-US" dirty="0" smtClean="0"/>
              <a:t>User</a:t>
            </a:r>
          </a:p>
          <a:p>
            <a:pPr lvl="1"/>
            <a:r>
              <a:rPr lang="en-US" dirty="0" smtClean="0"/>
              <a:t>fast downloads (not identical to low-latency </a:t>
            </a:r>
            <a:r>
              <a:rPr lang="en-US" dirty="0" err="1" smtClean="0"/>
              <a:t>commn</a:t>
            </a:r>
            <a:r>
              <a:rPr lang="en-US" dirty="0" smtClean="0"/>
              <a:t>.!)</a:t>
            </a:r>
          </a:p>
          <a:p>
            <a:pPr lvl="1"/>
            <a:r>
              <a:rPr lang="en-US" dirty="0" smtClean="0"/>
              <a:t>high availability </a:t>
            </a:r>
          </a:p>
          <a:p>
            <a:endParaRPr lang="en-US" dirty="0"/>
          </a:p>
          <a:p>
            <a:r>
              <a:rPr lang="en-US" dirty="0" smtClean="0"/>
              <a:t>Content provider</a:t>
            </a:r>
          </a:p>
          <a:p>
            <a:pPr lvl="1"/>
            <a:r>
              <a:rPr lang="en-US" dirty="0" smtClean="0"/>
              <a:t>happy users (hence, above)</a:t>
            </a:r>
          </a:p>
          <a:p>
            <a:pPr lvl="1"/>
            <a:r>
              <a:rPr lang="en-US" dirty="0" smtClean="0"/>
              <a:t>cost-effective infrastructure  </a:t>
            </a:r>
          </a:p>
          <a:p>
            <a:pPr lvl="1"/>
            <a:endParaRPr lang="en-US" dirty="0"/>
          </a:p>
          <a:p>
            <a:r>
              <a:rPr lang="en-US" dirty="0" smtClean="0"/>
              <a:t>Network (secondary) </a:t>
            </a:r>
          </a:p>
          <a:p>
            <a:pPr lvl="1"/>
            <a:r>
              <a:rPr lang="en-US" dirty="0" smtClean="0"/>
              <a:t>avoid overload</a:t>
            </a:r>
          </a:p>
          <a:p>
            <a:pPr lvl="1"/>
            <a:endParaRPr lang="en-US" dirty="0" smtClean="0"/>
          </a:p>
          <a:p>
            <a:pPr lvl="1"/>
            <a:endParaRPr lang="en-US" dirty="0"/>
          </a:p>
        </p:txBody>
      </p:sp>
    </p:spTree>
    <p:extLst>
      <p:ext uri="{BB962C8B-B14F-4D97-AF65-F5344CB8AC3E}">
        <p14:creationId xmlns:p14="http://schemas.microsoft.com/office/powerpoint/2010/main" val="1310567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User</a:t>
            </a:r>
          </a:p>
          <a:p>
            <a:pPr lvl="1"/>
            <a:r>
              <a:rPr lang="en-US" dirty="0" smtClean="0"/>
              <a:t>fast downloads (not identical to low-latency </a:t>
            </a:r>
            <a:r>
              <a:rPr lang="en-US" dirty="0" err="1" smtClean="0"/>
              <a:t>commn</a:t>
            </a:r>
            <a:r>
              <a:rPr lang="en-US" dirty="0" smtClean="0"/>
              <a:t>.!)</a:t>
            </a:r>
          </a:p>
          <a:p>
            <a:pPr lvl="1"/>
            <a:r>
              <a:rPr lang="en-US" dirty="0" smtClean="0"/>
              <a:t>high availability </a:t>
            </a:r>
          </a:p>
          <a:p>
            <a:endParaRPr lang="en-US" dirty="0"/>
          </a:p>
          <a:p>
            <a:r>
              <a:rPr lang="en-US" dirty="0" smtClean="0"/>
              <a:t>Content provider</a:t>
            </a:r>
          </a:p>
          <a:p>
            <a:pPr lvl="1"/>
            <a:r>
              <a:rPr lang="en-US" dirty="0" smtClean="0">
                <a:solidFill>
                  <a:schemeClr val="bg2">
                    <a:lumMod val="60000"/>
                    <a:lumOff val="40000"/>
                  </a:schemeClr>
                </a:solidFill>
              </a:rPr>
              <a:t>happy users (hence, above)</a:t>
            </a:r>
          </a:p>
          <a:p>
            <a:pPr lvl="1"/>
            <a:r>
              <a:rPr lang="en-US" dirty="0" smtClean="0"/>
              <a:t>cost-effective infrastructure  </a:t>
            </a:r>
          </a:p>
          <a:p>
            <a:pPr lvl="1"/>
            <a:endParaRPr lang="en-US" dirty="0"/>
          </a:p>
          <a:p>
            <a:r>
              <a:rPr lang="en-US" dirty="0" smtClean="0"/>
              <a:t>Network (secondary) </a:t>
            </a:r>
          </a:p>
          <a:p>
            <a:pPr lvl="1"/>
            <a:r>
              <a:rPr lang="en-US" dirty="0" smtClean="0"/>
              <a:t>avoid overload</a:t>
            </a:r>
          </a:p>
          <a:p>
            <a:pPr lvl="1"/>
            <a:endParaRPr lang="en-US" dirty="0" smtClean="0"/>
          </a:p>
          <a:p>
            <a:pPr lvl="1"/>
            <a:endParaRPr lang="en-US" dirty="0"/>
          </a:p>
        </p:txBody>
      </p:sp>
      <p:grpSp>
        <p:nvGrpSpPr>
          <p:cNvPr id="33" name="Group 32"/>
          <p:cNvGrpSpPr/>
          <p:nvPr/>
        </p:nvGrpSpPr>
        <p:grpSpPr>
          <a:xfrm>
            <a:off x="4191000" y="1066800"/>
            <a:ext cx="2895600" cy="1143000"/>
            <a:chOff x="4191000" y="1066800"/>
            <a:chExt cx="2895600" cy="1143000"/>
          </a:xfrm>
        </p:grpSpPr>
        <p:sp>
          <p:nvSpPr>
            <p:cNvPr id="4" name="Rounded Rectangle 3"/>
            <p:cNvSpPr/>
            <p:nvPr/>
          </p:nvSpPr>
          <p:spPr bwMode="auto">
            <a:xfrm>
              <a:off x="4191000" y="1066800"/>
              <a:ext cx="2895600" cy="11430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3836"/>
              <a:endParaRPr lang="en-US"/>
            </a:p>
          </p:txBody>
        </p:sp>
        <p:sp>
          <p:nvSpPr>
            <p:cNvPr id="5" name="TextBox 4"/>
            <p:cNvSpPr txBox="1"/>
            <p:nvPr/>
          </p:nvSpPr>
          <p:spPr>
            <a:xfrm>
              <a:off x="4419599" y="1066800"/>
              <a:ext cx="2355983" cy="1015663"/>
            </a:xfrm>
            <a:prstGeom prst="rect">
              <a:avLst/>
            </a:prstGeom>
            <a:noFill/>
          </p:spPr>
          <p:txBody>
            <a:bodyPr wrap="none" rtlCol="0">
              <a:spAutoFit/>
            </a:bodyPr>
            <a:lstStyle/>
            <a:p>
              <a:r>
                <a:rPr lang="en-US" dirty="0" smtClean="0">
                  <a:latin typeface="+mn-lt"/>
                </a:rPr>
                <a:t>Improve HTTP to </a:t>
              </a:r>
              <a:br>
                <a:rPr lang="en-US" dirty="0" smtClean="0">
                  <a:latin typeface="+mn-lt"/>
                </a:rPr>
              </a:br>
              <a:r>
                <a:rPr lang="en-US" dirty="0" smtClean="0">
                  <a:latin typeface="+mn-lt"/>
                </a:rPr>
                <a:t>compensate for </a:t>
              </a:r>
              <a:br>
                <a:rPr lang="en-US" dirty="0" smtClean="0">
                  <a:latin typeface="+mn-lt"/>
                </a:rPr>
              </a:br>
              <a:r>
                <a:rPr lang="en-US" dirty="0" smtClean="0">
                  <a:latin typeface="+mn-lt"/>
                </a:rPr>
                <a:t>TCP’s weak spots</a:t>
              </a:r>
              <a:endParaRPr lang="en-US" dirty="0">
                <a:latin typeface="+mn-lt"/>
              </a:endParaRPr>
            </a:p>
          </p:txBody>
        </p:sp>
      </p:grpSp>
      <p:cxnSp>
        <p:nvCxnSpPr>
          <p:cNvPr id="7" name="Straight Arrow Connector 6"/>
          <p:cNvCxnSpPr>
            <a:stCxn id="4" idx="1"/>
          </p:cNvCxnSpPr>
          <p:nvPr/>
        </p:nvCxnSpPr>
        <p:spPr bwMode="auto">
          <a:xfrm flipH="1">
            <a:off x="2514600" y="1638300"/>
            <a:ext cx="1676400" cy="647700"/>
          </a:xfrm>
          <a:prstGeom prst="straightConnector1">
            <a:avLst/>
          </a:prstGeom>
          <a:noFill/>
          <a:ln w="12700" cap="flat" cmpd="sng" algn="ctr">
            <a:solidFill>
              <a:srgbClr val="FC0128"/>
            </a:solidFill>
            <a:prstDash val="solid"/>
            <a:round/>
            <a:headEnd type="none" w="med" len="med"/>
            <a:tailEnd type="arrow"/>
          </a:ln>
          <a:effectLst/>
        </p:spPr>
      </p:cxnSp>
    </p:spTree>
    <p:extLst>
      <p:ext uri="{BB962C8B-B14F-4D97-AF65-F5344CB8AC3E}">
        <p14:creationId xmlns:p14="http://schemas.microsoft.com/office/powerpoint/2010/main" val="3384659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User</a:t>
            </a:r>
          </a:p>
          <a:p>
            <a:pPr lvl="1"/>
            <a:r>
              <a:rPr lang="en-US" dirty="0" smtClean="0"/>
              <a:t>fast downloads (not identical to low-latency </a:t>
            </a:r>
            <a:r>
              <a:rPr lang="en-US" dirty="0" err="1" smtClean="0"/>
              <a:t>commn</a:t>
            </a:r>
            <a:r>
              <a:rPr lang="en-US" dirty="0" smtClean="0"/>
              <a:t>.!)</a:t>
            </a:r>
          </a:p>
          <a:p>
            <a:pPr lvl="1"/>
            <a:r>
              <a:rPr lang="en-US" dirty="0" smtClean="0"/>
              <a:t>high availability </a:t>
            </a:r>
          </a:p>
          <a:p>
            <a:endParaRPr lang="en-US" dirty="0"/>
          </a:p>
          <a:p>
            <a:r>
              <a:rPr lang="en-US" dirty="0" smtClean="0"/>
              <a:t>Content provider</a:t>
            </a:r>
          </a:p>
          <a:p>
            <a:pPr lvl="1"/>
            <a:r>
              <a:rPr lang="en-US" dirty="0" smtClean="0">
                <a:solidFill>
                  <a:schemeClr val="bg2">
                    <a:lumMod val="60000"/>
                    <a:lumOff val="40000"/>
                  </a:schemeClr>
                </a:solidFill>
              </a:rPr>
              <a:t>happy users (hence, above)</a:t>
            </a:r>
          </a:p>
          <a:p>
            <a:pPr lvl="1"/>
            <a:r>
              <a:rPr lang="en-US" dirty="0" smtClean="0"/>
              <a:t>cost-effective delivery infrastructure  </a:t>
            </a:r>
          </a:p>
          <a:p>
            <a:pPr lvl="1"/>
            <a:endParaRPr lang="en-US" dirty="0"/>
          </a:p>
          <a:p>
            <a:r>
              <a:rPr lang="en-US" dirty="0" smtClean="0"/>
              <a:t>Network (secondary) </a:t>
            </a:r>
          </a:p>
          <a:p>
            <a:pPr lvl="1"/>
            <a:r>
              <a:rPr lang="en-US" dirty="0" smtClean="0"/>
              <a:t>avoid overload</a:t>
            </a:r>
          </a:p>
          <a:p>
            <a:pPr lvl="1"/>
            <a:endParaRPr lang="en-US" dirty="0" smtClean="0"/>
          </a:p>
          <a:p>
            <a:pPr lvl="1"/>
            <a:endParaRPr lang="en-US" dirty="0"/>
          </a:p>
        </p:txBody>
      </p:sp>
      <p:sp>
        <p:nvSpPr>
          <p:cNvPr id="8" name="Rounded Rectangle 7"/>
          <p:cNvSpPr/>
          <p:nvPr/>
        </p:nvSpPr>
        <p:spPr bwMode="auto">
          <a:xfrm>
            <a:off x="5562600" y="3200400"/>
            <a:ext cx="3429000" cy="5334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383" tIns="45692" rIns="91383" bIns="45692" numCol="1" rtlCol="0" anchor="ctr" anchorCtr="0" compatLnSpc="1">
            <a:prstTxWarp prst="textNoShape">
              <a:avLst/>
            </a:prstTxWarp>
          </a:bodyPr>
          <a:lstStyle/>
          <a:p>
            <a:pPr defTabSz="913836"/>
            <a:endParaRPr lang="en-US"/>
          </a:p>
        </p:txBody>
      </p:sp>
      <p:cxnSp>
        <p:nvCxnSpPr>
          <p:cNvPr id="9" name="Straight Arrow Connector 8"/>
          <p:cNvCxnSpPr/>
          <p:nvPr/>
        </p:nvCxnSpPr>
        <p:spPr bwMode="auto">
          <a:xfrm flipH="1" flipV="1">
            <a:off x="3200400" y="2667001"/>
            <a:ext cx="2362200" cy="609600"/>
          </a:xfrm>
          <a:prstGeom prst="straightConnector1">
            <a:avLst/>
          </a:prstGeom>
          <a:noFill/>
          <a:ln w="12700" cap="flat" cmpd="sng" algn="ctr">
            <a:solidFill>
              <a:srgbClr val="FC0128"/>
            </a:solidFill>
            <a:prstDash val="solid"/>
            <a:round/>
            <a:headEnd type="none" w="med" len="med"/>
            <a:tailEnd type="arrow"/>
          </a:ln>
          <a:effectLst/>
        </p:spPr>
      </p:cxnSp>
      <p:sp>
        <p:nvSpPr>
          <p:cNvPr id="10" name="TextBox 9"/>
          <p:cNvSpPr txBox="1"/>
          <p:nvPr/>
        </p:nvSpPr>
        <p:spPr>
          <a:xfrm>
            <a:off x="5743081" y="3276601"/>
            <a:ext cx="3248531" cy="400110"/>
          </a:xfrm>
          <a:prstGeom prst="rect">
            <a:avLst/>
          </a:prstGeom>
          <a:noFill/>
        </p:spPr>
        <p:txBody>
          <a:bodyPr wrap="none" lIns="91383" tIns="45692" rIns="91383" bIns="45692" rtlCol="0">
            <a:spAutoFit/>
          </a:bodyPr>
          <a:lstStyle/>
          <a:p>
            <a:pPr algn="ctr"/>
            <a:r>
              <a:rPr lang="en-US" dirty="0" smtClean="0">
                <a:latin typeface="+mn-lt"/>
              </a:rPr>
              <a:t>Caching and Replication</a:t>
            </a:r>
            <a:endParaRPr lang="en-US" dirty="0">
              <a:latin typeface="+mn-lt"/>
            </a:endParaRPr>
          </a:p>
        </p:txBody>
      </p:sp>
      <p:cxnSp>
        <p:nvCxnSpPr>
          <p:cNvPr id="15" name="Straight Arrow Connector 14"/>
          <p:cNvCxnSpPr/>
          <p:nvPr/>
        </p:nvCxnSpPr>
        <p:spPr bwMode="auto">
          <a:xfrm flipH="1" flipV="1">
            <a:off x="3276600" y="3048000"/>
            <a:ext cx="2286000" cy="609600"/>
          </a:xfrm>
          <a:prstGeom prst="straightConnector1">
            <a:avLst/>
          </a:prstGeom>
          <a:noFill/>
          <a:ln w="12700" cap="flat" cmpd="sng" algn="ctr">
            <a:solidFill>
              <a:srgbClr val="FC0128"/>
            </a:solidFill>
            <a:prstDash val="solid"/>
            <a:round/>
            <a:headEnd type="none" w="med" len="med"/>
            <a:tailEnd type="arrow"/>
          </a:ln>
          <a:effectLst/>
        </p:spPr>
      </p:cxnSp>
      <p:cxnSp>
        <p:nvCxnSpPr>
          <p:cNvPr id="18" name="Straight Arrow Connector 17"/>
          <p:cNvCxnSpPr/>
          <p:nvPr/>
        </p:nvCxnSpPr>
        <p:spPr bwMode="auto">
          <a:xfrm flipH="1">
            <a:off x="3276601" y="3810000"/>
            <a:ext cx="2362200" cy="2362200"/>
          </a:xfrm>
          <a:prstGeom prst="straightConnector1">
            <a:avLst/>
          </a:prstGeom>
          <a:noFill/>
          <a:ln w="12700" cap="flat" cmpd="sng" algn="ctr">
            <a:solidFill>
              <a:srgbClr val="FC0128"/>
            </a:solidFill>
            <a:prstDash val="solid"/>
            <a:round/>
            <a:headEnd type="none" w="med" len="med"/>
            <a:tailEnd type="arrow"/>
          </a:ln>
          <a:effectLst/>
        </p:spPr>
      </p:cxnSp>
      <p:cxnSp>
        <p:nvCxnSpPr>
          <p:cNvPr id="23" name="Straight Arrow Connector 22"/>
          <p:cNvCxnSpPr/>
          <p:nvPr/>
        </p:nvCxnSpPr>
        <p:spPr bwMode="auto">
          <a:xfrm flipH="1">
            <a:off x="5486400" y="3810001"/>
            <a:ext cx="762000" cy="838200"/>
          </a:xfrm>
          <a:prstGeom prst="straightConnector1">
            <a:avLst/>
          </a:prstGeom>
          <a:noFill/>
          <a:ln w="12700" cap="flat" cmpd="sng" algn="ctr">
            <a:solidFill>
              <a:srgbClr val="FC0128"/>
            </a:solidFill>
            <a:prstDash val="sysDash"/>
            <a:round/>
            <a:headEnd type="none" w="med" len="med"/>
            <a:tailEnd type="arrow"/>
          </a:ln>
          <a:effectLst/>
        </p:spPr>
      </p:cxnSp>
      <p:grpSp>
        <p:nvGrpSpPr>
          <p:cNvPr id="16" name="Group 15"/>
          <p:cNvGrpSpPr/>
          <p:nvPr/>
        </p:nvGrpSpPr>
        <p:grpSpPr>
          <a:xfrm>
            <a:off x="4191000" y="1066800"/>
            <a:ext cx="2895600" cy="1143000"/>
            <a:chOff x="4191000" y="1066800"/>
            <a:chExt cx="2895600" cy="1143000"/>
          </a:xfrm>
        </p:grpSpPr>
        <p:sp>
          <p:nvSpPr>
            <p:cNvPr id="17" name="Rounded Rectangle 16"/>
            <p:cNvSpPr/>
            <p:nvPr/>
          </p:nvSpPr>
          <p:spPr bwMode="auto">
            <a:xfrm>
              <a:off x="4191000" y="1066800"/>
              <a:ext cx="2895600" cy="11430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3836"/>
              <a:endParaRPr lang="en-US"/>
            </a:p>
          </p:txBody>
        </p:sp>
        <p:sp>
          <p:nvSpPr>
            <p:cNvPr id="19" name="TextBox 18"/>
            <p:cNvSpPr txBox="1"/>
            <p:nvPr/>
          </p:nvSpPr>
          <p:spPr>
            <a:xfrm>
              <a:off x="4419599" y="1066800"/>
              <a:ext cx="2355983" cy="1015663"/>
            </a:xfrm>
            <a:prstGeom prst="rect">
              <a:avLst/>
            </a:prstGeom>
            <a:noFill/>
          </p:spPr>
          <p:txBody>
            <a:bodyPr wrap="none" rtlCol="0">
              <a:spAutoFit/>
            </a:bodyPr>
            <a:lstStyle/>
            <a:p>
              <a:r>
                <a:rPr lang="en-US" dirty="0" smtClean="0">
                  <a:latin typeface="+mn-lt"/>
                </a:rPr>
                <a:t>Improve HTTP to </a:t>
              </a:r>
              <a:br>
                <a:rPr lang="en-US" dirty="0" smtClean="0">
                  <a:latin typeface="+mn-lt"/>
                </a:rPr>
              </a:br>
              <a:r>
                <a:rPr lang="en-US" dirty="0" smtClean="0">
                  <a:latin typeface="+mn-lt"/>
                </a:rPr>
                <a:t>compensate for </a:t>
              </a:r>
              <a:br>
                <a:rPr lang="en-US" dirty="0" smtClean="0">
                  <a:latin typeface="+mn-lt"/>
                </a:rPr>
              </a:br>
              <a:r>
                <a:rPr lang="en-US" dirty="0" smtClean="0">
                  <a:latin typeface="+mn-lt"/>
                </a:rPr>
                <a:t>TCP’s weak spots</a:t>
              </a:r>
              <a:endParaRPr lang="en-US" dirty="0">
                <a:latin typeface="+mn-lt"/>
              </a:endParaRPr>
            </a:p>
          </p:txBody>
        </p:sp>
      </p:grpSp>
    </p:spTree>
    <p:extLst>
      <p:ext uri="{BB962C8B-B14F-4D97-AF65-F5344CB8AC3E}">
        <p14:creationId xmlns:p14="http://schemas.microsoft.com/office/powerpoint/2010/main" val="2278646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User</a:t>
            </a:r>
          </a:p>
          <a:p>
            <a:pPr lvl="1"/>
            <a:r>
              <a:rPr lang="en-US" dirty="0" smtClean="0"/>
              <a:t>fast downloads (not identical to low-latency </a:t>
            </a:r>
            <a:r>
              <a:rPr lang="en-US" dirty="0" err="1" smtClean="0"/>
              <a:t>commn</a:t>
            </a:r>
            <a:r>
              <a:rPr lang="en-US" dirty="0" smtClean="0"/>
              <a:t>.!)</a:t>
            </a:r>
          </a:p>
          <a:p>
            <a:pPr lvl="1"/>
            <a:r>
              <a:rPr lang="en-US" dirty="0" smtClean="0"/>
              <a:t>high availability </a:t>
            </a:r>
          </a:p>
          <a:p>
            <a:endParaRPr lang="en-US" dirty="0"/>
          </a:p>
          <a:p>
            <a:r>
              <a:rPr lang="en-US" dirty="0" smtClean="0"/>
              <a:t>Content provider</a:t>
            </a:r>
          </a:p>
          <a:p>
            <a:pPr lvl="1"/>
            <a:r>
              <a:rPr lang="en-US" dirty="0" smtClean="0">
                <a:solidFill>
                  <a:schemeClr val="bg2">
                    <a:lumMod val="60000"/>
                    <a:lumOff val="40000"/>
                  </a:schemeClr>
                </a:solidFill>
              </a:rPr>
              <a:t>happy users (hence, above)</a:t>
            </a:r>
          </a:p>
          <a:p>
            <a:pPr lvl="1"/>
            <a:r>
              <a:rPr lang="en-US" dirty="0" smtClean="0"/>
              <a:t>cost-effective delivery infrastructure  </a:t>
            </a:r>
          </a:p>
          <a:p>
            <a:pPr lvl="1"/>
            <a:endParaRPr lang="en-US" dirty="0"/>
          </a:p>
          <a:p>
            <a:r>
              <a:rPr lang="en-US" dirty="0" smtClean="0"/>
              <a:t>Network (secondary) </a:t>
            </a:r>
          </a:p>
          <a:p>
            <a:pPr lvl="1"/>
            <a:r>
              <a:rPr lang="en-US" dirty="0" smtClean="0"/>
              <a:t>avoid overload</a:t>
            </a:r>
          </a:p>
          <a:p>
            <a:pPr lvl="1"/>
            <a:endParaRPr lang="en-US" dirty="0" smtClean="0"/>
          </a:p>
          <a:p>
            <a:pPr lvl="1"/>
            <a:endParaRPr lang="en-US" dirty="0"/>
          </a:p>
        </p:txBody>
      </p:sp>
      <p:sp>
        <p:nvSpPr>
          <p:cNvPr id="8" name="Rounded Rectangle 7"/>
          <p:cNvSpPr/>
          <p:nvPr/>
        </p:nvSpPr>
        <p:spPr bwMode="auto">
          <a:xfrm>
            <a:off x="5562600" y="3200400"/>
            <a:ext cx="3429000" cy="5334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383" tIns="45692" rIns="91383" bIns="45692" numCol="1" rtlCol="0" anchor="ctr" anchorCtr="0" compatLnSpc="1">
            <a:prstTxWarp prst="textNoShape">
              <a:avLst/>
            </a:prstTxWarp>
          </a:bodyPr>
          <a:lstStyle/>
          <a:p>
            <a:pPr defTabSz="913836"/>
            <a:endParaRPr lang="en-US"/>
          </a:p>
        </p:txBody>
      </p:sp>
      <p:sp>
        <p:nvSpPr>
          <p:cNvPr id="10" name="TextBox 9"/>
          <p:cNvSpPr txBox="1"/>
          <p:nvPr/>
        </p:nvSpPr>
        <p:spPr>
          <a:xfrm>
            <a:off x="5743081" y="3276601"/>
            <a:ext cx="3248531" cy="400110"/>
          </a:xfrm>
          <a:prstGeom prst="rect">
            <a:avLst/>
          </a:prstGeom>
          <a:noFill/>
        </p:spPr>
        <p:txBody>
          <a:bodyPr wrap="none" lIns="91383" tIns="45692" rIns="91383" bIns="45692" rtlCol="0">
            <a:spAutoFit/>
          </a:bodyPr>
          <a:lstStyle/>
          <a:p>
            <a:pPr algn="ctr"/>
            <a:r>
              <a:rPr lang="en-US" dirty="0" smtClean="0">
                <a:latin typeface="+mn-lt"/>
              </a:rPr>
              <a:t>Caching and Replication</a:t>
            </a:r>
            <a:endParaRPr lang="en-US" dirty="0">
              <a:latin typeface="+mn-lt"/>
            </a:endParaRPr>
          </a:p>
        </p:txBody>
      </p:sp>
      <p:sp>
        <p:nvSpPr>
          <p:cNvPr id="28" name="Rounded Rectangle 27"/>
          <p:cNvSpPr/>
          <p:nvPr/>
        </p:nvSpPr>
        <p:spPr bwMode="auto">
          <a:xfrm>
            <a:off x="4495800" y="5867400"/>
            <a:ext cx="4419600" cy="7620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383" tIns="45692" rIns="91383" bIns="45692" numCol="1" rtlCol="0" anchor="ctr" anchorCtr="0" compatLnSpc="1">
            <a:prstTxWarp prst="textNoShape">
              <a:avLst/>
            </a:prstTxWarp>
          </a:bodyPr>
          <a:lstStyle/>
          <a:p>
            <a:pPr defTabSz="913836"/>
            <a:endParaRPr lang="en-US"/>
          </a:p>
        </p:txBody>
      </p:sp>
      <p:sp>
        <p:nvSpPr>
          <p:cNvPr id="29" name="TextBox 28"/>
          <p:cNvSpPr txBox="1"/>
          <p:nvPr/>
        </p:nvSpPr>
        <p:spPr>
          <a:xfrm>
            <a:off x="4343412" y="5867401"/>
            <a:ext cx="4800599" cy="707886"/>
          </a:xfrm>
          <a:prstGeom prst="rect">
            <a:avLst/>
          </a:prstGeom>
          <a:noFill/>
        </p:spPr>
        <p:txBody>
          <a:bodyPr wrap="square" lIns="91383" tIns="45692" rIns="91383" bIns="45692" rtlCol="0">
            <a:spAutoFit/>
          </a:bodyPr>
          <a:lstStyle/>
          <a:p>
            <a:pPr algn="ctr"/>
            <a:r>
              <a:rPr lang="en-US" dirty="0" smtClean="0">
                <a:latin typeface="+mn-lt"/>
              </a:rPr>
              <a:t>Exploit economies of scale </a:t>
            </a:r>
            <a:br>
              <a:rPr lang="en-US" dirty="0" smtClean="0">
                <a:latin typeface="+mn-lt"/>
              </a:rPr>
            </a:br>
            <a:r>
              <a:rPr lang="en-US" dirty="0" smtClean="0">
                <a:latin typeface="+mn-lt"/>
              </a:rPr>
              <a:t>(Webhosting, CDNs, datacenters)</a:t>
            </a:r>
            <a:endParaRPr lang="en-US" dirty="0">
              <a:latin typeface="+mn-lt"/>
            </a:endParaRPr>
          </a:p>
        </p:txBody>
      </p:sp>
      <p:cxnSp>
        <p:nvCxnSpPr>
          <p:cNvPr id="30" name="Straight Arrow Connector 29"/>
          <p:cNvCxnSpPr/>
          <p:nvPr/>
        </p:nvCxnSpPr>
        <p:spPr bwMode="auto">
          <a:xfrm flipH="1" flipV="1">
            <a:off x="4800600" y="4876801"/>
            <a:ext cx="609600" cy="990600"/>
          </a:xfrm>
          <a:prstGeom prst="straightConnector1">
            <a:avLst/>
          </a:prstGeom>
          <a:noFill/>
          <a:ln w="12700" cap="flat" cmpd="sng" algn="ctr">
            <a:solidFill>
              <a:srgbClr val="FC0128"/>
            </a:solidFill>
            <a:prstDash val="solid"/>
            <a:round/>
            <a:headEnd type="none" w="med" len="med"/>
            <a:tailEnd type="arrow"/>
          </a:ln>
          <a:effectLst/>
        </p:spPr>
      </p:cxnSp>
      <p:grpSp>
        <p:nvGrpSpPr>
          <p:cNvPr id="16" name="Group 15"/>
          <p:cNvGrpSpPr/>
          <p:nvPr/>
        </p:nvGrpSpPr>
        <p:grpSpPr>
          <a:xfrm>
            <a:off x="4191000" y="1066800"/>
            <a:ext cx="2895600" cy="1143000"/>
            <a:chOff x="4191000" y="1066800"/>
            <a:chExt cx="2895600" cy="1143000"/>
          </a:xfrm>
        </p:grpSpPr>
        <p:sp>
          <p:nvSpPr>
            <p:cNvPr id="17" name="Rounded Rectangle 16"/>
            <p:cNvSpPr/>
            <p:nvPr/>
          </p:nvSpPr>
          <p:spPr bwMode="auto">
            <a:xfrm>
              <a:off x="4191000" y="1066800"/>
              <a:ext cx="2895600" cy="1143000"/>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3836"/>
              <a:endParaRPr lang="en-US"/>
            </a:p>
          </p:txBody>
        </p:sp>
        <p:sp>
          <p:nvSpPr>
            <p:cNvPr id="19" name="TextBox 18"/>
            <p:cNvSpPr txBox="1"/>
            <p:nvPr/>
          </p:nvSpPr>
          <p:spPr>
            <a:xfrm>
              <a:off x="4419599" y="1066800"/>
              <a:ext cx="2355983" cy="1015663"/>
            </a:xfrm>
            <a:prstGeom prst="rect">
              <a:avLst/>
            </a:prstGeom>
            <a:noFill/>
          </p:spPr>
          <p:txBody>
            <a:bodyPr wrap="none" rtlCol="0">
              <a:spAutoFit/>
            </a:bodyPr>
            <a:lstStyle/>
            <a:p>
              <a:r>
                <a:rPr lang="en-US" dirty="0" smtClean="0">
                  <a:latin typeface="+mn-lt"/>
                </a:rPr>
                <a:t>Improve HTTP to </a:t>
              </a:r>
              <a:br>
                <a:rPr lang="en-US" dirty="0" smtClean="0">
                  <a:latin typeface="+mn-lt"/>
                </a:rPr>
              </a:br>
              <a:r>
                <a:rPr lang="en-US" dirty="0" smtClean="0">
                  <a:latin typeface="+mn-lt"/>
                </a:rPr>
                <a:t>compensate for </a:t>
              </a:r>
              <a:br>
                <a:rPr lang="en-US" dirty="0" smtClean="0">
                  <a:latin typeface="+mn-lt"/>
                </a:rPr>
              </a:br>
              <a:r>
                <a:rPr lang="en-US" dirty="0" smtClean="0">
                  <a:latin typeface="+mn-lt"/>
                </a:rPr>
                <a:t>TCP’s weak spots</a:t>
              </a:r>
              <a:endParaRPr lang="en-US" dirty="0">
                <a:latin typeface="+mn-lt"/>
              </a:endParaRPr>
            </a:p>
          </p:txBody>
        </p:sp>
      </p:grpSp>
    </p:spTree>
    <p:extLst>
      <p:ext uri="{BB962C8B-B14F-4D97-AF65-F5344CB8AC3E}">
        <p14:creationId xmlns:p14="http://schemas.microsoft.com/office/powerpoint/2010/main" val="22786463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Arial" charset="0"/>
                <a:cs typeface="Arial" charset="0"/>
              </a:rPr>
              <a:t>Most Web pages have multiple </a:t>
            </a:r>
            <a:r>
              <a:rPr lang="en-US" dirty="0" smtClean="0">
                <a:latin typeface="Arial" charset="0"/>
                <a:cs typeface="Arial" charset="0"/>
              </a:rPr>
              <a:t>objects</a:t>
            </a:r>
          </a:p>
          <a:p>
            <a:pPr lvl="1"/>
            <a:r>
              <a:rPr lang="en-US" i="1" dirty="0" smtClean="0">
                <a:latin typeface="Arial" charset="0"/>
                <a:ea typeface="Arial" charset="0"/>
                <a:cs typeface="Arial" charset="0"/>
              </a:rPr>
              <a:t>e.g.,</a:t>
            </a:r>
            <a:r>
              <a:rPr lang="en-US" dirty="0" smtClean="0">
                <a:latin typeface="Arial" charset="0"/>
                <a:ea typeface="Arial" charset="0"/>
                <a:cs typeface="Arial" charset="0"/>
              </a:rPr>
              <a:t> HTML file and a bunch of embedded images</a:t>
            </a:r>
          </a:p>
          <a:p>
            <a:endParaRPr lang="en-US" dirty="0">
              <a:latin typeface="Arial" charset="0"/>
              <a:cs typeface="Arial" charset="0"/>
            </a:endParaRPr>
          </a:p>
          <a:p>
            <a:pPr>
              <a:lnSpc>
                <a:spcPct val="90000"/>
              </a:lnSpc>
            </a:pPr>
            <a:r>
              <a:rPr lang="en-US" dirty="0">
                <a:latin typeface="Arial" charset="0"/>
                <a:cs typeface="Arial" charset="0"/>
              </a:rPr>
              <a:t>How do you retrieve those </a:t>
            </a:r>
            <a:r>
              <a:rPr lang="en-US" dirty="0" smtClean="0">
                <a:latin typeface="Arial" charset="0"/>
                <a:cs typeface="Arial" charset="0"/>
              </a:rPr>
              <a:t>objects (naively)?</a:t>
            </a:r>
            <a:endParaRPr lang="en-US" dirty="0">
              <a:latin typeface="Arial" charset="0"/>
              <a:cs typeface="Arial" charset="0"/>
            </a:endParaRPr>
          </a:p>
          <a:p>
            <a:pPr lvl="1">
              <a:lnSpc>
                <a:spcPct val="80000"/>
              </a:lnSpc>
            </a:pPr>
            <a:r>
              <a:rPr lang="en-US" i="1" dirty="0" smtClean="0">
                <a:latin typeface="Arial" charset="0"/>
                <a:cs typeface="Arial" charset="0"/>
              </a:rPr>
              <a:t>One </a:t>
            </a:r>
            <a:r>
              <a:rPr lang="en-US" i="1" dirty="0">
                <a:latin typeface="Arial" charset="0"/>
                <a:cs typeface="Arial" charset="0"/>
              </a:rPr>
              <a:t>item at a </a:t>
            </a:r>
            <a:r>
              <a:rPr lang="en-US" i="1" dirty="0" smtClean="0">
                <a:latin typeface="Arial" charset="0"/>
                <a:cs typeface="Arial" charset="0"/>
              </a:rPr>
              <a:t>time</a:t>
            </a:r>
          </a:p>
          <a:p>
            <a:pPr lvl="1">
              <a:lnSpc>
                <a:spcPct val="80000"/>
              </a:lnSpc>
            </a:pPr>
            <a:endParaRPr lang="en-US" i="1" dirty="0">
              <a:latin typeface="Arial" charset="0"/>
              <a:cs typeface="Arial" charset="0"/>
            </a:endParaRPr>
          </a:p>
          <a:p>
            <a:pPr>
              <a:lnSpc>
                <a:spcPct val="80000"/>
              </a:lnSpc>
            </a:pPr>
            <a:r>
              <a:rPr lang="en-US" dirty="0" smtClean="0">
                <a:solidFill>
                  <a:srgbClr val="FF0000"/>
                </a:solidFill>
                <a:latin typeface="Arial" charset="0"/>
                <a:cs typeface="Arial" charset="0"/>
              </a:rPr>
              <a:t>New TCP connection per (small) object!</a:t>
            </a:r>
            <a:endParaRPr lang="en-US" dirty="0">
              <a:solidFill>
                <a:srgbClr val="FF0000"/>
              </a:solidFill>
              <a:latin typeface="Arial" charset="0"/>
              <a:cs typeface="Arial" charset="0"/>
            </a:endParaRPr>
          </a:p>
        </p:txBody>
      </p:sp>
    </p:spTree>
    <p:extLst>
      <p:ext uri="{BB962C8B-B14F-4D97-AF65-F5344CB8AC3E}">
        <p14:creationId xmlns:p14="http://schemas.microsoft.com/office/powerpoint/2010/main" val="3300845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304812" y="228600"/>
            <a:ext cx="8069263" cy="838200"/>
          </a:xfrm>
        </p:spPr>
        <p:txBody>
          <a:bodyPr/>
          <a:lstStyle/>
          <a:p>
            <a:r>
              <a:rPr lang="en-US" sz="2000" dirty="0">
                <a:latin typeface="Helvetica" charset="0"/>
                <a:ea typeface="ＭＳ Ｐゴシック" charset="0"/>
                <a:cs typeface="ＭＳ Ｐゴシック" charset="0"/>
              </a:rPr>
              <a:t>Improving HTTP Performance:</a:t>
            </a:r>
            <a:br>
              <a:rPr lang="en-US" sz="2000" dirty="0">
                <a:latin typeface="Helvetica" charset="0"/>
                <a:ea typeface="ＭＳ Ｐゴシック" charset="0"/>
                <a:cs typeface="ＭＳ Ｐゴシック" charset="0"/>
              </a:rPr>
            </a:br>
            <a:r>
              <a:rPr lang="en-US" sz="3200" dirty="0">
                <a:solidFill>
                  <a:srgbClr val="FF0000"/>
                </a:solidFill>
                <a:latin typeface="Helvetica" charset="0"/>
                <a:ea typeface="ＭＳ Ｐゴシック" charset="0"/>
                <a:cs typeface="ＭＳ Ｐゴシック" charset="0"/>
              </a:rPr>
              <a:t>Concurrent</a:t>
            </a:r>
            <a:r>
              <a:rPr lang="en-US" sz="3200" dirty="0">
                <a:latin typeface="Helvetica" charset="0"/>
                <a:ea typeface="ＭＳ Ｐゴシック" charset="0"/>
                <a:cs typeface="ＭＳ Ｐゴシック" charset="0"/>
              </a:rPr>
              <a:t> Requests &amp; Responses</a:t>
            </a:r>
          </a:p>
        </p:txBody>
      </p:sp>
      <p:sp>
        <p:nvSpPr>
          <p:cNvPr id="1149955" name="Rectangle 3"/>
          <p:cNvSpPr>
            <a:spLocks noGrp="1" noChangeArrowheads="1"/>
          </p:cNvSpPr>
          <p:nvPr>
            <p:ph type="body" idx="1"/>
          </p:nvPr>
        </p:nvSpPr>
        <p:spPr>
          <a:xfrm>
            <a:off x="228600" y="1752601"/>
            <a:ext cx="4495800" cy="1752600"/>
          </a:xfrm>
        </p:spPr>
        <p:txBody>
          <a:bodyPr/>
          <a:lstStyle/>
          <a:p>
            <a:r>
              <a:rPr lang="en-US" sz="2400" dirty="0">
                <a:latin typeface="Arial" charset="0"/>
                <a:cs typeface="Arial" charset="0"/>
              </a:rPr>
              <a:t>Use multiple connections </a:t>
            </a:r>
            <a:r>
              <a:rPr lang="en-US" sz="2400" i="1" dirty="0">
                <a:latin typeface="Arial" charset="0"/>
                <a:cs typeface="Arial" charset="0"/>
              </a:rPr>
              <a:t>in parallel</a:t>
            </a:r>
            <a:endParaRPr lang="en-US" sz="2400" dirty="0">
              <a:latin typeface="Arial" charset="0"/>
              <a:cs typeface="Arial" charset="0"/>
            </a:endParaRPr>
          </a:p>
          <a:p>
            <a:r>
              <a:rPr lang="en-US" sz="2400" dirty="0">
                <a:latin typeface="Arial" charset="0"/>
                <a:cs typeface="Arial" charset="0"/>
              </a:rPr>
              <a:t>Does not necessarily maintain order of responses</a:t>
            </a:r>
            <a:endParaRPr lang="en-US" sz="2400" dirty="0">
              <a:latin typeface="Arial" charset="0"/>
              <a:cs typeface="Arial" charset="0"/>
              <a:sym typeface="Wingdings" charset="0"/>
            </a:endParaRPr>
          </a:p>
          <a:p>
            <a:endParaRPr lang="en-US" sz="2400" dirty="0">
              <a:latin typeface="Arial" charset="0"/>
              <a:cs typeface="Arial" charset="0"/>
            </a:endParaRPr>
          </a:p>
        </p:txBody>
      </p:sp>
      <p:sp>
        <p:nvSpPr>
          <p:cNvPr id="1149982" name="Rectangle 30"/>
          <p:cNvSpPr>
            <a:spLocks noChangeArrowheads="1"/>
          </p:cNvSpPr>
          <p:nvPr/>
        </p:nvSpPr>
        <p:spPr bwMode="auto">
          <a:xfrm>
            <a:off x="499249" y="4249984"/>
            <a:ext cx="3275256" cy="146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3" tIns="45692" rIns="91383" bIns="45692" anchor="ctr">
            <a:spAutoFit/>
          </a:bodyPr>
          <a:lstStyle/>
          <a:p>
            <a:pPr marL="223695" indent="-223695" algn="l" eaLnBrk="0" hangingPunct="0">
              <a:lnSpc>
                <a:spcPct val="90000"/>
              </a:lnSpc>
              <a:spcBef>
                <a:spcPct val="50000"/>
              </a:spcBef>
              <a:buFontTx/>
              <a:buChar char="•"/>
            </a:pPr>
            <a:r>
              <a:rPr lang="en-US" sz="2400" b="0" dirty="0">
                <a:latin typeface="Arial" charset="0"/>
                <a:sym typeface="Wingdings" charset="0"/>
              </a:rPr>
              <a:t>Client = </a:t>
            </a:r>
            <a:r>
              <a:rPr lang="en-US" sz="2400" b="0" dirty="0">
                <a:solidFill>
                  <a:srgbClr val="00D302"/>
                </a:solidFill>
                <a:latin typeface="Arial" charset="0"/>
                <a:sym typeface="Wingdings" charset="0"/>
              </a:rPr>
              <a:t></a:t>
            </a:r>
            <a:endParaRPr lang="en-US" sz="2400" b="0" dirty="0">
              <a:latin typeface="Arial" charset="0"/>
              <a:sym typeface="Wingdings" charset="0"/>
            </a:endParaRPr>
          </a:p>
          <a:p>
            <a:pPr marL="223695" indent="-223695" algn="l" eaLnBrk="0" hangingPunct="0">
              <a:lnSpc>
                <a:spcPct val="90000"/>
              </a:lnSpc>
              <a:spcBef>
                <a:spcPct val="50000"/>
              </a:spcBef>
              <a:buFontTx/>
              <a:buChar char="•"/>
            </a:pPr>
            <a:r>
              <a:rPr lang="en-US" sz="2400" b="0" dirty="0">
                <a:latin typeface="Arial" charset="0"/>
                <a:sym typeface="Wingdings" charset="0"/>
              </a:rPr>
              <a:t>Content provider = </a:t>
            </a:r>
            <a:r>
              <a:rPr lang="en-US" sz="2400" b="0" dirty="0">
                <a:solidFill>
                  <a:srgbClr val="00D302"/>
                </a:solidFill>
                <a:latin typeface="Arial" charset="0"/>
                <a:sym typeface="Wingdings" charset="0"/>
              </a:rPr>
              <a:t></a:t>
            </a:r>
            <a:endParaRPr lang="en-US" sz="2400" b="0" dirty="0">
              <a:latin typeface="Arial" charset="0"/>
              <a:sym typeface="Wingdings" charset="0"/>
            </a:endParaRPr>
          </a:p>
          <a:p>
            <a:pPr marL="223695" indent="-223695" algn="l" eaLnBrk="0" hangingPunct="0">
              <a:lnSpc>
                <a:spcPct val="90000"/>
              </a:lnSpc>
              <a:spcBef>
                <a:spcPct val="50000"/>
              </a:spcBef>
              <a:buFontTx/>
              <a:buChar char="•"/>
            </a:pPr>
            <a:r>
              <a:rPr lang="en-US" sz="2400" b="0" dirty="0">
                <a:latin typeface="Arial" charset="0"/>
                <a:sym typeface="Wingdings" charset="0"/>
              </a:rPr>
              <a:t>Network = </a:t>
            </a:r>
            <a:r>
              <a:rPr lang="en-US" sz="2400" b="0" dirty="0">
                <a:solidFill>
                  <a:srgbClr val="FF3300"/>
                </a:solidFill>
                <a:latin typeface="Arial" charset="0"/>
                <a:sym typeface="Wingdings" charset="0"/>
              </a:rPr>
              <a:t></a:t>
            </a:r>
            <a:r>
              <a:rPr lang="en-US" sz="2400" b="0" dirty="0">
                <a:latin typeface="Arial" charset="0"/>
                <a:sym typeface="Wingdings" charset="0"/>
              </a:rPr>
              <a:t> Why?</a:t>
            </a:r>
          </a:p>
        </p:txBody>
      </p:sp>
      <p:grpSp>
        <p:nvGrpSpPr>
          <p:cNvPr id="2" name="Group 117"/>
          <p:cNvGrpSpPr>
            <a:grpSpLocks/>
          </p:cNvGrpSpPr>
          <p:nvPr/>
        </p:nvGrpSpPr>
        <p:grpSpPr bwMode="auto">
          <a:xfrm>
            <a:off x="5562601"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a:latin typeface="Arial" charset="0"/>
                  <a:cs typeface="ＭＳ Ｐゴシック" charset="0"/>
                </a:rPr>
                <a:t>R1</a:t>
              </a:r>
            </a:p>
          </p:txBody>
        </p:sp>
      </p:grpSp>
      <p:grpSp>
        <p:nvGrpSpPr>
          <p:cNvPr id="3" name="Group 120"/>
          <p:cNvGrpSpPr>
            <a:grpSpLocks/>
          </p:cNvGrpSpPr>
          <p:nvPr/>
        </p:nvGrpSpPr>
        <p:grpSpPr bwMode="auto">
          <a:xfrm>
            <a:off x="6705601" y="2438435"/>
            <a:ext cx="990600" cy="461964"/>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a:latin typeface="Arial" charset="0"/>
                </a:rPr>
                <a:t>R2</a:t>
              </a:r>
            </a:p>
          </p:txBody>
        </p:sp>
      </p:grpSp>
      <p:grpSp>
        <p:nvGrpSpPr>
          <p:cNvPr id="4" name="Group 123"/>
          <p:cNvGrpSpPr>
            <a:grpSpLocks/>
          </p:cNvGrpSpPr>
          <p:nvPr/>
        </p:nvGrpSpPr>
        <p:grpSpPr bwMode="auto">
          <a:xfrm>
            <a:off x="7848601"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a:latin typeface="Arial" charset="0"/>
                </a:rPr>
                <a:t>R3</a:t>
              </a:r>
            </a:p>
          </p:txBody>
        </p:sp>
      </p:grpSp>
      <p:grpSp>
        <p:nvGrpSpPr>
          <p:cNvPr id="5" name="Group 130"/>
          <p:cNvGrpSpPr>
            <a:grpSpLocks/>
          </p:cNvGrpSpPr>
          <p:nvPr/>
        </p:nvGrpSpPr>
        <p:grpSpPr bwMode="auto">
          <a:xfrm>
            <a:off x="5562601"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a:latin typeface="Arial" charset="0"/>
                </a:rPr>
                <a:t>T1</a:t>
              </a:r>
            </a:p>
          </p:txBody>
        </p:sp>
      </p:grpSp>
      <p:grpSp>
        <p:nvGrpSpPr>
          <p:cNvPr id="6" name="Group 133"/>
          <p:cNvGrpSpPr>
            <a:grpSpLocks/>
          </p:cNvGrpSpPr>
          <p:nvPr/>
        </p:nvGrpSpPr>
        <p:grpSpPr bwMode="auto">
          <a:xfrm>
            <a:off x="6705601"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a:latin typeface="Arial" charset="0"/>
                </a:rPr>
                <a:t>T2</a:t>
              </a:r>
            </a:p>
          </p:txBody>
        </p:sp>
      </p:grpSp>
      <p:grpSp>
        <p:nvGrpSpPr>
          <p:cNvPr id="7" name="Group 136"/>
          <p:cNvGrpSpPr>
            <a:grpSpLocks/>
          </p:cNvGrpSpPr>
          <p:nvPr/>
        </p:nvGrpSpPr>
        <p:grpSpPr bwMode="auto">
          <a:xfrm>
            <a:off x="7848601"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0" hangingPunct="0"/>
              <a:r>
                <a:rPr lang="en-US" sz="2400" b="0">
                  <a:latin typeface="Arial"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152"/>
          <p:cNvGrpSpPr>
            <a:grpSpLocks/>
          </p:cNvGrpSpPr>
          <p:nvPr/>
        </p:nvGrpSpPr>
        <p:grpSpPr bwMode="auto">
          <a:xfrm>
            <a:off x="5562601"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5410200"/>
            <a:ext cx="129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757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12" y="152401"/>
            <a:ext cx="8069263" cy="1066800"/>
          </a:xfrm>
        </p:spPr>
        <p:txBody>
          <a:bodyPr/>
          <a:lstStyle/>
          <a:p>
            <a:r>
              <a:rPr lang="en-US" sz="2400" dirty="0">
                <a:latin typeface="Helvetica" charset="0"/>
                <a:ea typeface="ＭＳ Ｐゴシック" charset="0"/>
                <a:cs typeface="ＭＳ Ｐゴシック" charset="0"/>
              </a:rPr>
              <a:t>Improving HTTP Performance:</a:t>
            </a:r>
            <a:r>
              <a:rPr lang="en-US" sz="4000" dirty="0">
                <a:latin typeface="Helvetica" charset="0"/>
                <a:ea typeface="ＭＳ Ｐゴシック" charset="0"/>
                <a:cs typeface="ＭＳ Ｐゴシック" charset="0"/>
              </a:rPr>
              <a:t/>
            </a:r>
            <a:br>
              <a:rPr lang="en-US" sz="4000" dirty="0">
                <a:latin typeface="Helvetica" charset="0"/>
                <a:ea typeface="ＭＳ Ｐゴシック" charset="0"/>
                <a:cs typeface="ＭＳ Ｐゴシック" charset="0"/>
              </a:rPr>
            </a:br>
            <a:r>
              <a:rPr lang="en-US" sz="3600" dirty="0">
                <a:solidFill>
                  <a:srgbClr val="FF0000"/>
                </a:solidFill>
                <a:latin typeface="Helvetica" charset="0"/>
                <a:ea typeface="ＭＳ Ｐゴシック" charset="0"/>
                <a:cs typeface="ＭＳ Ｐゴシック" charset="0"/>
              </a:rPr>
              <a:t>Persistent</a:t>
            </a:r>
            <a:r>
              <a:rPr lang="en-US" sz="3600" dirty="0">
                <a:latin typeface="Helvetica" charset="0"/>
                <a:ea typeface="ＭＳ Ｐゴシック" charset="0"/>
                <a:cs typeface="ＭＳ Ｐゴシック" charset="0"/>
              </a:rPr>
              <a:t> Connections</a:t>
            </a:r>
          </a:p>
        </p:txBody>
      </p:sp>
      <p:sp>
        <p:nvSpPr>
          <p:cNvPr id="3" name="Content Placeholder 2"/>
          <p:cNvSpPr>
            <a:spLocks noGrp="1"/>
          </p:cNvSpPr>
          <p:nvPr>
            <p:ph idx="1"/>
          </p:nvPr>
        </p:nvSpPr>
        <p:spPr>
          <a:xfrm>
            <a:off x="457200" y="1719263"/>
            <a:ext cx="8991600" cy="4411662"/>
          </a:xfrm>
        </p:spPr>
        <p:txBody>
          <a:bodyPr/>
          <a:lstStyle/>
          <a:p>
            <a:r>
              <a:rPr lang="en-US" sz="2400" dirty="0">
                <a:latin typeface="Arial" charset="0"/>
                <a:ea typeface="Arial" charset="0"/>
                <a:cs typeface="Arial" charset="0"/>
              </a:rPr>
              <a:t>Maintain TCP connection across multiple requests</a:t>
            </a:r>
          </a:p>
          <a:p>
            <a:pPr lvl="1"/>
            <a:r>
              <a:rPr lang="en-US" sz="2000" dirty="0">
                <a:latin typeface="Arial" charset="0"/>
                <a:ea typeface="Arial" charset="0"/>
                <a:cs typeface="Arial" charset="0"/>
              </a:rPr>
              <a:t>Including transfers subsequent to current page</a:t>
            </a:r>
          </a:p>
          <a:p>
            <a:pPr lvl="1"/>
            <a:r>
              <a:rPr lang="en-US" sz="2000" dirty="0">
                <a:latin typeface="Arial" charset="0"/>
                <a:ea typeface="Arial" charset="0"/>
                <a:cs typeface="Arial" charset="0"/>
              </a:rPr>
              <a:t>Client or server can tear down connection</a:t>
            </a:r>
            <a:br>
              <a:rPr lang="en-US" sz="2000" dirty="0">
                <a:latin typeface="Arial" charset="0"/>
                <a:ea typeface="Arial" charset="0"/>
                <a:cs typeface="Arial" charset="0"/>
              </a:rPr>
            </a:br>
            <a:endParaRPr lang="en-US" sz="2000" dirty="0">
              <a:latin typeface="Arial" charset="0"/>
              <a:ea typeface="Arial" charset="0"/>
              <a:cs typeface="Arial" charset="0"/>
            </a:endParaRPr>
          </a:p>
          <a:p>
            <a:r>
              <a:rPr lang="en-US" sz="2400" dirty="0">
                <a:latin typeface="Arial" charset="0"/>
                <a:cs typeface="Arial" charset="0"/>
              </a:rPr>
              <a:t>Performance advantages:</a:t>
            </a:r>
          </a:p>
          <a:p>
            <a:pPr lvl="1"/>
            <a:r>
              <a:rPr lang="en-US" sz="2000" dirty="0">
                <a:latin typeface="Arial" charset="0"/>
                <a:ea typeface="Arial" charset="0"/>
                <a:cs typeface="Arial" charset="0"/>
              </a:rPr>
              <a:t>Avoid overhead of connection set-up and tear-down</a:t>
            </a:r>
          </a:p>
          <a:p>
            <a:pPr lvl="1"/>
            <a:r>
              <a:rPr lang="en-US" sz="2000" dirty="0">
                <a:latin typeface="Arial" charset="0"/>
                <a:ea typeface="Arial" charset="0"/>
                <a:cs typeface="Arial" charset="0"/>
              </a:rPr>
              <a:t>Allow TCP to learn more accurate RTT estimate</a:t>
            </a:r>
          </a:p>
          <a:p>
            <a:pPr lvl="1"/>
            <a:r>
              <a:rPr lang="en-US" sz="2000" dirty="0">
                <a:latin typeface="Arial" charset="0"/>
                <a:ea typeface="Arial" charset="0"/>
                <a:cs typeface="Arial" charset="0"/>
              </a:rPr>
              <a:t>Allow TCP congestion window to increase</a:t>
            </a:r>
          </a:p>
          <a:p>
            <a:pPr lvl="1"/>
            <a:r>
              <a:rPr lang="en-US" sz="2000" dirty="0">
                <a:latin typeface="Arial" charset="0"/>
                <a:ea typeface="Arial" charset="0"/>
                <a:cs typeface="Arial" charset="0"/>
              </a:rPr>
              <a:t>i.e., leverage previously discovered bandwidth</a:t>
            </a:r>
            <a:br>
              <a:rPr lang="en-US" sz="2000" dirty="0">
                <a:latin typeface="Arial" charset="0"/>
                <a:ea typeface="Arial" charset="0"/>
                <a:cs typeface="Arial" charset="0"/>
              </a:rPr>
            </a:br>
            <a:endParaRPr lang="en-US" sz="2000" dirty="0">
              <a:latin typeface="Arial" charset="0"/>
              <a:ea typeface="Arial" charset="0"/>
              <a:cs typeface="Arial" charset="0"/>
            </a:endParaRPr>
          </a:p>
          <a:p>
            <a:r>
              <a:rPr lang="en-US" sz="2400" dirty="0">
                <a:latin typeface="Arial" charset="0"/>
                <a:cs typeface="Arial" charset="0"/>
              </a:rPr>
              <a:t>Default in HTTP/1.1</a:t>
            </a:r>
          </a:p>
        </p:txBody>
      </p:sp>
    </p:spTree>
    <p:extLst>
      <p:ext uri="{BB962C8B-B14F-4D97-AF65-F5344CB8AC3E}">
        <p14:creationId xmlns:p14="http://schemas.microsoft.com/office/powerpoint/2010/main" val="223821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304812" y="228600"/>
            <a:ext cx="8069263" cy="838200"/>
          </a:xfrm>
        </p:spPr>
        <p:txBody>
          <a:bodyPr/>
          <a:lstStyle/>
          <a:p>
            <a:r>
              <a:rPr lang="en-US" sz="2000" dirty="0">
                <a:latin typeface="Helvetica" charset="0"/>
                <a:ea typeface="ＭＳ Ｐゴシック" charset="0"/>
                <a:cs typeface="ＭＳ Ｐゴシック" charset="0"/>
              </a:rPr>
              <a:t>Improving HTTP Performance:</a:t>
            </a:r>
            <a:br>
              <a:rPr lang="en-US" sz="2000" dirty="0">
                <a:latin typeface="Helvetica" charset="0"/>
                <a:ea typeface="ＭＳ Ｐゴシック" charset="0"/>
                <a:cs typeface="ＭＳ Ｐゴシック" charset="0"/>
              </a:rPr>
            </a:br>
            <a:r>
              <a:rPr lang="en-US" sz="3200" dirty="0">
                <a:solidFill>
                  <a:srgbClr val="FF0000"/>
                </a:solidFill>
                <a:latin typeface="Helvetica" charset="0"/>
                <a:ea typeface="ＭＳ Ｐゴシック" charset="0"/>
                <a:cs typeface="ＭＳ Ｐゴシック" charset="0"/>
              </a:rPr>
              <a:t>Pipelined</a:t>
            </a:r>
            <a:r>
              <a:rPr lang="en-US" sz="3200" dirty="0">
                <a:latin typeface="Helvetica" charset="0"/>
                <a:ea typeface="ＭＳ Ｐゴシック" charset="0"/>
                <a:cs typeface="ＭＳ Ｐゴシック" charset="0"/>
              </a:rPr>
              <a:t> Requests &amp; Responses</a:t>
            </a:r>
            <a:endParaRPr lang="en-US" b="0" u="sng" dirty="0">
              <a:latin typeface="Helvetica" charset="0"/>
              <a:ea typeface="ＭＳ Ｐゴシック" charset="0"/>
              <a:cs typeface="ＭＳ Ｐゴシック" charset="0"/>
            </a:endParaRP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095" name="Text Box 6"/>
          <p:cNvSpPr txBox="1">
            <a:spLocks noChangeArrowheads="1"/>
          </p:cNvSpPr>
          <p:nvPr/>
        </p:nvSpPr>
        <p:spPr bwMode="auto">
          <a:xfrm>
            <a:off x="5761040" y="1719264"/>
            <a:ext cx="840973"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a:latin typeface="Arial" charset="0"/>
              </a:rPr>
              <a:t>Client</a:t>
            </a:r>
            <a:endParaRPr lang="en-US" sz="1800" b="0">
              <a:latin typeface="Arial" charset="0"/>
            </a:endParaRPr>
          </a:p>
        </p:txBody>
      </p:sp>
      <p:sp>
        <p:nvSpPr>
          <p:cNvPr id="89096" name="Text Box 7"/>
          <p:cNvSpPr txBox="1">
            <a:spLocks noChangeArrowheads="1"/>
          </p:cNvSpPr>
          <p:nvPr/>
        </p:nvSpPr>
        <p:spPr bwMode="auto">
          <a:xfrm>
            <a:off x="7985126" y="1698625"/>
            <a:ext cx="913108"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a:latin typeface="Arial" charset="0"/>
              </a:rPr>
              <a:t>Server</a:t>
            </a:r>
            <a:endParaRPr lang="en-US" sz="1800" b="0">
              <a:latin typeface="Arial" charset="0"/>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098" name="Text Box 9"/>
          <p:cNvSpPr txBox="1">
            <a:spLocks noChangeArrowheads="1"/>
          </p:cNvSpPr>
          <p:nvPr/>
        </p:nvSpPr>
        <p:spPr bwMode="auto">
          <a:xfrm rot="523781">
            <a:off x="6598986" y="2210785"/>
            <a:ext cx="1251454"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Arial" charset="0"/>
              </a:rPr>
              <a:t>Request 1</a:t>
            </a:r>
          </a:p>
        </p:txBody>
      </p:sp>
      <p:sp>
        <p:nvSpPr>
          <p:cNvPr id="89099" name="Line 10"/>
          <p:cNvSpPr>
            <a:spLocks noChangeShapeType="1"/>
          </p:cNvSpPr>
          <p:nvPr/>
        </p:nvSpPr>
        <p:spPr bwMode="auto">
          <a:xfrm>
            <a:off x="6156325" y="2671764"/>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100" name="Text Box 11"/>
          <p:cNvSpPr txBox="1">
            <a:spLocks noChangeArrowheads="1"/>
          </p:cNvSpPr>
          <p:nvPr/>
        </p:nvSpPr>
        <p:spPr bwMode="auto">
          <a:xfrm rot="523781">
            <a:off x="6598986" y="2515585"/>
            <a:ext cx="1251454"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Arial" charset="0"/>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102" name="Text Box 13"/>
          <p:cNvSpPr txBox="1">
            <a:spLocks noChangeArrowheads="1"/>
          </p:cNvSpPr>
          <p:nvPr/>
        </p:nvSpPr>
        <p:spPr bwMode="auto">
          <a:xfrm rot="523781">
            <a:off x="6598986" y="2837847"/>
            <a:ext cx="1251454"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Arial" charset="0"/>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104" name="Text Box 15"/>
          <p:cNvSpPr txBox="1">
            <a:spLocks noChangeArrowheads="1"/>
          </p:cNvSpPr>
          <p:nvPr/>
        </p:nvSpPr>
        <p:spPr bwMode="auto">
          <a:xfrm rot="-543031">
            <a:off x="6513021" y="3772885"/>
            <a:ext cx="1242410"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Arial" charset="0"/>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106" name="Text Box 17"/>
          <p:cNvSpPr txBox="1">
            <a:spLocks noChangeArrowheads="1"/>
          </p:cNvSpPr>
          <p:nvPr/>
        </p:nvSpPr>
        <p:spPr bwMode="auto">
          <a:xfrm rot="-543031">
            <a:off x="6513021" y="4077685"/>
            <a:ext cx="1242410"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Arial" charset="0"/>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89108" name="Text Box 19"/>
          <p:cNvSpPr txBox="1">
            <a:spLocks noChangeArrowheads="1"/>
          </p:cNvSpPr>
          <p:nvPr/>
        </p:nvSpPr>
        <p:spPr bwMode="auto">
          <a:xfrm rot="-543031">
            <a:off x="6513021" y="4420585"/>
            <a:ext cx="1242410"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Arial" charset="0"/>
              </a:rPr>
              <a:t>Transfer 3</a:t>
            </a:r>
          </a:p>
        </p:txBody>
      </p:sp>
      <p:sp>
        <p:nvSpPr>
          <p:cNvPr id="22" name="Rectangle 3"/>
          <p:cNvSpPr txBox="1">
            <a:spLocks noChangeArrowheads="1"/>
          </p:cNvSpPr>
          <p:nvPr/>
        </p:nvSpPr>
        <p:spPr bwMode="auto">
          <a:xfrm>
            <a:off x="304800" y="1747838"/>
            <a:ext cx="51816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83" tIns="45692" rIns="91383" bIns="45692"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r>
              <a:rPr lang="en-US" sz="2400" b="0" dirty="0"/>
              <a:t>Batch requests and responses to reduce the number of packets</a:t>
            </a:r>
          </a:p>
          <a:p>
            <a:endParaRPr lang="en-US" sz="2400" b="0" dirty="0"/>
          </a:p>
          <a:p>
            <a:r>
              <a:rPr lang="en-US" sz="2400" b="0" dirty="0"/>
              <a:t>Multiple requests can be contained in one TCP segment</a:t>
            </a:r>
          </a:p>
          <a:p>
            <a:endParaRPr lang="en-US" sz="2400" b="0" dirty="0"/>
          </a:p>
        </p:txBody>
      </p:sp>
    </p:spTree>
    <p:extLst>
      <p:ext uri="{BB962C8B-B14F-4D97-AF65-F5344CB8AC3E}">
        <p14:creationId xmlns:p14="http://schemas.microsoft.com/office/powerpoint/2010/main" val="14092169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199"/>
            <a:ext cx="9067800" cy="1173162"/>
          </a:xfrm>
        </p:spPr>
        <p:txBody>
          <a:bodyPr/>
          <a:lstStyle/>
          <a:p>
            <a:r>
              <a:rPr lang="en-US" dirty="0" smtClean="0"/>
              <a:t>Scorecard: Getting </a:t>
            </a:r>
            <a:r>
              <a:rPr lang="en-US" i="1" dirty="0" smtClean="0"/>
              <a:t>n</a:t>
            </a:r>
            <a:r>
              <a:rPr lang="en-US" dirty="0" smtClean="0"/>
              <a:t> Small Objects</a:t>
            </a:r>
            <a:endParaRPr lang="en-US" dirty="0"/>
          </a:p>
        </p:txBody>
      </p:sp>
      <p:sp>
        <p:nvSpPr>
          <p:cNvPr id="3" name="Content Placeholder 2"/>
          <p:cNvSpPr>
            <a:spLocks noGrp="1"/>
          </p:cNvSpPr>
          <p:nvPr>
            <p:ph idx="1"/>
          </p:nvPr>
        </p:nvSpPr>
        <p:spPr>
          <a:xfrm>
            <a:off x="457200" y="1719275"/>
            <a:ext cx="8229600" cy="3843337"/>
          </a:xfrm>
        </p:spPr>
        <p:txBody>
          <a:bodyPr/>
          <a:lstStyle/>
          <a:p>
            <a:pPr marL="0" indent="0" algn="ctr">
              <a:buNone/>
            </a:pPr>
            <a:r>
              <a:rPr lang="en-US" i="1" dirty="0" smtClean="0">
                <a:solidFill>
                  <a:srgbClr val="FF0000"/>
                </a:solidFill>
              </a:rPr>
              <a:t>Time dominated by latency</a:t>
            </a:r>
          </a:p>
          <a:p>
            <a:pPr marL="0" indent="0" algn="ctr">
              <a:buNone/>
            </a:pPr>
            <a:endParaRPr lang="en-US" i="1" dirty="0" smtClean="0">
              <a:solidFill>
                <a:schemeClr val="accent1"/>
              </a:solidFill>
            </a:endParaRPr>
          </a:p>
          <a:p>
            <a:r>
              <a:rPr lang="en-US" dirty="0" smtClean="0"/>
              <a:t>One-at-a-time:  ~2n RTT</a:t>
            </a:r>
          </a:p>
          <a:p>
            <a:r>
              <a:rPr lang="en-US" dirty="0"/>
              <a:t>M concurrent: ~2[n/m] </a:t>
            </a:r>
            <a:r>
              <a:rPr lang="en-US" dirty="0" smtClean="0"/>
              <a:t>RTT</a:t>
            </a:r>
          </a:p>
          <a:p>
            <a:r>
              <a:rPr lang="en-US" dirty="0" smtClean="0"/>
              <a:t>Persistent: ~ (n+1)RTT</a:t>
            </a:r>
          </a:p>
          <a:p>
            <a:r>
              <a:rPr lang="en-US" dirty="0" smtClean="0"/>
              <a:t>Pipelined: ~2 RTT</a:t>
            </a:r>
          </a:p>
          <a:p>
            <a:r>
              <a:rPr lang="en-US" dirty="0" smtClean="0"/>
              <a:t>Pipelined/Persistent: ~2 RTT first time, RTT later</a:t>
            </a:r>
          </a:p>
          <a:p>
            <a:endParaRPr lang="en-US" dirty="0"/>
          </a:p>
        </p:txBody>
      </p:sp>
    </p:spTree>
    <p:extLst>
      <p:ext uri="{BB962C8B-B14F-4D97-AF65-F5344CB8AC3E}">
        <p14:creationId xmlns:p14="http://schemas.microsoft.com/office/powerpoint/2010/main" val="1709502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199"/>
            <a:ext cx="8686800" cy="1173162"/>
          </a:xfrm>
        </p:spPr>
        <p:txBody>
          <a:bodyPr/>
          <a:lstStyle/>
          <a:p>
            <a:r>
              <a:rPr lang="en-US" dirty="0" smtClean="0"/>
              <a:t>Scorecard: Getting </a:t>
            </a:r>
            <a:r>
              <a:rPr lang="en-US" i="1" dirty="0" smtClean="0"/>
              <a:t>n</a:t>
            </a:r>
            <a:r>
              <a:rPr lang="en-US" dirty="0" smtClean="0"/>
              <a:t> Large Objects</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rgbClr val="FF0000"/>
                </a:solidFill>
              </a:rPr>
              <a:t>Time dominated by bandwidth</a:t>
            </a:r>
          </a:p>
          <a:p>
            <a:pPr marL="0" indent="0" algn="ctr">
              <a:buNone/>
            </a:pPr>
            <a:endParaRPr lang="en-US" i="1" dirty="0" smtClean="0">
              <a:solidFill>
                <a:schemeClr val="accent1"/>
              </a:solidFill>
            </a:endParaRPr>
          </a:p>
          <a:p>
            <a:r>
              <a:rPr lang="en-US" dirty="0" smtClean="0"/>
              <a:t>One-at-a-time:  ~ </a:t>
            </a:r>
            <a:r>
              <a:rPr lang="en-US" dirty="0" err="1" smtClean="0"/>
              <a:t>nF</a:t>
            </a:r>
            <a:r>
              <a:rPr lang="en-US" dirty="0" smtClean="0"/>
              <a:t>/B</a:t>
            </a:r>
          </a:p>
          <a:p>
            <a:r>
              <a:rPr lang="en-US" dirty="0" smtClean="0"/>
              <a:t>M concurrent: ~ [n/m] F/B</a:t>
            </a:r>
          </a:p>
          <a:p>
            <a:pPr lvl="1"/>
            <a:r>
              <a:rPr lang="en-US" dirty="0" smtClean="0"/>
              <a:t>assuming shared with large population of users</a:t>
            </a:r>
          </a:p>
          <a:p>
            <a:pPr lvl="1"/>
            <a:r>
              <a:rPr lang="en-US" dirty="0"/>
              <a:t>a</a:t>
            </a:r>
            <a:r>
              <a:rPr lang="en-US" dirty="0" smtClean="0"/>
              <a:t>nd each TCP connection gets the same bandwidth</a:t>
            </a:r>
          </a:p>
          <a:p>
            <a:r>
              <a:rPr lang="en-US" dirty="0" smtClean="0"/>
              <a:t>Pipelined and/or persistent: ~ </a:t>
            </a:r>
            <a:r>
              <a:rPr lang="en-US" dirty="0" err="1" smtClean="0"/>
              <a:t>nF</a:t>
            </a:r>
            <a:r>
              <a:rPr lang="en-US" dirty="0" smtClean="0"/>
              <a:t>/B</a:t>
            </a:r>
          </a:p>
          <a:p>
            <a:pPr lvl="1"/>
            <a:r>
              <a:rPr lang="en-US" dirty="0" smtClean="0"/>
              <a:t>The only thing that helps is getting more bandwidth..</a:t>
            </a:r>
          </a:p>
          <a:p>
            <a:endParaRPr lang="en-US" dirty="0"/>
          </a:p>
        </p:txBody>
      </p:sp>
    </p:spTree>
    <p:extLst>
      <p:ext uri="{BB962C8B-B14F-4D97-AF65-F5344CB8AC3E}">
        <p14:creationId xmlns:p14="http://schemas.microsoft.com/office/powerpoint/2010/main" val="2005428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ctrTitle"/>
          </p:nvPr>
        </p:nvSpPr>
        <p:spPr/>
        <p:txBody>
          <a:bodyPr/>
          <a:lstStyle/>
          <a:p>
            <a:r>
              <a:rPr lang="en-US" dirty="0" smtClean="0">
                <a:latin typeface="Helvetica" charset="0"/>
                <a:ea typeface="ＭＳ Ｐゴシック" charset="0"/>
                <a:cs typeface="ＭＳ Ｐゴシック" charset="0"/>
              </a:rPr>
              <a:t>The Web</a:t>
            </a:r>
            <a:endParaRPr lang="en-US" dirty="0">
              <a:latin typeface="Helvetica" charset="0"/>
              <a:ea typeface="ＭＳ Ｐゴシック" charset="0"/>
              <a:cs typeface="ＭＳ Ｐゴシック" charset="0"/>
            </a:endParaRPr>
          </a:p>
        </p:txBody>
      </p:sp>
      <p:sp>
        <p:nvSpPr>
          <p:cNvPr id="59396" name="Rectangle 3"/>
          <p:cNvSpPr>
            <a:spLocks noGrp="1" noChangeArrowheads="1"/>
          </p:cNvSpPr>
          <p:nvPr>
            <p:ph type="subTitle" idx="1"/>
          </p:nvPr>
        </p:nvSpPr>
        <p:spPr/>
        <p:txBody>
          <a:bodyPr/>
          <a:lstStyle/>
          <a:p>
            <a:endParaRPr lang="en-US">
              <a:latin typeface="Arial" charset="0"/>
              <a:cs typeface="Arial" charset="0"/>
            </a:endParaRPr>
          </a:p>
        </p:txBody>
      </p:sp>
    </p:spTree>
    <p:extLst>
      <p:ext uri="{BB962C8B-B14F-4D97-AF65-F5344CB8AC3E}">
        <p14:creationId xmlns:p14="http://schemas.microsoft.com/office/powerpoint/2010/main" val="15579691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a:xfrm>
            <a:off x="304812" y="228600"/>
            <a:ext cx="8069263" cy="838200"/>
          </a:xfrm>
        </p:spPr>
        <p:txBody>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1" y="2209800"/>
            <a:ext cx="7467600" cy="3200400"/>
          </a:xfrm>
        </p:spPr>
        <p:txBody>
          <a:bodyPr/>
          <a:lstStyle/>
          <a:p>
            <a:pPr marL="345863" indent="-228458">
              <a:lnSpc>
                <a:spcPct val="90000"/>
              </a:lnSpc>
            </a:pPr>
            <a:r>
              <a:rPr lang="en-US" dirty="0">
                <a:latin typeface="Arial" charset="0"/>
                <a:cs typeface="Arial" charset="0"/>
              </a:rPr>
              <a:t>Why does caching work?</a:t>
            </a:r>
          </a:p>
          <a:p>
            <a:pPr marL="685380" lvl="1" indent="-228458">
              <a:lnSpc>
                <a:spcPct val="90000"/>
              </a:lnSpc>
            </a:pPr>
            <a:r>
              <a:rPr lang="en-US" dirty="0">
                <a:latin typeface="Arial" charset="0"/>
                <a:ea typeface="Arial" charset="0"/>
                <a:cs typeface="Arial" charset="0"/>
              </a:rPr>
              <a:t>Exploits </a:t>
            </a:r>
            <a:r>
              <a:rPr lang="en-US" i="1" dirty="0">
                <a:latin typeface="Arial" charset="0"/>
                <a:ea typeface="Arial" charset="0"/>
                <a:cs typeface="Arial" charset="0"/>
              </a:rPr>
              <a:t>locality of reference</a:t>
            </a:r>
          </a:p>
          <a:p>
            <a:pPr marL="685380" lvl="1" indent="-228458">
              <a:lnSpc>
                <a:spcPct val="90000"/>
              </a:lnSpc>
            </a:pPr>
            <a:endParaRPr lang="en-US" i="1" dirty="0">
              <a:latin typeface="Arial" charset="0"/>
              <a:ea typeface="Arial" charset="0"/>
              <a:cs typeface="Arial" charset="0"/>
            </a:endParaRPr>
          </a:p>
          <a:p>
            <a:pPr marL="345863" indent="-228458">
              <a:lnSpc>
                <a:spcPct val="90000"/>
              </a:lnSpc>
            </a:pPr>
            <a:r>
              <a:rPr lang="en-US" dirty="0">
                <a:latin typeface="Arial" charset="0"/>
                <a:cs typeface="Arial" charset="0"/>
              </a:rPr>
              <a:t>How well does caching work?</a:t>
            </a:r>
          </a:p>
          <a:p>
            <a:pPr marL="685380" lvl="1" indent="-228458">
              <a:lnSpc>
                <a:spcPct val="90000"/>
              </a:lnSpc>
            </a:pPr>
            <a:r>
              <a:rPr lang="en-US" dirty="0">
                <a:latin typeface="Arial" charset="0"/>
                <a:ea typeface="Arial" charset="0"/>
                <a:cs typeface="Arial" charset="0"/>
              </a:rPr>
              <a:t>Very well, up to a </a:t>
            </a:r>
            <a:r>
              <a:rPr lang="en-US" dirty="0" smtClean="0">
                <a:latin typeface="Arial" charset="0"/>
                <a:ea typeface="Arial" charset="0"/>
                <a:cs typeface="Arial" charset="0"/>
              </a:rPr>
              <a:t>limit</a:t>
            </a:r>
            <a:endParaRPr lang="en-US" dirty="0">
              <a:latin typeface="Arial" charset="0"/>
              <a:ea typeface="Arial" charset="0"/>
              <a:cs typeface="Arial" charset="0"/>
            </a:endParaRPr>
          </a:p>
          <a:p>
            <a:pPr marL="685380" lvl="1" indent="-228458">
              <a:lnSpc>
                <a:spcPct val="90000"/>
              </a:lnSpc>
            </a:pPr>
            <a:r>
              <a:rPr lang="en-US" dirty="0">
                <a:latin typeface="Arial" charset="0"/>
                <a:ea typeface="Arial" charset="0"/>
                <a:cs typeface="Arial" charset="0"/>
              </a:rPr>
              <a:t>Large overlap in </a:t>
            </a:r>
            <a:r>
              <a:rPr lang="en-US" dirty="0" smtClean="0">
                <a:latin typeface="Arial" charset="0"/>
                <a:ea typeface="Arial" charset="0"/>
                <a:cs typeface="Arial" charset="0"/>
              </a:rPr>
              <a:t>content</a:t>
            </a:r>
            <a:endParaRPr lang="en-US" dirty="0">
              <a:latin typeface="Arial" charset="0"/>
              <a:ea typeface="Arial" charset="0"/>
              <a:cs typeface="Arial" charset="0"/>
            </a:endParaRPr>
          </a:p>
          <a:p>
            <a:pPr marL="685380" lvl="1" indent="-228458">
              <a:lnSpc>
                <a:spcPct val="90000"/>
              </a:lnSpc>
            </a:pPr>
            <a:r>
              <a:rPr lang="en-US" dirty="0">
                <a:latin typeface="Arial" charset="0"/>
                <a:ea typeface="Arial" charset="0"/>
                <a:cs typeface="Arial" charset="0"/>
              </a:rPr>
              <a:t>But many unique </a:t>
            </a:r>
            <a:r>
              <a:rPr lang="en-US" dirty="0" smtClean="0">
                <a:latin typeface="Arial" charset="0"/>
                <a:ea typeface="Arial" charset="0"/>
                <a:cs typeface="Arial" charset="0"/>
              </a:rPr>
              <a:t>requests</a:t>
            </a:r>
          </a:p>
          <a:p>
            <a:pPr marL="980478" lvl="2" indent="-228458">
              <a:lnSpc>
                <a:spcPct val="90000"/>
              </a:lnSpc>
            </a:pPr>
            <a:r>
              <a:rPr lang="en-US" dirty="0" smtClean="0">
                <a:latin typeface="Arial" charset="0"/>
                <a:ea typeface="Arial" charset="0"/>
                <a:cs typeface="Arial" charset="0"/>
              </a:rPr>
              <a:t>A universal story!</a:t>
            </a:r>
          </a:p>
          <a:p>
            <a:pPr marL="980478" lvl="2" indent="-228458">
              <a:lnSpc>
                <a:spcPct val="90000"/>
              </a:lnSpc>
            </a:pPr>
            <a:r>
              <a:rPr lang="en-US" dirty="0" smtClean="0">
                <a:latin typeface="Arial" charset="0"/>
                <a:ea typeface="Arial" charset="0"/>
                <a:cs typeface="Arial" charset="0"/>
              </a:rPr>
              <a:t>Effectiveness of caching grows logarithmically with size</a:t>
            </a:r>
            <a:endParaRPr lang="en-US" dirty="0">
              <a:latin typeface="Arial" charset="0"/>
              <a:ea typeface="Arial" charset="0"/>
              <a:cs typeface="Arial" charset="0"/>
            </a:endParaRPr>
          </a:p>
          <a:p>
            <a:pPr>
              <a:lnSpc>
                <a:spcPct val="90000"/>
              </a:lnSpc>
            </a:pPr>
            <a:endParaRPr lang="en-US" sz="2400" dirty="0">
              <a:latin typeface="Arial" charset="0"/>
              <a:cs typeface="Arial" charset="0"/>
            </a:endParaRPr>
          </a:p>
        </p:txBody>
      </p:sp>
    </p:spTree>
    <p:extLst>
      <p:ext uri="{BB962C8B-B14F-4D97-AF65-F5344CB8AC3E}">
        <p14:creationId xmlns:p14="http://schemas.microsoft.com/office/powerpoint/2010/main" val="2571165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6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6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6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304812" y="228600"/>
            <a:ext cx="8069263" cy="838200"/>
          </a:xfrm>
        </p:spPr>
        <p:txBody>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5863" indent="-228458">
              <a:lnSpc>
                <a:spcPct val="90000"/>
              </a:lnSpc>
            </a:pPr>
            <a:r>
              <a:rPr lang="en-US" dirty="0">
                <a:latin typeface="Arial" charset="0"/>
                <a:cs typeface="Arial" charset="0"/>
              </a:rPr>
              <a:t>Modifier to GET requests:</a:t>
            </a:r>
          </a:p>
          <a:p>
            <a:pPr marL="794850" lvl="1" indent="-228458">
              <a:lnSpc>
                <a:spcPct val="90000"/>
              </a:lnSpc>
            </a:pPr>
            <a:r>
              <a:rPr lang="en-US" sz="2200" dirty="0">
                <a:solidFill>
                  <a:srgbClr val="FF0000"/>
                </a:solidFill>
                <a:latin typeface="Courier" charset="0"/>
                <a:ea typeface="Arial" charset="0"/>
                <a:cs typeface="Arial" charset="0"/>
              </a:rPr>
              <a:t>If-modified-since</a:t>
            </a:r>
            <a:r>
              <a:rPr lang="en-US" dirty="0">
                <a:solidFill>
                  <a:srgbClr val="FF0000"/>
                </a:solidFill>
                <a:latin typeface="Arial" charset="0"/>
                <a:ea typeface="Arial" charset="0"/>
                <a:cs typeface="Arial" charset="0"/>
              </a:rPr>
              <a:t> </a:t>
            </a:r>
            <a:r>
              <a:rPr lang="en-US" dirty="0">
                <a:latin typeface="Arial" charset="0"/>
                <a:ea typeface="Arial" charset="0"/>
                <a:cs typeface="Arial" charset="0"/>
              </a:rPr>
              <a:t>– returns </a:t>
            </a:r>
            <a:r>
              <a:rPr lang="ja-JP" altLang="en-US" dirty="0">
                <a:latin typeface="Arial" charset="0"/>
                <a:ea typeface="Arial" charset="0"/>
                <a:cs typeface="Arial" charset="0"/>
              </a:rPr>
              <a:t>“</a:t>
            </a:r>
            <a:r>
              <a:rPr lang="en-US" dirty="0">
                <a:latin typeface="Arial" charset="0"/>
                <a:ea typeface="Arial" charset="0"/>
                <a:cs typeface="Arial" charset="0"/>
              </a:rPr>
              <a:t>not modified</a:t>
            </a:r>
            <a:r>
              <a:rPr lang="ja-JP" altLang="en-US" dirty="0">
                <a:latin typeface="Arial" charset="0"/>
                <a:ea typeface="Arial" charset="0"/>
                <a:cs typeface="Arial" charset="0"/>
              </a:rPr>
              <a:t>”</a:t>
            </a:r>
            <a:r>
              <a:rPr lang="en-US" dirty="0">
                <a:latin typeface="Arial" charset="0"/>
                <a:ea typeface="Arial" charset="0"/>
                <a:cs typeface="Arial" charset="0"/>
              </a:rPr>
              <a:t> if resource not modified since specified time </a:t>
            </a:r>
          </a:p>
        </p:txBody>
      </p:sp>
      <p:sp>
        <p:nvSpPr>
          <p:cNvPr id="5" name="Text Box 4"/>
          <p:cNvSpPr txBox="1">
            <a:spLocks noChangeArrowheads="1"/>
          </p:cNvSpPr>
          <p:nvPr/>
        </p:nvSpPr>
        <p:spPr bwMode="auto">
          <a:xfrm>
            <a:off x="685800" y="3276600"/>
            <a:ext cx="7796212" cy="1508105"/>
          </a:xfrm>
          <a:prstGeom prst="rect">
            <a:avLst/>
          </a:prstGeom>
          <a:solidFill>
            <a:srgbClr val="CCFFFF"/>
          </a:solidFill>
          <a:ln w="38100">
            <a:solidFill>
              <a:srgbClr val="66CCFF"/>
            </a:solidFill>
            <a:miter lim="800000"/>
            <a:headEnd/>
            <a:tailEnd/>
          </a:ln>
        </p:spPr>
        <p:txBody>
          <a:bodyPr lIns="91383" tIns="45692" rIns="91383" bIns="45692">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1800" dirty="0">
                <a:latin typeface="Courier" charset="0"/>
              </a:rPr>
              <a:t>GET /~ee122/fa13/ HTTP/1.1</a:t>
            </a:r>
          </a:p>
          <a:p>
            <a:pPr algn="l" eaLnBrk="1" hangingPunct="1"/>
            <a:r>
              <a:rPr lang="en-US" sz="1800" dirty="0">
                <a:latin typeface="Courier" charset="0"/>
              </a:rPr>
              <a:t>Host: </a:t>
            </a:r>
            <a:r>
              <a:rPr lang="en-US" sz="1800" dirty="0" err="1">
                <a:latin typeface="Courier" charset="0"/>
              </a:rPr>
              <a:t>inst.eecs.berkeley.edu</a:t>
            </a:r>
            <a:endParaRPr lang="en-US" sz="1800" dirty="0">
              <a:latin typeface="Courier" charset="0"/>
            </a:endParaRPr>
          </a:p>
          <a:p>
            <a:pPr algn="l" eaLnBrk="1" hangingPunct="1"/>
            <a:r>
              <a:rPr lang="en-US" sz="1800" dirty="0">
                <a:latin typeface="Courier" charset="0"/>
              </a:rPr>
              <a:t>User-Agent: Mozilla/4.03</a:t>
            </a:r>
          </a:p>
          <a:p>
            <a:pPr algn="l" eaLnBrk="1" hangingPunct="1"/>
            <a:r>
              <a:rPr lang="en-US" sz="1800" dirty="0">
                <a:solidFill>
                  <a:srgbClr val="FF0000"/>
                </a:solidFill>
                <a:latin typeface="Courier" charset="0"/>
              </a:rPr>
              <a:t>If-modified-since: Sun, 27 Oct 2013 22:25:50 GMT</a:t>
            </a:r>
          </a:p>
          <a:p>
            <a:pPr algn="l" eaLnBrk="1" hangingPunct="1"/>
            <a:r>
              <a:rPr lang="en-US" sz="1800" b="0" dirty="0">
                <a:solidFill>
                  <a:schemeClr val="bg2"/>
                </a:solidFill>
                <a:latin typeface="Courier" charset="0"/>
              </a:rPr>
              <a:t>&lt;CRLF&gt;</a:t>
            </a:r>
            <a:endParaRPr lang="en-US" dirty="0">
              <a:latin typeface="Helvetica" charset="0"/>
            </a:endParaRPr>
          </a:p>
        </p:txBody>
      </p:sp>
      <p:sp>
        <p:nvSpPr>
          <p:cNvPr id="6" name="Rectangle 3"/>
          <p:cNvSpPr txBox="1">
            <a:spLocks noChangeArrowheads="1"/>
          </p:cNvSpPr>
          <p:nvPr/>
        </p:nvSpPr>
        <p:spPr bwMode="auto">
          <a:xfrm>
            <a:off x="685800" y="3200400"/>
            <a:ext cx="7772400" cy="3276600"/>
          </a:xfrm>
          <a:prstGeom prst="rect">
            <a:avLst/>
          </a:prstGeom>
          <a:ln/>
          <a:extLst>
            <a:ext uri="{FAA26D3D-D897-4be2-8F04-BA451C77F1D7}">
              <ma14:placeholderFlag xmlns:ma14="http://schemas.microsoft.com/office/mac/drawingml/2011/main" val="1"/>
            </a:ext>
          </a:extLst>
        </p:spPr>
        <p:style>
          <a:lnRef idx="1">
            <a:schemeClr val="dk1"/>
          </a:lnRef>
          <a:fillRef idx="2">
            <a:schemeClr val="dk1"/>
          </a:fillRef>
          <a:effectRef idx="1">
            <a:schemeClr val="dk1"/>
          </a:effectRef>
          <a:fontRef idx="minor">
            <a:schemeClr val="dk1"/>
          </a:fontRef>
        </p:style>
        <p:txBody>
          <a:bodyPr vert="horz" wrap="square" lIns="91383" tIns="45692" rIns="91383" bIns="45692"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mn-lt"/>
                <a:ea typeface="ＭＳ Ｐゴシック"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mn-lt"/>
                <a:ea typeface="ＭＳ Ｐゴシック" charset="-128"/>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mn-lt"/>
                <a:ea typeface="ＭＳ Ｐゴシック" charset="-128"/>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mn-lt"/>
                <a:ea typeface="ＭＳ Ｐゴシック" charset="-128"/>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mn-lt"/>
                <a:ea typeface="ＭＳ Ｐゴシック" charset="-128"/>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a:lstStyle>
          <a:p>
            <a:r>
              <a:rPr lang="en-US" sz="2400" b="0" dirty="0">
                <a:latin typeface="Arial" charset="0"/>
                <a:ea typeface="Arial" charset="0"/>
                <a:cs typeface="Arial" charset="0"/>
              </a:rPr>
              <a:t>Client specifies </a:t>
            </a:r>
            <a:r>
              <a:rPr lang="ja-JP" altLang="en-US" sz="2400" b="0" dirty="0">
                <a:latin typeface="Arial" charset="0"/>
                <a:ea typeface="Arial" charset="0"/>
                <a:cs typeface="Arial" charset="0"/>
              </a:rPr>
              <a:t>“</a:t>
            </a:r>
            <a:r>
              <a:rPr lang="en-US" sz="2400" b="0" dirty="0">
                <a:latin typeface="Arial" charset="0"/>
                <a:ea typeface="Arial" charset="0"/>
                <a:cs typeface="Arial" charset="0"/>
              </a:rPr>
              <a:t>if-modified-since</a:t>
            </a:r>
            <a:r>
              <a:rPr lang="ja-JP" altLang="en-US" sz="2400" b="0" dirty="0">
                <a:latin typeface="Arial" charset="0"/>
                <a:ea typeface="Arial" charset="0"/>
                <a:cs typeface="Arial" charset="0"/>
              </a:rPr>
              <a:t>”</a:t>
            </a:r>
            <a:r>
              <a:rPr lang="en-US" sz="2400" b="0" dirty="0">
                <a:latin typeface="Arial" charset="0"/>
                <a:ea typeface="Arial" charset="0"/>
                <a:cs typeface="Arial" charset="0"/>
              </a:rPr>
              <a:t> time in request</a:t>
            </a:r>
          </a:p>
          <a:p>
            <a:pPr>
              <a:lnSpc>
                <a:spcPct val="80000"/>
              </a:lnSpc>
            </a:pPr>
            <a:r>
              <a:rPr lang="en-US" sz="2400" b="0" dirty="0">
                <a:latin typeface="Arial" charset="0"/>
                <a:ea typeface="Arial" charset="0"/>
                <a:cs typeface="Arial" charset="0"/>
              </a:rPr>
              <a:t>Server compares this against </a:t>
            </a:r>
            <a:r>
              <a:rPr lang="ja-JP" altLang="en-US" sz="2400" b="0" dirty="0">
                <a:latin typeface="Arial" charset="0"/>
                <a:ea typeface="Arial" charset="0"/>
                <a:cs typeface="Arial" charset="0"/>
              </a:rPr>
              <a:t>“</a:t>
            </a:r>
            <a:r>
              <a:rPr lang="en-US" sz="2400" b="0" dirty="0">
                <a:latin typeface="Arial" charset="0"/>
                <a:ea typeface="Arial" charset="0"/>
                <a:cs typeface="Arial" charset="0"/>
              </a:rPr>
              <a:t>last modified</a:t>
            </a:r>
            <a:r>
              <a:rPr lang="ja-JP" altLang="en-US" sz="2400" b="0" dirty="0">
                <a:latin typeface="Arial" charset="0"/>
                <a:ea typeface="Arial" charset="0"/>
                <a:cs typeface="Arial" charset="0"/>
              </a:rPr>
              <a:t>”</a:t>
            </a:r>
            <a:r>
              <a:rPr lang="en-US" sz="2400" b="0" dirty="0">
                <a:latin typeface="Arial" charset="0"/>
                <a:ea typeface="Arial" charset="0"/>
                <a:cs typeface="Arial" charset="0"/>
              </a:rPr>
              <a:t> time of resource</a:t>
            </a:r>
          </a:p>
          <a:p>
            <a:pPr>
              <a:lnSpc>
                <a:spcPct val="80000"/>
              </a:lnSpc>
            </a:pPr>
            <a:r>
              <a:rPr lang="en-US" sz="2400" b="0" dirty="0">
                <a:latin typeface="Arial" charset="0"/>
                <a:ea typeface="Arial" charset="0"/>
                <a:cs typeface="Arial" charset="0"/>
              </a:rPr>
              <a:t>Server returns </a:t>
            </a:r>
            <a:r>
              <a:rPr lang="ja-JP" altLang="en-US" sz="2400" b="0" dirty="0">
                <a:latin typeface="Arial" charset="0"/>
                <a:ea typeface="Arial" charset="0"/>
                <a:cs typeface="Arial" charset="0"/>
              </a:rPr>
              <a:t>“</a:t>
            </a:r>
            <a:r>
              <a:rPr lang="en-US" sz="2400" b="0" dirty="0">
                <a:latin typeface="Arial" charset="0"/>
                <a:ea typeface="Arial" charset="0"/>
                <a:cs typeface="Arial" charset="0"/>
              </a:rPr>
              <a:t>Not Modified</a:t>
            </a:r>
            <a:r>
              <a:rPr lang="ja-JP" altLang="en-US" sz="2400" b="0" dirty="0">
                <a:latin typeface="Arial" charset="0"/>
                <a:ea typeface="Arial" charset="0"/>
                <a:cs typeface="Arial" charset="0"/>
              </a:rPr>
              <a:t>”</a:t>
            </a:r>
            <a:r>
              <a:rPr lang="en-US" sz="2400" b="0" dirty="0">
                <a:latin typeface="Arial" charset="0"/>
                <a:ea typeface="Arial" charset="0"/>
                <a:cs typeface="Arial" charset="0"/>
              </a:rPr>
              <a:t> if resource has not changed</a:t>
            </a:r>
          </a:p>
          <a:p>
            <a:pPr>
              <a:lnSpc>
                <a:spcPct val="80000"/>
              </a:lnSpc>
            </a:pPr>
            <a:r>
              <a:rPr lang="en-US" sz="2400" b="0" dirty="0">
                <a:latin typeface="Arial" charset="0"/>
                <a:ea typeface="Arial" charset="0"/>
                <a:cs typeface="Arial" charset="0"/>
              </a:rPr>
              <a:t>…. or a </a:t>
            </a:r>
            <a:r>
              <a:rPr lang="ja-JP" altLang="en-US" sz="2400" b="0" dirty="0">
                <a:latin typeface="Arial" charset="0"/>
                <a:ea typeface="Arial" charset="0"/>
                <a:cs typeface="Arial" charset="0"/>
              </a:rPr>
              <a:t>“</a:t>
            </a:r>
            <a:r>
              <a:rPr lang="en-US" sz="2400" b="0" dirty="0">
                <a:latin typeface="Arial" charset="0"/>
                <a:ea typeface="Arial" charset="0"/>
                <a:cs typeface="Arial" charset="0"/>
              </a:rPr>
              <a:t>OK</a:t>
            </a:r>
            <a:r>
              <a:rPr lang="ja-JP" altLang="en-US" sz="2400" b="0" dirty="0">
                <a:latin typeface="Arial" charset="0"/>
                <a:ea typeface="Arial" charset="0"/>
                <a:cs typeface="Arial" charset="0"/>
              </a:rPr>
              <a:t>”</a:t>
            </a:r>
            <a:r>
              <a:rPr lang="en-US" sz="2400" b="0" dirty="0">
                <a:latin typeface="Arial" charset="0"/>
                <a:ea typeface="Arial" charset="0"/>
                <a:cs typeface="Arial" charset="0"/>
              </a:rPr>
              <a:t> with the latest version otherwise</a:t>
            </a:r>
          </a:p>
        </p:txBody>
      </p:sp>
    </p:spTree>
    <p:extLst>
      <p:ext uri="{BB962C8B-B14F-4D97-AF65-F5344CB8AC3E}">
        <p14:creationId xmlns:p14="http://schemas.microsoft.com/office/powerpoint/2010/main" val="2585701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P spid="5" grpId="0" animBg="1"/>
      <p:bldP spid="6"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304812" y="228600"/>
            <a:ext cx="8069263" cy="838200"/>
          </a:xfrm>
        </p:spPr>
        <p:txBody>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5863" indent="-228458">
              <a:lnSpc>
                <a:spcPct val="90000"/>
              </a:lnSpc>
            </a:pPr>
            <a:r>
              <a:rPr lang="en-US" dirty="0">
                <a:latin typeface="Arial" charset="0"/>
                <a:cs typeface="Arial" charset="0"/>
              </a:rPr>
              <a:t>Modifier to GET requests:</a:t>
            </a:r>
          </a:p>
          <a:p>
            <a:pPr marL="794850" lvl="1" indent="-228458">
              <a:lnSpc>
                <a:spcPct val="90000"/>
              </a:lnSpc>
            </a:pPr>
            <a:r>
              <a:rPr lang="en-US" sz="2200" dirty="0">
                <a:solidFill>
                  <a:srgbClr val="FF0000"/>
                </a:solidFill>
                <a:latin typeface="Courier" charset="0"/>
                <a:ea typeface="Arial" charset="0"/>
                <a:cs typeface="Arial" charset="0"/>
              </a:rPr>
              <a:t>If-modified-since</a:t>
            </a:r>
            <a:r>
              <a:rPr lang="en-US" dirty="0">
                <a:solidFill>
                  <a:srgbClr val="FF0000"/>
                </a:solidFill>
                <a:latin typeface="Arial" charset="0"/>
                <a:ea typeface="Arial" charset="0"/>
                <a:cs typeface="Arial" charset="0"/>
              </a:rPr>
              <a:t> </a:t>
            </a:r>
            <a:r>
              <a:rPr lang="en-US" dirty="0">
                <a:latin typeface="Arial" charset="0"/>
                <a:ea typeface="Arial" charset="0"/>
                <a:cs typeface="Arial" charset="0"/>
              </a:rPr>
              <a:t>– returns </a:t>
            </a:r>
            <a:r>
              <a:rPr lang="ja-JP" altLang="en-US" dirty="0">
                <a:latin typeface="Arial" charset="0"/>
                <a:ea typeface="Arial" charset="0"/>
                <a:cs typeface="Arial" charset="0"/>
              </a:rPr>
              <a:t>“</a:t>
            </a:r>
            <a:r>
              <a:rPr lang="en-US" dirty="0">
                <a:latin typeface="Arial" charset="0"/>
                <a:ea typeface="Arial" charset="0"/>
                <a:cs typeface="Arial" charset="0"/>
              </a:rPr>
              <a:t>not modified</a:t>
            </a:r>
            <a:r>
              <a:rPr lang="ja-JP" altLang="en-US" dirty="0">
                <a:latin typeface="Arial" charset="0"/>
                <a:ea typeface="Arial" charset="0"/>
                <a:cs typeface="Arial" charset="0"/>
              </a:rPr>
              <a:t>”</a:t>
            </a:r>
            <a:r>
              <a:rPr lang="en-US" dirty="0">
                <a:latin typeface="Arial" charset="0"/>
                <a:ea typeface="Arial" charset="0"/>
                <a:cs typeface="Arial" charset="0"/>
              </a:rPr>
              <a:t> if resource not modified since specified time </a:t>
            </a:r>
          </a:p>
          <a:p>
            <a:pPr marL="345863" indent="-228458">
              <a:lnSpc>
                <a:spcPct val="90000"/>
              </a:lnSpc>
            </a:pPr>
            <a:r>
              <a:rPr lang="en-US" dirty="0">
                <a:latin typeface="Arial" charset="0"/>
                <a:cs typeface="Arial" charset="0"/>
              </a:rPr>
              <a:t>Response header:</a:t>
            </a:r>
          </a:p>
          <a:p>
            <a:pPr marL="794850" lvl="1" indent="-228458">
              <a:lnSpc>
                <a:spcPct val="90000"/>
              </a:lnSpc>
            </a:pPr>
            <a:r>
              <a:rPr lang="en-US" sz="2200" dirty="0">
                <a:solidFill>
                  <a:srgbClr val="FF0000"/>
                </a:solidFill>
                <a:latin typeface="Courier" charset="0"/>
                <a:ea typeface="Arial" charset="0"/>
                <a:cs typeface="Arial" charset="0"/>
              </a:rPr>
              <a:t>Expires</a:t>
            </a:r>
            <a:r>
              <a:rPr lang="en-US" dirty="0">
                <a:latin typeface="Arial" charset="0"/>
                <a:ea typeface="Arial" charset="0"/>
                <a:cs typeface="Arial" charset="0"/>
              </a:rPr>
              <a:t> – how long it</a:t>
            </a:r>
            <a:r>
              <a:rPr lang="ja-JP" altLang="en-US" dirty="0">
                <a:latin typeface="Arial" charset="0"/>
                <a:ea typeface="Arial" charset="0"/>
                <a:cs typeface="Arial" charset="0"/>
              </a:rPr>
              <a:t>’</a:t>
            </a:r>
            <a:r>
              <a:rPr lang="en-US" dirty="0">
                <a:latin typeface="Arial" charset="0"/>
                <a:ea typeface="Arial" charset="0"/>
                <a:cs typeface="Arial" charset="0"/>
              </a:rPr>
              <a:t>s safe to cache the resource</a:t>
            </a:r>
          </a:p>
          <a:p>
            <a:pPr marL="794850" lvl="1" indent="-228458">
              <a:lnSpc>
                <a:spcPct val="90000"/>
              </a:lnSpc>
            </a:pPr>
            <a:r>
              <a:rPr lang="en-US" sz="2200" dirty="0">
                <a:solidFill>
                  <a:srgbClr val="FF0000"/>
                </a:solidFill>
                <a:latin typeface="Courier" charset="0"/>
                <a:ea typeface="Arial" charset="0"/>
                <a:cs typeface="Arial" charset="0"/>
              </a:rPr>
              <a:t>No-cache</a:t>
            </a:r>
            <a:r>
              <a:rPr lang="en-US" dirty="0">
                <a:solidFill>
                  <a:srgbClr val="FF0000"/>
                </a:solidFill>
                <a:latin typeface="Arial" charset="0"/>
                <a:ea typeface="Arial" charset="0"/>
                <a:cs typeface="Arial" charset="0"/>
              </a:rPr>
              <a:t> </a:t>
            </a:r>
            <a:r>
              <a:rPr lang="en-US" dirty="0">
                <a:latin typeface="Arial" charset="0"/>
                <a:ea typeface="Arial" charset="0"/>
                <a:cs typeface="Arial" charset="0"/>
              </a:rPr>
              <a:t>– ignore all caches; always get resource directly from server</a:t>
            </a:r>
          </a:p>
          <a:p>
            <a:pPr marL="794850" lvl="1" indent="-228458">
              <a:lnSpc>
                <a:spcPct val="90000"/>
              </a:lnSpc>
            </a:pPr>
            <a:endParaRPr lang="en-US" dirty="0">
              <a:latin typeface="Arial" charset="0"/>
              <a:ea typeface="Arial" charset="0"/>
              <a:cs typeface="Arial" charset="0"/>
            </a:endParaRPr>
          </a:p>
          <a:p>
            <a:pPr marL="794850" lvl="1" indent="-228458">
              <a:lnSpc>
                <a:spcPct val="90000"/>
              </a:lnSpc>
            </a:pPr>
            <a:endParaRPr lang="en-US" dirty="0">
              <a:latin typeface="Arial" charset="0"/>
              <a:ea typeface="Arial" charset="0"/>
              <a:cs typeface="Arial" charset="0"/>
            </a:endParaRPr>
          </a:p>
        </p:txBody>
      </p:sp>
    </p:spTree>
    <p:extLst>
      <p:ext uri="{BB962C8B-B14F-4D97-AF65-F5344CB8AC3E}">
        <p14:creationId xmlns:p14="http://schemas.microsoft.com/office/powerpoint/2010/main" val="16582502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a:xfrm>
            <a:off x="304812" y="228600"/>
            <a:ext cx="8069263" cy="838200"/>
          </a:xfrm>
        </p:spPr>
        <p:txBody>
          <a:bodyPr/>
          <a:lstStyle/>
          <a:p>
            <a:r>
              <a:rPr lang="en-US" sz="2000" dirty="0">
                <a:latin typeface="Helvetica" charset="0"/>
                <a:ea typeface="ＭＳ Ｐゴシック" charset="0"/>
                <a:cs typeface="ＭＳ Ｐゴシック" charset="0"/>
              </a:rPr>
              <a:t>Improving HTTP Performance:</a:t>
            </a:r>
            <a:br>
              <a:rPr lang="en-US" sz="2000" dirty="0">
                <a:latin typeface="Helvetica" charset="0"/>
                <a:ea typeface="ＭＳ Ｐゴシック" charset="0"/>
                <a:cs typeface="ＭＳ Ｐゴシック" charset="0"/>
              </a:rPr>
            </a:br>
            <a:r>
              <a:rPr lang="en-US" sz="3200" dirty="0">
                <a:latin typeface="Helvetica" charset="0"/>
                <a:ea typeface="ＭＳ Ｐゴシック" charset="0"/>
                <a:cs typeface="ＭＳ Ｐゴシック" charset="0"/>
              </a:rPr>
              <a:t>Caching: Where?</a:t>
            </a:r>
          </a:p>
        </p:txBody>
      </p:sp>
      <p:sp>
        <p:nvSpPr>
          <p:cNvPr id="1085443" name="Rectangle 3"/>
          <p:cNvSpPr>
            <a:spLocks noGrp="1" noChangeArrowheads="1"/>
          </p:cNvSpPr>
          <p:nvPr>
            <p:ph type="body" idx="1"/>
          </p:nvPr>
        </p:nvSpPr>
        <p:spPr/>
        <p:txBody>
          <a:bodyPr/>
          <a:lstStyle/>
          <a:p>
            <a:pPr marL="345863" indent="-228458">
              <a:lnSpc>
                <a:spcPct val="90000"/>
              </a:lnSpc>
            </a:pPr>
            <a:r>
              <a:rPr lang="en-US" dirty="0" smtClean="0">
                <a:latin typeface="Arial" charset="0"/>
                <a:cs typeface="Arial" charset="0"/>
              </a:rPr>
              <a:t>Options</a:t>
            </a:r>
          </a:p>
          <a:p>
            <a:pPr marL="694898" lvl="1" indent="-228458">
              <a:lnSpc>
                <a:spcPct val="90000"/>
              </a:lnSpc>
            </a:pPr>
            <a:r>
              <a:rPr lang="en-US" dirty="0" smtClean="0">
                <a:latin typeface="Arial" charset="0"/>
                <a:cs typeface="Arial" charset="0"/>
              </a:rPr>
              <a:t>Client </a:t>
            </a:r>
          </a:p>
          <a:p>
            <a:pPr marL="694898" lvl="1" indent="-228458">
              <a:lnSpc>
                <a:spcPct val="90000"/>
              </a:lnSpc>
            </a:pPr>
            <a:r>
              <a:rPr lang="en-US" dirty="0" smtClean="0">
                <a:latin typeface="Arial" charset="0"/>
                <a:cs typeface="Arial" charset="0"/>
              </a:rPr>
              <a:t>Forward proxies </a:t>
            </a:r>
          </a:p>
          <a:p>
            <a:pPr marL="694898" lvl="1" indent="-228458">
              <a:lnSpc>
                <a:spcPct val="90000"/>
              </a:lnSpc>
            </a:pPr>
            <a:r>
              <a:rPr lang="en-US" dirty="0" smtClean="0">
                <a:latin typeface="Arial" charset="0"/>
                <a:cs typeface="Arial" charset="0"/>
              </a:rPr>
              <a:t>Reverse proxies</a:t>
            </a:r>
          </a:p>
          <a:p>
            <a:pPr marL="694898" lvl="1" indent="-228458">
              <a:lnSpc>
                <a:spcPct val="90000"/>
              </a:lnSpc>
            </a:pPr>
            <a:r>
              <a:rPr lang="en-US" dirty="0" smtClean="0">
                <a:latin typeface="Arial" charset="0"/>
                <a:cs typeface="Arial" charset="0"/>
              </a:rPr>
              <a:t>Content Distribution Network </a:t>
            </a:r>
          </a:p>
          <a:p>
            <a:pPr marL="794850" lvl="1" indent="-228458">
              <a:lnSpc>
                <a:spcPct val="90000"/>
              </a:lnSpc>
            </a:pPr>
            <a:endParaRPr lang="en-US" dirty="0">
              <a:latin typeface="Arial" charset="0"/>
              <a:ea typeface="Arial" charset="0"/>
              <a:cs typeface="Arial" charset="0"/>
            </a:endParaRPr>
          </a:p>
          <a:p>
            <a:pPr marL="794850" lvl="1" indent="-228458">
              <a:lnSpc>
                <a:spcPct val="90000"/>
              </a:lnSpc>
            </a:pPr>
            <a:endParaRPr lang="en-US" dirty="0">
              <a:latin typeface="Arial" charset="0"/>
              <a:ea typeface="Arial" charset="0"/>
              <a:cs typeface="Arial" charset="0"/>
            </a:endParaRPr>
          </a:p>
        </p:txBody>
      </p:sp>
    </p:spTree>
    <p:extLst>
      <p:ext uri="{BB962C8B-B14F-4D97-AF65-F5344CB8AC3E}">
        <p14:creationId xmlns:p14="http://schemas.microsoft.com/office/powerpoint/2010/main" val="3275056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54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4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3" name="Rectangle 3"/>
          <p:cNvSpPr>
            <a:spLocks noGrp="1" noChangeArrowheads="1"/>
          </p:cNvSpPr>
          <p:nvPr>
            <p:ph type="body" idx="1"/>
          </p:nvPr>
        </p:nvSpPr>
        <p:spPr>
          <a:xfrm>
            <a:off x="381000" y="1524001"/>
            <a:ext cx="8077200" cy="1295400"/>
          </a:xfrm>
        </p:spPr>
        <p:txBody>
          <a:bodyPr/>
          <a:lstStyle/>
          <a:p>
            <a:r>
              <a:rPr lang="en-US" sz="2400" dirty="0"/>
              <a:t>Baseline: Many clients transfer same information</a:t>
            </a:r>
            <a:r>
              <a:rPr lang="en-US" sz="2400" dirty="0">
                <a:sym typeface="Wingdings" charset="0"/>
              </a:rPr>
              <a:t> </a:t>
            </a:r>
          </a:p>
          <a:p>
            <a:pPr lvl="1"/>
            <a:r>
              <a:rPr lang="en-US" dirty="0">
                <a:sym typeface="Wingdings" charset="0"/>
              </a:rPr>
              <a:t>Generate unnecessary server and network load</a:t>
            </a:r>
          </a:p>
          <a:p>
            <a:pPr lvl="1"/>
            <a:r>
              <a:rPr lang="en-US" dirty="0">
                <a:sym typeface="Wingdings" charset="0"/>
              </a:rPr>
              <a:t>Clients experience unnecessary latency</a:t>
            </a:r>
            <a:endParaRPr lang="en-US" dirty="0"/>
          </a:p>
        </p:txBody>
      </p:sp>
      <p:grpSp>
        <p:nvGrpSpPr>
          <p:cNvPr id="1669124" name="Group 4"/>
          <p:cNvGrpSpPr>
            <a:grpSpLocks/>
          </p:cNvGrpSpPr>
          <p:nvPr/>
        </p:nvGrpSpPr>
        <p:grpSpPr bwMode="auto">
          <a:xfrm>
            <a:off x="6019800" y="6096001"/>
            <a:ext cx="371475" cy="381000"/>
            <a:chOff x="1014" y="912"/>
            <a:chExt cx="574" cy="596"/>
          </a:xfrm>
        </p:grpSpPr>
        <p:sp>
          <p:nvSpPr>
            <p:cNvPr id="166912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prstDash val="solid"/>
              <a:round/>
              <a:headEnd/>
              <a:tailEnd/>
            </a:ln>
          </p:spPr>
          <p:txBody>
            <a:bodyPr/>
            <a:lstStyle/>
            <a:p>
              <a:endParaRPr lang="en-US" b="0">
                <a:latin typeface="+mn-lt"/>
              </a:endParaRPr>
            </a:p>
          </p:txBody>
        </p:sp>
        <p:sp>
          <p:nvSpPr>
            <p:cNvPr id="166912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2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2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prstDash val="solid"/>
              <a:round/>
              <a:headEnd/>
              <a:tailEnd/>
            </a:ln>
          </p:spPr>
          <p:txBody>
            <a:bodyPr/>
            <a:lstStyle/>
            <a:p>
              <a:endParaRPr lang="en-US" b="0">
                <a:latin typeface="+mn-lt"/>
              </a:endParaRPr>
            </a:p>
          </p:txBody>
        </p:sp>
        <p:sp>
          <p:nvSpPr>
            <p:cNvPr id="166912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3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3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3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mn-lt"/>
              </a:endParaRPr>
            </a:p>
          </p:txBody>
        </p:sp>
        <p:sp>
          <p:nvSpPr>
            <p:cNvPr id="166913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prstDash val="solid"/>
              <a:round/>
              <a:headEnd/>
              <a:tailEnd/>
            </a:ln>
          </p:spPr>
          <p:txBody>
            <a:bodyPr/>
            <a:lstStyle/>
            <a:p>
              <a:endParaRPr lang="en-US" b="0">
                <a:latin typeface="+mn-lt"/>
              </a:endParaRPr>
            </a:p>
          </p:txBody>
        </p:sp>
        <p:sp>
          <p:nvSpPr>
            <p:cNvPr id="166913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3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3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grpSp>
      <p:grpSp>
        <p:nvGrpSpPr>
          <p:cNvPr id="1669137" name="Group 17"/>
          <p:cNvGrpSpPr>
            <a:grpSpLocks/>
          </p:cNvGrpSpPr>
          <p:nvPr/>
        </p:nvGrpSpPr>
        <p:grpSpPr bwMode="auto">
          <a:xfrm>
            <a:off x="7477125" y="6096001"/>
            <a:ext cx="371475" cy="381000"/>
            <a:chOff x="1014" y="912"/>
            <a:chExt cx="574" cy="596"/>
          </a:xfrm>
        </p:grpSpPr>
        <p:sp>
          <p:nvSpPr>
            <p:cNvPr id="166913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prstDash val="solid"/>
              <a:round/>
              <a:headEnd/>
              <a:tailEnd/>
            </a:ln>
          </p:spPr>
          <p:txBody>
            <a:bodyPr/>
            <a:lstStyle/>
            <a:p>
              <a:endParaRPr lang="en-US" b="0">
                <a:latin typeface="+mn-lt"/>
              </a:endParaRPr>
            </a:p>
          </p:txBody>
        </p:sp>
        <p:sp>
          <p:nvSpPr>
            <p:cNvPr id="166913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prstDash val="solid"/>
              <a:round/>
              <a:headEnd/>
              <a:tailEnd/>
            </a:ln>
          </p:spPr>
          <p:txBody>
            <a:bodyPr/>
            <a:lstStyle/>
            <a:p>
              <a:endParaRPr lang="en-US" b="0">
                <a:latin typeface="+mn-lt"/>
              </a:endParaRPr>
            </a:p>
          </p:txBody>
        </p:sp>
        <p:sp>
          <p:nvSpPr>
            <p:cNvPr id="166914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mn-lt"/>
              </a:endParaRPr>
            </a:p>
          </p:txBody>
        </p:sp>
        <p:sp>
          <p:nvSpPr>
            <p:cNvPr id="166914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prstDash val="solid"/>
              <a:round/>
              <a:headEnd/>
              <a:tailEnd/>
            </a:ln>
          </p:spPr>
          <p:txBody>
            <a:bodyPr/>
            <a:lstStyle/>
            <a:p>
              <a:endParaRPr lang="en-US" b="0">
                <a:latin typeface="+mn-lt"/>
              </a:endParaRPr>
            </a:p>
          </p:txBody>
        </p:sp>
        <p:sp>
          <p:nvSpPr>
            <p:cNvPr id="166914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4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grpSp>
      <p:grpSp>
        <p:nvGrpSpPr>
          <p:cNvPr id="1669150" name="Group 30"/>
          <p:cNvGrpSpPr>
            <a:grpSpLocks/>
          </p:cNvGrpSpPr>
          <p:nvPr/>
        </p:nvGrpSpPr>
        <p:grpSpPr bwMode="auto">
          <a:xfrm>
            <a:off x="1219200" y="6096001"/>
            <a:ext cx="371475" cy="381000"/>
            <a:chOff x="1014" y="912"/>
            <a:chExt cx="574" cy="596"/>
          </a:xfrm>
        </p:grpSpPr>
        <p:sp>
          <p:nvSpPr>
            <p:cNvPr id="166915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prstDash val="solid"/>
              <a:round/>
              <a:headEnd/>
              <a:tailEnd/>
            </a:ln>
          </p:spPr>
          <p:txBody>
            <a:bodyPr/>
            <a:lstStyle/>
            <a:p>
              <a:endParaRPr lang="en-US" b="0">
                <a:latin typeface="+mn-lt"/>
              </a:endParaRPr>
            </a:p>
          </p:txBody>
        </p:sp>
        <p:sp>
          <p:nvSpPr>
            <p:cNvPr id="166915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5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5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prstDash val="solid"/>
              <a:round/>
              <a:headEnd/>
              <a:tailEnd/>
            </a:ln>
          </p:spPr>
          <p:txBody>
            <a:bodyPr/>
            <a:lstStyle/>
            <a:p>
              <a:endParaRPr lang="en-US" b="0">
                <a:latin typeface="+mn-lt"/>
              </a:endParaRPr>
            </a:p>
          </p:txBody>
        </p:sp>
        <p:sp>
          <p:nvSpPr>
            <p:cNvPr id="166915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5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5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5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mn-lt"/>
              </a:endParaRPr>
            </a:p>
          </p:txBody>
        </p:sp>
        <p:sp>
          <p:nvSpPr>
            <p:cNvPr id="166915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prstDash val="solid"/>
              <a:round/>
              <a:headEnd/>
              <a:tailEnd/>
            </a:ln>
          </p:spPr>
          <p:txBody>
            <a:bodyPr/>
            <a:lstStyle/>
            <a:p>
              <a:endParaRPr lang="en-US" b="0">
                <a:latin typeface="+mn-lt"/>
              </a:endParaRPr>
            </a:p>
          </p:txBody>
        </p:sp>
        <p:sp>
          <p:nvSpPr>
            <p:cNvPr id="166916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6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6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grpSp>
      <p:grpSp>
        <p:nvGrpSpPr>
          <p:cNvPr id="1669163" name="Group 43"/>
          <p:cNvGrpSpPr>
            <a:grpSpLocks/>
          </p:cNvGrpSpPr>
          <p:nvPr/>
        </p:nvGrpSpPr>
        <p:grpSpPr bwMode="auto">
          <a:xfrm>
            <a:off x="2895600" y="6096001"/>
            <a:ext cx="371475" cy="381000"/>
            <a:chOff x="1014" y="912"/>
            <a:chExt cx="574" cy="596"/>
          </a:xfrm>
        </p:grpSpPr>
        <p:sp>
          <p:nvSpPr>
            <p:cNvPr id="16691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prstDash val="solid"/>
              <a:round/>
              <a:headEnd/>
              <a:tailEnd/>
            </a:ln>
          </p:spPr>
          <p:txBody>
            <a:bodyPr/>
            <a:lstStyle/>
            <a:p>
              <a:endParaRPr lang="en-US" b="0">
                <a:latin typeface="+mn-lt"/>
              </a:endParaRPr>
            </a:p>
          </p:txBody>
        </p:sp>
        <p:sp>
          <p:nvSpPr>
            <p:cNvPr id="16691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prstDash val="solid"/>
              <a:round/>
              <a:headEnd/>
              <a:tailEnd/>
            </a:ln>
          </p:spPr>
          <p:txBody>
            <a:bodyPr/>
            <a:lstStyle/>
            <a:p>
              <a:endParaRPr lang="en-US" b="0">
                <a:latin typeface="+mn-lt"/>
              </a:endParaRPr>
            </a:p>
          </p:txBody>
        </p:sp>
        <p:sp>
          <p:nvSpPr>
            <p:cNvPr id="16691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b="0">
                <a:latin typeface="+mn-lt"/>
              </a:endParaRPr>
            </a:p>
          </p:txBody>
        </p:sp>
        <p:sp>
          <p:nvSpPr>
            <p:cNvPr id="16691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prstDash val="solid"/>
              <a:round/>
              <a:headEnd/>
              <a:tailEnd/>
            </a:ln>
          </p:spPr>
          <p:txBody>
            <a:bodyPr/>
            <a:lstStyle/>
            <a:p>
              <a:endParaRPr lang="en-US" b="0">
                <a:latin typeface="+mn-lt"/>
              </a:endParaRPr>
            </a:p>
          </p:txBody>
        </p:sp>
        <p:sp>
          <p:nvSpPr>
            <p:cNvPr id="16691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sp>
          <p:nvSpPr>
            <p:cNvPr id="16691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b="0">
                <a:latin typeface="+mn-lt"/>
              </a:endParaRPr>
            </a:p>
          </p:txBody>
        </p:sp>
      </p:grpSp>
      <p:grpSp>
        <p:nvGrpSpPr>
          <p:cNvPr id="1669176" name="Group 56"/>
          <p:cNvGrpSpPr>
            <a:grpSpLocks/>
          </p:cNvGrpSpPr>
          <p:nvPr/>
        </p:nvGrpSpPr>
        <p:grpSpPr bwMode="auto">
          <a:xfrm>
            <a:off x="1371600" y="4572000"/>
            <a:ext cx="2179638" cy="1447800"/>
            <a:chOff x="832" y="1344"/>
            <a:chExt cx="1136" cy="1024"/>
          </a:xfrm>
        </p:grpSpPr>
        <p:sp>
          <p:nvSpPr>
            <p:cNvPr id="1669177"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78"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79"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80"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81"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82"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83"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84"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b="0">
                <a:latin typeface="+mn-lt"/>
              </a:endParaRPr>
            </a:p>
          </p:txBody>
        </p:sp>
        <p:sp>
          <p:nvSpPr>
            <p:cNvPr id="1669185"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b="0">
                <a:latin typeface="+mn-lt"/>
              </a:endParaRPr>
            </a:p>
          </p:txBody>
        </p:sp>
      </p:grpSp>
      <p:grpSp>
        <p:nvGrpSpPr>
          <p:cNvPr id="1669186" name="Group 66"/>
          <p:cNvGrpSpPr>
            <a:grpSpLocks/>
          </p:cNvGrpSpPr>
          <p:nvPr/>
        </p:nvGrpSpPr>
        <p:grpSpPr bwMode="auto">
          <a:xfrm>
            <a:off x="5440364" y="4572000"/>
            <a:ext cx="2179637" cy="1447800"/>
            <a:chOff x="832" y="1344"/>
            <a:chExt cx="1136" cy="1024"/>
          </a:xfrm>
        </p:grpSpPr>
        <p:sp>
          <p:nvSpPr>
            <p:cNvPr id="1669187"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88"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89"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90"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91"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92"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93"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94"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b="0">
                <a:latin typeface="+mn-lt"/>
              </a:endParaRPr>
            </a:p>
          </p:txBody>
        </p:sp>
        <p:sp>
          <p:nvSpPr>
            <p:cNvPr id="1669195"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b="0">
                <a:latin typeface="+mn-lt"/>
              </a:endParaRPr>
            </a:p>
          </p:txBody>
        </p:sp>
      </p:grpSp>
      <p:grpSp>
        <p:nvGrpSpPr>
          <p:cNvPr id="1669196" name="Group 76"/>
          <p:cNvGrpSpPr>
            <a:grpSpLocks/>
          </p:cNvGrpSpPr>
          <p:nvPr/>
        </p:nvGrpSpPr>
        <p:grpSpPr bwMode="auto">
          <a:xfrm>
            <a:off x="3276600" y="3962401"/>
            <a:ext cx="2438400" cy="1447800"/>
            <a:chOff x="832" y="1344"/>
            <a:chExt cx="1136" cy="1024"/>
          </a:xfrm>
        </p:grpSpPr>
        <p:sp>
          <p:nvSpPr>
            <p:cNvPr id="166919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19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19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20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20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20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20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20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b="0">
                <a:latin typeface="+mn-lt"/>
              </a:endParaRPr>
            </a:p>
          </p:txBody>
        </p:sp>
        <p:sp>
          <p:nvSpPr>
            <p:cNvPr id="166920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b="0">
                <a:latin typeface="+mn-lt"/>
              </a:endParaRPr>
            </a:p>
          </p:txBody>
        </p:sp>
      </p:grpSp>
      <p:sp>
        <p:nvSpPr>
          <p:cNvPr id="1669206" name="Text Box 86"/>
          <p:cNvSpPr txBox="1">
            <a:spLocks noChangeArrowheads="1"/>
          </p:cNvSpPr>
          <p:nvPr/>
        </p:nvSpPr>
        <p:spPr bwMode="auto">
          <a:xfrm>
            <a:off x="3556439" y="3476637"/>
            <a:ext cx="939361"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b="0">
                <a:latin typeface="+mn-lt"/>
              </a:rPr>
              <a:t>Server</a:t>
            </a:r>
          </a:p>
        </p:txBody>
      </p:sp>
      <p:sp>
        <p:nvSpPr>
          <p:cNvPr id="1669207" name="Text Box 87"/>
          <p:cNvSpPr txBox="1">
            <a:spLocks noChangeArrowheads="1"/>
          </p:cNvSpPr>
          <p:nvPr/>
        </p:nvSpPr>
        <p:spPr bwMode="auto">
          <a:xfrm>
            <a:off x="252488" y="6143637"/>
            <a:ext cx="966712"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b="0">
                <a:latin typeface="+mn-lt"/>
              </a:rPr>
              <a:t>Clients</a:t>
            </a:r>
          </a:p>
        </p:txBody>
      </p:sp>
      <p:sp>
        <p:nvSpPr>
          <p:cNvPr id="1669208" name="Freeform 88"/>
          <p:cNvSpPr>
            <a:spLocks/>
          </p:cNvSpPr>
          <p:nvPr/>
        </p:nvSpPr>
        <p:spPr bwMode="auto">
          <a:xfrm>
            <a:off x="1525600" y="3881439"/>
            <a:ext cx="3043237" cy="2211387"/>
          </a:xfrm>
          <a:custGeom>
            <a:avLst/>
            <a:gdLst>
              <a:gd name="T0" fmla="*/ 1920 w 1920"/>
              <a:gd name="T1" fmla="*/ 0 h 1392"/>
              <a:gd name="T2" fmla="*/ 1776 w 1920"/>
              <a:gd name="T3" fmla="*/ 192 h 1392"/>
              <a:gd name="T4" fmla="*/ 1488 w 1920"/>
              <a:gd name="T5" fmla="*/ 288 h 1392"/>
              <a:gd name="T6" fmla="*/ 864 w 1920"/>
              <a:gd name="T7" fmla="*/ 672 h 1392"/>
              <a:gd name="T8" fmla="*/ 288 w 1920"/>
              <a:gd name="T9" fmla="*/ 1056 h 1392"/>
              <a:gd name="T10" fmla="*/ 0 w 1920"/>
              <a:gd name="T11" fmla="*/ 1392 h 1392"/>
            </a:gdLst>
            <a:ahLst/>
            <a:cxnLst>
              <a:cxn ang="0">
                <a:pos x="T0" y="T1"/>
              </a:cxn>
              <a:cxn ang="0">
                <a:pos x="T2" y="T3"/>
              </a:cxn>
              <a:cxn ang="0">
                <a:pos x="T4" y="T5"/>
              </a:cxn>
              <a:cxn ang="0">
                <a:pos x="T6" y="T7"/>
              </a:cxn>
              <a:cxn ang="0">
                <a:pos x="T8" y="T9"/>
              </a:cxn>
              <a:cxn ang="0">
                <a:pos x="T10" y="T11"/>
              </a:cxn>
            </a:cxnLst>
            <a:rect l="0" t="0" r="r" b="b"/>
            <a:pathLst>
              <a:path w="1920" h="1392">
                <a:moveTo>
                  <a:pt x="1920" y="0"/>
                </a:moveTo>
                <a:lnTo>
                  <a:pt x="1776" y="192"/>
                </a:lnTo>
                <a:lnTo>
                  <a:pt x="1488" y="288"/>
                </a:lnTo>
                <a:lnTo>
                  <a:pt x="864" y="672"/>
                </a:lnTo>
                <a:lnTo>
                  <a:pt x="288" y="1056"/>
                </a:lnTo>
                <a:lnTo>
                  <a:pt x="0" y="1392"/>
                </a:ln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90431" tIns="44423" rIns="90431" bIns="44423"/>
          <a:lstStyle/>
          <a:p>
            <a:endParaRPr lang="en-US" b="0">
              <a:latin typeface="+mn-lt"/>
            </a:endParaRPr>
          </a:p>
        </p:txBody>
      </p:sp>
      <p:sp>
        <p:nvSpPr>
          <p:cNvPr id="1669209" name="Freeform 89"/>
          <p:cNvSpPr>
            <a:spLocks/>
          </p:cNvSpPr>
          <p:nvPr/>
        </p:nvSpPr>
        <p:spPr bwMode="auto">
          <a:xfrm>
            <a:off x="3048000" y="3886200"/>
            <a:ext cx="1600200" cy="2209800"/>
          </a:xfrm>
          <a:custGeom>
            <a:avLst/>
            <a:gdLst>
              <a:gd name="T0" fmla="*/ 1008 w 1008"/>
              <a:gd name="T1" fmla="*/ 0 h 1296"/>
              <a:gd name="T2" fmla="*/ 864 w 1008"/>
              <a:gd name="T3" fmla="*/ 336 h 1296"/>
              <a:gd name="T4" fmla="*/ 0 w 1008"/>
              <a:gd name="T5" fmla="*/ 864 h 1296"/>
              <a:gd name="T6" fmla="*/ 0 w 1008"/>
              <a:gd name="T7" fmla="*/ 1296 h 1296"/>
            </a:gdLst>
            <a:ahLst/>
            <a:cxnLst>
              <a:cxn ang="0">
                <a:pos x="T0" y="T1"/>
              </a:cxn>
              <a:cxn ang="0">
                <a:pos x="T2" y="T3"/>
              </a:cxn>
              <a:cxn ang="0">
                <a:pos x="T4" y="T5"/>
              </a:cxn>
              <a:cxn ang="0">
                <a:pos x="T6" y="T7"/>
              </a:cxn>
            </a:cxnLst>
            <a:rect l="0" t="0" r="r" b="b"/>
            <a:pathLst>
              <a:path w="1008" h="1296">
                <a:moveTo>
                  <a:pt x="1008" y="0"/>
                </a:moveTo>
                <a:lnTo>
                  <a:pt x="864" y="336"/>
                </a:lnTo>
                <a:lnTo>
                  <a:pt x="0" y="864"/>
                </a:lnTo>
                <a:lnTo>
                  <a:pt x="0" y="1296"/>
                </a:ln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90431" tIns="44423" rIns="90431" bIns="44423"/>
          <a:lstStyle/>
          <a:p>
            <a:endParaRPr lang="en-US" b="0">
              <a:latin typeface="+mn-lt"/>
            </a:endParaRPr>
          </a:p>
        </p:txBody>
      </p:sp>
      <p:sp>
        <p:nvSpPr>
          <p:cNvPr id="1669210" name="Freeform 90"/>
          <p:cNvSpPr>
            <a:spLocks/>
          </p:cNvSpPr>
          <p:nvPr/>
        </p:nvSpPr>
        <p:spPr bwMode="auto">
          <a:xfrm>
            <a:off x="4724401" y="3886200"/>
            <a:ext cx="2895600" cy="2209800"/>
          </a:xfrm>
          <a:custGeom>
            <a:avLst/>
            <a:gdLst>
              <a:gd name="T0" fmla="*/ 0 w 1824"/>
              <a:gd name="T1" fmla="*/ 0 h 1392"/>
              <a:gd name="T2" fmla="*/ 384 w 1824"/>
              <a:gd name="T3" fmla="*/ 288 h 1392"/>
              <a:gd name="T4" fmla="*/ 672 w 1824"/>
              <a:gd name="T5" fmla="*/ 624 h 1392"/>
              <a:gd name="T6" fmla="*/ 1248 w 1824"/>
              <a:gd name="T7" fmla="*/ 672 h 1392"/>
              <a:gd name="T8" fmla="*/ 1824 w 1824"/>
              <a:gd name="T9" fmla="*/ 1392 h 1392"/>
            </a:gdLst>
            <a:ahLst/>
            <a:cxnLst>
              <a:cxn ang="0">
                <a:pos x="T0" y="T1"/>
              </a:cxn>
              <a:cxn ang="0">
                <a:pos x="T2" y="T3"/>
              </a:cxn>
              <a:cxn ang="0">
                <a:pos x="T4" y="T5"/>
              </a:cxn>
              <a:cxn ang="0">
                <a:pos x="T6" y="T7"/>
              </a:cxn>
              <a:cxn ang="0">
                <a:pos x="T8" y="T9"/>
              </a:cxn>
            </a:cxnLst>
            <a:rect l="0" t="0" r="r" b="b"/>
            <a:pathLst>
              <a:path w="1824" h="1392">
                <a:moveTo>
                  <a:pt x="0" y="0"/>
                </a:moveTo>
                <a:lnTo>
                  <a:pt x="384" y="288"/>
                </a:lnTo>
                <a:lnTo>
                  <a:pt x="672" y="624"/>
                </a:lnTo>
                <a:lnTo>
                  <a:pt x="1248" y="672"/>
                </a:lnTo>
                <a:lnTo>
                  <a:pt x="1824" y="1392"/>
                </a:ln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90431" tIns="44423" rIns="90431" bIns="44423"/>
          <a:lstStyle/>
          <a:p>
            <a:endParaRPr lang="en-US" b="0">
              <a:latin typeface="+mn-lt"/>
            </a:endParaRPr>
          </a:p>
        </p:txBody>
      </p:sp>
      <p:sp>
        <p:nvSpPr>
          <p:cNvPr id="1669211" name="Freeform 91"/>
          <p:cNvSpPr>
            <a:spLocks/>
          </p:cNvSpPr>
          <p:nvPr/>
        </p:nvSpPr>
        <p:spPr bwMode="auto">
          <a:xfrm>
            <a:off x="4648200" y="3886200"/>
            <a:ext cx="1600200" cy="2209800"/>
          </a:xfrm>
          <a:custGeom>
            <a:avLst/>
            <a:gdLst>
              <a:gd name="T0" fmla="*/ 0 w 1008"/>
              <a:gd name="T1" fmla="*/ 0 h 1392"/>
              <a:gd name="T2" fmla="*/ 384 w 1008"/>
              <a:gd name="T3" fmla="*/ 432 h 1392"/>
              <a:gd name="T4" fmla="*/ 672 w 1008"/>
              <a:gd name="T5" fmla="*/ 864 h 1392"/>
              <a:gd name="T6" fmla="*/ 912 w 1008"/>
              <a:gd name="T7" fmla="*/ 1008 h 1392"/>
              <a:gd name="T8" fmla="*/ 1008 w 1008"/>
              <a:gd name="T9" fmla="*/ 1392 h 1392"/>
            </a:gdLst>
            <a:ahLst/>
            <a:cxnLst>
              <a:cxn ang="0">
                <a:pos x="T0" y="T1"/>
              </a:cxn>
              <a:cxn ang="0">
                <a:pos x="T2" y="T3"/>
              </a:cxn>
              <a:cxn ang="0">
                <a:pos x="T4" y="T5"/>
              </a:cxn>
              <a:cxn ang="0">
                <a:pos x="T6" y="T7"/>
              </a:cxn>
              <a:cxn ang="0">
                <a:pos x="T8" y="T9"/>
              </a:cxn>
            </a:cxnLst>
            <a:rect l="0" t="0" r="r" b="b"/>
            <a:pathLst>
              <a:path w="1008" h="1392">
                <a:moveTo>
                  <a:pt x="0" y="0"/>
                </a:moveTo>
                <a:lnTo>
                  <a:pt x="384" y="432"/>
                </a:lnTo>
                <a:lnTo>
                  <a:pt x="672" y="864"/>
                </a:lnTo>
                <a:lnTo>
                  <a:pt x="912" y="1008"/>
                </a:lnTo>
                <a:lnTo>
                  <a:pt x="1008" y="1392"/>
                </a:lnTo>
              </a:path>
            </a:pathLst>
          </a:custGeom>
          <a:noFill/>
          <a:ln w="254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90431" tIns="44423" rIns="90431" bIns="44423"/>
          <a:lstStyle/>
          <a:p>
            <a:endParaRPr lang="en-US" b="0">
              <a:latin typeface="+mn-lt"/>
            </a:endParaRPr>
          </a:p>
        </p:txBody>
      </p:sp>
      <p:sp>
        <p:nvSpPr>
          <p:cNvPr id="1669212" name="Text Box 92"/>
          <p:cNvSpPr txBox="1">
            <a:spLocks noChangeArrowheads="1"/>
          </p:cNvSpPr>
          <p:nvPr/>
        </p:nvSpPr>
        <p:spPr bwMode="auto">
          <a:xfrm>
            <a:off x="4087196" y="4860267"/>
            <a:ext cx="1323004" cy="3975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b="0" dirty="0" smtClean="0">
                <a:latin typeface="+mn-lt"/>
              </a:rPr>
              <a:t>Tier-1 ISP</a:t>
            </a:r>
            <a:endParaRPr lang="en-US" b="0" dirty="0">
              <a:latin typeface="+mn-lt"/>
            </a:endParaRPr>
          </a:p>
        </p:txBody>
      </p:sp>
      <p:sp>
        <p:nvSpPr>
          <p:cNvPr id="1669213" name="Text Box 93"/>
          <p:cNvSpPr txBox="1">
            <a:spLocks noChangeArrowheads="1"/>
          </p:cNvSpPr>
          <p:nvPr/>
        </p:nvSpPr>
        <p:spPr bwMode="auto">
          <a:xfrm>
            <a:off x="2048383" y="5562600"/>
            <a:ext cx="769068" cy="3710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sz="1800" b="0" dirty="0">
                <a:latin typeface="+mn-lt"/>
              </a:rPr>
              <a:t>ISP-1</a:t>
            </a:r>
          </a:p>
        </p:txBody>
      </p:sp>
      <p:sp>
        <p:nvSpPr>
          <p:cNvPr id="1669214" name="Text Box 94"/>
          <p:cNvSpPr txBox="1">
            <a:spLocks noChangeArrowheads="1"/>
          </p:cNvSpPr>
          <p:nvPr/>
        </p:nvSpPr>
        <p:spPr bwMode="auto">
          <a:xfrm>
            <a:off x="6315583" y="5562600"/>
            <a:ext cx="769068" cy="3710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31" tIns="44423" rIns="90431" bIns="44423">
            <a:spAutoFit/>
          </a:bodyPr>
          <a:lstStyle/>
          <a:p>
            <a:r>
              <a:rPr lang="en-US" sz="1800" b="0" dirty="0">
                <a:latin typeface="+mn-lt"/>
              </a:rPr>
              <a:t>ISP-2</a:t>
            </a:r>
          </a:p>
        </p:txBody>
      </p:sp>
      <p:graphicFrame>
        <p:nvGraphicFramePr>
          <p:cNvPr id="1669215" name="Object 95"/>
          <p:cNvGraphicFramePr>
            <a:graphicFrameLocks noChangeAspect="1"/>
          </p:cNvGraphicFramePr>
          <p:nvPr>
            <p:extLst>
              <p:ext uri="{D42A27DB-BD31-4B8C-83A1-F6EECF244321}">
                <p14:modId xmlns:p14="http://schemas.microsoft.com/office/powerpoint/2010/main" val="1166152240"/>
              </p:ext>
            </p:extLst>
          </p:nvPr>
        </p:nvGraphicFramePr>
        <p:xfrm>
          <a:off x="4486276" y="3429000"/>
          <a:ext cx="314325" cy="515938"/>
        </p:xfrm>
        <a:graphic>
          <a:graphicData uri="http://schemas.openxmlformats.org/presentationml/2006/ole">
            <mc:AlternateContent xmlns:mc="http://schemas.openxmlformats.org/markup-compatibility/2006">
              <mc:Choice xmlns:v="urn:schemas-microsoft-com:vml" Requires="v">
                <p:oleObj spid="_x0000_s127104" name="Clip" r:id="rId3" imgW="2106360" imgH="3468960" progId="MS_ClipArt_Gallery.5">
                  <p:embed/>
                </p:oleObj>
              </mc:Choice>
              <mc:Fallback>
                <p:oleObj name="Clip" r:id="rId3" imgW="2106360" imgH="3468960"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276" y="34290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99" name="Rectangle 2"/>
          <p:cNvSpPr>
            <a:spLocks noGrp="1" noChangeArrowheads="1"/>
          </p:cNvSpPr>
          <p:nvPr>
            <p:ph type="title"/>
          </p:nvPr>
        </p:nvSpPr>
        <p:spPr>
          <a:xfrm>
            <a:off x="304812" y="228600"/>
            <a:ext cx="8069263" cy="838200"/>
          </a:xfrm>
        </p:spPr>
        <p:txBody>
          <a:bodyPr/>
          <a:lstStyle/>
          <a:p>
            <a:r>
              <a:rPr lang="en-US" sz="2000" dirty="0">
                <a:latin typeface="Helvetica" charset="0"/>
                <a:ea typeface="ＭＳ Ｐゴシック" charset="0"/>
                <a:cs typeface="ＭＳ Ｐゴシック" charset="0"/>
              </a:rPr>
              <a:t>Improving HTTP Performance:</a:t>
            </a:r>
            <a:br>
              <a:rPr lang="en-US" sz="2000" dirty="0">
                <a:latin typeface="Helvetica" charset="0"/>
                <a:ea typeface="ＭＳ Ｐゴシック" charset="0"/>
                <a:cs typeface="ＭＳ Ｐゴシック" charset="0"/>
              </a:rPr>
            </a:br>
            <a:r>
              <a:rPr lang="en-US" sz="3200" dirty="0">
                <a:latin typeface="Helvetica" charset="0"/>
                <a:ea typeface="ＭＳ Ｐゴシック" charset="0"/>
                <a:cs typeface="ＭＳ Ｐゴシック" charset="0"/>
              </a:rPr>
              <a:t>Caching: Where?</a:t>
            </a:r>
          </a:p>
        </p:txBody>
      </p:sp>
    </p:spTree>
    <p:extLst>
      <p:ext uri="{BB962C8B-B14F-4D97-AF65-F5344CB8AC3E}">
        <p14:creationId xmlns:p14="http://schemas.microsoft.com/office/powerpoint/2010/main" val="2946806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304812" y="228600"/>
            <a:ext cx="8069263" cy="838200"/>
          </a:xfrm>
        </p:spPr>
        <p:txBody>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371600"/>
            <a:ext cx="8458200" cy="1676400"/>
          </a:xfrm>
        </p:spPr>
        <p:txBody>
          <a:bodyPr/>
          <a:lstStyle/>
          <a:p>
            <a:r>
              <a:rPr lang="en-US" sz="2400" dirty="0">
                <a:latin typeface="Arial" charset="0"/>
                <a:cs typeface="Arial" charset="0"/>
              </a:rPr>
              <a:t>Cache documents close to </a:t>
            </a:r>
            <a:r>
              <a:rPr lang="en-US" sz="2400" b="1" dirty="0">
                <a:latin typeface="Arial" charset="0"/>
                <a:cs typeface="Arial" charset="0"/>
              </a:rPr>
              <a:t>server</a:t>
            </a:r>
            <a:r>
              <a:rPr lang="en-US" sz="2400" dirty="0">
                <a:latin typeface="Arial" charset="0"/>
                <a:cs typeface="Arial" charset="0"/>
              </a:rPr>
              <a:t> </a:t>
            </a:r>
            <a:br>
              <a:rPr lang="en-US" sz="2400" dirty="0">
                <a:latin typeface="Arial" charset="0"/>
                <a:cs typeface="Arial" charset="0"/>
              </a:rPr>
            </a:br>
            <a:r>
              <a:rPr lang="en-US" sz="2400" dirty="0">
                <a:latin typeface="Arial" charset="0"/>
                <a:cs typeface="Arial" charset="0"/>
              </a:rPr>
              <a:t>	</a:t>
            </a:r>
            <a:r>
              <a:rPr lang="en-US" sz="2400" dirty="0">
                <a:latin typeface="Arial" charset="0"/>
                <a:cs typeface="Arial" charset="0"/>
                <a:sym typeface="Wingdings" charset="0"/>
              </a:rPr>
              <a:t></a:t>
            </a:r>
            <a:r>
              <a:rPr lang="en-US" sz="2200" dirty="0">
                <a:latin typeface="Arial" charset="0"/>
                <a:cs typeface="Arial" charset="0"/>
                <a:sym typeface="Wingdings" charset="0"/>
              </a:rPr>
              <a:t> decrease server load</a:t>
            </a:r>
          </a:p>
          <a:p>
            <a:r>
              <a:rPr lang="en-US" sz="2400" dirty="0">
                <a:latin typeface="Arial" charset="0"/>
                <a:cs typeface="Arial" charset="0"/>
                <a:sym typeface="Wingdings" charset="0"/>
              </a:rPr>
              <a:t>Typically done by content provider</a:t>
            </a:r>
          </a:p>
          <a:p>
            <a:pPr marL="285575" indent="-285575">
              <a:buNone/>
            </a:pPr>
            <a:endParaRPr lang="en-US" sz="2400" dirty="0">
              <a:latin typeface="Arial" charset="0"/>
              <a:cs typeface="Arial" charset="0"/>
              <a:sym typeface="Wingdings" charset="0"/>
            </a:endParaRPr>
          </a:p>
        </p:txBody>
      </p:sp>
      <p:grpSp>
        <p:nvGrpSpPr>
          <p:cNvPr id="100358" name="Group 4"/>
          <p:cNvGrpSpPr>
            <a:grpSpLocks/>
          </p:cNvGrpSpPr>
          <p:nvPr/>
        </p:nvGrpSpPr>
        <p:grpSpPr bwMode="auto">
          <a:xfrm>
            <a:off x="6172201" y="64008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59" name="Group 17"/>
          <p:cNvGrpSpPr>
            <a:grpSpLocks/>
          </p:cNvGrpSpPr>
          <p:nvPr/>
        </p:nvGrpSpPr>
        <p:grpSpPr bwMode="auto">
          <a:xfrm>
            <a:off x="7629526" y="64008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0" name="Group 30"/>
          <p:cNvGrpSpPr>
            <a:grpSpLocks/>
          </p:cNvGrpSpPr>
          <p:nvPr/>
        </p:nvGrpSpPr>
        <p:grpSpPr bwMode="auto">
          <a:xfrm>
            <a:off x="1371601" y="64008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1" name="Group 43"/>
          <p:cNvGrpSpPr>
            <a:grpSpLocks/>
          </p:cNvGrpSpPr>
          <p:nvPr/>
        </p:nvGrpSpPr>
        <p:grpSpPr bwMode="auto">
          <a:xfrm>
            <a:off x="3048000" y="64008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0362" name="Group 56"/>
          <p:cNvGrpSpPr>
            <a:grpSpLocks/>
          </p:cNvGrpSpPr>
          <p:nvPr/>
        </p:nvGrpSpPr>
        <p:grpSpPr bwMode="auto">
          <a:xfrm>
            <a:off x="1524000" y="4876801"/>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4" y="4876801"/>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2672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448437"/>
            <a:ext cx="816652"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Clients</a:t>
            </a:r>
          </a:p>
        </p:txBody>
      </p:sp>
      <p:sp>
        <p:nvSpPr>
          <p:cNvPr id="100366" name="Freeform 87"/>
          <p:cNvSpPr>
            <a:spLocks/>
          </p:cNvSpPr>
          <p:nvPr/>
        </p:nvSpPr>
        <p:spPr bwMode="auto">
          <a:xfrm>
            <a:off x="1678000" y="41862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31" tIns="44423" rIns="90431" bIns="44423"/>
          <a:lstStyle/>
          <a:p>
            <a:endParaRPr lang="en-US"/>
          </a:p>
        </p:txBody>
      </p:sp>
      <p:sp>
        <p:nvSpPr>
          <p:cNvPr id="100367" name="Freeform 88"/>
          <p:cNvSpPr>
            <a:spLocks/>
          </p:cNvSpPr>
          <p:nvPr/>
        </p:nvSpPr>
        <p:spPr bwMode="auto">
          <a:xfrm>
            <a:off x="3200400" y="41910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31" tIns="44423" rIns="90431" bIns="44423"/>
          <a:lstStyle/>
          <a:p>
            <a:endParaRPr lang="en-US"/>
          </a:p>
        </p:txBody>
      </p:sp>
      <p:sp>
        <p:nvSpPr>
          <p:cNvPr id="100368" name="Freeform 89"/>
          <p:cNvSpPr>
            <a:spLocks/>
          </p:cNvSpPr>
          <p:nvPr/>
        </p:nvSpPr>
        <p:spPr bwMode="auto">
          <a:xfrm>
            <a:off x="4876800" y="41910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31" tIns="44423" rIns="90431" bIns="44423"/>
          <a:lstStyle/>
          <a:p>
            <a:endParaRPr lang="en-US"/>
          </a:p>
        </p:txBody>
      </p:sp>
      <p:sp>
        <p:nvSpPr>
          <p:cNvPr id="100369" name="Freeform 90"/>
          <p:cNvSpPr>
            <a:spLocks/>
          </p:cNvSpPr>
          <p:nvPr/>
        </p:nvSpPr>
        <p:spPr bwMode="auto">
          <a:xfrm>
            <a:off x="4800600" y="41910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31" tIns="44423" rIns="90431" bIns="44423"/>
          <a:lstStyle/>
          <a:p>
            <a:endParaRPr lang="en-US"/>
          </a:p>
        </p:txBody>
      </p:sp>
      <p:sp>
        <p:nvSpPr>
          <p:cNvPr id="100370" name="Text Box 91"/>
          <p:cNvSpPr txBox="1">
            <a:spLocks noChangeArrowheads="1"/>
          </p:cNvSpPr>
          <p:nvPr/>
        </p:nvSpPr>
        <p:spPr bwMode="auto">
          <a:xfrm>
            <a:off x="3962400" y="4648212"/>
            <a:ext cx="1493298"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Backbone ISP</a:t>
            </a:r>
          </a:p>
        </p:txBody>
      </p:sp>
      <p:sp>
        <p:nvSpPr>
          <p:cNvPr id="100371" name="Text Box 92"/>
          <p:cNvSpPr txBox="1">
            <a:spLocks noChangeArrowheads="1"/>
          </p:cNvSpPr>
          <p:nvPr/>
        </p:nvSpPr>
        <p:spPr bwMode="auto">
          <a:xfrm>
            <a:off x="2195515" y="5319725"/>
            <a:ext cx="701414"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ISP-1</a:t>
            </a:r>
          </a:p>
        </p:txBody>
      </p:sp>
      <p:sp>
        <p:nvSpPr>
          <p:cNvPr id="100372" name="Text Box 93"/>
          <p:cNvSpPr txBox="1">
            <a:spLocks noChangeArrowheads="1"/>
          </p:cNvSpPr>
          <p:nvPr/>
        </p:nvSpPr>
        <p:spPr bwMode="auto">
          <a:xfrm>
            <a:off x="6397627" y="5334012"/>
            <a:ext cx="701414"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ISP-2</a:t>
            </a:r>
          </a:p>
        </p:txBody>
      </p:sp>
      <p:sp>
        <p:nvSpPr>
          <p:cNvPr id="100373" name="Text Box 94"/>
          <p:cNvSpPr txBox="1">
            <a:spLocks noChangeArrowheads="1"/>
          </p:cNvSpPr>
          <p:nvPr/>
        </p:nvSpPr>
        <p:spPr bwMode="auto">
          <a:xfrm>
            <a:off x="4953012" y="2943237"/>
            <a:ext cx="795889"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Server</a:t>
            </a:r>
          </a:p>
        </p:txBody>
      </p:sp>
      <p:graphicFrame>
        <p:nvGraphicFramePr>
          <p:cNvPr id="100354" name="Object 2"/>
          <p:cNvGraphicFramePr>
            <a:graphicFrameLocks noChangeAspect="1"/>
          </p:cNvGraphicFramePr>
          <p:nvPr>
            <p:extLst>
              <p:ext uri="{D42A27DB-BD31-4B8C-83A1-F6EECF244321}">
                <p14:modId xmlns:p14="http://schemas.microsoft.com/office/powerpoint/2010/main" val="700003024"/>
              </p:ext>
            </p:extLst>
          </p:nvPr>
        </p:nvGraphicFramePr>
        <p:xfrm>
          <a:off x="4638675" y="2867025"/>
          <a:ext cx="314325" cy="515938"/>
        </p:xfrm>
        <a:graphic>
          <a:graphicData uri="http://schemas.openxmlformats.org/presentationml/2006/ole">
            <mc:AlternateContent xmlns:mc="http://schemas.openxmlformats.org/markup-compatibility/2006">
              <mc:Choice xmlns:v="urn:schemas-microsoft-com:vml" Requires="v">
                <p:oleObj spid="_x0000_s114875"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867025"/>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8862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0375" name="Rectangle 97"/>
          <p:cNvSpPr>
            <a:spLocks noChangeArrowheads="1"/>
          </p:cNvSpPr>
          <p:nvPr/>
        </p:nvSpPr>
        <p:spPr bwMode="auto">
          <a:xfrm>
            <a:off x="4724400" y="38862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0376" name="Rectangle 98"/>
          <p:cNvSpPr>
            <a:spLocks noChangeArrowheads="1"/>
          </p:cNvSpPr>
          <p:nvPr/>
        </p:nvSpPr>
        <p:spPr bwMode="auto">
          <a:xfrm>
            <a:off x="5181600" y="38862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0377" name="Oval 99"/>
          <p:cNvSpPr>
            <a:spLocks noChangeArrowheads="1"/>
          </p:cNvSpPr>
          <p:nvPr/>
        </p:nvSpPr>
        <p:spPr bwMode="auto">
          <a:xfrm>
            <a:off x="3735388" y="3729038"/>
            <a:ext cx="1979612" cy="457200"/>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lIns="90431" tIns="44423" rIns="90431" bIns="44423" anchor="ctr"/>
          <a:lstStyle/>
          <a:p>
            <a:endParaRPr lang="en-US"/>
          </a:p>
        </p:txBody>
      </p:sp>
      <p:sp>
        <p:nvSpPr>
          <p:cNvPr id="100378" name="Line 100"/>
          <p:cNvSpPr>
            <a:spLocks noChangeShapeType="1"/>
          </p:cNvSpPr>
          <p:nvPr/>
        </p:nvSpPr>
        <p:spPr bwMode="auto">
          <a:xfrm>
            <a:off x="4799025" y="3352801"/>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100379" name="Text Box 101"/>
          <p:cNvSpPr txBox="1">
            <a:spLocks noChangeArrowheads="1"/>
          </p:cNvSpPr>
          <p:nvPr/>
        </p:nvSpPr>
        <p:spPr bwMode="auto">
          <a:xfrm>
            <a:off x="2057401" y="3781437"/>
            <a:ext cx="1681142"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solidFill>
                  <a:srgbClr val="FF0000"/>
                </a:solidFill>
                <a:latin typeface="Arial" charset="0"/>
              </a:rPr>
              <a:t>Reverse proxies</a:t>
            </a:r>
            <a:endParaRPr lang="en-US" sz="1600" b="0">
              <a:latin typeface="Arial" charset="0"/>
            </a:endParaRPr>
          </a:p>
        </p:txBody>
      </p:sp>
    </p:spTree>
    <p:extLst>
      <p:ext uri="{BB962C8B-B14F-4D97-AF65-F5344CB8AC3E}">
        <p14:creationId xmlns:p14="http://schemas.microsoft.com/office/powerpoint/2010/main" val="20177742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304812" y="228600"/>
            <a:ext cx="8069263" cy="838200"/>
          </a:xfrm>
        </p:spPr>
        <p:txBody>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371600"/>
            <a:ext cx="8458200" cy="1371600"/>
          </a:xfrm>
        </p:spPr>
        <p:txBody>
          <a:bodyPr/>
          <a:lstStyle/>
          <a:p>
            <a:pPr>
              <a:lnSpc>
                <a:spcPct val="90000"/>
              </a:lnSpc>
            </a:pPr>
            <a:r>
              <a:rPr lang="en-US" sz="2400" dirty="0">
                <a:latin typeface="Arial" charset="0"/>
                <a:cs typeface="Arial" charset="0"/>
              </a:rPr>
              <a:t>Cache documents close to </a:t>
            </a:r>
            <a:r>
              <a:rPr lang="en-US" sz="2400" b="1" dirty="0">
                <a:latin typeface="Arial" charset="0"/>
                <a:cs typeface="Arial" charset="0"/>
              </a:rPr>
              <a:t>clients</a:t>
            </a:r>
            <a:r>
              <a:rPr lang="en-US" sz="2400" dirty="0">
                <a:latin typeface="Arial" charset="0"/>
                <a:cs typeface="Arial" charset="0"/>
              </a:rPr>
              <a:t> </a:t>
            </a:r>
          </a:p>
          <a:p>
            <a:pPr marL="285575" indent="-285575">
              <a:lnSpc>
                <a:spcPct val="90000"/>
              </a:lnSpc>
              <a:buNone/>
            </a:pPr>
            <a:r>
              <a:rPr lang="en-US" sz="2400" dirty="0">
                <a:latin typeface="Arial" charset="0"/>
                <a:cs typeface="Arial" charset="0"/>
                <a:sym typeface="Wingdings" charset="0"/>
              </a:rPr>
              <a:t>		 </a:t>
            </a:r>
            <a:r>
              <a:rPr lang="en-US" sz="2000" dirty="0">
                <a:latin typeface="Arial" charset="0"/>
                <a:cs typeface="Arial" charset="0"/>
                <a:sym typeface="Wingdings" charset="0"/>
              </a:rPr>
              <a:t>reduce network traffic and decrease latency</a:t>
            </a:r>
            <a:endParaRPr lang="en-US" sz="2400" dirty="0">
              <a:latin typeface="Arial" charset="0"/>
              <a:cs typeface="Arial" charset="0"/>
              <a:sym typeface="Wingdings" charset="0"/>
            </a:endParaRPr>
          </a:p>
          <a:p>
            <a:pPr marL="285575" indent="-285575"/>
            <a:r>
              <a:rPr lang="en-US" sz="2400" dirty="0">
                <a:latin typeface="Arial" charset="0"/>
                <a:cs typeface="Arial" charset="0"/>
                <a:sym typeface="Wingdings" charset="0"/>
              </a:rPr>
              <a:t>Typically done by ISPs or enterprises</a:t>
            </a:r>
            <a:endParaRPr lang="en-US" sz="2400" dirty="0">
              <a:latin typeface="Arial" charset="0"/>
              <a:cs typeface="Arial" charset="0"/>
            </a:endParaRPr>
          </a:p>
        </p:txBody>
      </p:sp>
      <p:grpSp>
        <p:nvGrpSpPr>
          <p:cNvPr id="102406" name="Group 4"/>
          <p:cNvGrpSpPr>
            <a:grpSpLocks/>
          </p:cNvGrpSpPr>
          <p:nvPr/>
        </p:nvGrpSpPr>
        <p:grpSpPr bwMode="auto">
          <a:xfrm>
            <a:off x="6189664" y="64008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7" name="Group 17"/>
          <p:cNvGrpSpPr>
            <a:grpSpLocks/>
          </p:cNvGrpSpPr>
          <p:nvPr/>
        </p:nvGrpSpPr>
        <p:grpSpPr bwMode="auto">
          <a:xfrm>
            <a:off x="7646989" y="64008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8" name="Group 30"/>
          <p:cNvGrpSpPr>
            <a:grpSpLocks/>
          </p:cNvGrpSpPr>
          <p:nvPr/>
        </p:nvGrpSpPr>
        <p:grpSpPr bwMode="auto">
          <a:xfrm>
            <a:off x="1389064" y="64008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09" name="Group 43"/>
          <p:cNvGrpSpPr>
            <a:grpSpLocks/>
          </p:cNvGrpSpPr>
          <p:nvPr/>
        </p:nvGrpSpPr>
        <p:grpSpPr bwMode="auto">
          <a:xfrm>
            <a:off x="3065463" y="64008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10" name="Group 56"/>
          <p:cNvGrpSpPr>
            <a:grpSpLocks/>
          </p:cNvGrpSpPr>
          <p:nvPr/>
        </p:nvGrpSpPr>
        <p:grpSpPr bwMode="auto">
          <a:xfrm>
            <a:off x="1541464" y="4876801"/>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876801"/>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2672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5" y="6448437"/>
            <a:ext cx="816652"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Clients</a:t>
            </a:r>
          </a:p>
        </p:txBody>
      </p:sp>
      <p:sp>
        <p:nvSpPr>
          <p:cNvPr id="102414" name="Text Box 87"/>
          <p:cNvSpPr txBox="1">
            <a:spLocks noChangeArrowheads="1"/>
          </p:cNvSpPr>
          <p:nvPr/>
        </p:nvSpPr>
        <p:spPr bwMode="auto">
          <a:xfrm>
            <a:off x="3979863" y="4648212"/>
            <a:ext cx="1493298"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Backbone ISP</a:t>
            </a:r>
          </a:p>
        </p:txBody>
      </p:sp>
      <p:sp>
        <p:nvSpPr>
          <p:cNvPr id="102415" name="Text Box 88"/>
          <p:cNvSpPr txBox="1">
            <a:spLocks noChangeArrowheads="1"/>
          </p:cNvSpPr>
          <p:nvPr/>
        </p:nvSpPr>
        <p:spPr bwMode="auto">
          <a:xfrm>
            <a:off x="2212976" y="5319725"/>
            <a:ext cx="701414"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ISP-1</a:t>
            </a:r>
          </a:p>
        </p:txBody>
      </p:sp>
      <p:sp>
        <p:nvSpPr>
          <p:cNvPr id="102416" name="Text Box 89"/>
          <p:cNvSpPr txBox="1">
            <a:spLocks noChangeArrowheads="1"/>
          </p:cNvSpPr>
          <p:nvPr/>
        </p:nvSpPr>
        <p:spPr bwMode="auto">
          <a:xfrm>
            <a:off x="6415089" y="5334012"/>
            <a:ext cx="701414"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ISP-2</a:t>
            </a:r>
          </a:p>
        </p:txBody>
      </p:sp>
      <p:sp>
        <p:nvSpPr>
          <p:cNvPr id="102417" name="Text Box 90"/>
          <p:cNvSpPr txBox="1">
            <a:spLocks noChangeArrowheads="1"/>
          </p:cNvSpPr>
          <p:nvPr/>
        </p:nvSpPr>
        <p:spPr bwMode="auto">
          <a:xfrm>
            <a:off x="4876812" y="2971812"/>
            <a:ext cx="795889"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Server</a:t>
            </a:r>
          </a:p>
        </p:txBody>
      </p:sp>
      <p:graphicFrame>
        <p:nvGraphicFramePr>
          <p:cNvPr id="102402" name="Object 2"/>
          <p:cNvGraphicFramePr>
            <a:graphicFrameLocks noChangeAspect="1"/>
          </p:cNvGraphicFramePr>
          <p:nvPr>
            <p:extLst>
              <p:ext uri="{D42A27DB-BD31-4B8C-83A1-F6EECF244321}">
                <p14:modId xmlns:p14="http://schemas.microsoft.com/office/powerpoint/2010/main" val="2911895374"/>
              </p:ext>
            </p:extLst>
          </p:nvPr>
        </p:nvGraphicFramePr>
        <p:xfrm>
          <a:off x="4589464" y="2895600"/>
          <a:ext cx="314325" cy="515938"/>
        </p:xfrm>
        <a:graphic>
          <a:graphicData uri="http://schemas.openxmlformats.org/presentationml/2006/ole">
            <mc:AlternateContent xmlns:mc="http://schemas.openxmlformats.org/markup-compatibility/2006">
              <mc:Choice xmlns:v="urn:schemas-microsoft-com:vml" Requires="v">
                <p:oleObj spid="_x0000_s115899"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4" y="2895600"/>
                        <a:ext cx="3143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8862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19" name="Rectangle 93"/>
          <p:cNvSpPr>
            <a:spLocks noChangeArrowheads="1"/>
          </p:cNvSpPr>
          <p:nvPr/>
        </p:nvSpPr>
        <p:spPr bwMode="auto">
          <a:xfrm>
            <a:off x="4741864" y="38862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20" name="Rectangle 94"/>
          <p:cNvSpPr>
            <a:spLocks noChangeArrowheads="1"/>
          </p:cNvSpPr>
          <p:nvPr/>
        </p:nvSpPr>
        <p:spPr bwMode="auto">
          <a:xfrm>
            <a:off x="5199064" y="38862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21" name="Oval 95"/>
          <p:cNvSpPr>
            <a:spLocks noChangeArrowheads="1"/>
          </p:cNvSpPr>
          <p:nvPr/>
        </p:nvSpPr>
        <p:spPr bwMode="auto">
          <a:xfrm>
            <a:off x="3752850" y="3729038"/>
            <a:ext cx="1979613" cy="457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31" tIns="44423" rIns="90431" bIns="44423" anchor="ctr"/>
          <a:lstStyle/>
          <a:p>
            <a:endParaRPr lang="en-US"/>
          </a:p>
        </p:txBody>
      </p:sp>
      <p:sp>
        <p:nvSpPr>
          <p:cNvPr id="102422" name="Line 96"/>
          <p:cNvSpPr>
            <a:spLocks noChangeShapeType="1"/>
          </p:cNvSpPr>
          <p:nvPr/>
        </p:nvSpPr>
        <p:spPr bwMode="auto">
          <a:xfrm>
            <a:off x="4741863" y="3352801"/>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102423" name="Text Box 97"/>
          <p:cNvSpPr txBox="1">
            <a:spLocks noChangeArrowheads="1"/>
          </p:cNvSpPr>
          <p:nvPr/>
        </p:nvSpPr>
        <p:spPr bwMode="auto">
          <a:xfrm>
            <a:off x="2074863" y="3781437"/>
            <a:ext cx="1681142"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Arial" charset="0"/>
              </a:rPr>
              <a:t>Reverse proxies</a:t>
            </a:r>
          </a:p>
        </p:txBody>
      </p:sp>
      <p:sp>
        <p:nvSpPr>
          <p:cNvPr id="102424" name="Rectangle 98"/>
          <p:cNvSpPr>
            <a:spLocks noChangeArrowheads="1"/>
          </p:cNvSpPr>
          <p:nvPr/>
        </p:nvSpPr>
        <p:spPr bwMode="auto">
          <a:xfrm>
            <a:off x="2303463" y="57959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25" name="Rectangle 99"/>
          <p:cNvSpPr>
            <a:spLocks noChangeArrowheads="1"/>
          </p:cNvSpPr>
          <p:nvPr/>
        </p:nvSpPr>
        <p:spPr bwMode="auto">
          <a:xfrm>
            <a:off x="2760663" y="57959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26" name="Oval 100"/>
          <p:cNvSpPr>
            <a:spLocks noChangeArrowheads="1"/>
          </p:cNvSpPr>
          <p:nvPr/>
        </p:nvSpPr>
        <p:spPr bwMode="auto">
          <a:xfrm>
            <a:off x="2074863" y="5638800"/>
            <a:ext cx="1066800" cy="457200"/>
          </a:xfrm>
          <a:prstGeom prst="ellipse">
            <a:avLst/>
          </a:prstGeom>
          <a:noFill/>
          <a:ln w="19050" cmpd="sng">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lIns="90431" tIns="44423" rIns="90431" bIns="44423" anchor="ctr"/>
          <a:lstStyle/>
          <a:p>
            <a:endParaRPr lang="en-US"/>
          </a:p>
        </p:txBody>
      </p:sp>
      <p:sp>
        <p:nvSpPr>
          <p:cNvPr id="102427" name="Rectangle 101"/>
          <p:cNvSpPr>
            <a:spLocks noChangeArrowheads="1"/>
          </p:cNvSpPr>
          <p:nvPr/>
        </p:nvSpPr>
        <p:spPr bwMode="auto">
          <a:xfrm>
            <a:off x="6570664" y="57959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28" name="Rectangle 102"/>
          <p:cNvSpPr>
            <a:spLocks noChangeArrowheads="1"/>
          </p:cNvSpPr>
          <p:nvPr/>
        </p:nvSpPr>
        <p:spPr bwMode="auto">
          <a:xfrm>
            <a:off x="7027864" y="57959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31" tIns="44423" rIns="90431" bIns="44423" anchor="ctr">
            <a:flatTx/>
          </a:bodyPr>
          <a:lstStyle/>
          <a:p>
            <a:endParaRPr lang="en-US"/>
          </a:p>
        </p:txBody>
      </p:sp>
      <p:sp>
        <p:nvSpPr>
          <p:cNvPr id="102429" name="Oval 103"/>
          <p:cNvSpPr>
            <a:spLocks noChangeArrowheads="1"/>
          </p:cNvSpPr>
          <p:nvPr/>
        </p:nvSpPr>
        <p:spPr bwMode="auto">
          <a:xfrm>
            <a:off x="6342064" y="5638800"/>
            <a:ext cx="1066800" cy="457200"/>
          </a:xfrm>
          <a:prstGeom prst="ellipse">
            <a:avLst/>
          </a:prstGeom>
          <a:noFill/>
          <a:ln w="19050" cmpd="sng">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lIns="90431" tIns="44423" rIns="90431" bIns="44423" anchor="ctr"/>
          <a:lstStyle/>
          <a:p>
            <a:endParaRPr lang="en-US"/>
          </a:p>
        </p:txBody>
      </p:sp>
      <p:sp>
        <p:nvSpPr>
          <p:cNvPr id="102430" name="Freeform 104"/>
          <p:cNvSpPr>
            <a:spLocks/>
          </p:cNvSpPr>
          <p:nvPr/>
        </p:nvSpPr>
        <p:spPr bwMode="auto">
          <a:xfrm>
            <a:off x="2836863" y="4191001"/>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31" tIns="44423" rIns="90431" bIns="44423"/>
          <a:lstStyle/>
          <a:p>
            <a:endParaRPr lang="en-US"/>
          </a:p>
        </p:txBody>
      </p:sp>
      <p:sp>
        <p:nvSpPr>
          <p:cNvPr id="102431" name="Freeform 105"/>
          <p:cNvSpPr>
            <a:spLocks/>
          </p:cNvSpPr>
          <p:nvPr/>
        </p:nvSpPr>
        <p:spPr bwMode="auto">
          <a:xfrm>
            <a:off x="4894264" y="4191001"/>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a:solidFill>
                  <a:srgbClr val="FFFFFF"/>
                </a:solidFill>
              </a14:hiddenFill>
            </a:ext>
          </a:extLst>
        </p:spPr>
        <p:txBody>
          <a:bodyPr lIns="90431" tIns="44423" rIns="90431" bIns="44423"/>
          <a:lstStyle/>
          <a:p>
            <a:endParaRPr lang="en-US"/>
          </a:p>
        </p:txBody>
      </p:sp>
      <p:sp>
        <p:nvSpPr>
          <p:cNvPr id="102432" name="Line 106"/>
          <p:cNvSpPr>
            <a:spLocks noChangeShapeType="1"/>
          </p:cNvSpPr>
          <p:nvPr/>
        </p:nvSpPr>
        <p:spPr bwMode="auto">
          <a:xfrm flipH="1">
            <a:off x="1541463" y="60198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102433" name="Line 107"/>
          <p:cNvSpPr>
            <a:spLocks noChangeShapeType="1"/>
          </p:cNvSpPr>
          <p:nvPr/>
        </p:nvSpPr>
        <p:spPr bwMode="auto">
          <a:xfrm>
            <a:off x="2836863" y="60960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102434" name="Line 108"/>
          <p:cNvSpPr>
            <a:spLocks noChangeShapeType="1"/>
          </p:cNvSpPr>
          <p:nvPr/>
        </p:nvSpPr>
        <p:spPr bwMode="auto">
          <a:xfrm flipH="1">
            <a:off x="6418263" y="60960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102435" name="Line 109"/>
          <p:cNvSpPr>
            <a:spLocks noChangeShapeType="1"/>
          </p:cNvSpPr>
          <p:nvPr/>
        </p:nvSpPr>
        <p:spPr bwMode="auto">
          <a:xfrm>
            <a:off x="7104063" y="60960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a:noFill/>
              </a14:hiddenFill>
            </a:ext>
          </a:extLst>
        </p:spPr>
        <p:txBody>
          <a:bodyPr lIns="90431" tIns="44423" rIns="90431" bIns="44423"/>
          <a:lstStyle/>
          <a:p>
            <a:endParaRPr lang="en-US"/>
          </a:p>
        </p:txBody>
      </p:sp>
      <p:sp>
        <p:nvSpPr>
          <p:cNvPr id="102436" name="Text Box 110"/>
          <p:cNvSpPr txBox="1">
            <a:spLocks noChangeArrowheads="1"/>
          </p:cNvSpPr>
          <p:nvPr/>
        </p:nvSpPr>
        <p:spPr bwMode="auto">
          <a:xfrm>
            <a:off x="398465" y="5610237"/>
            <a:ext cx="1669497" cy="33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solidFill>
                  <a:srgbClr val="FF0000"/>
                </a:solidFill>
                <a:latin typeface="Arial" charset="0"/>
              </a:rPr>
              <a:t>Forward proxies</a:t>
            </a:r>
            <a:endParaRPr lang="en-US" sz="1600" b="0">
              <a:latin typeface="Arial" charset="0"/>
            </a:endParaRPr>
          </a:p>
        </p:txBody>
      </p:sp>
    </p:spTree>
    <p:extLst>
      <p:ext uri="{BB962C8B-B14F-4D97-AF65-F5344CB8AC3E}">
        <p14:creationId xmlns:p14="http://schemas.microsoft.com/office/powerpoint/2010/main" val="21887708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1" name="Rectangle 3"/>
          <p:cNvSpPr>
            <a:spLocks noGrp="1" noChangeArrowheads="1"/>
          </p:cNvSpPr>
          <p:nvPr>
            <p:ph type="body" idx="1"/>
          </p:nvPr>
        </p:nvSpPr>
        <p:spPr>
          <a:xfrm>
            <a:off x="457200" y="1719262"/>
            <a:ext cx="8686800" cy="4681537"/>
          </a:xfrm>
        </p:spPr>
        <p:txBody>
          <a:bodyPr/>
          <a:lstStyle/>
          <a:p>
            <a:r>
              <a:rPr lang="en-US" sz="2400" dirty="0">
                <a:latin typeface="Arial" charset="0"/>
                <a:ea typeface="Arial" charset="0"/>
                <a:cs typeface="Arial" charset="0"/>
              </a:rPr>
              <a:t>Replicate popular Web site across many machines</a:t>
            </a:r>
          </a:p>
          <a:p>
            <a:pPr lvl="1"/>
            <a:r>
              <a:rPr lang="en-US" sz="2000" dirty="0">
                <a:solidFill>
                  <a:srgbClr val="000090"/>
                </a:solidFill>
                <a:latin typeface="Arial" charset="0"/>
                <a:ea typeface="Arial" charset="0"/>
                <a:cs typeface="Arial" charset="0"/>
              </a:rPr>
              <a:t>Spreads load on servers</a:t>
            </a:r>
          </a:p>
          <a:p>
            <a:pPr lvl="1"/>
            <a:r>
              <a:rPr lang="en-US" sz="2000" dirty="0">
                <a:solidFill>
                  <a:srgbClr val="000090"/>
                </a:solidFill>
                <a:latin typeface="Arial" charset="0"/>
                <a:ea typeface="Arial" charset="0"/>
                <a:cs typeface="Arial" charset="0"/>
              </a:rPr>
              <a:t>Places content closer to clients</a:t>
            </a:r>
          </a:p>
          <a:p>
            <a:pPr lvl="1"/>
            <a:r>
              <a:rPr lang="en-US" sz="2000" dirty="0">
                <a:solidFill>
                  <a:srgbClr val="000090"/>
                </a:solidFill>
                <a:latin typeface="Arial" charset="0"/>
                <a:ea typeface="Arial" charset="0"/>
                <a:cs typeface="Arial" charset="0"/>
              </a:rPr>
              <a:t>Helps when content isn’t cacheable</a:t>
            </a:r>
            <a:br>
              <a:rPr lang="en-US" sz="2000" dirty="0">
                <a:solidFill>
                  <a:srgbClr val="000090"/>
                </a:solidFill>
                <a:latin typeface="Arial" charset="0"/>
                <a:ea typeface="Arial" charset="0"/>
                <a:cs typeface="Arial" charset="0"/>
              </a:rPr>
            </a:br>
            <a:endParaRPr lang="en-US" sz="2000" dirty="0">
              <a:solidFill>
                <a:srgbClr val="000090"/>
              </a:solidFill>
              <a:latin typeface="Arial" charset="0"/>
              <a:ea typeface="Arial" charset="0"/>
              <a:cs typeface="Arial" charset="0"/>
            </a:endParaRPr>
          </a:p>
          <a:p>
            <a:r>
              <a:rPr lang="en-US" sz="2400" dirty="0">
                <a:latin typeface="Arial" charset="0"/>
                <a:ea typeface="Arial" charset="0"/>
                <a:cs typeface="Arial" charset="0"/>
              </a:rPr>
              <a:t>Problem:  Want to direct client to particular replica</a:t>
            </a:r>
          </a:p>
          <a:p>
            <a:pPr lvl="1"/>
            <a:r>
              <a:rPr lang="en-US" sz="2000" dirty="0">
                <a:solidFill>
                  <a:srgbClr val="000090"/>
                </a:solidFill>
                <a:latin typeface="Arial" charset="0"/>
                <a:ea typeface="Arial" charset="0"/>
                <a:cs typeface="Arial" charset="0"/>
              </a:rPr>
              <a:t>Balance load across server replicas</a:t>
            </a:r>
          </a:p>
          <a:p>
            <a:pPr lvl="1"/>
            <a:r>
              <a:rPr lang="en-US" sz="2000" dirty="0">
                <a:solidFill>
                  <a:srgbClr val="000090"/>
                </a:solidFill>
                <a:latin typeface="Arial" charset="0"/>
                <a:ea typeface="Arial" charset="0"/>
                <a:cs typeface="Arial" charset="0"/>
              </a:rPr>
              <a:t>Pair clients with nearby servers</a:t>
            </a:r>
          </a:p>
          <a:p>
            <a:pPr lvl="1"/>
            <a:endParaRPr lang="en-US" sz="2000" dirty="0">
              <a:latin typeface="Arial" charset="0"/>
              <a:ea typeface="Arial" charset="0"/>
              <a:cs typeface="Arial" charset="0"/>
            </a:endParaRPr>
          </a:p>
          <a:p>
            <a:r>
              <a:rPr lang="en-US" sz="2400" dirty="0">
                <a:latin typeface="Arial" charset="0"/>
                <a:ea typeface="Arial" charset="0"/>
                <a:cs typeface="Arial" charset="0"/>
              </a:rPr>
              <a:t>Common solution: </a:t>
            </a:r>
          </a:p>
          <a:p>
            <a:pPr lvl="1"/>
            <a:r>
              <a:rPr lang="en-US" sz="2000" dirty="0">
                <a:solidFill>
                  <a:srgbClr val="000090"/>
                </a:solidFill>
                <a:latin typeface="Arial" charset="0"/>
                <a:ea typeface="Arial" charset="0"/>
                <a:cs typeface="Arial" charset="0"/>
              </a:rPr>
              <a:t>DNS returns different addresses based on client’s geo </a:t>
            </a:r>
            <a:br>
              <a:rPr lang="en-US" sz="2000" dirty="0">
                <a:solidFill>
                  <a:srgbClr val="000090"/>
                </a:solidFill>
                <a:latin typeface="Arial" charset="0"/>
                <a:ea typeface="Arial" charset="0"/>
                <a:cs typeface="Arial" charset="0"/>
              </a:rPr>
            </a:br>
            <a:r>
              <a:rPr lang="en-US" sz="2000" dirty="0">
                <a:solidFill>
                  <a:srgbClr val="000090"/>
                </a:solidFill>
                <a:latin typeface="Arial" charset="0"/>
                <a:ea typeface="Arial" charset="0"/>
                <a:cs typeface="Arial" charset="0"/>
              </a:rPr>
              <a:t>location, server load, </a:t>
            </a:r>
            <a:r>
              <a:rPr lang="en-US" sz="2000" i="1" dirty="0">
                <a:solidFill>
                  <a:srgbClr val="000090"/>
                </a:solidFill>
                <a:latin typeface="Arial" charset="0"/>
                <a:ea typeface="Arial" charset="0"/>
                <a:cs typeface="Arial" charset="0"/>
              </a:rPr>
              <a:t>etc.</a:t>
            </a:r>
          </a:p>
          <a:p>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sp>
        <p:nvSpPr>
          <p:cNvPr id="8" name="Rectangle 2"/>
          <p:cNvSpPr>
            <a:spLocks noGrp="1" noChangeArrowheads="1"/>
          </p:cNvSpPr>
          <p:nvPr>
            <p:ph type="title"/>
          </p:nvPr>
        </p:nvSpPr>
        <p:spPr>
          <a:xfrm>
            <a:off x="304800" y="228600"/>
            <a:ext cx="8610600" cy="1143000"/>
          </a:xfrm>
        </p:spPr>
        <p:txBody>
          <a:bodyPr/>
          <a:lstStyle/>
          <a:p>
            <a:r>
              <a:rPr lang="en-US" sz="2400" dirty="0">
                <a:latin typeface="Helvetica" charset="0"/>
                <a:ea typeface="ＭＳ Ｐゴシック" charset="0"/>
                <a:cs typeface="ＭＳ Ｐゴシック" charset="0"/>
              </a:rPr>
              <a:t>Improving HTTP Performance:</a:t>
            </a:r>
            <a:br>
              <a:rPr lang="en-US" sz="2400" dirty="0">
                <a:latin typeface="Helvetica" charset="0"/>
                <a:ea typeface="ＭＳ Ｐゴシック" charset="0"/>
                <a:cs typeface="ＭＳ Ｐゴシック" charset="0"/>
              </a:rPr>
            </a:br>
            <a:r>
              <a:rPr lang="en-US" sz="3600" dirty="0">
                <a:latin typeface="Helvetica" charset="0"/>
                <a:ea typeface="ＭＳ Ｐゴシック" charset="0"/>
                <a:cs typeface="ＭＳ Ｐゴシック" charset="0"/>
              </a:rPr>
              <a:t> Replication</a:t>
            </a:r>
          </a:p>
        </p:txBody>
      </p:sp>
    </p:spTree>
    <p:extLst>
      <p:ext uri="{BB962C8B-B14F-4D97-AF65-F5344CB8AC3E}">
        <p14:creationId xmlns:p14="http://schemas.microsoft.com/office/powerpoint/2010/main" val="1063583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21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21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21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21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21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a:xfrm>
            <a:off x="304800" y="228600"/>
            <a:ext cx="8610600" cy="1143000"/>
          </a:xfrm>
        </p:spPr>
        <p:txBody>
          <a:bodyPr/>
          <a:lstStyle/>
          <a:p>
            <a:r>
              <a:rPr lang="en-US" sz="2400" dirty="0">
                <a:latin typeface="Helvetica" charset="0"/>
                <a:ea typeface="ＭＳ Ｐゴシック" charset="0"/>
                <a:cs typeface="ＭＳ Ｐゴシック" charset="0"/>
              </a:rPr>
              <a:t>Improving HTTP Performance:</a:t>
            </a:r>
            <a:br>
              <a:rPr lang="en-US" sz="2400" dirty="0">
                <a:latin typeface="Helvetica" charset="0"/>
                <a:ea typeface="ＭＳ Ｐゴシック" charset="0"/>
                <a:cs typeface="ＭＳ Ｐゴシック" charset="0"/>
              </a:rPr>
            </a:br>
            <a:r>
              <a:rPr lang="en-US" sz="3600" dirty="0">
                <a:latin typeface="Helvetica" charset="0"/>
                <a:ea typeface="ＭＳ Ｐゴシック" charset="0"/>
                <a:cs typeface="ＭＳ Ｐゴシック" charset="0"/>
              </a:rPr>
              <a:t> Content Distribution Networks</a:t>
            </a:r>
          </a:p>
        </p:txBody>
      </p:sp>
      <p:sp>
        <p:nvSpPr>
          <p:cNvPr id="99332" name="Rectangle 3"/>
          <p:cNvSpPr>
            <a:spLocks noGrp="1" noChangeArrowheads="1"/>
          </p:cNvSpPr>
          <p:nvPr>
            <p:ph type="body" idx="1"/>
          </p:nvPr>
        </p:nvSpPr>
        <p:spPr>
          <a:xfrm>
            <a:off x="457200" y="1719274"/>
            <a:ext cx="8686800" cy="4757737"/>
          </a:xfrm>
        </p:spPr>
        <p:txBody>
          <a:bodyPr/>
          <a:lstStyle/>
          <a:p>
            <a:r>
              <a:rPr lang="en-US" sz="2400" dirty="0">
                <a:latin typeface="Arial" charset="0"/>
                <a:cs typeface="Arial" charset="0"/>
              </a:rPr>
              <a:t>Caching and replication as a service</a:t>
            </a:r>
          </a:p>
          <a:p>
            <a:r>
              <a:rPr lang="en-US" sz="2400" dirty="0">
                <a:latin typeface="Arial" charset="0"/>
                <a:cs typeface="Arial" charset="0"/>
              </a:rPr>
              <a:t>Large-scale distributed storage infrastructure (</a:t>
            </a:r>
            <a:r>
              <a:rPr lang="en-US" sz="2400" dirty="0">
                <a:latin typeface="Arial" charset="0"/>
                <a:ea typeface="Arial" charset="0"/>
                <a:cs typeface="Arial" charset="0"/>
              </a:rPr>
              <a:t>usually) administered by one entity</a:t>
            </a:r>
          </a:p>
          <a:p>
            <a:pPr lvl="1"/>
            <a:r>
              <a:rPr lang="en-US" i="1" dirty="0">
                <a:solidFill>
                  <a:srgbClr val="000090"/>
                </a:solidFill>
                <a:latin typeface="Arial" charset="0"/>
                <a:ea typeface="Arial" charset="0"/>
                <a:cs typeface="Arial" charset="0"/>
              </a:rPr>
              <a:t>e.g.,</a:t>
            </a:r>
            <a:r>
              <a:rPr lang="en-US" dirty="0">
                <a:solidFill>
                  <a:srgbClr val="000090"/>
                </a:solidFill>
                <a:latin typeface="Arial" charset="0"/>
                <a:ea typeface="Arial" charset="0"/>
                <a:cs typeface="Arial" charset="0"/>
              </a:rPr>
              <a:t> </a:t>
            </a:r>
            <a:r>
              <a:rPr lang="en-US" dirty="0" smtClean="0">
                <a:solidFill>
                  <a:srgbClr val="000090"/>
                </a:solidFill>
                <a:latin typeface="Arial" charset="0"/>
                <a:ea typeface="Arial" charset="0"/>
                <a:cs typeface="Arial" charset="0"/>
              </a:rPr>
              <a:t>Akamai has servers in 20,000+ locations</a:t>
            </a:r>
            <a:endParaRPr lang="en-US" dirty="0">
              <a:solidFill>
                <a:srgbClr val="000090"/>
              </a:solidFill>
              <a:latin typeface="Arial" charset="0"/>
              <a:ea typeface="Arial" charset="0"/>
              <a:cs typeface="Arial" charset="0"/>
            </a:endParaRPr>
          </a:p>
          <a:p>
            <a:r>
              <a:rPr lang="en-US" sz="2400" dirty="0">
                <a:latin typeface="Arial" charset="0"/>
                <a:cs typeface="Arial" charset="0"/>
              </a:rPr>
              <a:t>Combination of (pull) caching and (push) replication</a:t>
            </a:r>
          </a:p>
          <a:p>
            <a:pPr lvl="1"/>
            <a:r>
              <a:rPr lang="en-US" b="1" dirty="0" smtClean="0">
                <a:solidFill>
                  <a:srgbClr val="000090"/>
                </a:solidFill>
                <a:latin typeface="Arial" charset="0"/>
                <a:ea typeface="Arial" charset="0"/>
                <a:cs typeface="Arial" charset="0"/>
              </a:rPr>
              <a:t>Pull</a:t>
            </a:r>
            <a:r>
              <a:rPr lang="en-US" b="1" dirty="0">
                <a:solidFill>
                  <a:srgbClr val="000090"/>
                </a:solidFill>
                <a:latin typeface="Arial" charset="0"/>
                <a:ea typeface="Arial" charset="0"/>
                <a:cs typeface="Arial" charset="0"/>
              </a:rPr>
              <a:t>:</a:t>
            </a:r>
            <a:r>
              <a:rPr lang="en-US" dirty="0">
                <a:solidFill>
                  <a:srgbClr val="000090"/>
                </a:solidFill>
                <a:latin typeface="Arial" charset="0"/>
                <a:ea typeface="Arial" charset="0"/>
                <a:cs typeface="Arial" charset="0"/>
              </a:rPr>
              <a:t>  Direct result of clients</a:t>
            </a:r>
            <a:r>
              <a:rPr lang="ja-JP" altLang="en-US" dirty="0">
                <a:solidFill>
                  <a:srgbClr val="000090"/>
                </a:solidFill>
                <a:latin typeface="Arial" charset="0"/>
                <a:ea typeface="Arial" charset="0"/>
                <a:cs typeface="Arial" charset="0"/>
              </a:rPr>
              <a:t>’</a:t>
            </a:r>
            <a:r>
              <a:rPr lang="en-US" dirty="0">
                <a:solidFill>
                  <a:srgbClr val="000090"/>
                </a:solidFill>
                <a:latin typeface="Arial" charset="0"/>
                <a:ea typeface="Arial" charset="0"/>
                <a:cs typeface="Arial" charset="0"/>
              </a:rPr>
              <a:t> requests </a:t>
            </a:r>
          </a:p>
          <a:p>
            <a:pPr lvl="1"/>
            <a:r>
              <a:rPr lang="en-US" b="1" dirty="0">
                <a:solidFill>
                  <a:srgbClr val="000090"/>
                </a:solidFill>
                <a:latin typeface="Arial" charset="0"/>
                <a:ea typeface="Arial" charset="0"/>
                <a:cs typeface="Arial" charset="0"/>
              </a:rPr>
              <a:t>Push:  </a:t>
            </a:r>
            <a:r>
              <a:rPr lang="en-US" dirty="0">
                <a:solidFill>
                  <a:srgbClr val="000090"/>
                </a:solidFill>
                <a:latin typeface="Arial" charset="0"/>
                <a:ea typeface="Arial" charset="0"/>
                <a:cs typeface="Arial" charset="0"/>
              </a:rPr>
              <a:t>Expectation of high access rate</a:t>
            </a:r>
          </a:p>
          <a:p>
            <a:r>
              <a:rPr lang="en-US" sz="2400" dirty="0">
                <a:latin typeface="Arial" charset="0"/>
                <a:cs typeface="Arial" charset="0"/>
              </a:rPr>
              <a:t>Also do some processing</a:t>
            </a:r>
          </a:p>
          <a:p>
            <a:pPr lvl="1"/>
            <a:r>
              <a:rPr lang="en-US" dirty="0">
                <a:solidFill>
                  <a:srgbClr val="000090"/>
                </a:solidFill>
                <a:latin typeface="Arial" charset="0"/>
                <a:ea typeface="Arial" charset="0"/>
                <a:cs typeface="Arial" charset="0"/>
              </a:rPr>
              <a:t>Handle </a:t>
            </a:r>
            <a:r>
              <a:rPr lang="en-US" i="1" dirty="0">
                <a:solidFill>
                  <a:srgbClr val="000090"/>
                </a:solidFill>
                <a:latin typeface="Arial" charset="0"/>
                <a:ea typeface="Arial" charset="0"/>
                <a:cs typeface="Arial" charset="0"/>
              </a:rPr>
              <a:t>dynamic</a:t>
            </a:r>
            <a:r>
              <a:rPr lang="en-US" dirty="0">
                <a:solidFill>
                  <a:srgbClr val="000090"/>
                </a:solidFill>
                <a:latin typeface="Arial" charset="0"/>
                <a:ea typeface="Arial" charset="0"/>
                <a:cs typeface="Arial" charset="0"/>
              </a:rPr>
              <a:t> web pages</a:t>
            </a:r>
          </a:p>
          <a:p>
            <a:pPr lvl="1"/>
            <a:r>
              <a:rPr lang="en-US" i="1" dirty="0">
                <a:solidFill>
                  <a:srgbClr val="000090"/>
                </a:solidFill>
                <a:latin typeface="Arial" charset="0"/>
                <a:ea typeface="Arial" charset="0"/>
                <a:cs typeface="Arial" charset="0"/>
              </a:rPr>
              <a:t>Transcoding</a:t>
            </a:r>
            <a:r>
              <a:rPr lang="en-US" dirty="0">
                <a:solidFill>
                  <a:srgbClr val="000090"/>
                </a:solidFill>
                <a:latin typeface="Arial" charset="0"/>
                <a:ea typeface="Arial" charset="0"/>
                <a:cs typeface="Arial" charset="0"/>
              </a:rPr>
              <a:t> </a:t>
            </a:r>
          </a:p>
          <a:p>
            <a:pPr lvl="1">
              <a:buFont typeface="Helvetica" charset="0"/>
              <a:buNone/>
            </a:pPr>
            <a:r>
              <a:rPr lang="en-US" dirty="0">
                <a:solidFill>
                  <a:srgbClr val="000090"/>
                </a:solidFill>
                <a:latin typeface="Arial" charset="0"/>
                <a:ea typeface="Arial" charset="0"/>
                <a:cs typeface="Arial" charset="0"/>
              </a:rPr>
              <a:t>	</a:t>
            </a:r>
            <a:r>
              <a:rPr lang="en-US" dirty="0">
                <a:latin typeface="Arial" charset="0"/>
                <a:ea typeface="Arial" charset="0"/>
                <a:cs typeface="Arial" charset="0"/>
              </a:rPr>
              <a:t> 		</a:t>
            </a:r>
          </a:p>
        </p:txBody>
      </p:sp>
    </p:spTree>
    <p:extLst>
      <p:ext uri="{BB962C8B-B14F-4D97-AF65-F5344CB8AC3E}">
        <p14:creationId xmlns:p14="http://schemas.microsoft.com/office/powerpoint/2010/main" val="3139753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3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33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304800" y="76201"/>
            <a:ext cx="8610600" cy="1219200"/>
          </a:xfrm>
        </p:spPr>
        <p:txBody>
          <a:bodyPr/>
          <a:lstStyle/>
          <a:p>
            <a:r>
              <a:rPr lang="en-US" sz="2400" dirty="0">
                <a:latin typeface="Helvetica" charset="0"/>
                <a:ea typeface="ＭＳ Ｐゴシック" charset="0"/>
                <a:cs typeface="ＭＳ Ｐゴシック" charset="0"/>
              </a:rPr>
              <a:t>Improving HTTP Performance:</a:t>
            </a:r>
            <a:br>
              <a:rPr lang="en-US" sz="2400" dirty="0">
                <a:latin typeface="Helvetica" charset="0"/>
                <a:ea typeface="ＭＳ Ｐゴシック" charset="0"/>
                <a:cs typeface="ＭＳ Ｐゴシック" charset="0"/>
              </a:rPr>
            </a:br>
            <a:r>
              <a:rPr lang="en-US" sz="3600" dirty="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676401"/>
            <a:ext cx="8610600" cy="5334000"/>
          </a:xfrm>
        </p:spPr>
        <p:txBody>
          <a:bodyPr/>
          <a:lstStyle/>
          <a:p>
            <a:r>
              <a:rPr lang="en-US" sz="2400" dirty="0">
                <a:latin typeface="Arial" charset="0"/>
                <a:cs typeface="Arial" charset="0"/>
              </a:rPr>
              <a:t>Akamai creates new domain names for each client</a:t>
            </a:r>
          </a:p>
          <a:p>
            <a:pPr lvl="1"/>
            <a:r>
              <a:rPr lang="en-US" sz="2000" dirty="0">
                <a:latin typeface="Arial" charset="0"/>
                <a:ea typeface="Arial" charset="0"/>
                <a:cs typeface="Arial" charset="0"/>
              </a:rPr>
              <a:t>e.g., </a:t>
            </a:r>
            <a:r>
              <a:rPr lang="en-US" sz="1800" i="1" dirty="0">
                <a:solidFill>
                  <a:srgbClr val="0E04D6"/>
                </a:solidFill>
                <a:latin typeface="Arial" charset="0"/>
                <a:ea typeface="Arial" charset="0"/>
                <a:cs typeface="Arial" charset="0"/>
              </a:rPr>
              <a:t>a128.g.akamai.net </a:t>
            </a:r>
            <a:r>
              <a:rPr lang="en-US" sz="2000" dirty="0">
                <a:latin typeface="Arial" charset="0"/>
                <a:ea typeface="Arial" charset="0"/>
                <a:cs typeface="Arial" charset="0"/>
              </a:rPr>
              <a:t>for</a:t>
            </a:r>
            <a:r>
              <a:rPr lang="en-US" sz="1800" i="1" dirty="0">
                <a:solidFill>
                  <a:srgbClr val="0E04D6"/>
                </a:solidFill>
                <a:latin typeface="Arial" charset="0"/>
                <a:ea typeface="Arial" charset="0"/>
                <a:cs typeface="Arial" charset="0"/>
              </a:rPr>
              <a:t> </a:t>
            </a:r>
            <a:r>
              <a:rPr lang="en-US" sz="1800" i="1" dirty="0" err="1">
                <a:solidFill>
                  <a:srgbClr val="0E04D6"/>
                </a:solidFill>
                <a:latin typeface="Arial" charset="0"/>
                <a:ea typeface="Arial" charset="0"/>
                <a:cs typeface="Arial" charset="0"/>
              </a:rPr>
              <a:t>cnn.com</a:t>
            </a:r>
            <a:r>
              <a:rPr lang="en-US" sz="1800" i="1" dirty="0">
                <a:solidFill>
                  <a:srgbClr val="0E04D6"/>
                </a:solidFill>
                <a:latin typeface="Arial" charset="0"/>
                <a:ea typeface="Arial" charset="0"/>
                <a:cs typeface="Arial" charset="0"/>
              </a:rPr>
              <a:t/>
            </a:r>
            <a:br>
              <a:rPr lang="en-US" sz="1800" i="1" dirty="0">
                <a:solidFill>
                  <a:srgbClr val="0E04D6"/>
                </a:solidFill>
                <a:latin typeface="Arial" charset="0"/>
                <a:ea typeface="Arial" charset="0"/>
                <a:cs typeface="Arial" charset="0"/>
              </a:rPr>
            </a:br>
            <a:endParaRPr lang="en-US" sz="2000" dirty="0">
              <a:solidFill>
                <a:srgbClr val="0E04D6"/>
              </a:solidFill>
              <a:latin typeface="Arial" charset="0"/>
              <a:ea typeface="Arial" charset="0"/>
              <a:cs typeface="Arial" charset="0"/>
            </a:endParaRPr>
          </a:p>
          <a:p>
            <a:r>
              <a:rPr lang="en-US" sz="2400" dirty="0">
                <a:latin typeface="Arial" charset="0"/>
                <a:cs typeface="Arial" charset="0"/>
              </a:rPr>
              <a:t>The CDN’s DNS servers are authoritative for the new domains</a:t>
            </a:r>
            <a:br>
              <a:rPr lang="en-US" sz="2400" dirty="0">
                <a:latin typeface="Arial" charset="0"/>
                <a:cs typeface="Arial" charset="0"/>
              </a:rPr>
            </a:br>
            <a:endParaRPr lang="en-US" sz="2400" dirty="0">
              <a:latin typeface="Arial" charset="0"/>
              <a:cs typeface="Arial" charset="0"/>
            </a:endParaRPr>
          </a:p>
          <a:p>
            <a:r>
              <a:rPr lang="en-US" sz="2400" dirty="0">
                <a:latin typeface="Arial" charset="0"/>
                <a:cs typeface="Arial" charset="0"/>
              </a:rPr>
              <a:t>The client content provider modifies its content so that embedded URLs reference the new domains.</a:t>
            </a:r>
          </a:p>
          <a:p>
            <a:pPr lvl="1"/>
            <a:r>
              <a:rPr lang="ja-JP" altLang="en-US" sz="2000" dirty="0">
                <a:latin typeface="Arial" charset="0"/>
                <a:ea typeface="Arial" charset="0"/>
                <a:cs typeface="Arial" charset="0"/>
              </a:rPr>
              <a:t>“</a:t>
            </a:r>
            <a:r>
              <a:rPr lang="en-US" sz="2000" dirty="0" err="1">
                <a:latin typeface="Arial" charset="0"/>
                <a:ea typeface="Arial" charset="0"/>
                <a:cs typeface="Arial" charset="0"/>
              </a:rPr>
              <a:t>Akamaize</a:t>
            </a:r>
            <a:r>
              <a:rPr lang="ja-JP" altLang="en-US" sz="2000" dirty="0">
                <a:latin typeface="Arial" charset="0"/>
                <a:ea typeface="Arial" charset="0"/>
                <a:cs typeface="Arial" charset="0"/>
              </a:rPr>
              <a:t>”</a:t>
            </a:r>
            <a:r>
              <a:rPr lang="en-US" sz="2000" dirty="0">
                <a:latin typeface="Arial" charset="0"/>
                <a:ea typeface="Arial" charset="0"/>
                <a:cs typeface="Arial" charset="0"/>
              </a:rPr>
              <a:t> content</a:t>
            </a:r>
          </a:p>
          <a:p>
            <a:pPr lvl="1"/>
            <a:r>
              <a:rPr lang="en-US" sz="2000" dirty="0">
                <a:latin typeface="Arial" charset="0"/>
                <a:ea typeface="Arial" charset="0"/>
                <a:cs typeface="Arial" charset="0"/>
              </a:rPr>
              <a:t>e.g.: </a:t>
            </a:r>
            <a:r>
              <a:rPr lang="en-US" sz="1800" i="1" dirty="0">
                <a:solidFill>
                  <a:srgbClr val="0E04D6"/>
                </a:solidFill>
                <a:latin typeface="Arial" charset="0"/>
                <a:ea typeface="Arial" charset="0"/>
                <a:cs typeface="Arial" charset="0"/>
              </a:rPr>
              <a:t>http://</a:t>
            </a:r>
            <a:r>
              <a:rPr lang="en-US" sz="1800" i="1" dirty="0" err="1">
                <a:solidFill>
                  <a:srgbClr val="0E04D6"/>
                </a:solidFill>
                <a:latin typeface="Arial" charset="0"/>
                <a:ea typeface="Arial" charset="0"/>
                <a:cs typeface="Arial" charset="0"/>
              </a:rPr>
              <a:t>www.cnn.com</a:t>
            </a:r>
            <a:r>
              <a:rPr lang="en-US" sz="1800" i="1" dirty="0">
                <a:solidFill>
                  <a:srgbClr val="0E04D6"/>
                </a:solidFill>
                <a:latin typeface="Arial" charset="0"/>
                <a:ea typeface="Arial" charset="0"/>
                <a:cs typeface="Arial" charset="0"/>
              </a:rPr>
              <a:t>/image-of-the-</a:t>
            </a:r>
            <a:r>
              <a:rPr lang="en-US" sz="1800" i="1" dirty="0" err="1">
                <a:solidFill>
                  <a:srgbClr val="0E04D6"/>
                </a:solidFill>
                <a:latin typeface="Arial" charset="0"/>
                <a:ea typeface="Arial" charset="0"/>
                <a:cs typeface="Arial" charset="0"/>
              </a:rPr>
              <a:t>day.gif</a:t>
            </a:r>
            <a:r>
              <a:rPr lang="en-US" sz="2000" dirty="0">
                <a:latin typeface="Arial" charset="0"/>
                <a:ea typeface="Arial" charset="0"/>
                <a:cs typeface="Arial" charset="0"/>
              </a:rPr>
              <a:t> becomes </a:t>
            </a:r>
            <a:r>
              <a:rPr lang="en-US" sz="1800" i="1" dirty="0">
                <a:solidFill>
                  <a:srgbClr val="0E04D6"/>
                </a:solidFill>
                <a:latin typeface="Arial" charset="0"/>
                <a:ea typeface="Arial" charset="0"/>
                <a:cs typeface="Arial" charset="0"/>
              </a:rPr>
              <a:t>http://a128.g.akamai.net/image-of-the-</a:t>
            </a:r>
            <a:r>
              <a:rPr lang="en-US" sz="1800" i="1" dirty="0" err="1">
                <a:solidFill>
                  <a:srgbClr val="0E04D6"/>
                </a:solidFill>
                <a:latin typeface="Arial" charset="0"/>
                <a:ea typeface="Arial" charset="0"/>
                <a:cs typeface="Arial" charset="0"/>
              </a:rPr>
              <a:t>day.gif</a:t>
            </a:r>
            <a:r>
              <a:rPr lang="en-US" sz="1800" i="1" dirty="0">
                <a:solidFill>
                  <a:srgbClr val="0E04D6"/>
                </a:solidFill>
                <a:latin typeface="Arial" charset="0"/>
                <a:ea typeface="Arial" charset="0"/>
                <a:cs typeface="Arial" charset="0"/>
              </a:rPr>
              <a:t/>
            </a:r>
            <a:br>
              <a:rPr lang="en-US" sz="1800" i="1" dirty="0">
                <a:solidFill>
                  <a:srgbClr val="0E04D6"/>
                </a:solidFill>
                <a:latin typeface="Arial" charset="0"/>
                <a:ea typeface="Arial" charset="0"/>
                <a:cs typeface="Arial" charset="0"/>
              </a:rPr>
            </a:br>
            <a:endParaRPr lang="en-US" sz="1800" i="1" dirty="0">
              <a:solidFill>
                <a:srgbClr val="0E04D6"/>
              </a:solidFill>
              <a:latin typeface="Arial" charset="0"/>
              <a:ea typeface="Arial" charset="0"/>
              <a:cs typeface="Arial" charset="0"/>
            </a:endParaRPr>
          </a:p>
          <a:p>
            <a:r>
              <a:rPr lang="en-US" sz="2400" dirty="0">
                <a:solidFill>
                  <a:srgbClr val="FF0000"/>
                </a:solidFill>
                <a:latin typeface="Arial" charset="0"/>
                <a:ea typeface="Arial" charset="0"/>
                <a:cs typeface="Arial" charset="0"/>
              </a:rPr>
              <a:t>Requests now sent to CDN’s infrastructure…</a:t>
            </a:r>
          </a:p>
        </p:txBody>
      </p:sp>
    </p:spTree>
    <p:extLst>
      <p:ext uri="{BB962C8B-B14F-4D97-AF65-F5344CB8AC3E}">
        <p14:creationId xmlns:p14="http://schemas.microsoft.com/office/powerpoint/2010/main" val="2806715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The Web – </a:t>
            </a:r>
            <a:r>
              <a:rPr lang="en-US" dirty="0" smtClean="0">
                <a:latin typeface="Helvetica" charset="0"/>
                <a:ea typeface="ＭＳ Ｐゴシック" charset="0"/>
                <a:cs typeface="ＭＳ Ｐゴシック" charset="0"/>
              </a:rPr>
              <a:t>Precursor</a:t>
            </a:r>
            <a:endParaRPr lang="en-US" dirty="0">
              <a:latin typeface="Helvetica" charset="0"/>
              <a:ea typeface="ＭＳ Ｐゴシック" charset="0"/>
              <a:cs typeface="ＭＳ Ｐゴシック" charset="0"/>
            </a:endParaRPr>
          </a:p>
        </p:txBody>
      </p:sp>
      <p:sp>
        <p:nvSpPr>
          <p:cNvPr id="26628" name="Rectangle 3"/>
          <p:cNvSpPr>
            <a:spLocks noGrp="1" noChangeArrowheads="1"/>
          </p:cNvSpPr>
          <p:nvPr>
            <p:ph type="body" sz="half" idx="1"/>
          </p:nvPr>
        </p:nvSpPr>
        <p:spPr>
          <a:xfrm>
            <a:off x="3200400" y="1524000"/>
            <a:ext cx="5715000" cy="4343400"/>
          </a:xfrm>
        </p:spPr>
        <p:txBody>
          <a:bodyPr/>
          <a:lstStyle/>
          <a:p>
            <a:r>
              <a:rPr lang="en-US" b="1" dirty="0">
                <a:latin typeface="Arial" charset="0"/>
                <a:cs typeface="Arial" charset="0"/>
              </a:rPr>
              <a:t>1967</a:t>
            </a:r>
            <a:r>
              <a:rPr lang="en-US" dirty="0">
                <a:latin typeface="Arial" charset="0"/>
                <a:cs typeface="Arial" charset="0"/>
              </a:rPr>
              <a:t>, Ted Nelson, </a:t>
            </a:r>
            <a:r>
              <a:rPr lang="en-US" dirty="0" err="1">
                <a:latin typeface="Arial" charset="0"/>
                <a:cs typeface="Arial" charset="0"/>
              </a:rPr>
              <a:t>Xanadu</a:t>
            </a:r>
            <a:r>
              <a:rPr lang="en-US" dirty="0">
                <a:latin typeface="Arial" charset="0"/>
                <a:cs typeface="Arial" charset="0"/>
              </a:rPr>
              <a:t>:</a:t>
            </a:r>
          </a:p>
          <a:p>
            <a:pPr lvl="1"/>
            <a:r>
              <a:rPr lang="en-US" dirty="0">
                <a:latin typeface="Arial" charset="0"/>
                <a:ea typeface="Arial" charset="0"/>
                <a:cs typeface="Arial" charset="0"/>
              </a:rPr>
              <a:t>A world-wide publishing network that would allow information to be stored not as separate files but as connected literature</a:t>
            </a:r>
          </a:p>
          <a:p>
            <a:pPr lvl="1"/>
            <a:r>
              <a:rPr lang="en-US" dirty="0">
                <a:latin typeface="Arial" charset="0"/>
                <a:ea typeface="Arial" charset="0"/>
                <a:cs typeface="Arial" charset="0"/>
              </a:rPr>
              <a:t>Owners of documents would be automatically paid via electronic means for the virtual copying of their documents </a:t>
            </a:r>
          </a:p>
          <a:p>
            <a:r>
              <a:rPr lang="en-US" dirty="0">
                <a:latin typeface="Arial" charset="0"/>
                <a:cs typeface="Arial" charset="0"/>
              </a:rPr>
              <a:t>Coined the term </a:t>
            </a:r>
            <a:r>
              <a:rPr lang="ja-JP" altLang="en-US" dirty="0">
                <a:latin typeface="Arial" charset="0"/>
                <a:cs typeface="Arial" charset="0"/>
              </a:rPr>
              <a:t>“</a:t>
            </a:r>
            <a:r>
              <a:rPr lang="en-US" dirty="0">
                <a:latin typeface="Arial" charset="0"/>
                <a:cs typeface="Arial" charset="0"/>
              </a:rPr>
              <a:t>Hypertext</a:t>
            </a:r>
            <a:r>
              <a:rPr lang="ja-JP" altLang="en-US" dirty="0" smtClean="0">
                <a:latin typeface="Arial" charset="0"/>
                <a:cs typeface="Arial" charset="0"/>
              </a:rPr>
              <a:t>”</a:t>
            </a:r>
            <a:endParaRPr lang="en-US" dirty="0">
              <a:latin typeface="Arial" charset="0"/>
              <a:cs typeface="Arial" charset="0"/>
            </a:endParaRPr>
          </a:p>
        </p:txBody>
      </p:sp>
      <p:pic>
        <p:nvPicPr>
          <p:cNvPr id="26629" name="Picture 4" descr="nelson">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17537" y="1524001"/>
            <a:ext cx="2149475" cy="2895600"/>
          </a:xfrm>
        </p:spPr>
      </p:pic>
      <p:sp>
        <p:nvSpPr>
          <p:cNvPr id="26630" name="Text Box 5"/>
          <p:cNvSpPr txBox="1">
            <a:spLocks noChangeArrowheads="1"/>
          </p:cNvSpPr>
          <p:nvPr/>
        </p:nvSpPr>
        <p:spPr bwMode="auto">
          <a:xfrm>
            <a:off x="671514" y="4710121"/>
            <a:ext cx="1721761" cy="39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t>Ted Nelson</a:t>
            </a:r>
          </a:p>
        </p:txBody>
      </p:sp>
    </p:spTree>
    <p:extLst>
      <p:ext uri="{BB962C8B-B14F-4D97-AF65-F5344CB8AC3E}">
        <p14:creationId xmlns:p14="http://schemas.microsoft.com/office/powerpoint/2010/main" val="17073457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a:xfrm>
            <a:off x="304800" y="228600"/>
            <a:ext cx="8610600" cy="838200"/>
          </a:xfrm>
        </p:spPr>
        <p:txBody>
          <a:bodyPr/>
          <a:lstStyle/>
          <a:p>
            <a:r>
              <a:rPr lang="en-US" sz="2400" dirty="0">
                <a:latin typeface="Helvetica" charset="0"/>
                <a:ea typeface="ＭＳ Ｐゴシック" charset="0"/>
                <a:cs typeface="ＭＳ Ｐゴシック" charset="0"/>
              </a:rPr>
              <a:t/>
            </a:r>
            <a:br>
              <a:rPr lang="en-US" sz="2400" dirty="0">
                <a:latin typeface="Helvetica" charset="0"/>
                <a:ea typeface="ＭＳ Ｐゴシック" charset="0"/>
                <a:cs typeface="ＭＳ Ｐゴシック" charset="0"/>
              </a:rPr>
            </a:br>
            <a:r>
              <a:rPr lang="en-US" sz="3600" dirty="0">
                <a:latin typeface="Helvetica" charset="0"/>
                <a:ea typeface="ＭＳ Ｐゴシック" charset="0"/>
                <a:cs typeface="ＭＳ Ｐゴシック" charset="0"/>
              </a:rPr>
              <a:t>Cost-Effective Content Delivery</a:t>
            </a:r>
          </a:p>
        </p:txBody>
      </p:sp>
      <p:sp>
        <p:nvSpPr>
          <p:cNvPr id="1092611" name="Rectangle 3"/>
          <p:cNvSpPr>
            <a:spLocks noGrp="1" noChangeArrowheads="1"/>
          </p:cNvSpPr>
          <p:nvPr>
            <p:ph type="body" idx="1"/>
          </p:nvPr>
        </p:nvSpPr>
        <p:spPr>
          <a:xfrm>
            <a:off x="457200" y="1600200"/>
            <a:ext cx="8610600" cy="5334000"/>
          </a:xfrm>
        </p:spPr>
        <p:txBody>
          <a:bodyPr/>
          <a:lstStyle/>
          <a:p>
            <a:r>
              <a:rPr lang="en-US" dirty="0" smtClean="0">
                <a:latin typeface="Arial" charset="0"/>
                <a:cs typeface="Arial" charset="0"/>
              </a:rPr>
              <a:t>General theme: multiple sites hosted on shared physical infrastructure </a:t>
            </a:r>
          </a:p>
          <a:p>
            <a:pPr lvl="1"/>
            <a:r>
              <a:rPr lang="en-US" dirty="0" smtClean="0">
                <a:latin typeface="Arial" charset="0"/>
                <a:cs typeface="Arial" charset="0"/>
              </a:rPr>
              <a:t>efficiency of statistical multiplexing</a:t>
            </a:r>
          </a:p>
          <a:p>
            <a:pPr lvl="1"/>
            <a:r>
              <a:rPr lang="en-US" dirty="0" smtClean="0">
                <a:latin typeface="Arial" charset="0"/>
                <a:cs typeface="Arial" charset="0"/>
              </a:rPr>
              <a:t>economies of scale (volume pricing, </a:t>
            </a:r>
            <a:r>
              <a:rPr lang="en-US" i="1" dirty="0" smtClean="0">
                <a:latin typeface="Arial" charset="0"/>
                <a:cs typeface="Arial" charset="0"/>
              </a:rPr>
              <a:t>etc.</a:t>
            </a:r>
            <a:r>
              <a:rPr lang="en-US" dirty="0" smtClean="0">
                <a:latin typeface="Arial" charset="0"/>
                <a:cs typeface="Arial" charset="0"/>
              </a:rPr>
              <a:t>)</a:t>
            </a:r>
          </a:p>
          <a:p>
            <a:pPr lvl="1"/>
            <a:r>
              <a:rPr lang="en-US" dirty="0" smtClean="0">
                <a:latin typeface="Arial" charset="0"/>
                <a:cs typeface="Arial" charset="0"/>
              </a:rPr>
              <a:t>amortization of human operator costs </a:t>
            </a:r>
          </a:p>
          <a:p>
            <a:pPr marL="0" indent="0">
              <a:buNone/>
            </a:pPr>
            <a:endParaRPr lang="en-US" dirty="0" smtClean="0">
              <a:latin typeface="Arial" charset="0"/>
              <a:cs typeface="Arial" charset="0"/>
            </a:endParaRPr>
          </a:p>
          <a:p>
            <a:r>
              <a:rPr lang="en-US" dirty="0" smtClean="0">
                <a:latin typeface="Arial" charset="0"/>
                <a:cs typeface="Arial" charset="0"/>
              </a:rPr>
              <a:t>Examples: </a:t>
            </a:r>
          </a:p>
          <a:p>
            <a:pPr lvl="1"/>
            <a:r>
              <a:rPr lang="en-US" dirty="0" smtClean="0">
                <a:latin typeface="Arial" charset="0"/>
                <a:cs typeface="Arial" charset="0"/>
              </a:rPr>
              <a:t>Web hosting companies </a:t>
            </a:r>
          </a:p>
          <a:p>
            <a:pPr lvl="1"/>
            <a:r>
              <a:rPr lang="en-US" dirty="0" smtClean="0">
                <a:latin typeface="Arial" charset="0"/>
                <a:cs typeface="Arial" charset="0"/>
              </a:rPr>
              <a:t>CDNs</a:t>
            </a:r>
          </a:p>
          <a:p>
            <a:pPr lvl="1"/>
            <a:r>
              <a:rPr lang="en-US" dirty="0" smtClean="0">
                <a:latin typeface="Arial" charset="0"/>
                <a:cs typeface="Arial" charset="0"/>
              </a:rPr>
              <a:t>Cloud infrastructure</a:t>
            </a:r>
          </a:p>
        </p:txBody>
      </p:sp>
    </p:spTree>
    <p:extLst>
      <p:ext uri="{BB962C8B-B14F-4D97-AF65-F5344CB8AC3E}">
        <p14:creationId xmlns:p14="http://schemas.microsoft.com/office/powerpoint/2010/main" val="941046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9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26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26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ctrTitle"/>
          </p:nvPr>
        </p:nvSpPr>
        <p:spPr/>
        <p:txBody>
          <a:bodyPr/>
          <a:lstStyle/>
          <a:p>
            <a:r>
              <a:rPr lang="en-US" dirty="0" smtClean="0">
                <a:latin typeface="Helvetica" charset="0"/>
                <a:ea typeface="ＭＳ Ｐゴシック" charset="0"/>
                <a:cs typeface="ＭＳ Ｐゴシック" charset="0"/>
              </a:rPr>
              <a:t>Data Link Layer</a:t>
            </a:r>
            <a:endParaRPr lang="en-US" dirty="0">
              <a:latin typeface="Helvetica" charset="0"/>
              <a:ea typeface="ＭＳ Ｐゴシック" charset="0"/>
              <a:cs typeface="ＭＳ Ｐゴシック" charset="0"/>
            </a:endParaRPr>
          </a:p>
        </p:txBody>
      </p:sp>
      <p:sp>
        <p:nvSpPr>
          <p:cNvPr id="69636" name="Subtitle 4"/>
          <p:cNvSpPr>
            <a:spLocks noGrp="1"/>
          </p:cNvSpPr>
          <p:nvPr>
            <p:ph type="subTitle"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24666583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81000" y="-152400"/>
            <a:ext cx="8686800" cy="1173162"/>
          </a:xfrm>
        </p:spPr>
        <p:txBody>
          <a:bodyPr/>
          <a:lstStyle/>
          <a:p>
            <a:r>
              <a:rPr lang="en-US" dirty="0">
                <a:latin typeface="Helvetica" charset="0"/>
                <a:ea typeface="ＭＳ Ｐゴシック" charset="0"/>
                <a:cs typeface="ＭＳ Ｐゴシック" charset="0"/>
              </a:rPr>
              <a:t>Point-to-Point vs. Broadcast Media</a:t>
            </a:r>
          </a:p>
        </p:txBody>
      </p:sp>
      <p:sp>
        <p:nvSpPr>
          <p:cNvPr id="957443" name="Rectangle 3"/>
          <p:cNvSpPr>
            <a:spLocks noGrp="1" noChangeArrowheads="1"/>
          </p:cNvSpPr>
          <p:nvPr>
            <p:ph type="body" idx="1"/>
          </p:nvPr>
        </p:nvSpPr>
        <p:spPr/>
        <p:txBody>
          <a:bodyPr/>
          <a:lstStyle/>
          <a:p>
            <a:r>
              <a:rPr lang="en-US" sz="2400" dirty="0">
                <a:latin typeface="Arial" charset="0"/>
                <a:cs typeface="Arial" charset="0"/>
              </a:rPr>
              <a:t>Point-to-point: </a:t>
            </a:r>
            <a:r>
              <a:rPr lang="en-US" sz="2400" dirty="0">
                <a:solidFill>
                  <a:srgbClr val="0000FF"/>
                </a:solidFill>
                <a:latin typeface="Arial" charset="0"/>
                <a:cs typeface="Arial" charset="0"/>
              </a:rPr>
              <a:t>dedicated</a:t>
            </a:r>
            <a:r>
              <a:rPr lang="en-US" sz="2400" dirty="0">
                <a:latin typeface="Arial" charset="0"/>
                <a:cs typeface="Arial" charset="0"/>
              </a:rPr>
              <a:t> pairwise communication</a:t>
            </a:r>
          </a:p>
          <a:p>
            <a:pPr lvl="1"/>
            <a:r>
              <a:rPr lang="en-US" sz="2000" dirty="0" smtClean="0">
                <a:latin typeface="Arial" charset="0"/>
                <a:ea typeface="Arial" charset="0"/>
                <a:cs typeface="Arial" charset="0"/>
              </a:rPr>
              <a:t>E.g., long</a:t>
            </a:r>
            <a:r>
              <a:rPr lang="en-US" sz="2000" dirty="0">
                <a:latin typeface="Arial" charset="0"/>
                <a:ea typeface="Arial" charset="0"/>
                <a:cs typeface="Arial" charset="0"/>
              </a:rPr>
              <a:t>-distance fiber link</a:t>
            </a:r>
          </a:p>
          <a:p>
            <a:pPr lvl="1"/>
            <a:r>
              <a:rPr lang="en-US" sz="2000" dirty="0" smtClean="0">
                <a:latin typeface="Arial" charset="0"/>
                <a:ea typeface="Arial" charset="0"/>
                <a:cs typeface="Arial" charset="0"/>
              </a:rPr>
              <a:t>E.g., Point-to-point link between Ethernet switch and host</a:t>
            </a:r>
            <a:endParaRPr lang="en-US" sz="2000" dirty="0">
              <a:latin typeface="Arial" charset="0"/>
              <a:ea typeface="Arial" charset="0"/>
              <a:cs typeface="Arial" charset="0"/>
            </a:endParaRPr>
          </a:p>
          <a:p>
            <a:r>
              <a:rPr lang="en-US" sz="2400" dirty="0">
                <a:latin typeface="Arial" charset="0"/>
                <a:cs typeface="Arial" charset="0"/>
              </a:rPr>
              <a:t>Broadcast: </a:t>
            </a:r>
            <a:r>
              <a:rPr lang="en-US" sz="2400" dirty="0">
                <a:solidFill>
                  <a:srgbClr val="0000FF"/>
                </a:solidFill>
                <a:latin typeface="Arial" charset="0"/>
                <a:cs typeface="Arial" charset="0"/>
              </a:rPr>
              <a:t>shared</a:t>
            </a:r>
            <a:r>
              <a:rPr lang="en-US" sz="2400" dirty="0">
                <a:latin typeface="Arial" charset="0"/>
                <a:cs typeface="Arial" charset="0"/>
              </a:rPr>
              <a:t> wire or medium</a:t>
            </a:r>
          </a:p>
          <a:p>
            <a:pPr lvl="1"/>
            <a:r>
              <a:rPr lang="en-US" sz="2000" dirty="0">
                <a:latin typeface="Arial" charset="0"/>
                <a:ea typeface="Arial" charset="0"/>
                <a:cs typeface="Arial" charset="0"/>
              </a:rPr>
              <a:t>Traditional </a:t>
            </a:r>
            <a:r>
              <a:rPr lang="en-US" sz="2000" dirty="0" smtClean="0">
                <a:latin typeface="Arial" charset="0"/>
                <a:ea typeface="Arial" charset="0"/>
                <a:cs typeface="Arial" charset="0"/>
              </a:rPr>
              <a:t>Ethernet (pre ~2000)</a:t>
            </a:r>
            <a:endParaRPr lang="en-US" sz="2000" dirty="0">
              <a:latin typeface="Arial" charset="0"/>
              <a:ea typeface="Arial" charset="0"/>
              <a:cs typeface="Arial" charset="0"/>
            </a:endParaRPr>
          </a:p>
          <a:p>
            <a:pPr lvl="1"/>
            <a:r>
              <a:rPr lang="en-US" sz="2000" dirty="0">
                <a:latin typeface="Arial" charset="0"/>
                <a:ea typeface="Arial" charset="0"/>
                <a:cs typeface="Arial" charset="0"/>
              </a:rPr>
              <a:t>802.11 wireless LAN</a:t>
            </a:r>
          </a:p>
          <a:p>
            <a:endParaRPr lang="en-US" sz="2400" dirty="0">
              <a:latin typeface="Arial" charset="0"/>
              <a:cs typeface="Arial" charset="0"/>
            </a:endParaRPr>
          </a:p>
          <a:p>
            <a:endParaRPr lang="en-US" sz="2400" dirty="0">
              <a:latin typeface="Arial" charset="0"/>
              <a:cs typeface="Arial" charset="0"/>
            </a:endParaRPr>
          </a:p>
          <a:p>
            <a:endParaRPr lang="en-US" sz="2400" dirty="0">
              <a:latin typeface="Arial" charset="0"/>
              <a:cs typeface="Arial" charset="0"/>
            </a:endParaRPr>
          </a:p>
          <a:p>
            <a:endParaRPr lang="en-US" sz="2400" dirty="0">
              <a:latin typeface="Arial" charset="0"/>
              <a:cs typeface="Arial" charset="0"/>
            </a:endParaRPr>
          </a:p>
        </p:txBody>
      </p:sp>
      <p:pic>
        <p:nvPicPr>
          <p:cNvPr id="957444"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4530725"/>
            <a:ext cx="58007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7445" name="Picture 5" descr="cock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30713"/>
            <a:ext cx="3048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247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7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7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7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74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74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74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Multiple Access Algorithm</a:t>
            </a:r>
          </a:p>
        </p:txBody>
      </p:sp>
      <p:sp>
        <p:nvSpPr>
          <p:cNvPr id="959491" name="Rectangle 3"/>
          <p:cNvSpPr>
            <a:spLocks noGrp="1" noChangeArrowheads="1"/>
          </p:cNvSpPr>
          <p:nvPr>
            <p:ph type="body" idx="1"/>
          </p:nvPr>
        </p:nvSpPr>
        <p:spPr>
          <a:xfrm>
            <a:off x="228600" y="1760538"/>
            <a:ext cx="8534400" cy="4411662"/>
          </a:xfrm>
        </p:spPr>
        <p:txBody>
          <a:bodyPr/>
          <a:lstStyle/>
          <a:p>
            <a:r>
              <a:rPr lang="en-US" dirty="0" smtClean="0">
                <a:latin typeface="Arial" charset="0"/>
                <a:cs typeface="Arial" charset="0"/>
              </a:rPr>
              <a:t>Context: a shared </a:t>
            </a:r>
            <a:r>
              <a:rPr lang="en-US" dirty="0">
                <a:latin typeface="Arial" charset="0"/>
                <a:cs typeface="Arial" charset="0"/>
              </a:rPr>
              <a:t>broadcast channel</a:t>
            </a:r>
          </a:p>
          <a:p>
            <a:pPr lvl="1"/>
            <a:r>
              <a:rPr lang="en-US" dirty="0">
                <a:latin typeface="Arial" charset="0"/>
                <a:ea typeface="Arial" charset="0"/>
                <a:cs typeface="Arial" charset="0"/>
              </a:rPr>
              <a:t>Must avoid having multiple nodes speaking at once</a:t>
            </a:r>
          </a:p>
          <a:p>
            <a:pPr lvl="1"/>
            <a:r>
              <a:rPr lang="en-US" dirty="0">
                <a:latin typeface="Arial" charset="0"/>
                <a:ea typeface="Arial" charset="0"/>
                <a:cs typeface="Arial" charset="0"/>
              </a:rPr>
              <a:t>Otherwise, collisions lead to garbled data</a:t>
            </a:r>
          </a:p>
          <a:p>
            <a:pPr lvl="1"/>
            <a:r>
              <a:rPr lang="en-US" dirty="0" smtClean="0">
                <a:latin typeface="Arial" charset="0"/>
                <a:ea typeface="Arial" charset="0"/>
                <a:cs typeface="Arial" charset="0"/>
              </a:rPr>
              <a:t>Need distributed </a:t>
            </a:r>
            <a:r>
              <a:rPr lang="en-US" dirty="0">
                <a:latin typeface="Arial" charset="0"/>
                <a:ea typeface="Arial" charset="0"/>
                <a:cs typeface="Arial" charset="0"/>
              </a:rPr>
              <a:t>algorithm for sharing the channel</a:t>
            </a:r>
          </a:p>
          <a:p>
            <a:pPr lvl="1"/>
            <a:r>
              <a:rPr lang="en-US" dirty="0">
                <a:latin typeface="Arial" charset="0"/>
                <a:ea typeface="Arial" charset="0"/>
                <a:cs typeface="Arial" charset="0"/>
              </a:rPr>
              <a:t>Algorithm determines which node can </a:t>
            </a:r>
            <a:r>
              <a:rPr lang="en-US" dirty="0" smtClean="0">
                <a:latin typeface="Arial" charset="0"/>
                <a:ea typeface="Arial" charset="0"/>
                <a:cs typeface="Arial" charset="0"/>
              </a:rPr>
              <a:t>transmit</a:t>
            </a:r>
          </a:p>
          <a:p>
            <a:pPr lvl="1"/>
            <a:endParaRPr lang="en-US" dirty="0">
              <a:latin typeface="Arial" charset="0"/>
              <a:ea typeface="Arial" charset="0"/>
              <a:cs typeface="Arial" charset="0"/>
            </a:endParaRPr>
          </a:p>
          <a:p>
            <a:r>
              <a:rPr lang="en-US" dirty="0" smtClean="0">
                <a:latin typeface="Arial" charset="0"/>
                <a:cs typeface="Arial" charset="0"/>
              </a:rPr>
              <a:t>Three classes </a:t>
            </a:r>
            <a:r>
              <a:rPr lang="en-US" dirty="0">
                <a:latin typeface="Arial" charset="0"/>
                <a:cs typeface="Arial" charset="0"/>
              </a:rPr>
              <a:t>of techniques</a:t>
            </a:r>
          </a:p>
          <a:p>
            <a:pPr lvl="1">
              <a:buClr>
                <a:schemeClr val="tx2"/>
              </a:buClr>
            </a:pPr>
            <a:r>
              <a:rPr lang="en-US" dirty="0">
                <a:solidFill>
                  <a:srgbClr val="0000FF"/>
                </a:solidFill>
                <a:latin typeface="Arial" charset="0"/>
                <a:ea typeface="Arial" charset="0"/>
                <a:cs typeface="Arial" charset="0"/>
              </a:rPr>
              <a:t>Channel partitioning</a:t>
            </a:r>
            <a:r>
              <a:rPr lang="en-US" dirty="0">
                <a:latin typeface="Arial" charset="0"/>
                <a:ea typeface="Arial" charset="0"/>
                <a:cs typeface="Arial" charset="0"/>
              </a:rPr>
              <a:t>: divide channel into </a:t>
            </a:r>
            <a:r>
              <a:rPr lang="en-US" dirty="0" smtClean="0">
                <a:latin typeface="Arial" charset="0"/>
                <a:ea typeface="Arial" charset="0"/>
                <a:cs typeface="Arial" charset="0"/>
              </a:rPr>
              <a:t>pieces</a:t>
            </a:r>
            <a:endParaRPr lang="en-US" dirty="0">
              <a:latin typeface="Arial" charset="0"/>
              <a:ea typeface="Arial" charset="0"/>
              <a:cs typeface="Arial" charset="0"/>
            </a:endParaRPr>
          </a:p>
          <a:p>
            <a:pPr lvl="1">
              <a:buClr>
                <a:schemeClr val="tx2"/>
              </a:buClr>
            </a:pPr>
            <a:r>
              <a:rPr lang="en-US" dirty="0">
                <a:solidFill>
                  <a:srgbClr val="0000FF"/>
                </a:solidFill>
                <a:latin typeface="Arial" charset="0"/>
                <a:ea typeface="Arial" charset="0"/>
                <a:cs typeface="Arial" charset="0"/>
              </a:rPr>
              <a:t>Taking turns</a:t>
            </a:r>
            <a:r>
              <a:rPr lang="en-US" dirty="0">
                <a:latin typeface="Arial" charset="0"/>
                <a:ea typeface="Arial" charset="0"/>
                <a:cs typeface="Arial" charset="0"/>
              </a:rPr>
              <a:t>: scheme for trading off who gets to transmit</a:t>
            </a:r>
          </a:p>
          <a:p>
            <a:pPr lvl="1">
              <a:buClr>
                <a:schemeClr val="tx2"/>
              </a:buClr>
            </a:pPr>
            <a:r>
              <a:rPr lang="en-US" dirty="0">
                <a:solidFill>
                  <a:srgbClr val="0000FF"/>
                </a:solidFill>
                <a:latin typeface="Arial" charset="0"/>
                <a:ea typeface="Arial" charset="0"/>
                <a:cs typeface="Arial" charset="0"/>
              </a:rPr>
              <a:t>Random access</a:t>
            </a:r>
            <a:r>
              <a:rPr lang="en-US" dirty="0">
                <a:latin typeface="Arial" charset="0"/>
                <a:ea typeface="Arial" charset="0"/>
                <a:cs typeface="Arial" charset="0"/>
              </a:rPr>
              <a:t>: allow collisions, and then </a:t>
            </a:r>
            <a:r>
              <a:rPr lang="en-US" dirty="0" smtClean="0">
                <a:latin typeface="Arial" charset="0"/>
                <a:ea typeface="Arial" charset="0"/>
                <a:cs typeface="Arial" charset="0"/>
              </a:rPr>
              <a:t>recover</a:t>
            </a:r>
          </a:p>
          <a:p>
            <a:pPr lvl="2">
              <a:buClr>
                <a:schemeClr val="tx2"/>
              </a:buClr>
            </a:pPr>
            <a:r>
              <a:rPr lang="en-US" dirty="0" smtClean="0">
                <a:latin typeface="Arial" charset="0"/>
                <a:ea typeface="Arial" charset="0"/>
                <a:cs typeface="Arial" charset="0"/>
              </a:rPr>
              <a:t>More in the </a:t>
            </a:r>
            <a:r>
              <a:rPr lang="en-US" smtClean="0">
                <a:latin typeface="Arial" charset="0"/>
                <a:ea typeface="Arial" charset="0"/>
                <a:cs typeface="Arial" charset="0"/>
              </a:rPr>
              <a:t>Internet style!</a:t>
            </a:r>
            <a:endParaRPr lang="en-US" dirty="0">
              <a:latin typeface="Arial" charset="0"/>
              <a:ea typeface="Arial" charset="0"/>
              <a:cs typeface="Arial" charset="0"/>
            </a:endParaRPr>
          </a:p>
        </p:txBody>
      </p:sp>
    </p:spTree>
    <p:extLst>
      <p:ext uri="{BB962C8B-B14F-4D97-AF65-F5344CB8AC3E}">
        <p14:creationId xmlns:p14="http://schemas.microsoft.com/office/powerpoint/2010/main" val="912870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9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9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9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94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94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94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94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94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9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lstStyle/>
          <a:p>
            <a:r>
              <a:rPr lang="en-US" sz="2400" dirty="0">
                <a:latin typeface="Arial" charset="0"/>
                <a:cs typeface="Arial" charset="0"/>
              </a:rPr>
              <a:t>When node has packet to send</a:t>
            </a:r>
          </a:p>
          <a:p>
            <a:pPr lvl="1"/>
            <a:r>
              <a:rPr lang="en-US" sz="2000" dirty="0">
                <a:latin typeface="Arial" charset="0"/>
                <a:ea typeface="Arial" charset="0"/>
                <a:cs typeface="Arial" charset="0"/>
              </a:rPr>
              <a:t>Transmit at full channel data rate</a:t>
            </a:r>
          </a:p>
          <a:p>
            <a:pPr lvl="1"/>
            <a:r>
              <a:rPr lang="en-US" sz="2000" dirty="0">
                <a:latin typeface="Arial" charset="0"/>
                <a:ea typeface="Arial" charset="0"/>
                <a:cs typeface="Arial" charset="0"/>
              </a:rPr>
              <a:t>No </a:t>
            </a:r>
            <a:r>
              <a:rPr lang="en-US" sz="2000" i="1" dirty="0">
                <a:latin typeface="Arial" charset="0"/>
                <a:ea typeface="Arial" charset="0"/>
                <a:cs typeface="Arial" charset="0"/>
              </a:rPr>
              <a:t>a priori</a:t>
            </a:r>
            <a:r>
              <a:rPr lang="en-US" sz="2000" dirty="0">
                <a:latin typeface="Arial" charset="0"/>
                <a:ea typeface="Arial" charset="0"/>
                <a:cs typeface="Arial" charset="0"/>
              </a:rPr>
              <a:t> coordination among nodes</a:t>
            </a:r>
          </a:p>
          <a:p>
            <a:r>
              <a:rPr lang="en-US" sz="2400" dirty="0">
                <a:latin typeface="Arial" charset="0"/>
                <a:cs typeface="Arial" charset="0"/>
              </a:rPr>
              <a:t>Two or more transmitting nodes </a:t>
            </a:r>
            <a:r>
              <a:rPr lang="en-US" sz="2400" dirty="0">
                <a:latin typeface="Arial" charset="0"/>
                <a:ea typeface="AppleGothic" charset="0"/>
                <a:cs typeface="AppleGothic" charset="0"/>
                <a:sym typeface="Symbol" charset="0"/>
              </a:rPr>
              <a:t></a:t>
            </a:r>
            <a:r>
              <a:rPr lang="en-US" sz="2400" dirty="0">
                <a:latin typeface="Arial" charset="0"/>
                <a:cs typeface="Arial" charset="0"/>
              </a:rPr>
              <a:t> </a:t>
            </a:r>
            <a:r>
              <a:rPr lang="en-US" sz="2400" dirty="0">
                <a:solidFill>
                  <a:srgbClr val="FF3300"/>
                </a:solidFill>
                <a:latin typeface="Arial" charset="0"/>
                <a:cs typeface="Arial" charset="0"/>
              </a:rPr>
              <a:t>collision</a:t>
            </a:r>
            <a:endParaRPr lang="en-US" sz="2400" dirty="0">
              <a:latin typeface="Arial" charset="0"/>
              <a:cs typeface="Arial" charset="0"/>
            </a:endParaRPr>
          </a:p>
          <a:p>
            <a:pPr lvl="1"/>
            <a:r>
              <a:rPr lang="en-US" sz="2000" dirty="0">
                <a:latin typeface="Arial" charset="0"/>
                <a:ea typeface="Arial" charset="0"/>
                <a:cs typeface="Arial" charset="0"/>
              </a:rPr>
              <a:t>Data lost</a:t>
            </a:r>
          </a:p>
          <a:p>
            <a:r>
              <a:rPr lang="en-US" sz="2400" dirty="0">
                <a:latin typeface="Arial" charset="0"/>
                <a:cs typeface="Arial" charset="0"/>
              </a:rPr>
              <a:t>Random access MAC protocol specifies: </a:t>
            </a:r>
          </a:p>
          <a:p>
            <a:pPr lvl="1"/>
            <a:r>
              <a:rPr lang="en-US" sz="2000" dirty="0">
                <a:latin typeface="Arial" charset="0"/>
                <a:ea typeface="Arial" charset="0"/>
                <a:cs typeface="Arial" charset="0"/>
              </a:rPr>
              <a:t>How to detect collisions</a:t>
            </a:r>
          </a:p>
          <a:p>
            <a:pPr lvl="1"/>
            <a:r>
              <a:rPr lang="en-US" sz="2000" dirty="0">
                <a:latin typeface="Arial" charset="0"/>
                <a:ea typeface="Arial" charset="0"/>
                <a:cs typeface="Arial" charset="0"/>
              </a:rPr>
              <a:t>How to recover from collisions </a:t>
            </a:r>
          </a:p>
          <a:p>
            <a:r>
              <a:rPr lang="en-US" sz="2400" dirty="0">
                <a:latin typeface="Arial" charset="0"/>
                <a:cs typeface="Arial" charset="0"/>
              </a:rPr>
              <a:t>Examples </a:t>
            </a:r>
          </a:p>
          <a:p>
            <a:pPr lvl="1"/>
            <a:r>
              <a:rPr lang="en-US" sz="2000" dirty="0">
                <a:latin typeface="Arial" charset="0"/>
                <a:ea typeface="Arial" charset="0"/>
                <a:cs typeface="Arial" charset="0"/>
              </a:rPr>
              <a:t>ALOHA and </a:t>
            </a:r>
            <a:r>
              <a:rPr lang="en-US" sz="2000" dirty="0">
                <a:solidFill>
                  <a:srgbClr val="0000FF"/>
                </a:solidFill>
                <a:latin typeface="Arial" charset="0"/>
                <a:ea typeface="Arial" charset="0"/>
                <a:cs typeface="Arial" charset="0"/>
              </a:rPr>
              <a:t>Slotted ALOHA</a:t>
            </a:r>
            <a:endParaRPr lang="en-US" sz="2000" dirty="0">
              <a:latin typeface="Arial" charset="0"/>
              <a:ea typeface="Arial" charset="0"/>
              <a:cs typeface="Arial" charset="0"/>
            </a:endParaRPr>
          </a:p>
          <a:p>
            <a:pPr lvl="1">
              <a:buClr>
                <a:schemeClr val="tx2"/>
              </a:buClr>
            </a:pPr>
            <a:r>
              <a:rPr lang="en-US" sz="2000" dirty="0">
                <a:solidFill>
                  <a:srgbClr val="0000FF"/>
                </a:solidFill>
                <a:latin typeface="Arial" charset="0"/>
                <a:ea typeface="Arial" charset="0"/>
                <a:cs typeface="Arial" charset="0"/>
              </a:rPr>
              <a:t>CSMA</a:t>
            </a:r>
            <a:r>
              <a:rPr lang="en-US" sz="2000" dirty="0">
                <a:latin typeface="Arial" charset="0"/>
                <a:ea typeface="Arial" charset="0"/>
                <a:cs typeface="Arial" charset="0"/>
              </a:rPr>
              <a:t>, </a:t>
            </a:r>
            <a:r>
              <a:rPr lang="en-US" sz="2000" dirty="0">
                <a:solidFill>
                  <a:srgbClr val="0000FF"/>
                </a:solidFill>
                <a:latin typeface="Arial" charset="0"/>
                <a:ea typeface="Arial" charset="0"/>
                <a:cs typeface="Arial" charset="0"/>
              </a:rPr>
              <a:t>CSMA/CD</a:t>
            </a:r>
            <a:r>
              <a:rPr lang="en-US" sz="2000" dirty="0">
                <a:latin typeface="Arial" charset="0"/>
                <a:ea typeface="Arial" charset="0"/>
                <a:cs typeface="Arial" charset="0"/>
              </a:rPr>
              <a:t>, CSMA/CA (wireless, covered later)</a:t>
            </a:r>
          </a:p>
        </p:txBody>
      </p:sp>
    </p:spTree>
    <p:extLst>
      <p:ext uri="{BB962C8B-B14F-4D97-AF65-F5344CB8AC3E}">
        <p14:creationId xmlns:p14="http://schemas.microsoft.com/office/powerpoint/2010/main" val="105636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Where it all Started: AlohaNet</a:t>
            </a:r>
          </a:p>
        </p:txBody>
      </p:sp>
      <p:sp>
        <p:nvSpPr>
          <p:cNvPr id="1899523" name="Rectangle 3"/>
          <p:cNvSpPr>
            <a:spLocks noGrp="1" noChangeArrowheads="1"/>
          </p:cNvSpPr>
          <p:nvPr>
            <p:ph type="body" idx="1"/>
          </p:nvPr>
        </p:nvSpPr>
        <p:spPr>
          <a:xfrm>
            <a:off x="4648200" y="2514600"/>
            <a:ext cx="4495800" cy="3048000"/>
          </a:xfrm>
        </p:spPr>
        <p:txBody>
          <a:bodyPr/>
          <a:lstStyle/>
          <a:p>
            <a:pPr>
              <a:lnSpc>
                <a:spcPct val="80000"/>
              </a:lnSpc>
            </a:pPr>
            <a:r>
              <a:rPr lang="en-US" sz="2400" dirty="0">
                <a:latin typeface="Arial" charset="0"/>
                <a:cs typeface="Arial" charset="0"/>
              </a:rPr>
              <a:t>Norm Abramson left </a:t>
            </a:r>
            <a:r>
              <a:rPr lang="en-US" sz="2400" dirty="0" smtClean="0">
                <a:latin typeface="Arial" charset="0"/>
                <a:cs typeface="Arial" charset="0"/>
              </a:rPr>
              <a:t>Stanford in 1970 (</a:t>
            </a:r>
            <a:r>
              <a:rPr lang="en-US" sz="2400" b="1" i="1" dirty="0" smtClean="0">
                <a:latin typeface="Arial" charset="0"/>
                <a:cs typeface="Arial" charset="0"/>
              </a:rPr>
              <a:t>so he could surf</a:t>
            </a:r>
            <a:r>
              <a:rPr lang="en-US" sz="2400" b="1" i="1" dirty="0">
                <a:latin typeface="Arial" charset="0"/>
                <a:cs typeface="Arial" charset="0"/>
              </a:rPr>
              <a:t>!</a:t>
            </a:r>
            <a:r>
              <a:rPr lang="en-US" sz="2400" b="1" i="1" dirty="0" smtClean="0">
                <a:latin typeface="Arial" charset="0"/>
                <a:cs typeface="Arial" charset="0"/>
              </a:rPr>
              <a:t>)</a:t>
            </a:r>
            <a:endParaRPr lang="en-US" sz="2400" b="1" i="1" dirty="0">
              <a:latin typeface="Arial" charset="0"/>
              <a:cs typeface="Arial" charset="0"/>
            </a:endParaRPr>
          </a:p>
          <a:p>
            <a:pPr>
              <a:lnSpc>
                <a:spcPct val="80000"/>
              </a:lnSpc>
            </a:pPr>
            <a:endParaRPr lang="en-US" sz="2400" dirty="0" smtClean="0">
              <a:latin typeface="Arial" charset="0"/>
              <a:cs typeface="Arial" charset="0"/>
            </a:endParaRPr>
          </a:p>
          <a:p>
            <a:pPr>
              <a:lnSpc>
                <a:spcPct val="80000"/>
              </a:lnSpc>
            </a:pPr>
            <a:r>
              <a:rPr lang="en-US" sz="2400" dirty="0" smtClean="0">
                <a:latin typeface="Arial" charset="0"/>
                <a:cs typeface="Arial" charset="0"/>
              </a:rPr>
              <a:t>Set </a:t>
            </a:r>
            <a:r>
              <a:rPr lang="en-US" sz="2400" dirty="0">
                <a:latin typeface="Arial" charset="0"/>
                <a:cs typeface="Arial" charset="0"/>
              </a:rPr>
              <a:t>up first data communication system for Hawaiian islands</a:t>
            </a:r>
          </a:p>
          <a:p>
            <a:pPr>
              <a:lnSpc>
                <a:spcPct val="80000"/>
              </a:lnSpc>
            </a:pPr>
            <a:endParaRPr lang="en-US" sz="2400" dirty="0" smtClean="0">
              <a:latin typeface="Arial" charset="0"/>
              <a:cs typeface="Arial" charset="0"/>
            </a:endParaRPr>
          </a:p>
          <a:p>
            <a:pPr>
              <a:lnSpc>
                <a:spcPct val="80000"/>
              </a:lnSpc>
            </a:pPr>
            <a:r>
              <a:rPr lang="en-US" sz="2400" dirty="0" smtClean="0">
                <a:latin typeface="Arial" charset="0"/>
                <a:cs typeface="Arial" charset="0"/>
              </a:rPr>
              <a:t>Central hub </a:t>
            </a:r>
            <a:r>
              <a:rPr lang="en-US" sz="2400" dirty="0">
                <a:latin typeface="Arial" charset="0"/>
                <a:cs typeface="Arial" charset="0"/>
              </a:rPr>
              <a:t>at U. Hawaii, </a:t>
            </a:r>
            <a:r>
              <a:rPr lang="en-US" sz="2400" dirty="0" smtClean="0">
                <a:latin typeface="Arial" charset="0"/>
                <a:cs typeface="Arial" charset="0"/>
              </a:rPr>
              <a:t>Oahu</a:t>
            </a:r>
            <a:endParaRPr lang="en-US" sz="2400" dirty="0">
              <a:latin typeface="Arial" charset="0"/>
              <a:cs typeface="Arial" charset="0"/>
            </a:endParaRPr>
          </a:p>
        </p:txBody>
      </p:sp>
      <p:pic>
        <p:nvPicPr>
          <p:cNvPr id="75781" name="Picture 4" descr="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49638"/>
            <a:ext cx="44196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Oval 5"/>
          <p:cNvSpPr>
            <a:spLocks noChangeArrowheads="1"/>
          </p:cNvSpPr>
          <p:nvPr/>
        </p:nvSpPr>
        <p:spPr bwMode="auto">
          <a:xfrm>
            <a:off x="1066800" y="3297238"/>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75783" name="Oval 6"/>
          <p:cNvSpPr>
            <a:spLocks noChangeArrowheads="1"/>
          </p:cNvSpPr>
          <p:nvPr/>
        </p:nvSpPr>
        <p:spPr bwMode="auto">
          <a:xfrm>
            <a:off x="1905000" y="3525838"/>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pic>
        <p:nvPicPr>
          <p:cNvPr id="75784" name="Picture 7" descr="abram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1981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Oval 8"/>
          <p:cNvSpPr>
            <a:spLocks noChangeArrowheads="1"/>
          </p:cNvSpPr>
          <p:nvPr/>
        </p:nvSpPr>
        <p:spPr bwMode="auto">
          <a:xfrm>
            <a:off x="152400" y="2895600"/>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Tree>
    <p:extLst>
      <p:ext uri="{BB962C8B-B14F-4D97-AF65-F5344CB8AC3E}">
        <p14:creationId xmlns:p14="http://schemas.microsoft.com/office/powerpoint/2010/main" val="1266398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9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952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995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95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Aloha Signaling</a:t>
            </a:r>
            <a:endParaRPr lang="en-US" dirty="0"/>
          </a:p>
        </p:txBody>
      </p:sp>
      <p:sp>
        <p:nvSpPr>
          <p:cNvPr id="3" name="Content Placeholder 2"/>
          <p:cNvSpPr>
            <a:spLocks noGrp="1"/>
          </p:cNvSpPr>
          <p:nvPr>
            <p:ph idx="1"/>
          </p:nvPr>
        </p:nvSpPr>
        <p:spPr/>
        <p:txBody>
          <a:bodyPr/>
          <a:lstStyle/>
          <a:p>
            <a:r>
              <a:rPr lang="en-US" sz="2400" dirty="0" smtClean="0"/>
              <a:t>Two channels: random access, broadcast</a:t>
            </a:r>
          </a:p>
          <a:p>
            <a:pPr lvl="2"/>
            <a:endParaRPr lang="en-US" sz="1800" dirty="0"/>
          </a:p>
          <a:p>
            <a:r>
              <a:rPr lang="en-US" sz="2400" dirty="0" smtClean="0"/>
              <a:t>Sites send packets to hub (random-access channel)</a:t>
            </a:r>
          </a:p>
          <a:p>
            <a:pPr lvl="1"/>
            <a:r>
              <a:rPr lang="en-US" sz="2000" dirty="0" smtClean="0"/>
              <a:t>If not received (due to collision), site resends</a:t>
            </a:r>
          </a:p>
          <a:p>
            <a:pPr lvl="2"/>
            <a:endParaRPr lang="en-US" sz="1800" dirty="0"/>
          </a:p>
          <a:p>
            <a:r>
              <a:rPr lang="en-US" sz="2400" dirty="0" smtClean="0"/>
              <a:t>Hub sends packets to all sites (broadcast channel)</a:t>
            </a:r>
          </a:p>
          <a:p>
            <a:pPr lvl="1"/>
            <a:r>
              <a:rPr lang="en-US" sz="2000" dirty="0" smtClean="0"/>
              <a:t>Sites can receive even if they are also sending</a:t>
            </a:r>
          </a:p>
          <a:p>
            <a:pPr lvl="1"/>
            <a:endParaRPr lang="en-US" sz="2000" dirty="0"/>
          </a:p>
          <a:p>
            <a:endParaRPr lang="en-US" sz="2400" dirty="0"/>
          </a:p>
          <a:p>
            <a:endParaRPr lang="en-US" sz="2400" dirty="0" smtClean="0"/>
          </a:p>
        </p:txBody>
      </p:sp>
    </p:spTree>
    <p:extLst>
      <p:ext uri="{BB962C8B-B14F-4D97-AF65-F5344CB8AC3E}">
        <p14:creationId xmlns:p14="http://schemas.microsoft.com/office/powerpoint/2010/main" val="1231162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Rectangle 2"/>
          <p:cNvSpPr>
            <a:spLocks noGrp="1" noChangeArrowheads="1"/>
          </p:cNvSpPr>
          <p:nvPr>
            <p:ph type="title"/>
          </p:nvPr>
        </p:nvSpPr>
        <p:spPr/>
        <p:txBody>
          <a:bodyPr/>
          <a:lstStyle/>
          <a:p>
            <a:r>
              <a:rPr lang="en-US" dirty="0" smtClean="0"/>
              <a:t>Ethernet: </a:t>
            </a:r>
            <a:endParaRPr lang="en-US" dirty="0"/>
          </a:p>
        </p:txBody>
      </p:sp>
      <p:sp>
        <p:nvSpPr>
          <p:cNvPr id="1906691" name="Rectangle 3"/>
          <p:cNvSpPr>
            <a:spLocks noGrp="1" noChangeArrowheads="1"/>
          </p:cNvSpPr>
          <p:nvPr>
            <p:ph type="body" idx="1"/>
          </p:nvPr>
        </p:nvSpPr>
        <p:spPr>
          <a:xfrm>
            <a:off x="4191000" y="1676400"/>
            <a:ext cx="4724400" cy="4267200"/>
          </a:xfrm>
        </p:spPr>
        <p:txBody>
          <a:bodyPr/>
          <a:lstStyle/>
          <a:p>
            <a:pPr>
              <a:lnSpc>
                <a:spcPct val="80000"/>
              </a:lnSpc>
            </a:pPr>
            <a:endParaRPr lang="en-US" sz="2400" dirty="0" smtClean="0"/>
          </a:p>
          <a:p>
            <a:pPr>
              <a:lnSpc>
                <a:spcPct val="80000"/>
              </a:lnSpc>
            </a:pPr>
            <a:endParaRPr lang="en-US" sz="2400" dirty="0"/>
          </a:p>
          <a:p>
            <a:pPr>
              <a:lnSpc>
                <a:spcPct val="80000"/>
              </a:lnSpc>
            </a:pPr>
            <a:r>
              <a:rPr lang="en-US" sz="2400" dirty="0" smtClean="0"/>
              <a:t>Bob </a:t>
            </a:r>
            <a:r>
              <a:rPr lang="en-US" sz="2400" dirty="0"/>
              <a:t>Metcalfe, Xerox PARC, visits Hawaii and gets an idea!</a:t>
            </a:r>
          </a:p>
          <a:p>
            <a:pPr>
              <a:lnSpc>
                <a:spcPct val="80000"/>
              </a:lnSpc>
            </a:pPr>
            <a:endParaRPr lang="en-US" sz="2400" dirty="0" smtClean="0"/>
          </a:p>
          <a:p>
            <a:pPr>
              <a:lnSpc>
                <a:spcPct val="80000"/>
              </a:lnSpc>
            </a:pPr>
            <a:r>
              <a:rPr lang="en-US" sz="2400" dirty="0" smtClean="0"/>
              <a:t>Shared wired medium </a:t>
            </a:r>
          </a:p>
          <a:p>
            <a:pPr lvl="1">
              <a:lnSpc>
                <a:spcPct val="80000"/>
              </a:lnSpc>
            </a:pPr>
            <a:r>
              <a:rPr lang="en-US" sz="2000" dirty="0" smtClean="0"/>
              <a:t>coax cable</a:t>
            </a:r>
            <a:endParaRPr lang="en-US" sz="2000" dirty="0"/>
          </a:p>
        </p:txBody>
      </p:sp>
      <p:pic>
        <p:nvPicPr>
          <p:cNvPr id="1906692" name="Picture 4" descr="bobs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2286000" cy="2680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554 10Bas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72000"/>
            <a:ext cx="6324600" cy="19966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410200" y="330200"/>
            <a:ext cx="3074610" cy="1574800"/>
          </a:xfrm>
          <a:prstGeom prst="rect">
            <a:avLst/>
          </a:prstGeom>
        </p:spPr>
      </p:pic>
    </p:spTree>
    <p:extLst>
      <p:ext uri="{BB962C8B-B14F-4D97-AF65-F5344CB8AC3E}">
        <p14:creationId xmlns:p14="http://schemas.microsoft.com/office/powerpoint/2010/main" val="18795958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457200" y="1719263"/>
            <a:ext cx="8686800" cy="4411662"/>
          </a:xfrm>
        </p:spPr>
        <p:txBody>
          <a:bodyPr/>
          <a:lstStyle/>
          <a:p>
            <a:r>
              <a:rPr lang="en-US" sz="2400" dirty="0" smtClean="0">
                <a:solidFill>
                  <a:srgbClr val="000090"/>
                </a:solidFill>
              </a:rPr>
              <a:t>Ethernet was invented as a broadcast technology</a:t>
            </a:r>
            <a:endParaRPr lang="en-US" sz="2000" dirty="0" smtClean="0">
              <a:solidFill>
                <a:srgbClr val="000090"/>
              </a:solidFill>
            </a:endParaRPr>
          </a:p>
          <a:p>
            <a:pPr lvl="1"/>
            <a:r>
              <a:rPr lang="en-US" sz="2000" dirty="0" smtClean="0"/>
              <a:t>Hosts share channel</a:t>
            </a:r>
          </a:p>
          <a:p>
            <a:pPr lvl="1"/>
            <a:r>
              <a:rPr lang="en-US" sz="2000" dirty="0" smtClean="0"/>
              <a:t>Each packet received by all attached hosts</a:t>
            </a:r>
          </a:p>
          <a:p>
            <a:pPr lvl="1"/>
            <a:r>
              <a:rPr lang="en-US" sz="2000" dirty="0" smtClean="0"/>
              <a:t>CSMA/CD for media access control</a:t>
            </a:r>
            <a:endParaRPr lang="en-US" sz="1600" dirty="0"/>
          </a:p>
          <a:p>
            <a:pPr lvl="7"/>
            <a:endParaRPr lang="en-US" sz="1600" dirty="0"/>
          </a:p>
          <a:p>
            <a:r>
              <a:rPr lang="en-US" sz="2400" dirty="0" smtClean="0">
                <a:solidFill>
                  <a:srgbClr val="000090"/>
                </a:solidFill>
              </a:rPr>
              <a:t>Current Ethernets are “switched” (</a:t>
            </a:r>
            <a:r>
              <a:rPr lang="en-US" sz="2400" u="sng" dirty="0" smtClean="0">
                <a:solidFill>
                  <a:srgbClr val="000090"/>
                </a:solidFill>
              </a:rPr>
              <a:t>next lecture</a:t>
            </a:r>
            <a:r>
              <a:rPr lang="en-US" sz="2400" dirty="0" smtClean="0">
                <a:solidFill>
                  <a:srgbClr val="000090"/>
                </a:solidFill>
              </a:rPr>
              <a:t>)</a:t>
            </a:r>
          </a:p>
          <a:p>
            <a:pPr lvl="1"/>
            <a:r>
              <a:rPr lang="en-US" sz="2000" dirty="0" smtClean="0"/>
              <a:t>Point-to-point links between switches; between a host and switch</a:t>
            </a:r>
          </a:p>
          <a:p>
            <a:pPr lvl="1"/>
            <a:r>
              <a:rPr lang="en-US" sz="2000" dirty="0" smtClean="0"/>
              <a:t>No sharing, no CSMA/CD</a:t>
            </a:r>
            <a:endParaRPr lang="en-US" sz="1600" dirty="0"/>
          </a:p>
          <a:p>
            <a:pPr lvl="1"/>
            <a:r>
              <a:rPr lang="en-US" sz="2000" dirty="0" smtClean="0"/>
              <a:t>Uses “self</a:t>
            </a:r>
            <a:r>
              <a:rPr lang="en-US" sz="2000" dirty="0"/>
              <a:t> </a:t>
            </a:r>
            <a:r>
              <a:rPr lang="en-US" sz="2000" dirty="0" smtClean="0"/>
              <a:t>learning” and “spanning tree” algorithms for routing</a:t>
            </a:r>
          </a:p>
          <a:p>
            <a:endParaRPr lang="en-US" sz="2400" dirty="0"/>
          </a:p>
          <a:p>
            <a:endParaRPr lang="en-US" sz="2400" dirty="0"/>
          </a:p>
        </p:txBody>
      </p:sp>
    </p:spTree>
    <p:extLst>
      <p:ext uri="{BB962C8B-B14F-4D97-AF65-F5344CB8AC3E}">
        <p14:creationId xmlns:p14="http://schemas.microsoft.com/office/powerpoint/2010/main" val="11035028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lstStyle/>
          <a:p>
            <a:endParaRPr lang="en-US" dirty="0">
              <a:latin typeface="Arial" charset="0"/>
              <a:cs typeface="Arial" charset="0"/>
            </a:endParaRPr>
          </a:p>
          <a:p>
            <a:r>
              <a:rPr lang="en-US" dirty="0">
                <a:latin typeface="Arial" charset="0"/>
                <a:cs typeface="Arial" charset="0"/>
              </a:rPr>
              <a:t>CSMA: </a:t>
            </a:r>
            <a:r>
              <a:rPr lang="en-US" dirty="0">
                <a:solidFill>
                  <a:srgbClr val="0000FF"/>
                </a:solidFill>
                <a:latin typeface="Arial" charset="0"/>
                <a:cs typeface="Arial" charset="0"/>
              </a:rPr>
              <a:t>listen</a:t>
            </a:r>
            <a:r>
              <a:rPr lang="en-US" dirty="0">
                <a:latin typeface="Arial" charset="0"/>
                <a:cs typeface="Arial" charset="0"/>
              </a:rPr>
              <a:t> before transmit</a:t>
            </a:r>
          </a:p>
          <a:p>
            <a:pPr lvl="1"/>
            <a:r>
              <a:rPr lang="en-US" dirty="0">
                <a:latin typeface="Arial" charset="0"/>
                <a:ea typeface="Arial" charset="0"/>
                <a:cs typeface="Arial" charset="0"/>
              </a:rPr>
              <a:t>If channel sensed idle: transmit entire frame</a:t>
            </a:r>
          </a:p>
          <a:p>
            <a:pPr lvl="1"/>
            <a:r>
              <a:rPr lang="en-US" dirty="0">
                <a:latin typeface="Arial" charset="0"/>
                <a:ea typeface="Arial" charset="0"/>
                <a:cs typeface="Arial" charset="0"/>
              </a:rPr>
              <a:t>If channel sensed busy, defer transmission </a:t>
            </a:r>
            <a:br>
              <a:rPr lang="en-US" dirty="0">
                <a:latin typeface="Arial" charset="0"/>
                <a:ea typeface="Arial" charset="0"/>
                <a:cs typeface="Arial" charset="0"/>
              </a:rPr>
            </a:br>
            <a:endParaRPr lang="en-US" dirty="0">
              <a:latin typeface="Arial" charset="0"/>
              <a:ea typeface="Arial" charset="0"/>
              <a:cs typeface="Arial" charset="0"/>
            </a:endParaRPr>
          </a:p>
          <a:p>
            <a:r>
              <a:rPr lang="en-US" dirty="0">
                <a:latin typeface="Arial" charset="0"/>
                <a:cs typeface="Arial" charset="0"/>
              </a:rPr>
              <a:t>Human analogy: </a:t>
            </a:r>
            <a:r>
              <a:rPr lang="en-US" dirty="0" smtClean="0">
                <a:latin typeface="Arial" charset="0"/>
                <a:cs typeface="Arial" charset="0"/>
              </a:rPr>
              <a:t>don’t interrupt </a:t>
            </a:r>
            <a:r>
              <a:rPr lang="en-US" dirty="0">
                <a:latin typeface="Arial" charset="0"/>
                <a:cs typeface="Arial" charset="0"/>
              </a:rPr>
              <a:t>others</a:t>
            </a:r>
            <a:r>
              <a:rPr lang="en-US" dirty="0" smtClean="0">
                <a:latin typeface="Arial" charset="0"/>
                <a:cs typeface="Arial" charset="0"/>
              </a:rPr>
              <a:t>!</a:t>
            </a:r>
          </a:p>
          <a:p>
            <a:endParaRPr lang="en-US" dirty="0">
              <a:latin typeface="Arial" charset="0"/>
              <a:cs typeface="Arial" charset="0"/>
            </a:endParaRPr>
          </a:p>
          <a:p>
            <a:r>
              <a:rPr lang="en-US" dirty="0" smtClean="0">
                <a:latin typeface="Arial" charset="0"/>
                <a:cs typeface="Arial" charset="0"/>
              </a:rPr>
              <a:t>Does this eliminate all collisions?</a:t>
            </a:r>
          </a:p>
          <a:p>
            <a:pPr lvl="1"/>
            <a:r>
              <a:rPr lang="en-US" dirty="0" smtClean="0">
                <a:solidFill>
                  <a:srgbClr val="FF0000"/>
                </a:solidFill>
                <a:latin typeface="Arial" charset="0"/>
                <a:cs typeface="Arial" charset="0"/>
              </a:rPr>
              <a:t>No</a:t>
            </a:r>
            <a:r>
              <a:rPr lang="en-US" dirty="0" smtClean="0">
                <a:latin typeface="Arial" charset="0"/>
                <a:cs typeface="Arial" charset="0"/>
              </a:rPr>
              <a:t>, because of nonzero propagation delay</a:t>
            </a:r>
            <a:endParaRPr lang="en-US" dirty="0">
              <a:latin typeface="Arial" charset="0"/>
              <a:cs typeface="Arial" charset="0"/>
            </a:endParaRPr>
          </a:p>
        </p:txBody>
      </p:sp>
    </p:spTree>
    <p:extLst>
      <p:ext uri="{BB962C8B-B14F-4D97-AF65-F5344CB8AC3E}">
        <p14:creationId xmlns:p14="http://schemas.microsoft.com/office/powerpoint/2010/main" val="412365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The Web – </a:t>
            </a:r>
            <a:r>
              <a:rPr lang="en-US" dirty="0" smtClean="0">
                <a:latin typeface="Helvetica" charset="0"/>
                <a:ea typeface="ＭＳ Ｐゴシック" charset="0"/>
                <a:cs typeface="ＭＳ Ｐゴシック" charset="0"/>
              </a:rPr>
              <a:t>History</a:t>
            </a:r>
            <a:endParaRPr lang="en-US" dirty="0">
              <a:latin typeface="Helvetica" charset="0"/>
              <a:ea typeface="ＭＳ Ｐゴシック" charset="0"/>
              <a:cs typeface="ＭＳ Ｐゴシック" charset="0"/>
            </a:endParaRPr>
          </a:p>
        </p:txBody>
      </p:sp>
      <p:sp>
        <p:nvSpPr>
          <p:cNvPr id="28676" name="Rectangle 3"/>
          <p:cNvSpPr>
            <a:spLocks noGrp="1" noChangeArrowheads="1"/>
          </p:cNvSpPr>
          <p:nvPr>
            <p:ph type="body" sz="half" idx="1"/>
          </p:nvPr>
        </p:nvSpPr>
        <p:spPr>
          <a:xfrm>
            <a:off x="3124201" y="1447800"/>
            <a:ext cx="6324600" cy="5715000"/>
          </a:xfrm>
        </p:spPr>
        <p:txBody>
          <a:bodyPr/>
          <a:lstStyle/>
          <a:p>
            <a:r>
              <a:rPr lang="en-US" dirty="0" smtClean="0">
                <a:latin typeface="Arial" charset="0"/>
                <a:cs typeface="Arial" charset="0"/>
              </a:rPr>
              <a:t>World </a:t>
            </a:r>
            <a:r>
              <a:rPr lang="en-US" dirty="0">
                <a:latin typeface="Arial" charset="0"/>
                <a:cs typeface="Arial" charset="0"/>
              </a:rPr>
              <a:t>Wide Web (WWW): a distributed database of </a:t>
            </a:r>
            <a:r>
              <a:rPr lang="ja-JP" altLang="en-US" dirty="0">
                <a:latin typeface="Arial" charset="0"/>
                <a:cs typeface="Arial" charset="0"/>
              </a:rPr>
              <a:t>“</a:t>
            </a:r>
            <a:r>
              <a:rPr lang="en-US" dirty="0">
                <a:latin typeface="Arial" charset="0"/>
                <a:cs typeface="Arial" charset="0"/>
              </a:rPr>
              <a:t>pages</a:t>
            </a:r>
            <a:r>
              <a:rPr lang="ja-JP" altLang="en-US" dirty="0">
                <a:latin typeface="Arial" charset="0"/>
                <a:cs typeface="Arial" charset="0"/>
              </a:rPr>
              <a:t>”</a:t>
            </a:r>
            <a:r>
              <a:rPr lang="en-US" dirty="0">
                <a:latin typeface="Arial" charset="0"/>
                <a:cs typeface="Arial" charset="0"/>
              </a:rPr>
              <a:t> linked through </a:t>
            </a:r>
            <a:r>
              <a:rPr lang="en-US" dirty="0">
                <a:solidFill>
                  <a:srgbClr val="FF3300"/>
                </a:solidFill>
                <a:latin typeface="Arial" charset="0"/>
                <a:cs typeface="Arial" charset="0"/>
              </a:rPr>
              <a:t>Hypertext Transport Protocol</a:t>
            </a:r>
            <a:r>
              <a:rPr lang="en-US" dirty="0">
                <a:latin typeface="Arial" charset="0"/>
                <a:cs typeface="Arial" charset="0"/>
              </a:rPr>
              <a:t> (HTTP)</a:t>
            </a:r>
          </a:p>
          <a:p>
            <a:pPr lvl="1"/>
            <a:r>
              <a:rPr lang="en-US" dirty="0">
                <a:latin typeface="Arial" charset="0"/>
                <a:ea typeface="Arial" charset="0"/>
                <a:cs typeface="Arial" charset="0"/>
              </a:rPr>
              <a:t>First HTTP implementation - 1990 </a:t>
            </a:r>
          </a:p>
          <a:p>
            <a:pPr lvl="2"/>
            <a:r>
              <a:rPr lang="en-US" dirty="0">
                <a:latin typeface="Arial" charset="0"/>
                <a:ea typeface="Arial" charset="0"/>
                <a:cs typeface="Arial" charset="0"/>
              </a:rPr>
              <a:t>Tim Berners-Lee at CERN</a:t>
            </a:r>
          </a:p>
          <a:p>
            <a:pPr lvl="1"/>
            <a:r>
              <a:rPr lang="en-US" dirty="0">
                <a:latin typeface="Arial" charset="0"/>
                <a:ea typeface="Arial" charset="0"/>
                <a:cs typeface="Arial" charset="0"/>
              </a:rPr>
              <a:t>HTTP/0.9 – 1991</a:t>
            </a:r>
          </a:p>
          <a:p>
            <a:pPr lvl="2"/>
            <a:r>
              <a:rPr lang="en-US" dirty="0">
                <a:latin typeface="Arial" charset="0"/>
                <a:ea typeface="Arial" charset="0"/>
                <a:cs typeface="Arial" charset="0"/>
              </a:rPr>
              <a:t>Simple GET command for the Web</a:t>
            </a:r>
          </a:p>
          <a:p>
            <a:pPr lvl="1"/>
            <a:r>
              <a:rPr lang="en-US" dirty="0">
                <a:latin typeface="Arial" charset="0"/>
                <a:ea typeface="Arial" charset="0"/>
                <a:cs typeface="Arial" charset="0"/>
              </a:rPr>
              <a:t>HTTP/1.0 –1992</a:t>
            </a:r>
          </a:p>
          <a:p>
            <a:pPr lvl="2"/>
            <a:r>
              <a:rPr lang="en-US" dirty="0">
                <a:latin typeface="Arial" charset="0"/>
                <a:ea typeface="Arial" charset="0"/>
                <a:cs typeface="Arial" charset="0"/>
              </a:rPr>
              <a:t>Client/Server information, simple caching</a:t>
            </a:r>
          </a:p>
          <a:p>
            <a:pPr lvl="1"/>
            <a:r>
              <a:rPr lang="en-US" dirty="0">
                <a:latin typeface="Arial" charset="0"/>
                <a:ea typeface="Arial" charset="0"/>
                <a:cs typeface="Arial" charset="0"/>
              </a:rPr>
              <a:t>HTTP/1.1 - 1996 </a:t>
            </a:r>
          </a:p>
        </p:txBody>
      </p:sp>
      <p:pic>
        <p:nvPicPr>
          <p:cNvPr id="28677" name="Picture 4" descr="2001-eur-head-quarter">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20744" y="1447800"/>
            <a:ext cx="2138294" cy="2286000"/>
          </a:xfrm>
        </p:spPr>
      </p:pic>
      <p:sp>
        <p:nvSpPr>
          <p:cNvPr id="28678" name="Text Box 5"/>
          <p:cNvSpPr txBox="1">
            <a:spLocks noChangeArrowheads="1"/>
          </p:cNvSpPr>
          <p:nvPr/>
        </p:nvSpPr>
        <p:spPr bwMode="auto">
          <a:xfrm>
            <a:off x="519114" y="3824234"/>
            <a:ext cx="2293036" cy="3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31" tIns="44423" rIns="90431" bIns="44423">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t>Tim Berners-Lee</a:t>
            </a:r>
          </a:p>
        </p:txBody>
      </p:sp>
    </p:spTree>
    <p:extLst>
      <p:ext uri="{BB962C8B-B14F-4D97-AF65-F5344CB8AC3E}">
        <p14:creationId xmlns:p14="http://schemas.microsoft.com/office/powerpoint/2010/main" val="22279726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a:latin typeface="Arial" charset="0"/>
              <a:cs typeface="Arial" charset="0"/>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5"/>
          <p:cNvSpPr>
            <a:spLocks noChangeArrowheads="1"/>
          </p:cNvSpPr>
          <p:nvPr/>
        </p:nvSpPr>
        <p:spPr bwMode="auto">
          <a:xfrm>
            <a:off x="320675" y="1711404"/>
            <a:ext cx="3794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2200" b="0" dirty="0">
                <a:latin typeface="+mn-lt"/>
              </a:rPr>
              <a:t>P</a:t>
            </a:r>
            <a:r>
              <a:rPr lang="en-US" sz="2200" b="0" dirty="0" smtClean="0">
                <a:latin typeface="+mn-lt"/>
              </a:rPr>
              <a:t>ropagation delay:</a:t>
            </a:r>
            <a:r>
              <a:rPr lang="en-US" sz="2200" b="0" dirty="0">
                <a:latin typeface="+mn-lt"/>
              </a:rPr>
              <a:t> </a:t>
            </a:r>
            <a:r>
              <a:rPr lang="en-US" sz="2200" b="0" dirty="0" smtClean="0">
                <a:latin typeface="+mn-lt"/>
              </a:rPr>
              <a:t>two </a:t>
            </a:r>
            <a:r>
              <a:rPr lang="en-US" sz="2200" b="0" dirty="0">
                <a:latin typeface="+mn-lt"/>
              </a:rPr>
              <a:t>nodes may not </a:t>
            </a:r>
            <a:r>
              <a:rPr lang="en-US" sz="2200" b="0" dirty="0" smtClean="0">
                <a:latin typeface="+mn-lt"/>
              </a:rPr>
              <a:t>hear each other’s before sending.</a:t>
            </a:r>
            <a:endParaRPr lang="en-US" sz="2200" b="0" dirty="0">
              <a:latin typeface="+mn-lt"/>
            </a:endParaRPr>
          </a:p>
        </p:txBody>
      </p:sp>
      <p:sp>
        <p:nvSpPr>
          <p:cNvPr id="8" name="Rectangle 6"/>
          <p:cNvSpPr>
            <a:spLocks noChangeArrowheads="1"/>
          </p:cNvSpPr>
          <p:nvPr/>
        </p:nvSpPr>
        <p:spPr bwMode="auto">
          <a:xfrm>
            <a:off x="380999" y="3938588"/>
            <a:ext cx="4038601"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en-US" sz="2200" b="0" dirty="0" smtClean="0">
                <a:latin typeface="+mn-lt"/>
              </a:rPr>
              <a:t>CSMA reduces but does not eliminate collisions</a:t>
            </a:r>
          </a:p>
          <a:p>
            <a:pPr algn="l" eaLnBrk="0" hangingPunct="0"/>
            <a:endParaRPr lang="en-US" sz="2200" b="0" dirty="0">
              <a:latin typeface="+mn-lt"/>
            </a:endParaRPr>
          </a:p>
          <a:p>
            <a:pPr algn="l" eaLnBrk="0" hangingPunct="0"/>
            <a:r>
              <a:rPr lang="en-US" sz="2200" b="0" dirty="0" smtClean="0">
                <a:latin typeface="+mn-lt"/>
              </a:rPr>
              <a:t>Biggest remaining problem?</a:t>
            </a:r>
          </a:p>
          <a:p>
            <a:pPr algn="l" eaLnBrk="0" hangingPunct="0"/>
            <a:endParaRPr lang="en-US" sz="2200" b="0" dirty="0" smtClean="0">
              <a:latin typeface="+mn-lt"/>
            </a:endParaRPr>
          </a:p>
          <a:p>
            <a:pPr algn="l" eaLnBrk="0" hangingPunct="0"/>
            <a:r>
              <a:rPr lang="en-US" sz="2200" b="0" dirty="0" smtClean="0">
                <a:latin typeface="+mn-lt"/>
              </a:rPr>
              <a:t>Collisions still take the full</a:t>
            </a:r>
            <a:br>
              <a:rPr lang="en-US" sz="2200" b="0" dirty="0" smtClean="0">
                <a:latin typeface="+mn-lt"/>
              </a:rPr>
            </a:br>
            <a:r>
              <a:rPr lang="en-US" sz="2200" b="0" dirty="0" smtClean="0">
                <a:latin typeface="+mn-lt"/>
              </a:rPr>
              <a:t>transmission slot!</a:t>
            </a:r>
          </a:p>
        </p:txBody>
      </p:sp>
    </p:spTree>
    <p:extLst>
      <p:ext uri="{BB962C8B-B14F-4D97-AF65-F5344CB8AC3E}">
        <p14:creationId xmlns:p14="http://schemas.microsoft.com/office/powerpoint/2010/main" val="357972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a:xfrm>
            <a:off x="228600" y="1912938"/>
            <a:ext cx="8763000" cy="4411662"/>
          </a:xfrm>
        </p:spPr>
        <p:txBody>
          <a:bodyPr/>
          <a:lstStyle/>
          <a:p>
            <a:r>
              <a:rPr lang="en-US" dirty="0">
                <a:latin typeface="Arial" charset="0"/>
                <a:cs typeface="Arial" charset="0"/>
              </a:rPr>
              <a:t>CSMA/CD: carrier sensing, deferral as in CSMA</a:t>
            </a:r>
          </a:p>
          <a:p>
            <a:pPr lvl="1"/>
            <a:r>
              <a:rPr lang="en-US" b="1" dirty="0">
                <a:latin typeface="Arial" charset="0"/>
                <a:ea typeface="Arial" charset="0"/>
                <a:cs typeface="Arial" charset="0"/>
              </a:rPr>
              <a:t>Collisions detected within short time</a:t>
            </a:r>
          </a:p>
          <a:p>
            <a:pPr lvl="1"/>
            <a:r>
              <a:rPr lang="en-US" dirty="0">
                <a:latin typeface="Arial" charset="0"/>
                <a:ea typeface="Arial" charset="0"/>
                <a:cs typeface="Arial" charset="0"/>
              </a:rPr>
              <a:t>Colliding transmissions aborted, reducing wastage </a:t>
            </a:r>
            <a:br>
              <a:rPr lang="en-US" dirty="0">
                <a:latin typeface="Arial" charset="0"/>
                <a:ea typeface="Arial" charset="0"/>
                <a:cs typeface="Arial" charset="0"/>
              </a:rPr>
            </a:br>
            <a:endParaRPr lang="en-US" dirty="0">
              <a:latin typeface="Arial" charset="0"/>
              <a:ea typeface="Arial" charset="0"/>
              <a:cs typeface="Arial" charset="0"/>
            </a:endParaRPr>
          </a:p>
          <a:p>
            <a:r>
              <a:rPr lang="en-US" dirty="0">
                <a:latin typeface="Arial" charset="0"/>
                <a:cs typeface="Arial" charset="0"/>
              </a:rPr>
              <a:t>Collision detection easy in </a:t>
            </a:r>
            <a:r>
              <a:rPr lang="en-US" dirty="0" smtClean="0">
                <a:latin typeface="Arial" charset="0"/>
                <a:cs typeface="Arial" charset="0"/>
              </a:rPr>
              <a:t>wired (broadcast) LANs</a:t>
            </a:r>
            <a:endParaRPr lang="en-US" dirty="0">
              <a:latin typeface="Arial" charset="0"/>
              <a:cs typeface="Arial" charset="0"/>
            </a:endParaRPr>
          </a:p>
          <a:p>
            <a:pPr lvl="1"/>
            <a:r>
              <a:rPr lang="en-US" dirty="0">
                <a:latin typeface="Arial" charset="0"/>
                <a:ea typeface="Arial" charset="0"/>
                <a:cs typeface="Arial" charset="0"/>
              </a:rPr>
              <a:t>Compare transmitted, received signals</a:t>
            </a:r>
            <a:br>
              <a:rPr lang="en-US" dirty="0">
                <a:latin typeface="Arial" charset="0"/>
                <a:ea typeface="Arial" charset="0"/>
                <a:cs typeface="Arial" charset="0"/>
              </a:rPr>
            </a:br>
            <a:endParaRPr lang="en-US" dirty="0">
              <a:latin typeface="Arial" charset="0"/>
              <a:ea typeface="Arial" charset="0"/>
              <a:cs typeface="Arial" charset="0"/>
            </a:endParaRPr>
          </a:p>
          <a:p>
            <a:r>
              <a:rPr lang="en-US" dirty="0">
                <a:latin typeface="Arial" charset="0"/>
                <a:cs typeface="Arial" charset="0"/>
              </a:rPr>
              <a:t>Collision detection difficult in wireless </a:t>
            </a:r>
            <a:r>
              <a:rPr lang="en-US" dirty="0" smtClean="0">
                <a:latin typeface="Arial" charset="0"/>
                <a:cs typeface="Arial" charset="0"/>
              </a:rPr>
              <a:t>LANs</a:t>
            </a:r>
            <a:endParaRPr lang="en-US" dirty="0">
              <a:latin typeface="Arial" charset="0"/>
              <a:cs typeface="Arial" charset="0"/>
            </a:endParaRPr>
          </a:p>
          <a:p>
            <a:pPr lvl="1">
              <a:buClr>
                <a:schemeClr val="tx2"/>
              </a:buClr>
            </a:pPr>
            <a:r>
              <a:rPr lang="en-US" i="1" dirty="0" smtClean="0">
                <a:latin typeface="Arial" charset="0"/>
                <a:ea typeface="Arial" charset="0"/>
                <a:cs typeface="Arial" charset="0"/>
              </a:rPr>
              <a:t>Lecture on </a:t>
            </a:r>
            <a:r>
              <a:rPr lang="en-US" i="1" dirty="0" smtClean="0">
                <a:latin typeface="Arial" charset="0"/>
                <a:ea typeface="Arial" charset="0"/>
                <a:cs typeface="Arial" charset="0"/>
              </a:rPr>
              <a:t>wireless</a:t>
            </a:r>
            <a:endParaRPr lang="en-US" i="1" dirty="0">
              <a:latin typeface="Arial" charset="0"/>
              <a:ea typeface="Arial" charset="0"/>
              <a:cs typeface="Arial" charset="0"/>
            </a:endParaRPr>
          </a:p>
        </p:txBody>
      </p:sp>
    </p:spTree>
    <p:extLst>
      <p:ext uri="{BB962C8B-B14F-4D97-AF65-F5344CB8AC3E}">
        <p14:creationId xmlns:p14="http://schemas.microsoft.com/office/powerpoint/2010/main" val="3167793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CSMA/CD Collision Detection</a:t>
            </a:r>
          </a:p>
        </p:txBody>
      </p:sp>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9972" name="Rectangle 4"/>
          <p:cNvSpPr>
            <a:spLocks noChangeArrowheads="1"/>
          </p:cNvSpPr>
          <p:nvPr/>
        </p:nvSpPr>
        <p:spPr bwMode="auto">
          <a:xfrm>
            <a:off x="533400" y="1295400"/>
            <a:ext cx="2984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sz="2400" dirty="0" smtClean="0">
              <a:solidFill>
                <a:srgbClr val="FFCC00"/>
              </a:solidFill>
              <a:latin typeface="Arial" charset="0"/>
            </a:endParaRPr>
          </a:p>
          <a:p>
            <a:pPr algn="l" eaLnBrk="0" hangingPunct="0"/>
            <a:endParaRPr lang="en-US" sz="2400" dirty="0">
              <a:solidFill>
                <a:srgbClr val="FFCC00"/>
              </a:solidFill>
              <a:latin typeface="Arial" charset="0"/>
            </a:endParaRPr>
          </a:p>
          <a:p>
            <a:pPr algn="l" eaLnBrk="0" hangingPunct="0"/>
            <a:r>
              <a:rPr lang="en-US" sz="2400" dirty="0" smtClean="0">
                <a:solidFill>
                  <a:srgbClr val="FFCC00"/>
                </a:solidFill>
                <a:latin typeface="Arial" charset="0"/>
              </a:rPr>
              <a:t>B</a:t>
            </a:r>
            <a:r>
              <a:rPr lang="en-US" sz="2400" b="0" dirty="0" smtClean="0">
                <a:latin typeface="Arial" charset="0"/>
              </a:rPr>
              <a:t> </a:t>
            </a:r>
            <a:r>
              <a:rPr lang="en-US" sz="2400" b="0" dirty="0">
                <a:latin typeface="Arial" charset="0"/>
              </a:rPr>
              <a:t>and </a:t>
            </a:r>
            <a:r>
              <a:rPr lang="en-US" sz="2400" dirty="0">
                <a:solidFill>
                  <a:srgbClr val="FF0000"/>
                </a:solidFill>
                <a:latin typeface="Arial" charset="0"/>
              </a:rPr>
              <a:t>D</a:t>
            </a:r>
            <a:r>
              <a:rPr lang="en-US" sz="2400" b="0" dirty="0">
                <a:latin typeface="Arial" charset="0"/>
              </a:rPr>
              <a:t> can tell that collision occurred.</a:t>
            </a:r>
          </a:p>
          <a:p>
            <a:pPr algn="l" eaLnBrk="0" hangingPunct="0"/>
            <a:endParaRPr lang="en-US" b="0" dirty="0">
              <a:latin typeface="Arial" charset="0"/>
            </a:endParaRPr>
          </a:p>
          <a:p>
            <a:pPr algn="l" eaLnBrk="0" hangingPunct="0"/>
            <a:r>
              <a:rPr lang="en-US" sz="2000" b="0" dirty="0">
                <a:latin typeface="Arial" charset="0"/>
              </a:rPr>
              <a:t>Note: for this to work, </a:t>
            </a:r>
            <a:r>
              <a:rPr lang="en-US" sz="2000" b="0" dirty="0" smtClean="0">
                <a:latin typeface="Arial" charset="0"/>
              </a:rPr>
              <a:t>need </a:t>
            </a:r>
            <a:r>
              <a:rPr lang="en-US" sz="2000" b="0" dirty="0">
                <a:latin typeface="Arial" charset="0"/>
              </a:rPr>
              <a:t>restrictions on </a:t>
            </a:r>
            <a:r>
              <a:rPr lang="en-US" sz="2000" dirty="0">
                <a:latin typeface="Arial" charset="0"/>
              </a:rPr>
              <a:t>minimum frame size</a:t>
            </a:r>
            <a:r>
              <a:rPr lang="en-US" sz="2000" b="0" dirty="0">
                <a:latin typeface="Arial" charset="0"/>
              </a:rPr>
              <a:t> and </a:t>
            </a:r>
            <a:r>
              <a:rPr lang="en-US" sz="2000" dirty="0">
                <a:latin typeface="Arial" charset="0"/>
              </a:rPr>
              <a:t>maximum </a:t>
            </a:r>
            <a:r>
              <a:rPr lang="en-US" sz="2000" dirty="0" smtClean="0">
                <a:latin typeface="Arial" charset="0"/>
              </a:rPr>
              <a:t>distance. </a:t>
            </a:r>
          </a:p>
          <a:p>
            <a:pPr algn="l" eaLnBrk="0" hangingPunct="0"/>
            <a:endParaRPr lang="en-US" sz="2000" dirty="0"/>
          </a:p>
          <a:p>
            <a:pPr algn="l" eaLnBrk="0" hangingPunct="0"/>
            <a:r>
              <a:rPr lang="en-US" sz="2000" b="1" i="1" dirty="0" smtClean="0">
                <a:solidFill>
                  <a:srgbClr val="FF6600"/>
                </a:solidFill>
                <a:latin typeface="Arial" charset="0"/>
              </a:rPr>
              <a:t> Why?</a:t>
            </a:r>
            <a:endParaRPr lang="en-US" sz="2000" b="1" i="1" dirty="0">
              <a:solidFill>
                <a:srgbClr val="FF6600"/>
              </a:solidFill>
              <a:latin typeface="Arial" charset="0"/>
            </a:endParaRPr>
          </a:p>
        </p:txBody>
      </p:sp>
    </p:spTree>
    <p:extLst>
      <p:ext uri="{BB962C8B-B14F-4D97-AF65-F5344CB8AC3E}">
        <p14:creationId xmlns:p14="http://schemas.microsoft.com/office/powerpoint/2010/main" val="1884242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a:xfrm>
            <a:off x="381000" y="-334962"/>
            <a:ext cx="9067800" cy="1173162"/>
          </a:xfrm>
        </p:spPr>
        <p:txBody>
          <a:bodyPr/>
          <a:lstStyle/>
          <a:p>
            <a:r>
              <a:rPr lang="en-US" dirty="0">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48000"/>
            <a:ext cx="8458200" cy="3698875"/>
          </a:xfrm>
        </p:spPr>
        <p:txBody>
          <a:bodyPr/>
          <a:lstStyle/>
          <a:p>
            <a:r>
              <a:rPr lang="en-US" dirty="0">
                <a:latin typeface="Arial" charset="0"/>
                <a:cs typeface="Arial" charset="0"/>
              </a:rPr>
              <a:t>Latency depends on physical length of link</a:t>
            </a:r>
          </a:p>
          <a:p>
            <a:pPr lvl="1"/>
            <a:r>
              <a:rPr lang="en-US" dirty="0">
                <a:latin typeface="Arial" charset="0"/>
                <a:ea typeface="Arial" charset="0"/>
                <a:cs typeface="Arial" charset="0"/>
              </a:rPr>
              <a:t>Time to propagate a packet from one end to the other</a:t>
            </a:r>
          </a:p>
          <a:p>
            <a:r>
              <a:rPr lang="en-US" dirty="0">
                <a:latin typeface="Arial" charset="0"/>
                <a:cs typeface="Arial" charset="0"/>
              </a:rPr>
              <a:t> Suppose </a:t>
            </a:r>
            <a:r>
              <a:rPr lang="en-US" i="1" dirty="0">
                <a:latin typeface="Arial" charset="0"/>
                <a:cs typeface="Arial" charset="0"/>
              </a:rPr>
              <a:t>A</a:t>
            </a:r>
            <a:r>
              <a:rPr lang="en-US" dirty="0">
                <a:latin typeface="Arial" charset="0"/>
                <a:cs typeface="Arial" charset="0"/>
              </a:rPr>
              <a:t> sends a packet at time</a:t>
            </a:r>
            <a:r>
              <a:rPr lang="en-US" b="1" dirty="0">
                <a:latin typeface="Arial" charset="0"/>
                <a:cs typeface="Arial" charset="0"/>
              </a:rPr>
              <a:t> </a:t>
            </a:r>
            <a:r>
              <a:rPr lang="en-US" b="1" i="1" dirty="0">
                <a:latin typeface="Arial" charset="0"/>
                <a:cs typeface="Arial" charset="0"/>
              </a:rPr>
              <a:t>t</a:t>
            </a:r>
            <a:endParaRPr lang="en-US" dirty="0">
              <a:latin typeface="Arial" charset="0"/>
              <a:cs typeface="Arial" charset="0"/>
            </a:endParaRPr>
          </a:p>
          <a:p>
            <a:pPr lvl="1"/>
            <a:r>
              <a:rPr lang="en-US" dirty="0">
                <a:latin typeface="Arial" charset="0"/>
                <a:ea typeface="Arial" charset="0"/>
                <a:cs typeface="Arial" charset="0"/>
              </a:rPr>
              <a:t>And </a:t>
            </a:r>
            <a:r>
              <a:rPr lang="en-US" i="1" dirty="0">
                <a:latin typeface="Arial" charset="0"/>
                <a:ea typeface="Arial" charset="0"/>
                <a:cs typeface="Arial" charset="0"/>
              </a:rPr>
              <a:t>B</a:t>
            </a:r>
            <a:r>
              <a:rPr lang="en-US" dirty="0">
                <a:latin typeface="Arial" charset="0"/>
                <a:ea typeface="Arial" charset="0"/>
                <a:cs typeface="Arial" charset="0"/>
              </a:rPr>
              <a:t> sees an idle line at a time just before </a:t>
            </a:r>
            <a:r>
              <a:rPr lang="en-US" b="1" i="1" dirty="0" err="1">
                <a:latin typeface="Arial" charset="0"/>
                <a:ea typeface="Arial" charset="0"/>
                <a:cs typeface="Arial" charset="0"/>
              </a:rPr>
              <a:t>t</a:t>
            </a:r>
            <a:r>
              <a:rPr lang="en-US" dirty="0" err="1">
                <a:latin typeface="Arial" charset="0"/>
                <a:ea typeface="Arial" charset="0"/>
                <a:cs typeface="Arial" charset="0"/>
              </a:rPr>
              <a:t>+</a:t>
            </a:r>
            <a:r>
              <a:rPr lang="en-US" b="1" i="1" dirty="0" err="1">
                <a:latin typeface="Arial" charset="0"/>
                <a:ea typeface="Arial" charset="0"/>
                <a:cs typeface="Arial" charset="0"/>
              </a:rPr>
              <a:t>d</a:t>
            </a:r>
            <a:endParaRPr lang="en-US" dirty="0">
              <a:latin typeface="Arial" charset="0"/>
              <a:ea typeface="Arial" charset="0"/>
              <a:cs typeface="Arial" charset="0"/>
            </a:endParaRPr>
          </a:p>
          <a:p>
            <a:pPr lvl="1"/>
            <a:r>
              <a:rPr lang="en-US" dirty="0">
                <a:latin typeface="Arial" charset="0"/>
                <a:ea typeface="Arial" charset="0"/>
                <a:cs typeface="Arial" charset="0"/>
              </a:rPr>
              <a:t>… so </a:t>
            </a:r>
            <a:r>
              <a:rPr lang="en-US" i="1" dirty="0">
                <a:latin typeface="Arial" charset="0"/>
                <a:ea typeface="Arial" charset="0"/>
                <a:cs typeface="Arial" charset="0"/>
              </a:rPr>
              <a:t>B</a:t>
            </a:r>
            <a:r>
              <a:rPr lang="en-US" dirty="0">
                <a:latin typeface="Arial" charset="0"/>
                <a:ea typeface="Arial" charset="0"/>
                <a:cs typeface="Arial" charset="0"/>
              </a:rPr>
              <a:t> happily starts transmitting a packet</a:t>
            </a:r>
          </a:p>
          <a:p>
            <a:r>
              <a:rPr lang="en-US" i="1" dirty="0">
                <a:latin typeface="Arial" charset="0"/>
                <a:cs typeface="Arial" charset="0"/>
              </a:rPr>
              <a:t>B</a:t>
            </a:r>
            <a:r>
              <a:rPr lang="en-US" dirty="0">
                <a:latin typeface="Arial" charset="0"/>
                <a:cs typeface="Arial" charset="0"/>
              </a:rPr>
              <a:t> detects a collision, and sends </a:t>
            </a:r>
            <a:r>
              <a:rPr lang="en-US" dirty="0">
                <a:solidFill>
                  <a:srgbClr val="0000FF"/>
                </a:solidFill>
                <a:latin typeface="Arial" charset="0"/>
                <a:cs typeface="Arial" charset="0"/>
              </a:rPr>
              <a:t>jamming signal</a:t>
            </a:r>
            <a:endParaRPr lang="en-US" dirty="0">
              <a:latin typeface="Arial" charset="0"/>
              <a:cs typeface="Arial" charset="0"/>
            </a:endParaRPr>
          </a:p>
          <a:p>
            <a:pPr lvl="1"/>
            <a:r>
              <a:rPr lang="en-US" dirty="0">
                <a:latin typeface="Arial" charset="0"/>
                <a:ea typeface="Arial" charset="0"/>
                <a:cs typeface="Arial" charset="0"/>
              </a:rPr>
              <a:t>But </a:t>
            </a:r>
            <a:r>
              <a:rPr lang="en-US" i="1" dirty="0">
                <a:latin typeface="Arial" charset="0"/>
                <a:ea typeface="Arial" charset="0"/>
                <a:cs typeface="Arial" charset="0"/>
              </a:rPr>
              <a:t>A</a:t>
            </a:r>
            <a:r>
              <a:rPr lang="en-US" dirty="0">
                <a:latin typeface="Arial" charset="0"/>
                <a:ea typeface="Arial" charset="0"/>
                <a:cs typeface="Arial" charset="0"/>
              </a:rPr>
              <a:t> can</a:t>
            </a:r>
            <a:r>
              <a:rPr lang="ja-JP" altLang="en-US" dirty="0">
                <a:latin typeface="Arial" charset="0"/>
                <a:ea typeface="Arial" charset="0"/>
                <a:cs typeface="Arial" charset="0"/>
              </a:rPr>
              <a:t>’</a:t>
            </a:r>
            <a:r>
              <a:rPr lang="en-US" dirty="0">
                <a:latin typeface="Arial" charset="0"/>
                <a:ea typeface="Arial" charset="0"/>
                <a:cs typeface="Arial" charset="0"/>
              </a:rPr>
              <a:t>t see collision until </a:t>
            </a:r>
            <a:r>
              <a:rPr lang="en-US" b="1" i="1" dirty="0">
                <a:latin typeface="Arial" charset="0"/>
                <a:ea typeface="Arial" charset="0"/>
                <a:cs typeface="Arial" charset="0"/>
              </a:rPr>
              <a:t>t</a:t>
            </a:r>
            <a:r>
              <a:rPr lang="en-US" dirty="0">
                <a:latin typeface="Arial" charset="0"/>
                <a:ea typeface="Arial" charset="0"/>
                <a:cs typeface="Arial" charset="0"/>
              </a:rPr>
              <a:t>+</a:t>
            </a:r>
            <a:r>
              <a:rPr lang="en-US" b="1" i="1" dirty="0">
                <a:latin typeface="Arial" charset="0"/>
                <a:ea typeface="Arial" charset="0"/>
                <a:cs typeface="Arial" charset="0"/>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6"/>
          <p:cNvSpPr>
            <a:spLocks noChangeArrowheads="1"/>
          </p:cNvSpPr>
          <p:nvPr/>
        </p:nvSpPr>
        <p:spPr bwMode="auto">
          <a:xfrm>
            <a:off x="2074863" y="1970089"/>
            <a:ext cx="5568950" cy="87311"/>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96266" name="Text Box 13"/>
          <p:cNvSpPr txBox="1">
            <a:spLocks noChangeArrowheads="1"/>
          </p:cNvSpPr>
          <p:nvPr/>
        </p:nvSpPr>
        <p:spPr bwMode="auto">
          <a:xfrm>
            <a:off x="4030663" y="1547813"/>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latency</a:t>
            </a:r>
            <a:r>
              <a:rPr lang="en-US" i="1">
                <a:latin typeface="Helvetica" charset="0"/>
              </a:rPr>
              <a:t> d</a:t>
            </a:r>
            <a:endParaRPr lang="en-US">
              <a:latin typeface="Helvetica" charset="0"/>
            </a:endParaRPr>
          </a:p>
        </p:txBody>
      </p:sp>
      <p:sp>
        <p:nvSpPr>
          <p:cNvPr id="96267" name="Text Box 14"/>
          <p:cNvSpPr txBox="1">
            <a:spLocks noChangeArrowheads="1"/>
          </p:cNvSpPr>
          <p:nvPr/>
        </p:nvSpPr>
        <p:spPr bwMode="auto">
          <a:xfrm>
            <a:off x="517525" y="12652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A</a:t>
            </a:r>
            <a:endParaRPr lang="en-US">
              <a:latin typeface="Helvetica" charset="0"/>
            </a:endParaRPr>
          </a:p>
        </p:txBody>
      </p:sp>
      <p:sp>
        <p:nvSpPr>
          <p:cNvPr id="96268" name="Text Box 15"/>
          <p:cNvSpPr txBox="1">
            <a:spLocks noChangeArrowheads="1"/>
          </p:cNvSpPr>
          <p:nvPr/>
        </p:nvSpPr>
        <p:spPr bwMode="auto">
          <a:xfrm>
            <a:off x="8658225" y="12017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B</a:t>
            </a:r>
            <a:endParaRPr lang="en-US">
              <a:latin typeface="Helvetica" charset="0"/>
            </a:endParaRPr>
          </a:p>
        </p:txBody>
      </p:sp>
    </p:spTree>
    <p:extLst>
      <p:ext uri="{BB962C8B-B14F-4D97-AF65-F5344CB8AC3E}">
        <p14:creationId xmlns:p14="http://schemas.microsoft.com/office/powerpoint/2010/main" val="2304052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5" name="Rectangle 3"/>
          <p:cNvSpPr>
            <a:spLocks noGrp="1" noChangeArrowheads="1"/>
          </p:cNvSpPr>
          <p:nvPr>
            <p:ph type="body" idx="1"/>
          </p:nvPr>
        </p:nvSpPr>
        <p:spPr>
          <a:xfrm>
            <a:off x="457200" y="2895600"/>
            <a:ext cx="8458200" cy="3822700"/>
          </a:xfrm>
        </p:spPr>
        <p:txBody>
          <a:bodyPr/>
          <a:lstStyle/>
          <a:p>
            <a:pPr>
              <a:lnSpc>
                <a:spcPct val="90000"/>
              </a:lnSpc>
            </a:pPr>
            <a:r>
              <a:rPr lang="en-US" i="1" dirty="0">
                <a:latin typeface="Arial" charset="0"/>
                <a:cs typeface="Arial" charset="0"/>
              </a:rPr>
              <a:t>A</a:t>
            </a:r>
            <a:r>
              <a:rPr lang="en-US" dirty="0">
                <a:latin typeface="Arial" charset="0"/>
                <a:cs typeface="Arial" charset="0"/>
              </a:rPr>
              <a:t> needs to wait for time </a:t>
            </a:r>
            <a:r>
              <a:rPr lang="en-US" b="1" i="1" dirty="0">
                <a:latin typeface="Arial" charset="0"/>
                <a:cs typeface="Arial" charset="0"/>
              </a:rPr>
              <a:t>2d</a:t>
            </a:r>
            <a:r>
              <a:rPr lang="en-US" dirty="0">
                <a:latin typeface="Arial" charset="0"/>
                <a:cs typeface="Arial" charset="0"/>
              </a:rPr>
              <a:t> to detect collision</a:t>
            </a:r>
          </a:p>
          <a:p>
            <a:pPr lvl="1">
              <a:lnSpc>
                <a:spcPct val="90000"/>
              </a:lnSpc>
            </a:pPr>
            <a:r>
              <a:rPr lang="en-US" dirty="0">
                <a:latin typeface="Arial" charset="0"/>
                <a:ea typeface="Arial" charset="0"/>
                <a:cs typeface="Arial" charset="0"/>
              </a:rPr>
              <a:t>So, </a:t>
            </a:r>
            <a:r>
              <a:rPr lang="en-US" i="1" dirty="0">
                <a:latin typeface="Arial" charset="0"/>
                <a:ea typeface="Arial" charset="0"/>
                <a:cs typeface="Arial" charset="0"/>
              </a:rPr>
              <a:t>A</a:t>
            </a:r>
            <a:r>
              <a:rPr lang="en-US" dirty="0">
                <a:latin typeface="Arial" charset="0"/>
                <a:ea typeface="Arial" charset="0"/>
                <a:cs typeface="Arial" charset="0"/>
              </a:rPr>
              <a:t> should </a:t>
            </a:r>
            <a:r>
              <a:rPr lang="en-US" dirty="0">
                <a:solidFill>
                  <a:srgbClr val="FF3300"/>
                </a:solidFill>
                <a:latin typeface="Arial" charset="0"/>
                <a:ea typeface="Arial" charset="0"/>
                <a:cs typeface="Arial" charset="0"/>
              </a:rPr>
              <a:t>keep transmitting</a:t>
            </a:r>
            <a:r>
              <a:rPr lang="en-US" dirty="0">
                <a:latin typeface="Arial" charset="0"/>
                <a:ea typeface="Arial" charset="0"/>
                <a:cs typeface="Arial" charset="0"/>
              </a:rPr>
              <a:t> during this period</a:t>
            </a:r>
          </a:p>
          <a:p>
            <a:pPr lvl="1">
              <a:lnSpc>
                <a:spcPct val="90000"/>
              </a:lnSpc>
            </a:pPr>
            <a:r>
              <a:rPr lang="en-US" dirty="0">
                <a:latin typeface="Arial" charset="0"/>
                <a:ea typeface="Arial" charset="0"/>
                <a:cs typeface="Arial" charset="0"/>
              </a:rPr>
              <a:t>… and keep an eye out for a possible collision</a:t>
            </a:r>
          </a:p>
          <a:p>
            <a:pPr>
              <a:lnSpc>
                <a:spcPct val="90000"/>
              </a:lnSpc>
            </a:pPr>
            <a:r>
              <a:rPr lang="en-US" dirty="0">
                <a:latin typeface="Arial" charset="0"/>
                <a:cs typeface="Arial" charset="0"/>
              </a:rPr>
              <a:t>Imposes restrictions.  E.g., for 10 Mbps Ethernet:</a:t>
            </a:r>
          </a:p>
          <a:p>
            <a:pPr lvl="1">
              <a:lnSpc>
                <a:spcPct val="90000"/>
              </a:lnSpc>
              <a:buClr>
                <a:schemeClr val="tx2"/>
              </a:buClr>
            </a:pPr>
            <a:r>
              <a:rPr lang="en-US" dirty="0">
                <a:solidFill>
                  <a:srgbClr val="FF3300"/>
                </a:solidFill>
                <a:latin typeface="Arial" charset="0"/>
                <a:ea typeface="Arial" charset="0"/>
                <a:cs typeface="Arial" charset="0"/>
              </a:rPr>
              <a:t>Maximum length</a:t>
            </a:r>
            <a:r>
              <a:rPr lang="en-US" dirty="0">
                <a:latin typeface="Arial" charset="0"/>
                <a:ea typeface="Arial" charset="0"/>
                <a:cs typeface="Arial" charset="0"/>
              </a:rPr>
              <a:t> of the wire: 2,500 meters</a:t>
            </a:r>
          </a:p>
          <a:p>
            <a:pPr lvl="1">
              <a:lnSpc>
                <a:spcPct val="90000"/>
              </a:lnSpc>
              <a:buClr>
                <a:schemeClr val="tx2"/>
              </a:buClr>
            </a:pPr>
            <a:r>
              <a:rPr lang="en-US" dirty="0">
                <a:solidFill>
                  <a:srgbClr val="FF3300"/>
                </a:solidFill>
                <a:latin typeface="Arial" charset="0"/>
                <a:ea typeface="Arial" charset="0"/>
                <a:cs typeface="Arial" charset="0"/>
              </a:rPr>
              <a:t>Minimum length</a:t>
            </a:r>
            <a:r>
              <a:rPr lang="en-US" dirty="0">
                <a:latin typeface="Arial" charset="0"/>
                <a:ea typeface="Arial" charset="0"/>
                <a:cs typeface="Arial" charset="0"/>
              </a:rPr>
              <a:t> of a frame: 512 bits (64 bytes)</a:t>
            </a:r>
          </a:p>
          <a:p>
            <a:pPr lvl="2">
              <a:lnSpc>
                <a:spcPct val="90000"/>
              </a:lnSpc>
            </a:pPr>
            <a:r>
              <a:rPr lang="en-US" dirty="0">
                <a:latin typeface="Arial" charset="0"/>
                <a:ea typeface="Arial" charset="0"/>
                <a:cs typeface="Arial" charset="0"/>
              </a:rPr>
              <a:t>512 bits = 51.2 </a:t>
            </a:r>
            <a:r>
              <a:rPr lang="en-US" dirty="0">
                <a:latin typeface="Arial" charset="0"/>
                <a:ea typeface="Arial" charset="0"/>
                <a:cs typeface="Arial" charset="0"/>
                <a:sym typeface="Symbol" charset="0"/>
              </a:rPr>
              <a:t>sec (at 10 Mbit/sec)</a:t>
            </a:r>
          </a:p>
          <a:p>
            <a:pPr lvl="2">
              <a:lnSpc>
                <a:spcPct val="90000"/>
              </a:lnSpc>
            </a:pPr>
            <a:r>
              <a:rPr lang="en-US" dirty="0">
                <a:latin typeface="Arial" charset="0"/>
                <a:ea typeface="Arial" charset="0"/>
                <a:cs typeface="Arial" charset="0"/>
                <a:sym typeface="Symbol" charset="0"/>
              </a:rPr>
              <a:t>For light in vacuum, </a:t>
            </a:r>
            <a:r>
              <a:rPr lang="en-US" dirty="0">
                <a:latin typeface="Arial" charset="0"/>
                <a:ea typeface="Arial" charset="0"/>
                <a:cs typeface="Arial" charset="0"/>
              </a:rPr>
              <a:t>51.2 </a:t>
            </a:r>
            <a:r>
              <a:rPr lang="en-US" dirty="0">
                <a:latin typeface="Arial" charset="0"/>
                <a:ea typeface="Arial" charset="0"/>
                <a:cs typeface="Arial" charset="0"/>
                <a:sym typeface="Symbol" charset="0"/>
              </a:rPr>
              <a:t>sec ≈ 15,000 meters</a:t>
            </a:r>
            <a:br>
              <a:rPr lang="en-US" dirty="0">
                <a:latin typeface="Arial" charset="0"/>
                <a:ea typeface="Arial" charset="0"/>
                <a:cs typeface="Arial" charset="0"/>
                <a:sym typeface="Symbol" charset="0"/>
              </a:rPr>
            </a:br>
            <a:r>
              <a:rPr lang="en-US" dirty="0">
                <a:latin typeface="Arial" charset="0"/>
                <a:ea typeface="Arial" charset="0"/>
                <a:cs typeface="Arial" charset="0"/>
                <a:sym typeface="Symbol" charset="0"/>
              </a:rPr>
              <a:t>   vs. 5,000 meters </a:t>
            </a:r>
            <a:r>
              <a:rPr lang="ja-JP" altLang="en-US" dirty="0">
                <a:latin typeface="Arial" charset="0"/>
                <a:ea typeface="Arial" charset="0"/>
                <a:cs typeface="Arial" charset="0"/>
                <a:sym typeface="Symbol" charset="0"/>
              </a:rPr>
              <a:t>“</a:t>
            </a:r>
            <a:r>
              <a:rPr lang="en-US" dirty="0">
                <a:latin typeface="Arial" charset="0"/>
                <a:ea typeface="Arial" charset="0"/>
                <a:cs typeface="Arial" charset="0"/>
                <a:sym typeface="Symbol" charset="0"/>
              </a:rPr>
              <a:t>round trip</a:t>
            </a:r>
            <a:r>
              <a:rPr lang="ja-JP" altLang="en-US" dirty="0">
                <a:latin typeface="Arial" charset="0"/>
                <a:ea typeface="Arial" charset="0"/>
                <a:cs typeface="Arial" charset="0"/>
                <a:sym typeface="Symbol" charset="0"/>
              </a:rPr>
              <a:t>”</a:t>
            </a:r>
            <a:r>
              <a:rPr lang="en-US" dirty="0">
                <a:latin typeface="Arial" charset="0"/>
                <a:ea typeface="Arial" charset="0"/>
                <a:cs typeface="Arial" charset="0"/>
                <a:sym typeface="Symbol" charset="0"/>
              </a:rPr>
              <a:t> to wait for </a:t>
            </a:r>
            <a:r>
              <a:rPr lang="en-US" dirty="0" smtClean="0">
                <a:latin typeface="Arial" charset="0"/>
                <a:ea typeface="Arial" charset="0"/>
                <a:cs typeface="Arial" charset="0"/>
                <a:sym typeface="Symbol" charset="0"/>
              </a:rPr>
              <a:t>collision</a:t>
            </a:r>
          </a:p>
          <a:p>
            <a:pPr lvl="1">
              <a:lnSpc>
                <a:spcPct val="90000"/>
              </a:lnSpc>
            </a:pPr>
            <a:r>
              <a:rPr lang="en-US" dirty="0" smtClean="0">
                <a:latin typeface="Arial" charset="0"/>
                <a:ea typeface="Arial" charset="0"/>
                <a:cs typeface="Arial" charset="0"/>
                <a:sym typeface="Symbol" charset="0"/>
              </a:rPr>
              <a:t>What about 10Gbps Ethernet?</a:t>
            </a:r>
            <a:endParaRPr lang="en-US" dirty="0">
              <a:latin typeface="Arial" charset="0"/>
              <a:ea typeface="Arial" charset="0"/>
              <a:cs typeface="Arial" charset="0"/>
              <a:sym typeface="Symbol" charset="0"/>
            </a:endParaRPr>
          </a:p>
        </p:txBody>
      </p:sp>
      <p:pic>
        <p:nvPicPr>
          <p:cNvPr id="98309"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Rectangle 6"/>
          <p:cNvSpPr>
            <a:spLocks noChangeArrowheads="1"/>
          </p:cNvSpPr>
          <p:nvPr/>
        </p:nvSpPr>
        <p:spPr bwMode="auto">
          <a:xfrm>
            <a:off x="2074863" y="1970089"/>
            <a:ext cx="5568950" cy="87312"/>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98314" name="Text Box 13"/>
          <p:cNvSpPr txBox="1">
            <a:spLocks noChangeArrowheads="1"/>
          </p:cNvSpPr>
          <p:nvPr/>
        </p:nvSpPr>
        <p:spPr bwMode="auto">
          <a:xfrm>
            <a:off x="4032250" y="1547813"/>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latency </a:t>
            </a:r>
            <a:r>
              <a:rPr lang="en-US" i="1">
                <a:latin typeface="Helvetica" charset="0"/>
              </a:rPr>
              <a:t>d</a:t>
            </a:r>
            <a:endParaRPr lang="en-US">
              <a:latin typeface="Helvetica" charset="0"/>
            </a:endParaRPr>
          </a:p>
        </p:txBody>
      </p:sp>
      <p:sp>
        <p:nvSpPr>
          <p:cNvPr id="98315" name="Text Box 14"/>
          <p:cNvSpPr txBox="1">
            <a:spLocks noChangeArrowheads="1"/>
          </p:cNvSpPr>
          <p:nvPr/>
        </p:nvSpPr>
        <p:spPr bwMode="auto">
          <a:xfrm>
            <a:off x="517525" y="12652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A</a:t>
            </a:r>
            <a:endParaRPr lang="en-US">
              <a:latin typeface="Helvetica" charset="0"/>
            </a:endParaRPr>
          </a:p>
        </p:txBody>
      </p:sp>
      <p:sp>
        <p:nvSpPr>
          <p:cNvPr id="98316" name="Text Box 15"/>
          <p:cNvSpPr txBox="1">
            <a:spLocks noChangeArrowheads="1"/>
          </p:cNvSpPr>
          <p:nvPr/>
        </p:nvSpPr>
        <p:spPr bwMode="auto">
          <a:xfrm>
            <a:off x="8658225" y="12017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B</a:t>
            </a:r>
            <a:endParaRPr lang="en-US">
              <a:latin typeface="Helvetica" charset="0"/>
            </a:endParaRPr>
          </a:p>
        </p:txBody>
      </p:sp>
      <p:sp>
        <p:nvSpPr>
          <p:cNvPr id="18" name="Rectangle 2"/>
          <p:cNvSpPr>
            <a:spLocks noGrp="1" noChangeArrowheads="1"/>
          </p:cNvSpPr>
          <p:nvPr>
            <p:ph type="title"/>
          </p:nvPr>
        </p:nvSpPr>
        <p:spPr>
          <a:xfrm>
            <a:off x="381000" y="-334962"/>
            <a:ext cx="9067800" cy="1173162"/>
          </a:xfrm>
        </p:spPr>
        <p:txBody>
          <a:bodyPr/>
          <a:lstStyle/>
          <a:p>
            <a:r>
              <a:rPr lang="en-US" dirty="0">
                <a:latin typeface="Helvetica" charset="0"/>
                <a:ea typeface="ＭＳ Ｐゴシック" charset="0"/>
                <a:cs typeface="ＭＳ Ｐゴシック" charset="0"/>
              </a:rPr>
              <a:t>Limits on CSMA/CD Network Length</a:t>
            </a:r>
          </a:p>
        </p:txBody>
      </p:sp>
    </p:spTree>
    <p:extLst>
      <p:ext uri="{BB962C8B-B14F-4D97-AF65-F5344CB8AC3E}">
        <p14:creationId xmlns:p14="http://schemas.microsoft.com/office/powerpoint/2010/main" val="3736432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5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5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515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515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5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Key </a:t>
            </a:r>
            <a:r>
              <a:rPr lang="en-US" dirty="0">
                <a:latin typeface="Helvetica" charset="0"/>
                <a:ea typeface="ＭＳ Ｐゴシック" charset="0"/>
                <a:cs typeface="ＭＳ Ｐゴシック" charset="0"/>
              </a:rPr>
              <a:t>Ideas of Random Access</a:t>
            </a:r>
          </a:p>
        </p:txBody>
      </p:sp>
      <p:sp>
        <p:nvSpPr>
          <p:cNvPr id="967683" name="Rectangle 3"/>
          <p:cNvSpPr>
            <a:spLocks noGrp="1" noChangeArrowheads="1"/>
          </p:cNvSpPr>
          <p:nvPr>
            <p:ph type="body" idx="1"/>
          </p:nvPr>
        </p:nvSpPr>
        <p:spPr/>
        <p:txBody>
          <a:bodyPr/>
          <a:lstStyle/>
          <a:p>
            <a:pPr marL="457200" indent="-457200">
              <a:buClr>
                <a:schemeClr val="tx2"/>
              </a:buClr>
              <a:buFont typeface="+mj-lt"/>
              <a:buAutoNum type="arabicPeriod"/>
            </a:pPr>
            <a:r>
              <a:rPr lang="en-US" sz="2400" u="sng" dirty="0">
                <a:solidFill>
                  <a:srgbClr val="000090"/>
                </a:solidFill>
                <a:latin typeface="Arial" charset="0"/>
                <a:cs typeface="Arial" charset="0"/>
              </a:rPr>
              <a:t>Carrier sense</a:t>
            </a:r>
          </a:p>
          <a:p>
            <a:pPr lvl="1"/>
            <a:r>
              <a:rPr lang="en-US" sz="2000" dirty="0">
                <a:solidFill>
                  <a:srgbClr val="FF0000"/>
                </a:solidFill>
                <a:latin typeface="Arial" charset="0"/>
                <a:ea typeface="Arial" charset="0"/>
                <a:cs typeface="Arial" charset="0"/>
              </a:rPr>
              <a:t>Listen before speaking, and don</a:t>
            </a:r>
            <a:r>
              <a:rPr lang="ja-JP" altLang="en-US" sz="2000" dirty="0">
                <a:solidFill>
                  <a:srgbClr val="FF0000"/>
                </a:solidFill>
                <a:latin typeface="Arial" charset="0"/>
                <a:ea typeface="Arial" charset="0"/>
                <a:cs typeface="Arial" charset="0"/>
              </a:rPr>
              <a:t>’</a:t>
            </a:r>
            <a:r>
              <a:rPr lang="en-US" sz="2000" dirty="0">
                <a:solidFill>
                  <a:srgbClr val="FF0000"/>
                </a:solidFill>
                <a:latin typeface="Arial" charset="0"/>
                <a:ea typeface="Arial" charset="0"/>
                <a:cs typeface="Arial" charset="0"/>
              </a:rPr>
              <a:t>t interrupt</a:t>
            </a:r>
          </a:p>
          <a:p>
            <a:pPr lvl="1"/>
            <a:r>
              <a:rPr lang="en-US" sz="2000" dirty="0">
                <a:latin typeface="Arial" charset="0"/>
                <a:ea typeface="Arial" charset="0"/>
                <a:cs typeface="Arial" charset="0"/>
              </a:rPr>
              <a:t>Checking if someone else is already sending data</a:t>
            </a:r>
          </a:p>
          <a:p>
            <a:pPr lvl="1"/>
            <a:r>
              <a:rPr lang="en-US" sz="2000" dirty="0">
                <a:latin typeface="Arial" charset="0"/>
                <a:ea typeface="Arial" charset="0"/>
                <a:cs typeface="Arial" charset="0"/>
              </a:rPr>
              <a:t>… and waiting till the other node is done</a:t>
            </a:r>
          </a:p>
          <a:p>
            <a:pPr marL="457200" indent="-457200">
              <a:buClr>
                <a:schemeClr val="tx2"/>
              </a:buClr>
              <a:buFont typeface="+mj-lt"/>
              <a:buAutoNum type="arabicPeriod"/>
            </a:pPr>
            <a:r>
              <a:rPr lang="en-US" sz="2400" u="sng" dirty="0">
                <a:solidFill>
                  <a:srgbClr val="000090"/>
                </a:solidFill>
                <a:latin typeface="Arial" charset="0"/>
                <a:cs typeface="Arial" charset="0"/>
              </a:rPr>
              <a:t>Collision detection</a:t>
            </a:r>
          </a:p>
          <a:p>
            <a:pPr lvl="1"/>
            <a:r>
              <a:rPr lang="en-US" sz="2000" dirty="0">
                <a:solidFill>
                  <a:srgbClr val="FF0000"/>
                </a:solidFill>
                <a:latin typeface="Arial" charset="0"/>
                <a:ea typeface="Arial" charset="0"/>
                <a:cs typeface="Arial" charset="0"/>
              </a:rPr>
              <a:t>If someone else starts talking at the same time, </a:t>
            </a:r>
            <a:r>
              <a:rPr lang="en-US" sz="2000" dirty="0" smtClean="0">
                <a:solidFill>
                  <a:srgbClr val="FF0000"/>
                </a:solidFill>
                <a:latin typeface="Arial" charset="0"/>
                <a:ea typeface="Arial" charset="0"/>
                <a:cs typeface="Arial" charset="0"/>
              </a:rPr>
              <a:t>stop</a:t>
            </a:r>
          </a:p>
          <a:p>
            <a:pPr lvl="2"/>
            <a:r>
              <a:rPr lang="en-US" sz="1800" i="1" dirty="0" smtClean="0">
                <a:solidFill>
                  <a:srgbClr val="FF0000"/>
                </a:solidFill>
                <a:latin typeface="Arial" charset="0"/>
                <a:ea typeface="Arial" charset="0"/>
                <a:cs typeface="Arial" charset="0"/>
              </a:rPr>
              <a:t>But make sure everyone knows there was a collision!</a:t>
            </a:r>
            <a:endParaRPr lang="en-US" sz="1800" i="1" dirty="0">
              <a:solidFill>
                <a:srgbClr val="FF0000"/>
              </a:solidFill>
              <a:latin typeface="Arial" charset="0"/>
              <a:ea typeface="Arial" charset="0"/>
              <a:cs typeface="Arial" charset="0"/>
            </a:endParaRPr>
          </a:p>
          <a:p>
            <a:pPr lvl="1"/>
            <a:r>
              <a:rPr lang="en-US" sz="2000" dirty="0">
                <a:latin typeface="Arial" charset="0"/>
                <a:ea typeface="Arial" charset="0"/>
                <a:cs typeface="Arial" charset="0"/>
              </a:rPr>
              <a:t>Realizing when two nodes are transmitting at once</a:t>
            </a:r>
          </a:p>
          <a:p>
            <a:pPr lvl="1"/>
            <a:r>
              <a:rPr lang="en-US" sz="2000" dirty="0">
                <a:latin typeface="Arial" charset="0"/>
                <a:ea typeface="Arial" charset="0"/>
                <a:cs typeface="Arial" charset="0"/>
              </a:rPr>
              <a:t>…by detecting that the data on the wire is garbled</a:t>
            </a:r>
          </a:p>
          <a:p>
            <a:pPr marL="457200" indent="-457200">
              <a:buClr>
                <a:schemeClr val="tx2"/>
              </a:buClr>
              <a:buFont typeface="+mj-lt"/>
              <a:buAutoNum type="arabicPeriod"/>
            </a:pPr>
            <a:r>
              <a:rPr lang="en-US" sz="2400" u="sng" dirty="0">
                <a:solidFill>
                  <a:srgbClr val="000090"/>
                </a:solidFill>
                <a:latin typeface="Arial" charset="0"/>
                <a:cs typeface="Arial" charset="0"/>
              </a:rPr>
              <a:t>Randomness</a:t>
            </a:r>
          </a:p>
          <a:p>
            <a:pPr lvl="1"/>
            <a:r>
              <a:rPr lang="en-US" sz="2000" i="1" dirty="0">
                <a:solidFill>
                  <a:srgbClr val="FF0000"/>
                </a:solidFill>
                <a:latin typeface="Arial" charset="0"/>
                <a:ea typeface="Arial" charset="0"/>
                <a:cs typeface="Arial" charset="0"/>
              </a:rPr>
              <a:t>Don</a:t>
            </a:r>
            <a:r>
              <a:rPr lang="ja-JP" altLang="en-US" sz="2000" i="1" dirty="0">
                <a:solidFill>
                  <a:srgbClr val="FF0000"/>
                </a:solidFill>
                <a:latin typeface="Arial" charset="0"/>
                <a:ea typeface="Arial" charset="0"/>
                <a:cs typeface="Arial" charset="0"/>
              </a:rPr>
              <a:t>’</a:t>
            </a:r>
            <a:r>
              <a:rPr lang="en-US" sz="2000" i="1" dirty="0">
                <a:solidFill>
                  <a:srgbClr val="FF0000"/>
                </a:solidFill>
                <a:latin typeface="Arial" charset="0"/>
                <a:ea typeface="Arial" charset="0"/>
                <a:cs typeface="Arial" charset="0"/>
              </a:rPr>
              <a:t>t start talking again right away</a:t>
            </a:r>
          </a:p>
          <a:p>
            <a:pPr lvl="1"/>
            <a:r>
              <a:rPr lang="en-US" sz="2000" dirty="0">
                <a:latin typeface="Arial" charset="0"/>
                <a:ea typeface="Arial" charset="0"/>
                <a:cs typeface="Arial" charset="0"/>
              </a:rPr>
              <a:t>Waiting for a random time before trying again</a:t>
            </a:r>
          </a:p>
        </p:txBody>
      </p:sp>
    </p:spTree>
    <p:extLst>
      <p:ext uri="{BB962C8B-B14F-4D97-AF65-F5344CB8AC3E}">
        <p14:creationId xmlns:p14="http://schemas.microsoft.com/office/powerpoint/2010/main" val="2002588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768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76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should you wait?</a:t>
            </a:r>
            <a:endParaRPr lang="en-US" dirty="0"/>
          </a:p>
        </p:txBody>
      </p:sp>
      <p:sp>
        <p:nvSpPr>
          <p:cNvPr id="3" name="Content Placeholder 2"/>
          <p:cNvSpPr>
            <a:spLocks noGrp="1"/>
          </p:cNvSpPr>
          <p:nvPr>
            <p:ph idx="1"/>
          </p:nvPr>
        </p:nvSpPr>
        <p:spPr/>
        <p:txBody>
          <a:bodyPr/>
          <a:lstStyle/>
          <a:p>
            <a:r>
              <a:rPr lang="en-US" dirty="0" smtClean="0"/>
              <a:t>After collision, when should you resend?</a:t>
            </a:r>
          </a:p>
          <a:p>
            <a:endParaRPr lang="en-US" dirty="0"/>
          </a:p>
          <a:p>
            <a:r>
              <a:rPr lang="en-US" dirty="0" smtClean="0"/>
              <a:t>Should it be immediate?</a:t>
            </a:r>
          </a:p>
          <a:p>
            <a:endParaRPr lang="en-US" dirty="0"/>
          </a:p>
          <a:p>
            <a:r>
              <a:rPr lang="en-US" dirty="0" smtClean="0"/>
              <a:t>Should it be a random number with a fixed distribution?</a:t>
            </a:r>
          </a:p>
          <a:p>
            <a:endParaRPr lang="en-US" dirty="0"/>
          </a:p>
          <a:p>
            <a:endParaRPr lang="en-US" dirty="0"/>
          </a:p>
        </p:txBody>
      </p:sp>
    </p:spTree>
    <p:extLst>
      <p:ext uri="{BB962C8B-B14F-4D97-AF65-F5344CB8AC3E}">
        <p14:creationId xmlns:p14="http://schemas.microsoft.com/office/powerpoint/2010/main" val="1171385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Ethernet: CSMA/CD Protocol</a:t>
            </a:r>
            <a:endParaRPr lang="en-US">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lstStyle/>
          <a:p>
            <a:pPr>
              <a:lnSpc>
                <a:spcPct val="110000"/>
              </a:lnSpc>
            </a:pPr>
            <a:r>
              <a:rPr lang="en-US" sz="2400" b="1" dirty="0">
                <a:latin typeface="Arial" charset="0"/>
                <a:cs typeface="Arial" charset="0"/>
              </a:rPr>
              <a:t>Carrier sense</a:t>
            </a:r>
            <a:r>
              <a:rPr lang="en-US" sz="2400" dirty="0">
                <a:latin typeface="Arial" charset="0"/>
                <a:cs typeface="Arial" charset="0"/>
              </a:rPr>
              <a:t>: wait for link to be idle</a:t>
            </a:r>
          </a:p>
          <a:p>
            <a:pPr>
              <a:lnSpc>
                <a:spcPct val="110000"/>
              </a:lnSpc>
            </a:pPr>
            <a:r>
              <a:rPr lang="en-US" sz="2400" b="1" dirty="0">
                <a:latin typeface="Arial" charset="0"/>
                <a:cs typeface="Arial" charset="0"/>
              </a:rPr>
              <a:t>Collision detection</a:t>
            </a:r>
            <a:r>
              <a:rPr lang="en-US" sz="2400" dirty="0">
                <a:latin typeface="Arial" charset="0"/>
                <a:cs typeface="Arial" charset="0"/>
              </a:rPr>
              <a:t>: listen while transmitting</a:t>
            </a:r>
          </a:p>
          <a:p>
            <a:pPr lvl="1">
              <a:lnSpc>
                <a:spcPct val="110000"/>
              </a:lnSpc>
            </a:pPr>
            <a:r>
              <a:rPr lang="en-US" sz="2000" dirty="0">
                <a:latin typeface="Arial" charset="0"/>
                <a:ea typeface="Arial" charset="0"/>
                <a:cs typeface="Arial" charset="0"/>
              </a:rPr>
              <a:t>No collision: transmission is complete</a:t>
            </a:r>
          </a:p>
          <a:p>
            <a:pPr lvl="1">
              <a:lnSpc>
                <a:spcPct val="110000"/>
              </a:lnSpc>
            </a:pPr>
            <a:r>
              <a:rPr lang="en-US" sz="2000" dirty="0">
                <a:latin typeface="Arial" charset="0"/>
                <a:ea typeface="Arial" charset="0"/>
                <a:cs typeface="Arial" charset="0"/>
              </a:rPr>
              <a:t>Collision: abort transmission &amp; send </a:t>
            </a:r>
            <a:r>
              <a:rPr lang="en-US" sz="2000" b="1" dirty="0">
                <a:solidFill>
                  <a:srgbClr val="0000FF"/>
                </a:solidFill>
                <a:latin typeface="Arial" charset="0"/>
                <a:ea typeface="Arial" charset="0"/>
                <a:cs typeface="Arial" charset="0"/>
              </a:rPr>
              <a:t>jam</a:t>
            </a:r>
            <a:r>
              <a:rPr lang="en-US" sz="2000" dirty="0">
                <a:latin typeface="Arial" charset="0"/>
                <a:ea typeface="Arial" charset="0"/>
                <a:cs typeface="Arial" charset="0"/>
              </a:rPr>
              <a:t> signal</a:t>
            </a:r>
          </a:p>
          <a:p>
            <a:pPr>
              <a:lnSpc>
                <a:spcPct val="110000"/>
              </a:lnSpc>
            </a:pPr>
            <a:r>
              <a:rPr lang="en-US" sz="2400" b="1" dirty="0">
                <a:latin typeface="Arial" charset="0"/>
                <a:cs typeface="Arial" charset="0"/>
              </a:rPr>
              <a:t>Random access</a:t>
            </a:r>
            <a:r>
              <a:rPr lang="en-US" sz="2400" dirty="0">
                <a:latin typeface="Arial" charset="0"/>
                <a:cs typeface="Arial" charset="0"/>
              </a:rPr>
              <a:t>: </a:t>
            </a:r>
            <a:r>
              <a:rPr lang="en-US" sz="2400" dirty="0">
                <a:solidFill>
                  <a:srgbClr val="0000FF"/>
                </a:solidFill>
                <a:latin typeface="Arial" charset="0"/>
                <a:cs typeface="Arial" charset="0"/>
              </a:rPr>
              <a:t>binary exponential back-off</a:t>
            </a:r>
            <a:endParaRPr lang="en-US" sz="2400" dirty="0">
              <a:latin typeface="Arial" charset="0"/>
              <a:cs typeface="Arial" charset="0"/>
            </a:endParaRPr>
          </a:p>
          <a:p>
            <a:pPr lvl="1">
              <a:lnSpc>
                <a:spcPct val="110000"/>
              </a:lnSpc>
            </a:pPr>
            <a:r>
              <a:rPr lang="en-US" sz="2000" dirty="0">
                <a:latin typeface="Arial" charset="0"/>
                <a:ea typeface="Arial" charset="0"/>
                <a:cs typeface="Arial" charset="0"/>
              </a:rPr>
              <a:t>After collision, wait a random time before trying again</a:t>
            </a:r>
          </a:p>
          <a:p>
            <a:pPr lvl="1">
              <a:lnSpc>
                <a:spcPct val="110000"/>
              </a:lnSpc>
            </a:pPr>
            <a:r>
              <a:rPr lang="en-US" sz="2000" dirty="0">
                <a:latin typeface="Arial" charset="0"/>
                <a:ea typeface="Arial" charset="0"/>
                <a:cs typeface="Arial" charset="0"/>
              </a:rPr>
              <a:t>After </a:t>
            </a:r>
            <a:r>
              <a:rPr lang="en-US" sz="2000" dirty="0" err="1">
                <a:latin typeface="Arial" charset="0"/>
                <a:ea typeface="Arial" charset="0"/>
                <a:cs typeface="Arial" charset="0"/>
              </a:rPr>
              <a:t>m</a:t>
            </a:r>
            <a:r>
              <a:rPr lang="en-US" sz="2000" baseline="30000" dirty="0" err="1">
                <a:latin typeface="Arial" charset="0"/>
                <a:ea typeface="Arial" charset="0"/>
                <a:cs typeface="Arial" charset="0"/>
              </a:rPr>
              <a:t>th</a:t>
            </a:r>
            <a:r>
              <a:rPr lang="en-US" sz="2000" baseline="30000" dirty="0">
                <a:latin typeface="Arial" charset="0"/>
                <a:ea typeface="Arial" charset="0"/>
                <a:cs typeface="Arial" charset="0"/>
              </a:rPr>
              <a:t> </a:t>
            </a:r>
            <a:r>
              <a:rPr lang="en-US" sz="2000" dirty="0">
                <a:latin typeface="Arial" charset="0"/>
                <a:ea typeface="Arial" charset="0"/>
                <a:cs typeface="Arial" charset="0"/>
              </a:rPr>
              <a:t>collision, choose K randomly from {0, …, 2</a:t>
            </a:r>
            <a:r>
              <a:rPr lang="en-US" sz="2000" baseline="30000" dirty="0">
                <a:latin typeface="Arial" charset="0"/>
                <a:ea typeface="Arial" charset="0"/>
                <a:cs typeface="Arial" charset="0"/>
              </a:rPr>
              <a:t>m</a:t>
            </a:r>
            <a:r>
              <a:rPr lang="en-US" sz="2000" dirty="0">
                <a:latin typeface="Arial" charset="0"/>
                <a:ea typeface="Arial" charset="0"/>
                <a:cs typeface="Arial" charset="0"/>
              </a:rPr>
              <a:t>-1}</a:t>
            </a:r>
          </a:p>
          <a:p>
            <a:pPr lvl="1">
              <a:lnSpc>
                <a:spcPct val="110000"/>
              </a:lnSpc>
            </a:pPr>
            <a:r>
              <a:rPr lang="en-US" sz="2000" dirty="0">
                <a:latin typeface="Arial" charset="0"/>
                <a:ea typeface="Arial" charset="0"/>
                <a:cs typeface="Arial" charset="0"/>
              </a:rPr>
              <a:t>… and wait for K*512 bit times before trying again</a:t>
            </a:r>
          </a:p>
          <a:p>
            <a:pPr lvl="2">
              <a:lnSpc>
                <a:spcPct val="110000"/>
              </a:lnSpc>
            </a:pPr>
            <a:r>
              <a:rPr lang="en-US" sz="1800" dirty="0" smtClean="0">
                <a:latin typeface="Arial" charset="0"/>
                <a:ea typeface="Arial" charset="0"/>
                <a:cs typeface="Arial" charset="0"/>
              </a:rPr>
              <a:t>If </a:t>
            </a:r>
            <a:r>
              <a:rPr lang="en-US" sz="1800" dirty="0">
                <a:latin typeface="Arial" charset="0"/>
                <a:ea typeface="Arial" charset="0"/>
                <a:cs typeface="Arial" charset="0"/>
              </a:rPr>
              <a:t>transmission occurring when ready to send, wait until end of transmission (CSMA)</a:t>
            </a:r>
          </a:p>
        </p:txBody>
      </p:sp>
    </p:spTree>
    <p:extLst>
      <p:ext uri="{BB962C8B-B14F-4D97-AF65-F5344CB8AC3E}">
        <p14:creationId xmlns:p14="http://schemas.microsoft.com/office/powerpoint/2010/main" val="3553859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295400"/>
            <a:ext cx="8458200" cy="5638800"/>
          </a:xfrm>
        </p:spPr>
        <p:txBody>
          <a:bodyPr/>
          <a:lstStyle/>
          <a:p>
            <a:r>
              <a:rPr lang="en-US" dirty="0">
                <a:latin typeface="Arial" charset="0"/>
                <a:cs typeface="Arial" charset="0"/>
              </a:rPr>
              <a:t>Time wasted in </a:t>
            </a:r>
            <a:r>
              <a:rPr lang="en-US" dirty="0" smtClean="0">
                <a:latin typeface="Arial" charset="0"/>
                <a:cs typeface="Arial" charset="0"/>
              </a:rPr>
              <a:t>collisions</a:t>
            </a:r>
          </a:p>
          <a:p>
            <a:pPr lvl="1"/>
            <a:r>
              <a:rPr lang="en-US" dirty="0" smtClean="0">
                <a:latin typeface="Arial" charset="0"/>
                <a:ea typeface="Arial" charset="0"/>
                <a:cs typeface="Arial" charset="0"/>
              </a:rPr>
              <a:t>Proportional to distance d</a:t>
            </a:r>
            <a:endParaRPr lang="en-US" dirty="0">
              <a:latin typeface="Arial" charset="0"/>
              <a:ea typeface="Arial" charset="0"/>
              <a:cs typeface="Arial" charset="0"/>
            </a:endParaRPr>
          </a:p>
          <a:p>
            <a:r>
              <a:rPr lang="en-US" dirty="0">
                <a:latin typeface="Arial" charset="0"/>
                <a:cs typeface="Arial" charset="0"/>
              </a:rPr>
              <a:t>Time spend </a:t>
            </a:r>
            <a:r>
              <a:rPr lang="en-US" dirty="0" smtClean="0">
                <a:latin typeface="Arial" charset="0"/>
                <a:cs typeface="Arial" charset="0"/>
              </a:rPr>
              <a:t>transmitting a packet</a:t>
            </a:r>
            <a:endParaRPr lang="en-US" dirty="0">
              <a:latin typeface="Arial" charset="0"/>
              <a:cs typeface="Arial" charset="0"/>
            </a:endParaRPr>
          </a:p>
          <a:p>
            <a:pPr lvl="1"/>
            <a:r>
              <a:rPr lang="en-US" dirty="0">
                <a:latin typeface="Arial" charset="0"/>
                <a:ea typeface="Arial" charset="0"/>
                <a:cs typeface="Arial" charset="0"/>
              </a:rPr>
              <a:t>P</a:t>
            </a:r>
            <a:r>
              <a:rPr lang="en-US" dirty="0" smtClean="0">
                <a:latin typeface="Arial" charset="0"/>
                <a:ea typeface="Arial" charset="0"/>
                <a:cs typeface="Arial" charset="0"/>
              </a:rPr>
              <a:t>acket </a:t>
            </a:r>
            <a:r>
              <a:rPr lang="en-US" dirty="0">
                <a:latin typeface="Arial" charset="0"/>
                <a:ea typeface="Arial" charset="0"/>
                <a:cs typeface="Arial" charset="0"/>
              </a:rPr>
              <a:t>length </a:t>
            </a:r>
            <a:r>
              <a:rPr lang="en-US" dirty="0" smtClean="0">
                <a:latin typeface="Arial" charset="0"/>
                <a:ea typeface="Arial" charset="0"/>
                <a:cs typeface="Arial" charset="0"/>
              </a:rPr>
              <a:t>p divided by bandwidth b</a:t>
            </a:r>
            <a:endParaRPr lang="en-US" dirty="0">
              <a:latin typeface="Arial" charset="0"/>
              <a:ea typeface="Arial" charset="0"/>
              <a:cs typeface="Arial" charset="0"/>
            </a:endParaRPr>
          </a:p>
          <a:p>
            <a:r>
              <a:rPr lang="en-US" dirty="0" smtClean="0">
                <a:latin typeface="Arial" charset="0"/>
                <a:ea typeface="Arial" charset="0"/>
                <a:cs typeface="Arial" charset="0"/>
              </a:rPr>
              <a:t>Rough estimate for efficiency (K some constant)</a:t>
            </a:r>
            <a:endParaRPr lang="en-US" dirty="0">
              <a:latin typeface="Arial" charset="0"/>
              <a:ea typeface="Arial" charset="0"/>
              <a:cs typeface="Arial" charset="0"/>
            </a:endParaRPr>
          </a:p>
          <a:p>
            <a:pPr marL="0" indent="0">
              <a:buNone/>
            </a:pPr>
            <a:endParaRPr lang="en-US" dirty="0">
              <a:latin typeface="Arial" charset="0"/>
              <a:cs typeface="Arial" charset="0"/>
            </a:endParaRPr>
          </a:p>
          <a:p>
            <a:endParaRPr lang="en-US" dirty="0" smtClean="0">
              <a:latin typeface="Arial" charset="0"/>
              <a:ea typeface="Arial" charset="0"/>
              <a:cs typeface="Arial" charset="0"/>
            </a:endParaRPr>
          </a:p>
          <a:p>
            <a:r>
              <a:rPr lang="en-US" dirty="0" smtClean="0">
                <a:latin typeface="Arial" charset="0"/>
                <a:ea typeface="Arial" charset="0"/>
                <a:cs typeface="Arial" charset="0"/>
              </a:rPr>
              <a:t>Note:</a:t>
            </a:r>
          </a:p>
          <a:p>
            <a:pPr lvl="1"/>
            <a:r>
              <a:rPr lang="en-US" dirty="0" smtClean="0">
                <a:latin typeface="Arial" charset="0"/>
                <a:ea typeface="Arial" charset="0"/>
                <a:cs typeface="Arial" charset="0"/>
              </a:rPr>
              <a:t>For </a:t>
            </a:r>
            <a:r>
              <a:rPr lang="en-US" dirty="0">
                <a:latin typeface="Arial" charset="0"/>
                <a:ea typeface="Arial" charset="0"/>
                <a:cs typeface="Arial" charset="0"/>
              </a:rPr>
              <a:t>large packets, small distances, E ~ </a:t>
            </a:r>
            <a:r>
              <a:rPr lang="en-US" dirty="0" smtClean="0">
                <a:latin typeface="Arial" charset="0"/>
                <a:ea typeface="Arial" charset="0"/>
                <a:cs typeface="Arial" charset="0"/>
              </a:rPr>
              <a:t>1</a:t>
            </a:r>
            <a:endParaRPr lang="en-US" dirty="0">
              <a:latin typeface="Arial" charset="0"/>
              <a:ea typeface="Arial" charset="0"/>
              <a:cs typeface="Arial" charset="0"/>
            </a:endParaRPr>
          </a:p>
          <a:p>
            <a:pPr lvl="1"/>
            <a:r>
              <a:rPr lang="en-US" dirty="0" smtClean="0">
                <a:latin typeface="Arial" charset="0"/>
                <a:cs typeface="Arial" charset="0"/>
              </a:rPr>
              <a:t>As </a:t>
            </a:r>
            <a:r>
              <a:rPr lang="en-US" dirty="0">
                <a:latin typeface="Arial" charset="0"/>
                <a:cs typeface="Arial" charset="0"/>
              </a:rPr>
              <a:t>bandwidth increases, </a:t>
            </a:r>
            <a:r>
              <a:rPr lang="en-US" dirty="0" smtClean="0">
                <a:latin typeface="Arial" charset="0"/>
                <a:cs typeface="Arial" charset="0"/>
              </a:rPr>
              <a:t>E </a:t>
            </a:r>
            <a:r>
              <a:rPr lang="en-US" dirty="0">
                <a:latin typeface="Arial" charset="0"/>
                <a:cs typeface="Arial" charset="0"/>
              </a:rPr>
              <a:t>decreases</a:t>
            </a:r>
          </a:p>
          <a:p>
            <a:pPr lvl="1"/>
            <a:r>
              <a:rPr lang="en-US" dirty="0">
                <a:latin typeface="Arial" charset="0"/>
                <a:ea typeface="Arial" charset="0"/>
                <a:cs typeface="Arial" charset="0"/>
              </a:rPr>
              <a:t>That is why high-speed LANs are all switched</a:t>
            </a:r>
          </a:p>
        </p:txBody>
      </p:sp>
      <p:graphicFrame>
        <p:nvGraphicFramePr>
          <p:cNvPr id="4" name="Object 3"/>
          <p:cNvGraphicFramePr>
            <a:graphicFrameLocks noChangeAspect="1"/>
          </p:cNvGraphicFramePr>
          <p:nvPr>
            <p:extLst>
              <p:ext uri="{D42A27DB-BD31-4B8C-83A1-F6EECF244321}">
                <p14:modId xmlns:p14="http://schemas.microsoft.com/office/powerpoint/2010/main" val="3831691594"/>
              </p:ext>
            </p:extLst>
          </p:nvPr>
        </p:nvGraphicFramePr>
        <p:xfrm>
          <a:off x="1828800" y="3962400"/>
          <a:ext cx="5486400" cy="1104900"/>
        </p:xfrm>
        <a:graphic>
          <a:graphicData uri="http://schemas.openxmlformats.org/presentationml/2006/ole">
            <mc:AlternateContent xmlns:mc="http://schemas.openxmlformats.org/markup-compatibility/2006">
              <mc:Choice xmlns:v="urn:schemas-microsoft-com:vml" Requires="v">
                <p:oleObj spid="_x0000_s1043" name="Document" r:id="rId4" imgW="5486400" imgH="1104900" progId="Word.Document.12">
                  <p:embed/>
                </p:oleObj>
              </mc:Choice>
              <mc:Fallback>
                <p:oleObj name="Document" r:id="rId4" imgW="5486400" imgH="1104900" progId="Word.Document.12">
                  <p:embed/>
                  <p:pic>
                    <p:nvPicPr>
                      <p:cNvPr id="0" name=""/>
                      <p:cNvPicPr/>
                      <p:nvPr/>
                    </p:nvPicPr>
                    <p:blipFill>
                      <a:blip r:embed="rId5"/>
                      <a:stretch>
                        <a:fillRect/>
                      </a:stretch>
                    </p:blipFill>
                    <p:spPr>
                      <a:xfrm>
                        <a:off x="1828800" y="3962400"/>
                        <a:ext cx="5486400" cy="1104900"/>
                      </a:xfrm>
                      <a:prstGeom prst="rect">
                        <a:avLst/>
                      </a:prstGeom>
                    </p:spPr>
                  </p:pic>
                </p:oleObj>
              </mc:Fallback>
            </mc:AlternateContent>
          </a:graphicData>
        </a:graphic>
      </p:graphicFrame>
    </p:spTree>
    <p:extLst>
      <p:ext uri="{BB962C8B-B14F-4D97-AF65-F5344CB8AC3E}">
        <p14:creationId xmlns:p14="http://schemas.microsoft.com/office/powerpoint/2010/main" val="1684148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8126"/>
            <a:ext cx="8229600" cy="1066511"/>
          </a:xfrm>
        </p:spPr>
        <p:txBody>
          <a:bodyPr/>
          <a:lstStyle/>
          <a:p>
            <a:r>
              <a:rPr lang="en-US" dirty="0" smtClean="0"/>
              <a:t>On inventing a “killer app”</a:t>
            </a:r>
            <a:endParaRPr lang="en-US" dirty="0"/>
          </a:p>
        </p:txBody>
      </p:sp>
      <p:sp>
        <p:nvSpPr>
          <p:cNvPr id="7" name="Content Placeholder 6"/>
          <p:cNvSpPr>
            <a:spLocks noGrp="1"/>
          </p:cNvSpPr>
          <p:nvPr>
            <p:ph idx="1"/>
          </p:nvPr>
        </p:nvSpPr>
        <p:spPr>
          <a:xfrm>
            <a:off x="457200" y="1219200"/>
            <a:ext cx="8458200" cy="5486400"/>
          </a:xfrm>
        </p:spPr>
        <p:txBody>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i="1" dirty="0"/>
              <a:t>HTML is precisely what we were trying to PREVENT— ever-breaking links, links going outward only, quotes you can't follow to their origins, no version management, no rights management.</a:t>
            </a:r>
            <a:r>
              <a:rPr lang="en-US" sz="2400" dirty="0"/>
              <a:t> </a:t>
            </a:r>
          </a:p>
          <a:p>
            <a:pPr marL="0" indent="0" algn="r">
              <a:buNone/>
            </a:pPr>
            <a:r>
              <a:rPr lang="en-US" sz="2400" dirty="0"/>
              <a:t>– Ted Nelson</a:t>
            </a:r>
          </a:p>
          <a:p>
            <a:pPr marL="0" indent="0" algn="r">
              <a:buNone/>
            </a:pPr>
            <a:endParaRPr lang="en-US" sz="2400" dirty="0"/>
          </a:p>
        </p:txBody>
      </p:sp>
    </p:spTree>
    <p:extLst>
      <p:ext uri="{BB962C8B-B14F-4D97-AF65-F5344CB8AC3E}">
        <p14:creationId xmlns:p14="http://schemas.microsoft.com/office/powerpoint/2010/main" val="2878591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Web Components</a:t>
            </a:r>
            <a:endParaRPr lang="en-US" dirty="0">
              <a:latin typeface="Helvetica" charset="0"/>
              <a:ea typeface="ＭＳ Ｐゴシック" charset="0"/>
              <a:cs typeface="ＭＳ Ｐゴシック" charset="0"/>
            </a:endParaRPr>
          </a:p>
        </p:txBody>
      </p:sp>
      <p:sp>
        <p:nvSpPr>
          <p:cNvPr id="1064963" name="Rectangle 3"/>
          <p:cNvSpPr>
            <a:spLocks noGrp="1" noChangeArrowheads="1"/>
          </p:cNvSpPr>
          <p:nvPr>
            <p:ph type="body" idx="1"/>
          </p:nvPr>
        </p:nvSpPr>
        <p:spPr/>
        <p:txBody>
          <a:bodyPr/>
          <a:lstStyle/>
          <a:p>
            <a:pPr>
              <a:lnSpc>
                <a:spcPct val="90000"/>
              </a:lnSpc>
            </a:pPr>
            <a:r>
              <a:rPr lang="en-US" dirty="0" smtClean="0">
                <a:latin typeface="Arial" charset="0"/>
                <a:cs typeface="Arial" charset="0"/>
              </a:rPr>
              <a:t>Infrastructure:</a:t>
            </a:r>
          </a:p>
          <a:p>
            <a:pPr lvl="1">
              <a:lnSpc>
                <a:spcPct val="90000"/>
              </a:lnSpc>
            </a:pPr>
            <a:r>
              <a:rPr lang="en-US" dirty="0" smtClean="0">
                <a:latin typeface="Arial" charset="0"/>
                <a:cs typeface="Arial" charset="0"/>
              </a:rPr>
              <a:t>Clients</a:t>
            </a:r>
            <a:endParaRPr lang="en-US" dirty="0">
              <a:latin typeface="Arial" charset="0"/>
              <a:cs typeface="Arial" charset="0"/>
            </a:endParaRPr>
          </a:p>
          <a:p>
            <a:pPr lvl="1">
              <a:lnSpc>
                <a:spcPct val="90000"/>
              </a:lnSpc>
            </a:pPr>
            <a:r>
              <a:rPr lang="en-US" dirty="0" smtClean="0">
                <a:latin typeface="Arial" charset="0"/>
                <a:cs typeface="Arial" charset="0"/>
              </a:rPr>
              <a:t>Servers</a:t>
            </a:r>
          </a:p>
          <a:p>
            <a:pPr lvl="1">
              <a:lnSpc>
                <a:spcPct val="90000"/>
              </a:lnSpc>
            </a:pPr>
            <a:endParaRPr lang="en-US" dirty="0">
              <a:solidFill>
                <a:srgbClr val="000000"/>
              </a:solidFill>
              <a:latin typeface="Arial" charset="0"/>
              <a:cs typeface="Arial" charset="0"/>
            </a:endParaRPr>
          </a:p>
          <a:p>
            <a:pPr>
              <a:lnSpc>
                <a:spcPct val="90000"/>
              </a:lnSpc>
            </a:pPr>
            <a:r>
              <a:rPr lang="en-US" dirty="0" smtClean="0">
                <a:solidFill>
                  <a:srgbClr val="000000"/>
                </a:solidFill>
                <a:latin typeface="Arial" charset="0"/>
                <a:cs typeface="Arial" charset="0"/>
              </a:rPr>
              <a:t>Content:</a:t>
            </a:r>
          </a:p>
          <a:p>
            <a:pPr lvl="1">
              <a:lnSpc>
                <a:spcPct val="90000"/>
              </a:lnSpc>
            </a:pPr>
            <a:r>
              <a:rPr lang="en-US" dirty="0" smtClean="0">
                <a:solidFill>
                  <a:srgbClr val="000000"/>
                </a:solidFill>
                <a:latin typeface="Arial" charset="0"/>
                <a:cs typeface="Arial" charset="0"/>
              </a:rPr>
              <a:t>URL: naming content</a:t>
            </a:r>
          </a:p>
          <a:p>
            <a:pPr lvl="1">
              <a:lnSpc>
                <a:spcPct val="90000"/>
              </a:lnSpc>
            </a:pPr>
            <a:r>
              <a:rPr lang="en-US" dirty="0" smtClean="0">
                <a:solidFill>
                  <a:srgbClr val="000000"/>
                </a:solidFill>
                <a:latin typeface="Arial" charset="0"/>
                <a:cs typeface="Arial" charset="0"/>
              </a:rPr>
              <a:t>HTML: formatting content</a:t>
            </a:r>
          </a:p>
          <a:p>
            <a:pPr lvl="1">
              <a:lnSpc>
                <a:spcPct val="90000"/>
              </a:lnSpc>
            </a:pPr>
            <a:endParaRPr lang="en-US" dirty="0">
              <a:solidFill>
                <a:srgbClr val="000000"/>
              </a:solidFill>
              <a:latin typeface="Arial" charset="0"/>
              <a:cs typeface="Arial" charset="0"/>
            </a:endParaRPr>
          </a:p>
          <a:p>
            <a:pPr>
              <a:lnSpc>
                <a:spcPct val="90000"/>
              </a:lnSpc>
            </a:pPr>
            <a:r>
              <a:rPr lang="en-US" dirty="0" smtClean="0">
                <a:solidFill>
                  <a:srgbClr val="000000"/>
                </a:solidFill>
                <a:latin typeface="Arial" charset="0"/>
                <a:cs typeface="Arial" charset="0"/>
              </a:rPr>
              <a:t>Protocol for exchanging information: HTTP</a:t>
            </a:r>
          </a:p>
        </p:txBody>
      </p:sp>
    </p:spTree>
    <p:extLst>
      <p:ext uri="{BB962C8B-B14F-4D97-AF65-F5344CB8AC3E}">
        <p14:creationId xmlns:p14="http://schemas.microsoft.com/office/powerpoint/2010/main" val="2374967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49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4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49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49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4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6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3762" name="Rectangle 2"/>
          <p:cNvSpPr>
            <a:spLocks noGrp="1" noChangeArrowheads="1"/>
          </p:cNvSpPr>
          <p:nvPr>
            <p:ph type="title"/>
          </p:nvPr>
        </p:nvSpPr>
        <p:spPr/>
        <p:txBody>
          <a:bodyPr/>
          <a:lstStyle/>
          <a:p>
            <a:r>
              <a:rPr lang="en-US"/>
              <a:t>Uniform Record Locator (URL)</a:t>
            </a:r>
          </a:p>
        </p:txBody>
      </p:sp>
      <p:sp>
        <p:nvSpPr>
          <p:cNvPr id="1653763" name="Rectangle 3"/>
          <p:cNvSpPr>
            <a:spLocks noGrp="1" noChangeArrowheads="1"/>
          </p:cNvSpPr>
          <p:nvPr>
            <p:ph type="body" idx="1"/>
          </p:nvPr>
        </p:nvSpPr>
        <p:spPr>
          <a:xfrm>
            <a:off x="609600" y="1752601"/>
            <a:ext cx="8001000" cy="4267200"/>
          </a:xfrm>
        </p:spPr>
        <p:txBody>
          <a:bodyPr/>
          <a:lstStyle/>
          <a:p>
            <a:pPr>
              <a:buNone/>
            </a:pPr>
            <a:r>
              <a:rPr lang="en-US" sz="2000" b="1" dirty="0">
                <a:latin typeface="Courier New" charset="0"/>
                <a:cs typeface="Courier New" charset="0"/>
              </a:rPr>
              <a:t>protocol://host-name[:port]/directory-path/resource</a:t>
            </a:r>
          </a:p>
          <a:p>
            <a:endParaRPr lang="en-US" sz="2000" dirty="0"/>
          </a:p>
          <a:p>
            <a:r>
              <a:rPr lang="en-US" sz="2000" dirty="0"/>
              <a:t>Extend the idea of hierarchical hostnames to include anything in a file system</a:t>
            </a:r>
            <a:endParaRPr lang="en-US" dirty="0"/>
          </a:p>
          <a:p>
            <a:pPr marL="669514" lvl="1" indent="-325239"/>
            <a:r>
              <a:rPr lang="en-US" sz="1800" dirty="0">
                <a:hlinkClick r:id="rId2" action="ppaction://hlinkpres?slideindex=1&amp;slidetitle="/>
              </a:rPr>
              <a:t>http://www.cs.berkeley.edu/~sylvia/cs268/lecture1.ppt</a:t>
            </a:r>
            <a:endParaRPr lang="en-US" sz="1800" dirty="0"/>
          </a:p>
          <a:p>
            <a:pPr marL="669514" lvl="1" indent="-325239"/>
            <a:endParaRPr lang="en-US" sz="1700" dirty="0"/>
          </a:p>
          <a:p>
            <a:r>
              <a:rPr lang="en-US" sz="2000" dirty="0"/>
              <a:t>Extend to program executions as well…</a:t>
            </a:r>
            <a:endParaRPr lang="en-US" sz="1900" dirty="0"/>
          </a:p>
          <a:p>
            <a:pPr marL="669514" lvl="1" indent="-325239"/>
            <a:r>
              <a:rPr lang="en-US" sz="1800" dirty="0">
                <a:hlinkClick r:id="rId3"/>
              </a:rPr>
              <a:t>http://us.f413.mail.yahoo.com/ym/ShowLetter?box=%40B%40Bulk&amp;MsgId=2604_1744106_29699_1123_1261_0_28917_3552_1289957100&amp;Search=&amp;Nhead=f&amp;YY=31454&amp;order=down&amp;sort=date&amp;pos=0&amp;view=a&amp;head=b</a:t>
            </a:r>
            <a:endParaRPr lang="en-US" sz="1800" dirty="0"/>
          </a:p>
          <a:p>
            <a:pPr marL="669514" lvl="1" indent="-325239"/>
            <a:r>
              <a:rPr lang="en-US" sz="1800" dirty="0"/>
              <a:t>Server side processing can be incorporated in the name</a:t>
            </a:r>
          </a:p>
        </p:txBody>
      </p:sp>
    </p:spTree>
    <p:extLst>
      <p:ext uri="{BB962C8B-B14F-4D97-AF65-F5344CB8AC3E}">
        <p14:creationId xmlns:p14="http://schemas.microsoft.com/office/powerpoint/2010/main" val="1373503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3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37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537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6537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5376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53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3762" name="Rectangle 2"/>
          <p:cNvSpPr>
            <a:spLocks noGrp="1" noChangeArrowheads="1"/>
          </p:cNvSpPr>
          <p:nvPr>
            <p:ph type="title"/>
          </p:nvPr>
        </p:nvSpPr>
        <p:spPr/>
        <p:txBody>
          <a:bodyPr/>
          <a:lstStyle/>
          <a:p>
            <a:r>
              <a:rPr lang="en-US"/>
              <a:t>Uniform Record Locator (URL)</a:t>
            </a:r>
          </a:p>
        </p:txBody>
      </p:sp>
      <p:sp>
        <p:nvSpPr>
          <p:cNvPr id="1653763" name="Rectangle 3"/>
          <p:cNvSpPr>
            <a:spLocks noGrp="1" noChangeArrowheads="1"/>
          </p:cNvSpPr>
          <p:nvPr>
            <p:ph type="body" idx="1"/>
          </p:nvPr>
        </p:nvSpPr>
        <p:spPr>
          <a:xfrm>
            <a:off x="609600" y="1752601"/>
            <a:ext cx="8001000" cy="4267200"/>
          </a:xfrm>
        </p:spPr>
        <p:txBody>
          <a:bodyPr/>
          <a:lstStyle/>
          <a:p>
            <a:pPr>
              <a:buNone/>
            </a:pPr>
            <a:r>
              <a:rPr lang="en-US" sz="2000" b="1" dirty="0">
                <a:latin typeface="Courier New" charset="0"/>
                <a:cs typeface="Courier New" charset="0"/>
              </a:rPr>
              <a:t>protocol://host-name[:port]/directory-path/resource</a:t>
            </a:r>
          </a:p>
          <a:p>
            <a:endParaRPr lang="en-US" sz="2000" i="1" dirty="0"/>
          </a:p>
          <a:p>
            <a:r>
              <a:rPr lang="en-US" sz="2000" i="1" dirty="0"/>
              <a:t>protocol</a:t>
            </a:r>
            <a:r>
              <a:rPr lang="en-US" sz="2000" dirty="0"/>
              <a:t>: http, ftp, https, </a:t>
            </a:r>
            <a:r>
              <a:rPr lang="en-US" sz="2000" dirty="0" err="1"/>
              <a:t>smtp</a:t>
            </a:r>
            <a:r>
              <a:rPr lang="en-US" sz="2000" dirty="0"/>
              <a:t>, </a:t>
            </a:r>
            <a:r>
              <a:rPr lang="en-US" sz="2000" dirty="0" err="1"/>
              <a:t>rtsp</a:t>
            </a:r>
            <a:r>
              <a:rPr lang="en-US" sz="2000" dirty="0"/>
              <a:t>, </a:t>
            </a:r>
            <a:r>
              <a:rPr lang="en-US" sz="2000" i="1" dirty="0"/>
              <a:t>etc</a:t>
            </a:r>
            <a:r>
              <a:rPr lang="en-US" sz="2000" dirty="0"/>
              <a:t>.</a:t>
            </a:r>
          </a:p>
          <a:p>
            <a:r>
              <a:rPr lang="en-US" sz="2000" i="1" dirty="0"/>
              <a:t>hostname</a:t>
            </a:r>
            <a:r>
              <a:rPr lang="en-US" sz="2000" dirty="0"/>
              <a:t>: DNS name, IP address</a:t>
            </a:r>
          </a:p>
          <a:p>
            <a:r>
              <a:rPr lang="en-US" sz="2000" i="1" dirty="0"/>
              <a:t>port:</a:t>
            </a:r>
            <a:r>
              <a:rPr lang="en-US" sz="2000" dirty="0"/>
              <a:t> defaults to protocol</a:t>
            </a:r>
            <a:r>
              <a:rPr lang="en-US" altLang="ja-JP" sz="2000" dirty="0"/>
              <a:t>’</a:t>
            </a:r>
            <a:r>
              <a:rPr lang="en-US" sz="2000" dirty="0"/>
              <a:t>s standard port; </a:t>
            </a:r>
            <a:r>
              <a:rPr lang="en-US" sz="2000" i="1" dirty="0"/>
              <a:t>e.g.</a:t>
            </a:r>
            <a:r>
              <a:rPr lang="en-US" sz="2000" dirty="0"/>
              <a:t> http: 80  https: 443</a:t>
            </a:r>
          </a:p>
          <a:p>
            <a:r>
              <a:rPr lang="en-US" sz="2000" i="1" dirty="0"/>
              <a:t>directory path</a:t>
            </a:r>
            <a:r>
              <a:rPr lang="en-US" sz="2000" dirty="0"/>
              <a:t>: hierarchical, reflecting file system</a:t>
            </a:r>
          </a:p>
          <a:p>
            <a:r>
              <a:rPr lang="en-US" sz="2000" i="1" dirty="0"/>
              <a:t>resource</a:t>
            </a:r>
            <a:r>
              <a:rPr lang="en-US" sz="2000" dirty="0"/>
              <a:t>: Identifies the desired resource</a:t>
            </a:r>
          </a:p>
          <a:p>
            <a:pPr marL="0" indent="0">
              <a:buNone/>
            </a:pPr>
            <a:endParaRPr lang="en-US" sz="2000" dirty="0"/>
          </a:p>
        </p:txBody>
      </p:sp>
    </p:spTree>
    <p:extLst>
      <p:ext uri="{BB962C8B-B14F-4D97-AF65-F5344CB8AC3E}">
        <p14:creationId xmlns:p14="http://schemas.microsoft.com/office/powerpoint/2010/main" val="2640511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37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37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37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37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537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3" grpId="0" uiExpand="1" build="p" autoUpdateAnimBg="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urier New"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urier New"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49046</TotalTime>
  <Words>2979</Words>
  <Application>Microsoft Macintosh PowerPoint</Application>
  <PresentationFormat>On-screen Show (4:3)</PresentationFormat>
  <Paragraphs>573</Paragraphs>
  <Slides>58</Slides>
  <Notes>38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Network</vt:lpstr>
      <vt:lpstr>Clip</vt:lpstr>
      <vt:lpstr>Microsoft Word Document</vt:lpstr>
      <vt:lpstr>The Web +  Random Access</vt:lpstr>
      <vt:lpstr>Quick Poll</vt:lpstr>
      <vt:lpstr>The Web</vt:lpstr>
      <vt:lpstr>The Web – Precursor</vt:lpstr>
      <vt:lpstr>The Web – History</vt:lpstr>
      <vt:lpstr>On inventing a “killer app”</vt:lpstr>
      <vt:lpstr>Web Components</vt:lpstr>
      <vt:lpstr>Uniform Record Locator (URL)</vt:lpstr>
      <vt:lpstr>Uniform Record Locator (URL)</vt:lpstr>
      <vt:lpstr>Web and DNS</vt:lpstr>
      <vt:lpstr>Why not name content directly?</vt:lpstr>
      <vt:lpstr>Hyper Text Transfer Protocol (HTTP)</vt:lpstr>
      <vt:lpstr>Steps in HTTP Request/Response</vt:lpstr>
      <vt:lpstr>Client-to-Server Communication</vt:lpstr>
      <vt:lpstr>Server-to-Client Communication</vt:lpstr>
      <vt:lpstr>HTTP is Stateless </vt:lpstr>
      <vt:lpstr>Question</vt:lpstr>
      <vt:lpstr>State in a Stateless Protocol: Cookies</vt:lpstr>
      <vt:lpstr>HTTP Performance Issues</vt:lpstr>
      <vt:lpstr>Performance Goals</vt:lpstr>
      <vt:lpstr>Solutions?</vt:lpstr>
      <vt:lpstr>Solutions?</vt:lpstr>
      <vt:lpstr>Solutions?</vt:lpstr>
      <vt:lpstr>HTTP Performance</vt:lpstr>
      <vt:lpstr>Improving HTTP Performance: Concurrent Requests &amp; Responses</vt:lpstr>
      <vt:lpstr>Improving HTTP Performance: Persistent Connections</vt:lpstr>
      <vt:lpstr>Improving HTTP Performance: Pipelined Requests &amp; Responses</vt:lpstr>
      <vt:lpstr>Scorecard: Getting n Small Objects</vt:lpstr>
      <vt:lpstr>Scorecard: Getting n Large Objects</vt:lpstr>
      <vt:lpstr>Improving HTTP Performance: Caching</vt:lpstr>
      <vt:lpstr>Improving HTTP Performance: Caching: How</vt:lpstr>
      <vt:lpstr>Improving HTTP Performance: Caching: How</vt:lpstr>
      <vt:lpstr>Improving HTTP Performance: Caching: Where?</vt:lpstr>
      <vt:lpstr>Improving HTTP Performance: Caching: Where?</vt:lpstr>
      <vt:lpstr>Improving HTTP Performance: Caching with Reverse Proxies</vt:lpstr>
      <vt:lpstr>Improving HTTP Performance: Caching with Forward Proxies</vt:lpstr>
      <vt:lpstr>Improving HTTP Performance:  Replication</vt:lpstr>
      <vt:lpstr>Improving HTTP Performance:  Content Distribution Networks</vt:lpstr>
      <vt:lpstr>Improving HTTP Performance: CDN Example – Akamai</vt:lpstr>
      <vt:lpstr> Cost-Effective Content Delivery</vt:lpstr>
      <vt:lpstr>Data Link Layer</vt:lpstr>
      <vt:lpstr>Point-to-Point vs. Broadcast Media</vt:lpstr>
      <vt:lpstr>Multiple Access Algorithm</vt:lpstr>
      <vt:lpstr>Random Access MAC Protocols</vt:lpstr>
      <vt:lpstr>Where it all Started: AlohaNet</vt:lpstr>
      <vt:lpstr>Aloha Signaling</vt:lpstr>
      <vt:lpstr>Ethernet: </vt:lpstr>
      <vt:lpstr>Evolution</vt:lpstr>
      <vt:lpstr>CSMA (Carrier Sense Multiple Access)</vt:lpstr>
      <vt:lpstr>CSMA Collisions</vt:lpstr>
      <vt:lpstr>CSMA/CD (Collision Detection)</vt:lpstr>
      <vt:lpstr>CSMA/CD Collision Detection</vt:lpstr>
      <vt:lpstr>Limits on CSMA/CD Network Length</vt:lpstr>
      <vt:lpstr>Limits on CSMA/CD Network Length</vt:lpstr>
      <vt:lpstr>Key Ideas of Random Access</vt:lpstr>
      <vt:lpstr>How long should you wait?</vt:lpstr>
      <vt:lpstr>Ethernet: CSMA/CD Protocol</vt:lpstr>
      <vt:lpstr>Performance of CSMA/CD</vt:lpstr>
    </vt:vector>
  </TitlesOfParts>
  <Manager/>
  <Company>ICSI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122: Computer Networks</dc:title>
  <dc:subject/>
  <dc:creator/>
  <cp:keywords/>
  <dc:description/>
  <cp:lastModifiedBy>Scott Shenker</cp:lastModifiedBy>
  <cp:revision>2876</cp:revision>
  <cp:lastPrinted>2013-09-23T20:04:51Z</cp:lastPrinted>
  <dcterms:created xsi:type="dcterms:W3CDTF">2010-08-30T13:51:03Z</dcterms:created>
  <dcterms:modified xsi:type="dcterms:W3CDTF">2014-10-29T22:33:35Z</dcterms:modified>
  <cp:category/>
</cp:coreProperties>
</file>