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10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11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7" r:id="rId2"/>
    <p:sldId id="431" r:id="rId3"/>
    <p:sldId id="286" r:id="rId4"/>
    <p:sldId id="285" r:id="rId5"/>
    <p:sldId id="292" r:id="rId6"/>
    <p:sldId id="291" r:id="rId7"/>
    <p:sldId id="378" r:id="rId8"/>
    <p:sldId id="287" r:id="rId9"/>
    <p:sldId id="379" r:id="rId10"/>
    <p:sldId id="380" r:id="rId11"/>
    <p:sldId id="381" r:id="rId12"/>
    <p:sldId id="383" r:id="rId13"/>
    <p:sldId id="384" r:id="rId14"/>
    <p:sldId id="385" r:id="rId15"/>
    <p:sldId id="411" r:id="rId16"/>
    <p:sldId id="293" r:id="rId17"/>
    <p:sldId id="290" r:id="rId18"/>
    <p:sldId id="428" r:id="rId19"/>
    <p:sldId id="386" r:id="rId20"/>
    <p:sldId id="414" r:id="rId21"/>
    <p:sldId id="339" r:id="rId22"/>
    <p:sldId id="415" r:id="rId23"/>
    <p:sldId id="432" r:id="rId24"/>
    <p:sldId id="343" r:id="rId25"/>
    <p:sldId id="416" r:id="rId26"/>
    <p:sldId id="261" r:id="rId27"/>
    <p:sldId id="423" r:id="rId28"/>
    <p:sldId id="424" r:id="rId29"/>
    <p:sldId id="425" r:id="rId30"/>
    <p:sldId id="426" r:id="rId31"/>
    <p:sldId id="349" r:id="rId32"/>
    <p:sldId id="417" r:id="rId33"/>
    <p:sldId id="420" r:id="rId34"/>
    <p:sldId id="418" r:id="rId35"/>
    <p:sldId id="419" r:id="rId36"/>
    <p:sldId id="421" r:id="rId37"/>
    <p:sldId id="354" r:id="rId38"/>
    <p:sldId id="370" r:id="rId39"/>
    <p:sldId id="359" r:id="rId40"/>
    <p:sldId id="371" r:id="rId41"/>
    <p:sldId id="372" r:id="rId42"/>
    <p:sldId id="427" r:id="rId43"/>
    <p:sldId id="362" r:id="rId44"/>
    <p:sldId id="363" r:id="rId45"/>
    <p:sldId id="365" r:id="rId46"/>
    <p:sldId id="377" r:id="rId47"/>
    <p:sldId id="376" r:id="rId48"/>
    <p:sldId id="422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308" autoAdjust="0"/>
  </p:normalViewPr>
  <p:slideViewPr>
    <p:cSldViewPr snapToGrid="0" snapToObjects="1">
      <p:cViewPr>
        <p:scale>
          <a:sx n="90" d="100"/>
          <a:sy n="90" d="100"/>
        </p:scale>
        <p:origin x="-1592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AA9E-0760-5C45-A4EF-E36A236AA54A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F4C86-56AC-F343-8822-37797E673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7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4668A1-E2C4-A044-8082-D016712C6A29}" type="slidenum">
              <a:rPr lang="en-US" sz="1200" b="0">
                <a:latin typeface="Times New Roman" charset="0"/>
              </a:rPr>
              <a:pPr eaLnBrk="1" hangingPunct="1"/>
              <a:t>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73EF23-A48E-FF4B-A9BC-8B81AB75B1F3}" type="slidenum">
              <a:rPr lang="en-US" sz="1200" b="0">
                <a:latin typeface="Times New Roman" charset="0"/>
              </a:rPr>
              <a:pPr eaLnBrk="1" hangingPunct="1"/>
              <a:t>21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73EF23-A48E-FF4B-A9BC-8B81AB75B1F3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73EF23-A48E-FF4B-A9BC-8B81AB75B1F3}" type="slidenum">
              <a:rPr lang="en-US" sz="1200" b="0">
                <a:latin typeface="Times New Roman" charset="0"/>
              </a:rPr>
              <a:pPr eaLnBrk="1" hangingPunct="1"/>
              <a:t>24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73EF23-A48E-FF4B-A9BC-8B81AB75B1F3}" type="slidenum">
              <a:rPr lang="en-US" sz="1200" b="0">
                <a:latin typeface="Times New Roman" charset="0"/>
              </a:rPr>
              <a:pPr eaLnBrk="1" hangingPunct="1"/>
              <a:t>25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73EF23-A48E-FF4B-A9BC-8B81AB75B1F3}" type="slidenum">
              <a:rPr lang="en-US" sz="1200" b="0">
                <a:latin typeface="Times New Roman" charset="0"/>
              </a:rPr>
              <a:pPr eaLnBrk="1" hangingPunct="1"/>
              <a:t>32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73EF23-A48E-FF4B-A9BC-8B81AB75B1F3}" type="slidenum">
              <a:rPr lang="en-US" sz="1200" b="0">
                <a:latin typeface="Times New Roman" charset="0"/>
              </a:rPr>
              <a:pPr eaLnBrk="1" hangingPunct="1"/>
              <a:t>33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475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BC8FFD-D38F-AC47-B180-09B869FEE60D}" type="slidenum">
              <a:rPr lang="en-US" sz="1200" b="0">
                <a:latin typeface="Times New Roman" charset="0"/>
              </a:rPr>
              <a:pPr eaLnBrk="1" hangingPunct="1"/>
              <a:t>40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CBFCEF-9C19-FA49-B811-D578BC83171D}" type="slidenum">
              <a:rPr lang="en-US" sz="1200" b="0">
                <a:latin typeface="Times New Roman" charset="0"/>
              </a:rPr>
              <a:pPr eaLnBrk="1" hangingPunct="1"/>
              <a:t>41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05CB60-7359-2D48-BE02-D7BB3AA27C29}" type="slidenum">
              <a:rPr lang="en-US" sz="1200" b="0">
                <a:latin typeface="Times New Roman" charset="0"/>
              </a:rPr>
              <a:pPr eaLnBrk="1" hangingPunct="1"/>
              <a:t>42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6422" indent="-35443994"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5449E5-25AA-1A47-9C3B-1506A307C190}" type="slidenum">
              <a:rPr lang="en-US" sz="1200" b="0">
                <a:latin typeface="Times New Roman" charset="0"/>
              </a:rPr>
              <a:pPr eaLnBrk="1" hangingPunct="1"/>
              <a:t>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05CB60-7359-2D48-BE02-D7BB3AA27C29}" type="slidenum">
              <a:rPr lang="en-US" sz="1200" b="0">
                <a:latin typeface="Times New Roman" charset="0"/>
              </a:rPr>
              <a:pPr eaLnBrk="1" hangingPunct="1"/>
              <a:t>43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DEABF82-41E6-5443-9936-01A727913079}" type="slidenum">
              <a:rPr lang="en-US" sz="1200" b="0">
                <a:latin typeface="Times New Roman" charset="0"/>
              </a:rPr>
              <a:pPr eaLnBrk="1" hangingPunct="1"/>
              <a:t>44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DEABF82-41E6-5443-9936-01A727913079}" type="slidenum">
              <a:rPr lang="en-US" sz="1200" b="0">
                <a:latin typeface="Times New Roman" charset="0"/>
              </a:rPr>
              <a:pPr eaLnBrk="1" hangingPunct="1"/>
              <a:t>45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DEABF82-41E6-5443-9936-01A727913079}" type="slidenum">
              <a:rPr lang="en-US" sz="1200" b="0">
                <a:latin typeface="Times New Roman" charset="0"/>
              </a:rPr>
              <a:pPr eaLnBrk="1" hangingPunct="1"/>
              <a:t>46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F5C0205-C21B-1C42-8F88-17E2D5BF1AFE}" type="slidenum">
              <a:rPr lang="en-US" sz="1200" b="0">
                <a:latin typeface="Times New Roman" charset="0"/>
              </a:rPr>
              <a:pPr eaLnBrk="1" hangingPunct="1"/>
              <a:t>47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73EF23-A48E-FF4B-A9BC-8B81AB75B1F3}" type="slidenum">
              <a:rPr lang="en-US" sz="1200" b="0">
                <a:latin typeface="Times New Roman" charset="0"/>
              </a:rPr>
              <a:pPr eaLnBrk="1" hangingPunct="1"/>
              <a:t>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3B9F7-1F50-1844-866B-6E9D4F9BB811}" type="slidenum">
              <a:rPr lang="en-US"/>
              <a:pPr/>
              <a:t>8</a:t>
            </a:fld>
            <a:endParaRPr lang="en-US"/>
          </a:p>
        </p:txBody>
      </p:sp>
      <p:sp>
        <p:nvSpPr>
          <p:cNvPr id="194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6575D-CA49-4549-97D1-CD89AD108F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8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5DADC6-5201-E64C-A1E5-863C733C1EED}" type="slidenum">
              <a:rPr lang="en-US" sz="1200" b="0">
                <a:latin typeface="Calibri"/>
                <a:cs typeface="Calibri"/>
              </a:rPr>
              <a:pPr eaLnBrk="1" hangingPunct="1"/>
              <a:t>12</a:t>
            </a:fld>
            <a:endParaRPr lang="en-US" sz="1200" b="0" dirty="0">
              <a:latin typeface="Calibri"/>
              <a:cs typeface="Calibri"/>
            </a:endParaRPr>
          </a:p>
        </p:txBody>
      </p:sp>
      <p:sp>
        <p:nvSpPr>
          <p:cNvPr id="389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6 one’s </a:t>
            </a:r>
            <a:r>
              <a:rPr lang="en-US" dirty="0" smtClean="0">
                <a:ea typeface="ＭＳ Ｐゴシック" charset="0"/>
                <a:cs typeface="ＭＳ Ｐゴシック" charset="0"/>
                <a:sym typeface="Wingdings"/>
              </a:rPr>
              <a:t> start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  <a:sym typeface="Wingdings"/>
              </a:rPr>
              <a:t>7 one’s  end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F0C603-5E41-FC4A-B51E-1199FDCB3081}" type="slidenum">
              <a:rPr lang="en-US" sz="1200" b="0">
                <a:latin typeface="Calibri"/>
                <a:cs typeface="Calibri"/>
              </a:rPr>
              <a:pPr eaLnBrk="1" hangingPunct="1"/>
              <a:t>13</a:t>
            </a:fld>
            <a:endParaRPr lang="en-US" sz="1200" b="0" dirty="0">
              <a:latin typeface="Calibri"/>
              <a:cs typeface="Calibri"/>
            </a:endParaRPr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6422" indent="-35443994"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F1C8DD0-A2A5-9A44-B66D-68E982D18E04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73EF23-A48E-FF4B-A9BC-8B81AB75B1F3}" type="slidenum">
              <a:rPr lang="en-US" sz="1200" b="0">
                <a:latin typeface="Times New Roman" charset="0"/>
              </a:rPr>
              <a:pPr eaLnBrk="1" hangingPunct="1"/>
              <a:t>19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6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7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8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1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3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6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0E90-1D91-194F-A469-5853D218802C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9" Type="http://schemas.openxmlformats.org/officeDocument/2006/relationships/oleObject" Target="../embeddings/oleObject9.bin"/><Relationship Id="rId10" Type="http://schemas.openxmlformats.org/officeDocument/2006/relationships/oleObject" Target="../embeddings/oleObject10.bin"/><Relationship Id="rId11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8" Type="http://schemas.openxmlformats.org/officeDocument/2006/relationships/oleObject" Target="../embeddings/oleObject20.bin"/><Relationship Id="rId9" Type="http://schemas.openxmlformats.org/officeDocument/2006/relationships/oleObject" Target="../embeddings/oleObject21.bin"/><Relationship Id="rId10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image" Target="../media/image2.png"/><Relationship Id="rId13" Type="http://schemas.openxmlformats.org/officeDocument/2006/relationships/oleObject" Target="../embeddings/oleObject30.bin"/><Relationship Id="rId14" Type="http://schemas.openxmlformats.org/officeDocument/2006/relationships/oleObject" Target="../embeddings/oleObject31.bin"/><Relationship Id="rId15" Type="http://schemas.openxmlformats.org/officeDocument/2006/relationships/oleObject" Target="../embeddings/oleObject32.bin"/><Relationship Id="rId16" Type="http://schemas.openxmlformats.org/officeDocument/2006/relationships/oleObject" Target="../embeddings/oleObject33.bin"/><Relationship Id="rId17" Type="http://schemas.openxmlformats.org/officeDocument/2006/relationships/oleObject" Target="../embeddings/oleObject34.bin"/><Relationship Id="rId18" Type="http://schemas.openxmlformats.org/officeDocument/2006/relationships/oleObject" Target="../embeddings/oleObject35.bin"/><Relationship Id="rId19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8" Type="http://schemas.openxmlformats.org/officeDocument/2006/relationships/oleObject" Target="../embeddings/oleObject26.bin"/><Relationship Id="rId9" Type="http://schemas.openxmlformats.org/officeDocument/2006/relationships/oleObject" Target="../embeddings/oleObject27.bin"/><Relationship Id="rId10" Type="http://schemas.openxmlformats.org/officeDocument/2006/relationships/oleObject" Target="../embeddings/oleObject28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Switched Ethernet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54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Simple approach: count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5" y="1355907"/>
            <a:ext cx="9285111" cy="5233982"/>
          </a:xfrm>
        </p:spPr>
        <p:txBody>
          <a:bodyPr>
            <a:noAutofit/>
          </a:bodyPr>
          <a:lstStyle/>
          <a:p>
            <a:r>
              <a:rPr lang="en-US" sz="2800" dirty="0" smtClean="0"/>
              <a:t>Sender includes number of bytes in header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Receiver extracts this number of bytes of body</a:t>
            </a:r>
          </a:p>
          <a:p>
            <a:endParaRPr lang="en-US" sz="2800" dirty="0" smtClean="0"/>
          </a:p>
          <a:p>
            <a:r>
              <a:rPr lang="en-US" sz="2800" dirty="0" smtClean="0"/>
              <a:t>But what if the Count field is corrupted?</a:t>
            </a:r>
          </a:p>
          <a:p>
            <a:endParaRPr lang="en-US" sz="2800" dirty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sz="2400" dirty="0" smtClean="0"/>
          </a:p>
          <a:p>
            <a:pPr lvl="1"/>
            <a:r>
              <a:rPr lang="en-US" sz="2400" dirty="0" smtClean="0"/>
              <a:t>L2 will frame the wrong bytes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framing error</a:t>
            </a:r>
          </a:p>
          <a:p>
            <a:pPr lvl="1"/>
            <a:r>
              <a:rPr lang="en-US" sz="2400" dirty="0" smtClean="0"/>
              <a:t>CRC tells you to discard this frame, but what about the next one?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78476" y="2018322"/>
            <a:ext cx="6779967" cy="794394"/>
            <a:chOff x="1178378" y="2221468"/>
            <a:chExt cx="6779967" cy="794394"/>
          </a:xfrm>
        </p:grpSpPr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1178378" y="2221468"/>
              <a:ext cx="698500" cy="355407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53</a:t>
              </a:r>
              <a:endParaRPr lang="en-US" dirty="0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1876878" y="2221468"/>
              <a:ext cx="1913229" cy="355407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Body</a:t>
              </a:r>
              <a:endParaRPr lang="en-US" b="1" dirty="0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3790107" y="2221468"/>
              <a:ext cx="698500" cy="355407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80</a:t>
              </a:r>
              <a:endParaRPr lang="en-US" dirty="0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488607" y="2221468"/>
              <a:ext cx="3469738" cy="355407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Body</a:t>
              </a:r>
              <a:endParaRPr lang="en-US" b="1" dirty="0"/>
            </a:p>
          </p:txBody>
        </p:sp>
        <p:sp>
          <p:nvSpPr>
            <p:cNvPr id="29" name="Left Brace 28"/>
            <p:cNvSpPr/>
            <p:nvPr/>
          </p:nvSpPr>
          <p:spPr>
            <a:xfrm rot="16200000">
              <a:off x="2745416" y="1708337"/>
              <a:ext cx="135332" cy="1872407"/>
            </a:xfrm>
            <a:prstGeom prst="leftBrace">
              <a:avLst>
                <a:gd name="adj1" fmla="val 34259"/>
                <a:gd name="adj2" fmla="val 50000"/>
              </a:avLst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53953" y="2645613"/>
              <a:ext cx="1695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53 bytes of data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78999" y="2646530"/>
              <a:ext cx="1695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 bytes of data</a:t>
              </a:r>
              <a:endParaRPr lang="en-US" dirty="0"/>
            </a:p>
          </p:txBody>
        </p:sp>
        <p:sp>
          <p:nvSpPr>
            <p:cNvPr id="32" name="Left Brace 31"/>
            <p:cNvSpPr/>
            <p:nvPr/>
          </p:nvSpPr>
          <p:spPr>
            <a:xfrm rot="16200000">
              <a:off x="6155810" y="926740"/>
              <a:ext cx="135332" cy="3469737"/>
            </a:xfrm>
            <a:prstGeom prst="leftBrace">
              <a:avLst>
                <a:gd name="adj1" fmla="val 34259"/>
                <a:gd name="adj2" fmla="val 50000"/>
              </a:avLst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78476" y="4302146"/>
            <a:ext cx="7689262" cy="1295524"/>
            <a:chOff x="1178376" y="4841625"/>
            <a:chExt cx="7689262" cy="1295524"/>
          </a:xfrm>
        </p:grpSpPr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1178376" y="5343672"/>
              <a:ext cx="698500" cy="355407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61</a:t>
              </a:r>
              <a:endParaRPr lang="en-US" dirty="0"/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1876876" y="5343672"/>
              <a:ext cx="1913229" cy="355407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Body</a:t>
              </a:r>
              <a:endParaRPr lang="en-US" b="1" dirty="0"/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3790105" y="5343672"/>
              <a:ext cx="698500" cy="355407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80</a:t>
              </a:r>
              <a:endParaRPr lang="en-US" dirty="0"/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4488605" y="5343672"/>
              <a:ext cx="3469740" cy="355407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/>
                <a:t>Body</a:t>
              </a:r>
              <a:endParaRPr lang="en-US" b="1" dirty="0"/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3284129" y="4291827"/>
              <a:ext cx="135332" cy="2949835"/>
            </a:xfrm>
            <a:prstGeom prst="leftBrace">
              <a:avLst>
                <a:gd name="adj1" fmla="val 34259"/>
                <a:gd name="adj2" fmla="val 50000"/>
              </a:avLst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53951" y="5767817"/>
              <a:ext cx="3055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61 bytes of data </a:t>
              </a:r>
              <a:r>
                <a:rPr lang="en-US" b="1" dirty="0" smtClean="0">
                  <a:solidFill>
                    <a:srgbClr val="FF0000"/>
                  </a:solidFill>
                </a:rPr>
                <a:t>misdelivered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95651" y="5767817"/>
              <a:ext cx="3071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??? bytes of data </a:t>
              </a:r>
              <a:r>
                <a:rPr lang="en-US" b="1" dirty="0" smtClean="0">
                  <a:solidFill>
                    <a:srgbClr val="FF0000"/>
                  </a:solidFill>
                </a:rPr>
                <a:t>misdelivered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Left Brace 41"/>
            <p:cNvSpPr/>
            <p:nvPr/>
          </p:nvSpPr>
          <p:spPr>
            <a:xfrm rot="16200000">
              <a:off x="6691102" y="4568240"/>
              <a:ext cx="135332" cy="2399154"/>
            </a:xfrm>
            <a:prstGeom prst="leftBrace">
              <a:avLst>
                <a:gd name="adj1" fmla="val 34259"/>
                <a:gd name="adj2" fmla="val 50000"/>
              </a:avLst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Multiply 42"/>
            <p:cNvSpPr/>
            <p:nvPr/>
          </p:nvSpPr>
          <p:spPr>
            <a:xfrm>
              <a:off x="1521470" y="5165969"/>
              <a:ext cx="355406" cy="35540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 smtClean="0"/>
            </a:p>
          </p:txBody>
        </p:sp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>
              <a:off x="4860691" y="5343671"/>
              <a:ext cx="698500" cy="35540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???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51315" y="4841625"/>
              <a:ext cx="1807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Bogus count field</a:t>
              </a:r>
              <a:endParaRPr lang="en-US" dirty="0"/>
            </a:p>
          </p:txBody>
        </p:sp>
        <p:cxnSp>
          <p:nvCxnSpPr>
            <p:cNvPr id="48" name="Straight Arrow Connector 47"/>
            <p:cNvCxnSpPr>
              <a:stCxn id="46" idx="1"/>
              <a:endCxn id="44" idx="0"/>
            </p:cNvCxnSpPr>
            <p:nvPr/>
          </p:nvCxnSpPr>
          <p:spPr>
            <a:xfrm flipH="1">
              <a:off x="5209941" y="5026291"/>
              <a:ext cx="941374" cy="317380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622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framing on a link is desynchronized, </a:t>
            </a:r>
            <a:r>
              <a:rPr lang="en-US" b="1" dirty="0" smtClean="0">
                <a:solidFill>
                  <a:srgbClr val="FF0000"/>
                </a:solidFill>
              </a:rPr>
              <a:t>it can stay that way</a:t>
            </a:r>
          </a:p>
          <a:p>
            <a:endParaRPr lang="en-US" dirty="0" smtClean="0"/>
          </a:p>
          <a:p>
            <a:r>
              <a:rPr lang="en-US" dirty="0" smtClean="0"/>
              <a:t>Need a method to </a:t>
            </a:r>
            <a:r>
              <a:rPr lang="en-US" b="1" dirty="0" smtClean="0">
                <a:solidFill>
                  <a:schemeClr val="tx2"/>
                </a:solidFill>
              </a:rPr>
              <a:t>resynchronize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42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Framing with sentinel bits</a:t>
            </a:r>
            <a:endParaRPr lang="en-US" dirty="0"/>
          </a:p>
        </p:txBody>
      </p:sp>
      <p:sp>
        <p:nvSpPr>
          <p:cNvPr id="945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Delineate frame with special “sentinel” </a:t>
            </a:r>
            <a:r>
              <a:rPr lang="en-US" b="1" dirty="0" smtClean="0">
                <a:solidFill>
                  <a:srgbClr val="1F497D"/>
                </a:solidFill>
              </a:rPr>
              <a:t>bit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smtClean="0"/>
              <a:t>pattern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01111110 </a:t>
            </a:r>
            <a:r>
              <a:rPr lang="en-US" dirty="0" smtClean="0">
                <a:sym typeface="Symbol" charset="0"/>
              </a:rPr>
              <a:t> start, </a:t>
            </a:r>
            <a:r>
              <a:rPr lang="en-US" dirty="0" smtClean="0"/>
              <a:t>01111111 </a:t>
            </a:r>
            <a:r>
              <a:rPr lang="en-US" dirty="0" smtClean="0">
                <a:sym typeface="Symbol" charset="0"/>
              </a:rPr>
              <a:t> end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>
                <a:solidFill>
                  <a:srgbClr val="FF0000"/>
                </a:solidFill>
              </a:rPr>
              <a:t>what if sentinel occurs within frame?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bit stuffing</a:t>
            </a:r>
          </a:p>
          <a:p>
            <a:pPr lvl="1"/>
            <a:r>
              <a:rPr lang="en-US" b="1" dirty="0">
                <a:solidFill>
                  <a:srgbClr val="1F497D"/>
                </a:solidFill>
              </a:rPr>
              <a:t>S</a:t>
            </a:r>
            <a:r>
              <a:rPr lang="en-US" b="1" dirty="0" smtClean="0">
                <a:solidFill>
                  <a:srgbClr val="1F497D"/>
                </a:solidFill>
              </a:rPr>
              <a:t>ender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smtClean="0"/>
              <a:t>always inserts a </a:t>
            </a:r>
            <a:r>
              <a:rPr lang="en-US" b="1" dirty="0" smtClean="0"/>
              <a:t>0</a:t>
            </a:r>
            <a:r>
              <a:rPr lang="en-US" dirty="0" smtClean="0"/>
              <a:t> after five </a:t>
            </a:r>
            <a:r>
              <a:rPr lang="en-US" b="1" dirty="0" smtClean="0"/>
              <a:t>1</a:t>
            </a:r>
            <a:r>
              <a:rPr lang="en-US" dirty="0" smtClean="0"/>
              <a:t>s in the frame contents</a:t>
            </a:r>
          </a:p>
          <a:p>
            <a:pPr lvl="1"/>
            <a:r>
              <a:rPr lang="en-US" b="1" dirty="0">
                <a:solidFill>
                  <a:srgbClr val="1F497D"/>
                </a:solidFill>
              </a:rPr>
              <a:t>R</a:t>
            </a:r>
            <a:r>
              <a:rPr lang="en-US" b="1" dirty="0" smtClean="0">
                <a:solidFill>
                  <a:srgbClr val="1F497D"/>
                </a:solidFill>
              </a:rPr>
              <a:t>eceiver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smtClean="0"/>
              <a:t>always removes a </a:t>
            </a:r>
            <a:r>
              <a:rPr lang="en-US" b="1" dirty="0" smtClean="0"/>
              <a:t>0</a:t>
            </a:r>
            <a:r>
              <a:rPr lang="en-US" dirty="0" smtClean="0"/>
              <a:t> appearing after five </a:t>
            </a:r>
            <a:r>
              <a:rPr lang="en-US" b="1" dirty="0" smtClean="0"/>
              <a:t>1</a:t>
            </a:r>
            <a:r>
              <a:rPr lang="en-US" dirty="0" smtClean="0"/>
              <a:t>s</a:t>
            </a:r>
          </a:p>
        </p:txBody>
      </p:sp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1422402" y="2628310"/>
            <a:ext cx="6259513" cy="500063"/>
            <a:chOff x="969" y="2184"/>
            <a:chExt cx="3943" cy="315"/>
          </a:xfrm>
        </p:grpSpPr>
        <p:sp>
          <p:nvSpPr>
            <p:cNvPr id="37894" name="Rectangle 5"/>
            <p:cNvSpPr>
              <a:spLocks noChangeArrowheads="1"/>
            </p:cNvSpPr>
            <p:nvPr/>
          </p:nvSpPr>
          <p:spPr bwMode="auto">
            <a:xfrm>
              <a:off x="969" y="2184"/>
              <a:ext cx="919" cy="315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Text Box 6"/>
            <p:cNvSpPr txBox="1">
              <a:spLocks noChangeArrowheads="1"/>
            </p:cNvSpPr>
            <p:nvPr/>
          </p:nvSpPr>
          <p:spPr bwMode="auto">
            <a:xfrm>
              <a:off x="1045" y="2208"/>
              <a:ext cx="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latin typeface="Calibri"/>
                  <a:cs typeface="Calibri"/>
                </a:rPr>
                <a:t>01111110</a:t>
              </a:r>
            </a:p>
          </p:txBody>
        </p:sp>
        <p:sp>
          <p:nvSpPr>
            <p:cNvPr id="37896" name="Rectangle 7"/>
            <p:cNvSpPr>
              <a:spLocks noChangeArrowheads="1"/>
            </p:cNvSpPr>
            <p:nvPr/>
          </p:nvSpPr>
          <p:spPr bwMode="auto">
            <a:xfrm>
              <a:off x="1889" y="2184"/>
              <a:ext cx="2104" cy="315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8"/>
            <p:cNvSpPr>
              <a:spLocks noChangeArrowheads="1"/>
            </p:cNvSpPr>
            <p:nvPr/>
          </p:nvSpPr>
          <p:spPr bwMode="auto">
            <a:xfrm>
              <a:off x="3993" y="2184"/>
              <a:ext cx="919" cy="315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Text Box 9"/>
            <p:cNvSpPr txBox="1">
              <a:spLocks noChangeArrowheads="1"/>
            </p:cNvSpPr>
            <p:nvPr/>
          </p:nvSpPr>
          <p:spPr bwMode="auto">
            <a:xfrm>
              <a:off x="4065" y="2208"/>
              <a:ext cx="7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latin typeface="Calibri"/>
                  <a:cs typeface="Calibri"/>
                </a:rPr>
                <a:t>01111111</a:t>
              </a:r>
            </a:p>
          </p:txBody>
        </p:sp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2345" y="2208"/>
              <a:ext cx="11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latin typeface="Calibri"/>
                  <a:cs typeface="Calibri"/>
                </a:rPr>
                <a:t>Frame 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955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receiver sees </a:t>
            </a:r>
            <a:r>
              <a:rPr lang="en-US" dirty="0"/>
              <a:t>f</a:t>
            </a:r>
            <a:r>
              <a:rPr lang="en-US" dirty="0" smtClean="0"/>
              <a:t>ive 1s…</a:t>
            </a:r>
            <a:endParaRPr lang="en-US" dirty="0"/>
          </a:p>
        </p:txBody>
      </p:sp>
      <p:sp>
        <p:nvSpPr>
          <p:cNvPr id="945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next bit </a:t>
            </a:r>
            <a:r>
              <a:rPr lang="en-US" b="1" dirty="0" smtClean="0"/>
              <a:t>0,</a:t>
            </a:r>
            <a:r>
              <a:rPr lang="en-US" dirty="0" smtClean="0"/>
              <a:t> remove it, and begin counting again</a:t>
            </a:r>
          </a:p>
          <a:p>
            <a:pPr lvl="1"/>
            <a:r>
              <a:rPr lang="en-US" dirty="0" smtClean="0"/>
              <a:t>Because this must be a stuffed bit; we can’t be at beginning/end of frame (those had six or seven </a:t>
            </a:r>
            <a:r>
              <a:rPr lang="en-US" b="1" dirty="0" smtClean="0"/>
              <a:t>1</a:t>
            </a:r>
            <a:r>
              <a:rPr lang="en-US" dirty="0" smtClean="0"/>
              <a:t>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next bit </a:t>
            </a:r>
            <a:r>
              <a:rPr lang="en-US" b="1" dirty="0" smtClean="0"/>
              <a:t>1</a:t>
            </a:r>
            <a:r>
              <a:rPr lang="en-US" dirty="0" smtClean="0"/>
              <a:t> (</a:t>
            </a:r>
            <a:r>
              <a:rPr lang="en-US" i="1" dirty="0" smtClean="0"/>
              <a:t>i.e., </a:t>
            </a:r>
            <a:r>
              <a:rPr lang="en-US" dirty="0" smtClean="0"/>
              <a:t>we’ve seen six </a:t>
            </a:r>
            <a:r>
              <a:rPr lang="en-US" b="1" dirty="0" smtClean="0"/>
              <a:t>1</a:t>
            </a:r>
            <a:r>
              <a:rPr lang="en-US" dirty="0" smtClean="0"/>
              <a:t>s) then:</a:t>
            </a:r>
          </a:p>
          <a:p>
            <a:pPr lvl="1"/>
            <a:r>
              <a:rPr lang="en-US" dirty="0" smtClean="0"/>
              <a:t>If following bit is </a:t>
            </a:r>
            <a:r>
              <a:rPr lang="en-US" b="1" dirty="0" smtClean="0"/>
              <a:t>0,</a:t>
            </a:r>
            <a:r>
              <a:rPr lang="en-US" dirty="0" smtClean="0"/>
              <a:t> this is start of frame</a:t>
            </a:r>
          </a:p>
          <a:p>
            <a:pPr lvl="2"/>
            <a:r>
              <a:rPr lang="en-US" dirty="0" smtClean="0"/>
              <a:t>Because the receiver has seen </a:t>
            </a:r>
            <a:r>
              <a:rPr lang="en-US" b="1" dirty="0" smtClean="0"/>
              <a:t>01111110</a:t>
            </a:r>
          </a:p>
          <a:p>
            <a:pPr lvl="1"/>
            <a:r>
              <a:rPr lang="en-US" dirty="0" smtClean="0"/>
              <a:t>If following bit is </a:t>
            </a:r>
            <a:r>
              <a:rPr lang="en-US" b="1" dirty="0" smtClean="0"/>
              <a:t>1,</a:t>
            </a:r>
            <a:r>
              <a:rPr lang="en-US" dirty="0" smtClean="0"/>
              <a:t> this is end of frame</a:t>
            </a:r>
          </a:p>
          <a:p>
            <a:pPr lvl="2"/>
            <a:r>
              <a:rPr lang="en-US" dirty="0" smtClean="0"/>
              <a:t>Because the receiver has seen </a:t>
            </a:r>
            <a:r>
              <a:rPr lang="en-US" b="1" dirty="0" smtClean="0"/>
              <a:t>01111111</a:t>
            </a:r>
            <a:endParaRPr lang="en-US" b="1" dirty="0"/>
          </a:p>
        </p:txBody>
      </p:sp>
      <p:grpSp>
        <p:nvGrpSpPr>
          <p:cNvPr id="39941" name="Group 4"/>
          <p:cNvGrpSpPr>
            <a:grpSpLocks/>
          </p:cNvGrpSpPr>
          <p:nvPr/>
        </p:nvGrpSpPr>
        <p:grpSpPr bwMode="auto">
          <a:xfrm>
            <a:off x="1420812" y="1920347"/>
            <a:ext cx="6259513" cy="500063"/>
            <a:chOff x="969" y="2184"/>
            <a:chExt cx="3943" cy="315"/>
          </a:xfrm>
        </p:grpSpPr>
        <p:sp>
          <p:nvSpPr>
            <p:cNvPr id="39942" name="Rectangle 5"/>
            <p:cNvSpPr>
              <a:spLocks noChangeArrowheads="1"/>
            </p:cNvSpPr>
            <p:nvPr/>
          </p:nvSpPr>
          <p:spPr bwMode="auto">
            <a:xfrm>
              <a:off x="969" y="2184"/>
              <a:ext cx="919" cy="315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Text Box 6"/>
            <p:cNvSpPr txBox="1">
              <a:spLocks noChangeArrowheads="1"/>
            </p:cNvSpPr>
            <p:nvPr/>
          </p:nvSpPr>
          <p:spPr bwMode="auto">
            <a:xfrm>
              <a:off x="1045" y="2208"/>
              <a:ext cx="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latin typeface="Calibri"/>
                  <a:cs typeface="Calibri"/>
                </a:rPr>
                <a:t>01111110</a:t>
              </a:r>
            </a:p>
          </p:txBody>
        </p:sp>
        <p:sp>
          <p:nvSpPr>
            <p:cNvPr id="39944" name="Rectangle 7"/>
            <p:cNvSpPr>
              <a:spLocks noChangeArrowheads="1"/>
            </p:cNvSpPr>
            <p:nvPr/>
          </p:nvSpPr>
          <p:spPr bwMode="auto">
            <a:xfrm>
              <a:off x="1889" y="2184"/>
              <a:ext cx="2104" cy="315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Rectangle 8"/>
            <p:cNvSpPr>
              <a:spLocks noChangeArrowheads="1"/>
            </p:cNvSpPr>
            <p:nvPr/>
          </p:nvSpPr>
          <p:spPr bwMode="auto">
            <a:xfrm>
              <a:off x="3993" y="2184"/>
              <a:ext cx="919" cy="315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4065" y="2208"/>
              <a:ext cx="7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latin typeface="Calibri"/>
                  <a:cs typeface="Calibri"/>
                </a:rPr>
                <a:t>01111111</a:t>
              </a: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2377" y="2208"/>
              <a:ext cx="110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latin typeface="Calibri"/>
                  <a:cs typeface="Calibri"/>
                </a:rPr>
                <a:t>Frame content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332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sentinel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j-lt"/>
                <a:cs typeface="Calibri"/>
              </a:rPr>
              <a:t>Original data, including </a:t>
            </a:r>
            <a:r>
              <a:rPr lang="en-US" sz="2800" dirty="0" smtClean="0">
                <a:solidFill>
                  <a:srgbClr val="0000FF"/>
                </a:solidFill>
                <a:latin typeface="+mj-lt"/>
                <a:cs typeface="Calibri"/>
              </a:rPr>
              <a:t>start/end of frame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E5"/>
                </a:solidFill>
                <a:latin typeface="Courier"/>
                <a:cs typeface="Courier"/>
              </a:rPr>
              <a:t>01111110</a:t>
            </a:r>
            <a:r>
              <a:rPr lang="en-US" sz="2400" dirty="0" smtClean="0">
                <a:latin typeface="Courier"/>
                <a:cs typeface="Courier"/>
              </a:rPr>
              <a:t>0111111011111011111001</a:t>
            </a:r>
            <a:r>
              <a:rPr lang="en-US" sz="2400" dirty="0" smtClean="0">
                <a:solidFill>
                  <a:srgbClr val="0000E5"/>
                </a:solidFill>
                <a:latin typeface="Courier"/>
                <a:cs typeface="Courier"/>
              </a:rPr>
              <a:t>01111111</a:t>
            </a:r>
          </a:p>
          <a:p>
            <a:endParaRPr lang="en-US" sz="2800" dirty="0" smtClean="0">
              <a:latin typeface="+mj-lt"/>
              <a:cs typeface="Calibri"/>
            </a:endParaRPr>
          </a:p>
          <a:p>
            <a:r>
              <a:rPr lang="en-US" sz="2800" dirty="0" smtClean="0">
                <a:latin typeface="+mj-lt"/>
                <a:cs typeface="Calibri"/>
              </a:rPr>
              <a:t>Sender rule: five 1s </a:t>
            </a:r>
            <a:r>
              <a:rPr lang="en-US" sz="2800" dirty="0" smtClean="0">
                <a:latin typeface="+mj-lt"/>
                <a:cs typeface="Calibri"/>
                <a:sym typeface="Wingdings"/>
              </a:rPr>
              <a:t> insert a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Calibri"/>
                <a:sym typeface="Wingdings"/>
              </a:rPr>
              <a:t>0</a:t>
            </a:r>
            <a:endParaRPr lang="en-US" sz="2800" dirty="0">
              <a:solidFill>
                <a:srgbClr val="FF0000"/>
              </a:solidFill>
              <a:latin typeface="+mj-lt"/>
              <a:cs typeface="Calibri"/>
            </a:endParaRPr>
          </a:p>
          <a:p>
            <a:pPr lvl="1"/>
            <a:r>
              <a:rPr lang="en-US" sz="2400" dirty="0" smtClean="0">
                <a:latin typeface="+mj-lt"/>
                <a:cs typeface="Calibri"/>
              </a:rPr>
              <a:t>After bit stuffing at the sender:</a:t>
            </a:r>
            <a:endParaRPr lang="en-US" sz="2400" dirty="0">
              <a:latin typeface="+mj-lt"/>
              <a:cs typeface="Calibri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E5"/>
                </a:solidFill>
                <a:latin typeface="Courier"/>
                <a:cs typeface="Courier"/>
              </a:rPr>
              <a:t>01111110</a:t>
            </a:r>
            <a:r>
              <a:rPr lang="en-US" sz="2400" dirty="0" smtClean="0">
                <a:latin typeface="Courier"/>
                <a:cs typeface="Courier"/>
              </a:rPr>
              <a:t>0</a:t>
            </a:r>
            <a:r>
              <a:rPr lang="en-US" sz="2400" u="sng" dirty="0" smtClean="0">
                <a:latin typeface="Courier"/>
                <a:cs typeface="Courier"/>
              </a:rPr>
              <a:t>11111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2400" dirty="0" smtClean="0">
                <a:latin typeface="Courier"/>
                <a:cs typeface="Courier"/>
              </a:rPr>
              <a:t>10</a:t>
            </a:r>
            <a:r>
              <a:rPr lang="en-US" sz="2400" u="sng" dirty="0" smtClean="0">
                <a:latin typeface="Courier"/>
                <a:cs typeface="Courier"/>
              </a:rPr>
              <a:t>11111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2400" dirty="0" smtClean="0">
                <a:latin typeface="Courier"/>
                <a:cs typeface="Courier"/>
              </a:rPr>
              <a:t>0</a:t>
            </a:r>
            <a:r>
              <a:rPr lang="en-US" sz="2400" u="sng" dirty="0" smtClean="0">
                <a:latin typeface="Courier"/>
                <a:cs typeface="Courier"/>
              </a:rPr>
              <a:t>11111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2400" dirty="0" smtClean="0">
                <a:latin typeface="Courier"/>
                <a:cs typeface="Courier"/>
              </a:rPr>
              <a:t>001</a:t>
            </a:r>
            <a:r>
              <a:rPr lang="en-US" sz="2400" dirty="0" smtClean="0">
                <a:solidFill>
                  <a:srgbClr val="0000E5"/>
                </a:solidFill>
                <a:latin typeface="Courier"/>
                <a:cs typeface="Courier"/>
              </a:rPr>
              <a:t>01111111</a:t>
            </a:r>
            <a:endParaRPr lang="en-US" sz="2800" dirty="0" smtClean="0">
              <a:solidFill>
                <a:srgbClr val="0000E5"/>
              </a:solidFill>
              <a:latin typeface="Courier"/>
              <a:cs typeface="Courier"/>
            </a:endParaRP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Receiver rule: five 1s and next bit 0 </a:t>
            </a:r>
            <a:r>
              <a:rPr lang="en-US" sz="2800" dirty="0" smtClean="0">
                <a:latin typeface="+mj-lt"/>
                <a:sym typeface="Wingdings"/>
              </a:rPr>
              <a:t> remove 0</a:t>
            </a:r>
            <a:endParaRPr lang="en-US" sz="2800" dirty="0">
              <a:solidFill>
                <a:srgbClr val="0000E5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E5"/>
                </a:solidFill>
                <a:latin typeface="Courier"/>
                <a:cs typeface="Courier"/>
              </a:rPr>
              <a:t>01111110</a:t>
            </a:r>
            <a:r>
              <a:rPr lang="en-US" sz="2400" dirty="0" smtClean="0">
                <a:latin typeface="Courier"/>
                <a:cs typeface="Courier"/>
              </a:rPr>
              <a:t>0</a:t>
            </a:r>
            <a:r>
              <a:rPr lang="en-US" sz="2400" u="sng" dirty="0" smtClean="0">
                <a:latin typeface="Courier"/>
                <a:cs typeface="Courier"/>
              </a:rPr>
              <a:t>11111</a:t>
            </a:r>
            <a:r>
              <a:rPr lang="en-US" sz="2400" dirty="0" smtClean="0">
                <a:latin typeface="Courier"/>
                <a:cs typeface="Courier"/>
              </a:rPr>
              <a:t>10</a:t>
            </a:r>
            <a:r>
              <a:rPr lang="en-US" sz="2400" u="sng" dirty="0" smtClean="0">
                <a:latin typeface="Courier"/>
                <a:cs typeface="Courier"/>
              </a:rPr>
              <a:t>11111</a:t>
            </a:r>
            <a:r>
              <a:rPr lang="en-US" sz="2400" dirty="0" smtClean="0">
                <a:latin typeface="Courier"/>
                <a:cs typeface="Courier"/>
              </a:rPr>
              <a:t>0</a:t>
            </a:r>
            <a:r>
              <a:rPr lang="en-US" sz="2400" u="sng" dirty="0" smtClean="0">
                <a:latin typeface="Courier"/>
                <a:cs typeface="Courier"/>
              </a:rPr>
              <a:t>11111</a:t>
            </a:r>
            <a:r>
              <a:rPr lang="en-US" sz="2400" dirty="0" smtClean="0">
                <a:latin typeface="Courier"/>
                <a:cs typeface="Courier"/>
              </a:rPr>
              <a:t>001</a:t>
            </a:r>
            <a:r>
              <a:rPr lang="en-US" sz="2400" dirty="0" smtClean="0">
                <a:solidFill>
                  <a:srgbClr val="0000E5"/>
                </a:solidFill>
                <a:latin typeface="Courier"/>
                <a:cs typeface="Courier"/>
              </a:rPr>
              <a:t>01111111</a:t>
            </a:r>
            <a:endParaRPr lang="en-US" sz="2800" dirty="0">
              <a:solidFill>
                <a:srgbClr val="0000E5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78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Frames and framing </a:t>
            </a:r>
          </a:p>
          <a:p>
            <a:r>
              <a:rPr lang="en-US" dirty="0" smtClean="0"/>
              <a:t>Addressing</a:t>
            </a:r>
          </a:p>
          <a:p>
            <a:r>
              <a:rPr lang="en-US" dirty="0" smtClean="0"/>
              <a:t>Routing </a:t>
            </a:r>
          </a:p>
          <a:p>
            <a:r>
              <a:rPr lang="en-US" dirty="0" smtClean="0"/>
              <a:t>Forwarding </a:t>
            </a:r>
          </a:p>
          <a:p>
            <a:endParaRPr lang="en-US" dirty="0" smtClean="0"/>
          </a:p>
          <a:p>
            <a:r>
              <a:rPr lang="en-US" dirty="0" smtClean="0"/>
              <a:t>Discovery: Bootstrapping end-to-end </a:t>
            </a:r>
            <a:r>
              <a:rPr lang="en-US" dirty="0" err="1" smtClean="0"/>
              <a:t>commn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423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Medium Access Control Address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04799" y="1719262"/>
            <a:ext cx="8690383" cy="481626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MAC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address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Numerical address </a:t>
            </a:r>
            <a:r>
              <a:rPr lang="en-US" sz="2400" dirty="0" smtClean="0">
                <a:ea typeface="ＭＳ Ｐゴシック" charset="0"/>
              </a:rPr>
              <a:t>associated with a network adapter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Flat name space of 48 </a:t>
            </a:r>
            <a:r>
              <a:rPr lang="en-US" sz="2400" dirty="0" smtClean="0">
                <a:ea typeface="ＭＳ Ｐゴシック" charset="0"/>
              </a:rPr>
              <a:t>bits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e.g.,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00-15-C5-49-04-A9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in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HEX)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charset="0"/>
              </a:rPr>
              <a:t>Unique</a:t>
            </a:r>
            <a:r>
              <a:rPr lang="en-US" sz="2400" dirty="0">
                <a:ea typeface="ＭＳ Ｐゴシック" charset="0"/>
              </a:rPr>
              <a:t>, hard-coded in the adapter when it is </a:t>
            </a:r>
            <a:r>
              <a:rPr lang="en-US" sz="2400" dirty="0" smtClean="0">
                <a:ea typeface="ＭＳ Ｐゴシック" charset="0"/>
              </a:rPr>
              <a:t>built</a:t>
            </a:r>
            <a:br>
              <a:rPr lang="en-US" sz="2400" dirty="0" smtClean="0">
                <a:ea typeface="ＭＳ Ｐゴシック" charset="0"/>
              </a:rPr>
            </a:br>
            <a:endParaRPr lang="en-US" sz="24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Hierarchical Allocation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8000"/>
                </a:solidFill>
                <a:ea typeface="ＭＳ Ｐゴシック" charset="0"/>
              </a:rPr>
              <a:t>Blocks</a:t>
            </a:r>
            <a:r>
              <a:rPr lang="en-US" sz="2400" dirty="0">
                <a:ea typeface="ＭＳ Ｐゴシック" charset="0"/>
              </a:rPr>
              <a:t>: assigned to vendors (e.g., Dell) by the </a:t>
            </a:r>
            <a:r>
              <a:rPr lang="en-US" sz="2400" dirty="0" smtClean="0">
                <a:ea typeface="ＭＳ Ｐゴシック" charset="0"/>
              </a:rPr>
              <a:t>IEEE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First 24 bits (e.g., </a:t>
            </a:r>
            <a:r>
              <a:rPr lang="en-US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00-15-C5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*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-**-**)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CC0000"/>
                </a:solidFill>
                <a:ea typeface="ＭＳ Ｐゴシック" charset="0"/>
              </a:rPr>
              <a:t>Adapter</a:t>
            </a:r>
            <a:r>
              <a:rPr lang="en-US" sz="2400" dirty="0" smtClean="0">
                <a:ea typeface="ＭＳ Ｐゴシック" charset="0"/>
              </a:rPr>
              <a:t>: assigned </a:t>
            </a:r>
            <a:r>
              <a:rPr lang="en-US" sz="2400" dirty="0">
                <a:ea typeface="ＭＳ Ｐゴシック" charset="0"/>
              </a:rPr>
              <a:t>by the vendor from its </a:t>
            </a:r>
            <a:r>
              <a:rPr lang="en-US" sz="2400" dirty="0" smtClean="0">
                <a:ea typeface="ＭＳ Ｐゴシック" charset="0"/>
              </a:rPr>
              <a:t>block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ea typeface="ＭＳ Ｐゴシック" charset="0"/>
              </a:rPr>
              <a:t>Last 24 bits </a:t>
            </a:r>
          </a:p>
        </p:txBody>
      </p:sp>
    </p:spTree>
    <p:extLst>
      <p:ext uri="{BB962C8B-B14F-4D97-AF65-F5344CB8AC3E}">
        <p14:creationId xmlns:p14="http://schemas.microsoft.com/office/powerpoint/2010/main" val="396614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MAC Address vs. IP Address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MAC </a:t>
            </a:r>
            <a:r>
              <a:rPr lang="en-US" sz="2400" dirty="0" smtClean="0">
                <a:latin typeface="Arial" charset="0"/>
                <a:cs typeface="Arial" charset="0"/>
              </a:rPr>
              <a:t>addresses (used in link-layer)</a:t>
            </a:r>
            <a:endParaRPr lang="en-US" sz="2400" dirty="0">
              <a:latin typeface="Arial" charset="0"/>
              <a:cs typeface="Arial" charset="0"/>
            </a:endParaRPr>
          </a:p>
          <a:p>
            <a:pPr lvl="1">
              <a:buClr>
                <a:schemeClr val="tx2"/>
              </a:buClr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Hard-coded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when adapter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is built</a:t>
            </a:r>
          </a:p>
          <a:p>
            <a:pPr lvl="1">
              <a:buClr>
                <a:schemeClr val="tx2"/>
              </a:buClr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Flat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name space of 48 bits (e.g., 00-0E-9B-6E-49-76)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Like a social security number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Portable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and can stay the same as the host moves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Used to get packet between interfaces on same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network</a:t>
            </a:r>
          </a:p>
          <a:p>
            <a:pPr marL="344487" lvl="1" indent="0">
              <a:buNone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IP addresses</a:t>
            </a:r>
          </a:p>
          <a:p>
            <a:pPr lvl="1">
              <a:buClr>
                <a:schemeClr val="tx2"/>
              </a:buClr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Configured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or learned dynamically</a:t>
            </a:r>
          </a:p>
          <a:p>
            <a:pPr lvl="1">
              <a:buClr>
                <a:schemeClr val="tx2"/>
              </a:buClr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Hierarchical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name space of 32 bits (e.g., 12.178.66.9)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Like a postal mailing address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Not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portable, and depends on where the host is attached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Used to get a packet to destination IP subnet </a:t>
            </a:r>
          </a:p>
        </p:txBody>
      </p:sp>
    </p:spTree>
    <p:extLst>
      <p:ext uri="{BB962C8B-B14F-4D97-AF65-F5344CB8AC3E}">
        <p14:creationId xmlns:p14="http://schemas.microsoft.com/office/powerpoint/2010/main" val="53047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Frames and framing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 addresses</a:t>
            </a:r>
          </a:p>
          <a:p>
            <a:r>
              <a:rPr lang="en-US" dirty="0" smtClean="0"/>
              <a:t>Routing </a:t>
            </a:r>
          </a:p>
          <a:p>
            <a:r>
              <a:rPr lang="en-US" dirty="0" smtClean="0"/>
              <a:t>Forwarding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732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325944" y="3810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Routing with Switched Ethernet?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383923"/>
              </p:ext>
            </p:extLst>
          </p:nvPr>
        </p:nvGraphicFramePr>
        <p:xfrm>
          <a:off x="4664556" y="1819488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5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556" y="1819488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668716"/>
              </p:ext>
            </p:extLst>
          </p:nvPr>
        </p:nvGraphicFramePr>
        <p:xfrm>
          <a:off x="2939610" y="3847491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6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610" y="3847491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157891" y="3221327"/>
            <a:ext cx="120650" cy="626164"/>
            <a:chOff x="2820129" y="2959980"/>
            <a:chExt cx="120650" cy="626164"/>
          </a:xfrm>
        </p:grpSpPr>
        <p:sp>
          <p:nvSpPr>
            <p:cNvPr id="58381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8388" name="Text Box 19"/>
          <p:cNvSpPr txBox="1">
            <a:spLocks noChangeArrowheads="1"/>
          </p:cNvSpPr>
          <p:nvPr/>
        </p:nvSpPr>
        <p:spPr bwMode="auto">
          <a:xfrm>
            <a:off x="2475902" y="1417969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A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 rot="19140000">
            <a:off x="5257644" y="2154092"/>
            <a:ext cx="120651" cy="644729"/>
            <a:chOff x="4180663" y="2330627"/>
            <a:chExt cx="120650" cy="644727"/>
          </a:xfrm>
        </p:grpSpPr>
        <p:sp>
          <p:nvSpPr>
            <p:cNvPr id="58383" name="Line 14"/>
            <p:cNvSpPr>
              <a:spLocks noChangeShapeType="1"/>
            </p:cNvSpPr>
            <p:nvPr/>
          </p:nvSpPr>
          <p:spPr bwMode="auto">
            <a:xfrm>
              <a:off x="4240213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0" name="Rectangle 11"/>
            <p:cNvSpPr>
              <a:spLocks noChangeArrowheads="1"/>
            </p:cNvSpPr>
            <p:nvPr/>
          </p:nvSpPr>
          <p:spPr bwMode="auto">
            <a:xfrm>
              <a:off x="4180663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015394"/>
              </p:ext>
            </p:extLst>
          </p:nvPr>
        </p:nvGraphicFramePr>
        <p:xfrm>
          <a:off x="6148360" y="1864314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7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60" y="1864314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>
            <a:grpSpLocks noChangeAspect="1"/>
          </p:cNvGrpSpPr>
          <p:nvPr/>
        </p:nvGrpSpPr>
        <p:grpSpPr>
          <a:xfrm rot="2820000">
            <a:off x="6002364" y="2184781"/>
            <a:ext cx="120650" cy="644727"/>
            <a:chOff x="5955836" y="2330627"/>
            <a:chExt cx="120650" cy="644727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058370"/>
              </p:ext>
            </p:extLst>
          </p:nvPr>
        </p:nvGraphicFramePr>
        <p:xfrm>
          <a:off x="2503990" y="1864314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990" y="1864314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076525"/>
              </p:ext>
            </p:extLst>
          </p:nvPr>
        </p:nvGraphicFramePr>
        <p:xfrm>
          <a:off x="4190200" y="546351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9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0200" y="546351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375834" y="4426939"/>
            <a:ext cx="120650" cy="626164"/>
            <a:chOff x="3659188" y="2974268"/>
            <a:chExt cx="120650" cy="626164"/>
          </a:xfrm>
        </p:grpSpPr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 flipV="1">
              <a:off x="3711399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158686"/>
              </p:ext>
            </p:extLst>
          </p:nvPr>
        </p:nvGraphicFramePr>
        <p:xfrm>
          <a:off x="5404269" y="3660497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00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269" y="3660497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623344" y="3048621"/>
            <a:ext cx="120650" cy="626164"/>
            <a:chOff x="4863307" y="2993358"/>
            <a:chExt cx="120650" cy="626164"/>
          </a:xfrm>
        </p:grpSpPr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4213971" y="1417969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B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53670" y="1444989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C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2449059" y="4018339"/>
            <a:ext cx="6787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D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4117600" y="4992996"/>
            <a:ext cx="646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E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5887793" y="3818284"/>
            <a:ext cx="646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F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1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32116" y="2761648"/>
            <a:ext cx="459679" cy="459679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 rot="19140000">
            <a:off x="2908030" y="2232290"/>
            <a:ext cx="120651" cy="644729"/>
            <a:chOff x="4180663" y="2330627"/>
            <a:chExt cx="120650" cy="644727"/>
          </a:xfrm>
        </p:grpSpPr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4240213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>
              <a:off x="4180663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" name="Straight Connector 8"/>
          <p:cNvCxnSpPr>
            <a:stCxn id="45" idx="3"/>
            <a:endCxn id="35" idx="1"/>
          </p:cNvCxnSpPr>
          <p:nvPr/>
        </p:nvCxnSpPr>
        <p:spPr>
          <a:xfrm flipV="1">
            <a:off x="3491795" y="2890732"/>
            <a:ext cx="1943431" cy="100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77684" y="3134682"/>
            <a:ext cx="722176" cy="9057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496484" y="3048621"/>
            <a:ext cx="1032392" cy="10595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55651" y="4026279"/>
            <a:ext cx="459679" cy="45967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5226" y="2660892"/>
            <a:ext cx="459679" cy="4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8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9800" cy="4525963"/>
          </a:xfrm>
        </p:spPr>
        <p:txBody>
          <a:bodyPr/>
          <a:lstStyle/>
          <a:p>
            <a:r>
              <a:rPr lang="en-US" dirty="0" smtClean="0"/>
              <a:t>HW3 will be pushed out 2-3 days</a:t>
            </a:r>
          </a:p>
          <a:p>
            <a:pPr lvl="1"/>
            <a:r>
              <a:rPr lang="en-US" dirty="0" smtClean="0"/>
              <a:t>Both release and due dates</a:t>
            </a:r>
          </a:p>
          <a:p>
            <a:pPr lvl="1"/>
            <a:r>
              <a:rPr lang="en-US" dirty="0" smtClean="0"/>
              <a:t>Will post on piazza when we release</a:t>
            </a:r>
          </a:p>
          <a:p>
            <a:pPr lvl="1"/>
            <a:endParaRPr lang="en-US" dirty="0"/>
          </a:p>
          <a:p>
            <a:r>
              <a:rPr lang="en-US" dirty="0" smtClean="0"/>
              <a:t>Get started on project#3!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1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Ethernet not use LS/DV?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over scalability  </a:t>
            </a:r>
          </a:p>
          <a:p>
            <a:pPr lvl="1"/>
            <a:r>
              <a:rPr lang="en-US" dirty="0" smtClean="0"/>
              <a:t>Flat MAC addresses cannot be aggregated like IP addresses </a:t>
            </a:r>
          </a:p>
          <a:p>
            <a:endParaRPr lang="en-US" dirty="0"/>
          </a:p>
          <a:p>
            <a:r>
              <a:rPr lang="en-US" dirty="0" smtClean="0"/>
              <a:t>Legacy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15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“Routing” with broadcast Ethernet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950005"/>
              </p:ext>
            </p:extLst>
          </p:nvPr>
        </p:nvGraphicFramePr>
        <p:xfrm>
          <a:off x="3952875" y="1823339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9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1823339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845672"/>
              </p:ext>
            </p:extLst>
          </p:nvPr>
        </p:nvGraphicFramePr>
        <p:xfrm>
          <a:off x="2601054" y="3585366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0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054" y="3585366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1" name="Rectangle 12"/>
          <p:cNvSpPr>
            <a:spLocks noChangeArrowheads="1"/>
          </p:cNvSpPr>
          <p:nvPr/>
        </p:nvSpPr>
        <p:spPr bwMode="auto">
          <a:xfrm>
            <a:off x="2820129" y="3378181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4240213" y="2379644"/>
            <a:ext cx="0" cy="595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 flipH="1">
            <a:off x="1929452" y="2975354"/>
            <a:ext cx="4621521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 flipH="1" flipV="1">
            <a:off x="2858229" y="2959980"/>
            <a:ext cx="0" cy="411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8" name="Text Box 19"/>
          <p:cNvSpPr txBox="1">
            <a:spLocks noChangeArrowheads="1"/>
          </p:cNvSpPr>
          <p:nvPr/>
        </p:nvSpPr>
        <p:spPr bwMode="auto">
          <a:xfrm>
            <a:off x="2055590" y="1376994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A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4180663" y="2330627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77904"/>
              </p:ext>
            </p:extLst>
          </p:nvPr>
        </p:nvGraphicFramePr>
        <p:xfrm>
          <a:off x="5728048" y="1823339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1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8048" y="1823339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6015386" y="2379644"/>
            <a:ext cx="0" cy="595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5955836" y="2330627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81858"/>
              </p:ext>
            </p:extLst>
          </p:nvPr>
        </p:nvGraphicFramePr>
        <p:xfrm>
          <a:off x="2083678" y="1823339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2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3678" y="1823339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2371016" y="2379644"/>
            <a:ext cx="0" cy="595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311466" y="2330627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914231"/>
              </p:ext>
            </p:extLst>
          </p:nvPr>
        </p:nvGraphicFramePr>
        <p:xfrm>
          <a:off x="3440113" y="3599654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3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3599654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3659188" y="3392469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 flipH="1" flipV="1">
            <a:off x="3697288" y="2974268"/>
            <a:ext cx="0" cy="411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174354"/>
              </p:ext>
            </p:extLst>
          </p:nvPr>
        </p:nvGraphicFramePr>
        <p:xfrm>
          <a:off x="4644232" y="3605234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4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232" y="3605234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863307" y="3411559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flipH="1" flipV="1">
            <a:off x="4901407" y="2993358"/>
            <a:ext cx="0" cy="411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3793659" y="1376994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B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633358" y="1404014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C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2564247" y="4017109"/>
            <a:ext cx="6787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D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3518118" y="4015627"/>
            <a:ext cx="646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E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674303" y="3994163"/>
            <a:ext cx="646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F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422186" y="4730710"/>
            <a:ext cx="8839200" cy="209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b="0" dirty="0" smtClean="0"/>
              <a:t>Sender transmits frame onto broadcast link</a:t>
            </a:r>
          </a:p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dirty="0" smtClean="0"/>
              <a:t>Frame contains destination MAC address</a:t>
            </a:r>
          </a:p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dirty="0" smtClean="0"/>
              <a:t>Each receiver’s link layer passes the frame to the network layer: 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000" b="0" dirty="0" smtClean="0"/>
              <a:t>If destination addr</a:t>
            </a:r>
            <a:r>
              <a:rPr lang="en-US" sz="2000" dirty="0" smtClean="0"/>
              <a:t>ess</a:t>
            </a:r>
            <a:r>
              <a:rPr lang="en-US" sz="2000" b="0" dirty="0" smtClean="0"/>
              <a:t> matches the receiver’s MAC address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000" dirty="0" smtClean="0"/>
              <a:t>Or if the destination </a:t>
            </a:r>
            <a:r>
              <a:rPr lang="en-US" sz="2000" dirty="0" err="1" smtClean="0"/>
              <a:t>addr</a:t>
            </a:r>
            <a:r>
              <a:rPr lang="en-US" sz="2000" dirty="0" smtClean="0"/>
              <a:t>. is the broadcast MAC address (</a:t>
            </a:r>
            <a:r>
              <a:rPr lang="en-US" sz="2000" dirty="0" err="1" smtClean="0"/>
              <a:t>ff:ff:ff:ff:ff:ff</a:t>
            </a:r>
            <a:r>
              <a:rPr lang="en-US" sz="2000" dirty="0" smtClean="0"/>
              <a:t>)</a:t>
            </a: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16783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“Routing” with broadcast Ethernet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960421"/>
              </p:ext>
            </p:extLst>
          </p:nvPr>
        </p:nvGraphicFramePr>
        <p:xfrm>
          <a:off x="3952875" y="1823339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1823339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617377"/>
              </p:ext>
            </p:extLst>
          </p:nvPr>
        </p:nvGraphicFramePr>
        <p:xfrm>
          <a:off x="2601054" y="3585366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054" y="3585366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1" name="Rectangle 12"/>
          <p:cNvSpPr>
            <a:spLocks noChangeArrowheads="1"/>
          </p:cNvSpPr>
          <p:nvPr/>
        </p:nvSpPr>
        <p:spPr bwMode="auto">
          <a:xfrm>
            <a:off x="2820129" y="3378181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4240213" y="2379644"/>
            <a:ext cx="0" cy="595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 flipH="1">
            <a:off x="1929452" y="2975354"/>
            <a:ext cx="4621521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 flipH="1" flipV="1">
            <a:off x="2858229" y="2959980"/>
            <a:ext cx="0" cy="411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8" name="Text Box 19"/>
          <p:cNvSpPr txBox="1">
            <a:spLocks noChangeArrowheads="1"/>
          </p:cNvSpPr>
          <p:nvPr/>
        </p:nvSpPr>
        <p:spPr bwMode="auto">
          <a:xfrm>
            <a:off x="2055590" y="1376994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A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4180663" y="2330627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086369"/>
              </p:ext>
            </p:extLst>
          </p:nvPr>
        </p:nvGraphicFramePr>
        <p:xfrm>
          <a:off x="5728048" y="1823339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8048" y="1823339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6015386" y="2379644"/>
            <a:ext cx="0" cy="595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5955836" y="2330627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19638"/>
              </p:ext>
            </p:extLst>
          </p:nvPr>
        </p:nvGraphicFramePr>
        <p:xfrm>
          <a:off x="2083678" y="1823339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3678" y="1823339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2371016" y="2379644"/>
            <a:ext cx="0" cy="595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311466" y="2330627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828369"/>
              </p:ext>
            </p:extLst>
          </p:nvPr>
        </p:nvGraphicFramePr>
        <p:xfrm>
          <a:off x="3440113" y="3599654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3599654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3659188" y="3392469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 flipH="1" flipV="1">
            <a:off x="3697288" y="2974268"/>
            <a:ext cx="0" cy="411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515179"/>
              </p:ext>
            </p:extLst>
          </p:nvPr>
        </p:nvGraphicFramePr>
        <p:xfrm>
          <a:off x="4644232" y="3605234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232" y="3605234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863307" y="3411559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flipH="1" flipV="1">
            <a:off x="4901407" y="2993358"/>
            <a:ext cx="0" cy="411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3793659" y="1376994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B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633358" y="1404014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C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2564247" y="4017109"/>
            <a:ext cx="6787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D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3518118" y="4015627"/>
            <a:ext cx="646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E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674303" y="3994163"/>
            <a:ext cx="646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0" dirty="0" smtClean="0">
                <a:latin typeface="+mn-lt"/>
              </a:rPr>
              <a:t>F</a:t>
            </a:r>
            <a:r>
              <a:rPr lang="en-US" b="0" baseline="-25000" dirty="0" smtClean="0">
                <a:latin typeface="+mn-lt"/>
              </a:rPr>
              <a:t>MAC</a:t>
            </a:r>
            <a:endParaRPr lang="en-US" b="0" baseline="-25000" dirty="0">
              <a:latin typeface="+mn-lt"/>
            </a:endParaRP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224632" y="4730710"/>
            <a:ext cx="8839200" cy="209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3200" b="0" dirty="0" smtClean="0"/>
              <a:t>Ethernet is `plug-n-play’ 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dirty="0" smtClean="0"/>
              <a:t>A new host plugs into the Ethernet and is good to go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dirty="0" smtClean="0"/>
              <a:t>No configuration by users or network operators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dirty="0" smtClean="0"/>
              <a:t>Broadcast as a means of </a:t>
            </a:r>
            <a:r>
              <a:rPr lang="en-US" sz="2400" dirty="0" err="1" smtClean="0"/>
              <a:t>bootstraping</a:t>
            </a:r>
            <a:r>
              <a:rPr lang="en-US" sz="2400" dirty="0" smtClean="0"/>
              <a:t>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05934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Ethernet not use LS/DV?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over scalability  </a:t>
            </a:r>
          </a:p>
          <a:p>
            <a:pPr lvl="1"/>
            <a:r>
              <a:rPr lang="en-US" dirty="0" smtClean="0"/>
              <a:t>Flat MAC addresses cannot be aggregated like IP addresses </a:t>
            </a:r>
          </a:p>
          <a:p>
            <a:endParaRPr lang="en-US" dirty="0"/>
          </a:p>
          <a:p>
            <a:r>
              <a:rPr lang="en-US" dirty="0" smtClean="0"/>
              <a:t>Legacy</a:t>
            </a:r>
          </a:p>
          <a:p>
            <a:pPr lvl="1"/>
            <a:r>
              <a:rPr lang="en-US" dirty="0" smtClean="0"/>
              <a:t>Backward compatibility with broadcast Ethernet </a:t>
            </a:r>
          </a:p>
          <a:p>
            <a:pPr lvl="1"/>
            <a:r>
              <a:rPr lang="en-US" dirty="0" smtClean="0"/>
              <a:t>Desire to maintain Ethernet’s plug-n-play behavior</a:t>
            </a:r>
          </a:p>
          <a:p>
            <a:pPr lvl="1"/>
            <a:r>
              <a:rPr lang="en-US" dirty="0"/>
              <a:t>How broadcast Ethernet evolved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35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10" y="112891"/>
            <a:ext cx="8641645" cy="6858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Helvetica" charset="0"/>
                <a:ea typeface="ＭＳ Ｐゴシック" charset="0"/>
                <a:cs typeface="ＭＳ Ｐゴシック" charset="0"/>
              </a:rPr>
              <a:t>Routing in “Extended LANs”</a:t>
            </a:r>
            <a:endParaRPr lang="en-US" sz="31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99563" y="1413175"/>
            <a:ext cx="3610194" cy="1041176"/>
            <a:chOff x="1929452" y="2330627"/>
            <a:chExt cx="4621521" cy="1288895"/>
          </a:xfrm>
        </p:grpSpPr>
        <p:sp>
          <p:nvSpPr>
            <p:cNvPr id="58381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3" name="Line 14"/>
            <p:cNvSpPr>
              <a:spLocks noChangeShapeType="1"/>
            </p:cNvSpPr>
            <p:nvPr/>
          </p:nvSpPr>
          <p:spPr bwMode="auto">
            <a:xfrm>
              <a:off x="4240213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4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5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0" name="Rectangle 11"/>
            <p:cNvSpPr>
              <a:spLocks noChangeArrowheads="1"/>
            </p:cNvSpPr>
            <p:nvPr/>
          </p:nvSpPr>
          <p:spPr bwMode="auto">
            <a:xfrm>
              <a:off x="4180663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237101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231146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863263" y="2749700"/>
            <a:ext cx="5362667" cy="1041175"/>
            <a:chOff x="1929452" y="2330627"/>
            <a:chExt cx="4621521" cy="1288895"/>
          </a:xfrm>
        </p:grpSpPr>
        <p:sp>
          <p:nvSpPr>
            <p:cNvPr id="47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34660" y="4225371"/>
            <a:ext cx="3610194" cy="1041175"/>
            <a:chOff x="1929452" y="2330627"/>
            <a:chExt cx="4621521" cy="1288895"/>
          </a:xfrm>
        </p:grpSpPr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730255" y="4209950"/>
            <a:ext cx="3610194" cy="1041175"/>
            <a:chOff x="1929452" y="2330627"/>
            <a:chExt cx="4621521" cy="1288895"/>
          </a:xfrm>
        </p:grpSpPr>
        <p:sp>
          <p:nvSpPr>
            <p:cNvPr id="77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64606" y="1302202"/>
            <a:ext cx="1569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Local-Area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Network (LAN)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4409757" y="1625368"/>
            <a:ext cx="754849" cy="296202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175721" y="1973934"/>
            <a:ext cx="0" cy="1284160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437618" y="1973934"/>
            <a:ext cx="287716" cy="1294744"/>
            <a:chOff x="3437618" y="2441030"/>
            <a:chExt cx="287716" cy="1294744"/>
          </a:xfrm>
        </p:grpSpPr>
        <p:sp>
          <p:nvSpPr>
            <p:cNvPr id="10" name="Rounded Rectangle 9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036686" y="3258094"/>
            <a:ext cx="287716" cy="1488090"/>
            <a:chOff x="3437618" y="2441030"/>
            <a:chExt cx="287716" cy="1294744"/>
          </a:xfrm>
        </p:grpSpPr>
        <p:sp>
          <p:nvSpPr>
            <p:cNvPr id="93" name="Rounded Rectangle 92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082175" y="4713181"/>
            <a:ext cx="331522" cy="1371118"/>
            <a:chOff x="3437618" y="2441030"/>
            <a:chExt cx="287716" cy="1294744"/>
          </a:xfrm>
        </p:grpSpPr>
        <p:sp>
          <p:nvSpPr>
            <p:cNvPr id="99" name="Rounded Rectangle 98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-12471" y="2777922"/>
            <a:ext cx="2159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Bridges</a:t>
            </a:r>
            <a:r>
              <a:rPr lang="en-US" dirty="0" smtClean="0">
                <a:solidFill>
                  <a:srgbClr val="0000FF"/>
                </a:solidFill>
              </a:rPr>
              <a:t> relay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broadcasts from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one LAN to the other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05" name="Straight Arrow Connector 104"/>
          <p:cNvCxnSpPr>
            <a:endCxn id="93" idx="1"/>
          </p:cNvCxnSpPr>
          <p:nvPr/>
        </p:nvCxnSpPr>
        <p:spPr>
          <a:xfrm>
            <a:off x="1192229" y="3701252"/>
            <a:ext cx="844457" cy="295670"/>
          </a:xfrm>
          <a:prstGeom prst="straightConnector1">
            <a:avLst/>
          </a:prstGeom>
          <a:ln>
            <a:solidFill>
              <a:srgbClr val="E46C0A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10" idx="1"/>
          </p:cNvCxnSpPr>
          <p:nvPr/>
        </p:nvCxnSpPr>
        <p:spPr>
          <a:xfrm flipV="1">
            <a:off x="1715641" y="2616767"/>
            <a:ext cx="1721977" cy="300926"/>
          </a:xfrm>
          <a:prstGeom prst="straightConnector1">
            <a:avLst/>
          </a:prstGeom>
          <a:ln>
            <a:solidFill>
              <a:srgbClr val="E46C0A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6734379" y="3230254"/>
            <a:ext cx="287716" cy="1488090"/>
            <a:chOff x="3437618" y="2441030"/>
            <a:chExt cx="287716" cy="1294744"/>
          </a:xfrm>
        </p:grpSpPr>
        <p:sp>
          <p:nvSpPr>
            <p:cNvPr id="110" name="Rounded Rectangle 109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717927" y="5575905"/>
            <a:ext cx="3610194" cy="1041175"/>
            <a:chOff x="1929452" y="2330627"/>
            <a:chExt cx="4621521" cy="1288895"/>
          </a:xfrm>
        </p:grpSpPr>
        <p:sp>
          <p:nvSpPr>
            <p:cNvPr id="118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039529" y="4713181"/>
            <a:ext cx="287716" cy="1371118"/>
            <a:chOff x="3437618" y="2441030"/>
            <a:chExt cx="287716" cy="1294744"/>
          </a:xfrm>
        </p:grpSpPr>
        <p:sp>
          <p:nvSpPr>
            <p:cNvPr id="128" name="Rounded Rectangle 127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6256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10" y="112891"/>
            <a:ext cx="8641645" cy="6858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Helvetica" charset="0"/>
                <a:ea typeface="ＭＳ Ｐゴシック" charset="0"/>
                <a:cs typeface="ＭＳ Ｐゴシック" charset="0"/>
              </a:rPr>
              <a:t>The “Broadcast Storm” Problem</a:t>
            </a:r>
            <a:endParaRPr lang="en-US" sz="31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99563" y="1413175"/>
            <a:ext cx="3610194" cy="1041176"/>
            <a:chOff x="1929452" y="2330627"/>
            <a:chExt cx="4621521" cy="1288895"/>
          </a:xfrm>
        </p:grpSpPr>
        <p:sp>
          <p:nvSpPr>
            <p:cNvPr id="58381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3" name="Line 14"/>
            <p:cNvSpPr>
              <a:spLocks noChangeShapeType="1"/>
            </p:cNvSpPr>
            <p:nvPr/>
          </p:nvSpPr>
          <p:spPr bwMode="auto">
            <a:xfrm>
              <a:off x="4240213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4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5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0" name="Rectangle 11"/>
            <p:cNvSpPr>
              <a:spLocks noChangeArrowheads="1"/>
            </p:cNvSpPr>
            <p:nvPr/>
          </p:nvSpPr>
          <p:spPr bwMode="auto">
            <a:xfrm>
              <a:off x="4180663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237101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231146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863263" y="2749700"/>
            <a:ext cx="5362667" cy="1041175"/>
            <a:chOff x="1929452" y="2330627"/>
            <a:chExt cx="4621521" cy="1288895"/>
          </a:xfrm>
        </p:grpSpPr>
        <p:sp>
          <p:nvSpPr>
            <p:cNvPr id="47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34660" y="4225371"/>
            <a:ext cx="3610194" cy="1041175"/>
            <a:chOff x="1929452" y="2330627"/>
            <a:chExt cx="4621521" cy="1288895"/>
          </a:xfrm>
        </p:grpSpPr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730255" y="4209950"/>
            <a:ext cx="3610194" cy="1041175"/>
            <a:chOff x="1929452" y="2330627"/>
            <a:chExt cx="4621521" cy="1288895"/>
          </a:xfrm>
        </p:grpSpPr>
        <p:sp>
          <p:nvSpPr>
            <p:cNvPr id="77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37618" y="1973934"/>
            <a:ext cx="287716" cy="1294744"/>
            <a:chOff x="3437618" y="2441030"/>
            <a:chExt cx="287716" cy="1294744"/>
          </a:xfrm>
        </p:grpSpPr>
        <p:sp>
          <p:nvSpPr>
            <p:cNvPr id="10" name="Rounded Rectangle 9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036686" y="3258094"/>
            <a:ext cx="287716" cy="1488090"/>
            <a:chOff x="3437618" y="2441030"/>
            <a:chExt cx="287716" cy="1294744"/>
          </a:xfrm>
        </p:grpSpPr>
        <p:sp>
          <p:nvSpPr>
            <p:cNvPr id="93" name="Rounded Rectangle 92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082175" y="4713181"/>
            <a:ext cx="331522" cy="1371118"/>
            <a:chOff x="3437618" y="2441030"/>
            <a:chExt cx="287716" cy="1294744"/>
          </a:xfrm>
        </p:grpSpPr>
        <p:sp>
          <p:nvSpPr>
            <p:cNvPr id="99" name="Rounded Rectangle 98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734379" y="3230254"/>
            <a:ext cx="287716" cy="1488090"/>
            <a:chOff x="3437618" y="2441030"/>
            <a:chExt cx="287716" cy="1294744"/>
          </a:xfrm>
        </p:grpSpPr>
        <p:sp>
          <p:nvSpPr>
            <p:cNvPr id="110" name="Rounded Rectangle 109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717927" y="5575905"/>
            <a:ext cx="3610194" cy="1041175"/>
            <a:chOff x="1929452" y="2330627"/>
            <a:chExt cx="4621521" cy="1288895"/>
          </a:xfrm>
        </p:grpSpPr>
        <p:sp>
          <p:nvSpPr>
            <p:cNvPr id="118" name="Rectangle 12"/>
            <p:cNvSpPr>
              <a:spLocks noChangeArrowheads="1"/>
            </p:cNvSpPr>
            <p:nvPr/>
          </p:nvSpPr>
          <p:spPr bwMode="auto">
            <a:xfrm>
              <a:off x="2820129" y="3378181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flipH="1">
              <a:off x="1929452" y="2975354"/>
              <a:ext cx="4621521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 flipH="1" flipV="1">
              <a:off x="2858229" y="2959980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14"/>
            <p:cNvSpPr>
              <a:spLocks noChangeShapeType="1"/>
            </p:cNvSpPr>
            <p:nvPr/>
          </p:nvSpPr>
          <p:spPr bwMode="auto">
            <a:xfrm>
              <a:off x="6015386" y="2379644"/>
              <a:ext cx="0" cy="595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5955836" y="2330627"/>
              <a:ext cx="120650" cy="2079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12"/>
            <p:cNvSpPr>
              <a:spLocks noChangeArrowheads="1"/>
            </p:cNvSpPr>
            <p:nvPr/>
          </p:nvSpPr>
          <p:spPr bwMode="auto">
            <a:xfrm>
              <a:off x="3659188" y="339246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H="1" flipV="1">
              <a:off x="3697288" y="297426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Rectangle 12"/>
            <p:cNvSpPr>
              <a:spLocks noChangeArrowheads="1"/>
            </p:cNvSpPr>
            <p:nvPr/>
          </p:nvSpPr>
          <p:spPr bwMode="auto">
            <a:xfrm>
              <a:off x="4863307" y="3411559"/>
              <a:ext cx="120650" cy="207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6"/>
            <p:cNvSpPr>
              <a:spLocks noChangeShapeType="1"/>
            </p:cNvSpPr>
            <p:nvPr/>
          </p:nvSpPr>
          <p:spPr bwMode="auto">
            <a:xfrm flipH="1" flipV="1">
              <a:off x="4901407" y="2993358"/>
              <a:ext cx="0" cy="41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039529" y="4713181"/>
            <a:ext cx="287716" cy="1371118"/>
            <a:chOff x="3437618" y="2441030"/>
            <a:chExt cx="287716" cy="1294744"/>
          </a:xfrm>
        </p:grpSpPr>
        <p:sp>
          <p:nvSpPr>
            <p:cNvPr id="128" name="Rounded Rectangle 127"/>
            <p:cNvSpPr/>
            <p:nvPr/>
          </p:nvSpPr>
          <p:spPr>
            <a:xfrm>
              <a:off x="3437618" y="2922707"/>
              <a:ext cx="287716" cy="3223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"/>
            <p:cNvSpPr>
              <a:spLocks noChangeArrowheads="1"/>
            </p:cNvSpPr>
            <p:nvPr/>
          </p:nvSpPr>
          <p:spPr bwMode="auto">
            <a:xfrm>
              <a:off x="3540134" y="2778854"/>
              <a:ext cx="94248" cy="1679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6"/>
            <p:cNvSpPr>
              <a:spLocks noChangeShapeType="1"/>
            </p:cNvSpPr>
            <p:nvPr/>
          </p:nvSpPr>
          <p:spPr bwMode="auto">
            <a:xfrm flipH="1" flipV="1">
              <a:off x="3569896" y="2441030"/>
              <a:ext cx="0" cy="332068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Line 14"/>
            <p:cNvSpPr>
              <a:spLocks noChangeShapeType="1"/>
            </p:cNvSpPr>
            <p:nvPr/>
          </p:nvSpPr>
          <p:spPr bwMode="auto">
            <a:xfrm>
              <a:off x="3579091" y="3254557"/>
              <a:ext cx="0" cy="481217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Rectangle 11"/>
            <p:cNvSpPr>
              <a:spLocks noChangeArrowheads="1"/>
            </p:cNvSpPr>
            <p:nvPr/>
          </p:nvSpPr>
          <p:spPr bwMode="auto">
            <a:xfrm>
              <a:off x="3509991" y="3214961"/>
              <a:ext cx="13999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" name="Line 15"/>
          <p:cNvSpPr>
            <a:spLocks noChangeShapeType="1"/>
          </p:cNvSpPr>
          <p:nvPr/>
        </p:nvSpPr>
        <p:spPr bwMode="auto">
          <a:xfrm>
            <a:off x="1328177" y="1841472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2"/>
          <p:cNvSpPr>
            <a:spLocks noChangeShapeType="1"/>
          </p:cNvSpPr>
          <p:nvPr/>
        </p:nvSpPr>
        <p:spPr bwMode="auto">
          <a:xfrm>
            <a:off x="3870394" y="2096844"/>
            <a:ext cx="0" cy="965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5"/>
          <p:cNvSpPr>
            <a:spLocks noChangeShapeType="1"/>
          </p:cNvSpPr>
          <p:nvPr/>
        </p:nvSpPr>
        <p:spPr bwMode="auto">
          <a:xfrm>
            <a:off x="3185651" y="3404983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2"/>
          <p:cNvSpPr>
            <a:spLocks noChangeShapeType="1"/>
          </p:cNvSpPr>
          <p:nvPr/>
        </p:nvSpPr>
        <p:spPr bwMode="auto">
          <a:xfrm>
            <a:off x="2516936" y="3590161"/>
            <a:ext cx="0" cy="965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Line 12"/>
          <p:cNvSpPr>
            <a:spLocks noChangeShapeType="1"/>
          </p:cNvSpPr>
          <p:nvPr/>
        </p:nvSpPr>
        <p:spPr bwMode="auto">
          <a:xfrm>
            <a:off x="7116343" y="3428164"/>
            <a:ext cx="0" cy="965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5"/>
          <p:cNvSpPr>
            <a:spLocks noChangeShapeType="1"/>
          </p:cNvSpPr>
          <p:nvPr/>
        </p:nvSpPr>
        <p:spPr bwMode="auto">
          <a:xfrm>
            <a:off x="658083" y="4625916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15"/>
          <p:cNvSpPr>
            <a:spLocks noChangeShapeType="1"/>
          </p:cNvSpPr>
          <p:nvPr/>
        </p:nvSpPr>
        <p:spPr bwMode="auto">
          <a:xfrm>
            <a:off x="5311826" y="4564122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12"/>
          <p:cNvSpPr>
            <a:spLocks noChangeShapeType="1"/>
          </p:cNvSpPr>
          <p:nvPr/>
        </p:nvSpPr>
        <p:spPr bwMode="auto">
          <a:xfrm>
            <a:off x="4954520" y="4924220"/>
            <a:ext cx="0" cy="965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Line 12"/>
          <p:cNvSpPr>
            <a:spLocks noChangeShapeType="1"/>
          </p:cNvSpPr>
          <p:nvPr/>
        </p:nvSpPr>
        <p:spPr bwMode="auto">
          <a:xfrm>
            <a:off x="3526469" y="4924220"/>
            <a:ext cx="0" cy="965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Line 15"/>
          <p:cNvSpPr>
            <a:spLocks noChangeShapeType="1"/>
          </p:cNvSpPr>
          <p:nvPr/>
        </p:nvSpPr>
        <p:spPr bwMode="auto">
          <a:xfrm>
            <a:off x="3234593" y="5977497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Line 12"/>
          <p:cNvSpPr>
            <a:spLocks noChangeShapeType="1"/>
          </p:cNvSpPr>
          <p:nvPr/>
        </p:nvSpPr>
        <p:spPr bwMode="auto">
          <a:xfrm flipV="1">
            <a:off x="5327245" y="4864982"/>
            <a:ext cx="2904" cy="104195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Line 15"/>
          <p:cNvSpPr>
            <a:spLocks noChangeShapeType="1"/>
          </p:cNvSpPr>
          <p:nvPr/>
        </p:nvSpPr>
        <p:spPr bwMode="auto">
          <a:xfrm>
            <a:off x="3288216" y="5904121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Line 12"/>
          <p:cNvSpPr>
            <a:spLocks noChangeShapeType="1"/>
          </p:cNvSpPr>
          <p:nvPr/>
        </p:nvSpPr>
        <p:spPr bwMode="auto">
          <a:xfrm flipV="1">
            <a:off x="3626266" y="4862162"/>
            <a:ext cx="2904" cy="104195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Line 15"/>
          <p:cNvSpPr>
            <a:spLocks noChangeShapeType="1"/>
          </p:cNvSpPr>
          <p:nvPr/>
        </p:nvSpPr>
        <p:spPr bwMode="auto">
          <a:xfrm>
            <a:off x="824594" y="4510207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Line 15"/>
          <p:cNvSpPr>
            <a:spLocks noChangeShapeType="1"/>
          </p:cNvSpPr>
          <p:nvPr/>
        </p:nvSpPr>
        <p:spPr bwMode="auto">
          <a:xfrm>
            <a:off x="5327245" y="4473814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Line 12"/>
          <p:cNvSpPr>
            <a:spLocks noChangeShapeType="1"/>
          </p:cNvSpPr>
          <p:nvPr/>
        </p:nvSpPr>
        <p:spPr bwMode="auto">
          <a:xfrm flipV="1">
            <a:off x="6606082" y="3352212"/>
            <a:ext cx="2904" cy="104195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Line 12"/>
          <p:cNvSpPr>
            <a:spLocks noChangeShapeType="1"/>
          </p:cNvSpPr>
          <p:nvPr/>
        </p:nvSpPr>
        <p:spPr bwMode="auto">
          <a:xfrm flipV="1">
            <a:off x="2623596" y="3352212"/>
            <a:ext cx="2904" cy="104195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Line 15"/>
          <p:cNvSpPr>
            <a:spLocks noChangeShapeType="1"/>
          </p:cNvSpPr>
          <p:nvPr/>
        </p:nvSpPr>
        <p:spPr bwMode="auto">
          <a:xfrm>
            <a:off x="3338051" y="3557383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Line 15"/>
          <p:cNvSpPr>
            <a:spLocks noChangeShapeType="1"/>
          </p:cNvSpPr>
          <p:nvPr/>
        </p:nvSpPr>
        <p:spPr bwMode="auto">
          <a:xfrm>
            <a:off x="3490451" y="3709783"/>
            <a:ext cx="25422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7419185" y="1564311"/>
            <a:ext cx="1541370" cy="2199601"/>
            <a:chOff x="7602630" y="1433355"/>
            <a:chExt cx="1541370" cy="2199601"/>
          </a:xfrm>
        </p:grpSpPr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64190" y="1433355"/>
              <a:ext cx="1196362" cy="1794543"/>
            </a:xfrm>
            <a:prstGeom prst="rect">
              <a:avLst/>
            </a:prstGeom>
          </p:spPr>
        </p:pic>
        <p:sp>
          <p:nvSpPr>
            <p:cNvPr id="150" name="TextBox 149"/>
            <p:cNvSpPr txBox="1"/>
            <p:nvPr/>
          </p:nvSpPr>
          <p:spPr>
            <a:xfrm>
              <a:off x="7602630" y="3263624"/>
              <a:ext cx="15413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Radia</a:t>
              </a:r>
              <a:r>
                <a:rPr lang="en-US" dirty="0" smtClean="0"/>
                <a:t> Perlman</a:t>
              </a:r>
              <a:endParaRPr lang="en-US" dirty="0"/>
            </a:p>
          </p:txBody>
        </p:sp>
      </p:grpSp>
      <p:sp>
        <p:nvSpPr>
          <p:cNvPr id="151" name="Rectangle 23"/>
          <p:cNvSpPr>
            <a:spLocks noChangeArrowheads="1"/>
          </p:cNvSpPr>
          <p:nvPr/>
        </p:nvSpPr>
        <p:spPr bwMode="auto">
          <a:xfrm>
            <a:off x="1190619" y="6068068"/>
            <a:ext cx="7149830" cy="662931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/>
          <a:lstStyle/>
          <a:p>
            <a:pPr algn="ctr" eaLnBrk="0" hangingPunct="0">
              <a:spcBef>
                <a:spcPct val="10000"/>
              </a:spcBef>
              <a:buClr>
                <a:schemeClr val="tx2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Perlman’s idea</a:t>
            </a:r>
            <a:r>
              <a:rPr lang="en-US" sz="2800" b="0" dirty="0" smtClean="0">
                <a:solidFill>
                  <a:schemeClr val="bg1"/>
                </a:solidFill>
              </a:rPr>
              <a:t>: eliminate loops in the </a:t>
            </a:r>
            <a:r>
              <a:rPr lang="en-US" sz="2800" b="0" u="sng" dirty="0" smtClean="0">
                <a:solidFill>
                  <a:schemeClr val="bg1"/>
                </a:solidFill>
              </a:rPr>
              <a:t>topology</a:t>
            </a:r>
            <a:endParaRPr lang="en-US" sz="2400" b="0" u="sng" dirty="0" smtClean="0">
              <a:solidFill>
                <a:schemeClr val="bg1"/>
              </a:solidFill>
            </a:endParaRPr>
          </a:p>
          <a:p>
            <a:pPr marL="625475" lvl="1" indent="-285750" algn="ctr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endParaRPr lang="en-US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4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  <p:bldP spid="115" grpId="0" animBg="1"/>
      <p:bldP spid="116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51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Easiest Way to Avoid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5" y="1628422"/>
            <a:ext cx="8847667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 a topology where loops are impossible!</a:t>
            </a:r>
          </a:p>
          <a:p>
            <a:pPr lvl="1"/>
            <a:endParaRPr lang="en-US" dirty="0"/>
          </a:p>
          <a:p>
            <a:r>
              <a:rPr lang="en-US" dirty="0" smtClean="0"/>
              <a:t>Take arbitrary topology</a:t>
            </a:r>
          </a:p>
          <a:p>
            <a:pPr lvl="1"/>
            <a:endParaRPr lang="en-US" dirty="0"/>
          </a:p>
          <a:p>
            <a:r>
              <a:rPr lang="en-US" dirty="0" smtClean="0"/>
              <a:t>Build </a:t>
            </a:r>
            <a:r>
              <a:rPr lang="en-US" dirty="0" smtClean="0">
                <a:solidFill>
                  <a:srgbClr val="FF0000"/>
                </a:solidFill>
              </a:rPr>
              <a:t>spanning tree</a:t>
            </a:r>
            <a:r>
              <a:rPr lang="en-US" dirty="0" smtClean="0"/>
              <a:t> </a:t>
            </a: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Sub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-graph that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includes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all vertices but </a:t>
            </a:r>
            <a:r>
              <a:rPr lang="en-US" sz="2600" i="1" dirty="0">
                <a:latin typeface="Arial" charset="0"/>
                <a:ea typeface="Arial" charset="0"/>
                <a:cs typeface="Arial" charset="0"/>
              </a:rPr>
              <a:t>contains no </a:t>
            </a:r>
            <a:r>
              <a:rPr lang="en-US" sz="2600" i="1" dirty="0" smtClean="0">
                <a:latin typeface="Arial" charset="0"/>
                <a:ea typeface="Arial" charset="0"/>
                <a:cs typeface="Arial" charset="0"/>
              </a:rPr>
              <a:t>cycles</a:t>
            </a:r>
            <a:endParaRPr lang="en-US" sz="2600" dirty="0" smtClean="0"/>
          </a:p>
          <a:p>
            <a:pPr lvl="1"/>
            <a:r>
              <a:rPr lang="en-US" dirty="0">
                <a:ea typeface="Arial" charset="0"/>
                <a:cs typeface="Arial" charset="0"/>
              </a:rPr>
              <a:t>Links not in the spanning tree are not used to forward frames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Only one path to destinations on spanning trees</a:t>
            </a:r>
          </a:p>
          <a:p>
            <a:pPr lvl="1"/>
            <a:r>
              <a:rPr lang="en-US" dirty="0" smtClean="0"/>
              <a:t>So don’t have to worry about loops!</a:t>
            </a:r>
          </a:p>
        </p:txBody>
      </p:sp>
    </p:spTree>
    <p:extLst>
      <p:ext uri="{BB962C8B-B14F-4D97-AF65-F5344CB8AC3E}">
        <p14:creationId xmlns:p14="http://schemas.microsoft.com/office/powerpoint/2010/main" val="364185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graph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0" y="1828800"/>
            <a:ext cx="4724400" cy="3505200"/>
            <a:chOff x="1219200" y="1828800"/>
            <a:chExt cx="4724400" cy="3505200"/>
          </a:xfrm>
        </p:grpSpPr>
        <p:sp>
          <p:nvSpPr>
            <p:cNvPr id="5" name="Oval 4"/>
            <p:cNvSpPr/>
            <p:nvPr/>
          </p:nvSpPr>
          <p:spPr bwMode="auto">
            <a:xfrm>
              <a:off x="1828800" y="1828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219200" y="2971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9624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962400" y="4343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6670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4384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5791200" y="2895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8956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676400" y="4648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810000" y="3276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5257800" y="4419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16" name="Straight Connector 15"/>
            <p:cNvCxnSpPr>
              <a:stCxn id="5" idx="5"/>
              <a:endCxn id="10" idx="0"/>
            </p:cNvCxnSpPr>
            <p:nvPr/>
          </p:nvCxnSpPr>
          <p:spPr bwMode="auto">
            <a:xfrm>
              <a:off x="1958882" y="1958882"/>
              <a:ext cx="555718" cy="1165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5" idx="3"/>
              <a:endCxn id="6" idx="0"/>
            </p:cNvCxnSpPr>
            <p:nvPr/>
          </p:nvCxnSpPr>
          <p:spPr bwMode="auto">
            <a:xfrm flipH="1">
              <a:off x="1295400" y="1958882"/>
              <a:ext cx="555718" cy="10129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6" idx="5"/>
              <a:endCxn id="13" idx="1"/>
            </p:cNvCxnSpPr>
            <p:nvPr/>
          </p:nvCxnSpPr>
          <p:spPr bwMode="auto">
            <a:xfrm>
              <a:off x="1349282" y="3101882"/>
              <a:ext cx="349436" cy="15686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endCxn id="12" idx="1"/>
            </p:cNvCxnSpPr>
            <p:nvPr/>
          </p:nvCxnSpPr>
          <p:spPr bwMode="auto">
            <a:xfrm>
              <a:off x="2590800" y="3200400"/>
              <a:ext cx="327118" cy="5557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4" idx="5"/>
            </p:cNvCxnSpPr>
            <p:nvPr/>
          </p:nvCxnSpPr>
          <p:spPr bwMode="auto">
            <a:xfrm>
              <a:off x="3940082" y="3406682"/>
              <a:ext cx="1362354" cy="1057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endCxn id="14" idx="7"/>
            </p:cNvCxnSpPr>
            <p:nvPr/>
          </p:nvCxnSpPr>
          <p:spPr bwMode="auto">
            <a:xfrm flipH="1">
              <a:off x="3940082" y="2133600"/>
              <a:ext cx="98518" cy="1165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endCxn id="11" idx="4"/>
            </p:cNvCxnSpPr>
            <p:nvPr/>
          </p:nvCxnSpPr>
          <p:spPr bwMode="auto">
            <a:xfrm>
              <a:off x="4038600" y="2057400"/>
              <a:ext cx="1828800" cy="990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endCxn id="15" idx="0"/>
            </p:cNvCxnSpPr>
            <p:nvPr/>
          </p:nvCxnSpPr>
          <p:spPr bwMode="auto">
            <a:xfrm flipH="1">
              <a:off x="5334000" y="3048000"/>
              <a:ext cx="533400" cy="1371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endCxn id="9" idx="2"/>
            </p:cNvCxnSpPr>
            <p:nvPr/>
          </p:nvCxnSpPr>
          <p:spPr bwMode="auto">
            <a:xfrm>
              <a:off x="1752600" y="4648200"/>
              <a:ext cx="9144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endCxn id="8" idx="3"/>
            </p:cNvCxnSpPr>
            <p:nvPr/>
          </p:nvCxnSpPr>
          <p:spPr bwMode="auto">
            <a:xfrm>
              <a:off x="2971800" y="3733800"/>
              <a:ext cx="1012918" cy="7396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endCxn id="8" idx="5"/>
            </p:cNvCxnSpPr>
            <p:nvPr/>
          </p:nvCxnSpPr>
          <p:spPr bwMode="auto">
            <a:xfrm flipH="1">
              <a:off x="4092482" y="4419600"/>
              <a:ext cx="1241518" cy="538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endCxn id="8" idx="1"/>
            </p:cNvCxnSpPr>
            <p:nvPr/>
          </p:nvCxnSpPr>
          <p:spPr bwMode="auto">
            <a:xfrm>
              <a:off x="3886200" y="3276600"/>
              <a:ext cx="98518" cy="10891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endCxn id="9" idx="0"/>
            </p:cNvCxnSpPr>
            <p:nvPr/>
          </p:nvCxnSpPr>
          <p:spPr bwMode="auto">
            <a:xfrm flipH="1">
              <a:off x="2743200" y="3810000"/>
              <a:ext cx="228600" cy="1371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0" idx="6"/>
              <a:endCxn id="14" idx="1"/>
            </p:cNvCxnSpPr>
            <p:nvPr/>
          </p:nvCxnSpPr>
          <p:spPr bwMode="auto">
            <a:xfrm>
              <a:off x="2590800" y="3200400"/>
              <a:ext cx="1241518" cy="985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>
              <a:stCxn id="6" idx="6"/>
              <a:endCxn id="10" idx="2"/>
            </p:cNvCxnSpPr>
            <p:nvPr/>
          </p:nvCxnSpPr>
          <p:spPr bwMode="auto">
            <a:xfrm>
              <a:off x="1371600" y="3048000"/>
              <a:ext cx="1066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>
              <a:stCxn id="13" idx="0"/>
              <a:endCxn id="12" idx="3"/>
            </p:cNvCxnSpPr>
            <p:nvPr/>
          </p:nvCxnSpPr>
          <p:spPr bwMode="auto">
            <a:xfrm flipV="1">
              <a:off x="1752600" y="3863882"/>
              <a:ext cx="1165318" cy="784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stCxn id="9" idx="7"/>
              <a:endCxn id="8" idx="3"/>
            </p:cNvCxnSpPr>
            <p:nvPr/>
          </p:nvCxnSpPr>
          <p:spPr bwMode="auto">
            <a:xfrm flipV="1">
              <a:off x="2797082" y="4473482"/>
              <a:ext cx="1187636" cy="7304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13" idx="0"/>
              <a:endCxn id="10" idx="3"/>
            </p:cNvCxnSpPr>
            <p:nvPr/>
          </p:nvCxnSpPr>
          <p:spPr bwMode="auto">
            <a:xfrm flipV="1">
              <a:off x="1752600" y="3254282"/>
              <a:ext cx="708118" cy="13939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>
              <a:stCxn id="12" idx="0"/>
              <a:endCxn id="14" idx="2"/>
            </p:cNvCxnSpPr>
            <p:nvPr/>
          </p:nvCxnSpPr>
          <p:spPr bwMode="auto">
            <a:xfrm flipV="1">
              <a:off x="2971800" y="3352800"/>
              <a:ext cx="8382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>
              <a:stCxn id="14" idx="7"/>
              <a:endCxn id="11" idx="5"/>
            </p:cNvCxnSpPr>
            <p:nvPr/>
          </p:nvCxnSpPr>
          <p:spPr bwMode="auto">
            <a:xfrm flipV="1">
              <a:off x="3940082" y="3025682"/>
              <a:ext cx="1981200" cy="2732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>
              <a:stCxn id="5" idx="7"/>
              <a:endCxn id="7" idx="2"/>
            </p:cNvCxnSpPr>
            <p:nvPr/>
          </p:nvCxnSpPr>
          <p:spPr bwMode="auto">
            <a:xfrm>
              <a:off x="1958882" y="1851118"/>
              <a:ext cx="2003518" cy="2824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>
              <a:stCxn id="10" idx="7"/>
              <a:endCxn id="7" idx="0"/>
            </p:cNvCxnSpPr>
            <p:nvPr/>
          </p:nvCxnSpPr>
          <p:spPr bwMode="auto">
            <a:xfrm flipV="1">
              <a:off x="2568482" y="2057400"/>
              <a:ext cx="1470118" cy="10891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9462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Spanning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9850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Spanning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349282" y="3101882"/>
            <a:ext cx="349436" cy="15686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3940082" y="2133600"/>
            <a:ext cx="985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2797082" y="4473482"/>
            <a:ext cx="1187636" cy="7304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2971800" y="3352800"/>
            <a:ext cx="838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1958882" y="1851118"/>
            <a:ext cx="2003518" cy="2824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546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Last Time: Broadcast Ethernet</a:t>
            </a:r>
            <a:endParaRPr lang="en-US" sz="60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742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cs typeface="Arial" charset="0"/>
              </a:rPr>
              <a:t>Ethernet as a shared medium </a:t>
            </a:r>
            <a:endParaRPr lang="en-US" sz="3000" dirty="0"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cs typeface="Arial" charset="0"/>
              </a:rPr>
              <a:t>How hosts communicate using CSMA / CD</a:t>
            </a:r>
            <a:endParaRPr lang="en-US" sz="2400" dirty="0" smtClean="0"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Carrier sense: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wait for link to be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idle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Collision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detection: listen while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transmitting</a:t>
            </a:r>
          </a:p>
          <a:p>
            <a:pPr lvl="1"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Today: “Switched” Ethernet</a:t>
            </a:r>
          </a:p>
        </p:txBody>
      </p:sp>
    </p:spTree>
    <p:extLst>
      <p:ext uri="{BB962C8B-B14F-4D97-AF65-F5344CB8AC3E}">
        <p14:creationId xmlns:p14="http://schemas.microsoft.com/office/powerpoint/2010/main" val="46172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Another Spanning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3940082" y="3406682"/>
            <a:ext cx="1362354" cy="10575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3940082" y="2133600"/>
            <a:ext cx="985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2743200" y="3810000"/>
            <a:ext cx="2286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2590800" y="3200400"/>
            <a:ext cx="1241518" cy="985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371600" y="3048000"/>
            <a:ext cx="10668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2971800" y="3352800"/>
            <a:ext cx="838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3940082" y="3025682"/>
            <a:ext cx="1981200" cy="2732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7829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Spanning Tree Protocol </a:t>
            </a:r>
            <a:r>
              <a:rPr lang="en-US" dirty="0" smtClean="0"/>
              <a:t>(Perlman‘85)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0" y="2108199"/>
            <a:ext cx="8819444" cy="4525963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Protocol by which</a:t>
            </a:r>
            <a:r>
              <a:rPr lang="en-US" dirty="0" smtClean="0"/>
              <a:t> bridges construct a spanning tree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Nice properties</a:t>
            </a:r>
            <a:endParaRPr lang="en-US" dirty="0"/>
          </a:p>
          <a:p>
            <a:pPr lvl="2"/>
            <a:r>
              <a:rPr lang="en-US" dirty="0" smtClean="0"/>
              <a:t>Zero configuration (by operators or users)</a:t>
            </a:r>
          </a:p>
          <a:p>
            <a:pPr lvl="2"/>
            <a:r>
              <a:rPr lang="en-US" dirty="0" smtClean="0"/>
              <a:t>Self healing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Still used today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4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4556"/>
            <a:ext cx="9172222" cy="685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From Extended LANs to Switched Ethernet</a:t>
            </a:r>
            <a:endParaRPr lang="en-US" sz="36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14977" y="2199610"/>
            <a:ext cx="3819676" cy="3099367"/>
            <a:chOff x="214977" y="2199610"/>
            <a:chExt cx="3819676" cy="3099367"/>
          </a:xfrm>
        </p:grpSpPr>
        <p:graphicFrame>
          <p:nvGraphicFramePr>
            <p:cNvPr id="6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7211573"/>
                </p:ext>
              </p:extLst>
            </p:nvPr>
          </p:nvGraphicFramePr>
          <p:xfrm>
            <a:off x="2008129" y="2224400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7" name="Clip" r:id="rId4" imgW="1307948" imgH="1084823" progId="MS_ClipArt_Gallery.2">
                    <p:embed/>
                  </p:oleObj>
                </mc:Choice>
                <mc:Fallback>
                  <p:oleObj name="Clip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8129" y="2224400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6857024"/>
                </p:ext>
              </p:extLst>
            </p:nvPr>
          </p:nvGraphicFramePr>
          <p:xfrm>
            <a:off x="510219" y="2199610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8" name="Clip" r:id="rId6" imgW="1307948" imgH="1084823" progId="MS_ClipArt_Gallery.2">
                    <p:embed/>
                  </p:oleObj>
                </mc:Choice>
                <mc:Fallback>
                  <p:oleObj name="Clip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219" y="2199610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Line 14"/>
            <p:cNvSpPr>
              <a:spLocks noChangeShapeType="1"/>
            </p:cNvSpPr>
            <p:nvPr/>
          </p:nvSpPr>
          <p:spPr bwMode="auto">
            <a:xfrm>
              <a:off x="2229556" y="2594799"/>
              <a:ext cx="0" cy="481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15"/>
            <p:cNvSpPr>
              <a:spLocks noChangeShapeType="1"/>
            </p:cNvSpPr>
            <p:nvPr/>
          </p:nvSpPr>
          <p:spPr bwMode="auto">
            <a:xfrm flipH="1">
              <a:off x="424459" y="3076017"/>
              <a:ext cx="3610194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Rectangle 11"/>
            <p:cNvSpPr>
              <a:spLocks noChangeArrowheads="1"/>
            </p:cNvSpPr>
            <p:nvPr/>
          </p:nvSpPr>
          <p:spPr bwMode="auto">
            <a:xfrm>
              <a:off x="2183038" y="2555203"/>
              <a:ext cx="9424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4"/>
            <p:cNvSpPr>
              <a:spLocks noChangeShapeType="1"/>
            </p:cNvSpPr>
            <p:nvPr/>
          </p:nvSpPr>
          <p:spPr bwMode="auto">
            <a:xfrm>
              <a:off x="3616268" y="2594799"/>
              <a:ext cx="0" cy="481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3569750" y="2555203"/>
              <a:ext cx="9424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>
              <a:off x="769396" y="2594799"/>
              <a:ext cx="0" cy="481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" name="Rectangle 11"/>
            <p:cNvSpPr>
              <a:spLocks noChangeArrowheads="1"/>
            </p:cNvSpPr>
            <p:nvPr/>
          </p:nvSpPr>
          <p:spPr bwMode="auto">
            <a:xfrm>
              <a:off x="722877" y="2555203"/>
              <a:ext cx="9424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1411514" y="3152036"/>
              <a:ext cx="287716" cy="1294744"/>
              <a:chOff x="3437618" y="2441030"/>
              <a:chExt cx="287716" cy="1294744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3437618" y="2922707"/>
                <a:ext cx="287716" cy="322311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12"/>
              <p:cNvSpPr>
                <a:spLocks noChangeArrowheads="1"/>
              </p:cNvSpPr>
              <p:nvPr/>
            </p:nvSpPr>
            <p:spPr bwMode="auto">
              <a:xfrm>
                <a:off x="3540134" y="2778854"/>
                <a:ext cx="94248" cy="16799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16"/>
              <p:cNvSpPr>
                <a:spLocks noChangeShapeType="1"/>
              </p:cNvSpPr>
              <p:nvPr/>
            </p:nvSpPr>
            <p:spPr bwMode="auto">
              <a:xfrm flipH="1" flipV="1">
                <a:off x="3569896" y="2441030"/>
                <a:ext cx="0" cy="332068"/>
              </a:xfrm>
              <a:prstGeom prst="line">
                <a:avLst/>
              </a:prstGeom>
              <a:noFill/>
              <a:ln w="28575" cmpd="sng">
                <a:solidFill>
                  <a:srgbClr val="1F49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Line 14"/>
              <p:cNvSpPr>
                <a:spLocks noChangeShapeType="1"/>
              </p:cNvSpPr>
              <p:nvPr/>
            </p:nvSpPr>
            <p:spPr bwMode="auto">
              <a:xfrm>
                <a:off x="3579091" y="3254557"/>
                <a:ext cx="0" cy="481217"/>
              </a:xfrm>
              <a:prstGeom prst="line">
                <a:avLst/>
              </a:prstGeom>
              <a:noFill/>
              <a:ln w="28575" cmpd="sng">
                <a:solidFill>
                  <a:srgbClr val="1F49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5" name="Rectangle 11"/>
              <p:cNvSpPr>
                <a:spLocks noChangeArrowheads="1"/>
              </p:cNvSpPr>
              <p:nvPr/>
            </p:nvSpPr>
            <p:spPr bwMode="auto">
              <a:xfrm>
                <a:off x="3509991" y="3214961"/>
                <a:ext cx="139998" cy="16799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1510562"/>
                </p:ext>
              </p:extLst>
            </p:nvPr>
          </p:nvGraphicFramePr>
          <p:xfrm>
            <a:off x="3382317" y="2243084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9" name="Clip" r:id="rId7" imgW="1307948" imgH="1084823" progId="MS_ClipArt_Gallery.2">
                    <p:embed/>
                  </p:oleObj>
                </mc:Choice>
                <mc:Fallback>
                  <p:oleObj name="Clip" r:id="rId7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2317" y="2243084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9" name="Line 15"/>
            <p:cNvSpPr>
              <a:spLocks noChangeShapeType="1"/>
            </p:cNvSpPr>
            <p:nvPr/>
          </p:nvSpPr>
          <p:spPr bwMode="auto">
            <a:xfrm flipH="1">
              <a:off x="214977" y="4420839"/>
              <a:ext cx="3610194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2978446" y="2596928"/>
              <a:ext cx="0" cy="481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Rectangle 11"/>
            <p:cNvSpPr>
              <a:spLocks noChangeArrowheads="1"/>
            </p:cNvSpPr>
            <p:nvPr/>
          </p:nvSpPr>
          <p:spPr bwMode="auto">
            <a:xfrm>
              <a:off x="2931928" y="2557332"/>
              <a:ext cx="9424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400507"/>
                </p:ext>
              </p:extLst>
            </p:nvPr>
          </p:nvGraphicFramePr>
          <p:xfrm>
            <a:off x="2744495" y="2245213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0" name="Clip" r:id="rId8" imgW="1307948" imgH="1084823" progId="MS_ClipArt_Gallery.2">
                    <p:embed/>
                  </p:oleObj>
                </mc:Choice>
                <mc:Fallback>
                  <p:oleObj name="Clip" r:id="rId8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495" y="2245213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3456277"/>
                </p:ext>
              </p:extLst>
            </p:nvPr>
          </p:nvGraphicFramePr>
          <p:xfrm>
            <a:off x="826387" y="4916248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1" name="Clip" r:id="rId9" imgW="1307948" imgH="1084823" progId="MS_ClipArt_Gallery.2">
                    <p:embed/>
                  </p:oleObj>
                </mc:Choice>
                <mc:Fallback>
                  <p:oleObj name="Clip" r:id="rId9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6387" y="4916248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6" name="Group 95"/>
            <p:cNvGrpSpPr/>
            <p:nvPr/>
          </p:nvGrpSpPr>
          <p:grpSpPr>
            <a:xfrm>
              <a:off x="1014908" y="4398172"/>
              <a:ext cx="104201" cy="518076"/>
              <a:chOff x="2820129" y="2959980"/>
              <a:chExt cx="120650" cy="626164"/>
            </a:xfrm>
          </p:grpSpPr>
          <p:sp>
            <p:nvSpPr>
              <p:cNvPr id="97" name="Rectangle 12"/>
              <p:cNvSpPr>
                <a:spLocks noChangeArrowheads="1"/>
              </p:cNvSpPr>
              <p:nvPr/>
            </p:nvSpPr>
            <p:spPr bwMode="auto">
              <a:xfrm>
                <a:off x="2820129" y="3378181"/>
                <a:ext cx="120650" cy="2079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16"/>
              <p:cNvSpPr>
                <a:spLocks noChangeShapeType="1"/>
              </p:cNvSpPr>
              <p:nvPr/>
            </p:nvSpPr>
            <p:spPr bwMode="auto">
              <a:xfrm flipH="1" flipV="1">
                <a:off x="2858229" y="2959980"/>
                <a:ext cx="0" cy="4110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9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5948234"/>
                </p:ext>
              </p:extLst>
            </p:nvPr>
          </p:nvGraphicFramePr>
          <p:xfrm>
            <a:off x="1699230" y="4915275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2" name="Clip" r:id="rId10" imgW="1307948" imgH="1084823" progId="MS_ClipArt_Gallery.2">
                    <p:embed/>
                  </p:oleObj>
                </mc:Choice>
                <mc:Fallback>
                  <p:oleObj name="Clip" r:id="rId10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9230" y="4915275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0" name="Group 99"/>
            <p:cNvGrpSpPr/>
            <p:nvPr/>
          </p:nvGrpSpPr>
          <p:grpSpPr>
            <a:xfrm>
              <a:off x="1887751" y="4397199"/>
              <a:ext cx="104201" cy="518076"/>
              <a:chOff x="2820129" y="2959980"/>
              <a:chExt cx="120650" cy="626164"/>
            </a:xfrm>
          </p:grpSpPr>
          <p:sp>
            <p:nvSpPr>
              <p:cNvPr id="101" name="Rectangle 12"/>
              <p:cNvSpPr>
                <a:spLocks noChangeArrowheads="1"/>
              </p:cNvSpPr>
              <p:nvPr/>
            </p:nvSpPr>
            <p:spPr bwMode="auto">
              <a:xfrm>
                <a:off x="2820129" y="3378181"/>
                <a:ext cx="120650" cy="2079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6"/>
              <p:cNvSpPr>
                <a:spLocks noChangeShapeType="1"/>
              </p:cNvSpPr>
              <p:nvPr/>
            </p:nvSpPr>
            <p:spPr bwMode="auto">
              <a:xfrm flipH="1" flipV="1">
                <a:off x="2858229" y="2959980"/>
                <a:ext cx="0" cy="4110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10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3863799"/>
                </p:ext>
              </p:extLst>
            </p:nvPr>
          </p:nvGraphicFramePr>
          <p:xfrm>
            <a:off x="2691306" y="4928579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3" name="Clip" r:id="rId11" imgW="1307948" imgH="1084823" progId="MS_ClipArt_Gallery.2">
                    <p:embed/>
                  </p:oleObj>
                </mc:Choice>
                <mc:Fallback>
                  <p:oleObj name="Clip" r:id="rId11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1306" y="4928579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4" name="Group 103"/>
            <p:cNvGrpSpPr/>
            <p:nvPr/>
          </p:nvGrpSpPr>
          <p:grpSpPr>
            <a:xfrm>
              <a:off x="2879827" y="4410503"/>
              <a:ext cx="104201" cy="518076"/>
              <a:chOff x="2820129" y="2959980"/>
              <a:chExt cx="120650" cy="626164"/>
            </a:xfrm>
          </p:grpSpPr>
          <p:sp>
            <p:nvSpPr>
              <p:cNvPr id="105" name="Rectangle 12"/>
              <p:cNvSpPr>
                <a:spLocks noChangeArrowheads="1"/>
              </p:cNvSpPr>
              <p:nvPr/>
            </p:nvSpPr>
            <p:spPr bwMode="auto">
              <a:xfrm>
                <a:off x="2820129" y="3378181"/>
                <a:ext cx="120650" cy="2079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6"/>
              <p:cNvSpPr>
                <a:spLocks noChangeShapeType="1"/>
              </p:cNvSpPr>
              <p:nvPr/>
            </p:nvSpPr>
            <p:spPr bwMode="auto">
              <a:xfrm flipH="1" flipV="1">
                <a:off x="2858229" y="2959980"/>
                <a:ext cx="0" cy="4110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5251549" y="2268727"/>
            <a:ext cx="3314952" cy="3563004"/>
            <a:chOff x="4825396" y="2339206"/>
            <a:chExt cx="3314952" cy="3563004"/>
          </a:xfrm>
        </p:grpSpPr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662664" y="3489860"/>
              <a:ext cx="397008" cy="380329"/>
            </a:xfrm>
            <a:prstGeom prst="rect">
              <a:avLst/>
            </a:prstGeom>
          </p:spPr>
        </p:pic>
        <p:graphicFrame>
          <p:nvGraphicFramePr>
            <p:cNvPr id="10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1766262"/>
                </p:ext>
              </p:extLst>
            </p:nvPr>
          </p:nvGraphicFramePr>
          <p:xfrm>
            <a:off x="6323306" y="2363996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4" name="Clip" r:id="rId13" imgW="1307948" imgH="1084823" progId="MS_ClipArt_Gallery.2">
                    <p:embed/>
                  </p:oleObj>
                </mc:Choice>
                <mc:Fallback>
                  <p:oleObj name="Clip" r:id="rId13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3306" y="2363996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6265766"/>
                </p:ext>
              </p:extLst>
            </p:nvPr>
          </p:nvGraphicFramePr>
          <p:xfrm>
            <a:off x="4825396" y="2339206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5" name="Clip" r:id="rId14" imgW="1307948" imgH="1084823" progId="MS_ClipArt_Gallery.2">
                    <p:embed/>
                  </p:oleObj>
                </mc:Choice>
                <mc:Fallback>
                  <p:oleObj name="Clip" r:id="rId1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5396" y="2339206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" name="Line 14"/>
            <p:cNvSpPr>
              <a:spLocks noChangeShapeType="1"/>
            </p:cNvSpPr>
            <p:nvPr/>
          </p:nvSpPr>
          <p:spPr bwMode="auto">
            <a:xfrm>
              <a:off x="6544732" y="2734394"/>
              <a:ext cx="221427" cy="749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" name="Rectangle 11"/>
            <p:cNvSpPr>
              <a:spLocks noChangeArrowheads="1"/>
            </p:cNvSpPr>
            <p:nvPr/>
          </p:nvSpPr>
          <p:spPr bwMode="auto">
            <a:xfrm>
              <a:off x="6498215" y="2694799"/>
              <a:ext cx="9424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4"/>
            <p:cNvSpPr>
              <a:spLocks noChangeShapeType="1"/>
            </p:cNvSpPr>
            <p:nvPr/>
          </p:nvSpPr>
          <p:spPr bwMode="auto">
            <a:xfrm flipH="1">
              <a:off x="7059671" y="2734394"/>
              <a:ext cx="825255" cy="75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Rectangle 11"/>
            <p:cNvSpPr>
              <a:spLocks noChangeArrowheads="1"/>
            </p:cNvSpPr>
            <p:nvPr/>
          </p:nvSpPr>
          <p:spPr bwMode="auto">
            <a:xfrm>
              <a:off x="7884927" y="2694799"/>
              <a:ext cx="9424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5084572" y="2734394"/>
              <a:ext cx="1678701" cy="75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Rectangle 11"/>
            <p:cNvSpPr>
              <a:spLocks noChangeArrowheads="1"/>
            </p:cNvSpPr>
            <p:nvPr/>
          </p:nvSpPr>
          <p:spPr bwMode="auto">
            <a:xfrm>
              <a:off x="5038054" y="2694799"/>
              <a:ext cx="9424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8352116"/>
                </p:ext>
              </p:extLst>
            </p:nvPr>
          </p:nvGraphicFramePr>
          <p:xfrm>
            <a:off x="7697494" y="2382680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6" name="Clip" r:id="rId15" imgW="1307948" imgH="1084823" progId="MS_ClipArt_Gallery.2">
                    <p:embed/>
                  </p:oleObj>
                </mc:Choice>
                <mc:Fallback>
                  <p:oleObj name="Clip" r:id="rId15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7494" y="2382680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" name="Line 14"/>
            <p:cNvSpPr>
              <a:spLocks noChangeShapeType="1"/>
            </p:cNvSpPr>
            <p:nvPr/>
          </p:nvSpPr>
          <p:spPr bwMode="auto">
            <a:xfrm flipH="1">
              <a:off x="6942667" y="2736524"/>
              <a:ext cx="350956" cy="7475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Rectangle 11"/>
            <p:cNvSpPr>
              <a:spLocks noChangeArrowheads="1"/>
            </p:cNvSpPr>
            <p:nvPr/>
          </p:nvSpPr>
          <p:spPr bwMode="auto">
            <a:xfrm>
              <a:off x="7247105" y="2696928"/>
              <a:ext cx="94248" cy="167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2658127"/>
                </p:ext>
              </p:extLst>
            </p:nvPr>
          </p:nvGraphicFramePr>
          <p:xfrm>
            <a:off x="7059672" y="2384809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7" name="Clip" r:id="rId16" imgW="1307948" imgH="1084823" progId="MS_ClipArt_Gallery.2">
                    <p:embed/>
                  </p:oleObj>
                </mc:Choice>
                <mc:Fallback>
                  <p:oleObj name="Clip" r:id="rId1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9672" y="2384809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5753366"/>
                </p:ext>
              </p:extLst>
            </p:nvPr>
          </p:nvGraphicFramePr>
          <p:xfrm>
            <a:off x="5701910" y="5519481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8" name="Clip" r:id="rId17" imgW="1307948" imgH="1084823" progId="MS_ClipArt_Gallery.2">
                    <p:embed/>
                  </p:oleObj>
                </mc:Choice>
                <mc:Fallback>
                  <p:oleObj name="Clip" r:id="rId17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1910" y="5519481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1" name="Rectangle 12"/>
            <p:cNvSpPr>
              <a:spLocks noChangeArrowheads="1"/>
            </p:cNvSpPr>
            <p:nvPr/>
          </p:nvSpPr>
          <p:spPr bwMode="auto">
            <a:xfrm>
              <a:off x="5890431" y="5347416"/>
              <a:ext cx="104201" cy="1720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6"/>
            <p:cNvSpPr>
              <a:spLocks noChangeShapeType="1"/>
            </p:cNvSpPr>
            <p:nvPr/>
          </p:nvSpPr>
          <p:spPr bwMode="auto">
            <a:xfrm flipV="1">
              <a:off x="5923336" y="4632182"/>
              <a:ext cx="839937" cy="709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0567618"/>
                </p:ext>
              </p:extLst>
            </p:nvPr>
          </p:nvGraphicFramePr>
          <p:xfrm>
            <a:off x="6574753" y="5518508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9" name="Clip" r:id="rId18" imgW="1307948" imgH="1084823" progId="MS_ClipArt_Gallery.2">
                    <p:embed/>
                  </p:oleObj>
                </mc:Choice>
                <mc:Fallback>
                  <p:oleObj name="Clip" r:id="rId18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4753" y="5518508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" name="Rectangle 12"/>
            <p:cNvSpPr>
              <a:spLocks noChangeArrowheads="1"/>
            </p:cNvSpPr>
            <p:nvPr/>
          </p:nvSpPr>
          <p:spPr bwMode="auto">
            <a:xfrm>
              <a:off x="6763274" y="5346443"/>
              <a:ext cx="104201" cy="1720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6"/>
            <p:cNvSpPr>
              <a:spLocks noChangeShapeType="1"/>
            </p:cNvSpPr>
            <p:nvPr/>
          </p:nvSpPr>
          <p:spPr bwMode="auto">
            <a:xfrm flipH="1" flipV="1">
              <a:off x="6796180" y="4632181"/>
              <a:ext cx="0" cy="7083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714882"/>
                </p:ext>
              </p:extLst>
            </p:nvPr>
          </p:nvGraphicFramePr>
          <p:xfrm>
            <a:off x="7566829" y="5531812"/>
            <a:ext cx="442854" cy="37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20" name="Clip" r:id="rId19" imgW="1307948" imgH="1084823" progId="MS_ClipArt_Gallery.2">
                    <p:embed/>
                  </p:oleObj>
                </mc:Choice>
                <mc:Fallback>
                  <p:oleObj name="Clip" r:id="rId19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6829" y="5531812"/>
                          <a:ext cx="442854" cy="37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9" name="Rectangle 12"/>
            <p:cNvSpPr>
              <a:spLocks noChangeArrowheads="1"/>
            </p:cNvSpPr>
            <p:nvPr/>
          </p:nvSpPr>
          <p:spPr bwMode="auto">
            <a:xfrm>
              <a:off x="7755350" y="5359747"/>
              <a:ext cx="104201" cy="1720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6"/>
            <p:cNvSpPr>
              <a:spLocks noChangeShapeType="1"/>
            </p:cNvSpPr>
            <p:nvPr/>
          </p:nvSpPr>
          <p:spPr bwMode="auto">
            <a:xfrm flipH="1" flipV="1">
              <a:off x="6942667" y="4632181"/>
              <a:ext cx="845589" cy="7216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1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648821" y="4356985"/>
              <a:ext cx="397008" cy="380329"/>
            </a:xfrm>
            <a:prstGeom prst="rect">
              <a:avLst/>
            </a:prstGeom>
          </p:spPr>
        </p:pic>
        <p:sp>
          <p:nvSpPr>
            <p:cNvPr id="142" name="Line 16"/>
            <p:cNvSpPr>
              <a:spLocks noChangeShapeType="1"/>
            </p:cNvSpPr>
            <p:nvPr/>
          </p:nvSpPr>
          <p:spPr bwMode="auto">
            <a:xfrm flipH="1" flipV="1">
              <a:off x="6842111" y="3870189"/>
              <a:ext cx="0" cy="486796"/>
            </a:xfrm>
            <a:prstGeom prst="line">
              <a:avLst/>
            </a:prstGeom>
            <a:noFill/>
            <a:ln w="28575" cmpd="sng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318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Switched Ethernet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5655" name="Rectangle 23"/>
          <p:cNvSpPr>
            <a:spLocks noChangeArrowheads="1"/>
          </p:cNvSpPr>
          <p:nvPr/>
        </p:nvSpPr>
        <p:spPr bwMode="auto">
          <a:xfrm>
            <a:off x="457200" y="1822364"/>
            <a:ext cx="8458200" cy="459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3200" b="0" dirty="0" smtClean="0">
                <a:latin typeface="Arial" charset="0"/>
              </a:rPr>
              <a:t>Constraints (for backward compatibility)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Arial" charset="0"/>
              </a:rPr>
              <a:t>No changes to end-hosts 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Arial" charset="0"/>
              </a:rPr>
              <a:t>Maintain plug-n-play aspect </a:t>
            </a:r>
          </a:p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endParaRPr lang="en-US" sz="2800" b="0" dirty="0" smtClean="0">
              <a:solidFill>
                <a:srgbClr val="000090"/>
              </a:solidFill>
              <a:latin typeface="Arial" charset="0"/>
            </a:endParaRPr>
          </a:p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Arial" charset="0"/>
              </a:rPr>
              <a:t>Earlier Ethernet achieved plug-n-play by leveraging a broadcast medium</a:t>
            </a:r>
            <a:endParaRPr lang="en-US" sz="2800" dirty="0">
              <a:solidFill>
                <a:srgbClr val="000090"/>
              </a:solidFill>
              <a:latin typeface="Arial" charset="0"/>
            </a:endParaRP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Can we do the same in a switched topology?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8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Flooding (still) leads to loops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4141688" y="1523311"/>
            <a:ext cx="4923221" cy="3992880"/>
            <a:chOff x="2005270" y="2245611"/>
            <a:chExt cx="4923221" cy="3992880"/>
          </a:xfrm>
        </p:grpSpPr>
        <p:sp>
          <p:nvSpPr>
            <p:cNvPr id="4" name="Oval 3"/>
            <p:cNvSpPr/>
            <p:nvPr/>
          </p:nvSpPr>
          <p:spPr>
            <a:xfrm>
              <a:off x="4352230" y="2895851"/>
              <a:ext cx="548640" cy="5791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295590" y="3850891"/>
              <a:ext cx="548640" cy="5791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378390" y="3850891"/>
              <a:ext cx="548640" cy="5791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352230" y="5049771"/>
              <a:ext cx="548640" cy="5791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stCxn id="4" idx="3"/>
              <a:endCxn id="5" idx="7"/>
            </p:cNvCxnSpPr>
            <p:nvPr/>
          </p:nvCxnSpPr>
          <p:spPr>
            <a:xfrm flipH="1">
              <a:off x="3763884" y="3390161"/>
              <a:ext cx="668692" cy="545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5"/>
              <a:endCxn id="7" idx="1"/>
            </p:cNvCxnSpPr>
            <p:nvPr/>
          </p:nvCxnSpPr>
          <p:spPr>
            <a:xfrm>
              <a:off x="3763884" y="4345201"/>
              <a:ext cx="668692" cy="7893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7"/>
            </p:cNvCxnSpPr>
            <p:nvPr/>
          </p:nvCxnSpPr>
          <p:spPr>
            <a:xfrm flipV="1">
              <a:off x="4820524" y="4430011"/>
              <a:ext cx="710266" cy="7045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1"/>
              <a:endCxn id="4" idx="5"/>
            </p:cNvCxnSpPr>
            <p:nvPr/>
          </p:nvCxnSpPr>
          <p:spPr>
            <a:xfrm flipH="1" flipV="1">
              <a:off x="4820524" y="3390161"/>
              <a:ext cx="638212" cy="545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2005270" y="3988051"/>
              <a:ext cx="721360" cy="304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60790" y="2245611"/>
              <a:ext cx="721360" cy="304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260790" y="5933691"/>
              <a:ext cx="721360" cy="304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292790" y="3988051"/>
              <a:ext cx="635701" cy="304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18" idx="2"/>
              <a:endCxn id="4" idx="0"/>
            </p:cNvCxnSpPr>
            <p:nvPr/>
          </p:nvCxnSpPr>
          <p:spPr>
            <a:xfrm>
              <a:off x="4621470" y="2550411"/>
              <a:ext cx="5080" cy="3454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1"/>
              <a:endCxn id="6" idx="6"/>
            </p:cNvCxnSpPr>
            <p:nvPr/>
          </p:nvCxnSpPr>
          <p:spPr>
            <a:xfrm flipH="1">
              <a:off x="5927030" y="4140451"/>
              <a:ext cx="36576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9" idx="0"/>
              <a:endCxn id="7" idx="4"/>
            </p:cNvCxnSpPr>
            <p:nvPr/>
          </p:nvCxnSpPr>
          <p:spPr>
            <a:xfrm flipV="1">
              <a:off x="4621470" y="5628891"/>
              <a:ext cx="508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7" idx="3"/>
              <a:endCxn id="5" idx="2"/>
            </p:cNvCxnSpPr>
            <p:nvPr/>
          </p:nvCxnSpPr>
          <p:spPr>
            <a:xfrm>
              <a:off x="2726630" y="4140451"/>
              <a:ext cx="56896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34541" y="1473840"/>
            <a:ext cx="855875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Example: A wants to broadcast a message 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A sends packet to 1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1 Floods to 2 and 4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2 Floods to B and 3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4 Floods to D and 3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3 Floods packet from 2 to C and 4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3 Floods packet from 4 to C and 2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4 Floods packet from 3 to D and 1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2 Floods packet from 3 to B and 1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1 Floods packet from 2 to A and 4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1 Floods packet from 4 to B and 2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….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A “broadcast storm” if the network contains a cycle of switches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947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1540" y="3514106"/>
            <a:ext cx="4141127" cy="302119"/>
          </a:xfrm>
          <a:prstGeom prst="roundRect">
            <a:avLst/>
          </a:prstGeom>
          <a:solidFill>
            <a:srgbClr val="E46C0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Rejected Solution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4141688" y="1523311"/>
            <a:ext cx="4923221" cy="3992880"/>
            <a:chOff x="2005270" y="2245611"/>
            <a:chExt cx="4923221" cy="3992880"/>
          </a:xfrm>
        </p:grpSpPr>
        <p:sp>
          <p:nvSpPr>
            <p:cNvPr id="4" name="Oval 3"/>
            <p:cNvSpPr/>
            <p:nvPr/>
          </p:nvSpPr>
          <p:spPr>
            <a:xfrm>
              <a:off x="4352230" y="2895851"/>
              <a:ext cx="548640" cy="5791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295590" y="3850891"/>
              <a:ext cx="548640" cy="5791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378390" y="3850891"/>
              <a:ext cx="548640" cy="5791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352230" y="5049771"/>
              <a:ext cx="548640" cy="5791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stCxn id="4" idx="3"/>
              <a:endCxn id="5" idx="7"/>
            </p:cNvCxnSpPr>
            <p:nvPr/>
          </p:nvCxnSpPr>
          <p:spPr>
            <a:xfrm flipH="1">
              <a:off x="3763884" y="3390161"/>
              <a:ext cx="668692" cy="545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5"/>
              <a:endCxn id="7" idx="1"/>
            </p:cNvCxnSpPr>
            <p:nvPr/>
          </p:nvCxnSpPr>
          <p:spPr>
            <a:xfrm>
              <a:off x="3763884" y="4345201"/>
              <a:ext cx="668692" cy="7893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7"/>
            </p:cNvCxnSpPr>
            <p:nvPr/>
          </p:nvCxnSpPr>
          <p:spPr>
            <a:xfrm flipV="1">
              <a:off x="4820524" y="4430011"/>
              <a:ext cx="710266" cy="7045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1"/>
              <a:endCxn id="4" idx="5"/>
            </p:cNvCxnSpPr>
            <p:nvPr/>
          </p:nvCxnSpPr>
          <p:spPr>
            <a:xfrm flipH="1" flipV="1">
              <a:off x="4820524" y="3390161"/>
              <a:ext cx="638212" cy="545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2005270" y="3988051"/>
              <a:ext cx="721360" cy="304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60790" y="2245611"/>
              <a:ext cx="721360" cy="304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260790" y="5933691"/>
              <a:ext cx="721360" cy="304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292790" y="3988051"/>
              <a:ext cx="635701" cy="304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18" idx="2"/>
              <a:endCxn id="4" idx="0"/>
            </p:cNvCxnSpPr>
            <p:nvPr/>
          </p:nvCxnSpPr>
          <p:spPr>
            <a:xfrm>
              <a:off x="4621470" y="2550411"/>
              <a:ext cx="5080" cy="3454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1"/>
              <a:endCxn id="6" idx="6"/>
            </p:cNvCxnSpPr>
            <p:nvPr/>
          </p:nvCxnSpPr>
          <p:spPr>
            <a:xfrm flipH="1">
              <a:off x="5927030" y="4140451"/>
              <a:ext cx="36576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9" idx="0"/>
              <a:endCxn id="7" idx="4"/>
            </p:cNvCxnSpPr>
            <p:nvPr/>
          </p:nvCxnSpPr>
          <p:spPr>
            <a:xfrm flipV="1">
              <a:off x="4621470" y="5628891"/>
              <a:ext cx="508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7" idx="3"/>
              <a:endCxn id="5" idx="2"/>
            </p:cNvCxnSpPr>
            <p:nvPr/>
          </p:nvCxnSpPr>
          <p:spPr>
            <a:xfrm>
              <a:off x="2726630" y="4140451"/>
              <a:ext cx="56896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34541" y="1473840"/>
            <a:ext cx="6289076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Example: A wants to broadcast a message 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A sends packet to 1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1 Floods to 2 and 4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2 Floods to B and 3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4 Floods to D and 3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3 Floods packet from 2 to C and 4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3 Floods packet from 4 to C and 2</a:t>
            </a:r>
          </a:p>
          <a:p>
            <a:pPr marL="285750" indent="-285750">
              <a:buFontTx/>
              <a:buChar char="-"/>
            </a:pPr>
            <a:r>
              <a:rPr lang="en-US" sz="2000" i="1" dirty="0" smtClean="0"/>
              <a:t>done!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04093" y="5872088"/>
            <a:ext cx="56797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i="1" dirty="0" smtClean="0">
                <a:solidFill>
                  <a:srgbClr val="FF0000"/>
                </a:solidFill>
              </a:rPr>
              <a:t>Can we have 3 remember that it has already </a:t>
            </a:r>
            <a:br>
              <a:rPr lang="en-US" sz="2300" b="1" i="1" dirty="0" smtClean="0">
                <a:solidFill>
                  <a:srgbClr val="FF0000"/>
                </a:solidFill>
              </a:rPr>
            </a:br>
            <a:r>
              <a:rPr lang="en-US" sz="2300" b="1" i="1" dirty="0" smtClean="0">
                <a:solidFill>
                  <a:srgbClr val="FF0000"/>
                </a:solidFill>
              </a:rPr>
              <a:t>received and flooded the message?</a:t>
            </a:r>
            <a:endParaRPr lang="en-US" sz="23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6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Spanning Tree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0" y="2108199"/>
            <a:ext cx="8819444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Take arbitrary topology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Pick subset of links that form a </a:t>
            </a:r>
            <a:r>
              <a:rPr lang="en-US" dirty="0"/>
              <a:t>spanning </a:t>
            </a:r>
            <a:r>
              <a:rPr lang="en-US" dirty="0" smtClean="0"/>
              <a:t>tree</a:t>
            </a: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6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You: Design a Spanning Tree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199" y="1698977"/>
            <a:ext cx="791068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Take 5 minutes, design with your neighbors, report back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Distributed</a:t>
            </a:r>
          </a:p>
          <a:p>
            <a:pPr lvl="1"/>
            <a:r>
              <a:rPr lang="en-US" dirty="0" smtClean="0"/>
              <a:t>Self-configuring </a:t>
            </a:r>
          </a:p>
          <a:p>
            <a:pPr lvl="1"/>
            <a:r>
              <a:rPr lang="en-US" dirty="0" smtClean="0"/>
              <a:t>Must adapt when failures occur</a:t>
            </a:r>
          </a:p>
          <a:p>
            <a:pPr lvl="2"/>
            <a:r>
              <a:rPr lang="en-US" dirty="0" smtClean="0"/>
              <a:t>But don’t worry about that on first try…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4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Has Two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15" y="1696842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Pick a root: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Destination to which shortest paths go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Pick the one with the smallest identifier (MAC </a:t>
            </a:r>
            <a:r>
              <a:rPr lang="en-US" dirty="0" err="1" smtClean="0">
                <a:solidFill>
                  <a:srgbClr val="000090"/>
                </a:solidFill>
              </a:rPr>
              <a:t>addr</a:t>
            </a:r>
            <a:r>
              <a:rPr lang="en-US" dirty="0" smtClean="0">
                <a:solidFill>
                  <a:srgbClr val="000090"/>
                </a:solidFill>
              </a:rPr>
              <a:t>.)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Compute shortest paths to the root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No shortest path can have a cycle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Only keep the links on shortest-paths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Break ties in some </a:t>
            </a:r>
            <a:r>
              <a:rPr lang="en-US" dirty="0" smtClean="0">
                <a:solidFill>
                  <a:srgbClr val="000090"/>
                </a:solidFill>
              </a:rPr>
              <a:t>way (so we only keep </a:t>
            </a:r>
            <a:r>
              <a:rPr lang="en-US" dirty="0">
                <a:solidFill>
                  <a:srgbClr val="000090"/>
                </a:solidFill>
              </a:rPr>
              <a:t>one </a:t>
            </a:r>
            <a:r>
              <a:rPr lang="en-US" dirty="0" smtClean="0">
                <a:solidFill>
                  <a:srgbClr val="000090"/>
                </a:solidFill>
              </a:rPr>
              <a:t>shortest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path </a:t>
            </a:r>
            <a:r>
              <a:rPr lang="en-US" dirty="0">
                <a:solidFill>
                  <a:srgbClr val="000090"/>
                </a:solidFill>
              </a:rPr>
              <a:t>from each </a:t>
            </a:r>
            <a:r>
              <a:rPr lang="en-US" dirty="0" smtClean="0">
                <a:solidFill>
                  <a:srgbClr val="000090"/>
                </a:solidFill>
              </a:rPr>
              <a:t>node)</a:t>
            </a:r>
            <a:endParaRPr lang="en-US" dirty="0">
              <a:solidFill>
                <a:srgbClr val="000090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Ethernet’s spanning tree construction does both with a single algorithm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6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Breaking Ties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When there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are multiple shortest paths to the root,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choose the path that uses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the neighbor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switch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with the lower ID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One could use any tiebreaking system, but this is an easy one to remember and implement</a:t>
            </a: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vs. Switched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Ethernet was invented as a broadcast technology</a:t>
            </a:r>
            <a:endParaRPr lang="en-US" sz="2400" dirty="0" smtClean="0">
              <a:solidFill>
                <a:srgbClr val="000090"/>
              </a:solidFill>
            </a:endParaRPr>
          </a:p>
          <a:p>
            <a:pPr lvl="1"/>
            <a:r>
              <a:rPr lang="en-US" sz="2400" dirty="0" smtClean="0"/>
              <a:t>Each packet received by all attached hosts</a:t>
            </a:r>
          </a:p>
          <a:p>
            <a:pPr lvl="1"/>
            <a:r>
              <a:rPr lang="en-US" sz="2400" dirty="0" smtClean="0"/>
              <a:t>CSMA/CD for media access control</a:t>
            </a:r>
            <a:endParaRPr lang="en-US" sz="1800" dirty="0"/>
          </a:p>
          <a:p>
            <a:pPr lvl="7"/>
            <a:endParaRPr lang="en-US" sz="1800" dirty="0"/>
          </a:p>
          <a:p>
            <a:r>
              <a:rPr lang="en-US" sz="2800" dirty="0" smtClean="0">
                <a:solidFill>
                  <a:srgbClr val="000090"/>
                </a:solidFill>
              </a:rPr>
              <a:t>Current Ethernets are “switched” </a:t>
            </a:r>
          </a:p>
          <a:p>
            <a:pPr lvl="1"/>
            <a:r>
              <a:rPr lang="en-US" sz="2400" dirty="0" smtClean="0"/>
              <a:t>Point-to-point links between switches and to hosts</a:t>
            </a:r>
          </a:p>
          <a:p>
            <a:pPr lvl="1"/>
            <a:r>
              <a:rPr lang="en-US" sz="2400" dirty="0" smtClean="0"/>
              <a:t>No sharing, no CSMA/CD</a:t>
            </a:r>
            <a:endParaRPr lang="en-US" sz="1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189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Constructing a Spanning Tree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Messages (Y, d, X)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From node X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Proposing Y as the root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And advertising a distance d to Y</a:t>
            </a:r>
            <a:br>
              <a:rPr lang="en-US" sz="2400" dirty="0" smtClean="0">
                <a:latin typeface="Arial" charset="0"/>
                <a:ea typeface="Arial" charset="0"/>
                <a:cs typeface="Arial" charset="0"/>
              </a:rPr>
            </a:b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Switches elect the node with smallest identifier (MAC address) as root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400" b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Y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in the messages </a:t>
            </a:r>
            <a:br>
              <a:rPr lang="en-US" sz="2400" dirty="0" smtClean="0">
                <a:latin typeface="Arial" charset="0"/>
                <a:ea typeface="Arial" charset="0"/>
                <a:cs typeface="Arial" charset="0"/>
              </a:rPr>
            </a:b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Each switch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determines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 link is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on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its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shortest path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root; excludes it from the tree if not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Y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in the message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1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Steps in Spanning Tree Algorithm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729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Initially, each switch proposes itself as the root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I.e., </a:t>
            </a:r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switch X announces (X, 0, X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) to its neighbors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cs typeface="Arial" charset="0"/>
              </a:rPr>
              <a:t>Switches update their view of the root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Upon receiving message (Y, d, Z) from Z, check Y</a:t>
            </a:r>
            <a:r>
              <a:rPr lang="ja-JP" alt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s id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Y’s id  &lt; current root: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  <a:sym typeface="Wingdings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set root </a:t>
            </a:r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  <a:sym typeface="Wingdings"/>
              </a:rPr>
              <a:t>=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 Y</a:t>
            </a:r>
            <a:b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rgbClr val="00009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cs typeface="Arial" charset="0"/>
              </a:rPr>
              <a:t>Switches compute their distance from the root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Add 1 to the 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shortest distance </a:t>
            </a:r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received from a neighbor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If </a:t>
            </a:r>
            <a:r>
              <a:rPr lang="en-US" dirty="0">
                <a:latin typeface="Arial" charset="0"/>
                <a:cs typeface="Arial" charset="0"/>
              </a:rPr>
              <a:t>root or shortest distance to it </a:t>
            </a:r>
            <a:r>
              <a:rPr lang="en-US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changed</a:t>
            </a:r>
            <a:r>
              <a:rPr lang="en-US" dirty="0" smtClean="0">
                <a:latin typeface="Arial" charset="0"/>
                <a:cs typeface="Arial" charset="0"/>
              </a:rPr>
              <a:t>, send neighbors updated </a:t>
            </a:r>
            <a:r>
              <a:rPr lang="en-US" dirty="0">
                <a:latin typeface="Arial" charset="0"/>
                <a:cs typeface="Arial" charset="0"/>
              </a:rPr>
              <a:t>message (Y, d+1, X)</a:t>
            </a:r>
          </a:p>
        </p:txBody>
      </p:sp>
    </p:spTree>
    <p:extLst>
      <p:ext uri="{BB962C8B-B14F-4D97-AF65-F5344CB8AC3E}">
        <p14:creationId xmlns:p14="http://schemas.microsoft.com/office/powerpoint/2010/main" val="194780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16944" y="31881"/>
            <a:ext cx="8229600" cy="1143000"/>
          </a:xfrm>
        </p:spPr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  <a:b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Helvetica" charset="0"/>
                <a:ea typeface="ＭＳ Ｐゴシック" charset="0"/>
                <a:cs typeface="ＭＳ Ｐゴシック" charset="0"/>
              </a:rPr>
              <a:t>(root, </a:t>
            </a:r>
            <a:r>
              <a:rPr lang="en-US" sz="2800" dirty="0" err="1" smtClean="0">
                <a:solidFill>
                  <a:srgbClr val="0000FF"/>
                </a:solidFill>
                <a:latin typeface="Helvetica" charset="0"/>
                <a:ea typeface="ＭＳ Ｐゴシック" charset="0"/>
                <a:cs typeface="ＭＳ Ｐゴシック" charset="0"/>
              </a:rPr>
              <a:t>dist</a:t>
            </a:r>
            <a:r>
              <a:rPr lang="en-US" sz="2800" dirty="0" smtClean="0">
                <a:solidFill>
                  <a:srgbClr val="0000FF"/>
                </a:solidFill>
                <a:latin typeface="Helvetica" charset="0"/>
                <a:ea typeface="ＭＳ Ｐゴシック" charset="0"/>
                <a:cs typeface="ＭＳ Ｐゴシック" charset="0"/>
              </a:rPr>
              <a:t>, from)</a:t>
            </a:r>
            <a:endParaRPr lang="en-US" sz="2800" dirty="0">
              <a:solidFill>
                <a:srgbClr val="0000FF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90826" y="736837"/>
            <a:ext cx="2459037" cy="2651125"/>
            <a:chOff x="6145213" y="2390775"/>
            <a:chExt cx="2459037" cy="2651125"/>
          </a:xfrm>
        </p:grpSpPr>
        <p:sp>
          <p:nvSpPr>
            <p:cNvPr id="80901" name="Oval 4"/>
            <p:cNvSpPr>
              <a:spLocks noChangeArrowheads="1"/>
            </p:cNvSpPr>
            <p:nvPr/>
          </p:nvSpPr>
          <p:spPr bwMode="auto">
            <a:xfrm>
              <a:off x="7259638" y="239077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Helvetica" charset="0"/>
                </a:rPr>
                <a:t>1</a:t>
              </a:r>
            </a:p>
          </p:txBody>
        </p:sp>
        <p:sp>
          <p:nvSpPr>
            <p:cNvPr id="80902" name="Oval 5"/>
            <p:cNvSpPr>
              <a:spLocks noChangeArrowheads="1"/>
            </p:cNvSpPr>
            <p:nvPr/>
          </p:nvSpPr>
          <p:spPr bwMode="auto">
            <a:xfrm>
              <a:off x="6453188" y="323532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3" name="Oval 6"/>
            <p:cNvSpPr>
              <a:spLocks noChangeArrowheads="1"/>
            </p:cNvSpPr>
            <p:nvPr/>
          </p:nvSpPr>
          <p:spPr bwMode="auto">
            <a:xfrm>
              <a:off x="8066088" y="323532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4" name="Oval 7"/>
            <p:cNvSpPr>
              <a:spLocks noChangeArrowheads="1"/>
            </p:cNvSpPr>
            <p:nvPr/>
          </p:nvSpPr>
          <p:spPr bwMode="auto">
            <a:xfrm>
              <a:off x="7183438" y="3811588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5" name="Oval 8"/>
            <p:cNvSpPr>
              <a:spLocks noChangeArrowheads="1"/>
            </p:cNvSpPr>
            <p:nvPr/>
          </p:nvSpPr>
          <p:spPr bwMode="auto">
            <a:xfrm>
              <a:off x="8181975" y="4464050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6" name="Oval 9"/>
            <p:cNvSpPr>
              <a:spLocks noChangeArrowheads="1"/>
            </p:cNvSpPr>
            <p:nvPr/>
          </p:nvSpPr>
          <p:spPr bwMode="auto">
            <a:xfrm>
              <a:off x="6145213" y="4233863"/>
              <a:ext cx="422275" cy="382587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7" name="Oval 10"/>
            <p:cNvSpPr>
              <a:spLocks noChangeArrowheads="1"/>
            </p:cNvSpPr>
            <p:nvPr/>
          </p:nvSpPr>
          <p:spPr bwMode="auto">
            <a:xfrm>
              <a:off x="6951663" y="4656138"/>
              <a:ext cx="422275" cy="382587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8" name="Line 11"/>
            <p:cNvSpPr>
              <a:spLocks noChangeShapeType="1"/>
            </p:cNvSpPr>
            <p:nvPr/>
          </p:nvSpPr>
          <p:spPr bwMode="auto">
            <a:xfrm flipH="1">
              <a:off x="6799263" y="2735263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9" name="Line 12"/>
            <p:cNvSpPr>
              <a:spLocks noChangeShapeType="1"/>
            </p:cNvSpPr>
            <p:nvPr/>
          </p:nvSpPr>
          <p:spPr bwMode="auto">
            <a:xfrm>
              <a:off x="7643813" y="2697163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0" name="Line 13"/>
            <p:cNvSpPr>
              <a:spLocks noChangeShapeType="1"/>
            </p:cNvSpPr>
            <p:nvPr/>
          </p:nvSpPr>
          <p:spPr bwMode="auto">
            <a:xfrm>
              <a:off x="6799263" y="3541713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1" name="Line 14"/>
            <p:cNvSpPr>
              <a:spLocks noChangeShapeType="1"/>
            </p:cNvSpPr>
            <p:nvPr/>
          </p:nvSpPr>
          <p:spPr bwMode="auto">
            <a:xfrm>
              <a:off x="7527925" y="4117975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2" name="Line 15"/>
            <p:cNvSpPr>
              <a:spLocks noChangeShapeType="1"/>
            </p:cNvSpPr>
            <p:nvPr/>
          </p:nvSpPr>
          <p:spPr bwMode="auto">
            <a:xfrm>
              <a:off x="8296275" y="3619500"/>
              <a:ext cx="115888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3" name="Line 16"/>
            <p:cNvSpPr>
              <a:spLocks noChangeShapeType="1"/>
            </p:cNvSpPr>
            <p:nvPr/>
          </p:nvSpPr>
          <p:spPr bwMode="auto">
            <a:xfrm>
              <a:off x="7489825" y="2773363"/>
              <a:ext cx="844550" cy="17287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4" name="Line 17"/>
            <p:cNvSpPr>
              <a:spLocks noChangeShapeType="1"/>
            </p:cNvSpPr>
            <p:nvPr/>
          </p:nvSpPr>
          <p:spPr bwMode="auto">
            <a:xfrm flipV="1">
              <a:off x="6529388" y="4117975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5" name="Line 18"/>
            <p:cNvSpPr>
              <a:spLocks noChangeShapeType="1"/>
            </p:cNvSpPr>
            <p:nvPr/>
          </p:nvSpPr>
          <p:spPr bwMode="auto">
            <a:xfrm flipV="1">
              <a:off x="7183438" y="4156075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6" name="Line 19"/>
            <p:cNvSpPr>
              <a:spLocks noChangeShapeType="1"/>
            </p:cNvSpPr>
            <p:nvPr/>
          </p:nvSpPr>
          <p:spPr bwMode="auto">
            <a:xfrm flipH="1" flipV="1">
              <a:off x="6489700" y="4540250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7" name="Text Box 20"/>
            <p:cNvSpPr txBox="1">
              <a:spLocks noChangeArrowheads="1"/>
            </p:cNvSpPr>
            <p:nvPr/>
          </p:nvSpPr>
          <p:spPr bwMode="auto">
            <a:xfrm>
              <a:off x="7221538" y="3811588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2</a:t>
              </a:r>
            </a:p>
          </p:txBody>
        </p:sp>
        <p:sp>
          <p:nvSpPr>
            <p:cNvPr id="80918" name="Text Box 21"/>
            <p:cNvSpPr txBox="1">
              <a:spLocks noChangeArrowheads="1"/>
            </p:cNvSpPr>
            <p:nvPr/>
          </p:nvSpPr>
          <p:spPr bwMode="auto">
            <a:xfrm>
              <a:off x="6491288" y="3224213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80919" name="Text Box 22"/>
            <p:cNvSpPr txBox="1">
              <a:spLocks noChangeArrowheads="1"/>
            </p:cNvSpPr>
            <p:nvPr/>
          </p:nvSpPr>
          <p:spPr bwMode="auto">
            <a:xfrm>
              <a:off x="6184900" y="4222750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4</a:t>
              </a:r>
            </a:p>
          </p:txBody>
        </p:sp>
        <p:sp>
          <p:nvSpPr>
            <p:cNvPr id="80920" name="Text Box 23"/>
            <p:cNvSpPr txBox="1">
              <a:spLocks noChangeArrowheads="1"/>
            </p:cNvSpPr>
            <p:nvPr/>
          </p:nvSpPr>
          <p:spPr bwMode="auto">
            <a:xfrm>
              <a:off x="8104188" y="3224213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5</a:t>
              </a:r>
            </a:p>
          </p:txBody>
        </p:sp>
        <p:sp>
          <p:nvSpPr>
            <p:cNvPr id="80921" name="Text Box 24"/>
            <p:cNvSpPr txBox="1">
              <a:spLocks noChangeArrowheads="1"/>
            </p:cNvSpPr>
            <p:nvPr/>
          </p:nvSpPr>
          <p:spPr bwMode="auto">
            <a:xfrm>
              <a:off x="8220075" y="4452938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6</a:t>
              </a:r>
            </a:p>
          </p:txBody>
        </p:sp>
        <p:sp>
          <p:nvSpPr>
            <p:cNvPr id="80922" name="Text Box 25"/>
            <p:cNvSpPr txBox="1">
              <a:spLocks noChangeArrowheads="1"/>
            </p:cNvSpPr>
            <p:nvPr/>
          </p:nvSpPr>
          <p:spPr bwMode="auto">
            <a:xfrm>
              <a:off x="7010400" y="464502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7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9006" y="389874"/>
            <a:ext cx="3353708" cy="3095441"/>
            <a:chOff x="379006" y="389874"/>
            <a:chExt cx="3353708" cy="3095441"/>
          </a:xfrm>
        </p:grpSpPr>
        <p:sp>
          <p:nvSpPr>
            <p:cNvPr id="4" name="TextBox 3"/>
            <p:cNvSpPr txBox="1"/>
            <p:nvPr/>
          </p:nvSpPr>
          <p:spPr>
            <a:xfrm>
              <a:off x="1693365" y="389874"/>
              <a:ext cx="79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(1,0,1)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12041" y="1850427"/>
              <a:ext cx="79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(2,0,2)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9656" y="1348813"/>
              <a:ext cx="79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(3,0,3)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9006" y="2274981"/>
              <a:ext cx="79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(4,0,4)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1888" y="1341451"/>
              <a:ext cx="79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(5,0,5)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04428" y="3083718"/>
              <a:ext cx="79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(6,0,6)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5220" y="3115983"/>
              <a:ext cx="79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(7,0,7)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17721" y="533812"/>
            <a:ext cx="2459037" cy="2651125"/>
            <a:chOff x="6145213" y="2390775"/>
            <a:chExt cx="2459037" cy="2651125"/>
          </a:xfrm>
        </p:grpSpPr>
        <p:sp>
          <p:nvSpPr>
            <p:cNvPr id="37" name="Oval 4"/>
            <p:cNvSpPr>
              <a:spLocks noChangeArrowheads="1"/>
            </p:cNvSpPr>
            <p:nvPr/>
          </p:nvSpPr>
          <p:spPr bwMode="auto">
            <a:xfrm>
              <a:off x="7259638" y="239077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Helvetica" charset="0"/>
                </a:rPr>
                <a:t>1</a:t>
              </a:r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auto">
            <a:xfrm>
              <a:off x="6453188" y="323532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8066088" y="323532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7"/>
            <p:cNvSpPr>
              <a:spLocks noChangeArrowheads="1"/>
            </p:cNvSpPr>
            <p:nvPr/>
          </p:nvSpPr>
          <p:spPr bwMode="auto">
            <a:xfrm>
              <a:off x="7183438" y="3811588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8181975" y="4464050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6145213" y="4233863"/>
              <a:ext cx="422275" cy="382587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6951663" y="4656138"/>
              <a:ext cx="422275" cy="382587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 flipH="1">
              <a:off x="6799263" y="2735263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7643813" y="2697163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6799263" y="3541713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7527925" y="4117975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8296275" y="3619500"/>
              <a:ext cx="115888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7489825" y="2773363"/>
              <a:ext cx="844550" cy="17287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V="1">
              <a:off x="6529388" y="4117975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V="1">
              <a:off x="7183438" y="4156075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H="1" flipV="1">
              <a:off x="6489700" y="4540250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7221538" y="3811588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2</a:t>
              </a:r>
            </a:p>
          </p:txBody>
        </p:sp>
        <p:sp>
          <p:nvSpPr>
            <p:cNvPr id="54" name="Text Box 21"/>
            <p:cNvSpPr txBox="1">
              <a:spLocks noChangeArrowheads="1"/>
            </p:cNvSpPr>
            <p:nvPr/>
          </p:nvSpPr>
          <p:spPr bwMode="auto">
            <a:xfrm>
              <a:off x="6491288" y="3224213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6184900" y="4222750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4</a:t>
              </a:r>
            </a:p>
          </p:txBody>
        </p:sp>
        <p:sp>
          <p:nvSpPr>
            <p:cNvPr id="56" name="Text Box 23"/>
            <p:cNvSpPr txBox="1">
              <a:spLocks noChangeArrowheads="1"/>
            </p:cNvSpPr>
            <p:nvPr/>
          </p:nvSpPr>
          <p:spPr bwMode="auto">
            <a:xfrm>
              <a:off x="8104188" y="3224213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5</a:t>
              </a:r>
            </a:p>
          </p:txBody>
        </p:sp>
        <p:sp>
          <p:nvSpPr>
            <p:cNvPr id="57" name="Text Box 24"/>
            <p:cNvSpPr txBox="1">
              <a:spLocks noChangeArrowheads="1"/>
            </p:cNvSpPr>
            <p:nvPr/>
          </p:nvSpPr>
          <p:spPr bwMode="auto">
            <a:xfrm>
              <a:off x="8220075" y="4452938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6</a:t>
              </a:r>
            </a:p>
          </p:txBody>
        </p: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7010400" y="464502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7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820260" y="186849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(1,0,1)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838936" y="1647402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(2,0,2)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636551" y="1145788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(1,1,3)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36551" y="2036406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(2,1,4)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95492" y="1166536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(1,1,5)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39863" y="2809110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(1,1,6)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73435" y="2979682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(2,1,7)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201991" y="2214799"/>
            <a:ext cx="896343" cy="496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416321" y="3349014"/>
            <a:ext cx="27984" cy="59118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6061593" y="4086099"/>
            <a:ext cx="2459037" cy="2651125"/>
            <a:chOff x="6145213" y="2390775"/>
            <a:chExt cx="2459037" cy="2651125"/>
          </a:xfrm>
        </p:grpSpPr>
        <p:sp>
          <p:nvSpPr>
            <p:cNvPr id="74" name="Oval 4"/>
            <p:cNvSpPr>
              <a:spLocks noChangeArrowheads="1"/>
            </p:cNvSpPr>
            <p:nvPr/>
          </p:nvSpPr>
          <p:spPr bwMode="auto">
            <a:xfrm>
              <a:off x="7259638" y="239077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Helvetica" charset="0"/>
                </a:rPr>
                <a:t>1</a:t>
              </a:r>
            </a:p>
          </p:txBody>
        </p:sp>
        <p:sp>
          <p:nvSpPr>
            <p:cNvPr id="75" name="Oval 5"/>
            <p:cNvSpPr>
              <a:spLocks noChangeArrowheads="1"/>
            </p:cNvSpPr>
            <p:nvPr/>
          </p:nvSpPr>
          <p:spPr bwMode="auto">
            <a:xfrm>
              <a:off x="6453188" y="323532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6"/>
            <p:cNvSpPr>
              <a:spLocks noChangeArrowheads="1"/>
            </p:cNvSpPr>
            <p:nvPr/>
          </p:nvSpPr>
          <p:spPr bwMode="auto">
            <a:xfrm>
              <a:off x="8066088" y="323532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7"/>
            <p:cNvSpPr>
              <a:spLocks noChangeArrowheads="1"/>
            </p:cNvSpPr>
            <p:nvPr/>
          </p:nvSpPr>
          <p:spPr bwMode="auto">
            <a:xfrm>
              <a:off x="7183438" y="3811588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"/>
            <p:cNvSpPr>
              <a:spLocks noChangeArrowheads="1"/>
            </p:cNvSpPr>
            <p:nvPr/>
          </p:nvSpPr>
          <p:spPr bwMode="auto">
            <a:xfrm>
              <a:off x="8181975" y="4464050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9"/>
            <p:cNvSpPr>
              <a:spLocks noChangeArrowheads="1"/>
            </p:cNvSpPr>
            <p:nvPr/>
          </p:nvSpPr>
          <p:spPr bwMode="auto">
            <a:xfrm>
              <a:off x="6145213" y="4233863"/>
              <a:ext cx="422275" cy="382587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6951663" y="4656138"/>
              <a:ext cx="422275" cy="382587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1"/>
            <p:cNvSpPr>
              <a:spLocks noChangeShapeType="1"/>
            </p:cNvSpPr>
            <p:nvPr/>
          </p:nvSpPr>
          <p:spPr bwMode="auto">
            <a:xfrm flipH="1">
              <a:off x="6799263" y="2735263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7643813" y="2697163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3"/>
            <p:cNvSpPr>
              <a:spLocks noChangeShapeType="1"/>
            </p:cNvSpPr>
            <p:nvPr/>
          </p:nvSpPr>
          <p:spPr bwMode="auto">
            <a:xfrm>
              <a:off x="6799263" y="3541713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4"/>
            <p:cNvSpPr>
              <a:spLocks noChangeShapeType="1"/>
            </p:cNvSpPr>
            <p:nvPr/>
          </p:nvSpPr>
          <p:spPr bwMode="auto">
            <a:xfrm>
              <a:off x="7527925" y="4117975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8296275" y="3619500"/>
              <a:ext cx="115888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16"/>
            <p:cNvSpPr>
              <a:spLocks noChangeShapeType="1"/>
            </p:cNvSpPr>
            <p:nvPr/>
          </p:nvSpPr>
          <p:spPr bwMode="auto">
            <a:xfrm>
              <a:off x="7489825" y="2773363"/>
              <a:ext cx="844550" cy="17287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17"/>
            <p:cNvSpPr>
              <a:spLocks noChangeShapeType="1"/>
            </p:cNvSpPr>
            <p:nvPr/>
          </p:nvSpPr>
          <p:spPr bwMode="auto">
            <a:xfrm flipV="1">
              <a:off x="6529388" y="4117975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18"/>
            <p:cNvSpPr>
              <a:spLocks noChangeShapeType="1"/>
            </p:cNvSpPr>
            <p:nvPr/>
          </p:nvSpPr>
          <p:spPr bwMode="auto">
            <a:xfrm flipV="1">
              <a:off x="7183438" y="4156075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19"/>
            <p:cNvSpPr>
              <a:spLocks noChangeShapeType="1"/>
            </p:cNvSpPr>
            <p:nvPr/>
          </p:nvSpPr>
          <p:spPr bwMode="auto">
            <a:xfrm flipH="1" flipV="1">
              <a:off x="6489700" y="4540250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20"/>
            <p:cNvSpPr txBox="1">
              <a:spLocks noChangeArrowheads="1"/>
            </p:cNvSpPr>
            <p:nvPr/>
          </p:nvSpPr>
          <p:spPr bwMode="auto">
            <a:xfrm>
              <a:off x="7221538" y="3811588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2</a:t>
              </a:r>
            </a:p>
          </p:txBody>
        </p:sp>
        <p:sp>
          <p:nvSpPr>
            <p:cNvPr id="91" name="Text Box 21"/>
            <p:cNvSpPr txBox="1">
              <a:spLocks noChangeArrowheads="1"/>
            </p:cNvSpPr>
            <p:nvPr/>
          </p:nvSpPr>
          <p:spPr bwMode="auto">
            <a:xfrm>
              <a:off x="6491288" y="3224213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92" name="Text Box 22"/>
            <p:cNvSpPr txBox="1">
              <a:spLocks noChangeArrowheads="1"/>
            </p:cNvSpPr>
            <p:nvPr/>
          </p:nvSpPr>
          <p:spPr bwMode="auto">
            <a:xfrm>
              <a:off x="6184900" y="4222750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4</a:t>
              </a:r>
            </a:p>
          </p:txBody>
        </p:sp>
        <p:sp>
          <p:nvSpPr>
            <p:cNvPr id="93" name="Text Box 23"/>
            <p:cNvSpPr txBox="1">
              <a:spLocks noChangeArrowheads="1"/>
            </p:cNvSpPr>
            <p:nvPr/>
          </p:nvSpPr>
          <p:spPr bwMode="auto">
            <a:xfrm>
              <a:off x="8104188" y="3224213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5</a:t>
              </a:r>
            </a:p>
          </p:txBody>
        </p:sp>
        <p:sp>
          <p:nvSpPr>
            <p:cNvPr id="94" name="Text Box 24"/>
            <p:cNvSpPr txBox="1">
              <a:spLocks noChangeArrowheads="1"/>
            </p:cNvSpPr>
            <p:nvPr/>
          </p:nvSpPr>
          <p:spPr bwMode="auto">
            <a:xfrm>
              <a:off x="8220075" y="4452938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6</a:t>
              </a:r>
            </a:p>
          </p:txBody>
        </p:sp>
        <p:sp>
          <p:nvSpPr>
            <p:cNvPr id="95" name="Text Box 25"/>
            <p:cNvSpPr txBox="1">
              <a:spLocks noChangeArrowheads="1"/>
            </p:cNvSpPr>
            <p:nvPr/>
          </p:nvSpPr>
          <p:spPr bwMode="auto">
            <a:xfrm>
              <a:off x="7010400" y="464502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7</a:t>
              </a: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7579782" y="4086099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(1,0,1)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982808" y="5162341"/>
            <a:ext cx="798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(1,2,2)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80423" y="4698075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(1,1,3)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780423" y="5588693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(2,1,4)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8205965" y="4656943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(1,1,5)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7975195" y="6432980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(1,1,6)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206168" y="6414226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(2,1,7)</a:t>
            </a:r>
            <a:endParaRPr lang="en-US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1167563" y="4016568"/>
            <a:ext cx="2459037" cy="2651125"/>
            <a:chOff x="6145213" y="2390775"/>
            <a:chExt cx="2459037" cy="2651125"/>
          </a:xfrm>
        </p:grpSpPr>
        <p:sp>
          <p:nvSpPr>
            <p:cNvPr id="104" name="Oval 4"/>
            <p:cNvSpPr>
              <a:spLocks noChangeArrowheads="1"/>
            </p:cNvSpPr>
            <p:nvPr/>
          </p:nvSpPr>
          <p:spPr bwMode="auto">
            <a:xfrm>
              <a:off x="7259638" y="239077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Helvetica" charset="0"/>
                </a:rPr>
                <a:t>1</a:t>
              </a:r>
            </a:p>
          </p:txBody>
        </p:sp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6453188" y="323532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6"/>
            <p:cNvSpPr>
              <a:spLocks noChangeArrowheads="1"/>
            </p:cNvSpPr>
            <p:nvPr/>
          </p:nvSpPr>
          <p:spPr bwMode="auto">
            <a:xfrm>
              <a:off x="8066088" y="3235325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7"/>
            <p:cNvSpPr>
              <a:spLocks noChangeArrowheads="1"/>
            </p:cNvSpPr>
            <p:nvPr/>
          </p:nvSpPr>
          <p:spPr bwMode="auto">
            <a:xfrm>
              <a:off x="7183438" y="3811588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8181975" y="4464050"/>
              <a:ext cx="422275" cy="384175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6145213" y="4233863"/>
              <a:ext cx="422275" cy="382587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6951663" y="4656138"/>
              <a:ext cx="422275" cy="382587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1"/>
            <p:cNvSpPr>
              <a:spLocks noChangeShapeType="1"/>
            </p:cNvSpPr>
            <p:nvPr/>
          </p:nvSpPr>
          <p:spPr bwMode="auto">
            <a:xfrm flipH="1">
              <a:off x="6799263" y="2735263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2"/>
            <p:cNvSpPr>
              <a:spLocks noChangeShapeType="1"/>
            </p:cNvSpPr>
            <p:nvPr/>
          </p:nvSpPr>
          <p:spPr bwMode="auto">
            <a:xfrm>
              <a:off x="7643813" y="2697163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3"/>
            <p:cNvSpPr>
              <a:spLocks noChangeShapeType="1"/>
            </p:cNvSpPr>
            <p:nvPr/>
          </p:nvSpPr>
          <p:spPr bwMode="auto">
            <a:xfrm>
              <a:off x="6799263" y="3541713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4"/>
            <p:cNvSpPr>
              <a:spLocks noChangeShapeType="1"/>
            </p:cNvSpPr>
            <p:nvPr/>
          </p:nvSpPr>
          <p:spPr bwMode="auto">
            <a:xfrm>
              <a:off x="7527925" y="4117975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5"/>
            <p:cNvSpPr>
              <a:spLocks noChangeShapeType="1"/>
            </p:cNvSpPr>
            <p:nvPr/>
          </p:nvSpPr>
          <p:spPr bwMode="auto">
            <a:xfrm>
              <a:off x="8296275" y="3619500"/>
              <a:ext cx="115888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6"/>
            <p:cNvSpPr>
              <a:spLocks noChangeShapeType="1"/>
            </p:cNvSpPr>
            <p:nvPr/>
          </p:nvSpPr>
          <p:spPr bwMode="auto">
            <a:xfrm>
              <a:off x="7489825" y="2773363"/>
              <a:ext cx="844550" cy="17287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7"/>
            <p:cNvSpPr>
              <a:spLocks noChangeShapeType="1"/>
            </p:cNvSpPr>
            <p:nvPr/>
          </p:nvSpPr>
          <p:spPr bwMode="auto">
            <a:xfrm flipV="1">
              <a:off x="6529388" y="4117975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8"/>
            <p:cNvSpPr>
              <a:spLocks noChangeShapeType="1"/>
            </p:cNvSpPr>
            <p:nvPr/>
          </p:nvSpPr>
          <p:spPr bwMode="auto">
            <a:xfrm flipV="1">
              <a:off x="7183438" y="4156075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9"/>
            <p:cNvSpPr>
              <a:spLocks noChangeShapeType="1"/>
            </p:cNvSpPr>
            <p:nvPr/>
          </p:nvSpPr>
          <p:spPr bwMode="auto">
            <a:xfrm flipH="1" flipV="1">
              <a:off x="6489700" y="4540250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Text Box 20"/>
            <p:cNvSpPr txBox="1">
              <a:spLocks noChangeArrowheads="1"/>
            </p:cNvSpPr>
            <p:nvPr/>
          </p:nvSpPr>
          <p:spPr bwMode="auto">
            <a:xfrm>
              <a:off x="7221538" y="3811588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2</a:t>
              </a:r>
            </a:p>
          </p:txBody>
        </p:sp>
        <p:sp>
          <p:nvSpPr>
            <p:cNvPr id="121" name="Text Box 21"/>
            <p:cNvSpPr txBox="1">
              <a:spLocks noChangeArrowheads="1"/>
            </p:cNvSpPr>
            <p:nvPr/>
          </p:nvSpPr>
          <p:spPr bwMode="auto">
            <a:xfrm>
              <a:off x="6491288" y="3224213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122" name="Text Box 22"/>
            <p:cNvSpPr txBox="1">
              <a:spLocks noChangeArrowheads="1"/>
            </p:cNvSpPr>
            <p:nvPr/>
          </p:nvSpPr>
          <p:spPr bwMode="auto">
            <a:xfrm>
              <a:off x="6184900" y="4222750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4</a:t>
              </a:r>
            </a:p>
          </p:txBody>
        </p:sp>
        <p:sp>
          <p:nvSpPr>
            <p:cNvPr id="123" name="Text Box 23"/>
            <p:cNvSpPr txBox="1">
              <a:spLocks noChangeArrowheads="1"/>
            </p:cNvSpPr>
            <p:nvPr/>
          </p:nvSpPr>
          <p:spPr bwMode="auto">
            <a:xfrm>
              <a:off x="8104188" y="3224213"/>
              <a:ext cx="3254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5</a:t>
              </a:r>
            </a:p>
          </p:txBody>
        </p:sp>
        <p:sp>
          <p:nvSpPr>
            <p:cNvPr id="124" name="Text Box 24"/>
            <p:cNvSpPr txBox="1">
              <a:spLocks noChangeArrowheads="1"/>
            </p:cNvSpPr>
            <p:nvPr/>
          </p:nvSpPr>
          <p:spPr bwMode="auto">
            <a:xfrm>
              <a:off x="8220075" y="4452938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6</a:t>
              </a:r>
            </a:p>
          </p:txBody>
        </p:sp>
        <p:sp>
          <p:nvSpPr>
            <p:cNvPr id="125" name="Text Box 25"/>
            <p:cNvSpPr txBox="1">
              <a:spLocks noChangeArrowheads="1"/>
            </p:cNvSpPr>
            <p:nvPr/>
          </p:nvSpPr>
          <p:spPr bwMode="auto">
            <a:xfrm>
              <a:off x="7010400" y="4645025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7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2685752" y="4016568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(1,0,1)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2088778" y="5130158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(1,2,3)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86393" y="4628544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(1,1,3)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886393" y="5519162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(1,3,4)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311935" y="4587412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(1,1,5)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3081165" y="6363449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(1,1,6)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1312138" y="6344695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(1,3,7)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H="1" flipV="1">
            <a:off x="4354391" y="5499490"/>
            <a:ext cx="1080184" cy="196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539752" y="5310664"/>
            <a:ext cx="2069796" cy="1153638"/>
            <a:chOff x="1539752" y="5310664"/>
            <a:chExt cx="2069796" cy="1153638"/>
          </a:xfrm>
        </p:grpSpPr>
        <p:sp>
          <p:nvSpPr>
            <p:cNvPr id="11" name="TextBox 10"/>
            <p:cNvSpPr txBox="1"/>
            <p:nvPr/>
          </p:nvSpPr>
          <p:spPr>
            <a:xfrm>
              <a:off x="1539752" y="6002637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✗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736688" y="568774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✗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219698" y="531066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✗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802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26" grpId="0"/>
      <p:bldP spid="127" grpId="0"/>
      <p:bldP spid="128" grpId="0"/>
      <p:bldP spid="129" grpId="0"/>
      <p:bldP spid="130" grpId="0"/>
      <p:bldP spid="131" grpId="0"/>
      <p:bldP spid="13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Example From Switch #</a:t>
            </a:r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4’s </a:t>
            </a:r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Viewpoint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797050"/>
            <a:ext cx="6146800" cy="5486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Switch #4 thinks it is the root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Sends (4, 0, 4) message to 2 and 7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Then, switch #4 hears from #2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Receives (2, 0, 2) message from 2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… and thinks that #2 is the root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realizes it is just one hop away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Then, switch #4 hears from #7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Receives (2, 1, 7) from 7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realizes this is a longer path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So, prefers its own one-hop path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removes 4-7 link from the tree</a:t>
            </a:r>
          </a:p>
        </p:txBody>
      </p:sp>
      <p:sp>
        <p:nvSpPr>
          <p:cNvPr id="80901" name="Oval 4"/>
          <p:cNvSpPr>
            <a:spLocks noChangeArrowheads="1"/>
          </p:cNvSpPr>
          <p:nvPr/>
        </p:nvSpPr>
        <p:spPr bwMode="auto">
          <a:xfrm>
            <a:off x="7259638" y="239077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1</a:t>
            </a:r>
          </a:p>
        </p:txBody>
      </p:sp>
      <p:sp>
        <p:nvSpPr>
          <p:cNvPr id="80902" name="Oval 5"/>
          <p:cNvSpPr>
            <a:spLocks noChangeArrowheads="1"/>
          </p:cNvSpPr>
          <p:nvPr/>
        </p:nvSpPr>
        <p:spPr bwMode="auto">
          <a:xfrm>
            <a:off x="64531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Oval 6"/>
          <p:cNvSpPr>
            <a:spLocks noChangeArrowheads="1"/>
          </p:cNvSpPr>
          <p:nvPr/>
        </p:nvSpPr>
        <p:spPr bwMode="auto">
          <a:xfrm>
            <a:off x="80660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Oval 7"/>
          <p:cNvSpPr>
            <a:spLocks noChangeArrowheads="1"/>
          </p:cNvSpPr>
          <p:nvPr/>
        </p:nvSpPr>
        <p:spPr bwMode="auto">
          <a:xfrm>
            <a:off x="7183438" y="381158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Oval 8"/>
          <p:cNvSpPr>
            <a:spLocks noChangeArrowheads="1"/>
          </p:cNvSpPr>
          <p:nvPr/>
        </p:nvSpPr>
        <p:spPr bwMode="auto">
          <a:xfrm>
            <a:off x="8181975" y="4464050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Oval 9"/>
          <p:cNvSpPr>
            <a:spLocks noChangeArrowheads="1"/>
          </p:cNvSpPr>
          <p:nvPr/>
        </p:nvSpPr>
        <p:spPr bwMode="auto">
          <a:xfrm>
            <a:off x="6145213" y="4233863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Oval 10"/>
          <p:cNvSpPr>
            <a:spLocks noChangeArrowheads="1"/>
          </p:cNvSpPr>
          <p:nvPr/>
        </p:nvSpPr>
        <p:spPr bwMode="auto">
          <a:xfrm>
            <a:off x="6951663" y="4656138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Line 11"/>
          <p:cNvSpPr>
            <a:spLocks noChangeShapeType="1"/>
          </p:cNvSpPr>
          <p:nvPr/>
        </p:nvSpPr>
        <p:spPr bwMode="auto">
          <a:xfrm flipH="1">
            <a:off x="6799263" y="27352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2"/>
          <p:cNvSpPr>
            <a:spLocks noChangeShapeType="1"/>
          </p:cNvSpPr>
          <p:nvPr/>
        </p:nvSpPr>
        <p:spPr bwMode="auto">
          <a:xfrm>
            <a:off x="7643813" y="26971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Line 13"/>
          <p:cNvSpPr>
            <a:spLocks noChangeShapeType="1"/>
          </p:cNvSpPr>
          <p:nvPr/>
        </p:nvSpPr>
        <p:spPr bwMode="auto">
          <a:xfrm>
            <a:off x="6799263" y="35417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Line 14"/>
          <p:cNvSpPr>
            <a:spLocks noChangeShapeType="1"/>
          </p:cNvSpPr>
          <p:nvPr/>
        </p:nvSpPr>
        <p:spPr bwMode="auto">
          <a:xfrm>
            <a:off x="7527925" y="41179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Line 15"/>
          <p:cNvSpPr>
            <a:spLocks noChangeShapeType="1"/>
          </p:cNvSpPr>
          <p:nvPr/>
        </p:nvSpPr>
        <p:spPr bwMode="auto">
          <a:xfrm>
            <a:off x="8296275" y="36195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Line 16"/>
          <p:cNvSpPr>
            <a:spLocks noChangeShapeType="1"/>
          </p:cNvSpPr>
          <p:nvPr/>
        </p:nvSpPr>
        <p:spPr bwMode="auto">
          <a:xfrm>
            <a:off x="7489825" y="27733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Line 17"/>
          <p:cNvSpPr>
            <a:spLocks noChangeShapeType="1"/>
          </p:cNvSpPr>
          <p:nvPr/>
        </p:nvSpPr>
        <p:spPr bwMode="auto">
          <a:xfrm flipV="1">
            <a:off x="6529388" y="41179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Line 18"/>
          <p:cNvSpPr>
            <a:spLocks noChangeShapeType="1"/>
          </p:cNvSpPr>
          <p:nvPr/>
        </p:nvSpPr>
        <p:spPr bwMode="auto">
          <a:xfrm flipV="1">
            <a:off x="7183438" y="41560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19"/>
          <p:cNvSpPr>
            <a:spLocks noChangeShapeType="1"/>
          </p:cNvSpPr>
          <p:nvPr/>
        </p:nvSpPr>
        <p:spPr bwMode="auto">
          <a:xfrm flipH="1" flipV="1">
            <a:off x="6489700" y="45402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Text Box 20"/>
          <p:cNvSpPr txBox="1">
            <a:spLocks noChangeArrowheads="1"/>
          </p:cNvSpPr>
          <p:nvPr/>
        </p:nvSpPr>
        <p:spPr bwMode="auto">
          <a:xfrm>
            <a:off x="7221538" y="38115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80918" name="Text Box 21"/>
          <p:cNvSpPr txBox="1">
            <a:spLocks noChangeArrowheads="1"/>
          </p:cNvSpPr>
          <p:nvPr/>
        </p:nvSpPr>
        <p:spPr bwMode="auto">
          <a:xfrm>
            <a:off x="64912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3</a:t>
            </a:r>
          </a:p>
        </p:txBody>
      </p:sp>
      <p:sp>
        <p:nvSpPr>
          <p:cNvPr id="80919" name="Text Box 22"/>
          <p:cNvSpPr txBox="1">
            <a:spLocks noChangeArrowheads="1"/>
          </p:cNvSpPr>
          <p:nvPr/>
        </p:nvSpPr>
        <p:spPr bwMode="auto">
          <a:xfrm>
            <a:off x="6184900" y="42227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4</a:t>
            </a:r>
          </a:p>
        </p:txBody>
      </p:sp>
      <p:sp>
        <p:nvSpPr>
          <p:cNvPr id="80920" name="Text Box 23"/>
          <p:cNvSpPr txBox="1">
            <a:spLocks noChangeArrowheads="1"/>
          </p:cNvSpPr>
          <p:nvPr/>
        </p:nvSpPr>
        <p:spPr bwMode="auto">
          <a:xfrm>
            <a:off x="81041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5</a:t>
            </a:r>
          </a:p>
        </p:txBody>
      </p:sp>
      <p:sp>
        <p:nvSpPr>
          <p:cNvPr id="80921" name="Text Box 24"/>
          <p:cNvSpPr txBox="1">
            <a:spLocks noChangeArrowheads="1"/>
          </p:cNvSpPr>
          <p:nvPr/>
        </p:nvSpPr>
        <p:spPr bwMode="auto">
          <a:xfrm>
            <a:off x="8220075" y="44529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6</a:t>
            </a:r>
          </a:p>
        </p:txBody>
      </p:sp>
      <p:sp>
        <p:nvSpPr>
          <p:cNvPr id="80922" name="Text Box 25"/>
          <p:cNvSpPr txBox="1">
            <a:spLocks noChangeArrowheads="1"/>
          </p:cNvSpPr>
          <p:nvPr/>
        </p:nvSpPr>
        <p:spPr bwMode="auto">
          <a:xfrm>
            <a:off x="7010400" y="46450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003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Example From Switch #4</a:t>
            </a:r>
            <a:r>
              <a:rPr lang="ja-JP" altLang="en-US" sz="320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s Viewpoint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868" y="1487309"/>
            <a:ext cx="6032500" cy="54864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Switch #2 hears about switch #1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Switch 2 hears (1, 1, 3) from 3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Switch 2 starts treating 1 as root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sends (1, 2, 2) to neighbors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Switch #4 hears from switch #2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Switch 4 starts treating 1 as root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sends (1, 3, 4) to neighbors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Switch #4 hears from switch #7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Switch 4 receives (1, 3, 7) from 7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realizes this is a longer path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So, prefers its own three-hop path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removes 4-7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Iink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from the tree</a:t>
            </a:r>
          </a:p>
        </p:txBody>
      </p:sp>
      <p:sp>
        <p:nvSpPr>
          <p:cNvPr id="82949" name="Oval 4"/>
          <p:cNvSpPr>
            <a:spLocks noChangeArrowheads="1"/>
          </p:cNvSpPr>
          <p:nvPr/>
        </p:nvSpPr>
        <p:spPr bwMode="auto">
          <a:xfrm>
            <a:off x="7259638" y="239077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1</a:t>
            </a:r>
          </a:p>
        </p:txBody>
      </p:sp>
      <p:sp>
        <p:nvSpPr>
          <p:cNvPr id="82950" name="Oval 5"/>
          <p:cNvSpPr>
            <a:spLocks noChangeArrowheads="1"/>
          </p:cNvSpPr>
          <p:nvPr/>
        </p:nvSpPr>
        <p:spPr bwMode="auto">
          <a:xfrm>
            <a:off x="64531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Oval 6"/>
          <p:cNvSpPr>
            <a:spLocks noChangeArrowheads="1"/>
          </p:cNvSpPr>
          <p:nvPr/>
        </p:nvSpPr>
        <p:spPr bwMode="auto">
          <a:xfrm>
            <a:off x="80660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Oval 7"/>
          <p:cNvSpPr>
            <a:spLocks noChangeArrowheads="1"/>
          </p:cNvSpPr>
          <p:nvPr/>
        </p:nvSpPr>
        <p:spPr bwMode="auto">
          <a:xfrm>
            <a:off x="7183438" y="381158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Oval 8"/>
          <p:cNvSpPr>
            <a:spLocks noChangeArrowheads="1"/>
          </p:cNvSpPr>
          <p:nvPr/>
        </p:nvSpPr>
        <p:spPr bwMode="auto">
          <a:xfrm>
            <a:off x="8181975" y="4464050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Oval 9"/>
          <p:cNvSpPr>
            <a:spLocks noChangeArrowheads="1"/>
          </p:cNvSpPr>
          <p:nvPr/>
        </p:nvSpPr>
        <p:spPr bwMode="auto">
          <a:xfrm>
            <a:off x="6145213" y="4233863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Oval 10"/>
          <p:cNvSpPr>
            <a:spLocks noChangeArrowheads="1"/>
          </p:cNvSpPr>
          <p:nvPr/>
        </p:nvSpPr>
        <p:spPr bwMode="auto">
          <a:xfrm>
            <a:off x="6951663" y="4656138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Line 11"/>
          <p:cNvSpPr>
            <a:spLocks noChangeShapeType="1"/>
          </p:cNvSpPr>
          <p:nvPr/>
        </p:nvSpPr>
        <p:spPr bwMode="auto">
          <a:xfrm flipH="1">
            <a:off x="6799263" y="27352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Line 12"/>
          <p:cNvSpPr>
            <a:spLocks noChangeShapeType="1"/>
          </p:cNvSpPr>
          <p:nvPr/>
        </p:nvSpPr>
        <p:spPr bwMode="auto">
          <a:xfrm>
            <a:off x="7643813" y="26971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Line 13"/>
          <p:cNvSpPr>
            <a:spLocks noChangeShapeType="1"/>
          </p:cNvSpPr>
          <p:nvPr/>
        </p:nvSpPr>
        <p:spPr bwMode="auto">
          <a:xfrm>
            <a:off x="6799263" y="35417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4"/>
          <p:cNvSpPr>
            <a:spLocks noChangeShapeType="1"/>
          </p:cNvSpPr>
          <p:nvPr/>
        </p:nvSpPr>
        <p:spPr bwMode="auto">
          <a:xfrm>
            <a:off x="7527925" y="41179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Line 15"/>
          <p:cNvSpPr>
            <a:spLocks noChangeShapeType="1"/>
          </p:cNvSpPr>
          <p:nvPr/>
        </p:nvSpPr>
        <p:spPr bwMode="auto">
          <a:xfrm>
            <a:off x="8296275" y="36195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Line 16"/>
          <p:cNvSpPr>
            <a:spLocks noChangeShapeType="1"/>
          </p:cNvSpPr>
          <p:nvPr/>
        </p:nvSpPr>
        <p:spPr bwMode="auto">
          <a:xfrm>
            <a:off x="7489825" y="27733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Line 17"/>
          <p:cNvSpPr>
            <a:spLocks noChangeShapeType="1"/>
          </p:cNvSpPr>
          <p:nvPr/>
        </p:nvSpPr>
        <p:spPr bwMode="auto">
          <a:xfrm flipV="1">
            <a:off x="6529388" y="41179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Line 18"/>
          <p:cNvSpPr>
            <a:spLocks noChangeShapeType="1"/>
          </p:cNvSpPr>
          <p:nvPr/>
        </p:nvSpPr>
        <p:spPr bwMode="auto">
          <a:xfrm flipV="1">
            <a:off x="7183438" y="41560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Line 19"/>
          <p:cNvSpPr>
            <a:spLocks noChangeShapeType="1"/>
          </p:cNvSpPr>
          <p:nvPr/>
        </p:nvSpPr>
        <p:spPr bwMode="auto">
          <a:xfrm flipH="1" flipV="1">
            <a:off x="6489700" y="45402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Text Box 20"/>
          <p:cNvSpPr txBox="1">
            <a:spLocks noChangeArrowheads="1"/>
          </p:cNvSpPr>
          <p:nvPr/>
        </p:nvSpPr>
        <p:spPr bwMode="auto">
          <a:xfrm>
            <a:off x="7221538" y="38115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82966" name="Text Box 21"/>
          <p:cNvSpPr txBox="1">
            <a:spLocks noChangeArrowheads="1"/>
          </p:cNvSpPr>
          <p:nvPr/>
        </p:nvSpPr>
        <p:spPr bwMode="auto">
          <a:xfrm>
            <a:off x="64912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3</a:t>
            </a:r>
          </a:p>
        </p:txBody>
      </p:sp>
      <p:sp>
        <p:nvSpPr>
          <p:cNvPr id="82967" name="Text Box 22"/>
          <p:cNvSpPr txBox="1">
            <a:spLocks noChangeArrowheads="1"/>
          </p:cNvSpPr>
          <p:nvPr/>
        </p:nvSpPr>
        <p:spPr bwMode="auto">
          <a:xfrm>
            <a:off x="6184900" y="42227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4</a:t>
            </a:r>
          </a:p>
        </p:txBody>
      </p:sp>
      <p:sp>
        <p:nvSpPr>
          <p:cNvPr id="82968" name="Text Box 23"/>
          <p:cNvSpPr txBox="1">
            <a:spLocks noChangeArrowheads="1"/>
          </p:cNvSpPr>
          <p:nvPr/>
        </p:nvSpPr>
        <p:spPr bwMode="auto">
          <a:xfrm>
            <a:off x="81041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5</a:t>
            </a:r>
          </a:p>
        </p:txBody>
      </p:sp>
      <p:sp>
        <p:nvSpPr>
          <p:cNvPr id="82969" name="Text Box 24"/>
          <p:cNvSpPr txBox="1">
            <a:spLocks noChangeArrowheads="1"/>
          </p:cNvSpPr>
          <p:nvPr/>
        </p:nvSpPr>
        <p:spPr bwMode="auto">
          <a:xfrm>
            <a:off x="8220075" y="44529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6</a:t>
            </a:r>
          </a:p>
        </p:txBody>
      </p:sp>
      <p:sp>
        <p:nvSpPr>
          <p:cNvPr id="82970" name="Text Box 25"/>
          <p:cNvSpPr txBox="1">
            <a:spLocks noChangeArrowheads="1"/>
          </p:cNvSpPr>
          <p:nvPr/>
        </p:nvSpPr>
        <p:spPr bwMode="auto">
          <a:xfrm>
            <a:off x="7010400" y="46450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4266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Links on spanning tree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912938"/>
            <a:ext cx="5892800" cy="54864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3-1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5-1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6-1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2-3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4-2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7-2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949" name="Oval 4"/>
          <p:cNvSpPr>
            <a:spLocks noChangeArrowheads="1"/>
          </p:cNvSpPr>
          <p:nvPr/>
        </p:nvSpPr>
        <p:spPr bwMode="auto">
          <a:xfrm>
            <a:off x="7259638" y="239077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Helvetica" charset="0"/>
              </a:rPr>
              <a:t>1</a:t>
            </a:r>
          </a:p>
        </p:txBody>
      </p:sp>
      <p:sp>
        <p:nvSpPr>
          <p:cNvPr id="82950" name="Oval 5"/>
          <p:cNvSpPr>
            <a:spLocks noChangeArrowheads="1"/>
          </p:cNvSpPr>
          <p:nvPr/>
        </p:nvSpPr>
        <p:spPr bwMode="auto">
          <a:xfrm>
            <a:off x="64531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Oval 6"/>
          <p:cNvSpPr>
            <a:spLocks noChangeArrowheads="1"/>
          </p:cNvSpPr>
          <p:nvPr/>
        </p:nvSpPr>
        <p:spPr bwMode="auto">
          <a:xfrm>
            <a:off x="80660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Oval 7"/>
          <p:cNvSpPr>
            <a:spLocks noChangeArrowheads="1"/>
          </p:cNvSpPr>
          <p:nvPr/>
        </p:nvSpPr>
        <p:spPr bwMode="auto">
          <a:xfrm>
            <a:off x="7183438" y="381158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Oval 8"/>
          <p:cNvSpPr>
            <a:spLocks noChangeArrowheads="1"/>
          </p:cNvSpPr>
          <p:nvPr/>
        </p:nvSpPr>
        <p:spPr bwMode="auto">
          <a:xfrm>
            <a:off x="8181975" y="4464050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Oval 9"/>
          <p:cNvSpPr>
            <a:spLocks noChangeArrowheads="1"/>
          </p:cNvSpPr>
          <p:nvPr/>
        </p:nvSpPr>
        <p:spPr bwMode="auto">
          <a:xfrm>
            <a:off x="6145213" y="4233863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Oval 10"/>
          <p:cNvSpPr>
            <a:spLocks noChangeArrowheads="1"/>
          </p:cNvSpPr>
          <p:nvPr/>
        </p:nvSpPr>
        <p:spPr bwMode="auto">
          <a:xfrm>
            <a:off x="6951663" y="4656138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Line 11"/>
          <p:cNvSpPr>
            <a:spLocks noChangeShapeType="1"/>
          </p:cNvSpPr>
          <p:nvPr/>
        </p:nvSpPr>
        <p:spPr bwMode="auto">
          <a:xfrm flipH="1">
            <a:off x="6799263" y="27352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Line 12"/>
          <p:cNvSpPr>
            <a:spLocks noChangeShapeType="1"/>
          </p:cNvSpPr>
          <p:nvPr/>
        </p:nvSpPr>
        <p:spPr bwMode="auto">
          <a:xfrm>
            <a:off x="7643813" y="26971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Line 13"/>
          <p:cNvSpPr>
            <a:spLocks noChangeShapeType="1"/>
          </p:cNvSpPr>
          <p:nvPr/>
        </p:nvSpPr>
        <p:spPr bwMode="auto">
          <a:xfrm>
            <a:off x="6799263" y="35417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4"/>
          <p:cNvSpPr>
            <a:spLocks noChangeShapeType="1"/>
          </p:cNvSpPr>
          <p:nvPr/>
        </p:nvSpPr>
        <p:spPr bwMode="auto">
          <a:xfrm>
            <a:off x="7527925" y="41179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n>
                <a:solidFill>
                  <a:schemeClr val="tx2"/>
                </a:solidFill>
                <a:prstDash val="lgDashDotDot"/>
              </a:ln>
            </a:endParaRPr>
          </a:p>
        </p:txBody>
      </p:sp>
      <p:sp>
        <p:nvSpPr>
          <p:cNvPr id="82960" name="Line 15"/>
          <p:cNvSpPr>
            <a:spLocks noChangeShapeType="1"/>
          </p:cNvSpPr>
          <p:nvPr/>
        </p:nvSpPr>
        <p:spPr bwMode="auto">
          <a:xfrm>
            <a:off x="8296275" y="36195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Line 16"/>
          <p:cNvSpPr>
            <a:spLocks noChangeShapeType="1"/>
          </p:cNvSpPr>
          <p:nvPr/>
        </p:nvSpPr>
        <p:spPr bwMode="auto">
          <a:xfrm>
            <a:off x="7489825" y="27733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Line 17"/>
          <p:cNvSpPr>
            <a:spLocks noChangeShapeType="1"/>
          </p:cNvSpPr>
          <p:nvPr/>
        </p:nvSpPr>
        <p:spPr bwMode="auto">
          <a:xfrm flipV="1">
            <a:off x="6529388" y="41179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Line 18"/>
          <p:cNvSpPr>
            <a:spLocks noChangeShapeType="1"/>
          </p:cNvSpPr>
          <p:nvPr/>
        </p:nvSpPr>
        <p:spPr bwMode="auto">
          <a:xfrm flipV="1">
            <a:off x="7183438" y="41560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Line 19"/>
          <p:cNvSpPr>
            <a:spLocks noChangeShapeType="1"/>
          </p:cNvSpPr>
          <p:nvPr/>
        </p:nvSpPr>
        <p:spPr bwMode="auto">
          <a:xfrm flipH="1" flipV="1">
            <a:off x="6489700" y="45402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Text Box 20"/>
          <p:cNvSpPr txBox="1">
            <a:spLocks noChangeArrowheads="1"/>
          </p:cNvSpPr>
          <p:nvPr/>
        </p:nvSpPr>
        <p:spPr bwMode="auto">
          <a:xfrm>
            <a:off x="7221538" y="38115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82966" name="Text Box 21"/>
          <p:cNvSpPr txBox="1">
            <a:spLocks noChangeArrowheads="1"/>
          </p:cNvSpPr>
          <p:nvPr/>
        </p:nvSpPr>
        <p:spPr bwMode="auto">
          <a:xfrm>
            <a:off x="64912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3</a:t>
            </a:r>
          </a:p>
        </p:txBody>
      </p:sp>
      <p:sp>
        <p:nvSpPr>
          <p:cNvPr id="82967" name="Text Box 22"/>
          <p:cNvSpPr txBox="1">
            <a:spLocks noChangeArrowheads="1"/>
          </p:cNvSpPr>
          <p:nvPr/>
        </p:nvSpPr>
        <p:spPr bwMode="auto">
          <a:xfrm>
            <a:off x="6184900" y="42227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4</a:t>
            </a:r>
          </a:p>
        </p:txBody>
      </p:sp>
      <p:sp>
        <p:nvSpPr>
          <p:cNvPr id="82968" name="Text Box 23"/>
          <p:cNvSpPr txBox="1">
            <a:spLocks noChangeArrowheads="1"/>
          </p:cNvSpPr>
          <p:nvPr/>
        </p:nvSpPr>
        <p:spPr bwMode="auto">
          <a:xfrm>
            <a:off x="81041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5</a:t>
            </a:r>
          </a:p>
        </p:txBody>
      </p:sp>
      <p:sp>
        <p:nvSpPr>
          <p:cNvPr id="82969" name="Text Box 24"/>
          <p:cNvSpPr txBox="1">
            <a:spLocks noChangeArrowheads="1"/>
          </p:cNvSpPr>
          <p:nvPr/>
        </p:nvSpPr>
        <p:spPr bwMode="auto">
          <a:xfrm>
            <a:off x="8220075" y="44529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6</a:t>
            </a:r>
          </a:p>
        </p:txBody>
      </p:sp>
      <p:sp>
        <p:nvSpPr>
          <p:cNvPr id="82970" name="Text Box 25"/>
          <p:cNvSpPr txBox="1">
            <a:spLocks noChangeArrowheads="1"/>
          </p:cNvSpPr>
          <p:nvPr/>
        </p:nvSpPr>
        <p:spPr bwMode="auto">
          <a:xfrm>
            <a:off x="7010400" y="46450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2664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Helvetica" charset="0"/>
                <a:ea typeface="ＭＳ Ｐゴシック" charset="0"/>
                <a:cs typeface="ＭＳ Ｐゴシック" charset="0"/>
              </a:rPr>
              <a:t>Now which ones are on the spanning tree?</a:t>
            </a:r>
            <a:endParaRPr lang="en-US" sz="40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2298700"/>
            <a:ext cx="5892800" cy="54864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 is new root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3-2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6-2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4-2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7-2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5-6</a:t>
            </a:r>
          </a:p>
        </p:txBody>
      </p:sp>
      <p:sp>
        <p:nvSpPr>
          <p:cNvPr id="82950" name="Oval 5"/>
          <p:cNvSpPr>
            <a:spLocks noChangeArrowheads="1"/>
          </p:cNvSpPr>
          <p:nvPr/>
        </p:nvSpPr>
        <p:spPr bwMode="auto">
          <a:xfrm>
            <a:off x="64531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Oval 6"/>
          <p:cNvSpPr>
            <a:spLocks noChangeArrowheads="1"/>
          </p:cNvSpPr>
          <p:nvPr/>
        </p:nvSpPr>
        <p:spPr bwMode="auto">
          <a:xfrm>
            <a:off x="80660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Oval 7"/>
          <p:cNvSpPr>
            <a:spLocks noChangeArrowheads="1"/>
          </p:cNvSpPr>
          <p:nvPr/>
        </p:nvSpPr>
        <p:spPr bwMode="auto">
          <a:xfrm>
            <a:off x="7183438" y="381158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Oval 8"/>
          <p:cNvSpPr>
            <a:spLocks noChangeArrowheads="1"/>
          </p:cNvSpPr>
          <p:nvPr/>
        </p:nvSpPr>
        <p:spPr bwMode="auto">
          <a:xfrm>
            <a:off x="8181975" y="4464050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Oval 9"/>
          <p:cNvSpPr>
            <a:spLocks noChangeArrowheads="1"/>
          </p:cNvSpPr>
          <p:nvPr/>
        </p:nvSpPr>
        <p:spPr bwMode="auto">
          <a:xfrm>
            <a:off x="6145213" y="4233863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Oval 10"/>
          <p:cNvSpPr>
            <a:spLocks noChangeArrowheads="1"/>
          </p:cNvSpPr>
          <p:nvPr/>
        </p:nvSpPr>
        <p:spPr bwMode="auto">
          <a:xfrm>
            <a:off x="6951663" y="4656138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Line 11"/>
          <p:cNvSpPr>
            <a:spLocks noChangeShapeType="1"/>
          </p:cNvSpPr>
          <p:nvPr/>
        </p:nvSpPr>
        <p:spPr bwMode="auto">
          <a:xfrm flipH="1">
            <a:off x="6799263" y="27352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Line 12"/>
          <p:cNvSpPr>
            <a:spLocks noChangeShapeType="1"/>
          </p:cNvSpPr>
          <p:nvPr/>
        </p:nvSpPr>
        <p:spPr bwMode="auto">
          <a:xfrm>
            <a:off x="7643813" y="26971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Line 13"/>
          <p:cNvSpPr>
            <a:spLocks noChangeShapeType="1"/>
          </p:cNvSpPr>
          <p:nvPr/>
        </p:nvSpPr>
        <p:spPr bwMode="auto">
          <a:xfrm>
            <a:off x="6799263" y="35417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4"/>
          <p:cNvSpPr>
            <a:spLocks noChangeShapeType="1"/>
          </p:cNvSpPr>
          <p:nvPr/>
        </p:nvSpPr>
        <p:spPr bwMode="auto">
          <a:xfrm>
            <a:off x="7527925" y="41179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Line 15"/>
          <p:cNvSpPr>
            <a:spLocks noChangeShapeType="1"/>
          </p:cNvSpPr>
          <p:nvPr/>
        </p:nvSpPr>
        <p:spPr bwMode="auto">
          <a:xfrm>
            <a:off x="8296275" y="36195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Line 16"/>
          <p:cNvSpPr>
            <a:spLocks noChangeShapeType="1"/>
          </p:cNvSpPr>
          <p:nvPr/>
        </p:nvSpPr>
        <p:spPr bwMode="auto">
          <a:xfrm>
            <a:off x="7489825" y="27733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Line 17"/>
          <p:cNvSpPr>
            <a:spLocks noChangeShapeType="1"/>
          </p:cNvSpPr>
          <p:nvPr/>
        </p:nvSpPr>
        <p:spPr bwMode="auto">
          <a:xfrm flipV="1">
            <a:off x="6529388" y="41179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Line 18"/>
          <p:cNvSpPr>
            <a:spLocks noChangeShapeType="1"/>
          </p:cNvSpPr>
          <p:nvPr/>
        </p:nvSpPr>
        <p:spPr bwMode="auto">
          <a:xfrm flipV="1">
            <a:off x="7183438" y="41560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Line 19"/>
          <p:cNvSpPr>
            <a:spLocks noChangeShapeType="1"/>
          </p:cNvSpPr>
          <p:nvPr/>
        </p:nvSpPr>
        <p:spPr bwMode="auto">
          <a:xfrm flipH="1" flipV="1">
            <a:off x="6489700" y="45402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Text Box 20"/>
          <p:cNvSpPr txBox="1">
            <a:spLocks noChangeArrowheads="1"/>
          </p:cNvSpPr>
          <p:nvPr/>
        </p:nvSpPr>
        <p:spPr bwMode="auto">
          <a:xfrm>
            <a:off x="7221538" y="38115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82966" name="Text Box 21"/>
          <p:cNvSpPr txBox="1">
            <a:spLocks noChangeArrowheads="1"/>
          </p:cNvSpPr>
          <p:nvPr/>
        </p:nvSpPr>
        <p:spPr bwMode="auto">
          <a:xfrm>
            <a:off x="64912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3</a:t>
            </a:r>
          </a:p>
        </p:txBody>
      </p:sp>
      <p:sp>
        <p:nvSpPr>
          <p:cNvPr id="82967" name="Text Box 22"/>
          <p:cNvSpPr txBox="1">
            <a:spLocks noChangeArrowheads="1"/>
          </p:cNvSpPr>
          <p:nvPr/>
        </p:nvSpPr>
        <p:spPr bwMode="auto">
          <a:xfrm>
            <a:off x="6184900" y="42227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4</a:t>
            </a:r>
          </a:p>
        </p:txBody>
      </p:sp>
      <p:sp>
        <p:nvSpPr>
          <p:cNvPr id="82968" name="Text Box 23"/>
          <p:cNvSpPr txBox="1">
            <a:spLocks noChangeArrowheads="1"/>
          </p:cNvSpPr>
          <p:nvPr/>
        </p:nvSpPr>
        <p:spPr bwMode="auto">
          <a:xfrm>
            <a:off x="81041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5</a:t>
            </a:r>
          </a:p>
        </p:txBody>
      </p:sp>
      <p:sp>
        <p:nvSpPr>
          <p:cNvPr id="82969" name="Text Box 24"/>
          <p:cNvSpPr txBox="1">
            <a:spLocks noChangeArrowheads="1"/>
          </p:cNvSpPr>
          <p:nvPr/>
        </p:nvSpPr>
        <p:spPr bwMode="auto">
          <a:xfrm>
            <a:off x="8220075" y="44529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6</a:t>
            </a:r>
          </a:p>
        </p:txBody>
      </p:sp>
      <p:sp>
        <p:nvSpPr>
          <p:cNvPr id="82970" name="Text Box 25"/>
          <p:cNvSpPr txBox="1">
            <a:spLocks noChangeArrowheads="1"/>
          </p:cNvSpPr>
          <p:nvPr/>
        </p:nvSpPr>
        <p:spPr bwMode="auto">
          <a:xfrm>
            <a:off x="7010400" y="46450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9114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Robust Spanning Tree Algorithm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charset="0"/>
                <a:cs typeface="Arial" charset="0"/>
              </a:rPr>
              <a:t>Algorithm must react to </a:t>
            </a:r>
            <a:r>
              <a:rPr lang="en-US" sz="2800" dirty="0">
                <a:solidFill>
                  <a:srgbClr val="FF3300"/>
                </a:solidFill>
                <a:latin typeface="Arial" charset="0"/>
                <a:cs typeface="Arial" charset="0"/>
              </a:rPr>
              <a:t>failures</a:t>
            </a:r>
            <a:endParaRPr lang="en-US" sz="2800" dirty="0">
              <a:latin typeface="Arial" charset="0"/>
              <a:cs typeface="Arial" charset="0"/>
            </a:endParaRP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Failure of the root node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Failure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of other switches 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links</a:t>
            </a:r>
          </a:p>
          <a:p>
            <a:pPr lvl="1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cs typeface="Arial" charset="0"/>
              </a:rPr>
              <a:t>Root switch sends </a:t>
            </a:r>
            <a:r>
              <a:rPr lang="en-US" sz="2600" dirty="0" smtClean="0">
                <a:latin typeface="Arial" charset="0"/>
                <a:cs typeface="Arial" charset="0"/>
              </a:rPr>
              <a:t>p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eriodic root announcement messages 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Other switches continue forwarding messages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cs typeface="Arial" charset="0"/>
              </a:rPr>
              <a:t>Detecting failures through timeout (</a:t>
            </a:r>
            <a:r>
              <a:rPr lang="en-US" sz="2800" dirty="0">
                <a:solidFill>
                  <a:srgbClr val="0000FF"/>
                </a:solidFill>
                <a:latin typeface="Arial" charset="0"/>
                <a:cs typeface="Arial" charset="0"/>
              </a:rPr>
              <a:t>soft state</a:t>
            </a:r>
            <a:r>
              <a:rPr lang="en-US" sz="2800" dirty="0">
                <a:latin typeface="Arial" charset="0"/>
                <a:cs typeface="Arial" charset="0"/>
              </a:rPr>
              <a:t>)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If no word from root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i="1" dirty="0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out and </a:t>
            </a:r>
            <a:r>
              <a:rPr lang="en-US" sz="2400" i="1" dirty="0" smtClean="0">
                <a:latin typeface="Arial" charset="0"/>
                <a:ea typeface="Arial" charset="0"/>
                <a:cs typeface="Arial" charset="0"/>
              </a:rPr>
              <a:t>claim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to be the </a:t>
            </a:r>
            <a:r>
              <a:rPr lang="en-US" sz="2400" i="1" dirty="0" smtClean="0">
                <a:latin typeface="Arial" charset="0"/>
                <a:ea typeface="Arial" charset="0"/>
                <a:cs typeface="Arial" charset="0"/>
              </a:rPr>
              <a:t>root!</a:t>
            </a:r>
            <a:endParaRPr lang="en-US" sz="24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96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Frames and framing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 addresses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Routing </a:t>
            </a:r>
          </a:p>
          <a:p>
            <a:r>
              <a:rPr lang="en-US" dirty="0" smtClean="0"/>
              <a:t>Forwarding </a:t>
            </a:r>
          </a:p>
          <a:p>
            <a:endParaRPr lang="en-US" dirty="0" smtClean="0"/>
          </a:p>
          <a:p>
            <a:r>
              <a:rPr lang="en-US" dirty="0" smtClean="0"/>
              <a:t>Discovery: Bootstrapping end-to-end </a:t>
            </a:r>
            <a:r>
              <a:rPr lang="en-US" dirty="0" err="1" smtClean="0"/>
              <a:t>commn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004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Why Switched Ethernet?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273416"/>
              </p:ext>
            </p:extLst>
          </p:nvPr>
        </p:nvGraphicFramePr>
        <p:xfrm>
          <a:off x="3952875" y="1728769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9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1728769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645848"/>
              </p:ext>
            </p:extLst>
          </p:nvPr>
        </p:nvGraphicFramePr>
        <p:xfrm>
          <a:off x="3983038" y="3989369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0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3989369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939745"/>
              </p:ext>
            </p:extLst>
          </p:nvPr>
        </p:nvGraphicFramePr>
        <p:xfrm>
          <a:off x="5367338" y="2757469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1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2757469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454998"/>
              </p:ext>
            </p:extLst>
          </p:nvPr>
        </p:nvGraphicFramePr>
        <p:xfrm>
          <a:off x="2535238" y="2768582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2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768582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3017838" y="2911457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Rectangle 10"/>
          <p:cNvSpPr>
            <a:spLocks noChangeArrowheads="1"/>
          </p:cNvSpPr>
          <p:nvPr/>
        </p:nvSpPr>
        <p:spPr bwMode="auto">
          <a:xfrm>
            <a:off x="5273675" y="2911457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4194175" y="2168507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Rectangle 12"/>
          <p:cNvSpPr>
            <a:spLocks noChangeArrowheads="1"/>
          </p:cNvSpPr>
          <p:nvPr/>
        </p:nvSpPr>
        <p:spPr bwMode="auto">
          <a:xfrm>
            <a:off x="4202113" y="3795694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auto">
          <a:xfrm>
            <a:off x="3171825" y="2967019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4240213" y="2379644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 flipH="1">
            <a:off x="4403725" y="2967019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 flipV="1">
            <a:off x="4240213" y="3087669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6" name="Text Box 17"/>
          <p:cNvSpPr txBox="1">
            <a:spLocks noChangeArrowheads="1"/>
          </p:cNvSpPr>
          <p:nvPr/>
        </p:nvSpPr>
        <p:spPr bwMode="auto">
          <a:xfrm>
            <a:off x="2989978" y="3244127"/>
            <a:ext cx="11122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dirty="0" smtClean="0">
                <a:latin typeface="+mn-lt"/>
              </a:rPr>
              <a:t>Ethernet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switch</a:t>
            </a:r>
            <a:endParaRPr lang="en-US" dirty="0">
              <a:latin typeface="+mn-lt"/>
            </a:endParaRPr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 flipV="1">
            <a:off x="3625850" y="3111482"/>
            <a:ext cx="355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8" name="Text Box 19"/>
          <p:cNvSpPr txBox="1">
            <a:spLocks noChangeArrowheads="1"/>
          </p:cNvSpPr>
          <p:nvPr/>
        </p:nvSpPr>
        <p:spPr bwMode="auto">
          <a:xfrm>
            <a:off x="2074863" y="2708257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58389" name="Text Box 20"/>
          <p:cNvSpPr txBox="1">
            <a:spLocks noChangeArrowheads="1"/>
          </p:cNvSpPr>
          <p:nvPr/>
        </p:nvSpPr>
        <p:spPr bwMode="auto">
          <a:xfrm>
            <a:off x="4572000" y="1671619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58390" name="Text Box 21"/>
          <p:cNvSpPr txBox="1">
            <a:spLocks noChangeArrowheads="1"/>
          </p:cNvSpPr>
          <p:nvPr/>
        </p:nvSpPr>
        <p:spPr bwMode="auto">
          <a:xfrm>
            <a:off x="5992813" y="2746357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58391" name="Text Box 22"/>
          <p:cNvSpPr txBox="1">
            <a:spLocks noChangeArrowheads="1"/>
          </p:cNvSpPr>
          <p:nvPr/>
        </p:nvSpPr>
        <p:spPr bwMode="auto">
          <a:xfrm>
            <a:off x="4532313" y="3936982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D</a:t>
            </a:r>
          </a:p>
        </p:txBody>
      </p:sp>
      <p:sp>
        <p:nvSpPr>
          <p:cNvPr id="965655" name="Rectangle 23"/>
          <p:cNvSpPr>
            <a:spLocks noChangeArrowheads="1"/>
          </p:cNvSpPr>
          <p:nvPr/>
        </p:nvSpPr>
        <p:spPr bwMode="auto">
          <a:xfrm>
            <a:off x="457200" y="4758272"/>
            <a:ext cx="8458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800" b="0" dirty="0" smtClean="0">
                <a:latin typeface="Arial" charset="0"/>
              </a:rPr>
              <a:t>Enables concurrent communication</a:t>
            </a: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charset="0"/>
              </a:rPr>
              <a:t>Host A can talk to C, while B talks to D</a:t>
            </a:r>
            <a:endParaRPr lang="en-US" sz="2400" b="0" dirty="0" smtClean="0">
              <a:solidFill>
                <a:srgbClr val="000090"/>
              </a:solidFill>
              <a:latin typeface="Arial" charset="0"/>
            </a:endParaRP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b="0" dirty="0" smtClean="0">
                <a:solidFill>
                  <a:srgbClr val="000090"/>
                </a:solidFill>
                <a:latin typeface="Arial" charset="0"/>
              </a:rPr>
              <a:t>No collisions </a:t>
            </a:r>
            <a:r>
              <a:rPr lang="en-US" sz="2400" b="0" dirty="0" smtClean="0">
                <a:solidFill>
                  <a:srgbClr val="000090"/>
                </a:solidFill>
                <a:latin typeface="Arial" charset="0"/>
                <a:sym typeface="Wingdings"/>
              </a:rPr>
              <a:t> no need for CSMA, CD</a:t>
            </a:r>
            <a:endParaRPr lang="en-US" sz="2400" i="1" dirty="0" smtClean="0">
              <a:solidFill>
                <a:srgbClr val="000090"/>
              </a:solidFill>
              <a:latin typeface="Arial" charset="0"/>
              <a:sym typeface="Wingdings"/>
            </a:endParaRPr>
          </a:p>
          <a:p>
            <a:pPr marL="625475" lvl="1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r>
              <a:rPr lang="en-US" sz="2400" b="0" dirty="0" smtClean="0">
                <a:solidFill>
                  <a:srgbClr val="000090"/>
                </a:solidFill>
                <a:latin typeface="Arial" charset="0"/>
                <a:sym typeface="Wingdings"/>
              </a:rPr>
              <a:t>No constraints on link lengths, </a:t>
            </a:r>
            <a:r>
              <a:rPr lang="en-US" sz="2400" b="0" i="1" dirty="0" smtClean="0">
                <a:solidFill>
                  <a:srgbClr val="000090"/>
                </a:solidFill>
                <a:latin typeface="Arial" charset="0"/>
                <a:sym typeface="Wingdings"/>
              </a:rPr>
              <a:t>etc.</a:t>
            </a:r>
          </a:p>
          <a:p>
            <a:pPr marL="168275" indent="-285750" eaLnBrk="0" hangingPunct="0">
              <a:spcBef>
                <a:spcPct val="10000"/>
              </a:spcBef>
              <a:buClr>
                <a:schemeClr val="tx2"/>
              </a:buClr>
              <a:buFont typeface="Arial"/>
              <a:buChar char="•"/>
            </a:pPr>
            <a:endParaRPr lang="en-US" sz="2400" b="0" dirty="0">
              <a:solidFill>
                <a:srgbClr val="000090"/>
              </a:solidFill>
              <a:latin typeface="Arial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06237" y="2745465"/>
            <a:ext cx="459679" cy="4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5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evolution of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From the shared media coax cables to dedicated links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From 3 Mbit/s experimental Ethernet to 100 </a:t>
            </a:r>
            <a:r>
              <a:rPr lang="en-US" sz="2800" dirty="0" err="1" smtClean="0"/>
              <a:t>Gbit</a:t>
            </a:r>
            <a:r>
              <a:rPr lang="en-US" sz="2800" dirty="0" smtClean="0"/>
              <a:t>/s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From electrical signaling to optical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dirty="0" smtClean="0">
                <a:solidFill>
                  <a:schemeClr val="tx2"/>
                </a:solidFill>
              </a:rPr>
              <a:t>Changed almost everything except the frame format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sz="2800" b="1" spc="-100" dirty="0" smtClean="0">
                <a:solidFill>
                  <a:srgbClr val="1F497D"/>
                </a:solidFill>
              </a:rPr>
              <a:t>Lesson: </a:t>
            </a:r>
            <a:r>
              <a:rPr lang="en-US" sz="2600" spc="-100" dirty="0" smtClean="0"/>
              <a:t>the right </a:t>
            </a:r>
            <a:r>
              <a:rPr lang="en-US" sz="2600" b="1" spc="-100" dirty="0" smtClean="0">
                <a:solidFill>
                  <a:srgbClr val="1F497D"/>
                </a:solidFill>
              </a:rPr>
              <a:t>interface</a:t>
            </a:r>
            <a:r>
              <a:rPr lang="en-US" sz="2600" spc="-100" dirty="0" smtClean="0">
                <a:solidFill>
                  <a:srgbClr val="1F497D"/>
                </a:solidFill>
              </a:rPr>
              <a:t> </a:t>
            </a:r>
            <a:r>
              <a:rPr lang="en-US" sz="2600" spc="-100" dirty="0" smtClean="0"/>
              <a:t>can accommodate many changes </a:t>
            </a:r>
          </a:p>
          <a:p>
            <a:pPr lvl="1"/>
            <a:r>
              <a:rPr lang="en-US" sz="2600" dirty="0" smtClean="0"/>
              <a:t>Evolve the implementation while maintaining the</a:t>
            </a:r>
            <a:br>
              <a:rPr lang="en-US" sz="2600" dirty="0" smtClean="0"/>
            </a:br>
            <a:r>
              <a:rPr lang="en-US" sz="2600" dirty="0" smtClean="0"/>
              <a:t> interface (backward compatibility)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Frames and framing </a:t>
            </a:r>
          </a:p>
          <a:p>
            <a:r>
              <a:rPr lang="en-US" dirty="0" smtClean="0"/>
              <a:t>Addressing</a:t>
            </a:r>
          </a:p>
          <a:p>
            <a:r>
              <a:rPr lang="en-US" dirty="0" smtClean="0"/>
              <a:t>Routing </a:t>
            </a:r>
          </a:p>
          <a:p>
            <a:r>
              <a:rPr lang="en-US" dirty="0" smtClean="0"/>
              <a:t>Forwarding </a:t>
            </a:r>
          </a:p>
          <a:p>
            <a:endParaRPr lang="en-US" dirty="0" smtClean="0"/>
          </a:p>
          <a:p>
            <a:r>
              <a:rPr lang="en-US" dirty="0" smtClean="0"/>
              <a:t>Discovery: Bootstrapping end-to-end </a:t>
            </a:r>
            <a:r>
              <a:rPr lang="en-US" dirty="0" err="1" smtClean="0"/>
              <a:t>commn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863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95044" y="3273778"/>
            <a:ext cx="602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180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8660"/>
            <a:ext cx="8229600" cy="1173162"/>
          </a:xfrm>
        </p:spPr>
        <p:txBody>
          <a:bodyPr/>
          <a:lstStyle/>
          <a:p>
            <a:r>
              <a:rPr lang="en-US" dirty="0"/>
              <a:t>Ethernet </a:t>
            </a:r>
            <a:r>
              <a:rPr lang="en-US" dirty="0" smtClean="0"/>
              <a:t>“Frames”</a:t>
            </a:r>
            <a:endParaRPr lang="en-US" dirty="0"/>
          </a:p>
        </p:txBody>
      </p:sp>
      <p:sp>
        <p:nvSpPr>
          <p:cNvPr id="180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91260"/>
            <a:ext cx="8839200" cy="4966740"/>
          </a:xfrm>
        </p:spPr>
        <p:txBody>
          <a:bodyPr>
            <a:normAutofit/>
          </a:bodyPr>
          <a:lstStyle/>
          <a:p>
            <a:r>
              <a:rPr lang="en-US" dirty="0" smtClean="0"/>
              <a:t>Encapsulates </a:t>
            </a:r>
            <a:r>
              <a:rPr lang="en-US" dirty="0"/>
              <a:t>IP datagram</a:t>
            </a:r>
          </a:p>
          <a:p>
            <a:endParaRPr lang="en-US" dirty="0"/>
          </a:p>
          <a:p>
            <a:pPr marL="0" indent="0">
              <a:buNone/>
            </a:pPr>
            <a:endParaRPr lang="en-US" sz="2200" dirty="0" smtClean="0">
              <a:solidFill>
                <a:srgbClr val="000090"/>
              </a:solidFill>
            </a:endParaRPr>
          </a:p>
          <a:p>
            <a:r>
              <a:rPr lang="en-US" sz="2200" dirty="0" smtClean="0">
                <a:solidFill>
                  <a:srgbClr val="000090"/>
                </a:solidFill>
              </a:rPr>
              <a:t>Preamble</a:t>
            </a:r>
            <a:r>
              <a:rPr lang="en-US" sz="2200" dirty="0"/>
              <a:t>: </a:t>
            </a:r>
            <a:endParaRPr lang="en-US" sz="2200" dirty="0" smtClean="0"/>
          </a:p>
          <a:p>
            <a:pPr lvl="1"/>
            <a:r>
              <a:rPr lang="en-US" sz="2400" dirty="0" smtClean="0"/>
              <a:t>7 bytes for clock synchronization </a:t>
            </a:r>
          </a:p>
          <a:p>
            <a:pPr lvl="1"/>
            <a:r>
              <a:rPr lang="en-US" sz="2400" dirty="0" smtClean="0"/>
              <a:t>1 byte to indicate start of frame </a:t>
            </a:r>
          </a:p>
          <a:p>
            <a:r>
              <a:rPr lang="en-US" sz="2200" dirty="0" smtClean="0">
                <a:solidFill>
                  <a:srgbClr val="000090"/>
                </a:solidFill>
              </a:rPr>
              <a:t>Addresses</a:t>
            </a:r>
            <a:r>
              <a:rPr lang="en-US" sz="2200" dirty="0" smtClean="0"/>
              <a:t>: 6 bytes</a:t>
            </a:r>
          </a:p>
          <a:p>
            <a:r>
              <a:rPr lang="en-US" sz="2200" dirty="0" smtClean="0">
                <a:solidFill>
                  <a:srgbClr val="000090"/>
                </a:solidFill>
              </a:rPr>
              <a:t>Type</a:t>
            </a:r>
            <a:r>
              <a:rPr lang="en-US" sz="2200" dirty="0"/>
              <a:t>: 2 bytes, </a:t>
            </a:r>
            <a:r>
              <a:rPr lang="en-US" sz="2200" dirty="0" smtClean="0"/>
              <a:t>indicating higher-layer protocol (e.g., IP, </a:t>
            </a:r>
            <a:r>
              <a:rPr lang="en-US" sz="2200" dirty="0" err="1" smtClean="0"/>
              <a:t>Appletalk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 smtClean="0">
                <a:solidFill>
                  <a:srgbClr val="000090"/>
                </a:solidFill>
              </a:rPr>
              <a:t>Data </a:t>
            </a:r>
            <a:r>
              <a:rPr lang="en-US" sz="2200" dirty="0">
                <a:solidFill>
                  <a:srgbClr val="000090"/>
                </a:solidFill>
              </a:rPr>
              <a:t>payload</a:t>
            </a:r>
            <a:r>
              <a:rPr lang="en-US" sz="2200" dirty="0"/>
              <a:t>: </a:t>
            </a:r>
            <a:r>
              <a:rPr lang="en-US" sz="2200" dirty="0" smtClean="0"/>
              <a:t>max </a:t>
            </a:r>
            <a:r>
              <a:rPr lang="en-US" sz="2200" dirty="0"/>
              <a:t>1500 </a:t>
            </a:r>
            <a:r>
              <a:rPr lang="en-US" sz="2200" dirty="0" smtClean="0"/>
              <a:t>bytes, </a:t>
            </a:r>
            <a:r>
              <a:rPr lang="en-US" sz="2200" dirty="0"/>
              <a:t>minimum 46 </a:t>
            </a:r>
            <a:r>
              <a:rPr lang="en-US" sz="2200" dirty="0" smtClean="0"/>
              <a:t>bytes</a:t>
            </a:r>
          </a:p>
          <a:p>
            <a:r>
              <a:rPr lang="en-US" sz="2200" dirty="0">
                <a:solidFill>
                  <a:srgbClr val="000090"/>
                </a:solidFill>
              </a:rPr>
              <a:t>CRC</a:t>
            </a:r>
            <a:r>
              <a:rPr lang="en-US" sz="2200" dirty="0"/>
              <a:t>: 4 bytes for error detection</a:t>
            </a:r>
          </a:p>
          <a:p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1103489" y="2539489"/>
            <a:ext cx="5729111" cy="579810"/>
            <a:chOff x="1100667" y="1311822"/>
            <a:chExt cx="5729111" cy="579810"/>
          </a:xfrm>
        </p:grpSpPr>
        <p:sp>
          <p:nvSpPr>
            <p:cNvPr id="3" name="Rectangle 2"/>
            <p:cNvSpPr/>
            <p:nvPr/>
          </p:nvSpPr>
          <p:spPr>
            <a:xfrm>
              <a:off x="1100667" y="1311822"/>
              <a:ext cx="1368777" cy="57943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Preamble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69444" y="1311822"/>
              <a:ext cx="889000" cy="57943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err="1" smtClean="0">
                  <a:solidFill>
                    <a:srgbClr val="000000"/>
                  </a:solidFill>
                </a:rPr>
                <a:t>Dest</a:t>
              </a:r>
              <a:r>
                <a:rPr lang="en-US" sz="1700" dirty="0" smtClean="0">
                  <a:solidFill>
                    <a:srgbClr val="000000"/>
                  </a:solidFill>
                </a:rPr>
                <a:t>.</a:t>
              </a:r>
              <a:br>
                <a:rPr lang="en-US" sz="1700" dirty="0" smtClean="0">
                  <a:solidFill>
                    <a:srgbClr val="000000"/>
                  </a:solidFill>
                </a:rPr>
              </a:br>
              <a:r>
                <a:rPr lang="en-US" sz="1700" dirty="0" smtClean="0">
                  <a:solidFill>
                    <a:srgbClr val="000000"/>
                  </a:solidFill>
                </a:rPr>
                <a:t>Address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58444" y="1311822"/>
              <a:ext cx="889000" cy="57943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rgbClr val="000000"/>
                  </a:solidFill>
                </a:rPr>
                <a:t>Source</a:t>
              </a:r>
              <a:br>
                <a:rPr lang="en-US" sz="1700" dirty="0" smtClean="0">
                  <a:solidFill>
                    <a:srgbClr val="000000"/>
                  </a:solidFill>
                </a:rPr>
              </a:br>
              <a:r>
                <a:rPr lang="en-US" sz="1700" dirty="0" smtClean="0">
                  <a:solidFill>
                    <a:srgbClr val="000000"/>
                  </a:solidFill>
                </a:rPr>
                <a:t>Address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33333" y="1311822"/>
              <a:ext cx="335844" cy="57943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83288" y="1311822"/>
              <a:ext cx="1543756" cy="5794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Data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8331" y="1312194"/>
              <a:ext cx="691447" cy="5794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CRC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2" name="Straight Arrow Connector 11"/>
          <p:cNvCxnSpPr>
            <a:endCxn id="9" idx="2"/>
          </p:cNvCxnSpPr>
          <p:nvPr/>
        </p:nvCxnSpPr>
        <p:spPr>
          <a:xfrm flipV="1">
            <a:off x="4396344" y="3118927"/>
            <a:ext cx="7733" cy="2818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10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6611" y="1658053"/>
            <a:ext cx="8501299" cy="5033251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Physical layer puts bits on a link</a:t>
            </a:r>
          </a:p>
          <a:p>
            <a:endParaRPr lang="en-US" sz="2600" dirty="0" smtClean="0">
              <a:cs typeface="Calibri"/>
            </a:endParaRPr>
          </a:p>
          <a:p>
            <a:r>
              <a:rPr lang="en-US" sz="2600" dirty="0" smtClean="0">
                <a:cs typeface="Calibri"/>
              </a:rPr>
              <a:t>But, two hosts connected </a:t>
            </a:r>
            <a:r>
              <a:rPr lang="en-US" sz="2600" dirty="0">
                <a:cs typeface="Calibri"/>
              </a:rPr>
              <a:t>on the same physical </a:t>
            </a:r>
            <a:r>
              <a:rPr lang="en-US" sz="2600" dirty="0" smtClean="0">
                <a:cs typeface="Calibri"/>
              </a:rPr>
              <a:t>medium need to be able to exchange </a:t>
            </a:r>
            <a:r>
              <a:rPr lang="en-US" sz="2600" b="1" dirty="0" smtClean="0">
                <a:solidFill>
                  <a:schemeClr val="tx2"/>
                </a:solidFill>
                <a:cs typeface="Calibri"/>
              </a:rPr>
              <a:t>frames</a:t>
            </a:r>
            <a:endParaRPr lang="en-US" sz="2600" b="1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2600" dirty="0">
                <a:ea typeface="Calibri"/>
                <a:cs typeface="Calibri"/>
              </a:rPr>
              <a:t>Service provided by the </a:t>
            </a:r>
            <a:r>
              <a:rPr lang="en-US" sz="2600" b="1" dirty="0" smtClean="0">
                <a:solidFill>
                  <a:srgbClr val="1F497D"/>
                </a:solidFill>
                <a:ea typeface="Calibri"/>
                <a:cs typeface="Calibri"/>
              </a:rPr>
              <a:t>link layer</a:t>
            </a:r>
            <a:endParaRPr lang="en-US" sz="2600" dirty="0">
              <a:ea typeface="Calibri"/>
              <a:cs typeface="Calibri"/>
            </a:endParaRPr>
          </a:p>
          <a:p>
            <a:pPr lvl="1"/>
            <a:r>
              <a:rPr lang="en-US" sz="2600" dirty="0">
                <a:ea typeface="Calibri"/>
                <a:cs typeface="Calibri"/>
              </a:rPr>
              <a:t>Implemented by the network adaptor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2600" b="1" dirty="0" smtClean="0">
                <a:solidFill>
                  <a:srgbClr val="1F497D"/>
                </a:solidFill>
              </a:rPr>
              <a:t>Framing problem: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  <a:r>
              <a:rPr lang="en-US" sz="2600" dirty="0" smtClean="0"/>
              <a:t>how does the link layer determine </a:t>
            </a:r>
            <a:r>
              <a:rPr lang="en-US" sz="2600" b="1" dirty="0" smtClean="0">
                <a:solidFill>
                  <a:schemeClr val="tx2"/>
                </a:solidFill>
              </a:rPr>
              <a:t>where each frame begins and ends?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4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2091</Words>
  <Application>Microsoft Macintosh PowerPoint</Application>
  <PresentationFormat>On-screen Show (4:3)</PresentationFormat>
  <Paragraphs>519</Paragraphs>
  <Slides>48</Slides>
  <Notes>24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Clip</vt:lpstr>
      <vt:lpstr>Switched Ethernet</vt:lpstr>
      <vt:lpstr>Announcements </vt:lpstr>
      <vt:lpstr>Last Time: Broadcast Ethernet</vt:lpstr>
      <vt:lpstr>Broadcast vs. Switched Ethernet</vt:lpstr>
      <vt:lpstr>Why Switched Ethernet?</vt:lpstr>
      <vt:lpstr>The evolution of Ethernet</vt:lpstr>
      <vt:lpstr>Topics</vt:lpstr>
      <vt:lpstr>Ethernet “Frames”</vt:lpstr>
      <vt:lpstr>Framing frames</vt:lpstr>
      <vt:lpstr>Simple approach: count bytes</vt:lpstr>
      <vt:lpstr>Desynchronization</vt:lpstr>
      <vt:lpstr>Framing with sentinel bits</vt:lpstr>
      <vt:lpstr>When receiver sees five 1s…</vt:lpstr>
      <vt:lpstr>Example: sentinel bits</vt:lpstr>
      <vt:lpstr>Outline</vt:lpstr>
      <vt:lpstr>Medium Access Control Address</vt:lpstr>
      <vt:lpstr>MAC Address vs. IP Address</vt:lpstr>
      <vt:lpstr>Outline</vt:lpstr>
      <vt:lpstr>Routing with Switched Ethernet?</vt:lpstr>
      <vt:lpstr>Why does Ethernet not use LS/DV? </vt:lpstr>
      <vt:lpstr>“Routing” with broadcast Ethernet</vt:lpstr>
      <vt:lpstr>“Routing” with broadcast Ethernet</vt:lpstr>
      <vt:lpstr>Why does Ethernet not use LS/DV? </vt:lpstr>
      <vt:lpstr>Routing in “Extended LANs”</vt:lpstr>
      <vt:lpstr>The “Broadcast Storm” Problem</vt:lpstr>
      <vt:lpstr>Easiest Way to Avoid Loops</vt:lpstr>
      <vt:lpstr>Consider graph</vt:lpstr>
      <vt:lpstr>A Spanning Tree</vt:lpstr>
      <vt:lpstr>Another Spanning Tree</vt:lpstr>
      <vt:lpstr>Yet Another Spanning Tree</vt:lpstr>
      <vt:lpstr>Spanning Tree Protocol (Perlman‘85)</vt:lpstr>
      <vt:lpstr>From Extended LANs to Switched Ethernet</vt:lpstr>
      <vt:lpstr>Switched Ethernet </vt:lpstr>
      <vt:lpstr>Flooding (still) leads to loops</vt:lpstr>
      <vt:lpstr>A Rejected Solution</vt:lpstr>
      <vt:lpstr>Spanning Tree Approach</vt:lpstr>
      <vt:lpstr>You: Design a Spanning Tree Algorithm</vt:lpstr>
      <vt:lpstr>Algorithm Has Two Aspects</vt:lpstr>
      <vt:lpstr>Breaking Ties</vt:lpstr>
      <vt:lpstr>Constructing a Spanning Tree</vt:lpstr>
      <vt:lpstr>Steps in Spanning Tree Algorithm</vt:lpstr>
      <vt:lpstr>Example (root, dist, from)</vt:lpstr>
      <vt:lpstr>Example From Switch #4’s Viewpoint</vt:lpstr>
      <vt:lpstr>Example From Switch #4’s Viewpoint</vt:lpstr>
      <vt:lpstr>Links on spanning tree</vt:lpstr>
      <vt:lpstr>Now which ones are on the spanning tree?</vt:lpstr>
      <vt:lpstr>Robust Spanning Tree Algorithm</vt:lpstr>
      <vt:lpstr>Outline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Sylvia Ratnasamy</dc:creator>
  <cp:keywords/>
  <dc:description/>
  <cp:lastModifiedBy>Sylvia Ratnasamy</cp:lastModifiedBy>
  <cp:revision>140</cp:revision>
  <dcterms:created xsi:type="dcterms:W3CDTF">2014-10-28T19:00:22Z</dcterms:created>
  <dcterms:modified xsi:type="dcterms:W3CDTF">2014-11-04T01:46:39Z</dcterms:modified>
  <cp:category/>
</cp:coreProperties>
</file>