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4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2"/>
  </p:notesMasterIdLst>
  <p:sldIdLst>
    <p:sldId id="454" r:id="rId2"/>
    <p:sldId id="422" r:id="rId3"/>
    <p:sldId id="455" r:id="rId4"/>
    <p:sldId id="265" r:id="rId5"/>
    <p:sldId id="266" r:id="rId6"/>
    <p:sldId id="267" r:id="rId7"/>
    <p:sldId id="268" r:id="rId8"/>
    <p:sldId id="269" r:id="rId9"/>
    <p:sldId id="272" r:id="rId10"/>
    <p:sldId id="270" r:id="rId11"/>
    <p:sldId id="271" r:id="rId12"/>
    <p:sldId id="273" r:id="rId13"/>
    <p:sldId id="274" r:id="rId14"/>
    <p:sldId id="429" r:id="rId15"/>
    <p:sldId id="330" r:id="rId16"/>
    <p:sldId id="457" r:id="rId17"/>
    <p:sldId id="331" r:id="rId18"/>
    <p:sldId id="433" r:id="rId19"/>
    <p:sldId id="456" r:id="rId20"/>
    <p:sldId id="393" r:id="rId21"/>
    <p:sldId id="394" r:id="rId22"/>
    <p:sldId id="395" r:id="rId23"/>
    <p:sldId id="396" r:id="rId24"/>
    <p:sldId id="397" r:id="rId25"/>
    <p:sldId id="398" r:id="rId26"/>
    <p:sldId id="399" r:id="rId27"/>
    <p:sldId id="400" r:id="rId28"/>
    <p:sldId id="401" r:id="rId29"/>
    <p:sldId id="402" r:id="rId30"/>
    <p:sldId id="460" r:id="rId31"/>
    <p:sldId id="403" r:id="rId32"/>
    <p:sldId id="404" r:id="rId33"/>
    <p:sldId id="405" r:id="rId34"/>
    <p:sldId id="406" r:id="rId35"/>
    <p:sldId id="407" r:id="rId36"/>
    <p:sldId id="408" r:id="rId37"/>
    <p:sldId id="409" r:id="rId38"/>
    <p:sldId id="410" r:id="rId39"/>
    <p:sldId id="459" r:id="rId40"/>
    <p:sldId id="412" r:id="rId41"/>
    <p:sldId id="413" r:id="rId42"/>
    <p:sldId id="458" r:id="rId43"/>
    <p:sldId id="434" r:id="rId44"/>
    <p:sldId id="435" r:id="rId45"/>
    <p:sldId id="436" r:id="rId46"/>
    <p:sldId id="437" r:id="rId47"/>
    <p:sldId id="438" r:id="rId48"/>
    <p:sldId id="439" r:id="rId49"/>
    <p:sldId id="440" r:id="rId50"/>
    <p:sldId id="441" r:id="rId51"/>
    <p:sldId id="442" r:id="rId52"/>
    <p:sldId id="445" r:id="rId53"/>
    <p:sldId id="446" r:id="rId54"/>
    <p:sldId id="447" r:id="rId55"/>
    <p:sldId id="448" r:id="rId56"/>
    <p:sldId id="449" r:id="rId57"/>
    <p:sldId id="450" r:id="rId58"/>
    <p:sldId id="451" r:id="rId59"/>
    <p:sldId id="452" r:id="rId60"/>
    <p:sldId id="453" r:id="rId6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08" autoAdjust="0"/>
  </p:normalViewPr>
  <p:slideViewPr>
    <p:cSldViewPr snapToGrid="0" snapToObjects="1">
      <p:cViewPr>
        <p:scale>
          <a:sx n="90" d="100"/>
          <a:sy n="90" d="100"/>
        </p:scale>
        <p:origin x="-808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DAA9E-0760-5C45-A4EF-E36A236AA54A}" type="datetimeFigureOut">
              <a:rPr lang="en-US" smtClean="0"/>
              <a:t>11/5/14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F4C86-56AC-F343-8822-37797E673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72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A0328-C956-B249-A6D4-A0E7BBC7B3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94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39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6422" indent="-35443994" defTabSz="90539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27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854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28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70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A3C8062-490D-8343-A3E5-312490AFF82B}" type="slidenum">
              <a:rPr lang="en-US" sz="1200" b="0">
                <a:latin typeface="Times New Roman" charset="0"/>
              </a:rPr>
              <a:pPr eaLnBrk="1" hangingPunct="1"/>
              <a:t>40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1A3C9C0-F079-7B41-9FA0-731C25F84367}" type="slidenum">
              <a:rPr lang="en-US" sz="1200" b="0">
                <a:latin typeface="Times New Roman" charset="0"/>
              </a:rPr>
              <a:pPr eaLnBrk="1" hangingPunct="1"/>
              <a:t>46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1A3C9C0-F079-7B41-9FA0-731C25F84367}" type="slidenum">
              <a:rPr lang="en-US" sz="1200" b="0">
                <a:latin typeface="Times New Roman" charset="0"/>
              </a:rPr>
              <a:pPr eaLnBrk="1" hangingPunct="1"/>
              <a:t>47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BE79A2-F0BC-5840-90FB-5D6C1DFE4744}" type="slidenum">
              <a:rPr lang="en-US" sz="1200" b="0">
                <a:latin typeface="Times New Roman" charset="0"/>
              </a:rPr>
              <a:pPr eaLnBrk="1" hangingPunct="1"/>
              <a:t>48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0B98F08-71B2-1C49-9757-9352A519D699}" type="slidenum">
              <a:rPr lang="en-US" sz="1200" b="0">
                <a:latin typeface="Times New Roman" charset="0"/>
              </a:rPr>
              <a:pPr eaLnBrk="1" hangingPunct="1"/>
              <a:t>49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2A3E35-0851-BD40-9477-0D2B5F6DAA9B}" type="slidenum">
              <a:rPr lang="en-US" sz="1200" b="0">
                <a:latin typeface="Times New Roman" charset="0"/>
              </a:rPr>
              <a:pPr eaLnBrk="1" hangingPunct="1"/>
              <a:t>50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6447C0-A186-DD40-BC05-9D09DDC0A078}" type="slidenum">
              <a:rPr lang="en-US" sz="1200" b="0">
                <a:latin typeface="Times New Roman" charset="0"/>
              </a:rPr>
              <a:pPr eaLnBrk="1" hangingPunct="1"/>
              <a:t>51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A0328-C956-B249-A6D4-A0E7BBC7B37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94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32342D-A5EE-634E-BBD6-118AB66A94E6}" type="slidenum">
              <a:rPr lang="en-US" sz="1200" b="0">
                <a:latin typeface="Times New Roman" charset="0"/>
              </a:rPr>
              <a:pPr eaLnBrk="1" hangingPunct="1"/>
              <a:t>12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012FE0-0AAC-F74C-8825-F12F825B7FED}" type="slidenum">
              <a:rPr lang="en-US" sz="1200" b="0">
                <a:latin typeface="Times New Roman" charset="0"/>
              </a:rPr>
              <a:pPr eaLnBrk="1" hangingPunct="1"/>
              <a:t>13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6E830CF-4424-4147-A34E-D9551AA4A0C3}" type="slidenum">
              <a:rPr lang="en-US" sz="1200" b="0">
                <a:latin typeface="Times New Roman" charset="0"/>
              </a:rPr>
              <a:pPr eaLnBrk="1" hangingPunct="1"/>
              <a:t>14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39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6422" indent="-35443994" defTabSz="90539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27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854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28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70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3B87BA-C31F-704A-AE65-21DD8AF33AE2}" type="slidenum">
              <a:rPr lang="en-US" sz="1200" b="0">
                <a:latin typeface="Times New Roman" charset="0"/>
              </a:rPr>
              <a:pPr eaLnBrk="1" hangingPunct="1"/>
              <a:t>36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39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6422" indent="-35443994" defTabSz="90539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27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854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28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70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24AA143-4958-F344-9D47-C49E6475F95B}" type="slidenum">
              <a:rPr lang="en-US" sz="1200" b="0">
                <a:latin typeface="Times New Roman" charset="0"/>
              </a:rPr>
              <a:pPr eaLnBrk="1" hangingPunct="1"/>
              <a:t>37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39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6422" indent="-35443994" defTabSz="90539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27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854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28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70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3200844-4843-4742-AC76-3A2BFB1A275A}" type="slidenum">
              <a:rPr lang="en-US" sz="1200" b="0">
                <a:latin typeface="Times New Roman" charset="0"/>
              </a:rPr>
              <a:pPr eaLnBrk="1" hangingPunct="1"/>
              <a:t>38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39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6422" indent="-35443994" defTabSz="90539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27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854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28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70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24AA143-4958-F344-9D47-C49E6475F95B}" type="slidenum">
              <a:rPr lang="en-US" sz="1200" b="0">
                <a:latin typeface="Times New Roman" charset="0"/>
              </a:rPr>
              <a:pPr eaLnBrk="1" hangingPunct="1"/>
              <a:t>39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6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7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8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1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11/5/14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11/5/14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2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11/5/14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3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E90-1D91-194F-A469-5853D218802C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6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B0E90-1D91-194F-A469-5853D218802C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527E3-54E5-8B4F-9FA5-755EB636D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1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8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6.bin"/><Relationship Id="rId7" Type="http://schemas.openxmlformats.org/officeDocument/2006/relationships/oleObject" Target="../embeddings/oleObject7.bin"/><Relationship Id="rId8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e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e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jpe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hyperlink" Target="http://www.google.com/index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" TargetMode="Externa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" TargetMode="Externa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839200" cy="1905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Missing pieces </a:t>
            </a:r>
            <a:b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+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Putting the pieces together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838200" y="3657600"/>
            <a:ext cx="7696200" cy="2971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CS 168,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Fall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2014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Sylvia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Ratnasamy</a:t>
            </a:r>
          </a:p>
          <a:p>
            <a:pPr eaLnBrk="1" hangingPunct="1"/>
            <a:endParaRPr lang="en-US" sz="2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Material thanks to Ion </a:t>
            </a:r>
            <a:r>
              <a:rPr lang="en-US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Stoica</a:t>
            </a:r>
            <a:r>
              <a:rPr lang="en-U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, Scott </a:t>
            </a:r>
            <a:r>
              <a:rPr lang="en-US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Shenker</a:t>
            </a:r>
            <a:r>
              <a:rPr lang="en-U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, Jennifer Rexford, Nick </a:t>
            </a:r>
            <a:r>
              <a:rPr lang="en-US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McKeown</a:t>
            </a:r>
            <a:r>
              <a:rPr lang="en-U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, and many other colleagues</a:t>
            </a:r>
          </a:p>
          <a:p>
            <a:pPr eaLnBrk="1" hangingPunct="1"/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470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from Flood Packets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1828800" y="1828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219200" y="2971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962400" y="2057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962400" y="4343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667000" y="5181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438400" y="3124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791200" y="2895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895600" y="3733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76400" y="4648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810000" y="3276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257800" y="4419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16" name="Straight Connector 15"/>
          <p:cNvCxnSpPr>
            <a:stCxn id="5" idx="5"/>
            <a:endCxn id="10" idx="0"/>
          </p:cNvCxnSpPr>
          <p:nvPr/>
        </p:nvCxnSpPr>
        <p:spPr bwMode="auto">
          <a:xfrm>
            <a:off x="1958882" y="1958882"/>
            <a:ext cx="555718" cy="11653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5" idx="3"/>
            <a:endCxn id="6" idx="0"/>
          </p:cNvCxnSpPr>
          <p:nvPr/>
        </p:nvCxnSpPr>
        <p:spPr bwMode="auto">
          <a:xfrm flipH="1">
            <a:off x="1295400" y="1958882"/>
            <a:ext cx="555718" cy="10129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2" idx="1"/>
          </p:cNvCxnSpPr>
          <p:nvPr/>
        </p:nvCxnSpPr>
        <p:spPr bwMode="auto">
          <a:xfrm>
            <a:off x="2590800" y="3200400"/>
            <a:ext cx="327118" cy="5557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endCxn id="11" idx="4"/>
          </p:cNvCxnSpPr>
          <p:nvPr/>
        </p:nvCxnSpPr>
        <p:spPr bwMode="auto">
          <a:xfrm>
            <a:off x="4038600" y="2057400"/>
            <a:ext cx="1828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endCxn id="15" idx="0"/>
          </p:cNvCxnSpPr>
          <p:nvPr/>
        </p:nvCxnSpPr>
        <p:spPr bwMode="auto">
          <a:xfrm flipH="1">
            <a:off x="5334000" y="3048000"/>
            <a:ext cx="53340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9" idx="2"/>
          </p:cNvCxnSpPr>
          <p:nvPr/>
        </p:nvCxnSpPr>
        <p:spPr bwMode="auto">
          <a:xfrm>
            <a:off x="1752600" y="4648200"/>
            <a:ext cx="9144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endCxn id="8" idx="3"/>
          </p:cNvCxnSpPr>
          <p:nvPr/>
        </p:nvCxnSpPr>
        <p:spPr bwMode="auto">
          <a:xfrm>
            <a:off x="2971800" y="3733800"/>
            <a:ext cx="1012918" cy="7396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endCxn id="8" idx="5"/>
          </p:cNvCxnSpPr>
          <p:nvPr/>
        </p:nvCxnSpPr>
        <p:spPr bwMode="auto">
          <a:xfrm flipH="1">
            <a:off x="4092482" y="4419600"/>
            <a:ext cx="1241518" cy="538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endCxn id="8" idx="1"/>
          </p:cNvCxnSpPr>
          <p:nvPr/>
        </p:nvCxnSpPr>
        <p:spPr bwMode="auto">
          <a:xfrm>
            <a:off x="3886200" y="3276600"/>
            <a:ext cx="98518" cy="10891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3" idx="0"/>
            <a:endCxn id="10" idx="3"/>
          </p:cNvCxnSpPr>
          <p:nvPr/>
        </p:nvCxnSpPr>
        <p:spPr bwMode="auto">
          <a:xfrm flipV="1">
            <a:off x="1752600" y="3254282"/>
            <a:ext cx="708118" cy="13939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/>
          <p:cNvSpPr>
            <a:spLocks noChangeAspect="1"/>
          </p:cNvSpPr>
          <p:nvPr/>
        </p:nvSpPr>
        <p:spPr bwMode="auto">
          <a:xfrm>
            <a:off x="2438400" y="3048000"/>
            <a:ext cx="2286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3" name="Rectangle 42"/>
          <p:cNvSpPr>
            <a:spLocks noChangeAspect="1"/>
          </p:cNvSpPr>
          <p:nvPr/>
        </p:nvSpPr>
        <p:spPr bwMode="auto">
          <a:xfrm>
            <a:off x="2819400" y="3657600"/>
            <a:ext cx="2286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Rectangle 43"/>
          <p:cNvSpPr>
            <a:spLocks noChangeAspect="1"/>
          </p:cNvSpPr>
          <p:nvPr/>
        </p:nvSpPr>
        <p:spPr bwMode="auto">
          <a:xfrm>
            <a:off x="1600200" y="4572000"/>
            <a:ext cx="2286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Rectangle 44"/>
          <p:cNvSpPr>
            <a:spLocks noChangeAspect="1"/>
          </p:cNvSpPr>
          <p:nvPr/>
        </p:nvSpPr>
        <p:spPr bwMode="auto">
          <a:xfrm>
            <a:off x="1828800" y="1828800"/>
            <a:ext cx="2286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6" name="Rectangle 45"/>
          <p:cNvSpPr>
            <a:spLocks noChangeAspect="1"/>
          </p:cNvSpPr>
          <p:nvPr/>
        </p:nvSpPr>
        <p:spPr bwMode="auto">
          <a:xfrm>
            <a:off x="1143000" y="2895600"/>
            <a:ext cx="2286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7" name="Rectangle 46"/>
          <p:cNvSpPr>
            <a:spLocks noChangeAspect="1"/>
          </p:cNvSpPr>
          <p:nvPr/>
        </p:nvSpPr>
        <p:spPr bwMode="auto">
          <a:xfrm>
            <a:off x="2590800" y="5181600"/>
            <a:ext cx="2286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8" name="Rectangle 47"/>
          <p:cNvSpPr>
            <a:spLocks noChangeAspect="1"/>
          </p:cNvSpPr>
          <p:nvPr/>
        </p:nvSpPr>
        <p:spPr bwMode="auto">
          <a:xfrm>
            <a:off x="3886200" y="4343400"/>
            <a:ext cx="2286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9" name="Rectangle 48"/>
          <p:cNvSpPr>
            <a:spLocks noChangeAspect="1"/>
          </p:cNvSpPr>
          <p:nvPr/>
        </p:nvSpPr>
        <p:spPr bwMode="auto">
          <a:xfrm>
            <a:off x="5181600" y="4343400"/>
            <a:ext cx="2286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0" name="Rectangle 49"/>
          <p:cNvSpPr>
            <a:spLocks noChangeAspect="1"/>
          </p:cNvSpPr>
          <p:nvPr/>
        </p:nvSpPr>
        <p:spPr bwMode="auto">
          <a:xfrm>
            <a:off x="3810000" y="3200400"/>
            <a:ext cx="2286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1" name="Rectangle 50"/>
          <p:cNvSpPr>
            <a:spLocks noChangeAspect="1"/>
          </p:cNvSpPr>
          <p:nvPr/>
        </p:nvSpPr>
        <p:spPr bwMode="auto">
          <a:xfrm>
            <a:off x="5791200" y="2895600"/>
            <a:ext cx="2286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2" name="Rectangle 51"/>
          <p:cNvSpPr>
            <a:spLocks noChangeAspect="1"/>
          </p:cNvSpPr>
          <p:nvPr/>
        </p:nvSpPr>
        <p:spPr bwMode="auto">
          <a:xfrm>
            <a:off x="3886200" y="1981200"/>
            <a:ext cx="2286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44958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dirty="0" smtClean="0">
                <a:latin typeface="+mn-lt"/>
              </a:rPr>
              <a:t>Node A</a:t>
            </a:r>
            <a:endParaRPr lang="en-US" sz="2800" b="0" dirty="0">
              <a:latin typeface="+mn-lt"/>
            </a:endParaRP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6261100" y="2057400"/>
            <a:ext cx="2895600" cy="1069848"/>
          </a:xfrm>
          <a:prstGeom prst="wedgeRectCallout">
            <a:avLst>
              <a:gd name="adj1" fmla="val -66009"/>
              <a:gd name="adj2" fmla="val 6368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Node A can be </a:t>
            </a:r>
            <a:r>
              <a:rPr lang="en-US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reached</a:t>
            </a:r>
          </a:p>
          <a:p>
            <a:pPr lvl="0" algn="ctr"/>
            <a:r>
              <a:rPr lang="en-US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through this port</a:t>
            </a:r>
          </a:p>
        </p:txBody>
      </p:sp>
      <p:sp>
        <p:nvSpPr>
          <p:cNvPr id="53" name="Rectangular Callout 52"/>
          <p:cNvSpPr/>
          <p:nvPr/>
        </p:nvSpPr>
        <p:spPr bwMode="auto">
          <a:xfrm>
            <a:off x="2286000" y="1295400"/>
            <a:ext cx="2895600" cy="1069848"/>
          </a:xfrm>
          <a:prstGeom prst="wedgeRectCallout">
            <a:avLst>
              <a:gd name="adj1" fmla="val -35746"/>
              <a:gd name="adj2" fmla="val 14440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Node A can be </a:t>
            </a:r>
            <a:r>
              <a:rPr lang="en-US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reached</a:t>
            </a:r>
          </a:p>
          <a:p>
            <a:pPr lvl="0" algn="ctr"/>
            <a:r>
              <a:rPr lang="en-US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through this port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800" y="57150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/>
                <a:cs typeface="Arial"/>
              </a:rPr>
              <a:t>Once a node has sent a flood message, all other switches know how to reach it….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228600" y="3124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dirty="0" smtClean="0">
                <a:latin typeface="+mn-lt"/>
              </a:rPr>
              <a:t>Node </a:t>
            </a:r>
            <a:r>
              <a:rPr lang="en-US" sz="2800" b="0" dirty="0">
                <a:latin typeface="+mn-lt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520520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18" grpId="0" animBg="1"/>
      <p:bldP spid="53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B Responds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67E8F-4C46-A54F-A59E-8662EF14361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1828800" y="1828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219200" y="2971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962400" y="2057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962400" y="43434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438400" y="3124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791200" y="2895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895600" y="37338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76400" y="4648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810000" y="3276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257800" y="4419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16" name="Straight Connector 15"/>
          <p:cNvCxnSpPr>
            <a:stCxn id="5" idx="5"/>
            <a:endCxn id="10" idx="0"/>
          </p:cNvCxnSpPr>
          <p:nvPr/>
        </p:nvCxnSpPr>
        <p:spPr bwMode="auto">
          <a:xfrm>
            <a:off x="1958882" y="1958882"/>
            <a:ext cx="555718" cy="11653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5" idx="3"/>
            <a:endCxn id="6" idx="0"/>
          </p:cNvCxnSpPr>
          <p:nvPr/>
        </p:nvCxnSpPr>
        <p:spPr bwMode="auto">
          <a:xfrm flipH="1">
            <a:off x="1295400" y="1958882"/>
            <a:ext cx="555718" cy="10129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2" idx="1"/>
          </p:cNvCxnSpPr>
          <p:nvPr/>
        </p:nvCxnSpPr>
        <p:spPr bwMode="auto">
          <a:xfrm>
            <a:off x="2590800" y="3200400"/>
            <a:ext cx="327118" cy="5557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endCxn id="11" idx="4"/>
          </p:cNvCxnSpPr>
          <p:nvPr/>
        </p:nvCxnSpPr>
        <p:spPr bwMode="auto">
          <a:xfrm>
            <a:off x="4038600" y="2057400"/>
            <a:ext cx="1828800" cy="990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endCxn id="15" idx="0"/>
          </p:cNvCxnSpPr>
          <p:nvPr/>
        </p:nvCxnSpPr>
        <p:spPr bwMode="auto">
          <a:xfrm flipH="1">
            <a:off x="5334000" y="3048000"/>
            <a:ext cx="53340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1752600" y="4648200"/>
            <a:ext cx="91440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endCxn id="8" idx="3"/>
          </p:cNvCxnSpPr>
          <p:nvPr/>
        </p:nvCxnSpPr>
        <p:spPr bwMode="auto">
          <a:xfrm>
            <a:off x="2971800" y="3733800"/>
            <a:ext cx="1012918" cy="7396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endCxn id="8" idx="5"/>
          </p:cNvCxnSpPr>
          <p:nvPr/>
        </p:nvCxnSpPr>
        <p:spPr bwMode="auto">
          <a:xfrm flipH="1">
            <a:off x="4092482" y="4419600"/>
            <a:ext cx="1241518" cy="538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endCxn id="8" idx="1"/>
          </p:cNvCxnSpPr>
          <p:nvPr/>
        </p:nvCxnSpPr>
        <p:spPr bwMode="auto">
          <a:xfrm>
            <a:off x="3886200" y="3276600"/>
            <a:ext cx="98518" cy="10891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3" idx="0"/>
            <a:endCxn id="10" idx="3"/>
          </p:cNvCxnSpPr>
          <p:nvPr/>
        </p:nvCxnSpPr>
        <p:spPr bwMode="auto">
          <a:xfrm flipV="1">
            <a:off x="1752600" y="3254282"/>
            <a:ext cx="708118" cy="13939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/>
          <p:cNvSpPr>
            <a:spLocks noChangeAspect="1"/>
          </p:cNvSpPr>
          <p:nvPr/>
        </p:nvSpPr>
        <p:spPr bwMode="auto">
          <a:xfrm>
            <a:off x="2438400" y="3048000"/>
            <a:ext cx="2286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3" name="Rectangle 42"/>
          <p:cNvSpPr>
            <a:spLocks noChangeAspect="1"/>
          </p:cNvSpPr>
          <p:nvPr/>
        </p:nvSpPr>
        <p:spPr bwMode="auto">
          <a:xfrm>
            <a:off x="2819400" y="3657600"/>
            <a:ext cx="2286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6" name="Rectangle 45"/>
          <p:cNvSpPr>
            <a:spLocks noChangeAspect="1"/>
          </p:cNvSpPr>
          <p:nvPr/>
        </p:nvSpPr>
        <p:spPr bwMode="auto">
          <a:xfrm>
            <a:off x="1143000" y="2895600"/>
            <a:ext cx="2286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44958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dirty="0" smtClean="0">
                <a:latin typeface="+mn-lt"/>
              </a:rPr>
              <a:t>Node A</a:t>
            </a:r>
            <a:endParaRPr lang="en-US" sz="2800" b="0" dirty="0">
              <a:latin typeface="+mn-lt"/>
            </a:endParaRPr>
          </a:p>
        </p:txBody>
      </p:sp>
      <p:sp>
        <p:nvSpPr>
          <p:cNvPr id="53" name="Rectangular Callout 52"/>
          <p:cNvSpPr/>
          <p:nvPr/>
        </p:nvSpPr>
        <p:spPr bwMode="auto">
          <a:xfrm>
            <a:off x="2590800" y="1219200"/>
            <a:ext cx="2895600" cy="1069848"/>
          </a:xfrm>
          <a:prstGeom prst="wedgeRectCallout">
            <a:avLst>
              <a:gd name="adj1" fmla="val -79606"/>
              <a:gd name="adj2" fmla="val 3875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Node </a:t>
            </a:r>
            <a:r>
              <a:rPr lang="en-US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B </a:t>
            </a:r>
            <a:r>
              <a:rPr lang="en-US" dirty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can be </a:t>
            </a:r>
            <a:r>
              <a:rPr lang="en-US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reached</a:t>
            </a:r>
          </a:p>
          <a:p>
            <a:pPr lvl="0" algn="ctr"/>
            <a:r>
              <a:rPr lang="en-US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through this port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800" y="57150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/>
                <a:cs typeface="Arial"/>
              </a:rPr>
              <a:t>When a node responds, </a:t>
            </a:r>
            <a:r>
              <a:rPr lang="en-US" sz="2800" u="sng" dirty="0" smtClean="0">
                <a:latin typeface="Arial"/>
                <a:cs typeface="Arial"/>
              </a:rPr>
              <a:t>some</a:t>
            </a:r>
            <a:r>
              <a:rPr lang="en-US" sz="2800" dirty="0" smtClean="0">
                <a:latin typeface="Arial"/>
                <a:cs typeface="Arial"/>
              </a:rPr>
              <a:t> of the switches learn where it is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228600" y="3124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dirty="0" smtClean="0">
                <a:latin typeface="+mn-lt"/>
              </a:rPr>
              <a:t>Node </a:t>
            </a:r>
            <a:r>
              <a:rPr lang="en-US" sz="2800" b="0" dirty="0">
                <a:latin typeface="+mn-lt"/>
              </a:rPr>
              <a:t>B</a:t>
            </a:r>
          </a:p>
        </p:txBody>
      </p:sp>
      <p:sp>
        <p:nvSpPr>
          <p:cNvPr id="54" name="Rectangular Callout 53"/>
          <p:cNvSpPr/>
          <p:nvPr/>
        </p:nvSpPr>
        <p:spPr bwMode="auto">
          <a:xfrm>
            <a:off x="2590800" y="1219200"/>
            <a:ext cx="2895600" cy="1069848"/>
          </a:xfrm>
          <a:prstGeom prst="wedgeRectCallout">
            <a:avLst>
              <a:gd name="adj1" fmla="val -55044"/>
              <a:gd name="adj2" fmla="val 114732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Node </a:t>
            </a:r>
            <a:r>
              <a:rPr lang="en-US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B </a:t>
            </a:r>
            <a:r>
              <a:rPr lang="en-US" dirty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can be </a:t>
            </a:r>
            <a:r>
              <a:rPr lang="en-US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reached</a:t>
            </a:r>
          </a:p>
          <a:p>
            <a:pPr lvl="0" algn="ctr"/>
            <a:r>
              <a:rPr lang="en-US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through this port</a:t>
            </a:r>
          </a:p>
        </p:txBody>
      </p:sp>
      <p:sp>
        <p:nvSpPr>
          <p:cNvPr id="42" name="Rectangular Callout 41"/>
          <p:cNvSpPr/>
          <p:nvPr/>
        </p:nvSpPr>
        <p:spPr bwMode="auto">
          <a:xfrm>
            <a:off x="2590800" y="1219200"/>
            <a:ext cx="2895600" cy="1069848"/>
          </a:xfrm>
          <a:prstGeom prst="wedgeRectCallout">
            <a:avLst>
              <a:gd name="adj1" fmla="val -41009"/>
              <a:gd name="adj2" fmla="val 16815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Node </a:t>
            </a:r>
            <a:r>
              <a:rPr lang="en-US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B </a:t>
            </a:r>
            <a:r>
              <a:rPr lang="en-US" dirty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can be </a:t>
            </a:r>
            <a:r>
              <a:rPr lang="en-US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reached</a:t>
            </a:r>
          </a:p>
          <a:p>
            <a:pPr lvl="0" algn="ctr"/>
            <a:r>
              <a:rPr lang="en-US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through this port</a:t>
            </a:r>
          </a:p>
        </p:txBody>
      </p:sp>
      <p:sp>
        <p:nvSpPr>
          <p:cNvPr id="45" name="Rectangle 44"/>
          <p:cNvSpPr>
            <a:spLocks noChangeAspect="1"/>
          </p:cNvSpPr>
          <p:nvPr/>
        </p:nvSpPr>
        <p:spPr bwMode="auto">
          <a:xfrm>
            <a:off x="1828800" y="1828800"/>
            <a:ext cx="2286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5" name="Rectangle 54"/>
          <p:cNvSpPr>
            <a:spLocks noChangeAspect="1"/>
          </p:cNvSpPr>
          <p:nvPr/>
        </p:nvSpPr>
        <p:spPr bwMode="auto">
          <a:xfrm>
            <a:off x="3886200" y="4267200"/>
            <a:ext cx="2286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1" name="Rectangular Callout 40"/>
          <p:cNvSpPr/>
          <p:nvPr/>
        </p:nvSpPr>
        <p:spPr bwMode="auto">
          <a:xfrm>
            <a:off x="2590800" y="1219200"/>
            <a:ext cx="2895600" cy="1069848"/>
          </a:xfrm>
          <a:prstGeom prst="wedgeRectCallout">
            <a:avLst>
              <a:gd name="adj1" fmla="val -12062"/>
              <a:gd name="adj2" fmla="val 232254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Node </a:t>
            </a:r>
            <a:r>
              <a:rPr lang="en-US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B </a:t>
            </a:r>
            <a:r>
              <a:rPr lang="en-US" dirty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can be </a:t>
            </a:r>
            <a:r>
              <a:rPr lang="en-US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reached</a:t>
            </a:r>
          </a:p>
          <a:p>
            <a:pPr lvl="0" algn="ctr"/>
            <a:r>
              <a:rPr lang="en-US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through this port</a:t>
            </a:r>
          </a:p>
        </p:txBody>
      </p:sp>
      <p:sp>
        <p:nvSpPr>
          <p:cNvPr id="56" name="Oval 55"/>
          <p:cNvSpPr/>
          <p:nvPr/>
        </p:nvSpPr>
        <p:spPr bwMode="auto">
          <a:xfrm>
            <a:off x="2590800" y="51816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619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3" grpId="0" animBg="1"/>
      <p:bldP spid="46" grpId="0" animBg="1"/>
      <p:bldP spid="53" grpId="0" animBg="1"/>
      <p:bldP spid="54" grpId="0" animBg="1"/>
      <p:bldP spid="42" grpId="0" animBg="1"/>
      <p:bldP spid="45" grpId="0" animBg="1"/>
      <p:bldP spid="55" grpId="0" animBg="1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7" name="Rectangle 2"/>
          <p:cNvSpPr>
            <a:spLocks noGrp="1" noChangeArrowheads="1"/>
          </p:cNvSpPr>
          <p:nvPr>
            <p:ph type="title"/>
          </p:nvPr>
        </p:nvSpPr>
        <p:spPr>
          <a:xfrm>
            <a:off x="217313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Ethernet switches are “self learning”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5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52978"/>
            <a:ext cx="8458200" cy="243998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cs typeface="Arial" charset="0"/>
              </a:rPr>
              <a:t>When a </a:t>
            </a:r>
            <a:r>
              <a:rPr lang="en-US" sz="2800" dirty="0" smtClean="0">
                <a:cs typeface="Arial" charset="0"/>
              </a:rPr>
              <a:t>packet arrives:</a:t>
            </a:r>
            <a:endParaRPr lang="en-US" sz="28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ea typeface="Arial" charset="0"/>
                <a:cs typeface="Arial" charset="0"/>
              </a:rPr>
              <a:t>Inspect </a:t>
            </a:r>
            <a:r>
              <a:rPr lang="en-US" sz="2600" i="1" dirty="0">
                <a:ea typeface="Arial" charset="0"/>
                <a:cs typeface="Arial" charset="0"/>
              </a:rPr>
              <a:t>source</a:t>
            </a:r>
            <a:r>
              <a:rPr lang="en-US" sz="2600" dirty="0">
                <a:ea typeface="Arial" charset="0"/>
                <a:cs typeface="Arial" charset="0"/>
              </a:rPr>
              <a:t> </a:t>
            </a:r>
            <a:r>
              <a:rPr lang="en-US" sz="2600" dirty="0" smtClean="0">
                <a:ea typeface="Arial" charset="0"/>
                <a:cs typeface="Arial" charset="0"/>
              </a:rPr>
              <a:t>MAC address, </a:t>
            </a:r>
            <a:r>
              <a:rPr lang="en-US" sz="2600" dirty="0">
                <a:ea typeface="Arial" charset="0"/>
                <a:cs typeface="Arial" charset="0"/>
              </a:rPr>
              <a:t>a</a:t>
            </a:r>
            <a:r>
              <a:rPr lang="en-US" sz="2600" dirty="0" smtClean="0">
                <a:ea typeface="Arial" charset="0"/>
                <a:cs typeface="Arial" charset="0"/>
              </a:rPr>
              <a:t>ssociate with </a:t>
            </a:r>
            <a:r>
              <a:rPr lang="en-US" sz="2600" i="1" dirty="0" smtClean="0">
                <a:ea typeface="Arial" charset="0"/>
                <a:cs typeface="Arial" charset="0"/>
              </a:rPr>
              <a:t>incoming </a:t>
            </a:r>
            <a:r>
              <a:rPr lang="en-US" sz="2600" dirty="0" smtClean="0">
                <a:ea typeface="Arial" charset="0"/>
                <a:cs typeface="Arial" charset="0"/>
              </a:rPr>
              <a:t>port</a:t>
            </a:r>
            <a:endParaRPr lang="en-US" sz="2600" dirty="0"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ea typeface="Arial" charset="0"/>
                <a:cs typeface="Arial" charset="0"/>
              </a:rPr>
              <a:t>Store mapping in the switch table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ea typeface="Arial" charset="0"/>
                <a:cs typeface="Arial" charset="0"/>
              </a:rPr>
              <a:t>Use </a:t>
            </a:r>
            <a:r>
              <a:rPr lang="en-US" sz="2600" dirty="0">
                <a:solidFill>
                  <a:srgbClr val="F47A00"/>
                </a:solidFill>
                <a:ea typeface="Arial" charset="0"/>
                <a:cs typeface="Arial" charset="0"/>
              </a:rPr>
              <a:t>time-to-live </a:t>
            </a:r>
            <a:r>
              <a:rPr lang="en-US" sz="2600" dirty="0">
                <a:ea typeface="Arial" charset="0"/>
                <a:cs typeface="Arial" charset="0"/>
              </a:rPr>
              <a:t>field to eventually forget </a:t>
            </a:r>
            <a:r>
              <a:rPr lang="en-US" sz="2600" dirty="0" smtClean="0">
                <a:ea typeface="Arial" charset="0"/>
                <a:cs typeface="Arial" charset="0"/>
              </a:rPr>
              <a:t>mapping</a:t>
            </a:r>
            <a:endParaRPr lang="en-US" sz="2600" dirty="0">
              <a:ea typeface="Arial" charset="0"/>
              <a:cs typeface="Arial" charset="0"/>
            </a:endParaRPr>
          </a:p>
        </p:txBody>
      </p:sp>
      <p:sp>
        <p:nvSpPr>
          <p:cNvPr id="66569" name="Rectangle 4"/>
          <p:cNvSpPr>
            <a:spLocks noChangeArrowheads="1"/>
          </p:cNvSpPr>
          <p:nvPr/>
        </p:nvSpPr>
        <p:spPr bwMode="auto">
          <a:xfrm>
            <a:off x="3975100" y="5227638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3968750" y="3946525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0" y="3946525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3998913" y="6207125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0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913" y="6207125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5383213" y="4975225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1" name="Clip" r:id="rId7" imgW="1307948" imgH="1084823" progId="MS_ClipArt_Gallery.2">
                  <p:embed/>
                </p:oleObj>
              </mc:Choice>
              <mc:Fallback>
                <p:oleObj name="Clip" r:id="rId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3213" y="4975225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2551113" y="4986338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2" name="Clip" r:id="rId8" imgW="1307948" imgH="1084823" progId="MS_ClipArt_Gallery.2">
                  <p:embed/>
                </p:oleObj>
              </mc:Choice>
              <mc:Fallback>
                <p:oleObj name="Clip" r:id="rId8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113" y="4986338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70" name="Rectangle 9"/>
          <p:cNvSpPr>
            <a:spLocks noChangeArrowheads="1"/>
          </p:cNvSpPr>
          <p:nvPr/>
        </p:nvSpPr>
        <p:spPr bwMode="auto">
          <a:xfrm>
            <a:off x="3033713" y="5129213"/>
            <a:ext cx="153987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Rectangle 10"/>
          <p:cNvSpPr>
            <a:spLocks noChangeArrowheads="1"/>
          </p:cNvSpPr>
          <p:nvPr/>
        </p:nvSpPr>
        <p:spPr bwMode="auto">
          <a:xfrm>
            <a:off x="5289550" y="5129213"/>
            <a:ext cx="153988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Rectangle 11"/>
          <p:cNvSpPr>
            <a:spLocks noChangeArrowheads="1"/>
          </p:cNvSpPr>
          <p:nvPr/>
        </p:nvSpPr>
        <p:spPr bwMode="auto">
          <a:xfrm>
            <a:off x="4210050" y="4386263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Rectangle 12"/>
          <p:cNvSpPr>
            <a:spLocks noChangeArrowheads="1"/>
          </p:cNvSpPr>
          <p:nvPr/>
        </p:nvSpPr>
        <p:spPr bwMode="auto">
          <a:xfrm>
            <a:off x="4217988" y="6013450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4" name="Line 13"/>
          <p:cNvSpPr>
            <a:spLocks noChangeShapeType="1"/>
          </p:cNvSpPr>
          <p:nvPr/>
        </p:nvSpPr>
        <p:spPr bwMode="auto">
          <a:xfrm>
            <a:off x="3187700" y="5184775"/>
            <a:ext cx="842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575" name="Line 14"/>
          <p:cNvSpPr>
            <a:spLocks noChangeShapeType="1"/>
          </p:cNvSpPr>
          <p:nvPr/>
        </p:nvSpPr>
        <p:spPr bwMode="auto">
          <a:xfrm>
            <a:off x="4256088" y="4597400"/>
            <a:ext cx="0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576" name="Line 15"/>
          <p:cNvSpPr>
            <a:spLocks noChangeShapeType="1"/>
          </p:cNvSpPr>
          <p:nvPr/>
        </p:nvSpPr>
        <p:spPr bwMode="auto">
          <a:xfrm flipH="1">
            <a:off x="4419600" y="5184775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577" name="Line 16"/>
          <p:cNvSpPr>
            <a:spLocks noChangeShapeType="1"/>
          </p:cNvSpPr>
          <p:nvPr/>
        </p:nvSpPr>
        <p:spPr bwMode="auto">
          <a:xfrm flipV="1">
            <a:off x="4256088" y="5305425"/>
            <a:ext cx="11112" cy="687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578" name="Text Box 17"/>
          <p:cNvSpPr txBox="1">
            <a:spLocks noChangeArrowheads="1"/>
          </p:cNvSpPr>
          <p:nvPr/>
        </p:nvSpPr>
        <p:spPr bwMode="auto">
          <a:xfrm>
            <a:off x="2090738" y="49260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A</a:t>
            </a:r>
          </a:p>
        </p:txBody>
      </p:sp>
      <p:sp>
        <p:nvSpPr>
          <p:cNvPr id="66579" name="Text Box 18"/>
          <p:cNvSpPr txBox="1">
            <a:spLocks noChangeArrowheads="1"/>
          </p:cNvSpPr>
          <p:nvPr/>
        </p:nvSpPr>
        <p:spPr bwMode="auto">
          <a:xfrm>
            <a:off x="4587875" y="388937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B</a:t>
            </a:r>
          </a:p>
        </p:txBody>
      </p:sp>
      <p:sp>
        <p:nvSpPr>
          <p:cNvPr id="66580" name="Text Box 19"/>
          <p:cNvSpPr txBox="1">
            <a:spLocks noChangeArrowheads="1"/>
          </p:cNvSpPr>
          <p:nvPr/>
        </p:nvSpPr>
        <p:spPr bwMode="auto">
          <a:xfrm>
            <a:off x="6008688" y="49641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C</a:t>
            </a:r>
          </a:p>
        </p:txBody>
      </p:sp>
      <p:sp>
        <p:nvSpPr>
          <p:cNvPr id="66581" name="Text Box 20"/>
          <p:cNvSpPr txBox="1">
            <a:spLocks noChangeArrowheads="1"/>
          </p:cNvSpPr>
          <p:nvPr/>
        </p:nvSpPr>
        <p:spPr bwMode="auto">
          <a:xfrm>
            <a:off x="4548188" y="61547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D</a:t>
            </a:r>
          </a:p>
        </p:txBody>
      </p:sp>
      <p:sp>
        <p:nvSpPr>
          <p:cNvPr id="66582" name="Rectangle 21"/>
          <p:cNvSpPr>
            <a:spLocks noChangeArrowheads="1"/>
          </p:cNvSpPr>
          <p:nvPr/>
        </p:nvSpPr>
        <p:spPr bwMode="auto">
          <a:xfrm>
            <a:off x="3421063" y="4927600"/>
            <a:ext cx="460375" cy="153988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3" name="Rectangle 22"/>
          <p:cNvSpPr>
            <a:spLocks noChangeArrowheads="1"/>
          </p:cNvSpPr>
          <p:nvPr/>
        </p:nvSpPr>
        <p:spPr bwMode="auto">
          <a:xfrm>
            <a:off x="3727450" y="4927600"/>
            <a:ext cx="153988" cy="15398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84" name="Text Box 23"/>
          <p:cNvSpPr txBox="1">
            <a:spLocks noChangeArrowheads="1"/>
          </p:cNvSpPr>
          <p:nvPr/>
        </p:nvSpPr>
        <p:spPr bwMode="auto">
          <a:xfrm>
            <a:off x="457200" y="3886200"/>
            <a:ext cx="2814638" cy="707886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rgbClr val="FF3300"/>
                </a:solidFill>
                <a:latin typeface="Helvetica" charset="0"/>
              </a:rPr>
              <a:t>Packet tells switch how </a:t>
            </a:r>
            <a:r>
              <a:rPr lang="en-US" dirty="0">
                <a:solidFill>
                  <a:srgbClr val="FF3300"/>
                </a:solidFill>
                <a:latin typeface="Helvetica" charset="0"/>
              </a:rPr>
              <a:t>to reach A.</a:t>
            </a:r>
          </a:p>
        </p:txBody>
      </p:sp>
      <p:sp>
        <p:nvSpPr>
          <p:cNvPr id="66585" name="Line 24"/>
          <p:cNvSpPr>
            <a:spLocks noChangeShapeType="1"/>
          </p:cNvSpPr>
          <p:nvPr/>
        </p:nvSpPr>
        <p:spPr bwMode="auto">
          <a:xfrm>
            <a:off x="3227388" y="4695825"/>
            <a:ext cx="6921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0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Self Learning: Handling Misses</a:t>
            </a:r>
          </a:p>
        </p:txBody>
      </p:sp>
      <p:sp>
        <p:nvSpPr>
          <p:cNvPr id="686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1623088"/>
            <a:ext cx="8458200" cy="1617662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Arial" charset="0"/>
                <a:cs typeface="Arial" charset="0"/>
              </a:rPr>
              <a:t>When </a:t>
            </a:r>
            <a:r>
              <a:rPr lang="en-US" dirty="0" smtClean="0">
                <a:latin typeface="Arial" charset="0"/>
                <a:cs typeface="Arial" charset="0"/>
              </a:rPr>
              <a:t>packet arrives </a:t>
            </a:r>
            <a:r>
              <a:rPr lang="en-US" dirty="0">
                <a:latin typeface="Arial" charset="0"/>
                <a:cs typeface="Arial" charset="0"/>
              </a:rPr>
              <a:t>with unfamiliar destination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Forward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packet out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all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other ports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Response may teach switch about that destination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617" name="Rectangle 4"/>
          <p:cNvSpPr>
            <a:spLocks noChangeArrowheads="1"/>
          </p:cNvSpPr>
          <p:nvPr/>
        </p:nvSpPr>
        <p:spPr bwMode="auto">
          <a:xfrm>
            <a:off x="3975100" y="5227638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3968750" y="3946525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3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0" y="3946525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3998913" y="6207125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4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913" y="6207125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5383213" y="4975225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5" name="Clip" r:id="rId7" imgW="1307948" imgH="1084823" progId="MS_ClipArt_Gallery.2">
                  <p:embed/>
                </p:oleObj>
              </mc:Choice>
              <mc:Fallback>
                <p:oleObj name="Clip" r:id="rId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3213" y="4975225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2551113" y="4986338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6" name="Clip" r:id="rId8" imgW="1307948" imgH="1084823" progId="MS_ClipArt_Gallery.2">
                  <p:embed/>
                </p:oleObj>
              </mc:Choice>
              <mc:Fallback>
                <p:oleObj name="Clip" r:id="rId8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113" y="4986338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8" name="Rectangle 9"/>
          <p:cNvSpPr>
            <a:spLocks noChangeArrowheads="1"/>
          </p:cNvSpPr>
          <p:nvPr/>
        </p:nvSpPr>
        <p:spPr bwMode="auto">
          <a:xfrm>
            <a:off x="3033713" y="5129213"/>
            <a:ext cx="153987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Rectangle 10"/>
          <p:cNvSpPr>
            <a:spLocks noChangeArrowheads="1"/>
          </p:cNvSpPr>
          <p:nvPr/>
        </p:nvSpPr>
        <p:spPr bwMode="auto">
          <a:xfrm>
            <a:off x="5289550" y="5129213"/>
            <a:ext cx="153988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Rectangle 11"/>
          <p:cNvSpPr>
            <a:spLocks noChangeArrowheads="1"/>
          </p:cNvSpPr>
          <p:nvPr/>
        </p:nvSpPr>
        <p:spPr bwMode="auto">
          <a:xfrm>
            <a:off x="4210050" y="4386263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Rectangle 12"/>
          <p:cNvSpPr>
            <a:spLocks noChangeArrowheads="1"/>
          </p:cNvSpPr>
          <p:nvPr/>
        </p:nvSpPr>
        <p:spPr bwMode="auto">
          <a:xfrm>
            <a:off x="4217988" y="6013450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Line 13"/>
          <p:cNvSpPr>
            <a:spLocks noChangeShapeType="1"/>
          </p:cNvSpPr>
          <p:nvPr/>
        </p:nvSpPr>
        <p:spPr bwMode="auto">
          <a:xfrm>
            <a:off x="3187700" y="5184775"/>
            <a:ext cx="842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623" name="Line 14"/>
          <p:cNvSpPr>
            <a:spLocks noChangeShapeType="1"/>
          </p:cNvSpPr>
          <p:nvPr/>
        </p:nvSpPr>
        <p:spPr bwMode="auto">
          <a:xfrm>
            <a:off x="4256088" y="4597400"/>
            <a:ext cx="0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624" name="Line 15"/>
          <p:cNvSpPr>
            <a:spLocks noChangeShapeType="1"/>
          </p:cNvSpPr>
          <p:nvPr/>
        </p:nvSpPr>
        <p:spPr bwMode="auto">
          <a:xfrm flipH="1">
            <a:off x="4419600" y="5184775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625" name="Line 16"/>
          <p:cNvSpPr>
            <a:spLocks noChangeShapeType="1"/>
          </p:cNvSpPr>
          <p:nvPr/>
        </p:nvSpPr>
        <p:spPr bwMode="auto">
          <a:xfrm flipV="1">
            <a:off x="4256088" y="5305425"/>
            <a:ext cx="11112" cy="687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626" name="Text Box 17"/>
          <p:cNvSpPr txBox="1">
            <a:spLocks noChangeArrowheads="1"/>
          </p:cNvSpPr>
          <p:nvPr/>
        </p:nvSpPr>
        <p:spPr bwMode="auto">
          <a:xfrm>
            <a:off x="2090738" y="49260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A</a:t>
            </a:r>
          </a:p>
        </p:txBody>
      </p:sp>
      <p:sp>
        <p:nvSpPr>
          <p:cNvPr id="68627" name="Text Box 18"/>
          <p:cNvSpPr txBox="1">
            <a:spLocks noChangeArrowheads="1"/>
          </p:cNvSpPr>
          <p:nvPr/>
        </p:nvSpPr>
        <p:spPr bwMode="auto">
          <a:xfrm>
            <a:off x="4587875" y="388937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B</a:t>
            </a:r>
          </a:p>
        </p:txBody>
      </p:sp>
      <p:sp>
        <p:nvSpPr>
          <p:cNvPr id="68628" name="Text Box 19"/>
          <p:cNvSpPr txBox="1">
            <a:spLocks noChangeArrowheads="1"/>
          </p:cNvSpPr>
          <p:nvPr/>
        </p:nvSpPr>
        <p:spPr bwMode="auto">
          <a:xfrm>
            <a:off x="6008688" y="49641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C</a:t>
            </a:r>
          </a:p>
        </p:txBody>
      </p:sp>
      <p:sp>
        <p:nvSpPr>
          <p:cNvPr id="68629" name="Text Box 20"/>
          <p:cNvSpPr txBox="1">
            <a:spLocks noChangeArrowheads="1"/>
          </p:cNvSpPr>
          <p:nvPr/>
        </p:nvSpPr>
        <p:spPr bwMode="auto">
          <a:xfrm>
            <a:off x="4548188" y="61547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D</a:t>
            </a:r>
          </a:p>
        </p:txBody>
      </p:sp>
      <p:sp>
        <p:nvSpPr>
          <p:cNvPr id="68631" name="Rectangle 22"/>
          <p:cNvSpPr>
            <a:spLocks noChangeArrowheads="1"/>
          </p:cNvSpPr>
          <p:nvPr/>
        </p:nvSpPr>
        <p:spPr bwMode="auto">
          <a:xfrm>
            <a:off x="3421063" y="4927600"/>
            <a:ext cx="460375" cy="153988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2" name="Rectangle 23"/>
          <p:cNvSpPr>
            <a:spLocks noChangeArrowheads="1"/>
          </p:cNvSpPr>
          <p:nvPr/>
        </p:nvSpPr>
        <p:spPr bwMode="auto">
          <a:xfrm>
            <a:off x="3727450" y="4927600"/>
            <a:ext cx="153988" cy="15398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3" name="Freeform 24"/>
          <p:cNvSpPr>
            <a:spLocks/>
          </p:cNvSpPr>
          <p:nvPr/>
        </p:nvSpPr>
        <p:spPr bwMode="auto">
          <a:xfrm>
            <a:off x="3957638" y="4581525"/>
            <a:ext cx="179387" cy="363538"/>
          </a:xfrm>
          <a:custGeom>
            <a:avLst/>
            <a:gdLst>
              <a:gd name="T0" fmla="*/ 0 w 113"/>
              <a:gd name="T1" fmla="*/ 2147483647 h 229"/>
              <a:gd name="T2" fmla="*/ 2147483647 w 113"/>
              <a:gd name="T3" fmla="*/ 2147483647 h 229"/>
              <a:gd name="T4" fmla="*/ 2147483647 w 113"/>
              <a:gd name="T5" fmla="*/ 0 h 229"/>
              <a:gd name="T6" fmla="*/ 0 60000 65536"/>
              <a:gd name="T7" fmla="*/ 0 60000 65536"/>
              <a:gd name="T8" fmla="*/ 0 60000 65536"/>
              <a:gd name="T9" fmla="*/ 0 w 113"/>
              <a:gd name="T10" fmla="*/ 0 h 229"/>
              <a:gd name="T11" fmla="*/ 113 w 113"/>
              <a:gd name="T12" fmla="*/ 229 h 2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" h="229">
                <a:moveTo>
                  <a:pt x="0" y="218"/>
                </a:moveTo>
                <a:cubicBezTo>
                  <a:pt x="40" y="223"/>
                  <a:pt x="81" y="229"/>
                  <a:pt x="97" y="193"/>
                </a:cubicBezTo>
                <a:cubicBezTo>
                  <a:pt x="113" y="157"/>
                  <a:pt x="105" y="78"/>
                  <a:pt x="97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4" name="Freeform 25"/>
          <p:cNvSpPr>
            <a:spLocks/>
          </p:cNvSpPr>
          <p:nvPr/>
        </p:nvSpPr>
        <p:spPr bwMode="auto">
          <a:xfrm>
            <a:off x="3649663" y="5272088"/>
            <a:ext cx="498475" cy="538162"/>
          </a:xfrm>
          <a:custGeom>
            <a:avLst/>
            <a:gdLst>
              <a:gd name="T0" fmla="*/ 0 w 314"/>
              <a:gd name="T1" fmla="*/ 0 h 339"/>
              <a:gd name="T2" fmla="*/ 2147483647 w 314"/>
              <a:gd name="T3" fmla="*/ 2147483647 h 339"/>
              <a:gd name="T4" fmla="*/ 2147483647 w 314"/>
              <a:gd name="T5" fmla="*/ 2147483647 h 339"/>
              <a:gd name="T6" fmla="*/ 0 60000 65536"/>
              <a:gd name="T7" fmla="*/ 0 60000 65536"/>
              <a:gd name="T8" fmla="*/ 0 60000 65536"/>
              <a:gd name="T9" fmla="*/ 0 w 314"/>
              <a:gd name="T10" fmla="*/ 0 h 339"/>
              <a:gd name="T11" fmla="*/ 314 w 314"/>
              <a:gd name="T12" fmla="*/ 339 h 3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4" h="339">
                <a:moveTo>
                  <a:pt x="0" y="0"/>
                </a:moveTo>
                <a:cubicBezTo>
                  <a:pt x="109" y="32"/>
                  <a:pt x="218" y="65"/>
                  <a:pt x="266" y="121"/>
                </a:cubicBezTo>
                <a:cubicBezTo>
                  <a:pt x="314" y="177"/>
                  <a:pt x="302" y="258"/>
                  <a:pt x="290" y="339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35" name="Line 26"/>
          <p:cNvSpPr>
            <a:spLocks noChangeShapeType="1"/>
          </p:cNvSpPr>
          <p:nvPr/>
        </p:nvSpPr>
        <p:spPr bwMode="auto">
          <a:xfrm>
            <a:off x="3957638" y="5003800"/>
            <a:ext cx="12287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34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Hence: Forwarding Rule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25598"/>
            <a:ext cx="8201025" cy="43354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u="sng" dirty="0">
                <a:solidFill>
                  <a:srgbClr val="FF0000"/>
                </a:solidFill>
                <a:latin typeface="Arial" charset="0"/>
                <a:cs typeface="Arial" charset="0"/>
              </a:rPr>
              <a:t>When switch receives a </a:t>
            </a:r>
            <a:r>
              <a:rPr lang="en-US" sz="2800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packet:</a:t>
            </a:r>
            <a:endParaRPr lang="en-US" sz="2800" u="sng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Arial" charset="0"/>
                <a:cs typeface="Arial" charset="0"/>
              </a:rPr>
              <a:t>index the switch table using </a:t>
            </a:r>
            <a:r>
              <a:rPr lang="en-US" sz="2800" dirty="0" smtClean="0">
                <a:latin typeface="Arial" charset="0"/>
                <a:cs typeface="Arial" charset="0"/>
              </a:rPr>
              <a:t>destination MAC</a:t>
            </a:r>
            <a:endParaRPr lang="en-US" sz="2800" b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if </a:t>
            </a:r>
            <a:r>
              <a:rPr lang="en-US" sz="2800" dirty="0">
                <a:latin typeface="Arial" charset="0"/>
                <a:cs typeface="Arial" charset="0"/>
              </a:rPr>
              <a:t>entry found for destination 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     if </a:t>
            </a:r>
            <a:r>
              <a:rPr lang="en-US" sz="2800" dirty="0" err="1">
                <a:latin typeface="Arial" charset="0"/>
                <a:cs typeface="Arial" charset="0"/>
              </a:rPr>
              <a:t>dest</a:t>
            </a:r>
            <a:r>
              <a:rPr lang="en-US" sz="2800" dirty="0">
                <a:latin typeface="Arial" charset="0"/>
                <a:cs typeface="Arial" charset="0"/>
              </a:rPr>
              <a:t> on </a:t>
            </a:r>
            <a:r>
              <a:rPr lang="en-US" sz="2800" dirty="0" smtClean="0">
                <a:latin typeface="Arial" charset="0"/>
                <a:cs typeface="Arial" charset="0"/>
              </a:rPr>
              <a:t>port from </a:t>
            </a:r>
            <a:r>
              <a:rPr lang="en-US" sz="2800" dirty="0">
                <a:latin typeface="Arial" charset="0"/>
                <a:cs typeface="Arial" charset="0"/>
              </a:rPr>
              <a:t>which </a:t>
            </a:r>
            <a:r>
              <a:rPr lang="en-US" sz="2800" dirty="0" smtClean="0">
                <a:latin typeface="Arial" charset="0"/>
                <a:cs typeface="Arial" charset="0"/>
              </a:rPr>
              <a:t>packet arrived</a:t>
            </a:r>
            <a:r>
              <a:rPr lang="en-US" sz="2800" dirty="0">
                <a:latin typeface="Arial" charset="0"/>
                <a:cs typeface="Arial" charset="0"/>
              </a:rPr>
              <a:t/>
            </a:r>
            <a:br>
              <a:rPr lang="en-US" sz="2800" dirty="0">
                <a:latin typeface="Arial" charset="0"/>
                <a:cs typeface="Arial" charset="0"/>
              </a:rPr>
            </a:br>
            <a:r>
              <a:rPr lang="en-US" sz="2800" dirty="0">
                <a:latin typeface="Arial" charset="0"/>
                <a:cs typeface="Arial" charset="0"/>
              </a:rPr>
              <a:t>       </a:t>
            </a:r>
            <a:r>
              <a:rPr lang="en-US" sz="2800" dirty="0" smtClean="0">
                <a:latin typeface="Arial" charset="0"/>
                <a:cs typeface="Arial" charset="0"/>
              </a:rPr>
              <a:t>  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then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cs typeface="Arial" charset="0"/>
              </a:rPr>
              <a:t>drop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packet</a:t>
            </a:r>
            <a:endParaRPr lang="en-US" sz="28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Arial" charset="0"/>
                <a:cs typeface="Arial" charset="0"/>
              </a:rPr>
              <a:t>       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else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cs typeface="Arial" charset="0"/>
              </a:rPr>
              <a:t>forward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packet on port indicated</a:t>
            </a:r>
            <a:endParaRPr lang="en-US" sz="28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}</a:t>
            </a:r>
            <a:endParaRPr lang="en-US" sz="2800" dirty="0">
              <a:latin typeface="Arial" charset="0"/>
              <a:cs typeface="Arial" charset="0"/>
            </a:endParaRPr>
          </a:p>
          <a:p>
            <a:pPr>
              <a:lnSpc>
                <a:spcPct val="50000"/>
              </a:lnSpc>
              <a:buFontTx/>
              <a:buNone/>
            </a:pPr>
            <a:r>
              <a:rPr lang="en-US" sz="2800" dirty="0">
                <a:latin typeface="Arial" charset="0"/>
                <a:cs typeface="Arial" charset="0"/>
              </a:rPr>
              <a:t>    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else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cs typeface="Arial" charset="0"/>
              </a:rPr>
              <a:t>flood</a:t>
            </a:r>
            <a:endParaRPr lang="en-US" sz="2800" dirty="0">
              <a:latin typeface="Arial" charset="0"/>
              <a:cs typeface="Arial" charset="0"/>
            </a:endParaRPr>
          </a:p>
        </p:txBody>
      </p:sp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3008313" y="5838825"/>
            <a:ext cx="3617396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 dirty="0">
                <a:solidFill>
                  <a:schemeClr val="accent2"/>
                </a:solidFill>
                <a:latin typeface="+mn-lt"/>
              </a:rPr>
              <a:t>forward on all </a:t>
            </a:r>
            <a:r>
              <a:rPr lang="en-US" sz="2400" b="0" dirty="0" smtClean="0">
                <a:solidFill>
                  <a:schemeClr val="accent2"/>
                </a:solidFill>
                <a:latin typeface="+mn-lt"/>
              </a:rPr>
              <a:t>but </a:t>
            </a:r>
            <a:r>
              <a:rPr lang="en-US" sz="2400" b="0" dirty="0">
                <a:solidFill>
                  <a:schemeClr val="accent2"/>
                </a:solidFill>
                <a:latin typeface="+mn-lt"/>
              </a:rPr>
              <a:t>the </a:t>
            </a:r>
            <a:r>
              <a:rPr lang="en-US" sz="2400" b="0" dirty="0" smtClean="0">
                <a:solidFill>
                  <a:schemeClr val="accent2"/>
                </a:solidFill>
                <a:latin typeface="+mn-lt"/>
              </a:rPr>
              <a:t>port </a:t>
            </a:r>
            <a:endParaRPr lang="en-US" sz="2400" b="0" dirty="0">
              <a:solidFill>
                <a:schemeClr val="accent2"/>
              </a:solidFill>
              <a:latin typeface="+mn-lt"/>
            </a:endParaRPr>
          </a:p>
          <a:p>
            <a:pPr algn="l"/>
            <a:r>
              <a:rPr lang="en-US" sz="2400" b="0" dirty="0">
                <a:solidFill>
                  <a:schemeClr val="accent2"/>
                </a:solidFill>
                <a:latin typeface="+mn-lt"/>
              </a:rPr>
              <a:t>on which the frame arrived</a:t>
            </a:r>
            <a:endParaRPr lang="en-US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70662" name="Line 5"/>
          <p:cNvSpPr>
            <a:spLocks noChangeShapeType="1"/>
          </p:cNvSpPr>
          <p:nvPr/>
        </p:nvSpPr>
        <p:spPr bwMode="auto">
          <a:xfrm flipH="1" flipV="1">
            <a:off x="2285998" y="5136443"/>
            <a:ext cx="722313" cy="702381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ular Callout 7"/>
          <p:cNvSpPr/>
          <p:nvPr/>
        </p:nvSpPr>
        <p:spPr bwMode="auto">
          <a:xfrm>
            <a:off x="6556021" y="3115733"/>
            <a:ext cx="2362200" cy="762000"/>
          </a:xfrm>
          <a:prstGeom prst="wedgeRectCallout">
            <a:avLst>
              <a:gd name="adj1" fmla="val -131632"/>
              <a:gd name="adj2" fmla="val 2836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800" dirty="0" smtClean="0">
                <a:solidFill>
                  <a:srgbClr val="F47A00"/>
                </a:solidFill>
                <a:ea typeface="ＭＳ Ｐゴシック" charset="0"/>
                <a:cs typeface="ＭＳ Ｐゴシック" charset="0"/>
              </a:rPr>
              <a:t>Why do this?</a:t>
            </a:r>
            <a:endParaRPr lang="en-US" sz="2800" dirty="0">
              <a:solidFill>
                <a:srgbClr val="F47A00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964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Learning Approach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Avoids loop by restricting to spanning tree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This makes flooding possible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Flooding allows packet to reach destination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And in the process switches learn how to reach source of flood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No route “computation”</a:t>
            </a:r>
          </a:p>
          <a:p>
            <a:endParaRPr lang="en-US" dirty="0" smtClean="0"/>
          </a:p>
          <a:p>
            <a:r>
              <a:rPr lang="en-US" dirty="0" smtClean="0"/>
              <a:t>Forwarding entries a consequence of traffic pattern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6356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88022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IP</a:t>
            </a:r>
          </a:p>
          <a:p>
            <a:pPr lvl="1"/>
            <a:r>
              <a:rPr lang="en-US" dirty="0" smtClean="0">
                <a:solidFill>
                  <a:srgbClr val="0000B3"/>
                </a:solidFill>
              </a:rPr>
              <a:t>Packets forwarded on all links</a:t>
            </a:r>
          </a:p>
          <a:p>
            <a:pPr lvl="1"/>
            <a:r>
              <a:rPr lang="en-US" dirty="0" err="1">
                <a:solidFill>
                  <a:srgbClr val="0000B3"/>
                </a:solidFill>
              </a:rPr>
              <a:t>Aggregatable</a:t>
            </a:r>
            <a:r>
              <a:rPr lang="en-US" dirty="0">
                <a:solidFill>
                  <a:srgbClr val="0000B3"/>
                </a:solidFill>
              </a:rPr>
              <a:t> </a:t>
            </a:r>
            <a:r>
              <a:rPr lang="en-US" dirty="0" smtClean="0">
                <a:solidFill>
                  <a:srgbClr val="0000B3"/>
                </a:solidFill>
              </a:rPr>
              <a:t>addresses</a:t>
            </a:r>
          </a:p>
          <a:p>
            <a:pPr lvl="1"/>
            <a:r>
              <a:rPr lang="en-US" dirty="0" smtClean="0">
                <a:solidFill>
                  <a:srgbClr val="0000B3"/>
                </a:solidFill>
              </a:rPr>
              <a:t>Routing protocol computes loop-free </a:t>
            </a:r>
            <a:r>
              <a:rPr lang="en-US" i="1" dirty="0" smtClean="0">
                <a:solidFill>
                  <a:srgbClr val="0000B3"/>
                </a:solidFill>
              </a:rPr>
              <a:t>paths</a:t>
            </a:r>
          </a:p>
          <a:p>
            <a:pPr lvl="1"/>
            <a:r>
              <a:rPr lang="en-US" dirty="0" smtClean="0">
                <a:solidFill>
                  <a:srgbClr val="0000B3"/>
                </a:solidFill>
              </a:rPr>
              <a:t>Forwarding table computed by routing protocol</a:t>
            </a:r>
          </a:p>
          <a:p>
            <a:r>
              <a:rPr lang="en-US" dirty="0" smtClean="0"/>
              <a:t>Ethernet 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Packets forwarded on subset of links (spanning tree)</a:t>
            </a:r>
          </a:p>
          <a:p>
            <a:pPr lvl="1"/>
            <a:r>
              <a:rPr lang="en-US" dirty="0">
                <a:solidFill>
                  <a:srgbClr val="660066"/>
                </a:solidFill>
              </a:rPr>
              <a:t>Flat </a:t>
            </a:r>
            <a:r>
              <a:rPr lang="en-US" dirty="0" smtClean="0">
                <a:solidFill>
                  <a:srgbClr val="660066"/>
                </a:solidFill>
              </a:rPr>
              <a:t>addresses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“Routing” protocol computes loop-free </a:t>
            </a:r>
            <a:r>
              <a:rPr lang="en-US" i="1" dirty="0" smtClean="0">
                <a:solidFill>
                  <a:srgbClr val="660066"/>
                </a:solidFill>
              </a:rPr>
              <a:t>topology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Forwarding table derived from data packets</a:t>
            </a:r>
            <a:r>
              <a:rPr lang="en-US" baseline="30000" dirty="0" smtClean="0">
                <a:solidFill>
                  <a:srgbClr val="660066"/>
                </a:solidFill>
              </a:rPr>
              <a:t>(+SPT for floods)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10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of Ethernet’s Approach?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8310" y="1755421"/>
            <a:ext cx="8229600" cy="4525963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sz="2000" dirty="0">
              <a:latin typeface="Arial"/>
              <a:ea typeface="Arial" charset="0"/>
              <a:cs typeface="Arial"/>
            </a:endParaRPr>
          </a:p>
          <a:p>
            <a:r>
              <a:rPr lang="en-US" sz="2800" dirty="0" smtClean="0">
                <a:latin typeface="Arial"/>
                <a:ea typeface="Arial" charset="0"/>
                <a:cs typeface="Arial"/>
              </a:rPr>
              <a:t>Plug-n-Play: zero-configuration / self-*</a:t>
            </a:r>
            <a:endParaRPr lang="en-US" sz="24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ea typeface="Arial" charset="0"/>
                <a:cs typeface="Arial"/>
              </a:rPr>
              <a:t>Simple</a:t>
            </a:r>
          </a:p>
          <a:p>
            <a:r>
              <a:rPr lang="en-US" sz="2800" dirty="0" smtClean="0">
                <a:solidFill>
                  <a:srgbClr val="0000B3"/>
                </a:solidFill>
                <a:latin typeface="Arial"/>
                <a:ea typeface="Arial" charset="0"/>
                <a:cs typeface="Arial"/>
              </a:rPr>
              <a:t>Cheap</a:t>
            </a:r>
            <a:r>
              <a:rPr lang="en-US" sz="2800" baseline="30000" dirty="0" smtClean="0">
                <a:solidFill>
                  <a:srgbClr val="0000B3"/>
                </a:solidFill>
                <a:latin typeface="Arial"/>
                <a:ea typeface="Arial" charset="0"/>
                <a:cs typeface="Arial"/>
              </a:rPr>
              <a:t>?</a:t>
            </a:r>
            <a:endParaRPr lang="en-US" sz="2800" baseline="30000" dirty="0">
              <a:solidFill>
                <a:srgbClr val="0000B3"/>
              </a:solidFill>
              <a:latin typeface="Arial"/>
              <a:ea typeface="Arial" charset="0"/>
              <a:cs typeface="Arial"/>
            </a:endParaRPr>
          </a:p>
          <a:p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latin typeface="Arial"/>
              <a:ea typeface="Arial" charset="0"/>
              <a:cs typeface="Arial"/>
            </a:endParaRPr>
          </a:p>
          <a:p>
            <a:endParaRPr lang="en-US" dirty="0">
              <a:latin typeface="Arial"/>
              <a:ea typeface="Arial" charset="0"/>
              <a:cs typeface="Arial"/>
            </a:endParaRPr>
          </a:p>
          <a:p>
            <a:pPr lvl="8"/>
            <a:endParaRPr lang="en-US" dirty="0" smtClean="0">
              <a:latin typeface="Arial"/>
              <a:cs typeface="Arial"/>
            </a:endParaRPr>
          </a:p>
          <a:p>
            <a:pPr lvl="8"/>
            <a:endParaRPr lang="en-US" dirty="0" smtClean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9126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 of </a:t>
            </a:r>
            <a:r>
              <a:rPr lang="en-US" dirty="0"/>
              <a:t>T</a:t>
            </a:r>
            <a:r>
              <a:rPr lang="en-US" dirty="0" smtClean="0"/>
              <a:t>his Approach?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sz="2000" dirty="0">
              <a:latin typeface="Arial"/>
              <a:ea typeface="Arial" charset="0"/>
              <a:cs typeface="Arial"/>
            </a:endParaRPr>
          </a:p>
          <a:p>
            <a:r>
              <a:rPr lang="en-US" sz="2800" dirty="0" smtClean="0">
                <a:solidFill>
                  <a:srgbClr val="0000FF"/>
                </a:solidFill>
                <a:latin typeface="Arial"/>
                <a:ea typeface="Arial" charset="0"/>
                <a:cs typeface="Arial"/>
              </a:rPr>
              <a:t>Much </a:t>
            </a:r>
            <a:r>
              <a:rPr lang="en-US" sz="2800" dirty="0">
                <a:solidFill>
                  <a:srgbClr val="0000FF"/>
                </a:solidFill>
                <a:latin typeface="Arial"/>
                <a:ea typeface="Arial" charset="0"/>
                <a:cs typeface="Arial"/>
              </a:rPr>
              <a:t>of the network bandwidth goes unused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  <a:latin typeface="Arial"/>
                <a:ea typeface="Arial" charset="0"/>
                <a:cs typeface="Arial"/>
              </a:rPr>
              <a:t>Forwarding is only over the spanning 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ea typeface="Arial" charset="0"/>
                <a:cs typeface="Arial"/>
              </a:rPr>
              <a:t>tree</a:t>
            </a:r>
            <a:endParaRPr lang="en-US" sz="2800" dirty="0" smtClean="0">
              <a:solidFill>
                <a:srgbClr val="0000FF"/>
              </a:solidFill>
              <a:latin typeface="Arial"/>
              <a:ea typeface="Arial" charset="0"/>
              <a:cs typeface="Arial"/>
            </a:endParaRPr>
          </a:p>
          <a:p>
            <a:r>
              <a:rPr lang="en-US" sz="2800" dirty="0" smtClean="0">
                <a:latin typeface="Arial"/>
                <a:ea typeface="Arial" charset="0"/>
                <a:cs typeface="Arial"/>
              </a:rPr>
              <a:t>Delay </a:t>
            </a:r>
            <a:r>
              <a:rPr lang="en-US" sz="2800" dirty="0">
                <a:latin typeface="Arial"/>
                <a:ea typeface="Arial" charset="0"/>
                <a:cs typeface="Arial"/>
              </a:rPr>
              <a:t>in reestablishing spanning tree</a:t>
            </a:r>
          </a:p>
          <a:p>
            <a:pPr lvl="1"/>
            <a:r>
              <a:rPr lang="en-US" sz="2400" dirty="0">
                <a:latin typeface="Arial"/>
                <a:ea typeface="Arial" charset="0"/>
                <a:cs typeface="Arial"/>
              </a:rPr>
              <a:t>Network is “down” until spanning tree </a:t>
            </a:r>
            <a:r>
              <a:rPr lang="en-US" sz="2400" dirty="0" smtClean="0">
                <a:latin typeface="Arial"/>
                <a:ea typeface="Arial" charset="0"/>
                <a:cs typeface="Arial"/>
              </a:rPr>
              <a:t>rebuilt</a:t>
            </a:r>
          </a:p>
          <a:p>
            <a:pPr lvl="1"/>
            <a:r>
              <a:rPr lang="en-US" sz="2400" dirty="0" smtClean="0">
                <a:latin typeface="Arial"/>
                <a:ea typeface="Arial" charset="0"/>
                <a:cs typeface="Arial"/>
              </a:rPr>
              <a:t>And rebuilt spanning tree may be quite different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Slow </a:t>
            </a:r>
            <a:r>
              <a:rPr lang="en-US" sz="2800" dirty="0">
                <a:latin typeface="Arial"/>
                <a:cs typeface="Arial"/>
              </a:rPr>
              <a:t>to react to host movement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Entries must time </a:t>
            </a:r>
            <a:r>
              <a:rPr lang="en-US" sz="2400" dirty="0" smtClean="0">
                <a:latin typeface="Arial"/>
                <a:cs typeface="Arial"/>
              </a:rPr>
              <a:t>out</a:t>
            </a:r>
          </a:p>
          <a:p>
            <a:r>
              <a:rPr lang="en-US" sz="2800" dirty="0" smtClean="0">
                <a:latin typeface="Arial"/>
                <a:cs typeface="Arial"/>
              </a:rPr>
              <a:t>Poor predictability </a:t>
            </a:r>
          </a:p>
          <a:p>
            <a:pPr lvl="1"/>
            <a:r>
              <a:rPr lang="en-US" sz="2400" dirty="0" smtClean="0">
                <a:latin typeface="Arial"/>
                <a:cs typeface="Arial"/>
              </a:rPr>
              <a:t>Location of root and </a:t>
            </a:r>
            <a:r>
              <a:rPr lang="en-US" sz="2400" dirty="0">
                <a:latin typeface="Arial"/>
                <a:cs typeface="Arial"/>
              </a:rPr>
              <a:t>t</a:t>
            </a:r>
            <a:r>
              <a:rPr lang="en-US" sz="2400" dirty="0" smtClean="0">
                <a:latin typeface="Arial"/>
                <a:cs typeface="Arial"/>
              </a:rPr>
              <a:t>raffic pattern determines forwarding efficiency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latin typeface="Arial"/>
              <a:ea typeface="Arial" charset="0"/>
              <a:cs typeface="Arial"/>
            </a:endParaRPr>
          </a:p>
          <a:p>
            <a:endParaRPr lang="en-US" dirty="0">
              <a:latin typeface="Arial"/>
              <a:ea typeface="Arial" charset="0"/>
              <a:cs typeface="Arial"/>
            </a:endParaRPr>
          </a:p>
          <a:p>
            <a:pPr lvl="8"/>
            <a:endParaRPr lang="en-US" dirty="0" smtClean="0">
              <a:latin typeface="Arial"/>
              <a:cs typeface="Arial"/>
            </a:endParaRPr>
          </a:p>
          <a:p>
            <a:pPr lvl="8"/>
            <a:endParaRPr lang="en-US" dirty="0" smtClean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6471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Switched Ethernet (wrap-up)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Frames and framing 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MAC addresses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Routing 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Forwarding </a:t>
            </a:r>
          </a:p>
          <a:p>
            <a:endParaRPr lang="en-US" dirty="0" smtClean="0"/>
          </a:p>
          <a:p>
            <a:r>
              <a:rPr lang="en-US" dirty="0" smtClean="0"/>
              <a:t>Missing pieces and putting the pieces together</a:t>
            </a:r>
          </a:p>
        </p:txBody>
      </p:sp>
    </p:spTree>
    <p:extLst>
      <p:ext uri="{BB962C8B-B14F-4D97-AF65-F5344CB8AC3E}">
        <p14:creationId xmlns:p14="http://schemas.microsoft.com/office/powerpoint/2010/main" val="304855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Switched Ethernet (wrap-up)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Frames and framing 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MAC addresses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Routing </a:t>
            </a:r>
          </a:p>
          <a:p>
            <a:pPr lvl="1"/>
            <a:r>
              <a:rPr lang="en-US" dirty="0" smtClean="0"/>
              <a:t>Forwarding </a:t>
            </a:r>
          </a:p>
          <a:p>
            <a:endParaRPr lang="en-US" dirty="0" smtClean="0"/>
          </a:p>
          <a:p>
            <a:r>
              <a:rPr lang="en-US" dirty="0" smtClean="0"/>
              <a:t>Missing pieces and putting the pieces together</a:t>
            </a:r>
          </a:p>
        </p:txBody>
      </p:sp>
    </p:spTree>
    <p:extLst>
      <p:ext uri="{BB962C8B-B14F-4D97-AF65-F5344CB8AC3E}">
        <p14:creationId xmlns:p14="http://schemas.microsoft.com/office/powerpoint/2010/main" val="910048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host is “born” knowing only its MAC address</a:t>
            </a:r>
          </a:p>
          <a:p>
            <a:endParaRPr lang="en-US" dirty="0"/>
          </a:p>
          <a:p>
            <a:r>
              <a:rPr lang="en-US" dirty="0" smtClean="0"/>
              <a:t>Must discover lots of information before it can communicate with a remote host B</a:t>
            </a:r>
          </a:p>
          <a:p>
            <a:pPr lvl="1"/>
            <a:r>
              <a:rPr lang="en-US" dirty="0" smtClean="0"/>
              <a:t>what is my IP address?  </a:t>
            </a:r>
          </a:p>
          <a:p>
            <a:pPr lvl="1"/>
            <a:r>
              <a:rPr lang="en-US" dirty="0" smtClean="0"/>
              <a:t>what is B’s IP address? (remote) </a:t>
            </a:r>
          </a:p>
          <a:p>
            <a:pPr lvl="1"/>
            <a:r>
              <a:rPr lang="en-US" dirty="0" smtClean="0"/>
              <a:t>what is B’s MAC address? (if B is local)</a:t>
            </a:r>
          </a:p>
          <a:p>
            <a:pPr lvl="1"/>
            <a:r>
              <a:rPr lang="en-US" dirty="0" smtClean="0"/>
              <a:t>what is my first-hop router’s address? (if B is not local)</a:t>
            </a:r>
          </a:p>
          <a:p>
            <a:pPr lvl="1"/>
            <a:r>
              <a:rPr lang="en-US" i="1" dirty="0" smtClean="0"/>
              <a:t>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11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and DHCP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119" y="1731591"/>
            <a:ext cx="8351043" cy="2399997"/>
          </a:xfrm>
        </p:spPr>
        <p:txBody>
          <a:bodyPr>
            <a:noAutofit/>
          </a:bodyPr>
          <a:lstStyle/>
          <a:p>
            <a:r>
              <a:rPr lang="en-US" dirty="0" smtClean="0"/>
              <a:t>Link layer discovery protocols</a:t>
            </a:r>
          </a:p>
          <a:p>
            <a:pPr lvl="1"/>
            <a:r>
              <a:rPr lang="en-US" dirty="0" smtClean="0"/>
              <a:t>ARP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Address Resolution Protocol</a:t>
            </a:r>
            <a:endParaRPr lang="en-US" dirty="0"/>
          </a:p>
          <a:p>
            <a:pPr lvl="1"/>
            <a:r>
              <a:rPr lang="en-US" dirty="0" smtClean="0"/>
              <a:t> DHCP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Dynamic Host Configuration Protocol</a:t>
            </a:r>
          </a:p>
          <a:p>
            <a:pPr lvl="1"/>
            <a:r>
              <a:rPr lang="en-US" dirty="0" smtClean="0"/>
              <a:t>confined to a single local-area network (LAN) </a:t>
            </a:r>
          </a:p>
          <a:p>
            <a:pPr lvl="1"/>
            <a:r>
              <a:rPr lang="en-US" dirty="0" smtClean="0"/>
              <a:t>rely on broadcast capability </a:t>
            </a:r>
          </a:p>
          <a:p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145019" y="4609912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278619" y="4609912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145019" y="4902012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278619" y="4902012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360919" y="5067112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5494519" y="5067112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3018019" y="5587812"/>
            <a:ext cx="2819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4547470" y="5575112"/>
            <a:ext cx="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4058063" y="4628962"/>
            <a:ext cx="70852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00"/>
                </a:solidFill>
              </a:rPr>
              <a:t>Hosts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3489316" y="5949619"/>
            <a:ext cx="900889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rgbClr val="000000"/>
                </a:solidFill>
              </a:rPr>
              <a:t>Router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4" name="Oval 25"/>
          <p:cNvSpPr>
            <a:spLocks noChangeArrowheads="1"/>
          </p:cNvSpPr>
          <p:nvPr/>
        </p:nvSpPr>
        <p:spPr bwMode="auto">
          <a:xfrm>
            <a:off x="4335803" y="5981512"/>
            <a:ext cx="431800" cy="431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4547470" y="6396379"/>
            <a:ext cx="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730315" y="4616322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>
            <a:off x="4730315" y="4908422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>
            <a:off x="4946215" y="5073522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3662369" y="4616322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>
            <a:off x="3662369" y="4908422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3878269" y="5073522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15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 animBg="1"/>
      <p:bldP spid="20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and DHCP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119" y="1731591"/>
            <a:ext cx="8351043" cy="4239504"/>
          </a:xfrm>
        </p:spPr>
        <p:txBody>
          <a:bodyPr>
            <a:normAutofit/>
          </a:bodyPr>
          <a:lstStyle/>
          <a:p>
            <a:r>
              <a:rPr lang="en-US" dirty="0" smtClean="0"/>
              <a:t>Link layer discovery protocols</a:t>
            </a:r>
          </a:p>
          <a:p>
            <a:r>
              <a:rPr lang="en-US" dirty="0" smtClean="0"/>
              <a:t>Serve two functions </a:t>
            </a:r>
          </a:p>
          <a:p>
            <a:pPr lvl="1"/>
            <a:r>
              <a:rPr lang="en-US" dirty="0" smtClean="0"/>
              <a:t>Discovery of local end-hosts</a:t>
            </a:r>
            <a:endParaRPr lang="en-US" dirty="0"/>
          </a:p>
          <a:p>
            <a:pPr lvl="2"/>
            <a:r>
              <a:rPr lang="en-US" dirty="0" smtClean="0">
                <a:solidFill>
                  <a:srgbClr val="000090"/>
                </a:solidFill>
              </a:rPr>
              <a:t>for communication between hosts on the same LAN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18378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and DHCP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119" y="1731591"/>
            <a:ext cx="8351043" cy="4239504"/>
          </a:xfrm>
        </p:spPr>
        <p:txBody>
          <a:bodyPr>
            <a:normAutofit/>
          </a:bodyPr>
          <a:lstStyle/>
          <a:p>
            <a:r>
              <a:rPr lang="en-US" dirty="0" smtClean="0"/>
              <a:t>Link layer discovery protocols</a:t>
            </a:r>
          </a:p>
          <a:p>
            <a:r>
              <a:rPr lang="en-US" dirty="0" smtClean="0"/>
              <a:t>Serve two functions </a:t>
            </a:r>
          </a:p>
          <a:p>
            <a:pPr lvl="1"/>
            <a:r>
              <a:rPr lang="en-US" dirty="0" smtClean="0"/>
              <a:t>Discovery of local end-hosts</a:t>
            </a:r>
            <a:endParaRPr lang="en-US" dirty="0"/>
          </a:p>
          <a:p>
            <a:pPr lvl="1"/>
            <a:r>
              <a:rPr lang="en-US" dirty="0" smtClean="0"/>
              <a:t>Bootstrap communication with remote hosts</a:t>
            </a:r>
          </a:p>
          <a:p>
            <a:pPr lvl="2"/>
            <a:r>
              <a:rPr lang="en-US" dirty="0" smtClean="0">
                <a:solidFill>
                  <a:srgbClr val="000090"/>
                </a:solidFill>
              </a:rPr>
              <a:t>what’s my IP address?</a:t>
            </a:r>
          </a:p>
          <a:p>
            <a:pPr lvl="2"/>
            <a:r>
              <a:rPr lang="en-US" dirty="0" smtClean="0">
                <a:solidFill>
                  <a:srgbClr val="000090"/>
                </a:solidFill>
              </a:rPr>
              <a:t>who/where is my local DNS server?</a:t>
            </a:r>
          </a:p>
          <a:p>
            <a:pPr lvl="2"/>
            <a:r>
              <a:rPr lang="en-US" dirty="0" smtClean="0">
                <a:solidFill>
                  <a:srgbClr val="000090"/>
                </a:solidFill>
              </a:rPr>
              <a:t>who/where is my first hop router? </a:t>
            </a:r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57741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138" cy="4525963"/>
          </a:xfrm>
        </p:spPr>
        <p:txBody>
          <a:bodyPr/>
          <a:lstStyle/>
          <a:p>
            <a:r>
              <a:rPr lang="en-US" dirty="0" smtClean="0"/>
              <a:t>“Dynamic </a:t>
            </a:r>
            <a:r>
              <a:rPr lang="en-US" dirty="0"/>
              <a:t>H</a:t>
            </a:r>
            <a:r>
              <a:rPr lang="en-US" dirty="0" smtClean="0"/>
              <a:t>ost Configuration Protocol”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defined in RFC 2131</a:t>
            </a:r>
          </a:p>
          <a:p>
            <a:r>
              <a:rPr lang="en-US" dirty="0" smtClean="0"/>
              <a:t>A host uses DHCP to discover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its own IP address 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its </a:t>
            </a:r>
            <a:r>
              <a:rPr lang="en-US" dirty="0" err="1" smtClean="0">
                <a:solidFill>
                  <a:srgbClr val="000090"/>
                </a:solidFill>
              </a:rPr>
              <a:t>netmask</a:t>
            </a:r>
            <a:endParaRPr lang="en-US" dirty="0" smtClean="0">
              <a:solidFill>
                <a:srgbClr val="000090"/>
              </a:solidFill>
            </a:endParaRP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IP address(</a:t>
            </a:r>
            <a:r>
              <a:rPr lang="en-US" dirty="0" err="1" smtClean="0">
                <a:solidFill>
                  <a:srgbClr val="000090"/>
                </a:solidFill>
              </a:rPr>
              <a:t>es</a:t>
            </a:r>
            <a:r>
              <a:rPr lang="en-US" dirty="0" smtClean="0">
                <a:solidFill>
                  <a:srgbClr val="000090"/>
                </a:solidFill>
              </a:rPr>
              <a:t>) for its local DNS name server(s) 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IP address(</a:t>
            </a:r>
            <a:r>
              <a:rPr lang="en-US" dirty="0" err="1" smtClean="0">
                <a:solidFill>
                  <a:srgbClr val="000090"/>
                </a:solidFill>
              </a:rPr>
              <a:t>es</a:t>
            </a:r>
            <a:r>
              <a:rPr lang="en-US" dirty="0" smtClean="0">
                <a:solidFill>
                  <a:srgbClr val="000090"/>
                </a:solidFill>
              </a:rPr>
              <a:t>) for its first-hop “default” router(s)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629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DHCP: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138" cy="342194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or more local DHCP servers maintain required information 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IP address pool, </a:t>
            </a:r>
            <a:r>
              <a:rPr lang="en-US" dirty="0" err="1" smtClean="0">
                <a:solidFill>
                  <a:srgbClr val="000090"/>
                </a:solidFill>
              </a:rPr>
              <a:t>netmask</a:t>
            </a:r>
            <a:r>
              <a:rPr lang="en-US" dirty="0" smtClean="0">
                <a:solidFill>
                  <a:srgbClr val="000090"/>
                </a:solidFill>
              </a:rPr>
              <a:t>, DNS servers, </a:t>
            </a:r>
            <a:r>
              <a:rPr lang="en-US" i="1" dirty="0" smtClean="0">
                <a:solidFill>
                  <a:srgbClr val="000090"/>
                </a:solidFill>
              </a:rPr>
              <a:t>etc.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application that listens on UDP port 67</a:t>
            </a:r>
          </a:p>
          <a:p>
            <a:pPr lvl="1"/>
            <a:endParaRPr lang="en-US" i="1" dirty="0" smtClean="0"/>
          </a:p>
          <a:p>
            <a:pPr marL="457200" lvl="1" indent="0">
              <a:buNone/>
            </a:pPr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8521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DHCP: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138" cy="502786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or more local DHCP servers maintain required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Client </a:t>
            </a:r>
            <a:r>
              <a:rPr lang="en-US" dirty="0" smtClean="0">
                <a:solidFill>
                  <a:srgbClr val="FF0000"/>
                </a:solidFill>
              </a:rPr>
              <a:t>broadcasts</a:t>
            </a:r>
            <a:r>
              <a:rPr lang="en-US" dirty="0" smtClean="0"/>
              <a:t> a DHCP discovery message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L2 broadcast, to MAC address FF:FF:FF:FF:FF:FF</a:t>
            </a:r>
          </a:p>
          <a:p>
            <a:pPr lvl="1"/>
            <a:endParaRPr lang="en-US" i="1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2532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DHCP: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138" cy="502786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or more local DHCP servers maintain required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Client </a:t>
            </a:r>
            <a:r>
              <a:rPr lang="en-US" dirty="0" smtClean="0">
                <a:solidFill>
                  <a:srgbClr val="FF0000"/>
                </a:solidFill>
              </a:rPr>
              <a:t>broadcasts</a:t>
            </a:r>
            <a:r>
              <a:rPr lang="en-US" dirty="0" smtClean="0"/>
              <a:t> a DHCP discovery message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or more DHCP servers responds with a DHCP  “offer” message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proposed IP address for client,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lease time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other parameters </a:t>
            </a:r>
          </a:p>
          <a:p>
            <a:pPr marL="971550" lvl="1" indent="-514350">
              <a:buFont typeface="+mj-lt"/>
              <a:buAutoNum type="arabicPeriod"/>
            </a:pPr>
            <a:endParaRPr lang="en-US" i="1" dirty="0" smtClean="0">
              <a:solidFill>
                <a:srgbClr val="00009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9221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DHCP: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138" cy="502786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or more local DHCP servers maintain required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Client </a:t>
            </a:r>
            <a:r>
              <a:rPr lang="en-US" dirty="0" smtClean="0">
                <a:solidFill>
                  <a:srgbClr val="FF0000"/>
                </a:solidFill>
              </a:rPr>
              <a:t>broadcasts</a:t>
            </a:r>
            <a:r>
              <a:rPr lang="en-US" dirty="0" smtClean="0"/>
              <a:t> a DHCP discovery message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or more DHCP servers responds with a DHCP  “offer” message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Client </a:t>
            </a:r>
            <a:r>
              <a:rPr lang="en-US" dirty="0" smtClean="0">
                <a:solidFill>
                  <a:srgbClr val="FF0000"/>
                </a:solidFill>
              </a:rPr>
              <a:t>broadcasts </a:t>
            </a:r>
            <a:r>
              <a:rPr lang="en-US" dirty="0" smtClean="0"/>
              <a:t>a DHCP request message</a:t>
            </a:r>
          </a:p>
          <a:p>
            <a:pPr marL="914400" lvl="1" indent="-514350"/>
            <a:r>
              <a:rPr lang="en-US" dirty="0" smtClean="0">
                <a:solidFill>
                  <a:srgbClr val="000090"/>
                </a:solidFill>
              </a:rPr>
              <a:t>specifies which offer it wants </a:t>
            </a:r>
          </a:p>
          <a:p>
            <a:pPr marL="914400" lvl="1" indent="-514350"/>
            <a:r>
              <a:rPr lang="en-US" dirty="0" smtClean="0">
                <a:solidFill>
                  <a:srgbClr val="000090"/>
                </a:solidFill>
              </a:rPr>
              <a:t>echoes accepted parameters</a:t>
            </a:r>
          </a:p>
          <a:p>
            <a:pPr marL="914400" lvl="1" indent="-514350"/>
            <a:r>
              <a:rPr lang="en-US" dirty="0" smtClean="0">
                <a:solidFill>
                  <a:srgbClr val="000090"/>
                </a:solidFill>
              </a:rPr>
              <a:t>other DHCP servers learn they were not chosen</a:t>
            </a:r>
          </a:p>
        </p:txBody>
      </p:sp>
    </p:spTree>
    <p:extLst>
      <p:ext uri="{BB962C8B-B14F-4D97-AF65-F5344CB8AC3E}">
        <p14:creationId xmlns:p14="http://schemas.microsoft.com/office/powerpoint/2010/main" val="6411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DHCP: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138" cy="561638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or more local DHCP servers maintain required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Client </a:t>
            </a:r>
            <a:r>
              <a:rPr lang="en-US" dirty="0" smtClean="0">
                <a:solidFill>
                  <a:srgbClr val="FF0000"/>
                </a:solidFill>
              </a:rPr>
              <a:t>broadcasts</a:t>
            </a:r>
            <a:r>
              <a:rPr lang="en-US" dirty="0" smtClean="0"/>
              <a:t> a DHCP discovery message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or more DHCP servers responds with a DHCP  “offer” message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Client </a:t>
            </a:r>
            <a:r>
              <a:rPr lang="en-US" dirty="0" smtClean="0">
                <a:solidFill>
                  <a:srgbClr val="FF0000"/>
                </a:solidFill>
              </a:rPr>
              <a:t>broadcasts </a:t>
            </a:r>
            <a:r>
              <a:rPr lang="en-US" dirty="0" smtClean="0"/>
              <a:t>a DHCP request message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Selected DHCP server responds with an ACK</a:t>
            </a:r>
          </a:p>
        </p:txBody>
      </p:sp>
    </p:spTree>
    <p:extLst>
      <p:ext uri="{BB962C8B-B14F-4D97-AF65-F5344CB8AC3E}">
        <p14:creationId xmlns:p14="http://schemas.microsoft.com/office/powerpoint/2010/main" val="1250063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0" y="2108199"/>
            <a:ext cx="8819444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Switched Ethernet </a:t>
            </a:r>
          </a:p>
          <a:p>
            <a:pPr lvl="1"/>
            <a:r>
              <a:rPr lang="en-US" dirty="0" smtClean="0"/>
              <a:t>Frame formats</a:t>
            </a:r>
          </a:p>
          <a:p>
            <a:pPr lvl="1"/>
            <a:r>
              <a:rPr lang="en-US" dirty="0" smtClean="0"/>
              <a:t>MAC addresses</a:t>
            </a:r>
          </a:p>
          <a:p>
            <a:pPr lvl="1"/>
            <a:r>
              <a:rPr lang="en-US" dirty="0" smtClean="0"/>
              <a:t>Spanning Tree approach</a:t>
            </a:r>
          </a:p>
          <a:p>
            <a:pPr lvl="2"/>
            <a:r>
              <a:rPr lang="en-US" dirty="0" smtClean="0"/>
              <a:t>Take arbitrary topology</a:t>
            </a:r>
          </a:p>
          <a:p>
            <a:pPr lvl="2"/>
            <a:r>
              <a:rPr lang="en-US" dirty="0" smtClean="0"/>
              <a:t>Pick subset of links that form a </a:t>
            </a:r>
            <a:r>
              <a:rPr lang="en-US" dirty="0"/>
              <a:t>spanning </a:t>
            </a:r>
            <a:r>
              <a:rPr lang="en-US" dirty="0" smtClean="0"/>
              <a:t>tree</a:t>
            </a:r>
          </a:p>
          <a:p>
            <a:pPr lvl="2"/>
            <a:endParaRPr lang="en-US" dirty="0" smtClean="0"/>
          </a:p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Today: how do we forward over the spanning tree?</a:t>
            </a:r>
          </a:p>
        </p:txBody>
      </p:sp>
    </p:spTree>
    <p:extLst>
      <p:ext uri="{BB962C8B-B14F-4D97-AF65-F5344CB8AC3E}">
        <p14:creationId xmlns:p14="http://schemas.microsoft.com/office/powerpoint/2010/main" val="1866127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DHCP: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138" cy="561638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or more local DHCP servers maintain required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Client </a:t>
            </a:r>
            <a:r>
              <a:rPr lang="en-US" dirty="0" smtClean="0">
                <a:solidFill>
                  <a:srgbClr val="FF0000"/>
                </a:solidFill>
              </a:rPr>
              <a:t>broadcasts</a:t>
            </a:r>
            <a:r>
              <a:rPr lang="en-US" dirty="0" smtClean="0"/>
              <a:t> a DHCP </a:t>
            </a:r>
            <a:r>
              <a:rPr lang="en-US" u="sng" dirty="0" smtClean="0"/>
              <a:t>discovery</a:t>
            </a:r>
            <a:r>
              <a:rPr lang="en-US" dirty="0" smtClean="0"/>
              <a:t> message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or more DHCP servers responds with a DHCP  “</a:t>
            </a:r>
            <a:r>
              <a:rPr lang="en-US" u="sng" dirty="0" smtClean="0"/>
              <a:t>offer</a:t>
            </a:r>
            <a:r>
              <a:rPr lang="en-US" dirty="0" smtClean="0"/>
              <a:t>” message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Client </a:t>
            </a:r>
            <a:r>
              <a:rPr lang="en-US" dirty="0" smtClean="0">
                <a:solidFill>
                  <a:srgbClr val="FF0000"/>
                </a:solidFill>
              </a:rPr>
              <a:t>broadcasts </a:t>
            </a:r>
            <a:r>
              <a:rPr lang="en-US" dirty="0" smtClean="0"/>
              <a:t>a DHCP </a:t>
            </a:r>
            <a:r>
              <a:rPr lang="en-US" u="sng" dirty="0" smtClean="0"/>
              <a:t>request</a:t>
            </a:r>
            <a:r>
              <a:rPr lang="en-US" dirty="0" smtClean="0"/>
              <a:t> message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Selected DHCP server responds with an </a:t>
            </a:r>
            <a:r>
              <a:rPr lang="en-US" u="sng" dirty="0" smtClean="0"/>
              <a:t>ACK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000090"/>
                </a:solidFill>
              </a:rPr>
              <a:t>(DHCP “relay agents” used when the DHCP server  isn’t on the same broadcast domain -- see text)</a:t>
            </a:r>
          </a:p>
        </p:txBody>
      </p:sp>
    </p:spTree>
    <p:extLst>
      <p:ext uri="{BB962C8B-B14F-4D97-AF65-F5344CB8AC3E}">
        <p14:creationId xmlns:p14="http://schemas.microsoft.com/office/powerpoint/2010/main" val="1438997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 uses “soft state”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73" y="1366616"/>
            <a:ext cx="9151102" cy="52578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sz="2800" dirty="0" smtClean="0"/>
          </a:p>
          <a:p>
            <a:pPr marL="342900" lvl="1" indent="-342900">
              <a:lnSpc>
                <a:spcPct val="80000"/>
              </a:lnSpc>
              <a:buFont typeface="Arial"/>
              <a:buChar char="•"/>
            </a:pPr>
            <a:r>
              <a:rPr lang="en-US" dirty="0" smtClean="0"/>
              <a:t>Soft state: if not refreshed, state is forgotten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90"/>
                </a:solidFill>
              </a:rPr>
              <a:t>hard state: allocation is deliberately returned/withdrawn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90"/>
                </a:solidFill>
              </a:rPr>
              <a:t>e.g., used to track address allocation in DHCP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Implementation: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90"/>
                </a:solidFill>
              </a:rPr>
              <a:t>address allocations are associated with a lease period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90"/>
                </a:solidFill>
              </a:rPr>
              <a:t>server: sets a timer associated with the record of allocation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90"/>
                </a:solidFill>
              </a:rPr>
              <a:t>client: must request a refresh before lease period expires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90"/>
                </a:solidFill>
              </a:rPr>
              <a:t>server: resets timer when a refresh arrives; sends ACK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90"/>
                </a:solidFill>
              </a:rPr>
              <a:t>server: reclaims allocated address when timer expires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Simple, yet robust under failure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state always fixes itself in (small constant of) lease time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8437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state under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91" y="5169646"/>
            <a:ext cx="7452131" cy="15487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happens when host XYZ fails? </a:t>
            </a:r>
          </a:p>
          <a:p>
            <a:pPr lvl="1"/>
            <a:r>
              <a:rPr lang="en-US" dirty="0" smtClean="0"/>
              <a:t>refreshes from XYZ stop</a:t>
            </a:r>
          </a:p>
          <a:p>
            <a:pPr lvl="1"/>
            <a:r>
              <a:rPr lang="en-US" dirty="0" smtClean="0"/>
              <a:t>server reclaims </a:t>
            </a:r>
            <a:r>
              <a:rPr lang="en-US" i="1" dirty="0" err="1" smtClean="0"/>
              <a:t>a.b.c.d</a:t>
            </a:r>
            <a:r>
              <a:rPr lang="en-US" i="1" dirty="0" smtClean="0"/>
              <a:t> </a:t>
            </a:r>
            <a:r>
              <a:rPr lang="en-US" dirty="0" smtClean="0"/>
              <a:t>after O(</a:t>
            </a:r>
            <a:r>
              <a:rPr lang="en-US" dirty="0"/>
              <a:t>l</a:t>
            </a:r>
            <a:r>
              <a:rPr lang="en-US" dirty="0" smtClean="0"/>
              <a:t>ease period)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140323" y="3069531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273923" y="3069531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140323" y="3361631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7273923" y="3361631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356223" y="3526731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7489823" y="3526731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4185047" y="4034731"/>
            <a:ext cx="3647676" cy="12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6542774" y="4034731"/>
            <a:ext cx="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484620" y="4409238"/>
            <a:ext cx="900889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rgbClr val="000000"/>
                </a:solidFill>
              </a:rPr>
              <a:t>Router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4" name="Oval 25"/>
          <p:cNvSpPr>
            <a:spLocks noChangeArrowheads="1"/>
          </p:cNvSpPr>
          <p:nvPr/>
        </p:nvSpPr>
        <p:spPr bwMode="auto">
          <a:xfrm>
            <a:off x="6331107" y="4441131"/>
            <a:ext cx="431800" cy="431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725619" y="3075941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>
            <a:off x="6725619" y="3368041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6941519" y="3533141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5657673" y="3075941"/>
            <a:ext cx="431800" cy="431800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5657673" y="3368041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5873573" y="3533141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5618723" y="3047914"/>
            <a:ext cx="490520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</a:rPr>
              <a:t>XYZ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252455" y="3058578"/>
            <a:ext cx="431800" cy="431800"/>
          </a:xfrm>
          <a:prstGeom prst="rect">
            <a:avLst/>
          </a:prstGeom>
          <a:solidFill>
            <a:srgbClr val="3366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4252455" y="3350678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>
            <a:off x="4468355" y="3515778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4110459" y="2485479"/>
            <a:ext cx="716944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</a:rPr>
              <a:t>DHCP</a:t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Server 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4468355" y="1500701"/>
            <a:ext cx="3364368" cy="791943"/>
          </a:xfrm>
          <a:prstGeom prst="wedgeEllipseCallout">
            <a:avLst>
              <a:gd name="adj1" fmla="val -12599"/>
              <a:gd name="adj2" fmla="val 137504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err="1" smtClean="0">
                <a:solidFill>
                  <a:srgbClr val="000000"/>
                </a:solidFill>
              </a:rPr>
              <a:t>a.b.c.d</a:t>
            </a:r>
            <a:r>
              <a:rPr lang="en-US" sz="2000" dirty="0" smtClean="0">
                <a:solidFill>
                  <a:srgbClr val="000000"/>
                </a:solidFill>
              </a:rPr>
              <a:t> is mine from (now’, </a:t>
            </a:r>
            <a:r>
              <a:rPr lang="en-US" sz="2000" dirty="0" err="1" smtClean="0">
                <a:solidFill>
                  <a:srgbClr val="000000"/>
                </a:solidFill>
              </a:rPr>
              <a:t>now’+lease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9" name="Oval Callout 28"/>
          <p:cNvSpPr/>
          <p:nvPr/>
        </p:nvSpPr>
        <p:spPr>
          <a:xfrm>
            <a:off x="268940" y="1940699"/>
            <a:ext cx="3287060" cy="791943"/>
          </a:xfrm>
          <a:prstGeom prst="wedgeEllipseCallout">
            <a:avLst>
              <a:gd name="adj1" fmla="val 76221"/>
              <a:gd name="adj2" fmla="val 11109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err="1" smtClean="0">
                <a:solidFill>
                  <a:srgbClr val="000000"/>
                </a:solidFill>
              </a:rPr>
              <a:t>a.b.c.d</a:t>
            </a:r>
            <a:r>
              <a:rPr lang="en-US" sz="2000" dirty="0" smtClean="0">
                <a:solidFill>
                  <a:srgbClr val="000000"/>
                </a:solidFill>
              </a:rPr>
              <a:t> is XYZ’s from (now, </a:t>
            </a:r>
            <a:r>
              <a:rPr lang="en-US" sz="2000" err="1" smtClean="0">
                <a:solidFill>
                  <a:srgbClr val="000000"/>
                </a:solidFill>
              </a:rPr>
              <a:t>now</a:t>
            </a:r>
            <a:r>
              <a:rPr lang="en-US" sz="2000" smtClean="0">
                <a:solidFill>
                  <a:srgbClr val="000000"/>
                </a:solidFill>
              </a:rPr>
              <a:t>+c.lease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2" name="Lightning Bolt 31"/>
          <p:cNvSpPr/>
          <p:nvPr/>
        </p:nvSpPr>
        <p:spPr>
          <a:xfrm>
            <a:off x="5494528" y="2852428"/>
            <a:ext cx="504098" cy="498164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99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state under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2780" y="4691534"/>
            <a:ext cx="9487646" cy="231588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happens when server fails? </a:t>
            </a:r>
          </a:p>
          <a:p>
            <a:pPr lvl="1"/>
            <a:r>
              <a:rPr lang="en-US" dirty="0" smtClean="0"/>
              <a:t>ACKs from server stop</a:t>
            </a:r>
          </a:p>
          <a:p>
            <a:pPr lvl="1"/>
            <a:r>
              <a:rPr lang="en-US" dirty="0" smtClean="0"/>
              <a:t>XYZ releases address  after O(lease period); send new request</a:t>
            </a:r>
          </a:p>
          <a:p>
            <a:pPr lvl="1"/>
            <a:r>
              <a:rPr lang="en-US" dirty="0" smtClean="0"/>
              <a:t>A new DHCP server can come up from a `cold start’ and </a:t>
            </a:r>
            <a:br>
              <a:rPr lang="en-US" dirty="0" smtClean="0"/>
            </a:br>
            <a:r>
              <a:rPr lang="en-US" dirty="0" smtClean="0"/>
              <a:t>we’re back on track in ~lease time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140323" y="3069531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273923" y="3069531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140323" y="3361631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7273923" y="3361631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356223" y="3526731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7489823" y="3526731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4185047" y="4034731"/>
            <a:ext cx="3647676" cy="12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6542774" y="4034731"/>
            <a:ext cx="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484620" y="4409238"/>
            <a:ext cx="900889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rgbClr val="000000"/>
                </a:solidFill>
              </a:rPr>
              <a:t>Router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4" name="Oval 25"/>
          <p:cNvSpPr>
            <a:spLocks noChangeArrowheads="1"/>
          </p:cNvSpPr>
          <p:nvPr/>
        </p:nvSpPr>
        <p:spPr bwMode="auto">
          <a:xfrm>
            <a:off x="6331107" y="4441131"/>
            <a:ext cx="431800" cy="431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725619" y="3075941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>
            <a:off x="6725619" y="3368041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6941519" y="3533141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5657673" y="3075941"/>
            <a:ext cx="431800" cy="431800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5657673" y="3368041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5873573" y="3533141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5618723" y="3047914"/>
            <a:ext cx="490520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</a:rPr>
              <a:t>XYZ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252455" y="3058578"/>
            <a:ext cx="431800" cy="431800"/>
          </a:xfrm>
          <a:prstGeom prst="rect">
            <a:avLst/>
          </a:prstGeom>
          <a:solidFill>
            <a:srgbClr val="3366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4252455" y="3350678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>
            <a:off x="4468355" y="3515778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4110459" y="2485479"/>
            <a:ext cx="716944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</a:rPr>
              <a:t>DHCP</a:t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Server 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4468355" y="1500701"/>
            <a:ext cx="3364368" cy="791943"/>
          </a:xfrm>
          <a:prstGeom prst="wedgeEllipseCallout">
            <a:avLst>
              <a:gd name="adj1" fmla="val -12599"/>
              <a:gd name="adj2" fmla="val 137504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err="1" smtClean="0">
                <a:solidFill>
                  <a:srgbClr val="000000"/>
                </a:solidFill>
              </a:rPr>
              <a:t>a.b.c.d</a:t>
            </a:r>
            <a:r>
              <a:rPr lang="en-US" sz="2000" dirty="0" smtClean="0">
                <a:solidFill>
                  <a:srgbClr val="000000"/>
                </a:solidFill>
              </a:rPr>
              <a:t> is mine from (now, </a:t>
            </a:r>
            <a:r>
              <a:rPr lang="en-US" sz="2000" dirty="0" err="1" smtClean="0">
                <a:solidFill>
                  <a:srgbClr val="000000"/>
                </a:solidFill>
              </a:rPr>
              <a:t>now+lease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9" name="Oval Callout 28"/>
          <p:cNvSpPr/>
          <p:nvPr/>
        </p:nvSpPr>
        <p:spPr>
          <a:xfrm>
            <a:off x="268940" y="1940699"/>
            <a:ext cx="3287060" cy="791943"/>
          </a:xfrm>
          <a:prstGeom prst="wedgeEllipseCallout">
            <a:avLst>
              <a:gd name="adj1" fmla="val 76221"/>
              <a:gd name="adj2" fmla="val 11109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err="1" smtClean="0">
                <a:solidFill>
                  <a:srgbClr val="000000"/>
                </a:solidFill>
              </a:rPr>
              <a:t>a.b.c.d</a:t>
            </a:r>
            <a:r>
              <a:rPr lang="en-US" sz="2000" dirty="0" smtClean="0">
                <a:solidFill>
                  <a:srgbClr val="000000"/>
                </a:solidFill>
              </a:rPr>
              <a:t> is XYZ’s from (now, </a:t>
            </a:r>
            <a:r>
              <a:rPr lang="en-US" sz="2000" dirty="0" err="1" smtClean="0">
                <a:solidFill>
                  <a:srgbClr val="000000"/>
                </a:solidFill>
              </a:rPr>
              <a:t>now+c.lease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0" name="Lightning Bolt 29"/>
          <p:cNvSpPr/>
          <p:nvPr/>
        </p:nvSpPr>
        <p:spPr>
          <a:xfrm>
            <a:off x="4150132" y="3047914"/>
            <a:ext cx="504098" cy="498164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31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state under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91" y="5199528"/>
            <a:ext cx="7452131" cy="15487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happens if the network fails?</a:t>
            </a:r>
          </a:p>
          <a:p>
            <a:pPr lvl="1"/>
            <a:r>
              <a:rPr lang="en-US" dirty="0" smtClean="0"/>
              <a:t>refreshes and ACKs don’t get through </a:t>
            </a:r>
          </a:p>
          <a:p>
            <a:pPr lvl="1"/>
            <a:r>
              <a:rPr lang="en-US" dirty="0" smtClean="0"/>
              <a:t>XYZ release address; DHCP server reclaims it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140323" y="3069531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273923" y="3069531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140323" y="3361631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7273923" y="3361631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356223" y="3526731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7489823" y="3526731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4185047" y="4034731"/>
            <a:ext cx="3647676" cy="12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6542774" y="4034731"/>
            <a:ext cx="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484620" y="4409238"/>
            <a:ext cx="900889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rgbClr val="000000"/>
                </a:solidFill>
              </a:rPr>
              <a:t>Router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4" name="Oval 25"/>
          <p:cNvSpPr>
            <a:spLocks noChangeArrowheads="1"/>
          </p:cNvSpPr>
          <p:nvPr/>
        </p:nvSpPr>
        <p:spPr bwMode="auto">
          <a:xfrm>
            <a:off x="6331107" y="4441131"/>
            <a:ext cx="431800" cy="431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725619" y="3075941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>
            <a:off x="6725619" y="3368041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6941519" y="3533141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5657673" y="3075941"/>
            <a:ext cx="431800" cy="431800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5657673" y="3368041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5873573" y="3533141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5618723" y="3047914"/>
            <a:ext cx="490520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</a:rPr>
              <a:t>XYZ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252455" y="3058578"/>
            <a:ext cx="431800" cy="431800"/>
          </a:xfrm>
          <a:prstGeom prst="rect">
            <a:avLst/>
          </a:prstGeom>
          <a:solidFill>
            <a:srgbClr val="3366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4252455" y="3350678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>
            <a:off x="4468355" y="3515778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4110459" y="2485479"/>
            <a:ext cx="716944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</a:rPr>
              <a:t>DHCP</a:t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Server 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4468355" y="1500701"/>
            <a:ext cx="3364368" cy="791943"/>
          </a:xfrm>
          <a:prstGeom prst="wedgeEllipseCallout">
            <a:avLst>
              <a:gd name="adj1" fmla="val -12599"/>
              <a:gd name="adj2" fmla="val 137504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err="1" smtClean="0">
                <a:solidFill>
                  <a:srgbClr val="000000"/>
                </a:solidFill>
              </a:rPr>
              <a:t>a.b.c.d</a:t>
            </a:r>
            <a:r>
              <a:rPr lang="en-US" sz="2000" dirty="0" smtClean="0">
                <a:solidFill>
                  <a:srgbClr val="000000"/>
                </a:solidFill>
              </a:rPr>
              <a:t> is mine from (now, </a:t>
            </a:r>
            <a:r>
              <a:rPr lang="en-US" sz="2000" dirty="0" err="1" smtClean="0">
                <a:solidFill>
                  <a:srgbClr val="000000"/>
                </a:solidFill>
              </a:rPr>
              <a:t>now+lease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9" name="Oval Callout 28"/>
          <p:cNvSpPr/>
          <p:nvPr/>
        </p:nvSpPr>
        <p:spPr>
          <a:xfrm>
            <a:off x="268940" y="1940699"/>
            <a:ext cx="3287060" cy="791943"/>
          </a:xfrm>
          <a:prstGeom prst="wedgeEllipseCallout">
            <a:avLst>
              <a:gd name="adj1" fmla="val 76221"/>
              <a:gd name="adj2" fmla="val 11109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err="1" smtClean="0">
                <a:solidFill>
                  <a:srgbClr val="000000"/>
                </a:solidFill>
              </a:rPr>
              <a:t>a.b.c.d</a:t>
            </a:r>
            <a:r>
              <a:rPr lang="en-US" sz="2000" dirty="0" smtClean="0">
                <a:solidFill>
                  <a:srgbClr val="000000"/>
                </a:solidFill>
              </a:rPr>
              <a:t> is XYZ’s from (now, </a:t>
            </a:r>
            <a:r>
              <a:rPr lang="en-US" sz="2000" dirty="0" err="1" smtClean="0">
                <a:solidFill>
                  <a:srgbClr val="000000"/>
                </a:solidFill>
              </a:rPr>
              <a:t>now+c.lease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0" name="Lightning Bolt 29"/>
          <p:cNvSpPr/>
          <p:nvPr/>
        </p:nvSpPr>
        <p:spPr>
          <a:xfrm>
            <a:off x="4684255" y="3774696"/>
            <a:ext cx="504098" cy="498164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73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184025" y="3903467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113253" y="3903467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184025" y="4195567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113253" y="4195567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399925" y="4360667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5329153" y="4360667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2228749" y="4868667"/>
            <a:ext cx="4911808" cy="12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4586476" y="4868667"/>
            <a:ext cx="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3528322" y="5243174"/>
            <a:ext cx="900889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rgbClr val="000000"/>
                </a:solidFill>
              </a:rPr>
              <a:t>Router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4" name="Oval 25"/>
          <p:cNvSpPr>
            <a:spLocks noChangeArrowheads="1"/>
          </p:cNvSpPr>
          <p:nvPr/>
        </p:nvSpPr>
        <p:spPr bwMode="auto">
          <a:xfrm>
            <a:off x="4374809" y="5275067"/>
            <a:ext cx="431800" cy="431800"/>
          </a:xfrm>
          <a:prstGeom prst="ellipse">
            <a:avLst/>
          </a:prstGeom>
          <a:solidFill>
            <a:srgbClr val="660066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564949" y="3909877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>
            <a:off x="4564949" y="4201977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4780849" y="4367077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701375" y="3909877"/>
            <a:ext cx="431800" cy="431800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3701375" y="4201977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3917275" y="4367077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5045845" y="3870531"/>
            <a:ext cx="567765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</a:rPr>
              <a:t>Host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4512139" y="3876941"/>
            <a:ext cx="567765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</a:rPr>
              <a:t>Host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3623802" y="3881850"/>
            <a:ext cx="567765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</a:rPr>
              <a:t>Host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3133890" y="3873661"/>
            <a:ext cx="567765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</a:rPr>
              <a:t>Host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296157" y="3892514"/>
            <a:ext cx="431800" cy="431800"/>
          </a:xfrm>
          <a:prstGeom prst="rect">
            <a:avLst/>
          </a:prstGeom>
          <a:solidFill>
            <a:srgbClr val="3366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2296157" y="4184614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>
            <a:off x="2512057" y="4349714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2154161" y="3319415"/>
            <a:ext cx="716944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</a:rPr>
              <a:t>DHCP</a:t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Server 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536610" y="1204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Are we there yet?</a:t>
            </a:r>
            <a:endParaRPr lang="en-US" dirty="0"/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6547092" y="3935277"/>
            <a:ext cx="431800" cy="431800"/>
          </a:xfrm>
          <a:prstGeom prst="rect">
            <a:avLst/>
          </a:prstGeom>
          <a:solidFill>
            <a:srgbClr val="008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6547092" y="4227377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>
            <a:off x="6762992" y="4392477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405096" y="3362178"/>
            <a:ext cx="716944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</a:rPr>
              <a:t>DNS</a:t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Server 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5" name="Oval Callout 34"/>
          <p:cNvSpPr/>
          <p:nvPr/>
        </p:nvSpPr>
        <p:spPr>
          <a:xfrm>
            <a:off x="2727957" y="1737311"/>
            <a:ext cx="3677139" cy="1582103"/>
          </a:xfrm>
          <a:prstGeom prst="wedgeEllipseCallout">
            <a:avLst>
              <a:gd name="adj1" fmla="val -16166"/>
              <a:gd name="adj2" fmla="val 86353"/>
            </a:avLst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2962994" y="1954964"/>
            <a:ext cx="3203909" cy="1320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1600" u="sng" dirty="0" smtClean="0"/>
              <a:t>What I learnt from DHCP</a:t>
            </a:r>
          </a:p>
          <a:p>
            <a:pPr algn="ctr" eaLnBrk="0" hangingPunct="0"/>
            <a:r>
              <a:rPr lang="en-US" sz="1600" dirty="0" smtClean="0"/>
              <a:t>my IP: 1.2.3.48</a:t>
            </a:r>
          </a:p>
          <a:p>
            <a:pPr algn="ctr" eaLnBrk="0" hangingPunct="0"/>
            <a:r>
              <a:rPr lang="en-US" sz="1600" dirty="0" err="1" smtClean="0"/>
              <a:t>netmask</a:t>
            </a:r>
            <a:r>
              <a:rPr lang="en-US" sz="1600" dirty="0" smtClean="0"/>
              <a:t>: 1.2.3.0/24 (255.255.255.0)</a:t>
            </a:r>
          </a:p>
          <a:p>
            <a:pPr algn="ctr" eaLnBrk="0" hangingPunct="0"/>
            <a:r>
              <a:rPr lang="en-US" sz="1600" dirty="0" smtClean="0"/>
              <a:t>Local DNS: 1.2.3.156</a:t>
            </a:r>
          </a:p>
          <a:p>
            <a:pPr algn="ctr" eaLnBrk="0" hangingPunct="0"/>
            <a:r>
              <a:rPr lang="en-US" sz="1600" dirty="0" smtClean="0"/>
              <a:t>router: 1.2.3.19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42620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Sending Packets Over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Link-Layer</a:t>
            </a:r>
            <a:endParaRPr lang="en-US" sz="6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666" y="5047597"/>
            <a:ext cx="9144000" cy="2587813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Arial" charset="0"/>
              </a:rPr>
              <a:t>Link layer only understands </a:t>
            </a:r>
            <a:r>
              <a:rPr lang="en-US" dirty="0">
                <a:cs typeface="Arial" charset="0"/>
              </a:rPr>
              <a:t>MAC addresses</a:t>
            </a:r>
          </a:p>
          <a:p>
            <a:pPr lvl="1"/>
            <a:r>
              <a:rPr lang="en-US" dirty="0" smtClean="0">
                <a:ea typeface="Arial" charset="0"/>
                <a:cs typeface="Arial" charset="0"/>
              </a:rPr>
              <a:t>Translate </a:t>
            </a:r>
            <a:r>
              <a:rPr lang="en-US" dirty="0">
                <a:ea typeface="Arial" charset="0"/>
                <a:cs typeface="Arial" charset="0"/>
              </a:rPr>
              <a:t>the destination IP address to MAC address</a:t>
            </a:r>
          </a:p>
          <a:p>
            <a:pPr lvl="1"/>
            <a:r>
              <a:rPr lang="en-US" dirty="0">
                <a:ea typeface="Arial" charset="0"/>
                <a:cs typeface="Arial" charset="0"/>
              </a:rPr>
              <a:t>Encapsulate the IP packet </a:t>
            </a:r>
            <a:r>
              <a:rPr lang="en-US" dirty="0" smtClean="0">
                <a:ea typeface="Arial" charset="0"/>
                <a:cs typeface="Arial" charset="0"/>
              </a:rPr>
              <a:t>in </a:t>
            </a:r>
            <a:r>
              <a:rPr lang="en-US" dirty="0">
                <a:ea typeface="Arial" charset="0"/>
                <a:cs typeface="Arial" charset="0"/>
              </a:rPr>
              <a:t>a link-level </a:t>
            </a:r>
            <a:r>
              <a:rPr lang="en-US" dirty="0" smtClean="0">
                <a:ea typeface="Arial" charset="0"/>
                <a:cs typeface="Arial" charset="0"/>
              </a:rPr>
              <a:t>(Ethernet) frame</a:t>
            </a:r>
            <a:endParaRPr lang="en-US" dirty="0">
              <a:ea typeface="Arial" charset="0"/>
              <a:cs typeface="Arial" charset="0"/>
            </a:endParaRP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2998752" y="2766711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927980" y="2766711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2998752" y="3058811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4927980" y="3058811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3214652" y="3223911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>
            <a:off x="5143880" y="3223911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>
            <a:off x="2043476" y="3731911"/>
            <a:ext cx="4911808" cy="12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>
            <a:off x="4401203" y="3731911"/>
            <a:ext cx="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3343049" y="4106418"/>
            <a:ext cx="900889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 dirty="0" smtClean="0">
                <a:solidFill>
                  <a:srgbClr val="000000"/>
                </a:solidFill>
              </a:rPr>
              <a:t>Router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9" name="Oval 25"/>
          <p:cNvSpPr>
            <a:spLocks noChangeArrowheads="1"/>
          </p:cNvSpPr>
          <p:nvPr/>
        </p:nvSpPr>
        <p:spPr bwMode="auto">
          <a:xfrm>
            <a:off x="4189536" y="4138311"/>
            <a:ext cx="431800" cy="431800"/>
          </a:xfrm>
          <a:prstGeom prst="ellipse">
            <a:avLst/>
          </a:prstGeom>
          <a:solidFill>
            <a:srgbClr val="660066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379676" y="2773121"/>
            <a:ext cx="431800" cy="431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4379676" y="3065221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>
            <a:off x="4595576" y="3230321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3516102" y="2773121"/>
            <a:ext cx="431800" cy="431800"/>
          </a:xfrm>
          <a:prstGeom prst="rect">
            <a:avLst/>
          </a:prstGeom>
          <a:solidFill>
            <a:schemeClr val="accent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6"/>
          <p:cNvSpPr>
            <a:spLocks noChangeShapeType="1"/>
          </p:cNvSpPr>
          <p:nvPr/>
        </p:nvSpPr>
        <p:spPr bwMode="auto">
          <a:xfrm>
            <a:off x="3516102" y="3065221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8"/>
          <p:cNvSpPr>
            <a:spLocks noChangeShapeType="1"/>
          </p:cNvSpPr>
          <p:nvPr/>
        </p:nvSpPr>
        <p:spPr bwMode="auto">
          <a:xfrm>
            <a:off x="3732002" y="3230321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4860572" y="2733775"/>
            <a:ext cx="567765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</a:rPr>
              <a:t>Host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4326866" y="2740185"/>
            <a:ext cx="567765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</a:rPr>
              <a:t>Host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8" name="Rectangle 13"/>
          <p:cNvSpPr>
            <a:spLocks noChangeArrowheads="1"/>
          </p:cNvSpPr>
          <p:nvPr/>
        </p:nvSpPr>
        <p:spPr bwMode="auto">
          <a:xfrm>
            <a:off x="3438529" y="2745094"/>
            <a:ext cx="567765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</a:rPr>
              <a:t>Host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2948617" y="2736905"/>
            <a:ext cx="567765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</a:rPr>
              <a:t>Host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2110884" y="2755758"/>
            <a:ext cx="431800" cy="431800"/>
          </a:xfrm>
          <a:prstGeom prst="rect">
            <a:avLst/>
          </a:prstGeom>
          <a:solidFill>
            <a:srgbClr val="3366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7"/>
          <p:cNvSpPr>
            <a:spLocks noChangeShapeType="1"/>
          </p:cNvSpPr>
          <p:nvPr/>
        </p:nvSpPr>
        <p:spPr bwMode="auto">
          <a:xfrm>
            <a:off x="2110884" y="3047858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9"/>
          <p:cNvSpPr>
            <a:spLocks noChangeShapeType="1"/>
          </p:cNvSpPr>
          <p:nvPr/>
        </p:nvSpPr>
        <p:spPr bwMode="auto">
          <a:xfrm>
            <a:off x="2326784" y="3212958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6361819" y="2798521"/>
            <a:ext cx="431800" cy="431800"/>
          </a:xfrm>
          <a:prstGeom prst="rect">
            <a:avLst/>
          </a:prstGeom>
          <a:solidFill>
            <a:srgbClr val="008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7"/>
          <p:cNvSpPr>
            <a:spLocks noChangeShapeType="1"/>
          </p:cNvSpPr>
          <p:nvPr/>
        </p:nvSpPr>
        <p:spPr bwMode="auto">
          <a:xfrm>
            <a:off x="6361819" y="3090621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9"/>
          <p:cNvSpPr>
            <a:spLocks noChangeShapeType="1"/>
          </p:cNvSpPr>
          <p:nvPr/>
        </p:nvSpPr>
        <p:spPr bwMode="auto">
          <a:xfrm>
            <a:off x="6577719" y="3255721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6313274" y="2762861"/>
            <a:ext cx="535705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</a:rPr>
              <a:t>DNS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9" name="Rectangle 13"/>
          <p:cNvSpPr>
            <a:spLocks noChangeArrowheads="1"/>
          </p:cNvSpPr>
          <p:nvPr/>
        </p:nvSpPr>
        <p:spPr bwMode="auto">
          <a:xfrm>
            <a:off x="3308531" y="2432225"/>
            <a:ext cx="862417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1" dirty="0" smtClean="0">
                <a:solidFill>
                  <a:srgbClr val="000000"/>
                </a:solidFill>
              </a:rPr>
              <a:t>1.2.3.48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6082310" y="2461795"/>
            <a:ext cx="971120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 b="1" dirty="0" smtClean="0">
                <a:solidFill>
                  <a:srgbClr val="000000"/>
                </a:solidFill>
              </a:rPr>
              <a:t>1.2.3.156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80929" y="3237864"/>
            <a:ext cx="17935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8000"/>
                </a:solidFill>
                <a:ea typeface="Arial" charset="0"/>
                <a:cs typeface="Arial" charset="0"/>
              </a:rPr>
              <a:t>58-23-D7-FA-20-B0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852772" y="3212958"/>
            <a:ext cx="17741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ea typeface="Arial" charset="0"/>
                <a:cs typeface="Arial" charset="0"/>
              </a:rPr>
              <a:t>90-E2-A1-09-66-1B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389473" y="3409763"/>
            <a:ext cx="1227480" cy="338554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+mn-lt"/>
              </a:rPr>
              <a:t>1.2.3.53</a:t>
            </a:r>
          </a:p>
        </p:txBody>
      </p:sp>
      <p:sp>
        <p:nvSpPr>
          <p:cNvPr id="54" name="Text Box 17"/>
          <p:cNvSpPr txBox="1">
            <a:spLocks noChangeArrowheads="1"/>
          </p:cNvSpPr>
          <p:nvPr/>
        </p:nvSpPr>
        <p:spPr bwMode="auto">
          <a:xfrm>
            <a:off x="389473" y="3746031"/>
            <a:ext cx="1227480" cy="338554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>
                <a:latin typeface="+mn-lt"/>
              </a:rPr>
              <a:t>1.2.3.156</a:t>
            </a:r>
          </a:p>
        </p:txBody>
      </p:sp>
      <p:sp>
        <p:nvSpPr>
          <p:cNvPr id="55" name="Text Box 18"/>
          <p:cNvSpPr txBox="1">
            <a:spLocks noChangeArrowheads="1"/>
          </p:cNvSpPr>
          <p:nvPr/>
        </p:nvSpPr>
        <p:spPr bwMode="auto">
          <a:xfrm>
            <a:off x="389473" y="4082611"/>
            <a:ext cx="1227480" cy="338554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sz="1600">
              <a:latin typeface="+mn-lt"/>
            </a:endParaRPr>
          </a:p>
        </p:txBody>
      </p:sp>
      <p:sp>
        <p:nvSpPr>
          <p:cNvPr id="56" name="Text Box 19"/>
          <p:cNvSpPr txBox="1">
            <a:spLocks noChangeArrowheads="1"/>
          </p:cNvSpPr>
          <p:nvPr/>
        </p:nvSpPr>
        <p:spPr bwMode="auto">
          <a:xfrm>
            <a:off x="467141" y="3027554"/>
            <a:ext cx="9894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dirty="0">
                <a:latin typeface="+mn-lt"/>
              </a:rPr>
              <a:t>IP packet</a:t>
            </a:r>
          </a:p>
        </p:txBody>
      </p:sp>
    </p:spTree>
    <p:extLst>
      <p:ext uri="{BB962C8B-B14F-4D97-AF65-F5344CB8AC3E}">
        <p14:creationId xmlns:p14="http://schemas.microsoft.com/office/powerpoint/2010/main" val="303339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534400" cy="1173162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ARP: Address </a:t>
            </a:r>
            <a:r>
              <a:rPr lang="en-US" dirty="0">
                <a:ea typeface="ＭＳ Ｐゴシック" charset="0"/>
                <a:cs typeface="ＭＳ Ｐゴシック" charset="0"/>
              </a:rPr>
              <a:t>Resolution Protocol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798" y="1371600"/>
            <a:ext cx="868680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2800" dirty="0" smtClean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cs typeface="Arial" charset="0"/>
              </a:rPr>
              <a:t>Every host </a:t>
            </a:r>
            <a:r>
              <a:rPr lang="en-US" sz="2800" dirty="0">
                <a:cs typeface="Arial" charset="0"/>
              </a:rPr>
              <a:t>maintains an </a:t>
            </a:r>
            <a:r>
              <a:rPr lang="en-US" sz="2800" dirty="0">
                <a:solidFill>
                  <a:srgbClr val="0000FF"/>
                </a:solidFill>
                <a:cs typeface="Arial" charset="0"/>
              </a:rPr>
              <a:t>ARP</a:t>
            </a:r>
            <a:r>
              <a:rPr lang="en-US" sz="2800" dirty="0">
                <a:cs typeface="Arial" charset="0"/>
              </a:rPr>
              <a:t> table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90"/>
                </a:solidFill>
                <a:ea typeface="Arial" charset="0"/>
                <a:cs typeface="Arial" charset="0"/>
              </a:rPr>
              <a:t>list of (IP address </a:t>
            </a:r>
            <a:r>
              <a:rPr lang="en-US" sz="2400" dirty="0" smtClean="0">
                <a:solidFill>
                  <a:srgbClr val="000090"/>
                </a:solidFill>
                <a:ea typeface="Arial" charset="0"/>
                <a:cs typeface="Arial" charset="0"/>
                <a:sym typeface="Wingdings"/>
              </a:rPr>
              <a:t></a:t>
            </a:r>
            <a:r>
              <a:rPr lang="en-US" sz="2400" dirty="0" smtClean="0">
                <a:solidFill>
                  <a:srgbClr val="000090"/>
                </a:solidFill>
                <a:ea typeface="Arial" charset="0"/>
                <a:cs typeface="Arial" charset="0"/>
              </a:rPr>
              <a:t> </a:t>
            </a:r>
            <a:r>
              <a:rPr lang="en-US" sz="2400" dirty="0">
                <a:solidFill>
                  <a:srgbClr val="000090"/>
                </a:solidFill>
                <a:ea typeface="Arial" charset="0"/>
                <a:cs typeface="Arial" charset="0"/>
              </a:rPr>
              <a:t>MAC </a:t>
            </a:r>
            <a:r>
              <a:rPr lang="en-US" sz="2400" dirty="0" smtClean="0">
                <a:solidFill>
                  <a:srgbClr val="000090"/>
                </a:solidFill>
                <a:ea typeface="Arial" charset="0"/>
                <a:cs typeface="Arial" charset="0"/>
              </a:rPr>
              <a:t>address) pairs</a:t>
            </a:r>
          </a:p>
          <a:p>
            <a:pPr lvl="1">
              <a:lnSpc>
                <a:spcPct val="90000"/>
              </a:lnSpc>
            </a:pPr>
            <a:endParaRPr lang="en-US" sz="2400" dirty="0"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cs typeface="Arial" charset="0"/>
              </a:rPr>
              <a:t>Consult the table when sending a packet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000090"/>
                </a:solidFill>
                <a:ea typeface="Arial" charset="0"/>
                <a:cs typeface="Arial" charset="0"/>
              </a:rPr>
              <a:t>Map destination IP address to destination MAC address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000090"/>
                </a:solidFill>
                <a:ea typeface="Arial" charset="0"/>
                <a:cs typeface="Arial" charset="0"/>
              </a:rPr>
              <a:t>Encapsulate </a:t>
            </a:r>
            <a:r>
              <a:rPr lang="en-US" sz="2400" dirty="0" smtClean="0">
                <a:solidFill>
                  <a:srgbClr val="000090"/>
                </a:solidFill>
                <a:ea typeface="Arial" charset="0"/>
                <a:cs typeface="Arial" charset="0"/>
              </a:rPr>
              <a:t>the (IP) data packet with MAC header; transmit</a:t>
            </a:r>
            <a:endParaRPr lang="en-US" sz="2400" dirty="0">
              <a:solidFill>
                <a:srgbClr val="000090"/>
              </a:solidFill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endParaRPr lang="en-US" sz="2400" dirty="0"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cs typeface="Arial" charset="0"/>
              </a:rPr>
              <a:t>But: what if IP address </a:t>
            </a:r>
            <a:r>
              <a:rPr lang="en-US" sz="2800" dirty="0">
                <a:solidFill>
                  <a:srgbClr val="FF3300"/>
                </a:solidFill>
                <a:cs typeface="Arial" charset="0"/>
              </a:rPr>
              <a:t>not</a:t>
            </a:r>
            <a:r>
              <a:rPr lang="en-US" sz="2800" dirty="0">
                <a:cs typeface="Arial" charset="0"/>
              </a:rPr>
              <a:t> in the table?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000090"/>
                </a:solidFill>
                <a:ea typeface="Arial" charset="0"/>
                <a:cs typeface="Arial" charset="0"/>
              </a:rPr>
              <a:t>Sender broadcasts: </a:t>
            </a:r>
            <a:r>
              <a:rPr lang="ja-JP" altLang="en-US" sz="2400" dirty="0">
                <a:solidFill>
                  <a:srgbClr val="000090"/>
                </a:solidFill>
                <a:ea typeface="Arial" charset="0"/>
                <a:cs typeface="Arial" charset="0"/>
              </a:rPr>
              <a:t>“</a:t>
            </a:r>
            <a:r>
              <a:rPr lang="en-US" sz="2400" b="1" dirty="0">
                <a:solidFill>
                  <a:srgbClr val="0000FF"/>
                </a:solidFill>
                <a:ea typeface="Arial" charset="0"/>
                <a:cs typeface="Arial" charset="0"/>
              </a:rPr>
              <a:t>Who has IP address 1.2.3.156</a:t>
            </a:r>
            <a:r>
              <a:rPr lang="en-US" sz="2400" dirty="0">
                <a:solidFill>
                  <a:srgbClr val="000090"/>
                </a:solidFill>
                <a:ea typeface="Arial" charset="0"/>
                <a:cs typeface="Arial" charset="0"/>
              </a:rPr>
              <a:t>?</a:t>
            </a:r>
            <a:r>
              <a:rPr lang="ja-JP" altLang="en-US" sz="2400" dirty="0">
                <a:solidFill>
                  <a:srgbClr val="000090"/>
                </a:solidFill>
                <a:ea typeface="Arial" charset="0"/>
                <a:cs typeface="Arial" charset="0"/>
              </a:rPr>
              <a:t>”</a:t>
            </a:r>
            <a:endParaRPr lang="en-US" sz="2400" dirty="0">
              <a:solidFill>
                <a:srgbClr val="000090"/>
              </a:solidFill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000090"/>
                </a:solidFill>
                <a:ea typeface="Arial" charset="0"/>
                <a:cs typeface="Arial" charset="0"/>
              </a:rPr>
              <a:t>Receiver responds: </a:t>
            </a:r>
            <a:r>
              <a:rPr lang="ja-JP" altLang="en-US" sz="2400" dirty="0">
                <a:solidFill>
                  <a:srgbClr val="000090"/>
                </a:solidFill>
                <a:ea typeface="Arial" charset="0"/>
                <a:cs typeface="Arial" charset="0"/>
              </a:rPr>
              <a:t>“</a:t>
            </a:r>
            <a:r>
              <a:rPr lang="en-US" sz="2400" b="1" dirty="0">
                <a:solidFill>
                  <a:srgbClr val="0000FF"/>
                </a:solidFill>
                <a:ea typeface="Arial" charset="0"/>
                <a:cs typeface="Arial" charset="0"/>
              </a:rPr>
              <a:t>MAC address 58-23-D7-FA-20-B0</a:t>
            </a:r>
            <a:r>
              <a:rPr lang="ja-JP" altLang="en-US" sz="2400" dirty="0">
                <a:solidFill>
                  <a:srgbClr val="000090"/>
                </a:solidFill>
                <a:ea typeface="Arial" charset="0"/>
                <a:cs typeface="Arial" charset="0"/>
              </a:rPr>
              <a:t>”</a:t>
            </a:r>
            <a:endParaRPr lang="en-US" sz="2400" dirty="0">
              <a:solidFill>
                <a:srgbClr val="000090"/>
              </a:solidFill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000090"/>
                </a:solidFill>
                <a:ea typeface="Arial" charset="0"/>
                <a:cs typeface="Arial" charset="0"/>
              </a:rPr>
              <a:t>Sender caches result in its ARP </a:t>
            </a:r>
            <a:r>
              <a:rPr lang="en-US" sz="2400" dirty="0" smtClean="0">
                <a:solidFill>
                  <a:srgbClr val="000090"/>
                </a:solidFill>
                <a:ea typeface="Arial" charset="0"/>
                <a:cs typeface="Arial" charset="0"/>
              </a:rPr>
              <a:t>table</a:t>
            </a:r>
            <a:endParaRPr lang="en-US" sz="2400" dirty="0">
              <a:solidFill>
                <a:srgbClr val="000090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019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29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40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What if the destination is remote?</a:t>
            </a:r>
            <a:endParaRPr lang="en-US" sz="6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6777"/>
            <a:ext cx="8229600" cy="4411662"/>
          </a:xfrm>
        </p:spPr>
        <p:txBody>
          <a:bodyPr/>
          <a:lstStyle/>
          <a:p>
            <a:r>
              <a:rPr lang="en-US" sz="2400" dirty="0" smtClean="0">
                <a:cs typeface="Arial" charset="0"/>
              </a:rPr>
              <a:t>Look </a:t>
            </a:r>
            <a:r>
              <a:rPr lang="en-US" sz="2400" dirty="0">
                <a:cs typeface="Arial" charset="0"/>
              </a:rPr>
              <a:t>up </a:t>
            </a:r>
            <a:r>
              <a:rPr lang="en-US" sz="2400" dirty="0" smtClean="0">
                <a:cs typeface="Arial" charset="0"/>
              </a:rPr>
              <a:t>the MAC address of the first hop router</a:t>
            </a:r>
            <a:endParaRPr lang="en-US" sz="2400" dirty="0">
              <a:cs typeface="Arial" charset="0"/>
            </a:endParaRPr>
          </a:p>
          <a:p>
            <a:pPr lvl="1"/>
            <a:r>
              <a:rPr lang="en-US" sz="2000" dirty="0" smtClean="0">
                <a:solidFill>
                  <a:srgbClr val="000090"/>
                </a:solidFill>
                <a:ea typeface="Arial" charset="0"/>
                <a:cs typeface="Arial" charset="0"/>
              </a:rPr>
              <a:t>1.2.3.48 uses ARP to find MAC address for first-hop router </a:t>
            </a:r>
            <a:r>
              <a:rPr lang="en-US" sz="2000" b="1" dirty="0">
                <a:solidFill>
                  <a:srgbClr val="000090"/>
                </a:solidFill>
                <a:ea typeface="Arial" charset="0"/>
                <a:cs typeface="Arial" charset="0"/>
              </a:rPr>
              <a:t>1.2.3.19</a:t>
            </a:r>
            <a:r>
              <a:rPr lang="en-US" sz="2000" dirty="0">
                <a:solidFill>
                  <a:srgbClr val="000090"/>
                </a:solidFill>
                <a:ea typeface="Arial" charset="0"/>
                <a:cs typeface="Arial" charset="0"/>
              </a:rPr>
              <a:t> rather than ultimate destination IP </a:t>
            </a:r>
            <a:r>
              <a:rPr lang="en-US" sz="2000" dirty="0" smtClean="0">
                <a:solidFill>
                  <a:srgbClr val="000090"/>
                </a:solidFill>
                <a:ea typeface="Arial" charset="0"/>
                <a:cs typeface="Arial" charset="0"/>
              </a:rPr>
              <a:t>address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ea typeface="Arial" charset="0"/>
                <a:cs typeface="Arial" charset="0"/>
              </a:rPr>
              <a:t>How does the red host know the destination is not local?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90"/>
                </a:solidFill>
                <a:ea typeface="Arial" charset="0"/>
                <a:cs typeface="Arial" charset="0"/>
              </a:rPr>
              <a:t>Uses </a:t>
            </a:r>
            <a:r>
              <a:rPr lang="en-US" sz="2000" dirty="0" err="1" smtClean="0">
                <a:solidFill>
                  <a:srgbClr val="000090"/>
                </a:solidFill>
                <a:ea typeface="Arial" charset="0"/>
                <a:cs typeface="Arial" charset="0"/>
              </a:rPr>
              <a:t>netmask</a:t>
            </a:r>
            <a:r>
              <a:rPr lang="en-US" sz="2000" dirty="0" smtClean="0">
                <a:solidFill>
                  <a:srgbClr val="000090"/>
                </a:solidFill>
                <a:ea typeface="Arial" charset="0"/>
                <a:cs typeface="Arial" charset="0"/>
              </a:rPr>
              <a:t> (discovered via DHCP)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ea typeface="Arial" charset="0"/>
                <a:cs typeface="Arial" charset="0"/>
              </a:rPr>
              <a:t>How does the red host know about 1.2.3.19?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90"/>
                </a:solidFill>
                <a:ea typeface="Arial" charset="0"/>
                <a:cs typeface="Arial" charset="0"/>
              </a:rPr>
              <a:t>Also DHCP</a:t>
            </a:r>
            <a:endParaRPr lang="en-US" sz="2000" dirty="0">
              <a:solidFill>
                <a:srgbClr val="000090"/>
              </a:solidFill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cs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8940" y="4441637"/>
            <a:ext cx="8321689" cy="2292350"/>
            <a:chOff x="133" y="2651"/>
            <a:chExt cx="5242" cy="1444"/>
          </a:xfrm>
        </p:grpSpPr>
        <p:sp>
          <p:nvSpPr>
            <p:cNvPr id="57354" name="Line 5"/>
            <p:cNvSpPr>
              <a:spLocks noChangeShapeType="1"/>
            </p:cNvSpPr>
            <p:nvPr/>
          </p:nvSpPr>
          <p:spPr bwMode="auto">
            <a:xfrm>
              <a:off x="628" y="3402"/>
              <a:ext cx="163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5" name="Line 6"/>
            <p:cNvSpPr>
              <a:spLocks noChangeShapeType="1"/>
            </p:cNvSpPr>
            <p:nvPr/>
          </p:nvSpPr>
          <p:spPr bwMode="auto">
            <a:xfrm>
              <a:off x="820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6" name="Line 7"/>
            <p:cNvSpPr>
              <a:spLocks noChangeShapeType="1"/>
            </p:cNvSpPr>
            <p:nvPr/>
          </p:nvSpPr>
          <p:spPr bwMode="auto">
            <a:xfrm>
              <a:off x="1396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7" name="Line 8"/>
            <p:cNvSpPr>
              <a:spLocks noChangeShapeType="1"/>
            </p:cNvSpPr>
            <p:nvPr/>
          </p:nvSpPr>
          <p:spPr bwMode="auto">
            <a:xfrm>
              <a:off x="2068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8" name="Rectangle 9"/>
            <p:cNvSpPr>
              <a:spLocks noChangeArrowheads="1"/>
            </p:cNvSpPr>
            <p:nvPr/>
          </p:nvSpPr>
          <p:spPr bwMode="auto">
            <a:xfrm>
              <a:off x="654" y="3034"/>
              <a:ext cx="346" cy="213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 dirty="0">
                  <a:solidFill>
                    <a:schemeClr val="bg1"/>
                  </a:solidFill>
                </a:rPr>
                <a:t>host</a:t>
              </a:r>
            </a:p>
          </p:txBody>
        </p:sp>
        <p:sp>
          <p:nvSpPr>
            <p:cNvPr id="57359" name="Rectangle 10"/>
            <p:cNvSpPr>
              <a:spLocks noChangeArrowheads="1"/>
            </p:cNvSpPr>
            <p:nvPr/>
          </p:nvSpPr>
          <p:spPr bwMode="auto">
            <a:xfrm>
              <a:off x="1214" y="3021"/>
              <a:ext cx="346" cy="21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/>
                <a:t>host</a:t>
              </a:r>
            </a:p>
          </p:txBody>
        </p:sp>
        <p:sp>
          <p:nvSpPr>
            <p:cNvPr id="57360" name="Rectangle 11"/>
            <p:cNvSpPr>
              <a:spLocks noChangeArrowheads="1"/>
            </p:cNvSpPr>
            <p:nvPr/>
          </p:nvSpPr>
          <p:spPr bwMode="auto">
            <a:xfrm>
              <a:off x="1891" y="3021"/>
              <a:ext cx="339" cy="21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/>
                <a:t>DNS</a:t>
              </a:r>
            </a:p>
          </p:txBody>
        </p:sp>
        <p:sp>
          <p:nvSpPr>
            <p:cNvPr id="57361" name="Text Box 12"/>
            <p:cNvSpPr txBox="1">
              <a:spLocks noChangeArrowheads="1"/>
            </p:cNvSpPr>
            <p:nvPr/>
          </p:nvSpPr>
          <p:spPr bwMode="auto">
            <a:xfrm>
              <a:off x="1589" y="2970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600">
                  <a:latin typeface="+mn-lt"/>
                </a:rPr>
                <a:t>...</a:t>
              </a:r>
            </a:p>
          </p:txBody>
        </p:sp>
        <p:sp>
          <p:nvSpPr>
            <p:cNvPr id="57362" name="Line 13"/>
            <p:cNvSpPr>
              <a:spLocks noChangeShapeType="1"/>
            </p:cNvSpPr>
            <p:nvPr/>
          </p:nvSpPr>
          <p:spPr bwMode="auto">
            <a:xfrm>
              <a:off x="3556" y="3402"/>
              <a:ext cx="163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3" name="Line 14"/>
            <p:cNvSpPr>
              <a:spLocks noChangeShapeType="1"/>
            </p:cNvSpPr>
            <p:nvPr/>
          </p:nvSpPr>
          <p:spPr bwMode="auto">
            <a:xfrm>
              <a:off x="3748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4" name="Line 15"/>
            <p:cNvSpPr>
              <a:spLocks noChangeShapeType="1"/>
            </p:cNvSpPr>
            <p:nvPr/>
          </p:nvSpPr>
          <p:spPr bwMode="auto">
            <a:xfrm>
              <a:off x="4324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5" name="Line 16"/>
            <p:cNvSpPr>
              <a:spLocks noChangeShapeType="1"/>
            </p:cNvSpPr>
            <p:nvPr/>
          </p:nvSpPr>
          <p:spPr bwMode="auto">
            <a:xfrm>
              <a:off x="4996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6" name="Rectangle 17"/>
            <p:cNvSpPr>
              <a:spLocks noChangeArrowheads="1"/>
            </p:cNvSpPr>
            <p:nvPr/>
          </p:nvSpPr>
          <p:spPr bwMode="auto">
            <a:xfrm>
              <a:off x="3578" y="3033"/>
              <a:ext cx="346" cy="21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/>
                <a:t>host</a:t>
              </a:r>
            </a:p>
          </p:txBody>
        </p:sp>
        <p:sp>
          <p:nvSpPr>
            <p:cNvPr id="57367" name="Rectangle 18"/>
            <p:cNvSpPr>
              <a:spLocks noChangeArrowheads="1"/>
            </p:cNvSpPr>
            <p:nvPr/>
          </p:nvSpPr>
          <p:spPr bwMode="auto">
            <a:xfrm>
              <a:off x="4142" y="3021"/>
              <a:ext cx="346" cy="21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/>
                <a:t>host</a:t>
              </a:r>
            </a:p>
          </p:txBody>
        </p:sp>
        <p:sp>
          <p:nvSpPr>
            <p:cNvPr id="57368" name="Rectangle 19"/>
            <p:cNvSpPr>
              <a:spLocks noChangeArrowheads="1"/>
            </p:cNvSpPr>
            <p:nvPr/>
          </p:nvSpPr>
          <p:spPr bwMode="auto">
            <a:xfrm>
              <a:off x="4817" y="3021"/>
              <a:ext cx="346" cy="213"/>
            </a:xfrm>
            <a:prstGeom prst="rect">
              <a:avLst/>
            </a:prstGeom>
            <a:solidFill>
              <a:srgbClr val="3365F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 dirty="0" smtClean="0"/>
                <a:t>host</a:t>
              </a:r>
              <a:endParaRPr lang="en-US" sz="1600" dirty="0"/>
            </a:p>
          </p:txBody>
        </p:sp>
        <p:sp>
          <p:nvSpPr>
            <p:cNvPr id="57369" name="Text Box 20"/>
            <p:cNvSpPr txBox="1">
              <a:spLocks noChangeArrowheads="1"/>
            </p:cNvSpPr>
            <p:nvPr/>
          </p:nvSpPr>
          <p:spPr bwMode="auto">
            <a:xfrm>
              <a:off x="4517" y="2970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600">
                  <a:latin typeface="+mn-lt"/>
                </a:rPr>
                <a:t>...</a:t>
              </a:r>
            </a:p>
          </p:txBody>
        </p:sp>
        <p:sp>
          <p:nvSpPr>
            <p:cNvPr id="57370" name="AutoShape 21"/>
            <p:cNvSpPr>
              <a:spLocks noChangeArrowheads="1"/>
            </p:cNvSpPr>
            <p:nvPr/>
          </p:nvSpPr>
          <p:spPr bwMode="auto">
            <a:xfrm>
              <a:off x="2740" y="3855"/>
              <a:ext cx="384" cy="24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/>
                <a:t>router</a:t>
              </a:r>
            </a:p>
          </p:txBody>
        </p:sp>
        <p:sp>
          <p:nvSpPr>
            <p:cNvPr id="57371" name="Line 22"/>
            <p:cNvSpPr>
              <a:spLocks noChangeShapeType="1"/>
            </p:cNvSpPr>
            <p:nvPr/>
          </p:nvSpPr>
          <p:spPr bwMode="auto">
            <a:xfrm>
              <a:off x="1791" y="3377"/>
              <a:ext cx="0" cy="4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2" name="AutoShape 23"/>
            <p:cNvSpPr>
              <a:spLocks noChangeArrowheads="1"/>
            </p:cNvSpPr>
            <p:nvPr/>
          </p:nvSpPr>
          <p:spPr bwMode="auto">
            <a:xfrm>
              <a:off x="3892" y="3855"/>
              <a:ext cx="384" cy="24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/>
                <a:t>router</a:t>
              </a:r>
            </a:p>
          </p:txBody>
        </p:sp>
        <p:sp>
          <p:nvSpPr>
            <p:cNvPr id="57373" name="Line 24"/>
            <p:cNvSpPr>
              <a:spLocks noChangeShapeType="1"/>
            </p:cNvSpPr>
            <p:nvPr/>
          </p:nvSpPr>
          <p:spPr bwMode="auto">
            <a:xfrm flipH="1">
              <a:off x="4090" y="3394"/>
              <a:ext cx="0" cy="4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4" name="Line 25"/>
            <p:cNvSpPr>
              <a:spLocks noChangeShapeType="1"/>
            </p:cNvSpPr>
            <p:nvPr/>
          </p:nvSpPr>
          <p:spPr bwMode="auto">
            <a:xfrm>
              <a:off x="1972" y="3951"/>
              <a:ext cx="7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5" name="Line 26"/>
            <p:cNvSpPr>
              <a:spLocks noChangeShapeType="1"/>
            </p:cNvSpPr>
            <p:nvPr/>
          </p:nvSpPr>
          <p:spPr bwMode="auto">
            <a:xfrm>
              <a:off x="3124" y="3951"/>
              <a:ext cx="7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6" name="Text Box 27"/>
            <p:cNvSpPr txBox="1">
              <a:spLocks noChangeArrowheads="1"/>
            </p:cNvSpPr>
            <p:nvPr/>
          </p:nvSpPr>
          <p:spPr bwMode="auto">
            <a:xfrm>
              <a:off x="133" y="2651"/>
              <a:ext cx="180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 dirty="0">
                  <a:latin typeface="+mn-lt"/>
                </a:rPr>
                <a:t>1.2.3.0/</a:t>
              </a:r>
              <a:r>
                <a:rPr lang="en-US" sz="1800" dirty="0" smtClean="0">
                  <a:latin typeface="+mn-lt"/>
                </a:rPr>
                <a:t>24</a:t>
              </a:r>
              <a:r>
                <a:rPr lang="en-US" sz="1800" dirty="0">
                  <a:latin typeface="+mn-lt"/>
                </a:rPr>
                <a:t> </a:t>
              </a:r>
              <a:r>
                <a:rPr lang="en-US" sz="1800" dirty="0" smtClean="0">
                  <a:latin typeface="+mn-lt"/>
                </a:rPr>
                <a:t>(255.255.255.0)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57377" name="Text Box 28"/>
            <p:cNvSpPr txBox="1">
              <a:spLocks noChangeArrowheads="1"/>
            </p:cNvSpPr>
            <p:nvPr/>
          </p:nvSpPr>
          <p:spPr bwMode="auto">
            <a:xfrm>
              <a:off x="4638" y="2823"/>
              <a:ext cx="73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 dirty="0">
                  <a:solidFill>
                    <a:srgbClr val="0000FF"/>
                  </a:solidFill>
                  <a:latin typeface="+mn-lt"/>
                </a:rPr>
                <a:t>5.6.7.0/24</a:t>
              </a:r>
            </a:p>
          </p:txBody>
        </p:sp>
        <p:sp>
          <p:nvSpPr>
            <p:cNvPr id="57379" name="Text Box 30"/>
            <p:cNvSpPr txBox="1">
              <a:spLocks noChangeArrowheads="1"/>
            </p:cNvSpPr>
            <p:nvPr/>
          </p:nvSpPr>
          <p:spPr bwMode="auto">
            <a:xfrm>
              <a:off x="1785" y="2809"/>
              <a:ext cx="61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dirty="0">
                  <a:latin typeface="+mn-lt"/>
                </a:rPr>
                <a:t>1.2.3.156</a:t>
              </a:r>
            </a:p>
          </p:txBody>
        </p:sp>
        <p:sp>
          <p:nvSpPr>
            <p:cNvPr id="57380" name="Text Box 31"/>
            <p:cNvSpPr txBox="1">
              <a:spLocks noChangeArrowheads="1"/>
            </p:cNvSpPr>
            <p:nvPr/>
          </p:nvSpPr>
          <p:spPr bwMode="auto">
            <a:xfrm>
              <a:off x="531" y="2834"/>
              <a:ext cx="60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 dirty="0">
                  <a:solidFill>
                    <a:srgbClr val="FF3300"/>
                  </a:solidFill>
                  <a:latin typeface="+mn-lt"/>
                </a:rPr>
                <a:t>1.2.3.48</a:t>
              </a:r>
            </a:p>
          </p:txBody>
        </p:sp>
        <p:sp>
          <p:nvSpPr>
            <p:cNvPr id="57381" name="Text Box 32"/>
            <p:cNvSpPr txBox="1">
              <a:spLocks noChangeArrowheads="1"/>
            </p:cNvSpPr>
            <p:nvPr/>
          </p:nvSpPr>
          <p:spPr bwMode="auto">
            <a:xfrm>
              <a:off x="1845" y="3612"/>
              <a:ext cx="60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>
                  <a:latin typeface="+mn-lt"/>
                </a:rPr>
                <a:t>1.2.3.19</a:t>
              </a:r>
            </a:p>
          </p:txBody>
        </p:sp>
        <p:sp>
          <p:nvSpPr>
            <p:cNvPr id="57382" name="AutoShape 33"/>
            <p:cNvSpPr>
              <a:spLocks noChangeArrowheads="1"/>
            </p:cNvSpPr>
            <p:nvPr/>
          </p:nvSpPr>
          <p:spPr bwMode="auto">
            <a:xfrm>
              <a:off x="1601" y="3853"/>
              <a:ext cx="384" cy="24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/>
                <a:t>router</a:t>
              </a: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982912" y="1892771"/>
            <a:ext cx="5362575" cy="4424375"/>
            <a:chOff x="2839" y="1413"/>
            <a:chExt cx="3378" cy="2787"/>
          </a:xfrm>
        </p:grpSpPr>
        <p:sp>
          <p:nvSpPr>
            <p:cNvPr id="57351" name="Oval 36"/>
            <p:cNvSpPr>
              <a:spLocks noChangeArrowheads="1"/>
            </p:cNvSpPr>
            <p:nvPr/>
          </p:nvSpPr>
          <p:spPr bwMode="auto">
            <a:xfrm>
              <a:off x="2839" y="3959"/>
              <a:ext cx="791" cy="241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2" name="Oval 37"/>
            <p:cNvSpPr>
              <a:spLocks noChangeArrowheads="1"/>
            </p:cNvSpPr>
            <p:nvPr/>
          </p:nvSpPr>
          <p:spPr bwMode="auto">
            <a:xfrm>
              <a:off x="5449" y="1413"/>
              <a:ext cx="768" cy="24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7353" name="AutoShape 38"/>
            <p:cNvCxnSpPr>
              <a:cxnSpLocks noChangeShapeType="1"/>
              <a:stCxn id="57352" idx="4"/>
              <a:endCxn id="57351" idx="0"/>
            </p:cNvCxnSpPr>
            <p:nvPr/>
          </p:nvCxnSpPr>
          <p:spPr bwMode="auto">
            <a:xfrm flipH="1">
              <a:off x="3235" y="1653"/>
              <a:ext cx="2598" cy="2306"/>
            </a:xfrm>
            <a:prstGeom prst="straightConnector1">
              <a:avLst/>
            </a:prstGeom>
            <a:noFill/>
            <a:ln w="22225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7" name="Group 35"/>
          <p:cNvGrpSpPr>
            <a:grpSpLocks/>
          </p:cNvGrpSpPr>
          <p:nvPr/>
        </p:nvGrpSpPr>
        <p:grpSpPr bwMode="auto">
          <a:xfrm>
            <a:off x="255595" y="2996189"/>
            <a:ext cx="3073400" cy="1789125"/>
            <a:chOff x="2568" y="1815"/>
            <a:chExt cx="1936" cy="1127"/>
          </a:xfrm>
        </p:grpSpPr>
        <p:sp>
          <p:nvSpPr>
            <p:cNvPr id="48" name="Oval 36"/>
            <p:cNvSpPr>
              <a:spLocks noChangeArrowheads="1"/>
            </p:cNvSpPr>
            <p:nvPr/>
          </p:nvSpPr>
          <p:spPr bwMode="auto">
            <a:xfrm>
              <a:off x="2568" y="2704"/>
              <a:ext cx="1936" cy="238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37"/>
            <p:cNvSpPr>
              <a:spLocks noChangeArrowheads="1"/>
            </p:cNvSpPr>
            <p:nvPr/>
          </p:nvSpPr>
          <p:spPr bwMode="auto">
            <a:xfrm>
              <a:off x="3435" y="1815"/>
              <a:ext cx="768" cy="24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0" name="AutoShape 38"/>
            <p:cNvCxnSpPr>
              <a:cxnSpLocks noChangeShapeType="1"/>
              <a:stCxn id="49" idx="4"/>
              <a:endCxn id="48" idx="0"/>
            </p:cNvCxnSpPr>
            <p:nvPr/>
          </p:nvCxnSpPr>
          <p:spPr bwMode="auto">
            <a:xfrm flipH="1">
              <a:off x="3536" y="2055"/>
              <a:ext cx="283" cy="649"/>
            </a:xfrm>
            <a:prstGeom prst="straightConnector1">
              <a:avLst/>
            </a:prstGeom>
            <a:noFill/>
            <a:ln w="22225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5" name="Freeform 14"/>
          <p:cNvSpPr/>
          <p:nvPr/>
        </p:nvSpPr>
        <p:spPr>
          <a:xfrm>
            <a:off x="1455187" y="5393450"/>
            <a:ext cx="6778200" cy="1264337"/>
          </a:xfrm>
          <a:custGeom>
            <a:avLst/>
            <a:gdLst>
              <a:gd name="connsiteX0" fmla="*/ 139186 w 6778200"/>
              <a:gd name="connsiteY0" fmla="*/ 40529 h 1264337"/>
              <a:gd name="connsiteX1" fmla="*/ 152698 w 6778200"/>
              <a:gd name="connsiteY1" fmla="*/ 391789 h 1264337"/>
              <a:gd name="connsiteX2" fmla="*/ 1693024 w 6778200"/>
              <a:gd name="connsiteY2" fmla="*/ 486359 h 1264337"/>
              <a:gd name="connsiteX3" fmla="*/ 1733559 w 6778200"/>
              <a:gd name="connsiteY3" fmla="*/ 1202387 h 1264337"/>
              <a:gd name="connsiteX4" fmla="*/ 5057422 w 6778200"/>
              <a:gd name="connsiteY4" fmla="*/ 1121327 h 1264337"/>
              <a:gd name="connsiteX5" fmla="*/ 5124980 w 6778200"/>
              <a:gd name="connsiteY5" fmla="*/ 270199 h 1264337"/>
              <a:gd name="connsiteX6" fmla="*/ 6624772 w 6778200"/>
              <a:gd name="connsiteY6" fmla="*/ 216159 h 1264337"/>
              <a:gd name="connsiteX7" fmla="*/ 6651795 w 6778200"/>
              <a:gd name="connsiteY7" fmla="*/ 0 h 1264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78200" h="1264337">
                <a:moveTo>
                  <a:pt x="139186" y="40529"/>
                </a:moveTo>
                <a:cubicBezTo>
                  <a:pt x="16455" y="179006"/>
                  <a:pt x="-106275" y="317484"/>
                  <a:pt x="152698" y="391789"/>
                </a:cubicBezTo>
                <a:cubicBezTo>
                  <a:pt x="411671" y="466094"/>
                  <a:pt x="1429547" y="351259"/>
                  <a:pt x="1693024" y="486359"/>
                </a:cubicBezTo>
                <a:cubicBezTo>
                  <a:pt x="1956501" y="621459"/>
                  <a:pt x="1172826" y="1096559"/>
                  <a:pt x="1733559" y="1202387"/>
                </a:cubicBezTo>
                <a:cubicBezTo>
                  <a:pt x="2294292" y="1308215"/>
                  <a:pt x="4492185" y="1276692"/>
                  <a:pt x="5057422" y="1121327"/>
                </a:cubicBezTo>
                <a:cubicBezTo>
                  <a:pt x="5622659" y="965962"/>
                  <a:pt x="4863755" y="421060"/>
                  <a:pt x="5124980" y="270199"/>
                </a:cubicBezTo>
                <a:cubicBezTo>
                  <a:pt x="5386205" y="119338"/>
                  <a:pt x="6370303" y="261192"/>
                  <a:pt x="6624772" y="216159"/>
                </a:cubicBezTo>
                <a:cubicBezTo>
                  <a:pt x="6879241" y="171126"/>
                  <a:pt x="6765518" y="85563"/>
                  <a:pt x="6651795" y="0"/>
                </a:cubicBezTo>
              </a:path>
            </a:pathLst>
          </a:custGeom>
          <a:ln w="28575" cmpd="sng">
            <a:solidFill>
              <a:srgbClr val="008000"/>
            </a:solidFill>
            <a:headEnd type="none"/>
            <a:tailEnd type="triangle"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22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534400" cy="1173162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ARP header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211" y="2125133"/>
            <a:ext cx="8559800" cy="4203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65778" y="1855801"/>
            <a:ext cx="3287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Bit offset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2778" y="1295400"/>
            <a:ext cx="1005403" cy="646331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=1 for</a:t>
            </a:r>
            <a:br>
              <a:rPr lang="en-US" dirty="0" smtClean="0"/>
            </a:br>
            <a:r>
              <a:rPr lang="en-US" dirty="0" smtClean="0"/>
              <a:t>Ethernet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91444" y="1941731"/>
            <a:ext cx="451556" cy="908713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59055" y="1295400"/>
            <a:ext cx="984577" cy="646331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=0x0800</a:t>
            </a:r>
            <a:br>
              <a:rPr lang="en-US" dirty="0" smtClean="0"/>
            </a:br>
            <a:r>
              <a:rPr lang="en-US" dirty="0" smtClean="0"/>
              <a:t>for</a:t>
            </a:r>
            <a:r>
              <a:rPr lang="en-US" dirty="0"/>
              <a:t> </a:t>
            </a:r>
            <a:r>
              <a:rPr lang="en-US" dirty="0" smtClean="0"/>
              <a:t>IPv4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>
          <a:xfrm flipH="1">
            <a:off x="6970891" y="1941731"/>
            <a:ext cx="280453" cy="908713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860606" y="1292619"/>
            <a:ext cx="1198728" cy="646331"/>
          </a:xfrm>
          <a:prstGeom prst="rect">
            <a:avLst/>
          </a:prstGeom>
          <a:solidFill>
            <a:srgbClr val="F79646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1=request;</a:t>
            </a:r>
            <a:br>
              <a:rPr lang="en-US" dirty="0" smtClean="0"/>
            </a:br>
            <a:r>
              <a:rPr lang="en-US" dirty="0" smtClean="0"/>
              <a:t> 2=reply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7743632" y="1941731"/>
            <a:ext cx="619668" cy="1473158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54215" y="1260312"/>
            <a:ext cx="1005403" cy="646331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=6 for</a:t>
            </a:r>
            <a:br>
              <a:rPr lang="en-US" dirty="0" smtClean="0"/>
            </a:br>
            <a:r>
              <a:rPr lang="en-US" dirty="0" smtClean="0"/>
              <a:t>Ethernet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954215" y="1938950"/>
            <a:ext cx="0" cy="1320717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51048" y="1292619"/>
            <a:ext cx="1192304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=4 for IPv4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24" idx="2"/>
          </p:cNvCxnSpPr>
          <p:nvPr/>
        </p:nvCxnSpPr>
        <p:spPr>
          <a:xfrm flipH="1">
            <a:off x="3562885" y="1661951"/>
            <a:ext cx="384315" cy="1752938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952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7" grpId="0" animBg="1"/>
      <p:bldP spid="22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Flooding on a Spanning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270" y="1752066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Switches flood using the following rule: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(Ignoring all ports not on spanning tree!)</a:t>
            </a:r>
          </a:p>
          <a:p>
            <a:pPr lvl="3"/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Originating switch sends packet out all ports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When a packet arrives on one incoming port, send it out </a:t>
            </a:r>
            <a:r>
              <a:rPr lang="en-US" u="sng" dirty="0" smtClean="0"/>
              <a:t>all</a:t>
            </a:r>
            <a:r>
              <a:rPr lang="en-US" dirty="0" smtClean="0"/>
              <a:t> ports </a:t>
            </a:r>
            <a:r>
              <a:rPr lang="en-US" u="sng" dirty="0" smtClean="0"/>
              <a:t>other</a:t>
            </a:r>
            <a:r>
              <a:rPr lang="en-US" dirty="0" smtClean="0"/>
              <a:t> than the incoming 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247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Key Ideas in Both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ARP and DHCP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Broadcasting</a:t>
            </a:r>
            <a:r>
              <a:rPr lang="en-US" sz="2400" dirty="0">
                <a:latin typeface="Arial" charset="0"/>
                <a:cs typeface="Arial" charset="0"/>
              </a:rPr>
              <a:t>: </a:t>
            </a:r>
            <a:r>
              <a:rPr lang="en-US" sz="2400" dirty="0" smtClean="0">
                <a:latin typeface="Arial" charset="0"/>
                <a:cs typeface="Arial" charset="0"/>
              </a:rPr>
              <a:t>Can use broadcast to make contact</a:t>
            </a:r>
            <a:endParaRPr lang="en-US" sz="2400" dirty="0">
              <a:latin typeface="Arial" charset="0"/>
              <a:cs typeface="Arial" charset="0"/>
            </a:endParaRPr>
          </a:p>
          <a:p>
            <a:pPr lvl="1"/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Scalable because of limited size</a:t>
            </a:r>
          </a:p>
          <a:p>
            <a:pPr lvl="1"/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Clr>
                <a:schemeClr val="tx2"/>
              </a:buClr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Caching</a:t>
            </a:r>
            <a:r>
              <a:rPr lang="en-US" sz="2400" dirty="0">
                <a:latin typeface="Arial" charset="0"/>
                <a:cs typeface="Arial" charset="0"/>
              </a:rPr>
              <a:t>: remember the past for a while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Store the information you learn to reduce overhead</a:t>
            </a:r>
          </a:p>
          <a:p>
            <a:pPr lvl="1"/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>
              <a:buClr>
                <a:schemeClr val="tx2"/>
              </a:buClr>
            </a:pP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Soft state</a:t>
            </a:r>
            <a:r>
              <a:rPr lang="en-US" sz="2400" dirty="0">
                <a:latin typeface="Arial" charset="0"/>
                <a:cs typeface="Arial" charset="0"/>
              </a:rPr>
              <a:t>: eventually forget the past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Associate a </a:t>
            </a:r>
            <a:r>
              <a:rPr lang="en-US" sz="2000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time-to-live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field with the information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… and either refresh or discard the information</a:t>
            </a:r>
          </a:p>
          <a:p>
            <a:pPr lvl="1"/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Key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for 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robustness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in the face of unpredictable change</a:t>
            </a:r>
          </a:p>
        </p:txBody>
      </p:sp>
    </p:spTree>
    <p:extLst>
      <p:ext uri="{BB962C8B-B14F-4D97-AF65-F5344CB8AC3E}">
        <p14:creationId xmlns:p14="http://schemas.microsoft.com/office/powerpoint/2010/main" val="2343428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72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Stock: Naming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933966"/>
              </p:ext>
            </p:extLst>
          </p:nvPr>
        </p:nvGraphicFramePr>
        <p:xfrm>
          <a:off x="381000" y="2252663"/>
          <a:ext cx="8534400" cy="33861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06311"/>
                <a:gridCol w="2307449"/>
                <a:gridCol w="1706880"/>
                <a:gridCol w="1706880"/>
                <a:gridCol w="1706880"/>
              </a:tblGrid>
              <a:tr h="12366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Layer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Structure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Configuration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Resolution</a:t>
                      </a:r>
                    </a:p>
                    <a:p>
                      <a:pPr algn="ctr"/>
                      <a:r>
                        <a:rPr lang="en-US" dirty="0" smtClean="0"/>
                        <a:t>Service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4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App.</a:t>
                      </a:r>
                    </a:p>
                    <a:p>
                      <a:pPr algn="ctr"/>
                      <a:r>
                        <a:rPr lang="en-US" dirty="0" smtClean="0"/>
                        <a:t>Layer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www.cs.berkeley.edu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organizational hierarchy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 manual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4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Network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Layer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123.45.6.78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topological</a:t>
                      </a:r>
                      <a:r>
                        <a:rPr lang="en-US" baseline="0" dirty="0" smtClean="0"/>
                        <a:t> hierarchy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DHCP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4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Link layer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45-CC-4E-12-F0-97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vendor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(flat)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hard-coded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Up-Down Arrow 4"/>
          <p:cNvSpPr/>
          <p:nvPr/>
        </p:nvSpPr>
        <p:spPr bwMode="auto">
          <a:xfrm>
            <a:off x="7620000" y="3962400"/>
            <a:ext cx="152400" cy="457200"/>
          </a:xfrm>
          <a:prstGeom prst="upDownArrow">
            <a:avLst/>
          </a:prstGeom>
          <a:solidFill>
            <a:srgbClr val="3365F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22977" y="3962400"/>
            <a:ext cx="672029" cy="369332"/>
          </a:xfrm>
          <a:prstGeom prst="rect">
            <a:avLst/>
          </a:prstGeom>
          <a:solidFill>
            <a:srgbClr val="CCFFFF"/>
          </a:solidFill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DNS</a:t>
            </a:r>
            <a:endParaRPr lang="en-US" sz="1800" b="0" dirty="0">
              <a:latin typeface="+mn-lt"/>
            </a:endParaRPr>
          </a:p>
        </p:txBody>
      </p:sp>
      <p:sp>
        <p:nvSpPr>
          <p:cNvPr id="8" name="Up-Down Arrow 7"/>
          <p:cNvSpPr/>
          <p:nvPr/>
        </p:nvSpPr>
        <p:spPr bwMode="auto">
          <a:xfrm>
            <a:off x="7620000" y="4724400"/>
            <a:ext cx="152400" cy="457200"/>
          </a:xfrm>
          <a:prstGeom prst="upDownArrow">
            <a:avLst/>
          </a:prstGeom>
          <a:solidFill>
            <a:srgbClr val="3365F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27147" y="4781490"/>
            <a:ext cx="667859" cy="369332"/>
          </a:xfrm>
          <a:prstGeom prst="rect">
            <a:avLst/>
          </a:prstGeom>
          <a:solidFill>
            <a:srgbClr val="CCFFFF"/>
          </a:solidFill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ARP</a:t>
            </a:r>
            <a:endParaRPr lang="en-US" sz="18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9806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6" y="1585601"/>
            <a:ext cx="9101665" cy="5272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We’ve see two approaches</a:t>
            </a:r>
          </a:p>
          <a:p>
            <a:pPr lvl="1"/>
            <a:r>
              <a:rPr lang="en-US" sz="3000" dirty="0" smtClean="0"/>
              <a:t>Broadcast (ARP, DHCP)</a:t>
            </a:r>
          </a:p>
          <a:p>
            <a:pPr lvl="2"/>
            <a:r>
              <a:rPr lang="en-US" sz="2600" dirty="0" smtClean="0">
                <a:solidFill>
                  <a:srgbClr val="000090"/>
                </a:solidFill>
              </a:rPr>
              <a:t>flooding doesn’t scale </a:t>
            </a:r>
          </a:p>
          <a:p>
            <a:pPr lvl="2"/>
            <a:r>
              <a:rPr lang="en-US" sz="2600" dirty="0" smtClean="0">
                <a:solidFill>
                  <a:srgbClr val="000090"/>
                </a:solidFill>
              </a:rPr>
              <a:t>no centralized point of failure</a:t>
            </a:r>
          </a:p>
          <a:p>
            <a:pPr lvl="2"/>
            <a:r>
              <a:rPr lang="en-US" sz="2600" dirty="0" smtClean="0">
                <a:solidFill>
                  <a:srgbClr val="FF0000"/>
                </a:solidFill>
              </a:rPr>
              <a:t>zero configuration</a:t>
            </a:r>
          </a:p>
          <a:p>
            <a:pPr lvl="1"/>
            <a:r>
              <a:rPr lang="en-US" sz="3000" dirty="0" smtClean="0"/>
              <a:t>Directory service (DNS)</a:t>
            </a:r>
          </a:p>
          <a:p>
            <a:pPr lvl="2"/>
            <a:r>
              <a:rPr lang="en-US" sz="2600" dirty="0" smtClean="0">
                <a:solidFill>
                  <a:srgbClr val="FF0000"/>
                </a:solidFill>
              </a:rPr>
              <a:t>no flooding / scalable</a:t>
            </a:r>
          </a:p>
          <a:p>
            <a:pPr lvl="2"/>
            <a:r>
              <a:rPr lang="en-US" sz="2600" dirty="0" smtClean="0">
                <a:solidFill>
                  <a:srgbClr val="000090"/>
                </a:solidFill>
              </a:rPr>
              <a:t>root of the directory is vulnerable (caching is key)</a:t>
            </a:r>
          </a:p>
          <a:p>
            <a:pPr lvl="2"/>
            <a:r>
              <a:rPr lang="en-US" sz="2600" dirty="0" smtClean="0">
                <a:solidFill>
                  <a:srgbClr val="000090"/>
                </a:solidFill>
              </a:rPr>
              <a:t>needs configuration to bootstrap (local, root servers, </a:t>
            </a:r>
            <a:r>
              <a:rPr lang="en-US" sz="2600" i="1" dirty="0" smtClean="0">
                <a:solidFill>
                  <a:srgbClr val="000090"/>
                </a:solidFill>
              </a:rPr>
              <a:t>etc.</a:t>
            </a:r>
            <a:r>
              <a:rPr lang="en-US" sz="2600" dirty="0" smtClean="0">
                <a:solidFill>
                  <a:srgbClr val="000090"/>
                </a:solidFill>
              </a:rPr>
              <a:t>)</a:t>
            </a: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Open: can we get Internet-scale yet zero </a:t>
            </a:r>
            <a:r>
              <a:rPr lang="en-US" dirty="0" err="1" smtClean="0">
                <a:solidFill>
                  <a:srgbClr val="0000FF"/>
                </a:solidFill>
              </a:rPr>
              <a:t>config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68703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Steps in end-to-end communication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What do hosts need to know?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And how do they find out?</a:t>
            </a: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693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Steps in reaching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destination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10" y="1804586"/>
            <a:ext cx="8503356" cy="4525963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First look up </a:t>
            </a:r>
            <a:r>
              <a:rPr lang="en-US" dirty="0" smtClean="0">
                <a:latin typeface="Arial" charset="0"/>
                <a:cs typeface="Arial" charset="0"/>
              </a:rPr>
              <a:t>destination’s IP </a:t>
            </a:r>
            <a:r>
              <a:rPr lang="en-US" dirty="0">
                <a:latin typeface="Arial" charset="0"/>
                <a:cs typeface="Arial" charset="0"/>
              </a:rPr>
              <a:t>address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cs typeface="Arial" charset="0"/>
              </a:rPr>
              <a:t>Need to know where </a:t>
            </a:r>
            <a:r>
              <a:rPr lang="en-US" dirty="0" smtClean="0">
                <a:latin typeface="Arial" charset="0"/>
                <a:cs typeface="Arial" charset="0"/>
              </a:rPr>
              <a:t>my local </a:t>
            </a:r>
            <a:r>
              <a:rPr lang="en-US" dirty="0">
                <a:latin typeface="Arial" charset="0"/>
                <a:cs typeface="Arial" charset="0"/>
              </a:rPr>
              <a:t>DNS server is</a:t>
            </a:r>
          </a:p>
          <a:p>
            <a:pPr lvl="2"/>
            <a:r>
              <a:rPr lang="en-US" b="1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DHCP</a:t>
            </a:r>
          </a:p>
          <a:p>
            <a:pPr lvl="1"/>
            <a:endParaRPr lang="en-US" i="1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Also needs to know my own IP address</a:t>
            </a:r>
          </a:p>
          <a:p>
            <a:pPr lvl="2"/>
            <a:r>
              <a:rPr lang="en-US" b="1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DHCP</a:t>
            </a:r>
            <a:endParaRPr lang="en-US" b="1" dirty="0">
              <a:solidFill>
                <a:srgbClr val="FF6600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719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Sending a Packet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458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On same subnet: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Use MAC address of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destination </a:t>
            </a:r>
          </a:p>
          <a:p>
            <a:pPr lvl="1"/>
            <a:r>
              <a:rPr lang="en-US" b="1" i="1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ARP</a:t>
            </a:r>
            <a:endParaRPr lang="en-US" b="1" i="1" dirty="0">
              <a:solidFill>
                <a:srgbClr val="FF6600"/>
              </a:solidFill>
              <a:latin typeface="Arial" charset="0"/>
              <a:ea typeface="Arial" charset="0"/>
              <a:cs typeface="Arial" charset="0"/>
            </a:endParaRPr>
          </a:p>
          <a:p>
            <a:pPr lvl="8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On some other subnet: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Use MAC address of first-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hop </a:t>
            </a:r>
            <a:r>
              <a:rPr lang="en-US" smtClean="0">
                <a:latin typeface="Arial" charset="0"/>
                <a:ea typeface="Arial" charset="0"/>
                <a:cs typeface="Arial" charset="0"/>
              </a:rPr>
              <a:t>router 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b="1" i="1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DHCP + ARP</a:t>
            </a:r>
            <a:endParaRPr lang="en-US" b="1" dirty="0">
              <a:solidFill>
                <a:srgbClr val="FF6600"/>
              </a:solidFill>
              <a:latin typeface="Arial" charset="0"/>
              <a:ea typeface="Arial" charset="0"/>
              <a:cs typeface="Arial" charset="0"/>
            </a:endParaRPr>
          </a:p>
          <a:p>
            <a:pPr lvl="8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And how can a host tell whether destination is on same or other subnet?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Use the </a:t>
            </a:r>
            <a:r>
              <a:rPr lang="en-US" dirty="0" err="1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netmask</a:t>
            </a:r>
            <a:endParaRPr lang="en-US" dirty="0" smtClean="0">
              <a:solidFill>
                <a:srgbClr val="0000FF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b="1" i="1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DHCP</a:t>
            </a:r>
            <a:endParaRPr lang="en-US" b="1" i="1" dirty="0">
              <a:solidFill>
                <a:srgbClr val="FF6600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7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9" name="Picture 2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155825"/>
            <a:ext cx="8208962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0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 dirty="0"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sending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packet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to </a:t>
            </a:r>
            <a:r>
              <a:rPr lang="en-US" dirty="0"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B</a:t>
            </a:r>
          </a:p>
        </p:txBody>
      </p:sp>
      <p:sp>
        <p:nvSpPr>
          <p:cNvPr id="6554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303338" y="5961249"/>
            <a:ext cx="7015162" cy="500062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2400" b="1" dirty="0">
                <a:latin typeface="Arial" charset="0"/>
                <a:cs typeface="Arial" charset="0"/>
              </a:rPr>
              <a:t>How does host </a:t>
            </a:r>
            <a:r>
              <a:rPr lang="en-US" sz="2400" b="1" dirty="0">
                <a:solidFill>
                  <a:srgbClr val="FF3300"/>
                </a:solidFill>
                <a:latin typeface="Arial" charset="0"/>
                <a:cs typeface="Arial" charset="0"/>
              </a:rPr>
              <a:t>A</a:t>
            </a:r>
            <a:r>
              <a:rPr lang="en-US" sz="2400" b="1" dirty="0">
                <a:latin typeface="Arial" charset="0"/>
                <a:cs typeface="Arial" charset="0"/>
              </a:rPr>
              <a:t> send an IP packet to host </a:t>
            </a:r>
            <a:r>
              <a:rPr lang="en-US" sz="2400" b="1" dirty="0">
                <a:solidFill>
                  <a:srgbClr val="FF3300"/>
                </a:solidFill>
                <a:latin typeface="Arial" charset="0"/>
                <a:cs typeface="Arial" charset="0"/>
              </a:rPr>
              <a:t>B</a:t>
            </a:r>
            <a:r>
              <a:rPr lang="en-US" sz="2400" b="1" dirty="0">
                <a:latin typeface="Arial" charset="0"/>
                <a:cs typeface="Arial" charset="0"/>
              </a:rPr>
              <a:t>?</a:t>
            </a: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65542" name="Text Box 5"/>
          <p:cNvSpPr txBox="1">
            <a:spLocks noChangeArrowheads="1"/>
          </p:cNvSpPr>
          <p:nvPr/>
        </p:nvSpPr>
        <p:spPr bwMode="auto">
          <a:xfrm>
            <a:off x="896938" y="3308350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Comic Sans MS" charset="0"/>
              </a:rPr>
              <a:t>A</a:t>
            </a:r>
            <a:endParaRPr lang="en-US" sz="1800" dirty="0">
              <a:latin typeface="Comic Sans MS" charset="0"/>
            </a:endParaRPr>
          </a:p>
        </p:txBody>
      </p:sp>
      <p:sp>
        <p:nvSpPr>
          <p:cNvPr id="65543" name="Text Box 6"/>
          <p:cNvSpPr txBox="1">
            <a:spLocks noChangeArrowheads="1"/>
          </p:cNvSpPr>
          <p:nvPr/>
        </p:nvSpPr>
        <p:spPr bwMode="auto">
          <a:xfrm>
            <a:off x="4084638" y="4602163"/>
            <a:ext cx="3816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Comic Sans MS" charset="0"/>
              </a:rPr>
              <a:t>R</a:t>
            </a:r>
            <a:endParaRPr lang="en-US" sz="1800" dirty="0">
              <a:latin typeface="Comic Sans MS" charset="0"/>
            </a:endParaRPr>
          </a:p>
        </p:txBody>
      </p:sp>
      <p:sp>
        <p:nvSpPr>
          <p:cNvPr id="65544" name="Text Box 7"/>
          <p:cNvSpPr txBox="1">
            <a:spLocks noChangeArrowheads="1"/>
          </p:cNvSpPr>
          <p:nvPr/>
        </p:nvSpPr>
        <p:spPr bwMode="auto">
          <a:xfrm>
            <a:off x="7942263" y="4891088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Comic Sans MS" charset="0"/>
              </a:rPr>
              <a:t>B</a:t>
            </a:r>
            <a:endParaRPr lang="en-US" sz="1800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512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9" name="Picture 2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155825"/>
            <a:ext cx="8208962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0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Example:</a:t>
            </a:r>
            <a:r>
              <a:rPr lang="en-US" dirty="0"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 A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sending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packet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to </a:t>
            </a:r>
            <a:r>
              <a:rPr lang="en-US" dirty="0"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B</a:t>
            </a:r>
          </a:p>
        </p:txBody>
      </p:sp>
      <p:sp>
        <p:nvSpPr>
          <p:cNvPr id="65542" name="Text Box 5"/>
          <p:cNvSpPr txBox="1">
            <a:spLocks noChangeArrowheads="1"/>
          </p:cNvSpPr>
          <p:nvPr/>
        </p:nvSpPr>
        <p:spPr bwMode="auto">
          <a:xfrm>
            <a:off x="896938" y="3308350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A</a:t>
            </a:r>
            <a:endParaRPr lang="en-US" sz="1800" b="0">
              <a:latin typeface="Comic Sans MS" charset="0"/>
            </a:endParaRPr>
          </a:p>
        </p:txBody>
      </p:sp>
      <p:sp>
        <p:nvSpPr>
          <p:cNvPr id="65543" name="Text Box 6"/>
          <p:cNvSpPr txBox="1">
            <a:spLocks noChangeArrowheads="1"/>
          </p:cNvSpPr>
          <p:nvPr/>
        </p:nvSpPr>
        <p:spPr bwMode="auto">
          <a:xfrm>
            <a:off x="4084638" y="4602163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R</a:t>
            </a:r>
            <a:endParaRPr lang="en-US" sz="1800" b="0">
              <a:latin typeface="Comic Sans MS" charset="0"/>
            </a:endParaRPr>
          </a:p>
        </p:txBody>
      </p:sp>
      <p:sp>
        <p:nvSpPr>
          <p:cNvPr id="65544" name="Text Box 7"/>
          <p:cNvSpPr txBox="1">
            <a:spLocks noChangeArrowheads="1"/>
          </p:cNvSpPr>
          <p:nvPr/>
        </p:nvSpPr>
        <p:spPr bwMode="auto">
          <a:xfrm>
            <a:off x="7942263" y="4891088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B</a:t>
            </a:r>
            <a:endParaRPr lang="en-US" sz="1800" b="0">
              <a:latin typeface="Comic Sans MS" charset="0"/>
            </a:endParaRPr>
          </a:p>
        </p:txBody>
      </p:sp>
      <p:sp>
        <p:nvSpPr>
          <p:cNvPr id="65545" name="Text Box 8"/>
          <p:cNvSpPr txBox="1">
            <a:spLocks noChangeArrowheads="1"/>
          </p:cNvSpPr>
          <p:nvPr/>
        </p:nvSpPr>
        <p:spPr bwMode="auto">
          <a:xfrm>
            <a:off x="2587811" y="5788212"/>
            <a:ext cx="415065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>
                <a:latin typeface="Helvetica" charset="0"/>
              </a:rPr>
              <a:t>1. </a:t>
            </a:r>
            <a:r>
              <a:rPr lang="en-US" sz="2400">
                <a:solidFill>
                  <a:srgbClr val="FF3300"/>
                </a:solidFill>
                <a:latin typeface="Helvetica" charset="0"/>
              </a:rPr>
              <a:t>A</a:t>
            </a:r>
            <a:r>
              <a:rPr lang="en-US" sz="2400">
                <a:latin typeface="Helvetica" charset="0"/>
              </a:rPr>
              <a:t> sends packet to </a:t>
            </a:r>
            <a:r>
              <a:rPr lang="en-US" sz="2400">
                <a:solidFill>
                  <a:srgbClr val="FF3300"/>
                </a:solidFill>
                <a:latin typeface="Helvetica" charset="0"/>
              </a:rPr>
              <a:t>R</a:t>
            </a:r>
            <a:r>
              <a:rPr lang="en-US" sz="2400">
                <a:latin typeface="Helvetica" charset="0"/>
              </a:rPr>
              <a:t>.</a:t>
            </a:r>
            <a:br>
              <a:rPr lang="en-US" sz="2400">
                <a:latin typeface="Helvetica" charset="0"/>
              </a:rPr>
            </a:br>
            <a:r>
              <a:rPr lang="en-US" sz="2400">
                <a:latin typeface="Helvetica" charset="0"/>
              </a:rPr>
              <a:t>2. </a:t>
            </a:r>
            <a:r>
              <a:rPr lang="en-US" sz="2400">
                <a:solidFill>
                  <a:srgbClr val="FF3300"/>
                </a:solidFill>
                <a:latin typeface="Helvetica" charset="0"/>
              </a:rPr>
              <a:t>R </a:t>
            </a:r>
            <a:r>
              <a:rPr lang="en-US" sz="2400">
                <a:latin typeface="Helvetica" charset="0"/>
              </a:rPr>
              <a:t>sends packet to </a:t>
            </a:r>
            <a:r>
              <a:rPr lang="en-US" sz="2400">
                <a:solidFill>
                  <a:srgbClr val="FF3300"/>
                </a:solidFill>
                <a:latin typeface="Helvetica" charset="0"/>
              </a:rPr>
              <a:t>B</a:t>
            </a:r>
            <a:r>
              <a:rPr lang="en-US" sz="2400">
                <a:latin typeface="Helvetica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9839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F24E69-05F6-E849-B9AE-BD0123211803}" type="slidenum">
              <a:rPr lang="en-US" sz="1400" b="0">
                <a:latin typeface="Times New Roman" charset="0"/>
              </a:rPr>
              <a:pPr eaLnBrk="1" hangingPunct="1"/>
              <a:t>48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sends packet through router </a:t>
            </a:r>
            <a:r>
              <a:rPr lang="en-US" dirty="0" smtClean="0"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R</a:t>
            </a:r>
            <a:endParaRPr lang="en-US" dirty="0">
              <a:solidFill>
                <a:srgbClr val="FF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67588" name="Picture 3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505200"/>
            <a:ext cx="8208962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9" name="Text Box 4"/>
          <p:cNvSpPr txBox="1">
            <a:spLocks noChangeArrowheads="1"/>
          </p:cNvSpPr>
          <p:nvPr/>
        </p:nvSpPr>
        <p:spPr bwMode="auto">
          <a:xfrm>
            <a:off x="896938" y="4657725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A</a:t>
            </a:r>
            <a:endParaRPr lang="en-US" sz="1800" b="0">
              <a:latin typeface="Comic Sans MS" charset="0"/>
            </a:endParaRPr>
          </a:p>
        </p:txBody>
      </p:sp>
      <p:sp>
        <p:nvSpPr>
          <p:cNvPr id="67590" name="Text Box 5"/>
          <p:cNvSpPr txBox="1">
            <a:spLocks noChangeArrowheads="1"/>
          </p:cNvSpPr>
          <p:nvPr/>
        </p:nvSpPr>
        <p:spPr bwMode="auto">
          <a:xfrm>
            <a:off x="4084638" y="5951538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R</a:t>
            </a:r>
            <a:endParaRPr lang="en-US" sz="1800" b="0">
              <a:latin typeface="Comic Sans MS" charset="0"/>
            </a:endParaRPr>
          </a:p>
        </p:txBody>
      </p:sp>
      <p:sp>
        <p:nvSpPr>
          <p:cNvPr id="67591" name="Text Box 6"/>
          <p:cNvSpPr txBox="1">
            <a:spLocks noChangeArrowheads="1"/>
          </p:cNvSpPr>
          <p:nvPr/>
        </p:nvSpPr>
        <p:spPr bwMode="auto">
          <a:xfrm>
            <a:off x="7942263" y="6240463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B</a:t>
            </a:r>
            <a:endParaRPr lang="en-US" sz="1800" b="0">
              <a:latin typeface="Comic Sans MS" charset="0"/>
            </a:endParaRPr>
          </a:p>
        </p:txBody>
      </p:sp>
      <p:sp>
        <p:nvSpPr>
          <p:cNvPr id="9553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413433"/>
            <a:ext cx="8458200" cy="259397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charset="0"/>
                <a:cs typeface="Arial" charset="0"/>
              </a:rPr>
              <a:t>Host </a:t>
            </a:r>
            <a:r>
              <a:rPr lang="en-US" sz="2400" dirty="0">
                <a:solidFill>
                  <a:srgbClr val="FF3300"/>
                </a:solidFill>
                <a:latin typeface="Arial" charset="0"/>
                <a:cs typeface="Arial" charset="0"/>
              </a:rPr>
              <a:t>A</a:t>
            </a:r>
            <a:r>
              <a:rPr lang="en-US" sz="2400" dirty="0">
                <a:latin typeface="Arial" charset="0"/>
                <a:cs typeface="Arial" charset="0"/>
              </a:rPr>
              <a:t> constructs an IP packet to send to </a:t>
            </a:r>
            <a:r>
              <a:rPr lang="en-US" sz="2400" dirty="0">
                <a:solidFill>
                  <a:srgbClr val="FF3300"/>
                </a:solidFill>
                <a:latin typeface="Arial" charset="0"/>
                <a:cs typeface="Arial" charset="0"/>
              </a:rPr>
              <a:t>B</a:t>
            </a:r>
            <a:endParaRPr lang="en-US" sz="2400" dirty="0">
              <a:latin typeface="Arial" charset="0"/>
              <a:cs typeface="Arial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Source 111.111.111.111, destination 222.222.222.222</a:t>
            </a:r>
          </a:p>
          <a:p>
            <a:pPr>
              <a:lnSpc>
                <a:spcPct val="70000"/>
              </a:lnSpc>
            </a:pPr>
            <a:r>
              <a:rPr lang="en-US" sz="2400" dirty="0">
                <a:latin typeface="Arial" charset="0"/>
                <a:cs typeface="Arial" charset="0"/>
              </a:rPr>
              <a:t>Host </a:t>
            </a:r>
            <a:r>
              <a:rPr lang="en-US" sz="2400" dirty="0">
                <a:solidFill>
                  <a:srgbClr val="FF3300"/>
                </a:solidFill>
                <a:latin typeface="Arial" charset="0"/>
                <a:cs typeface="Arial" charset="0"/>
              </a:rPr>
              <a:t>A</a:t>
            </a:r>
            <a:r>
              <a:rPr lang="en-US" sz="2400" dirty="0">
                <a:latin typeface="Arial" charset="0"/>
                <a:cs typeface="Arial" charset="0"/>
              </a:rPr>
              <a:t> has a gateway router </a:t>
            </a:r>
            <a:r>
              <a:rPr lang="en-US" sz="2400" dirty="0">
                <a:solidFill>
                  <a:srgbClr val="FF3300"/>
                </a:solidFill>
                <a:latin typeface="Arial" charset="0"/>
                <a:cs typeface="Arial" charset="0"/>
              </a:rPr>
              <a:t>R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Used to reach destinations outside of 111.111.111.0/24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Address 111.111.111.110 for R learned via 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DHCP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174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032EBA-5993-3645-9EFD-2CD3082C8AA4}" type="slidenum">
              <a:rPr lang="en-US" sz="1400" b="0">
                <a:latin typeface="Times New Roman" charset="0"/>
              </a:rPr>
              <a:pPr eaLnBrk="1" hangingPunct="1"/>
              <a:t>49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3905"/>
            <a:ext cx="8458200" cy="209391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charset="0"/>
                <a:cs typeface="Arial" charset="0"/>
              </a:rPr>
              <a:t>Host </a:t>
            </a:r>
            <a:r>
              <a:rPr lang="en-US" sz="2400" dirty="0">
                <a:solidFill>
                  <a:srgbClr val="FF3300"/>
                </a:solidFill>
                <a:latin typeface="Arial" charset="0"/>
                <a:cs typeface="Arial" charset="0"/>
              </a:rPr>
              <a:t>A</a:t>
            </a:r>
            <a:r>
              <a:rPr lang="en-US" sz="2400" dirty="0">
                <a:latin typeface="Arial" charset="0"/>
                <a:cs typeface="Arial" charset="0"/>
              </a:rPr>
              <a:t> learns the MAC address of </a:t>
            </a:r>
            <a:r>
              <a:rPr lang="en-US" sz="2400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 smtClean="0">
                <a:latin typeface="Arial" charset="0"/>
                <a:cs typeface="Arial" charset="0"/>
              </a:rPr>
              <a:t>’s </a:t>
            </a:r>
            <a:r>
              <a:rPr lang="en-US" sz="2400" dirty="0">
                <a:latin typeface="Arial" charset="0"/>
                <a:cs typeface="Arial" charset="0"/>
              </a:rPr>
              <a:t>interface</a:t>
            </a:r>
          </a:p>
          <a:p>
            <a:pPr lvl="1">
              <a:buClr>
                <a:schemeClr val="tx2"/>
              </a:buClr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ARP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request: broadcast request for 111.111.111.110</a:t>
            </a:r>
          </a:p>
          <a:p>
            <a:pPr lvl="1">
              <a:buClr>
                <a:schemeClr val="tx2"/>
              </a:buClr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ARP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response: </a:t>
            </a:r>
            <a:r>
              <a:rPr lang="en-US" sz="2000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responds with E6-E9-00-17-BB-4B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Host </a:t>
            </a:r>
            <a:r>
              <a:rPr lang="en-US" sz="2400" dirty="0">
                <a:solidFill>
                  <a:srgbClr val="FF3300"/>
                </a:solidFill>
                <a:latin typeface="Arial" charset="0"/>
                <a:cs typeface="Arial" charset="0"/>
              </a:rPr>
              <a:t>A</a:t>
            </a:r>
            <a:r>
              <a:rPr lang="en-US" sz="2400" dirty="0">
                <a:latin typeface="Arial" charset="0"/>
                <a:cs typeface="Arial" charset="0"/>
              </a:rPr>
              <a:t> encapsulates the </a:t>
            </a:r>
            <a:r>
              <a:rPr lang="en-US" sz="2400" dirty="0" smtClean="0">
                <a:latin typeface="Arial" charset="0"/>
                <a:cs typeface="Arial" charset="0"/>
              </a:rPr>
              <a:t>IP packet for B, </a:t>
            </a:r>
            <a:r>
              <a:rPr lang="en-US" sz="2400" dirty="0">
                <a:latin typeface="Arial" charset="0"/>
                <a:cs typeface="Arial" charset="0"/>
              </a:rPr>
              <a:t>and sends to </a:t>
            </a:r>
            <a:r>
              <a:rPr lang="en-US" sz="2400" dirty="0">
                <a:solidFill>
                  <a:srgbClr val="FF3300"/>
                </a:solidFill>
                <a:latin typeface="Arial" charset="0"/>
                <a:cs typeface="Arial" charset="0"/>
              </a:rPr>
              <a:t>R</a:t>
            </a:r>
            <a:endParaRPr lang="en-US" sz="2400" dirty="0">
              <a:latin typeface="Arial" charset="0"/>
              <a:cs typeface="Arial" charset="0"/>
            </a:endParaRPr>
          </a:p>
        </p:txBody>
      </p:sp>
      <p:pic>
        <p:nvPicPr>
          <p:cNvPr id="69637" name="Picture 4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505200"/>
            <a:ext cx="8208962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8" name="Text Box 5"/>
          <p:cNvSpPr txBox="1">
            <a:spLocks noChangeArrowheads="1"/>
          </p:cNvSpPr>
          <p:nvPr/>
        </p:nvSpPr>
        <p:spPr bwMode="auto">
          <a:xfrm>
            <a:off x="896938" y="4657725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A</a:t>
            </a:r>
            <a:endParaRPr lang="en-US" sz="1800" b="0">
              <a:latin typeface="Comic Sans MS" charset="0"/>
            </a:endParaRPr>
          </a:p>
        </p:txBody>
      </p:sp>
      <p:sp>
        <p:nvSpPr>
          <p:cNvPr id="69639" name="Text Box 6"/>
          <p:cNvSpPr txBox="1">
            <a:spLocks noChangeArrowheads="1"/>
          </p:cNvSpPr>
          <p:nvPr/>
        </p:nvSpPr>
        <p:spPr bwMode="auto">
          <a:xfrm>
            <a:off x="4084638" y="5951538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R</a:t>
            </a:r>
            <a:endParaRPr lang="en-US" sz="1800" b="0">
              <a:latin typeface="Comic Sans MS" charset="0"/>
            </a:endParaRPr>
          </a:p>
        </p:txBody>
      </p:sp>
      <p:sp>
        <p:nvSpPr>
          <p:cNvPr id="69640" name="Text Box 7"/>
          <p:cNvSpPr txBox="1">
            <a:spLocks noChangeArrowheads="1"/>
          </p:cNvSpPr>
          <p:nvPr/>
        </p:nvSpPr>
        <p:spPr bwMode="auto">
          <a:xfrm>
            <a:off x="7942263" y="6240463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B</a:t>
            </a:r>
            <a:endParaRPr lang="en-US" sz="1800" b="0">
              <a:latin typeface="Comic Sans MS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sends packet through router </a:t>
            </a:r>
            <a:r>
              <a:rPr lang="en-US" dirty="0" smtClean="0"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R</a:t>
            </a:r>
            <a:endParaRPr lang="en-US" dirty="0">
              <a:solidFill>
                <a:srgbClr val="FF0000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963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74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Flooding on Spanning Tree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219200" y="1828800"/>
            <a:ext cx="4724400" cy="3505200"/>
            <a:chOff x="1219200" y="1828800"/>
            <a:chExt cx="4724400" cy="3505200"/>
          </a:xfrm>
        </p:grpSpPr>
        <p:sp>
          <p:nvSpPr>
            <p:cNvPr id="36" name="Oval 35"/>
            <p:cNvSpPr/>
            <p:nvPr/>
          </p:nvSpPr>
          <p:spPr bwMode="auto">
            <a:xfrm>
              <a:off x="1828800" y="1828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1219200" y="2971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39624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3962400" y="4343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2667000" y="5181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2438400" y="31242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5791200" y="2895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2895600" y="3733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1676400" y="46482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3810000" y="3276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5257800" y="4419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cxnSp>
          <p:nvCxnSpPr>
            <p:cNvPr id="58" name="Straight Connector 57"/>
            <p:cNvCxnSpPr>
              <a:stCxn id="36" idx="5"/>
              <a:endCxn id="42" idx="0"/>
            </p:cNvCxnSpPr>
            <p:nvPr/>
          </p:nvCxnSpPr>
          <p:spPr bwMode="auto">
            <a:xfrm>
              <a:off x="1958882" y="1958882"/>
              <a:ext cx="555718" cy="11653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>
              <a:stCxn id="36" idx="3"/>
              <a:endCxn id="38" idx="0"/>
            </p:cNvCxnSpPr>
            <p:nvPr/>
          </p:nvCxnSpPr>
          <p:spPr bwMode="auto">
            <a:xfrm flipH="1">
              <a:off x="1295400" y="1958882"/>
              <a:ext cx="555718" cy="10129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38" idx="5"/>
              <a:endCxn id="55" idx="1"/>
            </p:cNvCxnSpPr>
            <p:nvPr/>
          </p:nvCxnSpPr>
          <p:spPr bwMode="auto">
            <a:xfrm>
              <a:off x="1349282" y="3101882"/>
              <a:ext cx="349436" cy="156863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endCxn id="54" idx="1"/>
            </p:cNvCxnSpPr>
            <p:nvPr/>
          </p:nvCxnSpPr>
          <p:spPr bwMode="auto">
            <a:xfrm>
              <a:off x="2590800" y="3200400"/>
              <a:ext cx="327118" cy="5557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>
              <a:stCxn id="56" idx="5"/>
            </p:cNvCxnSpPr>
            <p:nvPr/>
          </p:nvCxnSpPr>
          <p:spPr bwMode="auto">
            <a:xfrm>
              <a:off x="3940082" y="3406682"/>
              <a:ext cx="1362354" cy="1057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>
              <a:endCxn id="56" idx="7"/>
            </p:cNvCxnSpPr>
            <p:nvPr/>
          </p:nvCxnSpPr>
          <p:spPr bwMode="auto">
            <a:xfrm flipH="1">
              <a:off x="3940082" y="2133600"/>
              <a:ext cx="98518" cy="11653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>
              <a:endCxn id="53" idx="4"/>
            </p:cNvCxnSpPr>
            <p:nvPr/>
          </p:nvCxnSpPr>
          <p:spPr bwMode="auto">
            <a:xfrm>
              <a:off x="4038600" y="2057400"/>
              <a:ext cx="1828800" cy="990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>
              <a:endCxn id="57" idx="0"/>
            </p:cNvCxnSpPr>
            <p:nvPr/>
          </p:nvCxnSpPr>
          <p:spPr bwMode="auto">
            <a:xfrm flipH="1">
              <a:off x="5334000" y="3048000"/>
              <a:ext cx="533400" cy="1371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>
              <a:endCxn id="41" idx="2"/>
            </p:cNvCxnSpPr>
            <p:nvPr/>
          </p:nvCxnSpPr>
          <p:spPr bwMode="auto">
            <a:xfrm>
              <a:off x="1752600" y="4648200"/>
              <a:ext cx="914400" cy="609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>
              <a:endCxn id="40" idx="3"/>
            </p:cNvCxnSpPr>
            <p:nvPr/>
          </p:nvCxnSpPr>
          <p:spPr bwMode="auto">
            <a:xfrm>
              <a:off x="2971800" y="3733800"/>
              <a:ext cx="1012918" cy="73968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>
              <a:endCxn id="40" idx="5"/>
            </p:cNvCxnSpPr>
            <p:nvPr/>
          </p:nvCxnSpPr>
          <p:spPr bwMode="auto">
            <a:xfrm flipH="1">
              <a:off x="4092482" y="4419600"/>
              <a:ext cx="1241518" cy="5388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>
              <a:endCxn id="40" idx="1"/>
            </p:cNvCxnSpPr>
            <p:nvPr/>
          </p:nvCxnSpPr>
          <p:spPr bwMode="auto">
            <a:xfrm>
              <a:off x="3886200" y="3276600"/>
              <a:ext cx="98518" cy="10891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>
              <a:endCxn id="41" idx="0"/>
            </p:cNvCxnSpPr>
            <p:nvPr/>
          </p:nvCxnSpPr>
          <p:spPr bwMode="auto">
            <a:xfrm flipH="1">
              <a:off x="2743200" y="3810000"/>
              <a:ext cx="228600" cy="1371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>
              <a:stCxn id="42" idx="6"/>
              <a:endCxn id="56" idx="1"/>
            </p:cNvCxnSpPr>
            <p:nvPr/>
          </p:nvCxnSpPr>
          <p:spPr bwMode="auto">
            <a:xfrm>
              <a:off x="2590800" y="3200400"/>
              <a:ext cx="1241518" cy="985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>
              <a:stCxn id="38" idx="6"/>
              <a:endCxn id="42" idx="2"/>
            </p:cNvCxnSpPr>
            <p:nvPr/>
          </p:nvCxnSpPr>
          <p:spPr bwMode="auto">
            <a:xfrm>
              <a:off x="1371600" y="3048000"/>
              <a:ext cx="1066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>
              <a:stCxn id="55" idx="0"/>
              <a:endCxn id="54" idx="3"/>
            </p:cNvCxnSpPr>
            <p:nvPr/>
          </p:nvCxnSpPr>
          <p:spPr bwMode="auto">
            <a:xfrm flipV="1">
              <a:off x="1752600" y="3863882"/>
              <a:ext cx="1165318" cy="7843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>
              <a:stCxn id="41" idx="7"/>
              <a:endCxn id="40" idx="3"/>
            </p:cNvCxnSpPr>
            <p:nvPr/>
          </p:nvCxnSpPr>
          <p:spPr bwMode="auto">
            <a:xfrm flipV="1">
              <a:off x="2797082" y="4473482"/>
              <a:ext cx="1187636" cy="73043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>
              <a:stCxn id="55" idx="0"/>
              <a:endCxn id="42" idx="3"/>
            </p:cNvCxnSpPr>
            <p:nvPr/>
          </p:nvCxnSpPr>
          <p:spPr bwMode="auto">
            <a:xfrm flipV="1">
              <a:off x="1752600" y="3254282"/>
              <a:ext cx="708118" cy="13939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>
              <a:stCxn id="54" idx="0"/>
              <a:endCxn id="56" idx="2"/>
            </p:cNvCxnSpPr>
            <p:nvPr/>
          </p:nvCxnSpPr>
          <p:spPr bwMode="auto">
            <a:xfrm flipV="1">
              <a:off x="2971800" y="3352800"/>
              <a:ext cx="8382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>
              <a:stCxn id="56" idx="7"/>
              <a:endCxn id="53" idx="5"/>
            </p:cNvCxnSpPr>
            <p:nvPr/>
          </p:nvCxnSpPr>
          <p:spPr bwMode="auto">
            <a:xfrm flipV="1">
              <a:off x="3940082" y="3025682"/>
              <a:ext cx="1981200" cy="27323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>
              <a:stCxn id="36" idx="7"/>
              <a:endCxn id="39" idx="2"/>
            </p:cNvCxnSpPr>
            <p:nvPr/>
          </p:nvCxnSpPr>
          <p:spPr bwMode="auto">
            <a:xfrm>
              <a:off x="1958882" y="1851118"/>
              <a:ext cx="2003518" cy="28248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>
              <a:stCxn id="42" idx="7"/>
              <a:endCxn id="39" idx="0"/>
            </p:cNvCxnSpPr>
            <p:nvPr/>
          </p:nvCxnSpPr>
          <p:spPr bwMode="auto">
            <a:xfrm flipV="1">
              <a:off x="2568482" y="2057400"/>
              <a:ext cx="1470118" cy="10891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272351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1AB618-2739-4445-A705-B4EE727C7ED1}" type="slidenum">
              <a:rPr lang="en-US" sz="1400" b="0">
                <a:latin typeface="Times New Roman" charset="0"/>
              </a:rPr>
              <a:pPr eaLnBrk="1" hangingPunct="1"/>
              <a:t>50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R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Decides how to Forward Packet</a:t>
            </a:r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53025"/>
            <a:ext cx="8458200" cy="27432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charset="0"/>
                <a:cs typeface="Arial" charset="0"/>
              </a:rPr>
              <a:t>Router </a:t>
            </a:r>
            <a:r>
              <a:rPr lang="en-US" sz="2400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 smtClean="0">
                <a:latin typeface="Arial" charset="0"/>
                <a:cs typeface="Arial" charset="0"/>
              </a:rPr>
              <a:t>’s adapter </a:t>
            </a:r>
            <a:r>
              <a:rPr lang="en-US" sz="2400" dirty="0">
                <a:latin typeface="Arial" charset="0"/>
                <a:cs typeface="Arial" charset="0"/>
              </a:rPr>
              <a:t>receives the packet</a:t>
            </a:r>
          </a:p>
          <a:p>
            <a:pPr lvl="1">
              <a:buClr>
                <a:schemeClr val="tx2"/>
              </a:buClr>
            </a:pPr>
            <a:r>
              <a:rPr lang="en-US" sz="2000" dirty="0" smtClean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extracts the IP packet from the Ethernet frame</a:t>
            </a:r>
          </a:p>
          <a:p>
            <a:pPr lvl="1">
              <a:buClr>
                <a:schemeClr val="tx2"/>
              </a:buClr>
            </a:pPr>
            <a:r>
              <a:rPr lang="en-US" sz="2000" dirty="0" smtClean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sees the IP packet is destined to 222.222.222.222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Arial" charset="0"/>
                <a:cs typeface="Arial" charset="0"/>
              </a:rPr>
              <a:t>Router </a:t>
            </a:r>
            <a:r>
              <a:rPr lang="en-US" sz="2400" dirty="0">
                <a:solidFill>
                  <a:srgbClr val="FF33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latin typeface="Arial" charset="0"/>
                <a:cs typeface="Arial" charset="0"/>
              </a:rPr>
              <a:t> consults its forwarding </a:t>
            </a:r>
            <a:r>
              <a:rPr lang="en-US" sz="2400" dirty="0" smtClean="0">
                <a:latin typeface="Arial" charset="0"/>
                <a:cs typeface="Arial" charset="0"/>
              </a:rPr>
              <a:t>table</a:t>
            </a:r>
            <a:endParaRPr lang="en-US" sz="2400" dirty="0">
              <a:latin typeface="Arial" charset="0"/>
              <a:cs typeface="Arial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Packet matches 222.222.222.0/24 via other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adapter (port)</a:t>
            </a:r>
          </a:p>
        </p:txBody>
      </p:sp>
      <p:pic>
        <p:nvPicPr>
          <p:cNvPr id="71685" name="Picture 4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505200"/>
            <a:ext cx="8208962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6" name="Text Box 5"/>
          <p:cNvSpPr txBox="1">
            <a:spLocks noChangeArrowheads="1"/>
          </p:cNvSpPr>
          <p:nvPr/>
        </p:nvSpPr>
        <p:spPr bwMode="auto">
          <a:xfrm>
            <a:off x="896938" y="4657725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A</a:t>
            </a:r>
            <a:endParaRPr lang="en-US" sz="1800" b="0">
              <a:latin typeface="Comic Sans MS" charset="0"/>
            </a:endParaRPr>
          </a:p>
        </p:txBody>
      </p:sp>
      <p:sp>
        <p:nvSpPr>
          <p:cNvPr id="71687" name="Text Box 6"/>
          <p:cNvSpPr txBox="1">
            <a:spLocks noChangeArrowheads="1"/>
          </p:cNvSpPr>
          <p:nvPr/>
        </p:nvSpPr>
        <p:spPr bwMode="auto">
          <a:xfrm>
            <a:off x="4084638" y="5951538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R</a:t>
            </a:r>
            <a:endParaRPr lang="en-US" sz="1800" b="0">
              <a:latin typeface="Comic Sans MS" charset="0"/>
            </a:endParaRPr>
          </a:p>
        </p:txBody>
      </p:sp>
      <p:sp>
        <p:nvSpPr>
          <p:cNvPr id="71688" name="Text Box 7"/>
          <p:cNvSpPr txBox="1">
            <a:spLocks noChangeArrowheads="1"/>
          </p:cNvSpPr>
          <p:nvPr/>
        </p:nvSpPr>
        <p:spPr bwMode="auto">
          <a:xfrm>
            <a:off x="7942263" y="6240463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B</a:t>
            </a:r>
            <a:endParaRPr lang="en-US" sz="1800" b="0">
              <a:latin typeface="Comic Sans MS" charset="0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573088" y="290976"/>
            <a:ext cx="7023100" cy="2070100"/>
          </a:xfrm>
          <a:prstGeom prst="wedgeRoundRectCallout">
            <a:avLst>
              <a:gd name="adj1" fmla="val -6052"/>
              <a:gd name="adj2" fmla="val 82077"/>
              <a:gd name="adj3" fmla="val 16667"/>
            </a:avLst>
          </a:prstGeom>
          <a:solidFill>
            <a:srgbClr val="FFCC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latin typeface="+mn-lt"/>
              </a:rPr>
              <a:t>Two points: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+mn-lt"/>
              </a:rPr>
              <a:t>IP routing table points to this port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+mn-lt"/>
              </a:rPr>
              <a:t>Destination address is within 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mask of port’s address (i.e., local)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6231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491" grpId="0" build="p"/>
      <p:bldP spid="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2DECC4-F05B-ED43-AAF9-C700E61BD399}" type="slidenum">
              <a:rPr lang="en-US" sz="1400" b="0">
                <a:latin typeface="Times New Roman" charset="0"/>
              </a:rPr>
              <a:pPr eaLnBrk="1" hangingPunct="1"/>
              <a:t>51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R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sends packet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to </a:t>
            </a:r>
            <a:r>
              <a:rPr lang="en-US" dirty="0"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B</a:t>
            </a:r>
          </a:p>
        </p:txBody>
      </p:sp>
      <p:sp>
        <p:nvSpPr>
          <p:cNvPr id="96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08846"/>
            <a:ext cx="8458200" cy="22860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charset="0"/>
                <a:cs typeface="Arial" charset="0"/>
              </a:rPr>
              <a:t>Router </a:t>
            </a:r>
            <a:r>
              <a:rPr lang="en-US" sz="2400" dirty="0">
                <a:solidFill>
                  <a:srgbClr val="FF3300"/>
                </a:solidFill>
                <a:latin typeface="Arial" charset="0"/>
                <a:cs typeface="Arial" charset="0"/>
              </a:rPr>
              <a:t>R</a:t>
            </a:r>
            <a:r>
              <a:rPr lang="ja-JP" altLang="en-US" sz="2400" dirty="0">
                <a:latin typeface="Arial" charset="0"/>
                <a:cs typeface="Arial" charset="0"/>
              </a:rPr>
              <a:t>’</a:t>
            </a:r>
            <a:r>
              <a:rPr lang="en-US" sz="2400" dirty="0">
                <a:latin typeface="Arial" charset="0"/>
                <a:cs typeface="Arial" charset="0"/>
              </a:rPr>
              <a:t>s learns the MAC address of host </a:t>
            </a:r>
            <a:r>
              <a:rPr lang="en-US" sz="2400" dirty="0">
                <a:solidFill>
                  <a:srgbClr val="FF3300"/>
                </a:solidFill>
                <a:latin typeface="Arial" charset="0"/>
                <a:cs typeface="Arial" charset="0"/>
              </a:rPr>
              <a:t>B</a:t>
            </a:r>
            <a:endParaRPr lang="en-US" sz="2400" dirty="0">
              <a:latin typeface="Arial" charset="0"/>
              <a:cs typeface="Arial" charset="0"/>
            </a:endParaRPr>
          </a:p>
          <a:p>
            <a:pPr lvl="1">
              <a:buClr>
                <a:schemeClr val="tx2"/>
              </a:buClr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ARP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request: broadcast request for 222.222.222.222</a:t>
            </a:r>
          </a:p>
          <a:p>
            <a:pPr lvl="1">
              <a:buClr>
                <a:schemeClr val="tx2"/>
              </a:buClr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ARP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response: </a:t>
            </a:r>
            <a:r>
              <a:rPr lang="en-US" sz="2000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responds with 49-BD-D2-C7-56-2A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Router </a:t>
            </a:r>
            <a:r>
              <a:rPr lang="en-US" sz="2400" dirty="0">
                <a:solidFill>
                  <a:srgbClr val="FF3300"/>
                </a:solidFill>
                <a:latin typeface="Arial" charset="0"/>
                <a:cs typeface="Arial" charset="0"/>
              </a:rPr>
              <a:t>R</a:t>
            </a:r>
            <a:r>
              <a:rPr lang="en-US" sz="2400" dirty="0">
                <a:latin typeface="Arial" charset="0"/>
                <a:cs typeface="Arial" charset="0"/>
              </a:rPr>
              <a:t> encapsulates the packet and sends to </a:t>
            </a:r>
            <a:r>
              <a:rPr lang="en-US" sz="2400" dirty="0">
                <a:solidFill>
                  <a:srgbClr val="FF3300"/>
                </a:solidFill>
                <a:latin typeface="Arial" charset="0"/>
                <a:cs typeface="Arial" charset="0"/>
              </a:rPr>
              <a:t>B</a:t>
            </a:r>
            <a:endParaRPr lang="en-US" sz="2400" dirty="0">
              <a:latin typeface="Arial" charset="0"/>
              <a:cs typeface="Arial" charset="0"/>
            </a:endParaRPr>
          </a:p>
        </p:txBody>
      </p:sp>
      <p:pic>
        <p:nvPicPr>
          <p:cNvPr id="73733" name="Picture 4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505200"/>
            <a:ext cx="8208962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4" name="Text Box 5"/>
          <p:cNvSpPr txBox="1">
            <a:spLocks noChangeArrowheads="1"/>
          </p:cNvSpPr>
          <p:nvPr/>
        </p:nvSpPr>
        <p:spPr bwMode="auto">
          <a:xfrm>
            <a:off x="896938" y="4657725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A</a:t>
            </a:r>
            <a:endParaRPr lang="en-US" sz="1800" b="0">
              <a:latin typeface="Comic Sans MS" charset="0"/>
            </a:endParaRPr>
          </a:p>
        </p:txBody>
      </p:sp>
      <p:sp>
        <p:nvSpPr>
          <p:cNvPr id="73735" name="Text Box 6"/>
          <p:cNvSpPr txBox="1">
            <a:spLocks noChangeArrowheads="1"/>
          </p:cNvSpPr>
          <p:nvPr/>
        </p:nvSpPr>
        <p:spPr bwMode="auto">
          <a:xfrm>
            <a:off x="4084638" y="5951538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R</a:t>
            </a:r>
            <a:endParaRPr lang="en-US" sz="1800" b="0">
              <a:latin typeface="Comic Sans MS" charset="0"/>
            </a:endParaRPr>
          </a:p>
        </p:txBody>
      </p:sp>
      <p:sp>
        <p:nvSpPr>
          <p:cNvPr id="73736" name="Text Box 7"/>
          <p:cNvSpPr txBox="1">
            <a:spLocks noChangeArrowheads="1"/>
          </p:cNvSpPr>
          <p:nvPr/>
        </p:nvSpPr>
        <p:spPr bwMode="auto">
          <a:xfrm>
            <a:off x="7942263" y="6240463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B</a:t>
            </a:r>
            <a:endParaRPr lang="en-US" sz="1800" b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618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1539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Are we there yet? </a:t>
            </a:r>
          </a:p>
          <a:p>
            <a:pPr lvl="1"/>
            <a:r>
              <a:rPr lang="en-US" sz="4000" dirty="0" smtClean="0"/>
              <a:t> Yes!</a:t>
            </a:r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19171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3475"/>
            <a:ext cx="8229600" cy="1279241"/>
          </a:xfrm>
        </p:spPr>
        <p:txBody>
          <a:bodyPr>
            <a:normAutofit/>
          </a:bodyPr>
          <a:lstStyle/>
          <a:p>
            <a:r>
              <a:rPr lang="en-US" dirty="0" smtClean="0"/>
              <a:t>Putting the pieces together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1409" y="5567845"/>
            <a:ext cx="6993971" cy="114446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Assume: `cold start’ -- nothing cached anywhere</a:t>
            </a:r>
          </a:p>
          <a:p>
            <a:r>
              <a:rPr lang="en-US" sz="2400" dirty="0" smtClean="0"/>
              <a:t>Assume: </a:t>
            </a:r>
            <a:r>
              <a:rPr lang="en-US" sz="2400" dirty="0" err="1" smtClean="0"/>
              <a:t>yourDNS</a:t>
            </a:r>
            <a:r>
              <a:rPr lang="en-US" sz="2400" dirty="0" smtClean="0"/>
              <a:t> on a different subnet from </a:t>
            </a:r>
            <a:r>
              <a:rPr lang="en-US" sz="2400" dirty="0" err="1" smtClean="0"/>
              <a:t>yourDHCP</a:t>
            </a:r>
            <a:endParaRPr lang="en-US" sz="2400" dirty="0" smtClean="0"/>
          </a:p>
          <a:p>
            <a:r>
              <a:rPr lang="en-US" sz="2400" dirty="0" smtClean="0"/>
              <a:t>Ignore intra- and </a:t>
            </a:r>
            <a:r>
              <a:rPr lang="en-US" sz="2400" dirty="0" err="1" smtClean="0"/>
              <a:t>interdomain</a:t>
            </a:r>
            <a:r>
              <a:rPr lang="en-US" sz="2400" dirty="0" smtClean="0"/>
              <a:t> routing protocols 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4248102" y="2619748"/>
            <a:ext cx="4214580" cy="1611646"/>
            <a:chOff x="4248102" y="2619748"/>
            <a:chExt cx="4214580" cy="1611646"/>
          </a:xfrm>
        </p:grpSpPr>
        <p:sp>
          <p:nvSpPr>
            <p:cNvPr id="35" name="Cloud 34"/>
            <p:cNvSpPr/>
            <p:nvPr/>
          </p:nvSpPr>
          <p:spPr>
            <a:xfrm>
              <a:off x="6608700" y="2619748"/>
              <a:ext cx="1853982" cy="1611646"/>
            </a:xfrm>
            <a:prstGeom prst="cloud">
              <a:avLst/>
            </a:prstGeom>
            <a:solidFill>
              <a:srgbClr val="D9969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12823" y="3022677"/>
              <a:ext cx="668528" cy="397154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6989127" y="3403486"/>
              <a:ext cx="12107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Google’s </a:t>
              </a:r>
              <a:br>
                <a:rPr lang="en-US" dirty="0" smtClean="0"/>
              </a:br>
              <a:r>
                <a:rPr lang="en-US" dirty="0" smtClean="0"/>
                <a:t>datacenter</a:t>
              </a:r>
              <a:endParaRPr lang="en-US" dirty="0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V="1">
              <a:off x="4248102" y="3513101"/>
              <a:ext cx="2360598" cy="369388"/>
            </a:xfrm>
            <a:prstGeom prst="straightConnector1">
              <a:avLst/>
            </a:prstGeom>
            <a:ln>
              <a:prstDash val="sysDash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132718" y="2322906"/>
            <a:ext cx="1615083" cy="4489538"/>
            <a:chOff x="132718" y="2322906"/>
            <a:chExt cx="1615083" cy="4489538"/>
          </a:xfrm>
        </p:grpSpPr>
        <p:pic>
          <p:nvPicPr>
            <p:cNvPr id="55" name="Picture 54" descr="Unknown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4959" y="5476621"/>
              <a:ext cx="673898" cy="966491"/>
            </a:xfrm>
            <a:prstGeom prst="rect">
              <a:avLst/>
            </a:prstGeom>
            <a:ln>
              <a:solidFill>
                <a:srgbClr val="FFFFFF"/>
              </a:solidFill>
            </a:ln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2516" y="2322906"/>
              <a:ext cx="815024" cy="815024"/>
            </a:xfrm>
            <a:prstGeom prst="rect">
              <a:avLst/>
            </a:prstGeom>
          </p:spPr>
        </p:pic>
        <p:sp>
          <p:nvSpPr>
            <p:cNvPr id="8" name="Line 8"/>
            <p:cNvSpPr>
              <a:spLocks noChangeShapeType="1"/>
            </p:cNvSpPr>
            <p:nvPr/>
          </p:nvSpPr>
          <p:spPr bwMode="auto">
            <a:xfrm rot="16200000">
              <a:off x="1206356" y="4854251"/>
              <a:ext cx="0" cy="3239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rot="16200000">
              <a:off x="1206356" y="3720536"/>
              <a:ext cx="0" cy="3239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rot="16200000">
              <a:off x="-70862" y="4257181"/>
              <a:ext cx="2886436" cy="809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 rot="16200000">
              <a:off x="1204909" y="4037213"/>
              <a:ext cx="0" cy="3349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 rot="16200000">
              <a:off x="1210443" y="4550229"/>
              <a:ext cx="0" cy="3239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9"/>
            <p:cNvSpPr>
              <a:spLocks noChangeShapeType="1"/>
            </p:cNvSpPr>
            <p:nvPr/>
          </p:nvSpPr>
          <p:spPr bwMode="auto">
            <a:xfrm rot="16200000">
              <a:off x="1199372" y="5376009"/>
              <a:ext cx="0" cy="3239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9"/>
            <p:cNvSpPr>
              <a:spLocks noChangeShapeType="1"/>
            </p:cNvSpPr>
            <p:nvPr/>
          </p:nvSpPr>
          <p:spPr bwMode="auto">
            <a:xfrm rot="16200000">
              <a:off x="1226638" y="2877937"/>
              <a:ext cx="0" cy="3239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6" name="Picture 35" descr="72883965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546" y="4809201"/>
              <a:ext cx="676001" cy="414004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972629" y="6443112"/>
              <a:ext cx="775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dirty="0" smtClean="0"/>
                <a:t>Dorm</a:t>
              </a:r>
              <a:endParaRPr lang="en-US" i="1" dirty="0"/>
            </a:p>
          </p:txBody>
        </p:sp>
        <p:sp>
          <p:nvSpPr>
            <p:cNvPr id="56" name="Oval Callout 55"/>
            <p:cNvSpPr/>
            <p:nvPr/>
          </p:nvSpPr>
          <p:spPr>
            <a:xfrm>
              <a:off x="193532" y="3995598"/>
              <a:ext cx="791427" cy="374172"/>
            </a:xfrm>
            <a:prstGeom prst="wedgeEllipseCallout">
              <a:avLst>
                <a:gd name="adj1" fmla="val 21660"/>
                <a:gd name="adj2" fmla="val 167828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</a:rPr>
                <a:t>You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32718" y="2969791"/>
              <a:ext cx="1160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/>
                <a:t>yourDHCP</a:t>
              </a:r>
              <a:endParaRPr lang="en-US" b="1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368308" y="2527794"/>
            <a:ext cx="2879794" cy="2596952"/>
            <a:chOff x="1368308" y="2527794"/>
            <a:chExt cx="2879794" cy="2596952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37539" y="2848703"/>
              <a:ext cx="835665" cy="835665"/>
            </a:xfrm>
            <a:prstGeom prst="rect">
              <a:avLst/>
            </a:prstGeom>
          </p:spPr>
        </p:pic>
        <p:sp>
          <p:nvSpPr>
            <p:cNvPr id="11" name="Line 12"/>
            <p:cNvSpPr>
              <a:spLocks noChangeShapeType="1"/>
            </p:cNvSpPr>
            <p:nvPr/>
          </p:nvSpPr>
          <p:spPr bwMode="auto">
            <a:xfrm rot="16200000">
              <a:off x="1600055" y="4087176"/>
              <a:ext cx="1" cy="4634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25"/>
            <p:cNvSpPr>
              <a:spLocks noChangeArrowheads="1"/>
            </p:cNvSpPr>
            <p:nvPr/>
          </p:nvSpPr>
          <p:spPr bwMode="auto">
            <a:xfrm rot="16200000">
              <a:off x="1703605" y="4099558"/>
              <a:ext cx="447712" cy="35931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Cloud 32"/>
            <p:cNvSpPr/>
            <p:nvPr/>
          </p:nvSpPr>
          <p:spPr>
            <a:xfrm>
              <a:off x="2394120" y="3513100"/>
              <a:ext cx="1853982" cy="1611646"/>
            </a:xfrm>
            <a:prstGeom prst="cloud">
              <a:avLst/>
            </a:prstGeom>
            <a:solidFill>
              <a:srgbClr val="D9969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25464" y="4141747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UCB</a:t>
              </a:r>
              <a:endParaRPr lang="en-US" dirty="0"/>
            </a:p>
          </p:txBody>
        </p:sp>
        <p:sp>
          <p:nvSpPr>
            <p:cNvPr id="43" name="Line 12"/>
            <p:cNvSpPr>
              <a:spLocks noChangeShapeType="1"/>
            </p:cNvSpPr>
            <p:nvPr/>
          </p:nvSpPr>
          <p:spPr bwMode="auto">
            <a:xfrm rot="16200000" flipH="1">
              <a:off x="2317503" y="4108542"/>
              <a:ext cx="2" cy="4207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893598" y="2527794"/>
              <a:ext cx="10306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 smtClean="0"/>
                <a:t>yourDNS</a:t>
              </a:r>
              <a:endParaRPr lang="en-US" b="1" dirty="0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1395453" y="4087162"/>
              <a:ext cx="1058756" cy="3667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/>
            <a:p>
              <a:pPr algn="ctr" eaLnBrk="0" hangingPunct="0"/>
              <a:r>
                <a:rPr lang="en-US" b="1" dirty="0" smtClean="0">
                  <a:solidFill>
                    <a:srgbClr val="000000"/>
                  </a:solidFill>
                </a:rPr>
                <a:t>R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542611" y="4411771"/>
              <a:ext cx="824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dirty="0" smtClean="0"/>
                <a:t>router</a:t>
              </a:r>
              <a:endParaRPr lang="en-US" i="1" dirty="0"/>
            </a:p>
          </p:txBody>
        </p:sp>
      </p:grpSp>
      <p:sp>
        <p:nvSpPr>
          <p:cNvPr id="63" name="Content Placeholder 2"/>
          <p:cNvSpPr txBox="1">
            <a:spLocks/>
          </p:cNvSpPr>
          <p:nvPr/>
        </p:nvSpPr>
        <p:spPr>
          <a:xfrm>
            <a:off x="4637272" y="4396752"/>
            <a:ext cx="3825410" cy="8986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Count the number of protocols that come into play!</a:t>
            </a:r>
          </a:p>
        </p:txBody>
      </p:sp>
      <p:sp>
        <p:nvSpPr>
          <p:cNvPr id="67" name="Content Placeholder 2"/>
          <p:cNvSpPr txBox="1">
            <a:spLocks/>
          </p:cNvSpPr>
          <p:nvPr/>
        </p:nvSpPr>
        <p:spPr>
          <a:xfrm>
            <a:off x="1153440" y="1080807"/>
            <a:ext cx="6920072" cy="10286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/>
              <a:t>Walk through the steps required to download </a:t>
            </a:r>
            <a:r>
              <a:rPr lang="en-US" sz="2400" dirty="0" smtClean="0">
                <a:hlinkClick r:id="rId6"/>
              </a:rPr>
              <a:t>www.google.com/index.html</a:t>
            </a:r>
            <a:r>
              <a:rPr lang="en-US" sz="2400" dirty="0" smtClean="0"/>
              <a:t> from your laptop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2370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3" grpId="0" animBg="1"/>
      <p:bldP spid="6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Self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932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You</a:t>
            </a:r>
            <a:r>
              <a:rPr lang="en-US" sz="2800" dirty="0" smtClean="0"/>
              <a:t> use DHCP to discover bootstrap parameters</a:t>
            </a:r>
          </a:p>
          <a:p>
            <a:pPr lvl="1"/>
            <a:r>
              <a:rPr lang="en-US" sz="2400" dirty="0" smtClean="0"/>
              <a:t>your IP </a:t>
            </a:r>
            <a:r>
              <a:rPr lang="en-US" sz="2400" dirty="0" err="1" smtClean="0"/>
              <a:t>addr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u.u.u.u</a:t>
            </a:r>
            <a:r>
              <a:rPr lang="en-US" sz="2400" dirty="0" smtClean="0"/>
              <a:t>) </a:t>
            </a:r>
          </a:p>
          <a:p>
            <a:pPr lvl="1"/>
            <a:r>
              <a:rPr lang="en-US" sz="2400" dirty="0" smtClean="0"/>
              <a:t>your DNS server’s  IP (</a:t>
            </a:r>
            <a:r>
              <a:rPr lang="en-US" sz="2400" dirty="0" err="1" smtClean="0"/>
              <a:t>u.dns.ip.addr</a:t>
            </a:r>
            <a:r>
              <a:rPr lang="en-US" sz="2400" dirty="0" smtClean="0"/>
              <a:t>) </a:t>
            </a:r>
          </a:p>
          <a:p>
            <a:pPr lvl="1"/>
            <a:r>
              <a:rPr lang="en-US" sz="2400" dirty="0" smtClean="0"/>
              <a:t>R’s IP address (</a:t>
            </a:r>
            <a:r>
              <a:rPr lang="en-US" sz="2400" dirty="0" err="1" smtClean="0"/>
              <a:t>r.r.r.r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..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Exchange between you and </a:t>
            </a:r>
            <a:r>
              <a:rPr lang="en-US" sz="2800" dirty="0" err="1" smtClean="0"/>
              <a:t>yourDHCP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Protocol count = 4</a:t>
            </a:r>
          </a:p>
          <a:p>
            <a:endParaRPr lang="en-US" sz="28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6557421" y="2209160"/>
            <a:ext cx="2279497" cy="4489538"/>
            <a:chOff x="6557421" y="2209160"/>
            <a:chExt cx="2279497" cy="4489538"/>
          </a:xfrm>
        </p:grpSpPr>
        <p:grpSp>
          <p:nvGrpSpPr>
            <p:cNvPr id="4" name="Group 3"/>
            <p:cNvGrpSpPr/>
            <p:nvPr/>
          </p:nvGrpSpPr>
          <p:grpSpPr>
            <a:xfrm>
              <a:off x="6557421" y="2209160"/>
              <a:ext cx="1615083" cy="4489538"/>
              <a:chOff x="132718" y="2322906"/>
              <a:chExt cx="1615083" cy="4489538"/>
            </a:xfrm>
          </p:grpSpPr>
          <p:pic>
            <p:nvPicPr>
              <p:cNvPr id="5" name="Picture 4" descr="Unknown.jpe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4959" y="5476621"/>
                <a:ext cx="673898" cy="966491"/>
              </a:xfrm>
              <a:prstGeom prst="rect">
                <a:avLst/>
              </a:prstGeom>
              <a:ln>
                <a:solidFill>
                  <a:srgbClr val="FFFFFF"/>
                </a:solidFill>
              </a:ln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2516" y="2322906"/>
                <a:ext cx="815024" cy="815024"/>
              </a:xfrm>
              <a:prstGeom prst="rect">
                <a:avLst/>
              </a:prstGeom>
            </p:spPr>
          </p:pic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 rot="16200000">
                <a:off x="1206356" y="4854251"/>
                <a:ext cx="0" cy="3239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 rot="16200000">
                <a:off x="1206356" y="3720536"/>
                <a:ext cx="0" cy="3239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 rot="16200000">
                <a:off x="-70862" y="4257181"/>
                <a:ext cx="2886436" cy="809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rot="16200000">
                <a:off x="1204909" y="4037213"/>
                <a:ext cx="0" cy="33497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 rot="16200000">
                <a:off x="1210443" y="4550229"/>
                <a:ext cx="0" cy="3239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 rot="16200000">
                <a:off x="1199372" y="5376009"/>
                <a:ext cx="0" cy="3239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 rot="16200000">
                <a:off x="1226638" y="2877937"/>
                <a:ext cx="0" cy="3239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4" name="Picture 13" descr="72883965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3546" y="4809201"/>
                <a:ext cx="676001" cy="414004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972629" y="6443112"/>
                <a:ext cx="775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dirty="0" smtClean="0"/>
                  <a:t>Dorm</a:t>
                </a:r>
                <a:endParaRPr lang="en-US" i="1" dirty="0"/>
              </a:p>
            </p:txBody>
          </p:sp>
          <p:sp>
            <p:nvSpPr>
              <p:cNvPr id="16" name="Oval Callout 15"/>
              <p:cNvSpPr/>
              <p:nvPr/>
            </p:nvSpPr>
            <p:spPr>
              <a:xfrm>
                <a:off x="193532" y="3995598"/>
                <a:ext cx="791427" cy="374172"/>
              </a:xfrm>
              <a:prstGeom prst="wedgeEllipseCallout">
                <a:avLst>
                  <a:gd name="adj1" fmla="val 21660"/>
                  <a:gd name="adj2" fmla="val 167828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rgbClr val="000000"/>
                    </a:solidFill>
                  </a:rPr>
                  <a:t>You</a:t>
                </a:r>
                <a:endParaRPr lang="en-US" sz="16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32718" y="2969791"/>
                <a:ext cx="11601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err="1" smtClean="0"/>
                  <a:t>yourDHCP</a:t>
                </a:r>
                <a:endParaRPr lang="en-US" b="1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7783411" y="3685835"/>
              <a:ext cx="1053507" cy="725741"/>
              <a:chOff x="1368308" y="4055362"/>
              <a:chExt cx="1159578" cy="725741"/>
            </a:xfrm>
          </p:grpSpPr>
          <p:sp>
            <p:nvSpPr>
              <p:cNvPr id="20" name="Line 12"/>
              <p:cNvSpPr>
                <a:spLocks noChangeShapeType="1"/>
              </p:cNvSpPr>
              <p:nvPr/>
            </p:nvSpPr>
            <p:spPr bwMode="auto">
              <a:xfrm rot="16200000">
                <a:off x="1600055" y="4087176"/>
                <a:ext cx="1" cy="4634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25"/>
              <p:cNvSpPr>
                <a:spLocks noChangeArrowheads="1"/>
              </p:cNvSpPr>
              <p:nvPr/>
            </p:nvSpPr>
            <p:spPr bwMode="auto">
              <a:xfrm rot="16200000">
                <a:off x="1703605" y="4099558"/>
                <a:ext cx="447712" cy="359319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12"/>
              <p:cNvSpPr>
                <a:spLocks noChangeShapeType="1"/>
              </p:cNvSpPr>
              <p:nvPr/>
            </p:nvSpPr>
            <p:spPr bwMode="auto">
              <a:xfrm rot="16200000" flipH="1">
                <a:off x="2317503" y="4108542"/>
                <a:ext cx="2" cy="4207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14"/>
              <p:cNvSpPr>
                <a:spLocks noChangeArrowheads="1"/>
              </p:cNvSpPr>
              <p:nvPr/>
            </p:nvSpPr>
            <p:spPr bwMode="auto">
              <a:xfrm>
                <a:off x="1395453" y="4087162"/>
                <a:ext cx="1058756" cy="3667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 lIns="90488" tIns="44450" rIns="90488" bIns="44450">
                <a:spAutoFit/>
              </a:bodyPr>
              <a:lstStyle/>
              <a:p>
                <a:pPr algn="ctr" eaLnBrk="0" hangingPunct="0"/>
                <a:r>
                  <a:rPr lang="en-US" b="1" dirty="0" smtClean="0">
                    <a:solidFill>
                      <a:srgbClr val="000000"/>
                    </a:solidFill>
                  </a:rPr>
                  <a:t>R</a:t>
                </a: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542611" y="4411771"/>
                <a:ext cx="824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dirty="0" smtClean="0"/>
                  <a:t>router</a:t>
                </a:r>
                <a:endParaRPr lang="en-US" i="1" dirty="0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1553876" y="4944527"/>
            <a:ext cx="4273184" cy="540380"/>
            <a:chOff x="1553876" y="4944527"/>
            <a:chExt cx="4273184" cy="540380"/>
          </a:xfrm>
        </p:grpSpPr>
        <p:grpSp>
          <p:nvGrpSpPr>
            <p:cNvPr id="34" name="Group 33"/>
            <p:cNvGrpSpPr/>
            <p:nvPr/>
          </p:nvGrpSpPr>
          <p:grpSpPr>
            <a:xfrm>
              <a:off x="1553876" y="4944527"/>
              <a:ext cx="4273184" cy="540380"/>
              <a:chOff x="1553875" y="4944527"/>
              <a:chExt cx="3003176" cy="54038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1553875" y="4949446"/>
                <a:ext cx="745548" cy="5354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Ethernet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824452" y="4944527"/>
                <a:ext cx="731540" cy="5354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UDP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555992" y="4947228"/>
                <a:ext cx="1001059" cy="5354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DHCP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5" name="Rectangle 34"/>
            <p:cNvSpPr/>
            <p:nvPr/>
          </p:nvSpPr>
          <p:spPr>
            <a:xfrm>
              <a:off x="2620190" y="4949446"/>
              <a:ext cx="846163" cy="5354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IP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1402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932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are ready to contact </a:t>
            </a:r>
            <a:r>
              <a:rPr lang="en-US" sz="2800" dirty="0" smtClean="0">
                <a:hlinkClick r:id="rId2"/>
              </a:rPr>
              <a:t>www.google.com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ym typeface="Wingdings"/>
              </a:rPr>
              <a:t>	 need an IP address for </a:t>
            </a:r>
            <a:r>
              <a:rPr lang="en-US" sz="2800" dirty="0" smtClean="0">
                <a:sym typeface="Wingdings"/>
                <a:hlinkClick r:id="rId2"/>
              </a:rPr>
              <a:t>www.google.com</a:t>
            </a:r>
            <a:endParaRPr lang="en-US" sz="2800" dirty="0" smtClean="0">
              <a:sym typeface="Wingdings"/>
            </a:endParaRPr>
          </a:p>
          <a:p>
            <a:pPr marL="0" indent="0">
              <a:buNone/>
            </a:pPr>
            <a:r>
              <a:rPr lang="en-US" sz="2800" dirty="0" smtClean="0">
                <a:sym typeface="Wingdings"/>
              </a:rPr>
              <a:t>	 need to ask </a:t>
            </a:r>
            <a:r>
              <a:rPr lang="en-US" sz="2800" dirty="0" err="1" smtClean="0">
                <a:sym typeface="Wingdings"/>
              </a:rPr>
              <a:t>google’s</a:t>
            </a:r>
            <a:r>
              <a:rPr lang="en-US" sz="2800" dirty="0" smtClean="0">
                <a:sym typeface="Wingdings"/>
              </a:rPr>
              <a:t> DNS server</a:t>
            </a:r>
          </a:p>
          <a:p>
            <a:pPr marL="0" indent="0">
              <a:buNone/>
            </a:pPr>
            <a:r>
              <a:rPr lang="en-US" sz="2800" dirty="0" smtClean="0">
                <a:sym typeface="Wingdings"/>
              </a:rPr>
              <a:t>	 need to ask my DNS server to ask </a:t>
            </a:r>
            <a:r>
              <a:rPr lang="en-US" sz="2800" dirty="0" err="1" smtClean="0">
                <a:sym typeface="Wingdings"/>
              </a:rPr>
              <a:t>google’s</a:t>
            </a:r>
            <a:r>
              <a:rPr lang="en-US" sz="2800" dirty="0" smtClean="0">
                <a:sym typeface="Wingdings"/>
              </a:rPr>
              <a:t> DNS…</a:t>
            </a:r>
          </a:p>
          <a:p>
            <a:pPr marL="0" indent="0">
              <a:buNone/>
            </a:pPr>
            <a:r>
              <a:rPr lang="en-US" sz="2800" dirty="0" smtClean="0">
                <a:sym typeface="Wingdings"/>
              </a:rPr>
              <a:t>	 I know my DNS server’s IP </a:t>
            </a:r>
            <a:r>
              <a:rPr lang="en-US" sz="2800" dirty="0" err="1" smtClean="0">
                <a:sym typeface="Wingdings"/>
              </a:rPr>
              <a:t>addr</a:t>
            </a:r>
            <a:r>
              <a:rPr lang="en-US" sz="2800" dirty="0" smtClean="0">
                <a:sym typeface="Wingdings"/>
              </a:rPr>
              <a:t> is </a:t>
            </a:r>
            <a:r>
              <a:rPr lang="en-US" sz="2800" dirty="0" err="1" smtClean="0">
                <a:sym typeface="Wingdings"/>
              </a:rPr>
              <a:t>u.dns.ip.addr</a:t>
            </a:r>
            <a:endParaRPr lang="en-US" sz="2800" dirty="0">
              <a:sym typeface="Wingdings"/>
            </a:endParaRPr>
          </a:p>
          <a:p>
            <a:pPr marL="0" indent="0">
              <a:buNone/>
            </a:pPr>
            <a:r>
              <a:rPr lang="en-US" sz="2800" dirty="0" smtClean="0">
                <a:sym typeface="Wingdings"/>
              </a:rPr>
              <a:t>	 create a packet to send…</a:t>
            </a:r>
            <a:endParaRPr lang="en-US" sz="2400" dirty="0" smtClean="0"/>
          </a:p>
          <a:p>
            <a:endParaRPr lang="en-US" sz="28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1553876" y="5123819"/>
            <a:ext cx="4273184" cy="540380"/>
            <a:chOff x="1553876" y="4944527"/>
            <a:chExt cx="4273184" cy="540380"/>
          </a:xfrm>
        </p:grpSpPr>
        <p:grpSp>
          <p:nvGrpSpPr>
            <p:cNvPr id="43" name="Group 42"/>
            <p:cNvGrpSpPr/>
            <p:nvPr/>
          </p:nvGrpSpPr>
          <p:grpSpPr>
            <a:xfrm>
              <a:off x="1553876" y="4944527"/>
              <a:ext cx="4273184" cy="540380"/>
              <a:chOff x="1553875" y="4944527"/>
              <a:chExt cx="3003176" cy="54038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1553875" y="4949446"/>
                <a:ext cx="745548" cy="5354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Ethernet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824452" y="4944527"/>
                <a:ext cx="731540" cy="5354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UDP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555992" y="4947228"/>
                <a:ext cx="1001059" cy="5354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DNS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" name="Rectangle 43"/>
            <p:cNvSpPr/>
            <p:nvPr/>
          </p:nvSpPr>
          <p:spPr>
            <a:xfrm>
              <a:off x="2620190" y="4949446"/>
              <a:ext cx="846163" cy="5354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IP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48" name="Oval Callout 47"/>
          <p:cNvSpPr/>
          <p:nvPr/>
        </p:nvSpPr>
        <p:spPr>
          <a:xfrm>
            <a:off x="2901577" y="5804111"/>
            <a:ext cx="2584824" cy="747118"/>
          </a:xfrm>
          <a:prstGeom prst="wedgeEllipseCallout">
            <a:avLst>
              <a:gd name="adj1" fmla="val -76902"/>
              <a:gd name="adj2" fmla="val -9748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destination MAC?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Callout 21"/>
          <p:cNvSpPr/>
          <p:nvPr/>
        </p:nvSpPr>
        <p:spPr>
          <a:xfrm>
            <a:off x="5692589" y="4277093"/>
            <a:ext cx="2584824" cy="747118"/>
          </a:xfrm>
          <a:prstGeom prst="wedgeEllipseCallout">
            <a:avLst>
              <a:gd name="adj1" fmla="val -142799"/>
              <a:gd name="adj2" fmla="val 72499"/>
            </a:avLst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source: </a:t>
            </a:r>
            <a:r>
              <a:rPr lang="en-US" dirty="0" err="1" smtClean="0">
                <a:solidFill>
                  <a:schemeClr val="tx1"/>
                </a:solidFill>
              </a:rPr>
              <a:t>u.u.u..u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dst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u.dns.ip.addr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208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2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Getting out the 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932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You</a:t>
            </a:r>
            <a:r>
              <a:rPr lang="en-US" sz="2800" dirty="0" smtClean="0"/>
              <a:t> use ARP to discover the MAC address of R</a:t>
            </a:r>
          </a:p>
          <a:p>
            <a:endParaRPr lang="en-US" sz="2800" dirty="0" smtClean="0"/>
          </a:p>
          <a:p>
            <a:r>
              <a:rPr lang="en-US" sz="2800" dirty="0" smtClean="0"/>
              <a:t>Exchange between you and R</a:t>
            </a:r>
            <a:endParaRPr lang="en-US" sz="2400" dirty="0"/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Protocol count = 5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6557421" y="2209160"/>
            <a:ext cx="2279497" cy="4489538"/>
            <a:chOff x="6557421" y="2209160"/>
            <a:chExt cx="2279497" cy="4489538"/>
          </a:xfrm>
        </p:grpSpPr>
        <p:grpSp>
          <p:nvGrpSpPr>
            <p:cNvPr id="4" name="Group 3"/>
            <p:cNvGrpSpPr/>
            <p:nvPr/>
          </p:nvGrpSpPr>
          <p:grpSpPr>
            <a:xfrm>
              <a:off x="6557421" y="2209160"/>
              <a:ext cx="1615083" cy="4489538"/>
              <a:chOff x="132718" y="2322906"/>
              <a:chExt cx="1615083" cy="4489538"/>
            </a:xfrm>
          </p:grpSpPr>
          <p:pic>
            <p:nvPicPr>
              <p:cNvPr id="5" name="Picture 4" descr="Unknown.jpe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4959" y="5476621"/>
                <a:ext cx="673898" cy="966491"/>
              </a:xfrm>
              <a:prstGeom prst="rect">
                <a:avLst/>
              </a:prstGeom>
              <a:ln>
                <a:solidFill>
                  <a:srgbClr val="FFFFFF"/>
                </a:solidFill>
              </a:ln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2516" y="2322906"/>
                <a:ext cx="815024" cy="815024"/>
              </a:xfrm>
              <a:prstGeom prst="rect">
                <a:avLst/>
              </a:prstGeom>
            </p:spPr>
          </p:pic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 rot="16200000">
                <a:off x="1206356" y="4854251"/>
                <a:ext cx="0" cy="3239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 rot="16200000">
                <a:off x="1206356" y="3720536"/>
                <a:ext cx="0" cy="3239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 rot="16200000">
                <a:off x="-70862" y="4257181"/>
                <a:ext cx="2886436" cy="809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rot="16200000">
                <a:off x="1204909" y="4037213"/>
                <a:ext cx="0" cy="33497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 rot="16200000">
                <a:off x="1210443" y="4550229"/>
                <a:ext cx="0" cy="3239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 rot="16200000">
                <a:off x="1199372" y="5376009"/>
                <a:ext cx="0" cy="3239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 rot="16200000">
                <a:off x="1226638" y="2877937"/>
                <a:ext cx="0" cy="3239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4" name="Picture 13" descr="72883965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3546" y="4809201"/>
                <a:ext cx="676001" cy="414004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972629" y="6443112"/>
                <a:ext cx="775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dirty="0" smtClean="0"/>
                  <a:t>Dorm</a:t>
                </a:r>
                <a:endParaRPr lang="en-US" i="1" dirty="0"/>
              </a:p>
            </p:txBody>
          </p:sp>
          <p:sp>
            <p:nvSpPr>
              <p:cNvPr id="16" name="Oval Callout 15"/>
              <p:cNvSpPr/>
              <p:nvPr/>
            </p:nvSpPr>
            <p:spPr>
              <a:xfrm>
                <a:off x="193532" y="3995598"/>
                <a:ext cx="791427" cy="374172"/>
              </a:xfrm>
              <a:prstGeom prst="wedgeEllipseCallout">
                <a:avLst>
                  <a:gd name="adj1" fmla="val 21660"/>
                  <a:gd name="adj2" fmla="val 167828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rgbClr val="000000"/>
                    </a:solidFill>
                  </a:rPr>
                  <a:t>You</a:t>
                </a:r>
                <a:endParaRPr lang="en-US" sz="1600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32718" y="2969791"/>
                <a:ext cx="11601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err="1" smtClean="0"/>
                  <a:t>yourDHCP</a:t>
                </a:r>
                <a:endParaRPr lang="en-US" b="1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7783411" y="3685835"/>
              <a:ext cx="1053507" cy="725741"/>
              <a:chOff x="1368308" y="4055362"/>
              <a:chExt cx="1159578" cy="725741"/>
            </a:xfrm>
          </p:grpSpPr>
          <p:sp>
            <p:nvSpPr>
              <p:cNvPr id="20" name="Line 12"/>
              <p:cNvSpPr>
                <a:spLocks noChangeShapeType="1"/>
              </p:cNvSpPr>
              <p:nvPr/>
            </p:nvSpPr>
            <p:spPr bwMode="auto">
              <a:xfrm rot="16200000">
                <a:off x="1600055" y="4087176"/>
                <a:ext cx="1" cy="4634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25"/>
              <p:cNvSpPr>
                <a:spLocks noChangeArrowheads="1"/>
              </p:cNvSpPr>
              <p:nvPr/>
            </p:nvSpPr>
            <p:spPr bwMode="auto">
              <a:xfrm rot="16200000">
                <a:off x="1703605" y="4099558"/>
                <a:ext cx="447712" cy="359319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12"/>
              <p:cNvSpPr>
                <a:spLocks noChangeShapeType="1"/>
              </p:cNvSpPr>
              <p:nvPr/>
            </p:nvSpPr>
            <p:spPr bwMode="auto">
              <a:xfrm rot="16200000" flipH="1">
                <a:off x="2317503" y="4108542"/>
                <a:ext cx="2" cy="4207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14"/>
              <p:cNvSpPr>
                <a:spLocks noChangeArrowheads="1"/>
              </p:cNvSpPr>
              <p:nvPr/>
            </p:nvSpPr>
            <p:spPr bwMode="auto">
              <a:xfrm>
                <a:off x="1395453" y="4087162"/>
                <a:ext cx="1058756" cy="3667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 lIns="90488" tIns="44450" rIns="90488" bIns="44450">
                <a:spAutoFit/>
              </a:bodyPr>
              <a:lstStyle/>
              <a:p>
                <a:pPr algn="ctr" eaLnBrk="0" hangingPunct="0"/>
                <a:r>
                  <a:rPr lang="en-US" b="1" dirty="0" smtClean="0">
                    <a:solidFill>
                      <a:srgbClr val="000000"/>
                    </a:solidFill>
                  </a:rPr>
                  <a:t>R</a:t>
                </a: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542611" y="4411771"/>
                <a:ext cx="824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dirty="0" smtClean="0"/>
                  <a:t>router</a:t>
                </a:r>
                <a:endParaRPr lang="en-US" i="1" dirty="0"/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1377574" y="3292827"/>
            <a:ext cx="1912476" cy="535461"/>
            <a:chOff x="1553877" y="4949446"/>
            <a:chExt cx="1912476" cy="535461"/>
          </a:xfrm>
        </p:grpSpPr>
        <p:sp>
          <p:nvSpPr>
            <p:cNvPr id="40" name="Rectangle 39"/>
            <p:cNvSpPr/>
            <p:nvPr/>
          </p:nvSpPr>
          <p:spPr>
            <a:xfrm>
              <a:off x="1553877" y="4949446"/>
              <a:ext cx="1060832" cy="5354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Ethernet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20190" y="4949446"/>
              <a:ext cx="846163" cy="5354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ARP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45" name="Oval Callout 44"/>
          <p:cNvSpPr/>
          <p:nvPr/>
        </p:nvSpPr>
        <p:spPr>
          <a:xfrm>
            <a:off x="457200" y="4042244"/>
            <a:ext cx="1198281" cy="747118"/>
          </a:xfrm>
          <a:prstGeom prst="wedgeEllipseCallout">
            <a:avLst>
              <a:gd name="adj1" fmla="val 65113"/>
              <a:gd name="adj2" fmla="val -93488"/>
            </a:avLst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dst</a:t>
            </a:r>
            <a:r>
              <a:rPr lang="en-US" dirty="0" smtClean="0">
                <a:solidFill>
                  <a:schemeClr val="tx1"/>
                </a:solidFill>
              </a:rPr>
              <a:t> MAC?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33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Send a DNS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9329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800" dirty="0" smtClean="0"/>
              <a:t>Exchange between you and </a:t>
            </a:r>
            <a:r>
              <a:rPr lang="en-US" sz="2800" dirty="0" err="1" smtClean="0"/>
              <a:t>yourDNS</a:t>
            </a:r>
            <a:endParaRPr lang="en-US" sz="2800" dirty="0" smtClean="0"/>
          </a:p>
          <a:p>
            <a:r>
              <a:rPr lang="en-US" sz="2800" dirty="0" smtClean="0"/>
              <a:t>Now ready to send that packet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Protocol count = 6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651433" y="3528606"/>
            <a:ext cx="4273184" cy="540380"/>
            <a:chOff x="1553876" y="4944527"/>
            <a:chExt cx="4273184" cy="540380"/>
          </a:xfrm>
        </p:grpSpPr>
        <p:grpSp>
          <p:nvGrpSpPr>
            <p:cNvPr id="34" name="Group 33"/>
            <p:cNvGrpSpPr/>
            <p:nvPr/>
          </p:nvGrpSpPr>
          <p:grpSpPr>
            <a:xfrm>
              <a:off x="1553876" y="4944527"/>
              <a:ext cx="4273184" cy="540380"/>
              <a:chOff x="1553875" y="4944527"/>
              <a:chExt cx="3003176" cy="54038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1553875" y="4949446"/>
                <a:ext cx="745548" cy="535461"/>
              </a:xfrm>
              <a:prstGeom prst="rect">
                <a:avLst/>
              </a:prstGeom>
              <a:pattFill prst="ltDnDiag">
                <a:fgClr>
                  <a:schemeClr val="bg2">
                    <a:lumMod val="50000"/>
                  </a:schemeClr>
                </a:fgClr>
                <a:bgClr>
                  <a:prstClr val="white"/>
                </a:bgClr>
              </a:patt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Ethernet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824452" y="4944527"/>
                <a:ext cx="731540" cy="5354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UDP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555992" y="4947228"/>
                <a:ext cx="1001059" cy="5354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DNS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5" name="Rectangle 34"/>
            <p:cNvSpPr/>
            <p:nvPr/>
          </p:nvSpPr>
          <p:spPr>
            <a:xfrm>
              <a:off x="2620190" y="4949446"/>
              <a:ext cx="846163" cy="5354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IP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43" name="Oval Callout 42"/>
          <p:cNvSpPr/>
          <p:nvPr/>
        </p:nvSpPr>
        <p:spPr>
          <a:xfrm>
            <a:off x="1711775" y="4648963"/>
            <a:ext cx="2584824" cy="747118"/>
          </a:xfrm>
          <a:prstGeom prst="wedgeEllipseCallout">
            <a:avLst>
              <a:gd name="adj1" fmla="val -28348"/>
              <a:gd name="adj2" fmla="val -149484"/>
            </a:avLst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source: </a:t>
            </a:r>
            <a:r>
              <a:rPr lang="en-US" dirty="0" err="1" smtClean="0">
                <a:solidFill>
                  <a:schemeClr val="tx1"/>
                </a:solidFill>
              </a:rPr>
              <a:t>u.u.u..u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dst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u.dns.ip.addr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Oval Callout 43"/>
          <p:cNvSpPr/>
          <p:nvPr/>
        </p:nvSpPr>
        <p:spPr>
          <a:xfrm>
            <a:off x="337670" y="4420341"/>
            <a:ext cx="1027947" cy="747118"/>
          </a:xfrm>
          <a:prstGeom prst="wedgeEllipseCallout">
            <a:avLst>
              <a:gd name="adj1" fmla="val 21936"/>
              <a:gd name="adj2" fmla="val -107487"/>
            </a:avLst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R’s MAC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714137" y="2881347"/>
            <a:ext cx="3319112" cy="2886436"/>
            <a:chOff x="5714137" y="2881347"/>
            <a:chExt cx="3319112" cy="2886436"/>
          </a:xfrm>
        </p:grpSpPr>
        <p:grpSp>
          <p:nvGrpSpPr>
            <p:cNvPr id="4" name="Group 3"/>
            <p:cNvGrpSpPr/>
            <p:nvPr/>
          </p:nvGrpSpPr>
          <p:grpSpPr>
            <a:xfrm>
              <a:off x="5714137" y="2881347"/>
              <a:ext cx="1195058" cy="2886436"/>
              <a:chOff x="193532" y="2818012"/>
              <a:chExt cx="1195058" cy="2886436"/>
            </a:xfrm>
          </p:grpSpPr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 rot="16200000">
                <a:off x="1206356" y="4854251"/>
                <a:ext cx="0" cy="3239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 rot="16200000">
                <a:off x="1206356" y="3720536"/>
                <a:ext cx="0" cy="3239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 rot="16200000">
                <a:off x="-70862" y="4257181"/>
                <a:ext cx="2886436" cy="809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rot="16200000">
                <a:off x="1204909" y="4037213"/>
                <a:ext cx="0" cy="33497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 rot="16200000">
                <a:off x="1210443" y="4550229"/>
                <a:ext cx="0" cy="3239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 rot="16200000">
                <a:off x="1199372" y="5376009"/>
                <a:ext cx="0" cy="3239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 rot="16200000">
                <a:off x="1226638" y="2877937"/>
                <a:ext cx="0" cy="3239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4" name="Picture 13" descr="72883965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3546" y="4809201"/>
                <a:ext cx="676001" cy="414004"/>
              </a:xfrm>
              <a:prstGeom prst="rect">
                <a:avLst/>
              </a:prstGeom>
            </p:spPr>
          </p:pic>
          <p:sp>
            <p:nvSpPr>
              <p:cNvPr id="16" name="Oval Callout 15"/>
              <p:cNvSpPr/>
              <p:nvPr/>
            </p:nvSpPr>
            <p:spPr>
              <a:xfrm>
                <a:off x="193532" y="3995598"/>
                <a:ext cx="791427" cy="374172"/>
              </a:xfrm>
              <a:prstGeom prst="wedgeEllipseCallout">
                <a:avLst>
                  <a:gd name="adj1" fmla="val 21660"/>
                  <a:gd name="adj2" fmla="val 167828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rgbClr val="000000"/>
                    </a:solidFill>
                  </a:rPr>
                  <a:t>You</a:t>
                </a:r>
                <a:endParaRPr lang="en-US" sz="1600" b="1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6848621" y="3036913"/>
              <a:ext cx="2184628" cy="2043033"/>
              <a:chOff x="1463532" y="2527794"/>
              <a:chExt cx="2784570" cy="2596952"/>
            </a:xfrm>
          </p:grpSpPr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37539" y="2848703"/>
                <a:ext cx="835665" cy="835665"/>
              </a:xfrm>
              <a:prstGeom prst="rect">
                <a:avLst/>
              </a:prstGeom>
            </p:spPr>
          </p:pic>
          <p:sp>
            <p:nvSpPr>
              <p:cNvPr id="42" name="Line 12"/>
              <p:cNvSpPr>
                <a:spLocks noChangeShapeType="1"/>
              </p:cNvSpPr>
              <p:nvPr/>
            </p:nvSpPr>
            <p:spPr bwMode="auto">
              <a:xfrm rot="16200000">
                <a:off x="1695279" y="4087176"/>
                <a:ext cx="1" cy="4634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25"/>
              <p:cNvSpPr>
                <a:spLocks noChangeArrowheads="1"/>
              </p:cNvSpPr>
              <p:nvPr/>
            </p:nvSpPr>
            <p:spPr bwMode="auto">
              <a:xfrm rot="16200000">
                <a:off x="1894046" y="4137542"/>
                <a:ext cx="447712" cy="359319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Cloud 46"/>
              <p:cNvSpPr/>
              <p:nvPr/>
            </p:nvSpPr>
            <p:spPr>
              <a:xfrm>
                <a:off x="2527886" y="3513100"/>
                <a:ext cx="1720216" cy="1611646"/>
              </a:xfrm>
              <a:prstGeom prst="cloud">
                <a:avLst/>
              </a:prstGeom>
              <a:solidFill>
                <a:srgbClr val="D99694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025464" y="4141747"/>
                <a:ext cx="5822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/>
                  <a:t>UCB</a:t>
                </a:r>
                <a:endParaRPr lang="en-US" dirty="0"/>
              </a:p>
            </p:txBody>
          </p:sp>
          <p:sp>
            <p:nvSpPr>
              <p:cNvPr id="49" name="Line 12"/>
              <p:cNvSpPr>
                <a:spLocks noChangeShapeType="1"/>
              </p:cNvSpPr>
              <p:nvPr/>
            </p:nvSpPr>
            <p:spPr bwMode="auto">
              <a:xfrm rot="16200000" flipH="1">
                <a:off x="2488900" y="4108542"/>
                <a:ext cx="3" cy="4207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893598" y="2527794"/>
                <a:ext cx="10306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err="1" smtClean="0"/>
                  <a:t>yourDNS</a:t>
                </a:r>
                <a:endParaRPr lang="en-US" b="1" dirty="0"/>
              </a:p>
            </p:txBody>
          </p:sp>
          <p:sp>
            <p:nvSpPr>
              <p:cNvPr id="51" name="Rectangle 14"/>
              <p:cNvSpPr>
                <a:spLocks noChangeArrowheads="1"/>
              </p:cNvSpPr>
              <p:nvPr/>
            </p:nvSpPr>
            <p:spPr bwMode="auto">
              <a:xfrm>
                <a:off x="1585894" y="4068170"/>
                <a:ext cx="1058756" cy="3667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 lIns="90488" tIns="44450" rIns="90488" bIns="44450">
                <a:spAutoFit/>
              </a:bodyPr>
              <a:lstStyle/>
              <a:p>
                <a:pPr algn="ctr" eaLnBrk="0" hangingPunct="0"/>
                <a:r>
                  <a:rPr lang="en-US" b="1" dirty="0" smtClean="0">
                    <a:solidFill>
                      <a:srgbClr val="000000"/>
                    </a:solidFill>
                  </a:rPr>
                  <a:t>R</a:t>
                </a: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1694964" y="4411772"/>
                <a:ext cx="8240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dirty="0" smtClean="0"/>
                  <a:t>router</a:t>
                </a:r>
                <a:endParaRPr lang="en-US" i="1" dirty="0"/>
              </a:p>
            </p:txBody>
          </p:sp>
        </p:grpSp>
        <p:sp>
          <p:nvSpPr>
            <p:cNvPr id="22" name="Freeform 21"/>
            <p:cNvSpPr/>
            <p:nvPr/>
          </p:nvSpPr>
          <p:spPr>
            <a:xfrm>
              <a:off x="6604000" y="3884706"/>
              <a:ext cx="1778000" cy="1122311"/>
            </a:xfrm>
            <a:custGeom>
              <a:avLst/>
              <a:gdLst>
                <a:gd name="connsiteX0" fmla="*/ 0 w 1778000"/>
                <a:gd name="connsiteY0" fmla="*/ 1060823 h 1122311"/>
                <a:gd name="connsiteX1" fmla="*/ 418353 w 1778000"/>
                <a:gd name="connsiteY1" fmla="*/ 1090706 h 1122311"/>
                <a:gd name="connsiteX2" fmla="*/ 448235 w 1778000"/>
                <a:gd name="connsiteY2" fmla="*/ 672353 h 1122311"/>
                <a:gd name="connsiteX3" fmla="*/ 1359647 w 1778000"/>
                <a:gd name="connsiteY3" fmla="*/ 567765 h 1122311"/>
                <a:gd name="connsiteX4" fmla="*/ 1778000 w 1778000"/>
                <a:gd name="connsiteY4" fmla="*/ 0 h 112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8000" h="1122311">
                  <a:moveTo>
                    <a:pt x="0" y="1060823"/>
                  </a:moveTo>
                  <a:cubicBezTo>
                    <a:pt x="171823" y="1108137"/>
                    <a:pt x="343647" y="1155451"/>
                    <a:pt x="418353" y="1090706"/>
                  </a:cubicBezTo>
                  <a:cubicBezTo>
                    <a:pt x="493059" y="1025961"/>
                    <a:pt x="291353" y="759510"/>
                    <a:pt x="448235" y="672353"/>
                  </a:cubicBezTo>
                  <a:cubicBezTo>
                    <a:pt x="605117" y="585196"/>
                    <a:pt x="1138020" y="679824"/>
                    <a:pt x="1359647" y="567765"/>
                  </a:cubicBezTo>
                  <a:cubicBezTo>
                    <a:pt x="1581275" y="455706"/>
                    <a:pt x="1778000" y="0"/>
                    <a:pt x="1778000" y="0"/>
                  </a:cubicBezTo>
                </a:path>
              </a:pathLst>
            </a:custGeom>
            <a:ln w="38100" cmpd="sng">
              <a:solidFill>
                <a:srgbClr val="0000FF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65802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</a:t>
            </a:r>
            <a:r>
              <a:rPr lang="en-US" dirty="0" err="1" smtClean="0"/>
              <a:t>yourDNS</a:t>
            </a:r>
            <a:r>
              <a:rPr lang="en-US" dirty="0" smtClean="0"/>
              <a:t> does its 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9329"/>
          </a:xfrm>
        </p:spPr>
        <p:txBody>
          <a:bodyPr>
            <a:normAutofit lnSpcReduction="10000"/>
          </a:bodyPr>
          <a:lstStyle/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800" dirty="0" err="1" smtClean="0"/>
              <a:t>yourDNS</a:t>
            </a:r>
            <a:r>
              <a:rPr lang="en-US" sz="2800" dirty="0" smtClean="0"/>
              <a:t> resolves </a:t>
            </a:r>
            <a:r>
              <a:rPr lang="en-US" sz="2800" dirty="0" err="1" smtClean="0">
                <a:hlinkClick r:id="rId2"/>
              </a:rPr>
              <a:t>www.google.com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Protocol count = 6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0038" y="3702446"/>
            <a:ext cx="655619" cy="657421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3132622" y="3464927"/>
            <a:ext cx="808614" cy="2905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yourDNS</a:t>
            </a:r>
            <a:endParaRPr lang="en-US" b="1" dirty="0"/>
          </a:p>
        </p:txBody>
      </p:sp>
      <p:grpSp>
        <p:nvGrpSpPr>
          <p:cNvPr id="21" name="Group 20"/>
          <p:cNvGrpSpPr/>
          <p:nvPr/>
        </p:nvGrpSpPr>
        <p:grpSpPr>
          <a:xfrm>
            <a:off x="4213412" y="2753312"/>
            <a:ext cx="3185487" cy="1280806"/>
            <a:chOff x="4213412" y="2753312"/>
            <a:chExt cx="3185487" cy="1280806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45732" y="2792565"/>
              <a:ext cx="655619" cy="657421"/>
            </a:xfrm>
            <a:prstGeom prst="rect">
              <a:avLst/>
            </a:prstGeom>
          </p:spPr>
        </p:pic>
        <p:sp>
          <p:nvSpPr>
            <p:cNvPr id="5" name="Freeform 4"/>
            <p:cNvSpPr/>
            <p:nvPr/>
          </p:nvSpPr>
          <p:spPr>
            <a:xfrm>
              <a:off x="4213412" y="3062941"/>
              <a:ext cx="1449293" cy="866588"/>
            </a:xfrm>
            <a:custGeom>
              <a:avLst/>
              <a:gdLst>
                <a:gd name="connsiteX0" fmla="*/ 0 w 1449294"/>
                <a:gd name="connsiteY0" fmla="*/ 866588 h 866588"/>
                <a:gd name="connsiteX1" fmla="*/ 388470 w 1449294"/>
                <a:gd name="connsiteY1" fmla="*/ 239059 h 866588"/>
                <a:gd name="connsiteX2" fmla="*/ 1449294 w 1449294"/>
                <a:gd name="connsiteY2" fmla="*/ 0 h 86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49294" h="866588">
                  <a:moveTo>
                    <a:pt x="0" y="866588"/>
                  </a:moveTo>
                  <a:cubicBezTo>
                    <a:pt x="73460" y="625039"/>
                    <a:pt x="146921" y="383490"/>
                    <a:pt x="388470" y="239059"/>
                  </a:cubicBezTo>
                  <a:cubicBezTo>
                    <a:pt x="630019" y="94628"/>
                    <a:pt x="1449294" y="0"/>
                    <a:pt x="1449294" y="0"/>
                  </a:cubicBezTo>
                </a:path>
              </a:pathLst>
            </a:custGeom>
            <a:ln w="9525" cmpd="sng">
              <a:prstDash val="sysDash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303059" y="3152588"/>
              <a:ext cx="1374588" cy="881530"/>
            </a:xfrm>
            <a:custGeom>
              <a:avLst/>
              <a:gdLst>
                <a:gd name="connsiteX0" fmla="*/ 1374588 w 1374588"/>
                <a:gd name="connsiteY0" fmla="*/ 0 h 881530"/>
                <a:gd name="connsiteX1" fmla="*/ 687294 w 1374588"/>
                <a:gd name="connsiteY1" fmla="*/ 657412 h 881530"/>
                <a:gd name="connsiteX2" fmla="*/ 0 w 1374588"/>
                <a:gd name="connsiteY2" fmla="*/ 881530 h 881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4588" h="881530">
                  <a:moveTo>
                    <a:pt x="1374588" y="0"/>
                  </a:moveTo>
                  <a:cubicBezTo>
                    <a:pt x="1145490" y="255245"/>
                    <a:pt x="916392" y="510490"/>
                    <a:pt x="687294" y="657412"/>
                  </a:cubicBezTo>
                  <a:cubicBezTo>
                    <a:pt x="458196" y="804334"/>
                    <a:pt x="0" y="881530"/>
                    <a:pt x="0" y="881530"/>
                  </a:cubicBezTo>
                </a:path>
              </a:pathLst>
            </a:custGeom>
            <a:ln w="9525" cmpd="sng">
              <a:prstDash val="sysDash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021599" y="2753312"/>
              <a:ext cx="13773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root </a:t>
              </a:r>
              <a:br>
                <a:rPr lang="en-US" b="1" dirty="0" smtClean="0"/>
              </a:br>
              <a:r>
                <a:rPr lang="en-US" b="1" dirty="0" smtClean="0"/>
                <a:t>name server</a:t>
              </a:r>
              <a:endParaRPr lang="en-US" b="1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213412" y="3844050"/>
            <a:ext cx="3203418" cy="665227"/>
            <a:chOff x="4213412" y="3844050"/>
            <a:chExt cx="3203418" cy="665227"/>
          </a:xfrm>
        </p:grpSpPr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45732" y="3851856"/>
              <a:ext cx="655619" cy="657421"/>
            </a:xfrm>
            <a:prstGeom prst="rect">
              <a:avLst/>
            </a:prstGeom>
          </p:spPr>
        </p:pic>
        <p:cxnSp>
          <p:nvCxnSpPr>
            <p:cNvPr id="17" name="Straight Arrow Connector 16"/>
            <p:cNvCxnSpPr/>
            <p:nvPr/>
          </p:nvCxnSpPr>
          <p:spPr>
            <a:xfrm>
              <a:off x="4213412" y="4138706"/>
              <a:ext cx="1464236" cy="0"/>
            </a:xfrm>
            <a:prstGeom prst="straightConnector1">
              <a:avLst/>
            </a:prstGeom>
            <a:ln w="9525" cmpd="sng">
              <a:prstDash val="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 flipV="1">
              <a:off x="4213412" y="4210449"/>
              <a:ext cx="1362203" cy="1"/>
            </a:xfrm>
            <a:prstGeom prst="straightConnector1">
              <a:avLst/>
            </a:prstGeom>
            <a:ln w="9525" cmpd="sng">
              <a:prstDash val="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039530" y="3844050"/>
              <a:ext cx="13773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top-level </a:t>
              </a:r>
              <a:br>
                <a:rPr lang="en-US" b="1" dirty="0" smtClean="0"/>
              </a:br>
              <a:r>
                <a:rPr lang="en-US" b="1" dirty="0" smtClean="0"/>
                <a:t>name server</a:t>
              </a:r>
              <a:endParaRPr lang="en-US" b="1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485348" y="4002729"/>
            <a:ext cx="2943433" cy="1570361"/>
            <a:chOff x="4485348" y="4002729"/>
            <a:chExt cx="2943433" cy="1570361"/>
          </a:xfrm>
        </p:grpSpPr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48722" y="4915669"/>
              <a:ext cx="655619" cy="657421"/>
            </a:xfrm>
            <a:prstGeom prst="rect">
              <a:avLst/>
            </a:prstGeom>
          </p:spPr>
        </p:pic>
        <p:sp>
          <p:nvSpPr>
            <p:cNvPr id="55" name="Freeform 54"/>
            <p:cNvSpPr/>
            <p:nvPr/>
          </p:nvSpPr>
          <p:spPr>
            <a:xfrm rot="3340799">
              <a:off x="4186497" y="4337299"/>
              <a:ext cx="1479231" cy="810092"/>
            </a:xfrm>
            <a:custGeom>
              <a:avLst/>
              <a:gdLst>
                <a:gd name="connsiteX0" fmla="*/ 0 w 1449294"/>
                <a:gd name="connsiteY0" fmla="*/ 866588 h 866588"/>
                <a:gd name="connsiteX1" fmla="*/ 388470 w 1449294"/>
                <a:gd name="connsiteY1" fmla="*/ 239059 h 866588"/>
                <a:gd name="connsiteX2" fmla="*/ 1449294 w 1449294"/>
                <a:gd name="connsiteY2" fmla="*/ 0 h 86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49294" h="866588">
                  <a:moveTo>
                    <a:pt x="0" y="866588"/>
                  </a:moveTo>
                  <a:cubicBezTo>
                    <a:pt x="73460" y="625039"/>
                    <a:pt x="146921" y="383490"/>
                    <a:pt x="388470" y="239059"/>
                  </a:cubicBezTo>
                  <a:cubicBezTo>
                    <a:pt x="630019" y="94628"/>
                    <a:pt x="1449294" y="0"/>
                    <a:pt x="1449294" y="0"/>
                  </a:cubicBezTo>
                </a:path>
              </a:pathLst>
            </a:custGeom>
            <a:ln w="9525" cmpd="sng">
              <a:prstDash val="sysDash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 rot="3340799">
              <a:off x="4238819" y="4350993"/>
              <a:ext cx="1374588" cy="881530"/>
            </a:xfrm>
            <a:custGeom>
              <a:avLst/>
              <a:gdLst>
                <a:gd name="connsiteX0" fmla="*/ 1374588 w 1374588"/>
                <a:gd name="connsiteY0" fmla="*/ 0 h 881530"/>
                <a:gd name="connsiteX1" fmla="*/ 687294 w 1374588"/>
                <a:gd name="connsiteY1" fmla="*/ 657412 h 881530"/>
                <a:gd name="connsiteX2" fmla="*/ 0 w 1374588"/>
                <a:gd name="connsiteY2" fmla="*/ 881530 h 881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4588" h="881530">
                  <a:moveTo>
                    <a:pt x="1374588" y="0"/>
                  </a:moveTo>
                  <a:cubicBezTo>
                    <a:pt x="1145490" y="255245"/>
                    <a:pt x="916392" y="510490"/>
                    <a:pt x="687294" y="657412"/>
                  </a:cubicBezTo>
                  <a:cubicBezTo>
                    <a:pt x="458196" y="804334"/>
                    <a:pt x="0" y="881530"/>
                    <a:pt x="0" y="881530"/>
                  </a:cubicBezTo>
                </a:path>
              </a:pathLst>
            </a:custGeom>
            <a:ln w="9525" cmpd="sng">
              <a:prstDash val="sysDash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051481" y="4886869"/>
              <a:ext cx="13773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google’s</a:t>
              </a:r>
              <a:r>
                <a:rPr lang="en-US" b="1" dirty="0"/>
                <a:t/>
              </a:r>
              <a:br>
                <a:rPr lang="en-US" b="1" dirty="0"/>
              </a:br>
              <a:r>
                <a:rPr lang="en-US" b="1" dirty="0" smtClean="0"/>
                <a:t>name server</a:t>
              </a:r>
              <a:endParaRPr lang="en-US" b="1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120588" y="3212557"/>
            <a:ext cx="3225069" cy="2395347"/>
            <a:chOff x="1120588" y="3212557"/>
            <a:chExt cx="3225069" cy="2395347"/>
          </a:xfrm>
        </p:grpSpPr>
        <p:sp>
          <p:nvSpPr>
            <p:cNvPr id="61" name="Oval Callout 60"/>
            <p:cNvSpPr/>
            <p:nvPr/>
          </p:nvSpPr>
          <p:spPr>
            <a:xfrm>
              <a:off x="1120588" y="4825971"/>
              <a:ext cx="3225069" cy="781933"/>
            </a:xfrm>
            <a:prstGeom prst="wedgeEllipseCallout">
              <a:avLst>
                <a:gd name="adj1" fmla="val 7355"/>
                <a:gd name="adj2" fmla="val -160848"/>
              </a:avLst>
            </a:prstGeom>
            <a:solidFill>
              <a:srgbClr val="DCE6F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dirty="0" err="1" smtClean="0">
                  <a:solidFill>
                    <a:srgbClr val="008000"/>
                  </a:solidFill>
                </a:rPr>
                <a:t>www.google.com’s</a:t>
              </a:r>
              <a:r>
                <a:rPr lang="en-US" sz="2000" dirty="0" smtClean="0">
                  <a:solidFill>
                    <a:srgbClr val="008000"/>
                  </a:solidFill>
                </a:rPr>
                <a:t> </a:t>
              </a:r>
              <a:br>
                <a:rPr lang="en-US" sz="2000" dirty="0" smtClean="0">
                  <a:solidFill>
                    <a:srgbClr val="008000"/>
                  </a:solidFill>
                </a:rPr>
              </a:br>
              <a:r>
                <a:rPr lang="en-US" sz="2000" dirty="0" smtClean="0">
                  <a:solidFill>
                    <a:srgbClr val="008000"/>
                  </a:solidFill>
                </a:rPr>
                <a:t>IP address is </a:t>
              </a:r>
              <a:r>
                <a:rPr lang="en-US" sz="2000" dirty="0" err="1" smtClean="0">
                  <a:solidFill>
                    <a:srgbClr val="008000"/>
                  </a:solidFill>
                </a:rPr>
                <a:t>g.g.g.g</a:t>
              </a:r>
              <a:endParaRPr lang="en-US" sz="2000" dirty="0">
                <a:solidFill>
                  <a:srgbClr val="008000"/>
                </a:solidFill>
              </a:endParaRPr>
            </a:p>
          </p:txBody>
        </p:sp>
        <p:pic>
          <p:nvPicPr>
            <p:cNvPr id="62" name="Picture 61" descr="72883965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8485" y="4026160"/>
              <a:ext cx="676001" cy="414004"/>
            </a:xfrm>
            <a:prstGeom prst="rect">
              <a:avLst/>
            </a:prstGeom>
          </p:spPr>
        </p:pic>
        <p:sp>
          <p:nvSpPr>
            <p:cNvPr id="63" name="Oval Callout 62"/>
            <p:cNvSpPr/>
            <p:nvPr/>
          </p:nvSpPr>
          <p:spPr>
            <a:xfrm>
              <a:off x="1478471" y="3212557"/>
              <a:ext cx="791427" cy="374172"/>
            </a:xfrm>
            <a:prstGeom prst="wedgeEllipseCallout">
              <a:avLst>
                <a:gd name="adj1" fmla="val 21660"/>
                <a:gd name="adj2" fmla="val 167828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</a:rPr>
                <a:t>You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H="1" flipV="1">
              <a:off x="2374486" y="3975636"/>
              <a:ext cx="1362203" cy="1"/>
            </a:xfrm>
            <a:prstGeom prst="straightConnector1">
              <a:avLst/>
            </a:prstGeom>
            <a:ln w="9525" cmpd="sng">
              <a:prstDash val="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4522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/>
          <p:cNvGrpSpPr/>
          <p:nvPr/>
        </p:nvGrpSpPr>
        <p:grpSpPr>
          <a:xfrm>
            <a:off x="6878436" y="1789824"/>
            <a:ext cx="1853982" cy="1611646"/>
            <a:chOff x="6608700" y="2619748"/>
            <a:chExt cx="1853982" cy="1611646"/>
          </a:xfrm>
        </p:grpSpPr>
        <p:sp>
          <p:nvSpPr>
            <p:cNvPr id="35" name="Cloud 34"/>
            <p:cNvSpPr/>
            <p:nvPr/>
          </p:nvSpPr>
          <p:spPr>
            <a:xfrm>
              <a:off x="6608700" y="2619748"/>
              <a:ext cx="1853982" cy="1611646"/>
            </a:xfrm>
            <a:prstGeom prst="cloud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12823" y="3022677"/>
              <a:ext cx="668528" cy="397154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6989127" y="3403486"/>
              <a:ext cx="12107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Google’s </a:t>
              </a:r>
              <a:br>
                <a:rPr lang="en-US" dirty="0" smtClean="0"/>
              </a:br>
              <a:r>
                <a:rPr lang="en-US" dirty="0" smtClean="0"/>
                <a:t>datacenter</a:t>
              </a:r>
              <a:endParaRPr lang="en-US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63268" y="1692380"/>
            <a:ext cx="1178863" cy="2191347"/>
            <a:chOff x="193532" y="3513100"/>
            <a:chExt cx="1178863" cy="2191347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rot="16200000">
              <a:off x="1206356" y="4854251"/>
              <a:ext cx="0" cy="3239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rot="16200000">
              <a:off x="1206356" y="3720536"/>
              <a:ext cx="0" cy="3239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rot="16200000" flipV="1">
              <a:off x="269142" y="4605282"/>
              <a:ext cx="2191347" cy="698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 rot="16200000">
              <a:off x="1210443" y="4550229"/>
              <a:ext cx="0" cy="3239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9"/>
            <p:cNvSpPr>
              <a:spLocks noChangeShapeType="1"/>
            </p:cNvSpPr>
            <p:nvPr/>
          </p:nvSpPr>
          <p:spPr bwMode="auto">
            <a:xfrm rot="16200000">
              <a:off x="1199372" y="5376009"/>
              <a:ext cx="0" cy="3239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6" name="Picture 35" descr="72883965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546" y="4809201"/>
              <a:ext cx="676001" cy="414004"/>
            </a:xfrm>
            <a:prstGeom prst="rect">
              <a:avLst/>
            </a:prstGeom>
          </p:spPr>
        </p:pic>
        <p:sp>
          <p:nvSpPr>
            <p:cNvPr id="56" name="Oval Callout 55"/>
            <p:cNvSpPr/>
            <p:nvPr/>
          </p:nvSpPr>
          <p:spPr>
            <a:xfrm>
              <a:off x="193532" y="3995598"/>
              <a:ext cx="791427" cy="374172"/>
            </a:xfrm>
            <a:prstGeom prst="wedgeEllipseCallout">
              <a:avLst>
                <a:gd name="adj1" fmla="val 21660"/>
                <a:gd name="adj2" fmla="val 167828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</a:rPr>
                <a:t>You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638044" y="1722262"/>
            <a:ext cx="2879794" cy="1611646"/>
            <a:chOff x="1368308" y="3513100"/>
            <a:chExt cx="2879794" cy="1611646"/>
          </a:xfrm>
        </p:grpSpPr>
        <p:sp>
          <p:nvSpPr>
            <p:cNvPr id="11" name="Line 12"/>
            <p:cNvSpPr>
              <a:spLocks noChangeShapeType="1"/>
            </p:cNvSpPr>
            <p:nvPr/>
          </p:nvSpPr>
          <p:spPr bwMode="auto">
            <a:xfrm rot="16200000">
              <a:off x="1600055" y="4087176"/>
              <a:ext cx="1" cy="4634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25"/>
            <p:cNvSpPr>
              <a:spLocks noChangeArrowheads="1"/>
            </p:cNvSpPr>
            <p:nvPr/>
          </p:nvSpPr>
          <p:spPr bwMode="auto">
            <a:xfrm rot="16200000">
              <a:off x="1703605" y="4099558"/>
              <a:ext cx="447712" cy="359319"/>
            </a:xfrm>
            <a:prstGeom prst="ellipse">
              <a:avLst/>
            </a:prstGeom>
            <a:solidFill>
              <a:srgbClr val="F2DCDB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Cloud 32"/>
            <p:cNvSpPr/>
            <p:nvPr/>
          </p:nvSpPr>
          <p:spPr>
            <a:xfrm>
              <a:off x="2394120" y="3513100"/>
              <a:ext cx="1853982" cy="1611646"/>
            </a:xfrm>
            <a:prstGeom prst="cloud">
              <a:avLst/>
            </a:prstGeom>
            <a:solidFill>
              <a:srgbClr val="F2DCDB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25464" y="4141747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UCB</a:t>
              </a:r>
              <a:endParaRPr lang="en-US" dirty="0"/>
            </a:p>
          </p:txBody>
        </p:sp>
        <p:sp>
          <p:nvSpPr>
            <p:cNvPr id="43" name="Line 12"/>
            <p:cNvSpPr>
              <a:spLocks noChangeShapeType="1"/>
            </p:cNvSpPr>
            <p:nvPr/>
          </p:nvSpPr>
          <p:spPr bwMode="auto">
            <a:xfrm rot="16200000" flipH="1">
              <a:off x="2317503" y="4108542"/>
              <a:ext cx="2" cy="4207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1395453" y="4087162"/>
              <a:ext cx="1058756" cy="3667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/>
            <a:p>
              <a:pPr algn="ctr" eaLnBrk="0" hangingPunct="0"/>
              <a:r>
                <a:rPr lang="en-US" b="1" dirty="0" smtClean="0">
                  <a:solidFill>
                    <a:srgbClr val="000000"/>
                  </a:solidFill>
                </a:rPr>
                <a:t>R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Getting the content (at last)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293" y="3870281"/>
            <a:ext cx="8949764" cy="72270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Exchange between you and </a:t>
            </a:r>
            <a:r>
              <a:rPr lang="en-US" dirty="0" err="1" smtClean="0"/>
              <a:t>google’s</a:t>
            </a:r>
            <a:r>
              <a:rPr lang="en-US" dirty="0" smtClean="0"/>
              <a:t> server at </a:t>
            </a:r>
            <a:r>
              <a:rPr lang="en-US" dirty="0" err="1" smtClean="0"/>
              <a:t>g.g.g.g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1288473" y="2509102"/>
            <a:ext cx="6260353" cy="857358"/>
          </a:xfrm>
          <a:custGeom>
            <a:avLst/>
            <a:gdLst>
              <a:gd name="connsiteX0" fmla="*/ 0 w 6260353"/>
              <a:gd name="connsiteY0" fmla="*/ 806824 h 857358"/>
              <a:gd name="connsiteX1" fmla="*/ 433294 w 6260353"/>
              <a:gd name="connsiteY1" fmla="*/ 791883 h 857358"/>
              <a:gd name="connsiteX2" fmla="*/ 522942 w 6260353"/>
              <a:gd name="connsiteY2" fmla="*/ 164353 h 857358"/>
              <a:gd name="connsiteX3" fmla="*/ 6260353 w 6260353"/>
              <a:gd name="connsiteY3" fmla="*/ 0 h 85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60353" h="857358">
                <a:moveTo>
                  <a:pt x="0" y="806824"/>
                </a:moveTo>
                <a:cubicBezTo>
                  <a:pt x="173068" y="852893"/>
                  <a:pt x="346137" y="898962"/>
                  <a:pt x="433294" y="791883"/>
                </a:cubicBezTo>
                <a:cubicBezTo>
                  <a:pt x="520451" y="684804"/>
                  <a:pt x="-448234" y="296333"/>
                  <a:pt x="522942" y="164353"/>
                </a:cubicBezTo>
                <a:cubicBezTo>
                  <a:pt x="1494118" y="32373"/>
                  <a:pt x="6260353" y="0"/>
                  <a:pt x="6260353" y="0"/>
                </a:cubicBezTo>
              </a:path>
            </a:pathLst>
          </a:cu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2101540" y="4548164"/>
            <a:ext cx="4273184" cy="540380"/>
            <a:chOff x="1553876" y="4944527"/>
            <a:chExt cx="4273184" cy="540380"/>
          </a:xfrm>
        </p:grpSpPr>
        <p:grpSp>
          <p:nvGrpSpPr>
            <p:cNvPr id="44" name="Group 43"/>
            <p:cNvGrpSpPr/>
            <p:nvPr/>
          </p:nvGrpSpPr>
          <p:grpSpPr>
            <a:xfrm>
              <a:off x="1553876" y="4944527"/>
              <a:ext cx="4273184" cy="540380"/>
              <a:chOff x="1553875" y="4944527"/>
              <a:chExt cx="3003176" cy="54038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553875" y="4949446"/>
                <a:ext cx="745548" cy="535461"/>
              </a:xfrm>
              <a:prstGeom prst="rect">
                <a:avLst/>
              </a:prstGeom>
              <a:pattFill prst="ltDnDiag">
                <a:fgClr>
                  <a:srgbClr val="948A54"/>
                </a:fgClr>
                <a:bgClr>
                  <a:prstClr val="white"/>
                </a:bgClr>
              </a:patt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Ethernet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824452" y="4944527"/>
                <a:ext cx="731540" cy="5354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TCP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555992" y="4947228"/>
                <a:ext cx="1001059" cy="5354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HTTP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2620190" y="4949446"/>
              <a:ext cx="846163" cy="5354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IP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49" name="Oval Callout 48"/>
          <p:cNvSpPr/>
          <p:nvPr/>
        </p:nvSpPr>
        <p:spPr>
          <a:xfrm>
            <a:off x="3161882" y="5369701"/>
            <a:ext cx="2584824" cy="747118"/>
          </a:xfrm>
          <a:prstGeom prst="wedgeEllipseCallout">
            <a:avLst>
              <a:gd name="adj1" fmla="val -26614"/>
              <a:gd name="adj2" fmla="val -101488"/>
            </a:avLst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source: </a:t>
            </a:r>
            <a:r>
              <a:rPr lang="en-US" dirty="0" err="1" smtClean="0">
                <a:solidFill>
                  <a:schemeClr val="tx1"/>
                </a:solidFill>
              </a:rPr>
              <a:t>u.u.u..u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dst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g.g.g.g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Callout 53"/>
          <p:cNvSpPr/>
          <p:nvPr/>
        </p:nvSpPr>
        <p:spPr>
          <a:xfrm>
            <a:off x="984424" y="4887075"/>
            <a:ext cx="1027947" cy="747118"/>
          </a:xfrm>
          <a:prstGeom prst="wedgeEllipseCallout">
            <a:avLst>
              <a:gd name="adj1" fmla="val 96064"/>
              <a:gd name="adj2" fmla="val -41492"/>
            </a:avLst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R’s MAC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Content Placeholder 4"/>
          <p:cNvSpPr txBox="1">
            <a:spLocks/>
          </p:cNvSpPr>
          <p:nvPr/>
        </p:nvSpPr>
        <p:spPr>
          <a:xfrm>
            <a:off x="313762" y="6081030"/>
            <a:ext cx="8949764" cy="722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Protocol count = 8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98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9" grpId="0" animBg="1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roup 115"/>
          <p:cNvGrpSpPr/>
          <p:nvPr/>
        </p:nvGrpSpPr>
        <p:grpSpPr>
          <a:xfrm>
            <a:off x="1233550" y="1829334"/>
            <a:ext cx="4724400" cy="3505200"/>
            <a:chOff x="1219200" y="1828800"/>
            <a:chExt cx="4724400" cy="3505200"/>
          </a:xfrm>
        </p:grpSpPr>
        <p:sp>
          <p:nvSpPr>
            <p:cNvPr id="117" name="Oval 116"/>
            <p:cNvSpPr/>
            <p:nvPr/>
          </p:nvSpPr>
          <p:spPr bwMode="auto">
            <a:xfrm>
              <a:off x="1828800" y="1828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18" name="Oval 117"/>
            <p:cNvSpPr/>
            <p:nvPr/>
          </p:nvSpPr>
          <p:spPr bwMode="auto">
            <a:xfrm>
              <a:off x="1219200" y="2971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3962400" y="2057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20" name="Oval 119"/>
            <p:cNvSpPr/>
            <p:nvPr/>
          </p:nvSpPr>
          <p:spPr bwMode="auto">
            <a:xfrm>
              <a:off x="3962400" y="4343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21" name="Oval 120"/>
            <p:cNvSpPr/>
            <p:nvPr/>
          </p:nvSpPr>
          <p:spPr bwMode="auto">
            <a:xfrm>
              <a:off x="2667000" y="5181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22" name="Oval 121"/>
            <p:cNvSpPr/>
            <p:nvPr/>
          </p:nvSpPr>
          <p:spPr bwMode="auto">
            <a:xfrm>
              <a:off x="2438400" y="31242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23" name="Oval 122"/>
            <p:cNvSpPr/>
            <p:nvPr/>
          </p:nvSpPr>
          <p:spPr bwMode="auto">
            <a:xfrm>
              <a:off x="5791200" y="2895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2895600" y="3733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25" name="Oval 124"/>
            <p:cNvSpPr/>
            <p:nvPr/>
          </p:nvSpPr>
          <p:spPr bwMode="auto">
            <a:xfrm>
              <a:off x="1676400" y="46482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26" name="Oval 125"/>
            <p:cNvSpPr/>
            <p:nvPr/>
          </p:nvSpPr>
          <p:spPr bwMode="auto">
            <a:xfrm>
              <a:off x="3810000" y="3276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sp>
          <p:nvSpPr>
            <p:cNvPr id="127" name="Oval 126"/>
            <p:cNvSpPr/>
            <p:nvPr/>
          </p:nvSpPr>
          <p:spPr bwMode="auto">
            <a:xfrm>
              <a:off x="5257800" y="44196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0000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  <p:cxnSp>
          <p:nvCxnSpPr>
            <p:cNvPr id="128" name="Straight Connector 127"/>
            <p:cNvCxnSpPr>
              <a:stCxn id="117" idx="5"/>
              <a:endCxn id="122" idx="0"/>
            </p:cNvCxnSpPr>
            <p:nvPr/>
          </p:nvCxnSpPr>
          <p:spPr bwMode="auto">
            <a:xfrm>
              <a:off x="1958882" y="1958882"/>
              <a:ext cx="555718" cy="11653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>
              <a:stCxn id="117" idx="3"/>
              <a:endCxn id="118" idx="0"/>
            </p:cNvCxnSpPr>
            <p:nvPr/>
          </p:nvCxnSpPr>
          <p:spPr bwMode="auto">
            <a:xfrm flipH="1">
              <a:off x="1295400" y="1958882"/>
              <a:ext cx="555718" cy="10129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>
              <a:stCxn id="118" idx="5"/>
              <a:endCxn id="125" idx="1"/>
            </p:cNvCxnSpPr>
            <p:nvPr/>
          </p:nvCxnSpPr>
          <p:spPr bwMode="auto">
            <a:xfrm>
              <a:off x="1349282" y="3101882"/>
              <a:ext cx="349436" cy="156863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>
              <a:endCxn id="124" idx="1"/>
            </p:cNvCxnSpPr>
            <p:nvPr/>
          </p:nvCxnSpPr>
          <p:spPr bwMode="auto">
            <a:xfrm>
              <a:off x="2590800" y="3200400"/>
              <a:ext cx="327118" cy="5557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>
              <a:stCxn id="126" idx="5"/>
            </p:cNvCxnSpPr>
            <p:nvPr/>
          </p:nvCxnSpPr>
          <p:spPr bwMode="auto">
            <a:xfrm>
              <a:off x="3940082" y="3406682"/>
              <a:ext cx="1362354" cy="105755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Straight Connector 132"/>
            <p:cNvCxnSpPr>
              <a:endCxn id="126" idx="7"/>
            </p:cNvCxnSpPr>
            <p:nvPr/>
          </p:nvCxnSpPr>
          <p:spPr bwMode="auto">
            <a:xfrm flipH="1">
              <a:off x="3940082" y="2133600"/>
              <a:ext cx="98518" cy="11653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133"/>
            <p:cNvCxnSpPr>
              <a:endCxn id="123" idx="4"/>
            </p:cNvCxnSpPr>
            <p:nvPr/>
          </p:nvCxnSpPr>
          <p:spPr bwMode="auto">
            <a:xfrm>
              <a:off x="4038600" y="2057400"/>
              <a:ext cx="1828800" cy="990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/>
            <p:cNvCxnSpPr>
              <a:endCxn id="127" idx="0"/>
            </p:cNvCxnSpPr>
            <p:nvPr/>
          </p:nvCxnSpPr>
          <p:spPr bwMode="auto">
            <a:xfrm flipH="1">
              <a:off x="5334000" y="3048000"/>
              <a:ext cx="533400" cy="1371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Straight Connector 135"/>
            <p:cNvCxnSpPr>
              <a:endCxn id="121" idx="2"/>
            </p:cNvCxnSpPr>
            <p:nvPr/>
          </p:nvCxnSpPr>
          <p:spPr bwMode="auto">
            <a:xfrm>
              <a:off x="1752600" y="4648200"/>
              <a:ext cx="914400" cy="609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Straight Connector 136"/>
            <p:cNvCxnSpPr>
              <a:endCxn id="120" idx="3"/>
            </p:cNvCxnSpPr>
            <p:nvPr/>
          </p:nvCxnSpPr>
          <p:spPr bwMode="auto">
            <a:xfrm>
              <a:off x="2971800" y="3733800"/>
              <a:ext cx="1012918" cy="73968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137"/>
            <p:cNvCxnSpPr>
              <a:endCxn id="120" idx="5"/>
            </p:cNvCxnSpPr>
            <p:nvPr/>
          </p:nvCxnSpPr>
          <p:spPr bwMode="auto">
            <a:xfrm flipH="1">
              <a:off x="4092482" y="4419600"/>
              <a:ext cx="1241518" cy="5388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Straight Connector 138"/>
            <p:cNvCxnSpPr>
              <a:endCxn id="120" idx="1"/>
            </p:cNvCxnSpPr>
            <p:nvPr/>
          </p:nvCxnSpPr>
          <p:spPr bwMode="auto">
            <a:xfrm>
              <a:off x="3886200" y="3276600"/>
              <a:ext cx="98518" cy="10891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/>
            <p:cNvCxnSpPr>
              <a:endCxn id="121" idx="0"/>
            </p:cNvCxnSpPr>
            <p:nvPr/>
          </p:nvCxnSpPr>
          <p:spPr bwMode="auto">
            <a:xfrm flipH="1">
              <a:off x="2743200" y="3810000"/>
              <a:ext cx="228600" cy="13716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/>
            <p:cNvCxnSpPr>
              <a:stCxn id="122" idx="6"/>
              <a:endCxn id="126" idx="1"/>
            </p:cNvCxnSpPr>
            <p:nvPr/>
          </p:nvCxnSpPr>
          <p:spPr bwMode="auto">
            <a:xfrm>
              <a:off x="2590800" y="3200400"/>
              <a:ext cx="1241518" cy="985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Straight Connector 141"/>
            <p:cNvCxnSpPr>
              <a:stCxn id="118" idx="6"/>
              <a:endCxn id="122" idx="2"/>
            </p:cNvCxnSpPr>
            <p:nvPr/>
          </p:nvCxnSpPr>
          <p:spPr bwMode="auto">
            <a:xfrm>
              <a:off x="1371600" y="3048000"/>
              <a:ext cx="1066800" cy="1524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Straight Connector 142"/>
            <p:cNvCxnSpPr>
              <a:stCxn id="125" idx="0"/>
              <a:endCxn id="124" idx="3"/>
            </p:cNvCxnSpPr>
            <p:nvPr/>
          </p:nvCxnSpPr>
          <p:spPr bwMode="auto">
            <a:xfrm flipV="1">
              <a:off x="1752600" y="3863882"/>
              <a:ext cx="1165318" cy="7843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43"/>
            <p:cNvCxnSpPr>
              <a:stCxn id="121" idx="7"/>
              <a:endCxn id="120" idx="3"/>
            </p:cNvCxnSpPr>
            <p:nvPr/>
          </p:nvCxnSpPr>
          <p:spPr bwMode="auto">
            <a:xfrm flipV="1">
              <a:off x="2797082" y="4473482"/>
              <a:ext cx="1187636" cy="73043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Straight Connector 144"/>
            <p:cNvCxnSpPr>
              <a:stCxn id="125" idx="0"/>
              <a:endCxn id="122" idx="3"/>
            </p:cNvCxnSpPr>
            <p:nvPr/>
          </p:nvCxnSpPr>
          <p:spPr bwMode="auto">
            <a:xfrm flipV="1">
              <a:off x="1752600" y="3254282"/>
              <a:ext cx="708118" cy="13939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145"/>
            <p:cNvCxnSpPr>
              <a:stCxn id="124" idx="0"/>
              <a:endCxn id="126" idx="2"/>
            </p:cNvCxnSpPr>
            <p:nvPr/>
          </p:nvCxnSpPr>
          <p:spPr bwMode="auto">
            <a:xfrm flipV="1">
              <a:off x="2971800" y="3352800"/>
              <a:ext cx="838200" cy="3810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46"/>
            <p:cNvCxnSpPr>
              <a:stCxn id="126" idx="7"/>
              <a:endCxn id="123" idx="5"/>
            </p:cNvCxnSpPr>
            <p:nvPr/>
          </p:nvCxnSpPr>
          <p:spPr bwMode="auto">
            <a:xfrm flipV="1">
              <a:off x="3940082" y="3025682"/>
              <a:ext cx="1981200" cy="27323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Straight Connector 147"/>
            <p:cNvCxnSpPr>
              <a:stCxn id="117" idx="7"/>
              <a:endCxn id="119" idx="2"/>
            </p:cNvCxnSpPr>
            <p:nvPr/>
          </p:nvCxnSpPr>
          <p:spPr bwMode="auto">
            <a:xfrm>
              <a:off x="1958882" y="1851118"/>
              <a:ext cx="2003518" cy="28248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Straight Connector 148"/>
            <p:cNvCxnSpPr>
              <a:stCxn id="122" idx="7"/>
              <a:endCxn id="119" idx="0"/>
            </p:cNvCxnSpPr>
            <p:nvPr/>
          </p:nvCxnSpPr>
          <p:spPr bwMode="auto">
            <a:xfrm flipV="1">
              <a:off x="2568482" y="2057400"/>
              <a:ext cx="1470118" cy="10891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Flooding on Spanning Tree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1828800" y="1828800"/>
            <a:ext cx="152400" cy="152400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219200" y="2971800"/>
            <a:ext cx="152400" cy="152400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962400" y="2057400"/>
            <a:ext cx="152400" cy="152400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962400" y="4343400"/>
            <a:ext cx="152400" cy="152400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667000" y="5181600"/>
            <a:ext cx="152400" cy="152400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438400" y="3124200"/>
            <a:ext cx="152400" cy="152400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791200" y="2895600"/>
            <a:ext cx="152400" cy="152400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895600" y="3733800"/>
            <a:ext cx="152400" cy="152400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76400" y="4648200"/>
            <a:ext cx="152400" cy="152400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810000" y="3276600"/>
            <a:ext cx="152400" cy="152400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257800" y="4419600"/>
            <a:ext cx="152400" cy="152400"/>
          </a:xfrm>
          <a:prstGeom prst="ellipse">
            <a:avLst/>
          </a:prstGeom>
          <a:solidFill>
            <a:schemeClr val="tx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cxnSp>
        <p:nvCxnSpPr>
          <p:cNvPr id="16" name="Straight Connector 15"/>
          <p:cNvCxnSpPr>
            <a:stCxn id="5" idx="5"/>
            <a:endCxn id="10" idx="0"/>
          </p:cNvCxnSpPr>
          <p:nvPr/>
        </p:nvCxnSpPr>
        <p:spPr bwMode="auto">
          <a:xfrm>
            <a:off x="1958882" y="1958882"/>
            <a:ext cx="555718" cy="1165318"/>
          </a:xfrm>
          <a:prstGeom prst="lin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5" idx="3"/>
            <a:endCxn id="6" idx="0"/>
          </p:cNvCxnSpPr>
          <p:nvPr/>
        </p:nvCxnSpPr>
        <p:spPr bwMode="auto">
          <a:xfrm flipH="1">
            <a:off x="1295400" y="1958882"/>
            <a:ext cx="555718" cy="1012918"/>
          </a:xfrm>
          <a:prstGeom prst="lin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2" idx="1"/>
          </p:cNvCxnSpPr>
          <p:nvPr/>
        </p:nvCxnSpPr>
        <p:spPr bwMode="auto">
          <a:xfrm>
            <a:off x="2590800" y="3200400"/>
            <a:ext cx="327118" cy="555718"/>
          </a:xfrm>
          <a:prstGeom prst="lin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endCxn id="11" idx="4"/>
          </p:cNvCxnSpPr>
          <p:nvPr/>
        </p:nvCxnSpPr>
        <p:spPr bwMode="auto">
          <a:xfrm>
            <a:off x="4038600" y="2057400"/>
            <a:ext cx="1828800" cy="990600"/>
          </a:xfrm>
          <a:prstGeom prst="lin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endCxn id="15" idx="0"/>
          </p:cNvCxnSpPr>
          <p:nvPr/>
        </p:nvCxnSpPr>
        <p:spPr bwMode="auto">
          <a:xfrm flipH="1">
            <a:off x="5334000" y="3048000"/>
            <a:ext cx="533400" cy="1371600"/>
          </a:xfrm>
          <a:prstGeom prst="lin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9" idx="2"/>
          </p:cNvCxnSpPr>
          <p:nvPr/>
        </p:nvCxnSpPr>
        <p:spPr bwMode="auto">
          <a:xfrm>
            <a:off x="1752600" y="4648200"/>
            <a:ext cx="914400" cy="609600"/>
          </a:xfrm>
          <a:prstGeom prst="lin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endCxn id="8" idx="3"/>
          </p:cNvCxnSpPr>
          <p:nvPr/>
        </p:nvCxnSpPr>
        <p:spPr bwMode="auto">
          <a:xfrm>
            <a:off x="2971800" y="3733800"/>
            <a:ext cx="1012918" cy="739682"/>
          </a:xfrm>
          <a:prstGeom prst="lin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endCxn id="8" idx="5"/>
          </p:cNvCxnSpPr>
          <p:nvPr/>
        </p:nvCxnSpPr>
        <p:spPr bwMode="auto">
          <a:xfrm flipH="1">
            <a:off x="4092482" y="4419600"/>
            <a:ext cx="1241518" cy="53882"/>
          </a:xfrm>
          <a:prstGeom prst="lin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endCxn id="8" idx="1"/>
          </p:cNvCxnSpPr>
          <p:nvPr/>
        </p:nvCxnSpPr>
        <p:spPr bwMode="auto">
          <a:xfrm>
            <a:off x="3886200" y="3276600"/>
            <a:ext cx="98518" cy="1089118"/>
          </a:xfrm>
          <a:prstGeom prst="lin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3" idx="0"/>
            <a:endCxn id="10" idx="3"/>
          </p:cNvCxnSpPr>
          <p:nvPr/>
        </p:nvCxnSpPr>
        <p:spPr bwMode="auto">
          <a:xfrm flipV="1">
            <a:off x="1752600" y="3254282"/>
            <a:ext cx="708118" cy="1393918"/>
          </a:xfrm>
          <a:prstGeom prst="lin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/>
          <p:cNvSpPr>
            <a:spLocks noChangeAspect="1"/>
          </p:cNvSpPr>
          <p:nvPr/>
        </p:nvSpPr>
        <p:spPr bwMode="auto">
          <a:xfrm>
            <a:off x="2438400" y="3048000"/>
            <a:ext cx="228600" cy="228600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3" name="Rectangle 42"/>
          <p:cNvSpPr>
            <a:spLocks noChangeAspect="1"/>
          </p:cNvSpPr>
          <p:nvPr/>
        </p:nvSpPr>
        <p:spPr bwMode="auto">
          <a:xfrm>
            <a:off x="2819400" y="3657600"/>
            <a:ext cx="228600" cy="228600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4" name="Rectangle 43"/>
          <p:cNvSpPr>
            <a:spLocks noChangeAspect="1"/>
          </p:cNvSpPr>
          <p:nvPr/>
        </p:nvSpPr>
        <p:spPr bwMode="auto">
          <a:xfrm>
            <a:off x="1600200" y="4572000"/>
            <a:ext cx="228600" cy="228600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5" name="Rectangle 44"/>
          <p:cNvSpPr>
            <a:spLocks noChangeAspect="1"/>
          </p:cNvSpPr>
          <p:nvPr/>
        </p:nvSpPr>
        <p:spPr bwMode="auto">
          <a:xfrm>
            <a:off x="1828800" y="1828800"/>
            <a:ext cx="228600" cy="228600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6" name="Rectangle 45"/>
          <p:cNvSpPr>
            <a:spLocks noChangeAspect="1"/>
          </p:cNvSpPr>
          <p:nvPr/>
        </p:nvSpPr>
        <p:spPr bwMode="auto">
          <a:xfrm>
            <a:off x="1143000" y="2895600"/>
            <a:ext cx="228600" cy="228600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7" name="Rectangle 46"/>
          <p:cNvSpPr>
            <a:spLocks noChangeAspect="1"/>
          </p:cNvSpPr>
          <p:nvPr/>
        </p:nvSpPr>
        <p:spPr bwMode="auto">
          <a:xfrm>
            <a:off x="2590800" y="5181600"/>
            <a:ext cx="228600" cy="228600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8" name="Rectangle 47"/>
          <p:cNvSpPr>
            <a:spLocks noChangeAspect="1"/>
          </p:cNvSpPr>
          <p:nvPr/>
        </p:nvSpPr>
        <p:spPr bwMode="auto">
          <a:xfrm>
            <a:off x="3886200" y="4343400"/>
            <a:ext cx="228600" cy="228600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49" name="Rectangle 48"/>
          <p:cNvSpPr>
            <a:spLocks noChangeAspect="1"/>
          </p:cNvSpPr>
          <p:nvPr/>
        </p:nvSpPr>
        <p:spPr bwMode="auto">
          <a:xfrm>
            <a:off x="5181600" y="4343400"/>
            <a:ext cx="228600" cy="228600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0" name="Rectangle 49"/>
          <p:cNvSpPr>
            <a:spLocks noChangeAspect="1"/>
          </p:cNvSpPr>
          <p:nvPr/>
        </p:nvSpPr>
        <p:spPr bwMode="auto">
          <a:xfrm>
            <a:off x="3810000" y="3200400"/>
            <a:ext cx="228600" cy="228600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1" name="Rectangle 50"/>
          <p:cNvSpPr>
            <a:spLocks noChangeAspect="1"/>
          </p:cNvSpPr>
          <p:nvPr/>
        </p:nvSpPr>
        <p:spPr bwMode="auto">
          <a:xfrm>
            <a:off x="5791200" y="2895600"/>
            <a:ext cx="228600" cy="228600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  <p:sp>
        <p:nvSpPr>
          <p:cNvPr id="52" name="Rectangle 51"/>
          <p:cNvSpPr>
            <a:spLocks noChangeAspect="1"/>
          </p:cNvSpPr>
          <p:nvPr/>
        </p:nvSpPr>
        <p:spPr bwMode="auto">
          <a:xfrm>
            <a:off x="3886200" y="1981200"/>
            <a:ext cx="228600" cy="228600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63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Recap: Name discovery/resolution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20745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MAC addresses?</a:t>
            </a:r>
          </a:p>
          <a:p>
            <a:pPr lvl="1"/>
            <a:r>
              <a:rPr lang="en-US" dirty="0" smtClean="0"/>
              <a:t>my own: hardcoded</a:t>
            </a:r>
          </a:p>
          <a:p>
            <a:pPr lvl="1"/>
            <a:r>
              <a:rPr lang="en-US" dirty="0" smtClean="0"/>
              <a:t>others: ARP (given IP address)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IP addresses?</a:t>
            </a:r>
          </a:p>
          <a:p>
            <a:pPr lvl="1"/>
            <a:r>
              <a:rPr lang="en-US" dirty="0" smtClean="0"/>
              <a:t>my own: DHCP</a:t>
            </a:r>
          </a:p>
          <a:p>
            <a:pPr lvl="1"/>
            <a:r>
              <a:rPr lang="en-US" dirty="0" smtClean="0"/>
              <a:t>others: DNS (given domain name)</a:t>
            </a:r>
          </a:p>
          <a:p>
            <a:pPr lvl="2"/>
            <a:r>
              <a:rPr lang="en-US" dirty="0" smtClean="0"/>
              <a:t>how do I bootstrap DNS communication? (DHCP)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Domain names?</a:t>
            </a:r>
          </a:p>
          <a:p>
            <a:pPr lvl="1"/>
            <a:r>
              <a:rPr lang="en-US" dirty="0" smtClean="0"/>
              <a:t>search engines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2199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isn’t flooding wasteful?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8867"/>
            <a:ext cx="8588022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Yes, but we can use it to bootstrap more efficient forwarding</a:t>
            </a:r>
          </a:p>
          <a:p>
            <a:endParaRPr lang="en-US" sz="2800" dirty="0" smtClean="0"/>
          </a:p>
          <a:p>
            <a:r>
              <a:rPr lang="en-US" sz="2800" dirty="0" smtClean="0"/>
              <a:t>Idea: watch the packets going by, and learn from them</a:t>
            </a:r>
            <a:endParaRPr lang="en-US" sz="2000" dirty="0"/>
          </a:p>
          <a:p>
            <a:pPr lvl="1"/>
            <a:r>
              <a:rPr lang="en-US" sz="2400" dirty="0" smtClean="0"/>
              <a:t>If </a:t>
            </a:r>
            <a:r>
              <a:rPr lang="en-US" sz="2400" dirty="0" smtClean="0"/>
              <a:t>node A </a:t>
            </a:r>
            <a:r>
              <a:rPr lang="en-US" sz="2400" dirty="0" smtClean="0"/>
              <a:t>sees a packet from node B come in on a particular port, i</a:t>
            </a:r>
            <a:r>
              <a:rPr lang="en-US" sz="2400" b="1" dirty="0" smtClean="0"/>
              <a:t>t knows what port to use to reach B!</a:t>
            </a:r>
          </a:p>
          <a:p>
            <a:pPr lvl="1"/>
            <a:r>
              <a:rPr lang="en-US" sz="2400" dirty="0" smtClean="0"/>
              <a:t>Works </a:t>
            </a:r>
            <a:r>
              <a:rPr lang="en-US" sz="2400" dirty="0"/>
              <a:t>because there’s only one path to </a:t>
            </a:r>
            <a:r>
              <a:rPr lang="en-US" sz="2400" dirty="0" smtClean="0"/>
              <a:t>B</a:t>
            </a:r>
            <a:endParaRPr lang="en-US" sz="2400" dirty="0"/>
          </a:p>
          <a:p>
            <a:pPr lvl="1"/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03517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Nodes can “learn”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7" y="1882420"/>
            <a:ext cx="8706554" cy="4525963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witch learns how </a:t>
            </a:r>
            <a:r>
              <a:rPr lang="en-US" dirty="0"/>
              <a:t>to reach </a:t>
            </a:r>
            <a:r>
              <a:rPr lang="en-US" dirty="0" smtClean="0"/>
              <a:t>nodes </a:t>
            </a:r>
            <a:r>
              <a:rPr lang="en-US" dirty="0"/>
              <a:t>by remembering where </a:t>
            </a:r>
            <a:r>
              <a:rPr lang="en-US" dirty="0" smtClean="0"/>
              <a:t>flooding </a:t>
            </a:r>
            <a:r>
              <a:rPr lang="en-US" dirty="0"/>
              <a:t>packets came </a:t>
            </a:r>
            <a:r>
              <a:rPr lang="en-US" dirty="0" smtClean="0"/>
              <a:t>from</a:t>
            </a:r>
            <a:endParaRPr lang="en-US" dirty="0"/>
          </a:p>
          <a:p>
            <a:pPr lvl="1"/>
            <a:r>
              <a:rPr lang="en-US" dirty="0">
                <a:solidFill>
                  <a:srgbClr val="0000FF"/>
                </a:solidFill>
              </a:rPr>
              <a:t>If flood packet </a:t>
            </a:r>
            <a:r>
              <a:rPr lang="en-US" u="sng" dirty="0">
                <a:solidFill>
                  <a:srgbClr val="0000FF"/>
                </a:solidFill>
              </a:rPr>
              <a:t>from</a:t>
            </a:r>
            <a:r>
              <a:rPr lang="en-US" dirty="0">
                <a:solidFill>
                  <a:srgbClr val="0000FF"/>
                </a:solidFill>
              </a:rPr>
              <a:t> Node A entered switch </a:t>
            </a:r>
            <a:r>
              <a:rPr lang="en-US" dirty="0" smtClean="0">
                <a:solidFill>
                  <a:srgbClr val="0000FF"/>
                </a:solidFill>
              </a:rPr>
              <a:t>on </a:t>
            </a:r>
            <a:r>
              <a:rPr lang="en-US" dirty="0">
                <a:solidFill>
                  <a:srgbClr val="0000FF"/>
                </a:solidFill>
              </a:rPr>
              <a:t>port 4, then </a:t>
            </a:r>
            <a:r>
              <a:rPr lang="en-US" dirty="0" smtClean="0">
                <a:solidFill>
                  <a:srgbClr val="0000FF"/>
                </a:solidFill>
              </a:rPr>
              <a:t>switch uses port 4 to send to Node 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2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77" y="1896531"/>
            <a:ext cx="9031111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Flood first packet to node you are trying to reach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All switches learn where </a:t>
            </a:r>
            <a:r>
              <a:rPr lang="en-US" i="1" u="sng" dirty="0" smtClean="0"/>
              <a:t>you</a:t>
            </a:r>
            <a:r>
              <a:rPr lang="en-US" dirty="0" smtClean="0"/>
              <a:t> are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When destination responds, some switches learn where </a:t>
            </a:r>
            <a:r>
              <a:rPr lang="en-US" i="1" u="sng" dirty="0" smtClean="0"/>
              <a:t>it</a:t>
            </a:r>
            <a:r>
              <a:rPr lang="en-US" dirty="0" smtClean="0"/>
              <a:t> is…</a:t>
            </a:r>
          </a:p>
          <a:p>
            <a:pPr lvl="1"/>
            <a:r>
              <a:rPr lang="en-US" dirty="0" smtClean="0"/>
              <a:t>Only some switches, because packet to you follows direct path, and is not flooded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167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5278</TotalTime>
  <Words>2686</Words>
  <Application>Microsoft Macintosh PowerPoint</Application>
  <PresentationFormat>On-screen Show (4:3)</PresentationFormat>
  <Paragraphs>625</Paragraphs>
  <Slides>60</Slides>
  <Notes>16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2" baseType="lpstr">
      <vt:lpstr>Office Theme</vt:lpstr>
      <vt:lpstr>Clip</vt:lpstr>
      <vt:lpstr>Missing pieces  +  Putting the pieces together</vt:lpstr>
      <vt:lpstr>Today</vt:lpstr>
      <vt:lpstr>Last Time</vt:lpstr>
      <vt:lpstr>Flooding on a Spanning Tree</vt:lpstr>
      <vt:lpstr>Flooding on Spanning Tree</vt:lpstr>
      <vt:lpstr>Flooding on Spanning Tree</vt:lpstr>
      <vt:lpstr>But isn’t flooding wasteful?</vt:lpstr>
      <vt:lpstr>Nodes can “learn” routes</vt:lpstr>
      <vt:lpstr>General Approach</vt:lpstr>
      <vt:lpstr>Learning from Flood Packets</vt:lpstr>
      <vt:lpstr>Node B Responds</vt:lpstr>
      <vt:lpstr>Ethernet switches are “self learning”</vt:lpstr>
      <vt:lpstr>Self Learning: Handling Misses</vt:lpstr>
      <vt:lpstr>Hence: Forwarding Rule</vt:lpstr>
      <vt:lpstr>Summary of Learning Approach</vt:lpstr>
      <vt:lpstr>Contrast</vt:lpstr>
      <vt:lpstr>Strengths of Ethernet’s Approach?</vt:lpstr>
      <vt:lpstr>Weaknesses of This Approach?</vt:lpstr>
      <vt:lpstr>Today</vt:lpstr>
      <vt:lpstr>Discovery</vt:lpstr>
      <vt:lpstr>ARP and DHCP</vt:lpstr>
      <vt:lpstr>ARP and DHCP</vt:lpstr>
      <vt:lpstr>ARP and DHCP</vt:lpstr>
      <vt:lpstr>DHCP</vt:lpstr>
      <vt:lpstr>DHCP: operation</vt:lpstr>
      <vt:lpstr>DHCP: operation</vt:lpstr>
      <vt:lpstr>DHCP: operation</vt:lpstr>
      <vt:lpstr>DHCP: operation</vt:lpstr>
      <vt:lpstr>DHCP: operation</vt:lpstr>
      <vt:lpstr>DHCP: operation</vt:lpstr>
      <vt:lpstr>DHCP uses “soft state”</vt:lpstr>
      <vt:lpstr>Soft state under failure</vt:lpstr>
      <vt:lpstr>Soft state under failure</vt:lpstr>
      <vt:lpstr>Soft state under failure</vt:lpstr>
      <vt:lpstr> </vt:lpstr>
      <vt:lpstr>Sending Packets Over Link-Layer</vt:lpstr>
      <vt:lpstr>ARP: Address Resolution Protocol</vt:lpstr>
      <vt:lpstr>What if the destination is remote?</vt:lpstr>
      <vt:lpstr>ARP header</vt:lpstr>
      <vt:lpstr>Key Ideas in Both ARP and DHCP</vt:lpstr>
      <vt:lpstr>Taking Stock: Naming </vt:lpstr>
      <vt:lpstr>Discovery mechanisms</vt:lpstr>
      <vt:lpstr>Steps in end-to-end communication</vt:lpstr>
      <vt:lpstr>Steps in reaching a destination</vt:lpstr>
      <vt:lpstr>Sending a Packet</vt:lpstr>
      <vt:lpstr>Example: A sending a packet to B</vt:lpstr>
      <vt:lpstr>Example: A sending a packet to B</vt:lpstr>
      <vt:lpstr>A sends packet through router R</vt:lpstr>
      <vt:lpstr>A sends packet through router R</vt:lpstr>
      <vt:lpstr>R Decides how to Forward Packet</vt:lpstr>
      <vt:lpstr>R sends packet to B</vt:lpstr>
      <vt:lpstr>PowerPoint Presentation</vt:lpstr>
      <vt:lpstr>Putting the pieces together  </vt:lpstr>
      <vt:lpstr>Step 1: Self discovery</vt:lpstr>
      <vt:lpstr>Next…</vt:lpstr>
      <vt:lpstr>Step 2: Getting out the door</vt:lpstr>
      <vt:lpstr>Step 3: Send a DNS request</vt:lpstr>
      <vt:lpstr>Step 4: yourDNS does its thing</vt:lpstr>
      <vt:lpstr>Step 5: Getting the content (at last)</vt:lpstr>
      <vt:lpstr>Recap: Name discovery/resolution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Sylvia Ratnasamy</dc:creator>
  <cp:keywords/>
  <dc:description/>
  <cp:lastModifiedBy>Sylvia Ratnasamy</cp:lastModifiedBy>
  <cp:revision>176</cp:revision>
  <dcterms:created xsi:type="dcterms:W3CDTF">2014-10-28T19:00:22Z</dcterms:created>
  <dcterms:modified xsi:type="dcterms:W3CDTF">2014-11-06T00:06:40Z</dcterms:modified>
  <cp:category/>
</cp:coreProperties>
</file>