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xls" ContentType="application/vnd.ms-exce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9" r:id="rId4"/>
    <p:sldMasterId id="2147483696" r:id="rId5"/>
  </p:sldMasterIdLst>
  <p:notesMasterIdLst>
    <p:notesMasterId r:id="rId97"/>
  </p:notesMasterIdLst>
  <p:handoutMasterIdLst>
    <p:handoutMasterId r:id="rId98"/>
  </p:handoutMasterIdLst>
  <p:sldIdLst>
    <p:sldId id="366" r:id="rId6"/>
    <p:sldId id="525" r:id="rId7"/>
    <p:sldId id="367" r:id="rId8"/>
    <p:sldId id="443" r:id="rId9"/>
    <p:sldId id="532" r:id="rId10"/>
    <p:sldId id="533" r:id="rId11"/>
    <p:sldId id="534" r:id="rId12"/>
    <p:sldId id="535" r:id="rId13"/>
    <p:sldId id="536" r:id="rId14"/>
    <p:sldId id="524" r:id="rId15"/>
    <p:sldId id="523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464" r:id="rId32"/>
    <p:sldId id="391" r:id="rId33"/>
    <p:sldId id="393" r:id="rId34"/>
    <p:sldId id="395" r:id="rId35"/>
    <p:sldId id="396" r:id="rId36"/>
    <p:sldId id="397" r:id="rId37"/>
    <p:sldId id="403" r:id="rId38"/>
    <p:sldId id="404" r:id="rId39"/>
    <p:sldId id="405" r:id="rId40"/>
    <p:sldId id="402" r:id="rId41"/>
    <p:sldId id="407" r:id="rId42"/>
    <p:sldId id="465" r:id="rId43"/>
    <p:sldId id="466" r:id="rId44"/>
    <p:sldId id="419" r:id="rId45"/>
    <p:sldId id="415" r:id="rId46"/>
    <p:sldId id="416" r:id="rId47"/>
    <p:sldId id="418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1" r:id="rId56"/>
    <p:sldId id="433" r:id="rId57"/>
    <p:sldId id="434" r:id="rId58"/>
    <p:sldId id="436" r:id="rId59"/>
    <p:sldId id="468" r:id="rId60"/>
    <p:sldId id="420" r:id="rId61"/>
    <p:sldId id="421" r:id="rId62"/>
    <p:sldId id="471" r:id="rId63"/>
    <p:sldId id="558" r:id="rId64"/>
    <p:sldId id="475" r:id="rId65"/>
    <p:sldId id="472" r:id="rId66"/>
    <p:sldId id="473" r:id="rId67"/>
    <p:sldId id="474" r:id="rId68"/>
    <p:sldId id="552" r:id="rId69"/>
    <p:sldId id="553" r:id="rId70"/>
    <p:sldId id="476" r:id="rId71"/>
    <p:sldId id="477" r:id="rId72"/>
    <p:sldId id="478" r:id="rId73"/>
    <p:sldId id="554" r:id="rId74"/>
    <p:sldId id="555" r:id="rId75"/>
    <p:sldId id="479" r:id="rId76"/>
    <p:sldId id="480" r:id="rId77"/>
    <p:sldId id="481" r:id="rId78"/>
    <p:sldId id="482" r:id="rId79"/>
    <p:sldId id="483" r:id="rId80"/>
    <p:sldId id="522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493" r:id="rId90"/>
    <p:sldId id="528" r:id="rId91"/>
    <p:sldId id="529" r:id="rId92"/>
    <p:sldId id="530" r:id="rId93"/>
    <p:sldId id="531" r:id="rId94"/>
    <p:sldId id="556" r:id="rId95"/>
    <p:sldId id="557" r:id="rId96"/>
  </p:sldIdLst>
  <p:sldSz cx="13004800" cy="9753600"/>
  <p:notesSz cx="6858000" cy="9144000"/>
  <p:defaultTextStyle>
    <a:lvl1pPr algn="ctr" defTabSz="583543">
      <a:defRPr sz="4300">
        <a:latin typeface="Gill Sans"/>
        <a:ea typeface="Gill Sans"/>
        <a:cs typeface="Gill Sans"/>
        <a:sym typeface="Gill Sans"/>
      </a:defRPr>
    </a:lvl1pPr>
    <a:lvl2pPr indent="342520" algn="ctr" defTabSz="583543">
      <a:defRPr sz="4300">
        <a:latin typeface="Gill Sans"/>
        <a:ea typeface="Gill Sans"/>
        <a:cs typeface="Gill Sans"/>
        <a:sym typeface="Gill Sans"/>
      </a:defRPr>
    </a:lvl2pPr>
    <a:lvl3pPr indent="685027" algn="ctr" defTabSz="583543">
      <a:defRPr sz="4300">
        <a:latin typeface="Gill Sans"/>
        <a:ea typeface="Gill Sans"/>
        <a:cs typeface="Gill Sans"/>
        <a:sym typeface="Gill Sans"/>
      </a:defRPr>
    </a:lvl3pPr>
    <a:lvl4pPr indent="1027542" algn="ctr" defTabSz="583543">
      <a:defRPr sz="4300">
        <a:latin typeface="Gill Sans"/>
        <a:ea typeface="Gill Sans"/>
        <a:cs typeface="Gill Sans"/>
        <a:sym typeface="Gill Sans"/>
      </a:defRPr>
    </a:lvl4pPr>
    <a:lvl5pPr indent="1370052" algn="ctr" defTabSz="583543">
      <a:defRPr sz="4300">
        <a:latin typeface="Gill Sans"/>
        <a:ea typeface="Gill Sans"/>
        <a:cs typeface="Gill Sans"/>
        <a:sym typeface="Gill Sans"/>
      </a:defRPr>
    </a:lvl5pPr>
    <a:lvl6pPr indent="1712572" algn="ctr" defTabSz="583543">
      <a:defRPr sz="4300">
        <a:latin typeface="Gill Sans"/>
        <a:ea typeface="Gill Sans"/>
        <a:cs typeface="Gill Sans"/>
        <a:sym typeface="Gill Sans"/>
      </a:defRPr>
    </a:lvl6pPr>
    <a:lvl7pPr indent="2055085" algn="ctr" defTabSz="583543">
      <a:defRPr sz="4300">
        <a:latin typeface="Gill Sans"/>
        <a:ea typeface="Gill Sans"/>
        <a:cs typeface="Gill Sans"/>
        <a:sym typeface="Gill Sans"/>
      </a:defRPr>
    </a:lvl7pPr>
    <a:lvl8pPr indent="2397596" algn="ctr" defTabSz="583543">
      <a:defRPr sz="4300">
        <a:latin typeface="Gill Sans"/>
        <a:ea typeface="Gill Sans"/>
        <a:cs typeface="Gill Sans"/>
        <a:sym typeface="Gill Sans"/>
      </a:defRPr>
    </a:lvl8pPr>
    <a:lvl9pPr indent="2740111" algn="ctr" defTabSz="583543">
      <a:defRPr sz="4300"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4" autoAdjust="0"/>
  </p:normalViewPr>
  <p:slideViewPr>
    <p:cSldViewPr snapToGrid="0" snapToObjects="1">
      <p:cViewPr>
        <p:scale>
          <a:sx n="63" d="100"/>
          <a:sy n="63" d="100"/>
        </p:scale>
        <p:origin x="-1176" y="-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presProps" Target="presProps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120E-EA51-9445-B86B-29E86E466A55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6374-3D0F-404F-94B9-89736722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256931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3543">
      <a:defRPr sz="2100">
        <a:latin typeface="Lucida Grande"/>
        <a:ea typeface="Lucida Grande"/>
        <a:cs typeface="Lucida Grande"/>
        <a:sym typeface="Lucida Grande"/>
      </a:defRPr>
    </a:lvl1pPr>
    <a:lvl2pPr indent="228344" defTabSz="583543">
      <a:defRPr sz="2100">
        <a:latin typeface="Lucida Grande"/>
        <a:ea typeface="Lucida Grande"/>
        <a:cs typeface="Lucida Grande"/>
        <a:sym typeface="Lucida Grande"/>
      </a:defRPr>
    </a:lvl2pPr>
    <a:lvl3pPr indent="456681" defTabSz="583543">
      <a:defRPr sz="2100">
        <a:latin typeface="Lucida Grande"/>
        <a:ea typeface="Lucida Grande"/>
        <a:cs typeface="Lucida Grande"/>
        <a:sym typeface="Lucida Grande"/>
      </a:defRPr>
    </a:lvl3pPr>
    <a:lvl4pPr indent="685027" defTabSz="583543">
      <a:defRPr sz="2100">
        <a:latin typeface="Lucida Grande"/>
        <a:ea typeface="Lucida Grande"/>
        <a:cs typeface="Lucida Grande"/>
        <a:sym typeface="Lucida Grande"/>
      </a:defRPr>
    </a:lvl4pPr>
    <a:lvl5pPr indent="913368" defTabSz="583543">
      <a:defRPr sz="2100">
        <a:latin typeface="Lucida Grande"/>
        <a:ea typeface="Lucida Grande"/>
        <a:cs typeface="Lucida Grande"/>
        <a:sym typeface="Lucida Grande"/>
      </a:defRPr>
    </a:lvl5pPr>
    <a:lvl6pPr indent="1141717" defTabSz="583543">
      <a:defRPr sz="2100">
        <a:latin typeface="Lucida Grande"/>
        <a:ea typeface="Lucida Grande"/>
        <a:cs typeface="Lucida Grande"/>
        <a:sym typeface="Lucida Grande"/>
      </a:defRPr>
    </a:lvl6pPr>
    <a:lvl7pPr indent="1370052" defTabSz="583543">
      <a:defRPr sz="2100">
        <a:latin typeface="Lucida Grande"/>
        <a:ea typeface="Lucida Grande"/>
        <a:cs typeface="Lucida Grande"/>
        <a:sym typeface="Lucida Grande"/>
      </a:defRPr>
    </a:lvl7pPr>
    <a:lvl8pPr indent="1598394" defTabSz="583543">
      <a:defRPr sz="2100">
        <a:latin typeface="Lucida Grande"/>
        <a:ea typeface="Lucida Grande"/>
        <a:cs typeface="Lucida Grande"/>
        <a:sym typeface="Lucida Grande"/>
      </a:defRPr>
    </a:lvl8pPr>
    <a:lvl9pPr indent="1826741" defTabSz="583543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1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7" name="Shape 5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5" name="Shape 6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4" name="Shape 6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9" name="Shape 6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3" name="Shape 7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1" name="Shape 7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4" name="Shape 7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0" name="Shape 7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6" name="Shape 7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47" name="Shape 8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3" name="Shape 8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3" name="Shape 8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3" name="Shape 8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40" name="Shape 10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5D147DA-DEF5-2749-A231-8EDDF836DF74}" type="slidenum">
              <a:rPr lang="en-US" sz="1200" b="0">
                <a:latin typeface="Times New Roman" charset="0"/>
              </a:rPr>
              <a:pPr eaLnBrk="1" hangingPunct="1"/>
              <a:t>41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63" name="Shape 1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5" name="Shape 1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853736-755B-554A-9366-004E68471B24}" type="slidenum">
              <a:rPr lang="en-US" sz="1200" b="0">
                <a:latin typeface="Times New Roman" charset="0"/>
              </a:rPr>
              <a:pPr eaLnBrk="1" hangingPunct="1"/>
              <a:t>44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77" tIns="45539" rIns="91077" bIns="45539"/>
          <a:lstStyle/>
          <a:p>
            <a:pPr defTabSz="85592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4C4FE38-6329-B04C-BCBE-FB1D65C42D43}" type="slidenum">
              <a:rPr lang="en-US" sz="1200" b="0">
                <a:latin typeface="Times New Roman" charset="0"/>
              </a:rPr>
              <a:pPr eaLnBrk="1" hangingPunct="1"/>
              <a:t>45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77" tIns="45539" rIns="91077" bIns="45539"/>
          <a:lstStyle/>
          <a:p>
            <a:pPr defTabSz="85592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BE3C76-D595-8D46-A91B-86F5BF7B1C89}" type="slidenum">
              <a:rPr lang="en-US" sz="1200" b="0">
                <a:latin typeface="Times New Roman" charset="0"/>
              </a:rPr>
              <a:pPr eaLnBrk="1" hangingPunct="1"/>
              <a:t>46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77" tIns="45539" rIns="91077" bIns="45539"/>
          <a:lstStyle/>
          <a:p>
            <a:pPr defTabSz="85592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0558521-12D8-B245-8229-7FDFF185F9C1}" type="slidenum">
              <a:rPr lang="en-US" sz="1200" b="0">
                <a:latin typeface="Times New Roman" charset="0"/>
              </a:rPr>
              <a:pPr eaLnBrk="1" hangingPunct="1"/>
              <a:t>47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77" tIns="45539" rIns="91077" bIns="45539"/>
          <a:lstStyle/>
          <a:p>
            <a:pPr defTabSz="85592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16304B0-336D-0845-BF35-1E49F82C2A99}" type="slidenum">
              <a:rPr lang="en-US" sz="1200" b="0">
                <a:latin typeface="Times New Roman" charset="0"/>
              </a:rPr>
              <a:pPr eaLnBrk="1" hangingPunct="1"/>
              <a:t>48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77" tIns="45539" rIns="91077" bIns="45539"/>
          <a:lstStyle/>
          <a:p>
            <a:pPr defTabSz="85592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B2A70AA-1ECE-264E-8176-899DBEDF86AA}" type="slidenum">
              <a:rPr lang="en-US" sz="1200" b="0">
                <a:latin typeface="Times New Roman" charset="0"/>
              </a:rPr>
              <a:pPr eaLnBrk="1" hangingPunct="1"/>
              <a:t>49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077" tIns="45539" rIns="91077" bIns="45539"/>
          <a:lstStyle/>
          <a:p>
            <a:pPr defTabSz="85592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6E34E85-D807-6D41-8AC9-35115CB73774}" type="slidenum">
              <a:rPr lang="en-US" sz="1200" b="0">
                <a:latin typeface="Times New Roman" charset="0"/>
              </a:rPr>
              <a:pPr eaLnBrk="1" hangingPunct="1"/>
              <a:t>50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077" tIns="45539" rIns="91077" bIns="45539"/>
          <a:lstStyle/>
          <a:p>
            <a:pPr defTabSz="855921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2A9210E-846A-734B-9296-5410C62C894F}" type="slidenum">
              <a:rPr lang="en-US" sz="1200" b="0">
                <a:latin typeface="Times New Roman" charset="0"/>
              </a:rPr>
              <a:pPr eaLnBrk="1" hangingPunct="1"/>
              <a:t>51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077" tIns="45539" rIns="91077" bIns="45539"/>
          <a:lstStyle/>
          <a:p>
            <a:pPr defTabSz="855921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BE86E8E-9C73-A345-8861-F87B1D852876}" type="slidenum">
              <a:rPr lang="en-US" sz="1200" b="0">
                <a:latin typeface="Times New Roman" charset="0"/>
              </a:rPr>
              <a:pPr eaLnBrk="1" hangingPunct="1"/>
              <a:t>52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077" tIns="45539" rIns="91077" bIns="45539"/>
          <a:lstStyle/>
          <a:p>
            <a:pPr defTabSz="855921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F55224C-F64D-7F42-B37C-56E1D94BD4EE}" type="slidenum">
              <a:rPr lang="en-US" sz="1200" b="0">
                <a:latin typeface="Times New Roman" charset="0"/>
              </a:rPr>
              <a:pPr eaLnBrk="1" hangingPunct="1"/>
              <a:t>53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477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077" tIns="45539" rIns="91077" bIns="45539"/>
          <a:lstStyle/>
          <a:p>
            <a:pPr defTabSz="855921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F0B108E-6956-7E4A-B512-361072ABC981}" type="slidenum">
              <a:rPr lang="en-US" sz="1200" b="0">
                <a:latin typeface="Times New Roman" charset="0"/>
              </a:rPr>
              <a:pPr eaLnBrk="1" hangingPunct="1"/>
              <a:t>54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63" name="Shape 1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63" name="Shape 1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47" name="Shape 8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r>
              <a:rPr lang="en-US">
                <a:ea typeface="ＭＳ Ｐゴシック" charset="0"/>
                <a:cs typeface="ＭＳ Ｐゴシック" charset="0"/>
              </a:rPr>
              <a:t>Row vs column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896610A-824C-E640-895C-51CF8E6845E5}" type="slidenum">
              <a:rPr lang="en-US" sz="1200" b="0">
                <a:latin typeface="Times New Roman" charset="0"/>
              </a:rPr>
              <a:pPr eaLnBrk="1" hangingPunct="1"/>
              <a:t>89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2" name="Shape 4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1998" indent="-570851">
              <a:spcBef>
                <a:spcPts val="2399"/>
              </a:spcBef>
              <a:buChar char="-"/>
              <a:defRPr sz="3600" i="1"/>
            </a:lvl2pPr>
            <a:lvl3pPr marL="1775998" indent="-57085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19997" indent="-57085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3997" indent="-57085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1168-1625-294B-99E3-3DED019CA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4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77EB-2105-9C4E-8360-D0C386B11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B1BA-B1DF-974D-8F25-C0E200A84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1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4B86-1201-564E-8696-BAF8F5B5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97FE-AB19-A24E-AADB-9280307F3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173850"/>
            <a:ext cx="2926080" cy="854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73850"/>
            <a:ext cx="8561493" cy="854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CB0E-6559-8D49-98B1-F0521F95F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0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97" indent="0" algn="ctr">
              <a:buNone/>
              <a:defRPr/>
            </a:lvl2pPr>
            <a:lvl3pPr marL="1300393" indent="0" algn="ctr">
              <a:buNone/>
              <a:defRPr/>
            </a:lvl3pPr>
            <a:lvl4pPr marL="1950590" indent="0" algn="ctr">
              <a:buNone/>
              <a:defRPr/>
            </a:lvl4pPr>
            <a:lvl5pPr marL="2600786" indent="0" algn="ctr">
              <a:buNone/>
              <a:defRPr/>
            </a:lvl5pPr>
            <a:lvl6pPr marL="3250983" indent="0" algn="ctr">
              <a:buNone/>
              <a:defRPr/>
            </a:lvl6pPr>
            <a:lvl7pPr marL="3901180" indent="0" algn="ctr">
              <a:buNone/>
              <a:defRPr/>
            </a:lvl7pPr>
            <a:lvl8pPr marL="4551376" indent="0" algn="ctr">
              <a:buNone/>
              <a:defRPr/>
            </a:lvl8pPr>
            <a:lvl9pPr marL="52015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B208-C58D-164D-8D1E-481C1D9FE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18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D1DF8-61D5-7B45-B858-AAC2B2E99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1998" indent="-570851">
              <a:spcBef>
                <a:spcPts val="2399"/>
              </a:spcBef>
              <a:buChar char="-"/>
              <a:defRPr sz="3600" i="1"/>
            </a:lvl2pPr>
            <a:lvl3pPr marL="1775998" indent="-57085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19997" indent="-57085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3997" indent="-57085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06563" y="9004330"/>
            <a:ext cx="278780" cy="284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8F2B-8930-BA4C-9FE7-AC943D76E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8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1168-1625-294B-99E3-3DED019CA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77EB-2105-9C4E-8360-D0C386B11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01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B1BA-B1DF-974D-8F25-C0E200A84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6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4B86-1201-564E-8696-BAF8F5B5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3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97FE-AB19-A24E-AADB-9280307F3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82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173850"/>
            <a:ext cx="2926080" cy="854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73850"/>
            <a:ext cx="8561493" cy="854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CB0E-6559-8D49-98B1-F0521F95F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1" y="1638301"/>
            <a:ext cx="10464801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1" y="5029200"/>
            <a:ext cx="10464801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78090211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432" indent="-571471">
              <a:spcBef>
                <a:spcPts val="2399"/>
              </a:spcBef>
              <a:buChar char="-"/>
              <a:defRPr sz="3600" i="1"/>
            </a:lvl2pPr>
            <a:lvl3pPr marL="1777909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387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6864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151295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432" indent="-571471">
              <a:spcBef>
                <a:spcPts val="2399"/>
              </a:spcBef>
              <a:buChar char="-"/>
              <a:defRPr sz="3600" i="1"/>
            </a:lvl2pPr>
            <a:lvl3pPr marL="1777909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387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6864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06561" y="9004300"/>
            <a:ext cx="278780" cy="284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530199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490" indent="0" algn="ctr">
              <a:buNone/>
              <a:defRPr/>
            </a:lvl2pPr>
            <a:lvl3pPr marL="1298992" indent="0" algn="ctr">
              <a:buNone/>
              <a:defRPr/>
            </a:lvl3pPr>
            <a:lvl4pPr marL="1948499" indent="0" algn="ctr">
              <a:buNone/>
              <a:defRPr/>
            </a:lvl4pPr>
            <a:lvl5pPr marL="2597995" indent="0" algn="ctr">
              <a:buNone/>
              <a:defRPr/>
            </a:lvl5pPr>
            <a:lvl6pPr marL="3247488" indent="0" algn="ctr">
              <a:buNone/>
              <a:defRPr/>
            </a:lvl6pPr>
            <a:lvl7pPr marL="3896994" indent="0" algn="ctr">
              <a:buNone/>
              <a:defRPr/>
            </a:lvl7pPr>
            <a:lvl8pPr marL="4546485" indent="0" algn="ctr">
              <a:buNone/>
              <a:defRPr/>
            </a:lvl8pPr>
            <a:lvl9pPr marL="51959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6613"/>
            <a:ext cx="3034453" cy="650240"/>
          </a:xfrm>
          <a:prstGeom prst="rect">
            <a:avLst/>
          </a:prstGeom>
          <a:ln/>
        </p:spPr>
        <p:txBody>
          <a:bodyPr lIns="129898" tIns="64949" rIns="129898" bIns="649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9898" tIns="64949" rIns="129898" bIns="649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06563" y="8864631"/>
            <a:ext cx="278780" cy="28452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1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432" indent="-571471">
              <a:spcBef>
                <a:spcPts val="2399"/>
              </a:spcBef>
              <a:buChar char="-"/>
              <a:defRPr sz="3600" i="1"/>
            </a:lvl2pPr>
            <a:lvl3pPr marL="1777909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387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6864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1906561" y="9004300"/>
            <a:ext cx="278780" cy="284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497533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432" indent="-571471">
              <a:spcBef>
                <a:spcPts val="2399"/>
              </a:spcBef>
              <a:buChar char="-"/>
              <a:defRPr sz="3600" i="1"/>
            </a:lvl2pPr>
            <a:lvl3pPr marL="1777909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387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6864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1906561" y="9004300"/>
            <a:ext cx="278780" cy="284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825131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432" indent="-571471">
              <a:spcBef>
                <a:spcPts val="2399"/>
              </a:spcBef>
              <a:buChar char="-"/>
              <a:defRPr sz="3600" i="1"/>
            </a:lvl2pPr>
            <a:lvl3pPr marL="1777909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387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6864" indent="-571471">
              <a:spcBef>
                <a:spcPts val="2399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1906561" y="9004300"/>
            <a:ext cx="278780" cy="284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428651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64632128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80738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872937" y="9004300"/>
            <a:ext cx="346026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970973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1872937" y="9004300"/>
            <a:ext cx="346026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726692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1872937" y="9004300"/>
            <a:ext cx="346026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286812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1872937" y="9004300"/>
            <a:ext cx="346026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705618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6613"/>
            <a:ext cx="3034453" cy="650240"/>
          </a:xfrm>
          <a:prstGeom prst="rect">
            <a:avLst/>
          </a:prstGeom>
          <a:ln/>
        </p:spPr>
        <p:txBody>
          <a:bodyPr lIns="129898" tIns="64949" rIns="129898" bIns="649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9898" tIns="64949" rIns="129898" bIns="649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06563" y="8864631"/>
            <a:ext cx="278780" cy="28452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855A-2624-1C43-AF90-BB63F162D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6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758-22AB-3A43-B8D6-E5A49C57B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B208-C58D-164D-8D1E-481C1D9FE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D1DF8-61D5-7B45-B858-AAC2B2E99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8F2B-8930-BA4C-9FE7-AC943D76E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31" y="2540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38" tIns="50738" rIns="50738" bIns="5073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44630" y="2768631"/>
            <a:ext cx="10464801" cy="571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38" tIns="50738" rIns="50738" bIns="50738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06563" y="8864631"/>
            <a:ext cx="278780" cy="2845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transition xmlns:p14="http://schemas.microsoft.com/office/powerpoint/2010/main" spd="med"/>
  <p:txStyles>
    <p:titleStyle>
      <a:lvl1pPr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228344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456681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685027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913368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1141717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1370052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598394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826741" algn="ctr" defTabSz="583543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887999" indent="-570851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1427136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871139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2315150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2759139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3114345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3469539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3824744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4179938" indent="-665999" defTabSz="583543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344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6681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027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3368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1717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0052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598394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6741" algn="ctr" defTabSz="58354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51"/>
            <a:ext cx="11704320" cy="16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32" tIns="65017" rIns="130032" bIns="650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307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307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defTabSz="914307" rtl="0" fontAlgn="base">
              <a:spcBef>
                <a:spcPct val="0"/>
              </a:spcBef>
              <a:spcAft>
                <a:spcPct val="0"/>
              </a:spcAft>
              <a:defRPr/>
            </a:pPr>
            <a:fld id="{9FF5F732-B922-034D-A6C7-199235922082}" type="slidenum">
              <a:rPr lang="en-US" kern="12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r" defTabSz="914307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650164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326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490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653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4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84276" indent="-4943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3400">
          <a:solidFill>
            <a:schemeClr val="tx1"/>
          </a:solidFill>
          <a:latin typeface="+mn-lt"/>
          <a:ea typeface="ＭＳ Ｐゴシック" charset="-128"/>
        </a:defRPr>
      </a:lvl2pPr>
      <a:lvl3pPr marL="1404174" indent="-417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821811" indent="-41538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273314" indent="-4492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923479" indent="-4492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3573642" indent="-4492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4223805" indent="-4492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4873969" indent="-4492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6501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51"/>
            <a:ext cx="11704320" cy="16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39" tIns="65020" rIns="130039" bIns="650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35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 defTabSz="91435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defTabSz="914354" rtl="0" fontAlgn="base">
              <a:spcBef>
                <a:spcPct val="0"/>
              </a:spcBef>
              <a:spcAft>
                <a:spcPct val="0"/>
              </a:spcAft>
              <a:defRPr/>
            </a:pPr>
            <a:fld id="{9FF5F732-B922-034D-A6C7-199235922082}" type="slidenum">
              <a:rPr lang="en-US" kern="12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r" defTabSz="914354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650197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393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590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786" algn="l" rtl="0" fontAlgn="base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47" indent="-48764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4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84326" indent="-4944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3400">
          <a:solidFill>
            <a:schemeClr val="tx1"/>
          </a:solidFill>
          <a:latin typeface="+mn-lt"/>
          <a:ea typeface="ＭＳ Ｐゴシック" charset="-128"/>
        </a:defRPr>
      </a:lvl2pPr>
      <a:lvl3pPr marL="1404245" indent="-41766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821905" indent="-41540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273431" indent="-44926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923628" indent="-44926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3573824" indent="-44926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4224021" indent="-44926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4874218" indent="-44926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87401" y="8998658"/>
            <a:ext cx="3009900" cy="379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7" tIns="50797" rIns="50797" bIns="50797" anchor="ctr">
            <a:spAutoFit/>
          </a:bodyPr>
          <a:lstStyle>
            <a:lvl1pPr>
              <a:defRPr sz="1800">
                <a:solidFill>
                  <a:srgbClr val="91919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584170">
              <a:defRPr>
                <a:solidFill>
                  <a:srgbClr val="000000"/>
                </a:solidFill>
              </a:defRPr>
            </a:pPr>
            <a:r>
              <a:rPr>
                <a:latin typeface="Calibri"/>
                <a:ea typeface="Calibri"/>
                <a:cs typeface="Calibri"/>
              </a:rPr>
              <a:t>Computer Networks, Fall 2013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1" y="2540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7" tIns="50797" rIns="50797" bIns="50797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44600" y="2768601"/>
            <a:ext cx="10464801" cy="571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7" tIns="50797" rIns="50797" bIns="50797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06561" y="8864601"/>
            <a:ext cx="278780" cy="2845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584170"/>
            <a:fld id="{86CB4B4D-7CA3-9044-876B-883B54F8677D}" type="slidenum">
              <a:rPr lang="en-US" smtClean="0">
                <a:latin typeface="Calibri"/>
                <a:ea typeface="Calibri"/>
                <a:cs typeface="Calibri"/>
              </a:rPr>
              <a:pPr defTabSz="584170"/>
              <a:t>‹#›</a:t>
            </a:fld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3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 xmlns:p14="http://schemas.microsoft.com/office/powerpoint/2010/main" spd="med"/>
  <p:txStyles>
    <p:titleStyle>
      <a:lvl1pPr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228589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457176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685765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914354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1142941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1371530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600119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828706" algn="ctr" defTabSz="58417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888955" indent="-571471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1428677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873154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2317631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2762109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3117690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3473273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3828854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4184435" indent="-666716" defTabSz="584170">
        <a:spcBef>
          <a:spcPts val="3999"/>
        </a:spcBef>
        <a:buSzPct val="95000"/>
        <a:buChar char="‣"/>
        <a:defRPr sz="43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589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176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765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354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2941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530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119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706" algn="ctr" defTabSz="5841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87400" y="8997950"/>
            <a:ext cx="3009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rgbClr val="91919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584200">
              <a:defRPr>
                <a:solidFill>
                  <a:srgbClr val="000000"/>
                </a:solidFill>
              </a:defRPr>
            </a:pPr>
            <a:r>
              <a:rPr>
                <a:latin typeface="Calibri"/>
                <a:ea typeface="Calibri"/>
                <a:cs typeface="Calibri"/>
              </a:rPr>
              <a:t>Computer Networks, Fall 2013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446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 marL="1333500" indent="-571500">
              <a:spcBef>
                <a:spcPts val="2400"/>
              </a:spcBef>
              <a:buChar char="-"/>
              <a:defRPr sz="3600" i="1"/>
            </a:lvl2pPr>
            <a:lvl3pPr marL="1778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Font typeface="Gill Sans"/>
              <a:buChar char="-"/>
              <a:defRPr sz="3600" i="1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872937" y="8864600"/>
            <a:ext cx="346026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584200"/>
            <a:fld id="{86CB4B4D-7CA3-9044-876B-883B54F8677D}" type="slidenum">
              <a:rPr>
                <a:latin typeface="Calibri"/>
                <a:ea typeface="Calibri"/>
                <a:cs typeface="Calibri"/>
              </a:rPr>
              <a:pPr defTabSz="584200"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0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xmlns:p14="http://schemas.microsoft.com/office/powerpoint/2010/main" spd="med"/>
  <p:txStyles>
    <p:titleStyle>
      <a:lvl1pPr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indent="2286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indent="4572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indent="6858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indent="9144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indent="11430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indent="13716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indent="16002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indent="1828800" algn="ctr" defTabSz="584200">
        <a:defRPr sz="64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titleStyle>
    <p:bodyStyle>
      <a:lvl1pPr marL="889000" indent="-57150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1pPr>
      <a:lvl2pPr marL="14287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2pPr>
      <a:lvl3pPr marL="18732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3pPr>
      <a:lvl4pPr marL="23177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4pPr>
      <a:lvl5pPr marL="27622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5pPr>
      <a:lvl6pPr marL="31178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6pPr>
      <a:lvl7pPr marL="34734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7pPr>
      <a:lvl8pPr marL="38290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8pPr>
      <a:lvl9pPr marL="4184650" indent="-666750" defTabSz="584200">
        <a:spcBef>
          <a:spcPts val="4000"/>
        </a:spcBef>
        <a:buSzPct val="95000"/>
        <a:buChar char="‣"/>
        <a:defRPr sz="4200">
          <a:solidFill>
            <a:srgbClr val="424242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6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xcel_97_-_2004_Worksheet8.xls"/><Relationship Id="rId12" Type="http://schemas.openxmlformats.org/officeDocument/2006/relationships/image" Target="../media/image9.png"/><Relationship Id="rId13" Type="http://schemas.openxmlformats.org/officeDocument/2006/relationships/oleObject" Target="../embeddings/Microsoft_Excel_97_-_2004_Worksheet9.xls"/><Relationship Id="rId1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5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6.png"/><Relationship Id="rId7" Type="http://schemas.openxmlformats.org/officeDocument/2006/relationships/oleObject" Target="../embeddings/Microsoft_Excel_97_-_2004_Worksheet6.xls"/><Relationship Id="rId8" Type="http://schemas.openxmlformats.org/officeDocument/2006/relationships/image" Target="../media/image7.png"/><Relationship Id="rId9" Type="http://schemas.openxmlformats.org/officeDocument/2006/relationships/oleObject" Target="../embeddings/Microsoft_Excel_97_-_2004_Worksheet7.xls"/><Relationship Id="rId10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7.png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5.png"/><Relationship Id="rId7" Type="http://schemas.openxmlformats.org/officeDocument/2006/relationships/oleObject" Target="../embeddings/Microsoft_Excel_97_-_2004_Worksheet12.xls"/><Relationship Id="rId8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11.png"/><Relationship Id="rId5" Type="http://schemas.openxmlformats.org/officeDocument/2006/relationships/oleObject" Target="../embeddings/Microsoft_Excel_97_-_2004_Worksheet14.xls"/><Relationship Id="rId6" Type="http://schemas.openxmlformats.org/officeDocument/2006/relationships/image" Target="../media/image12.png"/><Relationship Id="rId7" Type="http://schemas.openxmlformats.org/officeDocument/2006/relationships/oleObject" Target="../embeddings/Microsoft_Excel_97_-_2004_Worksheet15.xls"/><Relationship Id="rId8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8374" y="2600962"/>
            <a:ext cx="13720410" cy="2090702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>
                <a:solidFill>
                  <a:srgbClr val="942193"/>
                </a:solidFill>
              </a:rPr>
              <a:t>Basic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975360" y="4872984"/>
            <a:ext cx="10837333" cy="3740770"/>
          </a:xfrm>
        </p:spPr>
        <p:txBody>
          <a:bodyPr/>
          <a:lstStyle/>
          <a:p>
            <a:pPr eaLnBrk="1" hangingPunct="1"/>
            <a:endParaRPr lang="en-US" sz="48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4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CS168, Fall 2014</a:t>
            </a:r>
            <a:br>
              <a:rPr lang="en-US" sz="48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Sylvia Ratnasamy</a:t>
            </a:r>
            <a:br>
              <a:rPr lang="en-US" sz="4800" dirty="0">
                <a:ea typeface="ＭＳ Ｐゴシック" charset="0"/>
                <a:cs typeface="ＭＳ Ｐゴシック" charset="0"/>
              </a:rPr>
            </a:br>
            <a:r>
              <a:rPr lang="en-US" sz="4800" u="sng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4800" u="sng" dirty="0" err="1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inst.eecs.berkeley.edu</a:t>
            </a:r>
            <a:r>
              <a:rPr lang="en-US" sz="4800" u="sng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/~cs168/fa14/</a:t>
            </a:r>
            <a:endParaRPr lang="en-US" sz="4800" dirty="0">
              <a:solidFill>
                <a:srgbClr val="660066"/>
              </a:solidFill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48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4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7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23" y="254000"/>
            <a:ext cx="11772607" cy="2438400"/>
          </a:xfrm>
        </p:spPr>
        <p:txBody>
          <a:bodyPr/>
          <a:lstStyle/>
          <a:p>
            <a:r>
              <a:rPr lang="en-US" sz="6000" dirty="0"/>
              <a:t>AT&amp;T Central Offices in the Bay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629" y="2459188"/>
            <a:ext cx="5314175" cy="70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1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Central Office in Berkeley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29" y="2917292"/>
            <a:ext cx="10439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6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424242"/>
                </a:solidFill>
              </a:rPr>
              <a:t>Digital Subscriber Line (DSL)</a:t>
            </a:r>
          </a:p>
        </p:txBody>
      </p:sp>
      <p:sp>
        <p:nvSpPr>
          <p:cNvPr id="530" name="Shape 530"/>
          <p:cNvSpPr>
            <a:spLocks noGrp="1"/>
          </p:cNvSpPr>
          <p:nvPr>
            <p:ph type="body" idx="1"/>
          </p:nvPr>
        </p:nvSpPr>
        <p:spPr>
          <a:xfrm>
            <a:off x="1270000" y="2413000"/>
            <a:ext cx="10464800" cy="6299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Twisted pair copper</a:t>
            </a:r>
          </a:p>
          <a:p>
            <a:pPr lvl="0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3 separate channels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600" i="1" dirty="0">
                <a:solidFill>
                  <a:srgbClr val="800080"/>
                </a:solidFill>
              </a:rPr>
              <a:t>downstream data </a:t>
            </a:r>
            <a:r>
              <a:rPr sz="3600" i="1" dirty="0" smtClean="0">
                <a:solidFill>
                  <a:srgbClr val="800080"/>
                </a:solidFill>
              </a:rPr>
              <a:t>channel</a:t>
            </a:r>
            <a:endParaRPr sz="3600" i="1" dirty="0">
              <a:solidFill>
                <a:srgbClr val="800080"/>
              </a:solidFill>
            </a:endParaRP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600" i="1" dirty="0">
                <a:solidFill>
                  <a:srgbClr val="800080"/>
                </a:solidFill>
              </a:rPr>
              <a:t>upstream data </a:t>
            </a:r>
            <a:r>
              <a:rPr sz="3600" i="1" dirty="0" smtClean="0">
                <a:solidFill>
                  <a:srgbClr val="800080"/>
                </a:solidFill>
              </a:rPr>
              <a:t>channel</a:t>
            </a:r>
            <a:endParaRPr sz="3600" i="1" dirty="0">
              <a:solidFill>
                <a:srgbClr val="800080"/>
              </a:solidFill>
            </a:endParaRPr>
          </a:p>
          <a:p>
            <a:pPr lvl="1">
              <a:spcBef>
                <a:spcPts val="2000"/>
              </a:spcBef>
              <a:defRPr sz="1800" i="0">
                <a:solidFill>
                  <a:srgbClr val="000000"/>
                </a:solidFill>
              </a:defRPr>
            </a:pPr>
            <a:r>
              <a:rPr sz="3600" i="1" dirty="0">
                <a:solidFill>
                  <a:srgbClr val="800080"/>
                </a:solidFill>
              </a:rPr>
              <a:t>2-way phone </a:t>
            </a:r>
            <a:r>
              <a:rPr sz="3600" i="1" dirty="0" smtClean="0">
                <a:solidFill>
                  <a:srgbClr val="800080"/>
                </a:solidFill>
              </a:rPr>
              <a:t>channel</a:t>
            </a:r>
            <a:endParaRPr sz="3600" i="1" dirty="0">
              <a:solidFill>
                <a:srgbClr val="800080"/>
              </a:solidFill>
            </a:endParaRPr>
          </a:p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up to 25 Mbps downstream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up to 2.5 Mbps upstream</a:t>
            </a:r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12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280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 phone lines?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1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/>
        </p:nvSpPr>
        <p:spPr>
          <a:xfrm>
            <a:off x="7264399" y="5257799"/>
            <a:ext cx="3911602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14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0" name="Shape 550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2044700" y="7175500"/>
            <a:ext cx="34671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cable company</a:t>
            </a:r>
          </a:p>
        </p:txBody>
      </p:sp>
    </p:spTree>
    <p:extLst>
      <p:ext uri="{BB962C8B-B14F-4D97-AF65-F5344CB8AC3E}">
        <p14:creationId xmlns:p14="http://schemas.microsoft.com/office/powerpoint/2010/main" val="2310373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7264399" y="5257799"/>
            <a:ext cx="3911602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1" name="Shape 5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8" name="Shape 588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2044700" y="7175500"/>
            <a:ext cx="34671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cable company</a:t>
            </a:r>
          </a:p>
        </p:txBody>
      </p:sp>
    </p:spTree>
    <p:extLst>
      <p:ext uri="{BB962C8B-B14F-4D97-AF65-F5344CB8AC3E}">
        <p14:creationId xmlns:p14="http://schemas.microsoft.com/office/powerpoint/2010/main" val="2775120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2052497" y="5360109"/>
            <a:ext cx="8684024" cy="28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17780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10414000" y="5054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546100" y="5511800"/>
            <a:ext cx="297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96FF"/>
                </a:solidFill>
              </a:rPr>
              <a:t>home PC</a:t>
            </a:r>
          </a:p>
        </p:txBody>
      </p:sp>
      <p:sp>
        <p:nvSpPr>
          <p:cNvPr id="622" name="Shape 622"/>
          <p:cNvSpPr/>
          <p:nvPr/>
        </p:nvSpPr>
        <p:spPr>
          <a:xfrm>
            <a:off x="9956279" y="5651500"/>
            <a:ext cx="15402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099204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7454900" y="3022599"/>
            <a:ext cx="4889500" cy="384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4102090" y="5354993"/>
            <a:ext cx="2400312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 flipV="1">
            <a:off x="9029700" y="5347870"/>
            <a:ext cx="1803591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9" name="Shape 6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630" name="Shape 630"/>
          <p:cNvSpPr/>
          <p:nvPr/>
        </p:nvSpPr>
        <p:spPr>
          <a:xfrm flipV="1">
            <a:off x="2052490" y="5356623"/>
            <a:ext cx="1803591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17780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546100" y="5511800"/>
            <a:ext cx="297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96FF"/>
                </a:solidFill>
              </a:rPr>
              <a:t>home PC</a:t>
            </a:r>
          </a:p>
        </p:txBody>
      </p:sp>
      <p:sp>
        <p:nvSpPr>
          <p:cNvPr id="633" name="Shape 633"/>
          <p:cNvSpPr/>
          <p:nvPr/>
        </p:nvSpPr>
        <p:spPr>
          <a:xfrm>
            <a:off x="9956279" y="5651500"/>
            <a:ext cx="15402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switch</a:t>
            </a:r>
          </a:p>
        </p:txBody>
      </p:sp>
      <p:sp>
        <p:nvSpPr>
          <p:cNvPr id="634" name="Shape 634"/>
          <p:cNvSpPr/>
          <p:nvPr/>
        </p:nvSpPr>
        <p:spPr>
          <a:xfrm>
            <a:off x="3568700" y="4686300"/>
            <a:ext cx="635000" cy="13335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2502743" y="3295650"/>
            <a:ext cx="287020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cable modem</a:t>
            </a:r>
          </a:p>
        </p:txBody>
      </p:sp>
      <p:sp>
        <p:nvSpPr>
          <p:cNvPr id="636" name="Shape 636"/>
          <p:cNvSpPr/>
          <p:nvPr/>
        </p:nvSpPr>
        <p:spPr>
          <a:xfrm>
            <a:off x="8120341" y="3911600"/>
            <a:ext cx="1376438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CMTS</a:t>
            </a:r>
          </a:p>
        </p:txBody>
      </p:sp>
      <p:sp>
        <p:nvSpPr>
          <p:cNvPr id="637" name="Shape 637"/>
          <p:cNvSpPr/>
          <p:nvPr/>
        </p:nvSpPr>
        <p:spPr>
          <a:xfrm>
            <a:off x="9118600" y="3460750"/>
            <a:ext cx="27559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cable head end</a:t>
            </a:r>
          </a:p>
        </p:txBody>
      </p:sp>
      <p:sp>
        <p:nvSpPr>
          <p:cNvPr id="638" name="Shape 638"/>
          <p:cNvSpPr/>
          <p:nvPr/>
        </p:nvSpPr>
        <p:spPr>
          <a:xfrm>
            <a:off x="4439158" y="4699000"/>
            <a:ext cx="1652254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5E5E5E"/>
                </a:solidFill>
              </a:rPr>
              <a:t>copper</a:t>
            </a:r>
          </a:p>
        </p:txBody>
      </p:sp>
      <p:sp>
        <p:nvSpPr>
          <p:cNvPr id="639" name="Shape 639"/>
          <p:cNvSpPr/>
          <p:nvPr/>
        </p:nvSpPr>
        <p:spPr>
          <a:xfrm>
            <a:off x="6527798" y="5355129"/>
            <a:ext cx="2400311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8496300" y="4686300"/>
            <a:ext cx="635000" cy="13335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7036891" y="4699000"/>
            <a:ext cx="1154275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5E5E5E"/>
                </a:solidFill>
              </a:rPr>
              <a:t>fiber</a:t>
            </a:r>
          </a:p>
        </p:txBody>
      </p:sp>
      <p:sp>
        <p:nvSpPr>
          <p:cNvPr id="642" name="Shape 642"/>
          <p:cNvSpPr/>
          <p:nvPr/>
        </p:nvSpPr>
        <p:spPr>
          <a:xfrm>
            <a:off x="62865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 flipV="1">
            <a:off x="10934634" y="5368527"/>
            <a:ext cx="977614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12005481" y="4838700"/>
            <a:ext cx="541698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...</a:t>
            </a:r>
          </a:p>
        </p:txBody>
      </p:sp>
      <p:sp>
        <p:nvSpPr>
          <p:cNvPr id="645" name="Shape 645"/>
          <p:cNvSpPr/>
          <p:nvPr/>
        </p:nvSpPr>
        <p:spPr>
          <a:xfrm>
            <a:off x="10414000" y="5054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12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" grpId="0" animBg="1" advAuto="0"/>
      <p:bldP spid="627" grpId="0" animBg="1" advAuto="0"/>
      <p:bldP spid="628" grpId="0" animBg="1" advAuto="0"/>
      <p:bldP spid="630" grpId="0" animBg="1" advAuto="0"/>
      <p:bldP spid="634" grpId="0" animBg="1" advAuto="0"/>
      <p:bldP spid="635" grpId="0" animBg="1" advAuto="0"/>
      <p:bldP spid="636" grpId="0" animBg="1" advAuto="0"/>
      <p:bldP spid="637" grpId="0" animBg="1" advAuto="0"/>
      <p:bldP spid="638" grpId="0" animBg="1" advAuto="0"/>
      <p:bldP spid="639" grpId="0" animBg="1" advAuto="0"/>
      <p:bldP spid="640" grpId="0" animBg="1" advAuto="0"/>
      <p:bldP spid="641" grpId="0" animBg="1" advAuto="0"/>
      <p:bldP spid="642" grpId="0" animBg="1" advAuto="0"/>
      <p:bldP spid="643" grpId="0" animBg="1" advAuto="0"/>
      <p:bldP spid="64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3746469" y="7599106"/>
            <a:ext cx="1697432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0" name="Shape 650"/>
          <p:cNvSpPr/>
          <p:nvPr/>
        </p:nvSpPr>
        <p:spPr>
          <a:xfrm flipV="1">
            <a:off x="4959970" y="5489235"/>
            <a:ext cx="1542432" cy="3190713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4914604" y="2101938"/>
            <a:ext cx="1630283" cy="3199753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 flipV="1">
            <a:off x="2661447" y="5322894"/>
            <a:ext cx="1360968" cy="96780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 flipV="1">
            <a:off x="3947396" y="3120007"/>
            <a:ext cx="1383947" cy="1453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2752178" y="4536557"/>
            <a:ext cx="1321020" cy="845578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7454900" y="3022599"/>
            <a:ext cx="4889500" cy="384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4102090" y="5354993"/>
            <a:ext cx="2400312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 flipV="1">
            <a:off x="9029700" y="5347870"/>
            <a:ext cx="1803591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8" name="Shape 6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659" name="Shape 659"/>
          <p:cNvSpPr/>
          <p:nvPr/>
        </p:nvSpPr>
        <p:spPr>
          <a:xfrm>
            <a:off x="1251478" y="4550865"/>
            <a:ext cx="1512435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977900" y="4292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10414000" y="5054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9956279" y="5651500"/>
            <a:ext cx="15402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switch</a:t>
            </a:r>
          </a:p>
        </p:txBody>
      </p:sp>
      <p:sp>
        <p:nvSpPr>
          <p:cNvPr id="663" name="Shape 663"/>
          <p:cNvSpPr/>
          <p:nvPr/>
        </p:nvSpPr>
        <p:spPr>
          <a:xfrm>
            <a:off x="2286000" y="4064000"/>
            <a:ext cx="533400" cy="1016000"/>
          </a:xfrm>
          <a:prstGeom prst="roundRect">
            <a:avLst>
              <a:gd name="adj" fmla="val 35714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8120341" y="3911600"/>
            <a:ext cx="1376438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CMTS</a:t>
            </a:r>
          </a:p>
        </p:txBody>
      </p:sp>
      <p:sp>
        <p:nvSpPr>
          <p:cNvPr id="665" name="Shape 665"/>
          <p:cNvSpPr/>
          <p:nvPr/>
        </p:nvSpPr>
        <p:spPr>
          <a:xfrm>
            <a:off x="9118600" y="3460750"/>
            <a:ext cx="27559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cable head end</a:t>
            </a:r>
          </a:p>
        </p:txBody>
      </p:sp>
      <p:sp>
        <p:nvSpPr>
          <p:cNvPr id="666" name="Shape 666"/>
          <p:cNvSpPr/>
          <p:nvPr/>
        </p:nvSpPr>
        <p:spPr>
          <a:xfrm>
            <a:off x="6527798" y="5355129"/>
            <a:ext cx="2400311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8496300" y="4686300"/>
            <a:ext cx="635000" cy="13335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7036891" y="4699000"/>
            <a:ext cx="1154275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5E5E5E"/>
                </a:solidFill>
              </a:rPr>
              <a:t>fiber</a:t>
            </a:r>
          </a:p>
        </p:txBody>
      </p:sp>
      <p:sp>
        <p:nvSpPr>
          <p:cNvPr id="669" name="Shape 669"/>
          <p:cNvSpPr/>
          <p:nvPr/>
        </p:nvSpPr>
        <p:spPr>
          <a:xfrm>
            <a:off x="62865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37211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2514599" y="3147803"/>
            <a:ext cx="151243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2235200" y="2895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3530600" y="2641600"/>
            <a:ext cx="533400" cy="1016000"/>
          </a:xfrm>
          <a:prstGeom prst="roundRect">
            <a:avLst>
              <a:gd name="adj" fmla="val 35714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1257299" y="6208503"/>
            <a:ext cx="151243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977900" y="5956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2273300" y="5702300"/>
            <a:ext cx="533400" cy="1016000"/>
          </a:xfrm>
          <a:prstGeom prst="roundRect">
            <a:avLst>
              <a:gd name="adj" fmla="val 35714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 flipV="1">
            <a:off x="3568699" y="2296178"/>
            <a:ext cx="130780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3187700" y="2019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4483100" y="1765300"/>
            <a:ext cx="533400" cy="1016000"/>
          </a:xfrm>
          <a:prstGeom prst="roundRect">
            <a:avLst>
              <a:gd name="adj" fmla="val 35714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3467099" y="8519903"/>
            <a:ext cx="151243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3187700" y="8267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4483100" y="8013700"/>
            <a:ext cx="533400" cy="1016000"/>
          </a:xfrm>
          <a:prstGeom prst="roundRect">
            <a:avLst>
              <a:gd name="adj" fmla="val 35714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5194300" y="2895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5194300" y="7365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2451099" y="7580103"/>
            <a:ext cx="1512436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2171700" y="732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3467100" y="7073900"/>
            <a:ext cx="533400" cy="1016000"/>
          </a:xfrm>
          <a:prstGeom prst="roundRect">
            <a:avLst>
              <a:gd name="adj" fmla="val 35714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1225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Cable</a:t>
            </a:r>
          </a:p>
        </p:txBody>
      </p:sp>
      <p:sp>
        <p:nvSpPr>
          <p:cNvPr id="692" name="Shape 692"/>
          <p:cNvSpPr>
            <a:spLocks noGrp="1"/>
          </p:cNvSpPr>
          <p:nvPr>
            <p:ph type="body" idx="1"/>
          </p:nvPr>
        </p:nvSpPr>
        <p:spPr>
          <a:xfrm>
            <a:off x="1270000" y="2413000"/>
            <a:ext cx="10464800" cy="6299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Coaxial copper &amp; fiber</a:t>
            </a:r>
          </a:p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up to 42.8 Mbps downstream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up to 30.7 Mbps upstream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shared broadcast medium</a:t>
            </a:r>
          </a:p>
        </p:txBody>
      </p:sp>
      <p:sp>
        <p:nvSpPr>
          <p:cNvPr id="693" name="Shape 6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19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516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0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 err="1"/>
              <a:t>Administrivia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524124" y="2768600"/>
            <a:ext cx="12014510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Discussion sections start Wednesday, Sep 10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Homework#1 out this week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700" i="0" dirty="0">
                <a:solidFill>
                  <a:schemeClr val="tx1"/>
                </a:solidFill>
              </a:rPr>
              <a:t>we will be using </a:t>
            </a:r>
            <a:r>
              <a:rPr lang="en-US" sz="3700" i="0" dirty="0" err="1">
                <a:solidFill>
                  <a:schemeClr val="tx1"/>
                </a:solidFill>
              </a:rPr>
              <a:t>PandaGrader</a:t>
            </a:r>
            <a:r>
              <a:rPr lang="en-US" sz="3700" i="0" dirty="0">
                <a:solidFill>
                  <a:schemeClr val="tx1"/>
                </a:solidFill>
              </a:rPr>
              <a:t> for submissions; stay tuned for </a:t>
            </a:r>
            <a:r>
              <a:rPr lang="en-US" sz="3700" i="0" dirty="0" smtClean="0">
                <a:solidFill>
                  <a:schemeClr val="tx1"/>
                </a:solidFill>
              </a:rPr>
              <a:t>details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tx1"/>
                </a:solidFill>
              </a:rPr>
              <a:t>Final exam scheduling conflicts</a:t>
            </a:r>
            <a:endParaRPr lang="en-US" sz="4400" i="0" dirty="0">
              <a:solidFill>
                <a:schemeClr val="tx1"/>
              </a:solidFill>
            </a:endParaRP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85863" y="8864631"/>
            <a:ext cx="120172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03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/>
          <p:nvPr/>
        </p:nvSpPr>
        <p:spPr>
          <a:xfrm>
            <a:off x="7264399" y="5257799"/>
            <a:ext cx="3911601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1" name="Shape 701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20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4" name="Shape 714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6" name="Shape 716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0" name="Shape 720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5" name="Shape 725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6" name="Shape 726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7010400" y="6438900"/>
            <a:ext cx="43180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university net</a:t>
            </a:r>
          </a:p>
        </p:txBody>
      </p:sp>
    </p:spTree>
    <p:extLst>
      <p:ext uri="{BB962C8B-B14F-4D97-AF65-F5344CB8AC3E}">
        <p14:creationId xmlns:p14="http://schemas.microsoft.com/office/powerpoint/2010/main" val="24760926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/>
          <p:nvPr/>
        </p:nvSpPr>
        <p:spPr>
          <a:xfrm>
            <a:off x="7264399" y="5257799"/>
            <a:ext cx="3911601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9" name="Shape 739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21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8" name="Shape 768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7010400" y="6438900"/>
            <a:ext cx="43180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university net</a:t>
            </a:r>
          </a:p>
        </p:txBody>
      </p:sp>
    </p:spTree>
    <p:extLst>
      <p:ext uri="{BB962C8B-B14F-4D97-AF65-F5344CB8AC3E}">
        <p14:creationId xmlns:p14="http://schemas.microsoft.com/office/powerpoint/2010/main" val="1559965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22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774" name="Shape 774"/>
          <p:cNvSpPr/>
          <p:nvPr/>
        </p:nvSpPr>
        <p:spPr>
          <a:xfrm flipV="1">
            <a:off x="2052497" y="5356525"/>
            <a:ext cx="9759753" cy="358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17780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10172700" y="4902200"/>
            <a:ext cx="889000" cy="889000"/>
          </a:xfrm>
          <a:prstGeom prst="roundRect">
            <a:avLst>
              <a:gd name="adj" fmla="val 21429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546100" y="5511800"/>
            <a:ext cx="297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96FF"/>
                </a:solidFill>
              </a:rPr>
              <a:t>workstation</a:t>
            </a:r>
          </a:p>
        </p:txBody>
      </p:sp>
      <p:sp>
        <p:nvSpPr>
          <p:cNvPr id="778" name="Shape 778"/>
          <p:cNvSpPr/>
          <p:nvPr/>
        </p:nvSpPr>
        <p:spPr>
          <a:xfrm>
            <a:off x="8790762" y="5835650"/>
            <a:ext cx="365760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“aggregate” switch</a:t>
            </a:r>
          </a:p>
        </p:txBody>
      </p:sp>
      <p:sp>
        <p:nvSpPr>
          <p:cNvPr id="779" name="Shape 779"/>
          <p:cNvSpPr/>
          <p:nvPr/>
        </p:nvSpPr>
        <p:spPr>
          <a:xfrm>
            <a:off x="3417056" y="4648200"/>
            <a:ext cx="35179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5E5E5E"/>
                </a:solidFill>
              </a:rPr>
              <a:t>Ethernet cable</a:t>
            </a:r>
          </a:p>
        </p:txBody>
      </p:sp>
      <p:sp>
        <p:nvSpPr>
          <p:cNvPr id="780" name="Shape 780"/>
          <p:cNvSpPr/>
          <p:nvPr/>
        </p:nvSpPr>
        <p:spPr>
          <a:xfrm>
            <a:off x="7620000" y="5054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6802325" y="5835650"/>
            <a:ext cx="224790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“local” switch</a:t>
            </a:r>
          </a:p>
        </p:txBody>
      </p:sp>
      <p:sp>
        <p:nvSpPr>
          <p:cNvPr id="782" name="Shape 782"/>
          <p:cNvSpPr/>
          <p:nvPr/>
        </p:nvSpPr>
        <p:spPr>
          <a:xfrm>
            <a:off x="12005481" y="4838700"/>
            <a:ext cx="541698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696237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Ethernet</a:t>
            </a:r>
          </a:p>
        </p:txBody>
      </p:sp>
      <p:sp>
        <p:nvSpPr>
          <p:cNvPr id="787" name="Shape 787"/>
          <p:cNvSpPr>
            <a:spLocks noGrp="1"/>
          </p:cNvSpPr>
          <p:nvPr>
            <p:ph type="body" idx="1"/>
          </p:nvPr>
        </p:nvSpPr>
        <p:spPr>
          <a:xfrm>
            <a:off x="1270000" y="2413000"/>
            <a:ext cx="10464800" cy="629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Twisted pair copper</a:t>
            </a:r>
          </a:p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100 Mbps, 1 Gbps, 10 Gbps (each direction)</a:t>
            </a:r>
          </a:p>
        </p:txBody>
      </p:sp>
      <p:sp>
        <p:nvSpPr>
          <p:cNvPr id="788" name="Shape 7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23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969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" grpId="0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&amp; more</a:t>
            </a:r>
          </a:p>
        </p:txBody>
      </p:sp>
      <p:sp>
        <p:nvSpPr>
          <p:cNvPr id="793" name="Shape 7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Cellular (smart phones)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Satellite (remote areas)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Fiber to the Home (home)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24242"/>
                </a:solidFill>
              </a:rPr>
              <a:t>Optical carrier (Internet backbone)</a:t>
            </a:r>
          </a:p>
        </p:txBody>
      </p:sp>
      <p:sp>
        <p:nvSpPr>
          <p:cNvPr id="794" name="Shape 7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24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04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" grpId="0" build="p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>
            <a:off x="7277099" y="5219699"/>
            <a:ext cx="3911601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1574800" y="59944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2489199" y="8318499"/>
            <a:ext cx="2159002" cy="130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9398000" y="7442200"/>
            <a:ext cx="2247901" cy="148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761999" y="2679700"/>
            <a:ext cx="2387601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96F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2959099" y="27305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5456569" y="2714078"/>
            <a:ext cx="448105" cy="171007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5" name="Shape 805"/>
          <p:cNvSpPr/>
          <p:nvPr/>
        </p:nvSpPr>
        <p:spPr>
          <a:xfrm flipH="1" flipV="1">
            <a:off x="8919475" y="6207228"/>
            <a:ext cx="2948764" cy="122487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 flipH="1">
            <a:off x="1010742" y="6948200"/>
            <a:ext cx="3251201" cy="166340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7" name="Shape 8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2916097" y="3772608"/>
            <a:ext cx="2858032" cy="6048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1667657" y="6284373"/>
            <a:ext cx="2624530" cy="60334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0" name="Shape 810"/>
          <p:cNvSpPr/>
          <p:nvPr/>
        </p:nvSpPr>
        <p:spPr>
          <a:xfrm flipH="1">
            <a:off x="3430240" y="6948199"/>
            <a:ext cx="907312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2654300" y="3505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1447800" y="6019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3136900" y="8140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3052194" y="2457007"/>
            <a:ext cx="2676570" cy="185999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3989749" y="2608225"/>
            <a:ext cx="1784381" cy="169365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2794000" y="2133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3733800" y="2324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18" name="Shape 818"/>
          <p:cNvSpPr/>
          <p:nvPr/>
        </p:nvSpPr>
        <p:spPr>
          <a:xfrm flipV="1">
            <a:off x="1524886" y="6872589"/>
            <a:ext cx="2767301" cy="80146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1295400" y="74294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0" name="Shape 820"/>
          <p:cNvSpPr/>
          <p:nvPr/>
        </p:nvSpPr>
        <p:spPr>
          <a:xfrm flipH="1">
            <a:off x="8889231" y="5148698"/>
            <a:ext cx="2479986" cy="104341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8979963" y="6267715"/>
            <a:ext cx="1088775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>
            <a:off x="11137900" y="4876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>
            <a:off x="9829800" y="74294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4" name="Shape 824"/>
          <p:cNvSpPr/>
          <p:nvPr/>
        </p:nvSpPr>
        <p:spPr>
          <a:xfrm flipH="1" flipV="1">
            <a:off x="8979963" y="6161863"/>
            <a:ext cx="2374133" cy="60487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11137900" y="6553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6" name="Shape 826"/>
          <p:cNvSpPr/>
          <p:nvPr/>
        </p:nvSpPr>
        <p:spPr>
          <a:xfrm>
            <a:off x="673100" y="8420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7" name="Shape 827"/>
          <p:cNvSpPr/>
          <p:nvPr/>
        </p:nvSpPr>
        <p:spPr>
          <a:xfrm>
            <a:off x="11595100" y="7150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8" name="Shape 828"/>
          <p:cNvSpPr/>
          <p:nvPr/>
        </p:nvSpPr>
        <p:spPr>
          <a:xfrm>
            <a:off x="5759006" y="4392605"/>
            <a:ext cx="3205835" cy="181462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9" name="Shape 829"/>
          <p:cNvSpPr/>
          <p:nvPr/>
        </p:nvSpPr>
        <p:spPr>
          <a:xfrm flipH="1">
            <a:off x="4352673" y="4392605"/>
            <a:ext cx="1497065" cy="243462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 flipH="1">
            <a:off x="4367795" y="6207228"/>
            <a:ext cx="4612169" cy="710728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1" name="Shape 831"/>
          <p:cNvSpPr/>
          <p:nvPr/>
        </p:nvSpPr>
        <p:spPr>
          <a:xfrm>
            <a:off x="5524500" y="4038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4038600" y="6578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8636000" y="58928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4" name="Shape 834"/>
          <p:cNvSpPr/>
          <p:nvPr/>
        </p:nvSpPr>
        <p:spPr>
          <a:xfrm>
            <a:off x="5194300" y="237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3492500" y="4445000"/>
            <a:ext cx="41529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phone company</a:t>
            </a:r>
          </a:p>
        </p:txBody>
      </p:sp>
      <p:sp>
        <p:nvSpPr>
          <p:cNvPr id="836" name="Shape 836"/>
          <p:cNvSpPr/>
          <p:nvPr/>
        </p:nvSpPr>
        <p:spPr>
          <a:xfrm>
            <a:off x="2057400" y="7137400"/>
            <a:ext cx="34671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cable company</a:t>
            </a:r>
          </a:p>
        </p:txBody>
      </p:sp>
      <p:sp>
        <p:nvSpPr>
          <p:cNvPr id="837" name="Shape 837"/>
          <p:cNvSpPr/>
          <p:nvPr/>
        </p:nvSpPr>
        <p:spPr>
          <a:xfrm>
            <a:off x="7023100" y="6400800"/>
            <a:ext cx="41529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university net</a:t>
            </a:r>
          </a:p>
        </p:txBody>
      </p:sp>
      <p:sp>
        <p:nvSpPr>
          <p:cNvPr id="838" name="Shape 838"/>
          <p:cNvSpPr/>
          <p:nvPr/>
        </p:nvSpPr>
        <p:spPr>
          <a:xfrm>
            <a:off x="673100" y="2908300"/>
            <a:ext cx="20574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WiFi </a:t>
            </a:r>
          </a:p>
        </p:txBody>
      </p:sp>
      <p:sp>
        <p:nvSpPr>
          <p:cNvPr id="839" name="Shape 839"/>
          <p:cNvSpPr/>
          <p:nvPr/>
        </p:nvSpPr>
        <p:spPr>
          <a:xfrm>
            <a:off x="2768600" y="8674100"/>
            <a:ext cx="20574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WiFi </a:t>
            </a:r>
          </a:p>
        </p:txBody>
      </p:sp>
      <p:sp>
        <p:nvSpPr>
          <p:cNvPr id="840" name="Shape 840"/>
          <p:cNvSpPr/>
          <p:nvPr/>
        </p:nvSpPr>
        <p:spPr>
          <a:xfrm>
            <a:off x="9677400" y="8039100"/>
            <a:ext cx="20574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WiFi </a:t>
            </a:r>
          </a:p>
        </p:txBody>
      </p:sp>
    </p:spTree>
    <p:extLst>
      <p:ext uri="{BB962C8B-B14F-4D97-AF65-F5344CB8AC3E}">
        <p14:creationId xmlns:p14="http://schemas.microsoft.com/office/powerpoint/2010/main" val="8104558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 advAuto="0"/>
      <p:bldP spid="801" grpId="0" animBg="1" advAuto="0"/>
      <p:bldP spid="802" grpId="0" animBg="1" advAuto="0"/>
      <p:bldP spid="838" grpId="0" animBg="1" advAuto="0"/>
      <p:bldP spid="839" grpId="0" animBg="1" advAuto="0"/>
      <p:bldP spid="840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body" idx="1"/>
          </p:nvPr>
        </p:nvSpPr>
        <p:spPr>
          <a:xfrm>
            <a:off x="1143000" y="2171700"/>
            <a:ext cx="8293100" cy="5715000"/>
          </a:xfrm>
          <a:prstGeom prst="rect">
            <a:avLst/>
          </a:prstGeom>
        </p:spPr>
        <p:txBody>
          <a:bodyPr/>
          <a:lstStyle>
            <a:lvl1pPr marL="970642" indent="-653142">
              <a:defRPr sz="4800">
                <a:solidFill>
                  <a:srgbClr val="9421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942193"/>
                </a:solidFill>
              </a:rPr>
              <a:t>What physical infrastructure is already available?</a:t>
            </a:r>
          </a:p>
        </p:txBody>
      </p:sp>
      <p:sp>
        <p:nvSpPr>
          <p:cNvPr id="845" name="Shape 8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26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547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Today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44630" y="2768600"/>
            <a:ext cx="10464801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What is a network made of?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tx1"/>
                </a:solidFill>
              </a:rPr>
              <a:t>How is it shared?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How do we evaluate a network?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27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500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/>
        </p:nvSpPr>
        <p:spPr>
          <a:xfrm>
            <a:off x="7264400" y="5257801"/>
            <a:ext cx="3911600" cy="228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6" name="Shape 856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7" name="Shape 857"/>
          <p:cNvSpPr/>
          <p:nvPr/>
        </p:nvSpPr>
        <p:spPr>
          <a:xfrm>
            <a:off x="1562102" y="6032531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5443870" y="2752178"/>
            <a:ext cx="448105" cy="171007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9" name="Shape 859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0" name="Shape 860"/>
          <p:cNvSpPr/>
          <p:nvPr/>
        </p:nvSpPr>
        <p:spPr>
          <a:xfrm flipH="1">
            <a:off x="998072" y="6986299"/>
            <a:ext cx="3251201" cy="16634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1" name="Shape 861"/>
          <p:cNvSpPr>
            <a:spLocks noGrp="1"/>
          </p:cNvSpPr>
          <p:nvPr>
            <p:ph type="sldNum" sz="quarter" idx="2"/>
          </p:nvPr>
        </p:nvSpPr>
        <p:spPr>
          <a:xfrm>
            <a:off x="11928955" y="8864631"/>
            <a:ext cx="23398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28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3" name="Shape 863"/>
          <p:cNvSpPr/>
          <p:nvPr/>
        </p:nvSpPr>
        <p:spPr>
          <a:xfrm>
            <a:off x="1654957" y="6322504"/>
            <a:ext cx="2624530" cy="603339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4" name="Shape 864"/>
          <p:cNvSpPr/>
          <p:nvPr/>
        </p:nvSpPr>
        <p:spPr>
          <a:xfrm flipH="1">
            <a:off x="3417540" y="6986298"/>
            <a:ext cx="907312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5" name="Shape 865"/>
          <p:cNvSpPr/>
          <p:nvPr/>
        </p:nvSpPr>
        <p:spPr>
          <a:xfrm>
            <a:off x="2641600" y="35433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1435099" y="605789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3124201" y="81788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3039494" y="2495138"/>
            <a:ext cx="2676570" cy="1859989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3977080" y="2646325"/>
            <a:ext cx="1784381" cy="169365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2781299" y="21717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3721099" y="2362202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 flipV="1">
            <a:off x="1512188" y="6910719"/>
            <a:ext cx="2767302" cy="80146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1282699" y="7467600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4" name="Shape 874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8967294" y="6305815"/>
            <a:ext cx="1088775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11125201" y="491489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9817099" y="7467600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8" name="Shape 878"/>
          <p:cNvSpPr/>
          <p:nvPr/>
        </p:nvSpPr>
        <p:spPr>
          <a:xfrm flipH="1" flipV="1">
            <a:off x="8967263" y="6199994"/>
            <a:ext cx="2374133" cy="60487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11125201" y="65913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787399" y="8356600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11582400" y="718819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5746338" y="4430704"/>
            <a:ext cx="3205835" cy="181462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 flipH="1">
            <a:off x="4339974" y="4430706"/>
            <a:ext cx="1497065" cy="243462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4" name="Shape 884"/>
          <p:cNvSpPr/>
          <p:nvPr/>
        </p:nvSpPr>
        <p:spPr>
          <a:xfrm flipH="1">
            <a:off x="4355127" y="6245358"/>
            <a:ext cx="4612169" cy="710729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5511801" y="4076702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4025900" y="6616700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8623302" y="5930900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5181599" y="24130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40" name="Picture 3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6279" y="2921005"/>
            <a:ext cx="6513910" cy="488490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 rot="21345852">
            <a:off x="5837037" y="2801449"/>
            <a:ext cx="4919760" cy="3144011"/>
          </a:xfrm>
          <a:custGeom>
            <a:avLst/>
            <a:gdLst>
              <a:gd name="connsiteX0" fmla="*/ 59559 w 5120482"/>
              <a:gd name="connsiteY0" fmla="*/ 0 h 3144012"/>
              <a:gd name="connsiteX1" fmla="*/ 414384 w 5120482"/>
              <a:gd name="connsiteY1" fmla="*/ 1456737 h 3144012"/>
              <a:gd name="connsiteX2" fmla="*/ 3159608 w 5120482"/>
              <a:gd name="connsiteY2" fmla="*/ 3118911 h 3144012"/>
              <a:gd name="connsiteX3" fmla="*/ 5120482 w 5120482"/>
              <a:gd name="connsiteY3" fmla="*/ 2502599 h 314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482" h="3144012">
                <a:moveTo>
                  <a:pt x="59559" y="0"/>
                </a:moveTo>
                <a:cubicBezTo>
                  <a:pt x="-21366" y="468459"/>
                  <a:pt x="-102291" y="936918"/>
                  <a:pt x="414384" y="1456737"/>
                </a:cubicBezTo>
                <a:cubicBezTo>
                  <a:pt x="931059" y="1976556"/>
                  <a:pt x="2375258" y="2944601"/>
                  <a:pt x="3159608" y="3118911"/>
                </a:cubicBezTo>
                <a:cubicBezTo>
                  <a:pt x="3943958" y="3293221"/>
                  <a:pt x="5120482" y="2502599"/>
                  <a:pt x="5120482" y="2502599"/>
                </a:cubicBezTo>
              </a:path>
            </a:pathLst>
          </a:custGeom>
          <a:noFill/>
          <a:ln w="76200" cmpd="sng">
            <a:solidFill>
              <a:schemeClr val="accent2">
                <a:lumMod val="75000"/>
              </a:schemeClr>
            </a:solidFill>
            <a:prstDash val="sysDash"/>
            <a:headEnd type="stealth"/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337" tIns="45665" rIns="91337" bIns="45665" numCol="1" spcCol="38055" rtlCol="0" anchor="t">
            <a:noAutofit/>
          </a:bodyPr>
          <a:lstStyle/>
          <a:p>
            <a:pPr algn="l" defTabSz="913368" rtl="0" latinLnBrk="1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13926" y="2652008"/>
            <a:ext cx="7268476" cy="4759563"/>
          </a:xfrm>
          <a:custGeom>
            <a:avLst/>
            <a:gdLst>
              <a:gd name="connsiteX0" fmla="*/ 0 w 7301923"/>
              <a:gd name="connsiteY0" fmla="*/ 0 h 4538296"/>
              <a:gd name="connsiteX1" fmla="*/ 1512675 w 7301923"/>
              <a:gd name="connsiteY1" fmla="*/ 1662174 h 4538296"/>
              <a:gd name="connsiteX2" fmla="*/ 4818149 w 7301923"/>
              <a:gd name="connsiteY2" fmla="*/ 3567138 h 4538296"/>
              <a:gd name="connsiteX3" fmla="*/ 7301923 w 7301923"/>
              <a:gd name="connsiteY3" fmla="*/ 4538296 h 453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1923" h="4538296">
                <a:moveTo>
                  <a:pt x="0" y="0"/>
                </a:moveTo>
                <a:cubicBezTo>
                  <a:pt x="354825" y="533825"/>
                  <a:pt x="709650" y="1067651"/>
                  <a:pt x="1512675" y="1662174"/>
                </a:cubicBezTo>
                <a:cubicBezTo>
                  <a:pt x="2315700" y="2256697"/>
                  <a:pt x="3853274" y="3087784"/>
                  <a:pt x="4818149" y="3567138"/>
                </a:cubicBezTo>
                <a:cubicBezTo>
                  <a:pt x="5783024" y="4046492"/>
                  <a:pt x="7000011" y="4376436"/>
                  <a:pt x="7301923" y="4538296"/>
                </a:cubicBezTo>
              </a:path>
            </a:pathLst>
          </a:custGeom>
          <a:ln w="76200" cmpd="sng">
            <a:solidFill>
              <a:srgbClr val="000090"/>
            </a:solidFill>
            <a:prstDash val="sysDash"/>
            <a:headEnd type="stealth"/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337" tIns="45665" rIns="91337" bIns="45665" numCol="1" spcCol="38055" rtlCol="0" anchor="t">
            <a:noAutofit/>
          </a:bodyPr>
          <a:lstStyle/>
          <a:p>
            <a:pPr algn="l" defTabSz="913368" rtl="0" latinLnBrk="1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0" name="Shape 885"/>
          <p:cNvSpPr/>
          <p:nvPr/>
        </p:nvSpPr>
        <p:spPr>
          <a:xfrm>
            <a:off x="7843499" y="2074485"/>
            <a:ext cx="5422751" cy="121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0000"/>
                </a:solidFill>
              </a:rPr>
              <a:t>shared link and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switch resources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91975" y="3377359"/>
            <a:ext cx="3075288" cy="96264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/>
          <p:nvPr/>
        </p:nvCxnSpPr>
        <p:spPr>
          <a:xfrm flipH="1">
            <a:off x="7488706" y="3377328"/>
            <a:ext cx="2567363" cy="204557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605299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dvAuto="0"/>
      <p:bldP spid="7" grpId="0" animBg="1"/>
      <p:bldP spid="7" grpId="1" animBg="1"/>
      <p:bldP spid="8" grpId="0" animBg="1"/>
      <p:bldP spid="8" grpId="1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863"/>
          <p:cNvSpPr/>
          <p:nvPr/>
        </p:nvSpPr>
        <p:spPr>
          <a:xfrm flipH="1" flipV="1">
            <a:off x="1527720" y="4779469"/>
            <a:ext cx="0" cy="15049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9" name="Shape 579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29</a:t>
            </a:fld>
            <a:endParaRPr>
              <a:solidFill>
                <a:srgbClr val="424242"/>
              </a:solidFill>
            </a:endParaRPr>
          </a:p>
        </p:txBody>
      </p:sp>
      <p:grpSp>
        <p:nvGrpSpPr>
          <p:cNvPr id="6" name="Group 146"/>
          <p:cNvGrpSpPr>
            <a:grpSpLocks/>
          </p:cNvGrpSpPr>
          <p:nvPr/>
        </p:nvGrpSpPr>
        <p:grpSpPr bwMode="auto">
          <a:xfrm>
            <a:off x="9314357" y="4909788"/>
            <a:ext cx="2432050" cy="1371600"/>
            <a:chOff x="914400" y="3352800"/>
            <a:chExt cx="2432155" cy="1371601"/>
          </a:xfrm>
        </p:grpSpPr>
        <p:cxnSp>
          <p:nvCxnSpPr>
            <p:cNvPr id="7" name="Straight Connector 17460"/>
            <p:cNvCxnSpPr>
              <a:cxnSpLocks noChangeShapeType="1"/>
            </p:cNvCxnSpPr>
            <p:nvPr/>
          </p:nvCxnSpPr>
          <p:spPr bwMode="auto">
            <a:xfrm flipV="1">
              <a:off x="1410448" y="3352800"/>
              <a:ext cx="0" cy="609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155"/>
            <p:cNvCxnSpPr>
              <a:cxnSpLocks noChangeShapeType="1"/>
            </p:cNvCxnSpPr>
            <p:nvPr/>
          </p:nvCxnSpPr>
          <p:spPr bwMode="auto">
            <a:xfrm>
              <a:off x="2668497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61"/>
            <p:cNvCxnSpPr>
              <a:cxnSpLocks noChangeShapeType="1"/>
            </p:cNvCxnSpPr>
            <p:nvPr/>
          </p:nvCxnSpPr>
          <p:spPr bwMode="auto">
            <a:xfrm flipV="1">
              <a:off x="3063682" y="3962400"/>
              <a:ext cx="0" cy="762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6"/>
            <p:cNvCxnSpPr>
              <a:cxnSpLocks noChangeShapeType="1"/>
            </p:cNvCxnSpPr>
            <p:nvPr/>
          </p:nvCxnSpPr>
          <p:spPr bwMode="auto">
            <a:xfrm>
              <a:off x="914400" y="3962400"/>
              <a:ext cx="2432155" cy="140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84"/>
            <p:cNvCxnSpPr>
              <a:cxnSpLocks noChangeShapeType="1"/>
            </p:cNvCxnSpPr>
            <p:nvPr/>
          </p:nvCxnSpPr>
          <p:spPr bwMode="auto">
            <a:xfrm flipV="1">
              <a:off x="1219200" y="3962400"/>
              <a:ext cx="0" cy="762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Shape 891"/>
          <p:cNvSpPr/>
          <p:nvPr/>
        </p:nvSpPr>
        <p:spPr>
          <a:xfrm>
            <a:off x="5178581" y="107425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 891"/>
          <p:cNvSpPr/>
          <p:nvPr/>
        </p:nvSpPr>
        <p:spPr>
          <a:xfrm>
            <a:off x="7672805" y="107425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863"/>
          <p:cNvSpPr/>
          <p:nvPr/>
        </p:nvSpPr>
        <p:spPr>
          <a:xfrm>
            <a:off x="5686613" y="1304538"/>
            <a:ext cx="2024017" cy="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863"/>
          <p:cNvSpPr/>
          <p:nvPr/>
        </p:nvSpPr>
        <p:spPr>
          <a:xfrm>
            <a:off x="1282137" y="5558126"/>
            <a:ext cx="2024017" cy="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863"/>
          <p:cNvSpPr/>
          <p:nvPr/>
        </p:nvSpPr>
        <p:spPr>
          <a:xfrm flipV="1">
            <a:off x="1602453" y="4622656"/>
            <a:ext cx="1703701" cy="152800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863"/>
          <p:cNvSpPr/>
          <p:nvPr/>
        </p:nvSpPr>
        <p:spPr>
          <a:xfrm flipV="1">
            <a:off x="2405449" y="4361363"/>
            <a:ext cx="0" cy="2268048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863"/>
          <p:cNvSpPr/>
          <p:nvPr/>
        </p:nvSpPr>
        <p:spPr>
          <a:xfrm flipH="1" flipV="1">
            <a:off x="1602451" y="4622656"/>
            <a:ext cx="1703701" cy="152800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863"/>
          <p:cNvSpPr/>
          <p:nvPr/>
        </p:nvSpPr>
        <p:spPr>
          <a:xfrm flipH="1" flipV="1">
            <a:off x="1602419" y="6303056"/>
            <a:ext cx="1856102" cy="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" name="Shape 863"/>
          <p:cNvSpPr/>
          <p:nvPr/>
        </p:nvSpPr>
        <p:spPr>
          <a:xfrm flipH="1">
            <a:off x="1602419" y="5558126"/>
            <a:ext cx="1856102" cy="74493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863"/>
          <p:cNvSpPr/>
          <p:nvPr/>
        </p:nvSpPr>
        <p:spPr>
          <a:xfrm flipH="1" flipV="1">
            <a:off x="1754851" y="4779467"/>
            <a:ext cx="1703701" cy="778658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863"/>
          <p:cNvSpPr/>
          <p:nvPr/>
        </p:nvSpPr>
        <p:spPr>
          <a:xfrm flipH="1">
            <a:off x="1720500" y="4254362"/>
            <a:ext cx="498229" cy="416073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863"/>
          <p:cNvSpPr/>
          <p:nvPr/>
        </p:nvSpPr>
        <p:spPr>
          <a:xfrm flipH="1">
            <a:off x="2405449" y="6421373"/>
            <a:ext cx="812016" cy="31576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863"/>
          <p:cNvSpPr/>
          <p:nvPr/>
        </p:nvSpPr>
        <p:spPr>
          <a:xfrm>
            <a:off x="3306154" y="4670404"/>
            <a:ext cx="189749" cy="887723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863"/>
          <p:cNvSpPr/>
          <p:nvPr/>
        </p:nvSpPr>
        <p:spPr>
          <a:xfrm>
            <a:off x="2405449" y="4257426"/>
            <a:ext cx="812016" cy="365259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" name="Shape 863"/>
          <p:cNvSpPr/>
          <p:nvPr/>
        </p:nvSpPr>
        <p:spPr>
          <a:xfrm flipH="1">
            <a:off x="1066311" y="4748973"/>
            <a:ext cx="461409" cy="7904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Shape 863"/>
          <p:cNvSpPr/>
          <p:nvPr/>
        </p:nvSpPr>
        <p:spPr>
          <a:xfrm flipH="1" flipV="1">
            <a:off x="1066311" y="5691850"/>
            <a:ext cx="461409" cy="6112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863"/>
          <p:cNvSpPr/>
          <p:nvPr/>
        </p:nvSpPr>
        <p:spPr>
          <a:xfrm flipH="1" flipV="1">
            <a:off x="1602420" y="6421372"/>
            <a:ext cx="640117" cy="31576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863"/>
          <p:cNvSpPr/>
          <p:nvPr/>
        </p:nvSpPr>
        <p:spPr>
          <a:xfrm flipV="1">
            <a:off x="3418173" y="5620709"/>
            <a:ext cx="152397" cy="66367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863"/>
          <p:cNvSpPr/>
          <p:nvPr/>
        </p:nvSpPr>
        <p:spPr>
          <a:xfrm flipV="1">
            <a:off x="1141015" y="4670404"/>
            <a:ext cx="2076452" cy="86904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863"/>
          <p:cNvSpPr/>
          <p:nvPr/>
        </p:nvSpPr>
        <p:spPr>
          <a:xfrm>
            <a:off x="1107797" y="5620707"/>
            <a:ext cx="2262067" cy="80066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863"/>
          <p:cNvSpPr/>
          <p:nvPr/>
        </p:nvSpPr>
        <p:spPr>
          <a:xfrm flipV="1">
            <a:off x="1527750" y="4361361"/>
            <a:ext cx="877729" cy="194169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3" name="Group 22"/>
          <p:cNvGrpSpPr/>
          <p:nvPr/>
        </p:nvGrpSpPr>
        <p:grpSpPr>
          <a:xfrm rot="8294419">
            <a:off x="915160" y="5234472"/>
            <a:ext cx="2856081" cy="510992"/>
            <a:chOff x="1582604" y="5589703"/>
            <a:chExt cx="2947796" cy="510991"/>
          </a:xfrm>
        </p:grpSpPr>
        <p:sp>
          <p:nvSpPr>
            <p:cNvPr id="24" name="Shape 891"/>
            <p:cNvSpPr/>
            <p:nvPr/>
          </p:nvSpPr>
          <p:spPr>
            <a:xfrm>
              <a:off x="1582604" y="5589703"/>
              <a:ext cx="508001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891"/>
            <p:cNvSpPr/>
            <p:nvPr/>
          </p:nvSpPr>
          <p:spPr>
            <a:xfrm>
              <a:off x="4022400" y="5592692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5" name="Shape 891"/>
          <p:cNvSpPr/>
          <p:nvPr/>
        </p:nvSpPr>
        <p:spPr>
          <a:xfrm>
            <a:off x="811898" y="528926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" name="Shape 891"/>
          <p:cNvSpPr/>
          <p:nvPr/>
        </p:nvSpPr>
        <p:spPr>
          <a:xfrm>
            <a:off x="3380824" y="528926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 rot="5400000">
            <a:off x="889602" y="5211512"/>
            <a:ext cx="3002224" cy="508002"/>
            <a:chOff x="1528176" y="5592692"/>
            <a:chExt cx="3002224" cy="508002"/>
          </a:xfrm>
        </p:grpSpPr>
        <p:sp>
          <p:nvSpPr>
            <p:cNvPr id="17" name="Shape 891"/>
            <p:cNvSpPr/>
            <p:nvPr/>
          </p:nvSpPr>
          <p:spPr>
            <a:xfrm>
              <a:off x="1528176" y="5592692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891"/>
            <p:cNvSpPr/>
            <p:nvPr/>
          </p:nvSpPr>
          <p:spPr>
            <a:xfrm>
              <a:off x="4022400" y="5592692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0" name="Group 19"/>
          <p:cNvGrpSpPr/>
          <p:nvPr/>
        </p:nvGrpSpPr>
        <p:grpSpPr>
          <a:xfrm rot="2500759">
            <a:off x="929949" y="5295251"/>
            <a:ext cx="3002224" cy="508002"/>
            <a:chOff x="1528176" y="5592692"/>
            <a:chExt cx="3002224" cy="508002"/>
          </a:xfrm>
        </p:grpSpPr>
        <p:sp>
          <p:nvSpPr>
            <p:cNvPr id="21" name="Shape 891"/>
            <p:cNvSpPr/>
            <p:nvPr/>
          </p:nvSpPr>
          <p:spPr>
            <a:xfrm>
              <a:off x="1528176" y="5592692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891"/>
            <p:cNvSpPr/>
            <p:nvPr/>
          </p:nvSpPr>
          <p:spPr>
            <a:xfrm>
              <a:off x="4022400" y="5592692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5" name="Shape 891"/>
          <p:cNvSpPr/>
          <p:nvPr/>
        </p:nvSpPr>
        <p:spPr>
          <a:xfrm>
            <a:off x="9575057" y="445855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" name="Shape 891"/>
          <p:cNvSpPr/>
          <p:nvPr/>
        </p:nvSpPr>
        <p:spPr>
          <a:xfrm>
            <a:off x="10802483" y="4479483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" name="Shape 891"/>
          <p:cNvSpPr/>
          <p:nvPr/>
        </p:nvSpPr>
        <p:spPr>
          <a:xfrm>
            <a:off x="11209543" y="6136234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" name="Shape 891"/>
          <p:cNvSpPr/>
          <p:nvPr/>
        </p:nvSpPr>
        <p:spPr>
          <a:xfrm>
            <a:off x="9346466" y="6121794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53" name="Straight Connector 17460"/>
          <p:cNvCxnSpPr>
            <a:cxnSpLocks noChangeShapeType="1"/>
          </p:cNvCxnSpPr>
          <p:nvPr/>
        </p:nvCxnSpPr>
        <p:spPr bwMode="auto">
          <a:xfrm flipV="1">
            <a:off x="10429658" y="4912781"/>
            <a:ext cx="0" cy="609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17460"/>
          <p:cNvCxnSpPr>
            <a:cxnSpLocks noChangeShapeType="1"/>
          </p:cNvCxnSpPr>
          <p:nvPr/>
        </p:nvCxnSpPr>
        <p:spPr bwMode="auto">
          <a:xfrm flipV="1">
            <a:off x="11646532" y="4915772"/>
            <a:ext cx="0" cy="609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Shape 891"/>
          <p:cNvSpPr/>
          <p:nvPr/>
        </p:nvSpPr>
        <p:spPr>
          <a:xfrm>
            <a:off x="10179433" y="4459310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Shape 891"/>
          <p:cNvSpPr/>
          <p:nvPr/>
        </p:nvSpPr>
        <p:spPr>
          <a:xfrm>
            <a:off x="11385560" y="4489747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55" name="Straight Connector 161"/>
          <p:cNvCxnSpPr>
            <a:cxnSpLocks noChangeShapeType="1"/>
          </p:cNvCxnSpPr>
          <p:nvPr/>
        </p:nvCxnSpPr>
        <p:spPr bwMode="auto">
          <a:xfrm flipV="1">
            <a:off x="10839832" y="552477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161"/>
          <p:cNvCxnSpPr>
            <a:cxnSpLocks noChangeShapeType="1"/>
          </p:cNvCxnSpPr>
          <p:nvPr/>
        </p:nvCxnSpPr>
        <p:spPr bwMode="auto">
          <a:xfrm flipV="1">
            <a:off x="10227967" y="554369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Shape 891"/>
          <p:cNvSpPr/>
          <p:nvPr/>
        </p:nvSpPr>
        <p:spPr>
          <a:xfrm>
            <a:off x="10616401" y="6141968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Shape 891"/>
          <p:cNvSpPr/>
          <p:nvPr/>
        </p:nvSpPr>
        <p:spPr>
          <a:xfrm>
            <a:off x="9988191" y="6141968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863"/>
          <p:cNvSpPr/>
          <p:nvPr/>
        </p:nvSpPr>
        <p:spPr>
          <a:xfrm flipH="1" flipV="1">
            <a:off x="5228774" y="5568422"/>
            <a:ext cx="461409" cy="61120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4970761" y="4067310"/>
            <a:ext cx="3120274" cy="3002224"/>
            <a:chOff x="2312527" y="3379880"/>
            <a:chExt cx="3120274" cy="3002224"/>
          </a:xfrm>
        </p:grpSpPr>
        <p:sp>
          <p:nvSpPr>
            <p:cNvPr id="68" name="Shape 863"/>
            <p:cNvSpPr/>
            <p:nvPr/>
          </p:nvSpPr>
          <p:spPr>
            <a:xfrm flipH="1">
              <a:off x="3221098" y="3626416"/>
              <a:ext cx="498228" cy="416073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" name="Shape 863"/>
            <p:cNvSpPr/>
            <p:nvPr/>
          </p:nvSpPr>
          <p:spPr>
            <a:xfrm flipH="1">
              <a:off x="3906075" y="5793458"/>
              <a:ext cx="812017" cy="315767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" name="Shape 863"/>
            <p:cNvSpPr/>
            <p:nvPr/>
          </p:nvSpPr>
          <p:spPr>
            <a:xfrm>
              <a:off x="4806750" y="4042488"/>
              <a:ext cx="189749" cy="887723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" name="Shape 863"/>
            <p:cNvSpPr/>
            <p:nvPr/>
          </p:nvSpPr>
          <p:spPr>
            <a:xfrm>
              <a:off x="3906076" y="3629480"/>
              <a:ext cx="812016" cy="365259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" name="Shape 863"/>
            <p:cNvSpPr/>
            <p:nvPr/>
          </p:nvSpPr>
          <p:spPr>
            <a:xfrm flipH="1">
              <a:off x="2566940" y="4121058"/>
              <a:ext cx="461408" cy="790477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" name="Shape 863"/>
            <p:cNvSpPr/>
            <p:nvPr/>
          </p:nvSpPr>
          <p:spPr>
            <a:xfrm flipH="1" flipV="1">
              <a:off x="3103048" y="5793457"/>
              <a:ext cx="640117" cy="315767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" name="Shape 863"/>
            <p:cNvSpPr/>
            <p:nvPr/>
          </p:nvSpPr>
          <p:spPr>
            <a:xfrm flipV="1">
              <a:off x="4918800" y="4992792"/>
              <a:ext cx="152397" cy="663672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75" name="Group 74"/>
            <p:cNvGrpSpPr/>
            <p:nvPr/>
          </p:nvGrpSpPr>
          <p:grpSpPr>
            <a:xfrm rot="8294419">
              <a:off x="2415787" y="4606557"/>
              <a:ext cx="2856081" cy="510991"/>
              <a:chOff x="1582604" y="5589703"/>
              <a:chExt cx="2947796" cy="510991"/>
            </a:xfrm>
          </p:grpSpPr>
          <p:sp>
            <p:nvSpPr>
              <p:cNvPr id="76" name="Shape 891"/>
              <p:cNvSpPr/>
              <p:nvPr/>
            </p:nvSpPr>
            <p:spPr>
              <a:xfrm>
                <a:off x="1582604" y="5589703"/>
                <a:ext cx="508001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Shape 891"/>
              <p:cNvSpPr/>
              <p:nvPr/>
            </p:nvSpPr>
            <p:spPr>
              <a:xfrm>
                <a:off x="4022400" y="5592692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8" name="Shape 891"/>
            <p:cNvSpPr/>
            <p:nvPr/>
          </p:nvSpPr>
          <p:spPr>
            <a:xfrm>
              <a:off x="2312527" y="4661351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9" name="Shape 891"/>
            <p:cNvSpPr/>
            <p:nvPr/>
          </p:nvSpPr>
          <p:spPr>
            <a:xfrm>
              <a:off x="4881451" y="4661351"/>
              <a:ext cx="508000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09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80" name="Group 79"/>
            <p:cNvGrpSpPr/>
            <p:nvPr/>
          </p:nvGrpSpPr>
          <p:grpSpPr>
            <a:xfrm rot="5400000">
              <a:off x="2390227" y="4626991"/>
              <a:ext cx="3002224" cy="508002"/>
              <a:chOff x="1528176" y="5592692"/>
              <a:chExt cx="3002224" cy="508002"/>
            </a:xfrm>
          </p:grpSpPr>
          <p:sp>
            <p:nvSpPr>
              <p:cNvPr id="81" name="Shape 891"/>
              <p:cNvSpPr/>
              <p:nvPr/>
            </p:nvSpPr>
            <p:spPr>
              <a:xfrm>
                <a:off x="1528176" y="5592692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2" name="Shape 891"/>
              <p:cNvSpPr/>
              <p:nvPr/>
            </p:nvSpPr>
            <p:spPr>
              <a:xfrm>
                <a:off x="4022400" y="5592692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2500759">
              <a:off x="2430577" y="4667335"/>
              <a:ext cx="3002224" cy="508002"/>
              <a:chOff x="1528176" y="5592692"/>
              <a:chExt cx="3002224" cy="508002"/>
            </a:xfrm>
          </p:grpSpPr>
          <p:sp>
            <p:nvSpPr>
              <p:cNvPr id="84" name="Shape 891"/>
              <p:cNvSpPr/>
              <p:nvPr/>
            </p:nvSpPr>
            <p:spPr>
              <a:xfrm>
                <a:off x="1528176" y="5592692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5" name="Shape 891"/>
              <p:cNvSpPr/>
              <p:nvPr/>
            </p:nvSpPr>
            <p:spPr>
              <a:xfrm>
                <a:off x="4022400" y="5592692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89" name="Shape 885"/>
          <p:cNvSpPr/>
          <p:nvPr/>
        </p:nvSpPr>
        <p:spPr>
          <a:xfrm>
            <a:off x="160594" y="7012856"/>
            <a:ext cx="4163886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O(n</a:t>
            </a:r>
            <a:r>
              <a:rPr lang="en-US" sz="3600" baseline="30000" dirty="0">
                <a:solidFill>
                  <a:schemeClr val="tx1"/>
                </a:solidFill>
              </a:rPr>
              <a:t>2</a:t>
            </a:r>
            <a:r>
              <a:rPr lang="en-US" sz="3600" dirty="0">
                <a:solidFill>
                  <a:schemeClr val="tx1"/>
                </a:solidFill>
              </a:rPr>
              <a:t>) links</a:t>
            </a:r>
          </a:p>
        </p:txBody>
      </p:sp>
      <p:sp>
        <p:nvSpPr>
          <p:cNvPr id="90" name="Shape 885"/>
          <p:cNvSpPr/>
          <p:nvPr/>
        </p:nvSpPr>
        <p:spPr>
          <a:xfrm>
            <a:off x="5239392" y="6980660"/>
            <a:ext cx="7236493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per-node capacity scales as 1/n</a:t>
            </a:r>
          </a:p>
        </p:txBody>
      </p:sp>
      <p:sp>
        <p:nvSpPr>
          <p:cNvPr id="125" name="Shape 885"/>
          <p:cNvSpPr/>
          <p:nvPr/>
        </p:nvSpPr>
        <p:spPr>
          <a:xfrm>
            <a:off x="363007" y="2048989"/>
            <a:ext cx="12157422" cy="77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How do we scale a network to many end-systems?</a:t>
            </a:r>
          </a:p>
        </p:txBody>
      </p:sp>
    </p:spTree>
    <p:extLst>
      <p:ext uri="{BB962C8B-B14F-4D97-AF65-F5344CB8AC3E}">
        <p14:creationId xmlns:p14="http://schemas.microsoft.com/office/powerpoint/2010/main" val="26655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5" grpId="0" animBg="1"/>
      <p:bldP spid="16" grpId="0" animBg="1"/>
      <p:bldP spid="45" grpId="0" animBg="1"/>
      <p:bldP spid="47" grpId="0" animBg="1"/>
      <p:bldP spid="48" grpId="0" animBg="1"/>
      <p:bldP spid="50" grpId="0" animBg="1"/>
      <p:bldP spid="46" grpId="0" animBg="1"/>
      <p:bldP spid="52" grpId="0" animBg="1"/>
      <p:bldP spid="49" grpId="0" animBg="1"/>
      <p:bldP spid="51" grpId="0" animBg="1"/>
      <p:bldP spid="87" grpId="0" animBg="1"/>
      <p:bldP spid="89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Today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44630" y="2768600"/>
            <a:ext cx="10464801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/>
              <a:t>What is a network made of?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/>
              <a:t>How is it shared?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tx1"/>
                </a:solidFill>
              </a:rPr>
              <a:t>How do we evaluate a network?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85863" y="8864631"/>
            <a:ext cx="120172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3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35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/>
          </p:cNvSpPr>
          <p:nvPr>
            <p:ph type="sldNum" sz="quarter" idx="2"/>
          </p:nvPr>
        </p:nvSpPr>
        <p:spPr>
          <a:xfrm>
            <a:off x="11925777" y="8864608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30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12" name="Shape 891"/>
          <p:cNvSpPr/>
          <p:nvPr/>
        </p:nvSpPr>
        <p:spPr>
          <a:xfrm>
            <a:off x="5178581" y="107425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 891"/>
          <p:cNvSpPr/>
          <p:nvPr/>
        </p:nvSpPr>
        <p:spPr>
          <a:xfrm>
            <a:off x="7672805" y="1074259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863"/>
          <p:cNvSpPr/>
          <p:nvPr/>
        </p:nvSpPr>
        <p:spPr>
          <a:xfrm>
            <a:off x="5686613" y="1304538"/>
            <a:ext cx="2024017" cy="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Shape 885"/>
          <p:cNvSpPr/>
          <p:nvPr/>
        </p:nvSpPr>
        <p:spPr>
          <a:xfrm>
            <a:off x="600650" y="7595261"/>
            <a:ext cx="12157422" cy="77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Switched networks enable efficient scaling!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42243" y="4006076"/>
            <a:ext cx="6088913" cy="3449451"/>
            <a:chOff x="3542212" y="4006045"/>
            <a:chExt cx="6088913" cy="3449451"/>
          </a:xfrm>
        </p:grpSpPr>
        <p:sp>
          <p:nvSpPr>
            <p:cNvPr id="104" name="Shape 863"/>
            <p:cNvSpPr/>
            <p:nvPr/>
          </p:nvSpPr>
          <p:spPr>
            <a:xfrm flipV="1">
              <a:off x="5537065" y="5332039"/>
              <a:ext cx="1485688" cy="616311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" name="Shape 863"/>
            <p:cNvSpPr/>
            <p:nvPr/>
          </p:nvSpPr>
          <p:spPr>
            <a:xfrm>
              <a:off x="5689465" y="6100749"/>
              <a:ext cx="2658100" cy="364650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" name="Shape 863"/>
            <p:cNvSpPr/>
            <p:nvPr/>
          </p:nvSpPr>
          <p:spPr>
            <a:xfrm>
              <a:off x="7174707" y="5332039"/>
              <a:ext cx="1286338" cy="1133360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" name="Shape 863"/>
            <p:cNvSpPr/>
            <p:nvPr/>
          </p:nvSpPr>
          <p:spPr>
            <a:xfrm flipH="1" flipV="1">
              <a:off x="4686755" y="5187582"/>
              <a:ext cx="578346" cy="760768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" name="Shape 863"/>
            <p:cNvSpPr/>
            <p:nvPr/>
          </p:nvSpPr>
          <p:spPr>
            <a:xfrm flipH="1" flipV="1">
              <a:off x="3786527" y="5948350"/>
              <a:ext cx="1478573" cy="0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" name="Shape 863"/>
            <p:cNvSpPr/>
            <p:nvPr/>
          </p:nvSpPr>
          <p:spPr>
            <a:xfrm flipH="1">
              <a:off x="4686754" y="6100750"/>
              <a:ext cx="730745" cy="846746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" name="Shape 863"/>
            <p:cNvSpPr/>
            <p:nvPr/>
          </p:nvSpPr>
          <p:spPr>
            <a:xfrm flipH="1">
              <a:off x="7022752" y="4222895"/>
              <a:ext cx="100353" cy="1109143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" name="Shape 863"/>
            <p:cNvSpPr/>
            <p:nvPr/>
          </p:nvSpPr>
          <p:spPr>
            <a:xfrm flipH="1">
              <a:off x="8155879" y="6608750"/>
              <a:ext cx="247671" cy="573866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" name="Shape 863"/>
            <p:cNvSpPr/>
            <p:nvPr/>
          </p:nvSpPr>
          <p:spPr>
            <a:xfrm>
              <a:off x="8461045" y="6465400"/>
              <a:ext cx="662080" cy="482096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" name="Shape 863"/>
            <p:cNvSpPr/>
            <p:nvPr/>
          </p:nvSpPr>
          <p:spPr>
            <a:xfrm flipV="1">
              <a:off x="8461044" y="5948350"/>
              <a:ext cx="839103" cy="447385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" name="Shape 863"/>
            <p:cNvSpPr/>
            <p:nvPr/>
          </p:nvSpPr>
          <p:spPr>
            <a:xfrm flipV="1">
              <a:off x="7203554" y="4740197"/>
              <a:ext cx="839103" cy="447385"/>
            </a:xfrm>
            <a:prstGeom prst="line">
              <a:avLst/>
            </a:prstGeom>
            <a:ln w="63500">
              <a:solidFill>
                <a:srgbClr val="797979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42212" y="4006045"/>
              <a:ext cx="6088913" cy="3449451"/>
              <a:chOff x="-699462" y="2932654"/>
              <a:chExt cx="6088913" cy="3449451"/>
            </a:xfrm>
          </p:grpSpPr>
          <p:grpSp>
            <p:nvGrpSpPr>
              <p:cNvPr id="88" name="Group 87"/>
              <p:cNvGrpSpPr/>
              <p:nvPr/>
            </p:nvGrpSpPr>
            <p:grpSpPr>
              <a:xfrm rot="8294419">
                <a:off x="-34586" y="4097102"/>
                <a:ext cx="4427586" cy="1167540"/>
                <a:chOff x="1928666" y="6505230"/>
                <a:chExt cx="4569765" cy="1167540"/>
              </a:xfrm>
            </p:grpSpPr>
            <p:sp>
              <p:nvSpPr>
                <p:cNvPr id="99" name="Shape 891"/>
                <p:cNvSpPr/>
                <p:nvPr/>
              </p:nvSpPr>
              <p:spPr>
                <a:xfrm>
                  <a:off x="1928666" y="6505230"/>
                  <a:ext cx="508001" cy="50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7" y="2882"/>
                      </a:moveTo>
                      <a:cubicBezTo>
                        <a:pt x="20639" y="6724"/>
                        <a:pt x="20639" y="12954"/>
                        <a:pt x="16797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7" y="2882"/>
                      </a:cubicBezTo>
                    </a:path>
                  </a:pathLst>
                </a:custGeom>
                <a:solidFill>
                  <a:srgbClr val="0096F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" name="Shape 891"/>
                <p:cNvSpPr/>
                <p:nvPr/>
              </p:nvSpPr>
              <p:spPr>
                <a:xfrm>
                  <a:off x="5990431" y="7164768"/>
                  <a:ext cx="508000" cy="50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7" y="2882"/>
                      </a:moveTo>
                      <a:cubicBezTo>
                        <a:pt x="20639" y="6724"/>
                        <a:pt x="20639" y="12954"/>
                        <a:pt x="16797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7" y="2882"/>
                      </a:cubicBezTo>
                    </a:path>
                  </a:pathLst>
                </a:custGeom>
                <a:solidFill>
                  <a:srgbClr val="0096F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91" name="Shape 891"/>
              <p:cNvSpPr/>
              <p:nvPr/>
            </p:nvSpPr>
            <p:spPr>
              <a:xfrm>
                <a:off x="-699462" y="4661351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Shape 891"/>
              <p:cNvSpPr/>
              <p:nvPr/>
            </p:nvSpPr>
            <p:spPr>
              <a:xfrm>
                <a:off x="4881451" y="4661351"/>
                <a:ext cx="508000" cy="50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solidFill>
                <a:srgbClr val="0096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 rot="5400000">
                <a:off x="1651890" y="3888654"/>
                <a:ext cx="3449451" cy="1537451"/>
                <a:chOff x="1080949" y="5592692"/>
                <a:chExt cx="3449451" cy="1537451"/>
              </a:xfrm>
            </p:grpSpPr>
            <p:sp>
              <p:nvSpPr>
                <p:cNvPr id="97" name="Shape 891"/>
                <p:cNvSpPr/>
                <p:nvPr/>
              </p:nvSpPr>
              <p:spPr>
                <a:xfrm>
                  <a:off x="1080949" y="6622141"/>
                  <a:ext cx="508000" cy="50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7" y="2882"/>
                      </a:moveTo>
                      <a:cubicBezTo>
                        <a:pt x="20639" y="6724"/>
                        <a:pt x="20639" y="12954"/>
                        <a:pt x="16797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7" y="2882"/>
                      </a:cubicBezTo>
                    </a:path>
                  </a:pathLst>
                </a:custGeom>
                <a:solidFill>
                  <a:srgbClr val="0096F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" name="Shape 891"/>
                <p:cNvSpPr/>
                <p:nvPr/>
              </p:nvSpPr>
              <p:spPr>
                <a:xfrm>
                  <a:off x="4022400" y="5592692"/>
                  <a:ext cx="508000" cy="50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7" y="2882"/>
                      </a:moveTo>
                      <a:cubicBezTo>
                        <a:pt x="20639" y="6724"/>
                        <a:pt x="20639" y="12954"/>
                        <a:pt x="16797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7" y="2882"/>
                      </a:cubicBezTo>
                    </a:path>
                  </a:pathLst>
                </a:custGeom>
                <a:solidFill>
                  <a:srgbClr val="0096F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 rot="2500759">
                <a:off x="163116" y="3804210"/>
                <a:ext cx="4941134" cy="2234253"/>
                <a:chOff x="-410734" y="5592692"/>
                <a:chExt cx="4941134" cy="2234253"/>
              </a:xfrm>
            </p:grpSpPr>
            <p:sp>
              <p:nvSpPr>
                <p:cNvPr id="95" name="Shape 891"/>
                <p:cNvSpPr/>
                <p:nvPr/>
              </p:nvSpPr>
              <p:spPr>
                <a:xfrm>
                  <a:off x="-410734" y="7318943"/>
                  <a:ext cx="508000" cy="50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7" y="2882"/>
                      </a:moveTo>
                      <a:cubicBezTo>
                        <a:pt x="20639" y="6724"/>
                        <a:pt x="20639" y="12954"/>
                        <a:pt x="16797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7" y="2882"/>
                      </a:cubicBezTo>
                    </a:path>
                  </a:pathLst>
                </a:custGeom>
                <a:solidFill>
                  <a:srgbClr val="0096F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" name="Shape 891"/>
                <p:cNvSpPr/>
                <p:nvPr/>
              </p:nvSpPr>
              <p:spPr>
                <a:xfrm>
                  <a:off x="4022400" y="5592692"/>
                  <a:ext cx="508000" cy="50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7" y="2882"/>
                      </a:moveTo>
                      <a:cubicBezTo>
                        <a:pt x="20639" y="6724"/>
                        <a:pt x="20639" y="12954"/>
                        <a:pt x="16797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7" y="2882"/>
                      </a:cubicBezTo>
                    </a:path>
                  </a:pathLst>
                </a:custGeom>
                <a:solidFill>
                  <a:srgbClr val="0096FF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sp>
          <p:nvSpPr>
            <p:cNvPr id="101" name="Rounded Rectangle 100"/>
            <p:cNvSpPr/>
            <p:nvPr/>
          </p:nvSpPr>
          <p:spPr>
            <a:xfrm>
              <a:off x="5152689" y="5550199"/>
              <a:ext cx="560250" cy="76676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63072" y="4955187"/>
              <a:ext cx="560250" cy="76676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155880" y="6082021"/>
              <a:ext cx="560250" cy="76676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17" name="Shape 885"/>
          <p:cNvSpPr/>
          <p:nvPr/>
        </p:nvSpPr>
        <p:spPr>
          <a:xfrm>
            <a:off x="363007" y="2048989"/>
            <a:ext cx="12157422" cy="77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How do we scale a network to many end-systems?</a:t>
            </a:r>
          </a:p>
        </p:txBody>
      </p:sp>
    </p:spTree>
    <p:extLst>
      <p:ext uri="{BB962C8B-B14F-4D97-AF65-F5344CB8AC3E}">
        <p14:creationId xmlns:p14="http://schemas.microsoft.com/office/powerpoint/2010/main" val="31218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Two approaches to sharing</a:t>
            </a:r>
            <a:endParaRPr sz="6500" dirty="0"/>
          </a:p>
        </p:txBody>
      </p:sp>
      <p:sp>
        <p:nvSpPr>
          <p:cNvPr id="850" name="Shape 850"/>
          <p:cNvSpPr>
            <a:spLocks noGrp="1"/>
          </p:cNvSpPr>
          <p:nvPr>
            <p:ph type="body" idx="1"/>
          </p:nvPr>
        </p:nvSpPr>
        <p:spPr>
          <a:xfrm>
            <a:off x="1244601" y="2768600"/>
            <a:ext cx="11230298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Reservations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On demand</a:t>
            </a:r>
          </a:p>
          <a:p>
            <a:pPr marL="317129" indent="0">
              <a:buNone/>
              <a:defRPr sz="1800">
                <a:solidFill>
                  <a:srgbClr val="000000"/>
                </a:solidFill>
              </a:defRPr>
            </a:pPr>
            <a:endParaRPr lang="en-US" sz="4400" dirty="0"/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31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Chart 7"/>
          <p:cNvGraphicFramePr>
            <a:graphicFrameLocks/>
          </p:cNvGraphicFramePr>
          <p:nvPr/>
        </p:nvGraphicFramePr>
        <p:xfrm>
          <a:off x="225778" y="6737211"/>
          <a:ext cx="4334933" cy="296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6737211"/>
                        <a:ext cx="4334933" cy="296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2" name="Chart 5"/>
          <p:cNvGraphicFramePr>
            <a:graphicFrameLocks/>
          </p:cNvGraphicFramePr>
          <p:nvPr/>
        </p:nvGraphicFramePr>
        <p:xfrm>
          <a:off x="225778" y="1352410"/>
          <a:ext cx="4334933" cy="296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1352410"/>
                        <a:ext cx="4334933" cy="296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Chart 6"/>
          <p:cNvGraphicFramePr>
            <a:graphicFrameLocks/>
          </p:cNvGraphicFramePr>
          <p:nvPr/>
        </p:nvGraphicFramePr>
        <p:xfrm>
          <a:off x="225427" y="4046538"/>
          <a:ext cx="4335462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7" y="4046538"/>
                        <a:ext cx="4335462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2831" y="3072845"/>
            <a:ext cx="1951177" cy="623760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accent1"/>
                </a:solidFill>
                <a:latin typeface="+mn-lt"/>
              </a:rPr>
              <a:t>12Mbps</a:t>
            </a:r>
          </a:p>
        </p:txBody>
      </p:sp>
      <p:sp>
        <p:nvSpPr>
          <p:cNvPr id="87047" name="Title 3"/>
          <p:cNvSpPr>
            <a:spLocks noGrp="1"/>
          </p:cNvSpPr>
          <p:nvPr>
            <p:ph type="title"/>
          </p:nvPr>
        </p:nvSpPr>
        <p:spPr>
          <a:xfrm>
            <a:off x="225778" y="-112908"/>
            <a:ext cx="12513020" cy="2216727"/>
          </a:xfrm>
        </p:spPr>
        <p:txBody>
          <a:bodyPr/>
          <a:lstStyle/>
          <a:p>
            <a:r>
              <a:rPr lang="en-US" sz="5400" dirty="0">
                <a:latin typeface="+mj-lt"/>
                <a:ea typeface="ＭＳ Ｐゴシック" charset="0"/>
                <a:cs typeface="ＭＳ Ｐゴシック" charset="0"/>
              </a:rPr>
              <a:t>Intuition: Three sources of “</a:t>
            </a:r>
            <a:r>
              <a:rPr lang="en-US" sz="5400" dirty="0" err="1">
                <a:latin typeface="+mj-lt"/>
                <a:ea typeface="ＭＳ Ｐゴシック" charset="0"/>
                <a:cs typeface="ＭＳ Ｐゴシック" charset="0"/>
              </a:rPr>
              <a:t>bursty</a:t>
            </a:r>
            <a:r>
              <a:rPr lang="en-US" sz="5400" dirty="0">
                <a:latin typeface="+mj-lt"/>
                <a:ea typeface="ＭＳ Ｐゴシック" charset="0"/>
                <a:cs typeface="ＭＳ Ｐゴシック" charset="0"/>
              </a:rPr>
              <a:t>” traffic</a:t>
            </a:r>
          </a:p>
        </p:txBody>
      </p: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6773333" y="5104838"/>
            <a:ext cx="5321583" cy="2217138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98027" y="6601128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8027" y="9302044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8027" y="3905956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94076" y="8909410"/>
            <a:ext cx="2396998" cy="787903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72694" y="5104838"/>
            <a:ext cx="0" cy="2217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68175" y="4506154"/>
            <a:ext cx="5502643" cy="569038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Link capacity = 30Mbps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55452" y="2996011"/>
            <a:ext cx="42952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1960875" y="3014687"/>
            <a:ext cx="0" cy="89127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/>
          <p:cNvSpPr txBox="1"/>
          <p:nvPr/>
        </p:nvSpPr>
        <p:spPr>
          <a:xfrm>
            <a:off x="3518517" y="5783875"/>
            <a:ext cx="1951177" cy="623760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11Mbps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481137" y="5651009"/>
            <a:ext cx="429524" cy="0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3686561" y="5651011"/>
            <a:ext cx="0" cy="928622"/>
          </a:xfrm>
          <a:prstGeom prst="straightConnector1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1470658" y="8466798"/>
            <a:ext cx="1951177" cy="623760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rgbClr val="008000"/>
                </a:solidFill>
                <a:latin typeface="+mn-lt"/>
              </a:rPr>
              <a:t>13Mbps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33279" y="8371288"/>
            <a:ext cx="429524" cy="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>
            <a:off x="1638702" y="8371290"/>
            <a:ext cx="0" cy="928622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6495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Chart 7"/>
          <p:cNvGraphicFramePr>
            <a:graphicFrameLocks/>
          </p:cNvGraphicFramePr>
          <p:nvPr/>
        </p:nvGraphicFramePr>
        <p:xfrm>
          <a:off x="225778" y="6737211"/>
          <a:ext cx="4334933" cy="296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6737211"/>
                        <a:ext cx="4334933" cy="296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2" name="Chart 5"/>
          <p:cNvGraphicFramePr>
            <a:graphicFrameLocks/>
          </p:cNvGraphicFramePr>
          <p:nvPr/>
        </p:nvGraphicFramePr>
        <p:xfrm>
          <a:off x="225778" y="1352410"/>
          <a:ext cx="4334933" cy="296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1352410"/>
                        <a:ext cx="4334933" cy="296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Chart 6"/>
          <p:cNvGraphicFramePr>
            <a:graphicFrameLocks/>
          </p:cNvGraphicFramePr>
          <p:nvPr/>
        </p:nvGraphicFramePr>
        <p:xfrm>
          <a:off x="225427" y="4046538"/>
          <a:ext cx="4335462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7" y="4046538"/>
                        <a:ext cx="4335462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2831" y="3072845"/>
            <a:ext cx="1951177" cy="623760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accent1"/>
                </a:solidFill>
                <a:latin typeface="+mn-lt"/>
              </a:rPr>
              <a:t>12Mbps</a:t>
            </a:r>
          </a:p>
        </p:txBody>
      </p:sp>
      <p:sp>
        <p:nvSpPr>
          <p:cNvPr id="87047" name="Title 3"/>
          <p:cNvSpPr>
            <a:spLocks noGrp="1"/>
          </p:cNvSpPr>
          <p:nvPr>
            <p:ph type="title"/>
          </p:nvPr>
        </p:nvSpPr>
        <p:spPr>
          <a:xfrm>
            <a:off x="225778" y="-223745"/>
            <a:ext cx="12513020" cy="2438400"/>
          </a:xfrm>
        </p:spPr>
        <p:txBody>
          <a:bodyPr/>
          <a:lstStyle/>
          <a:p>
            <a:r>
              <a:rPr lang="en-US" sz="5400" dirty="0">
                <a:latin typeface="Arial" charset="0"/>
                <a:ea typeface="ＭＳ Ｐゴシック" charset="0"/>
                <a:cs typeface="ＭＳ Ｐゴシック" charset="0"/>
              </a:rPr>
              <a:t>Intuition: reservations</a:t>
            </a:r>
          </a:p>
        </p:txBody>
      </p: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6773333" y="5104838"/>
            <a:ext cx="5321583" cy="2217138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98027" y="6601128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8027" y="9302044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8027" y="3905956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94076" y="8909410"/>
            <a:ext cx="2396998" cy="787903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72694" y="5104838"/>
            <a:ext cx="0" cy="2217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55452" y="2996011"/>
            <a:ext cx="42952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1960875" y="3014687"/>
            <a:ext cx="0" cy="89127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/>
          <p:cNvSpPr txBox="1"/>
          <p:nvPr/>
        </p:nvSpPr>
        <p:spPr>
          <a:xfrm>
            <a:off x="3518517" y="5783875"/>
            <a:ext cx="1951177" cy="623760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11Mbps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481137" y="5651009"/>
            <a:ext cx="429524" cy="0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3686561" y="5651011"/>
            <a:ext cx="0" cy="928622"/>
          </a:xfrm>
          <a:prstGeom prst="straightConnector1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1470658" y="8466798"/>
            <a:ext cx="1951177" cy="623760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rgbClr val="008000"/>
                </a:solidFill>
                <a:latin typeface="+mn-lt"/>
              </a:rPr>
              <a:t>13Mbps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33279" y="8371288"/>
            <a:ext cx="429524" cy="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>
            <a:off x="1638702" y="8371290"/>
            <a:ext cx="0" cy="928622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3" name="Group 32"/>
          <p:cNvGrpSpPr/>
          <p:nvPr/>
        </p:nvGrpSpPr>
        <p:grpSpPr>
          <a:xfrm>
            <a:off x="6580164" y="5101967"/>
            <a:ext cx="5698631" cy="2219396"/>
            <a:chOff x="6412089" y="5120641"/>
            <a:chExt cx="5698631" cy="2219396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6412089" y="5120641"/>
              <a:ext cx="5698631" cy="2217138"/>
              <a:chOff x="5029200" y="3589577"/>
              <a:chExt cx="2840743" cy="155914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029200" y="5148726"/>
                <a:ext cx="2840743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029200" y="4629539"/>
                <a:ext cx="284074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29200" y="4108765"/>
                <a:ext cx="284074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029200" y="3589577"/>
                <a:ext cx="2840743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7434863" y="5129671"/>
              <a:ext cx="0" cy="7518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563752" y="5872482"/>
              <a:ext cx="0" cy="7518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9712960" y="6585939"/>
              <a:ext cx="0" cy="7540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368175" y="4506154"/>
            <a:ext cx="5502643" cy="569038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Link capacity = 30Mbps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76152" y="7516000"/>
            <a:ext cx="5502643" cy="569038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Each source gets 10Mbps</a:t>
            </a:r>
          </a:p>
        </p:txBody>
      </p:sp>
      <p:graphicFrame>
        <p:nvGraphicFramePr>
          <p:cNvPr id="4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51969"/>
              </p:ext>
            </p:extLst>
          </p:nvPr>
        </p:nvGraphicFramePr>
        <p:xfrm>
          <a:off x="225778" y="6737211"/>
          <a:ext cx="4334933" cy="296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r:id="rId9" imgW="3047748" imgH="2090755" progId="Excel.Chart.8">
                  <p:embed/>
                </p:oleObj>
              </mc:Choice>
              <mc:Fallback>
                <p:oleObj r:id="rId9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6737211"/>
                        <a:ext cx="4334933" cy="296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692873"/>
              </p:ext>
            </p:extLst>
          </p:nvPr>
        </p:nvGraphicFramePr>
        <p:xfrm>
          <a:off x="225778" y="1352410"/>
          <a:ext cx="4334933" cy="296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" r:id="rId11" imgW="3047748" imgH="2084660" progId="Excel.Chart.8">
                  <p:embed/>
                </p:oleObj>
              </mc:Choice>
              <mc:Fallback>
                <p:oleObj r:id="rId11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1352410"/>
                        <a:ext cx="4334933" cy="296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55802"/>
              </p:ext>
            </p:extLst>
          </p:nvPr>
        </p:nvGraphicFramePr>
        <p:xfrm>
          <a:off x="225778" y="4045938"/>
          <a:ext cx="4334933" cy="296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Chart" r:id="rId13" imgW="3047748" imgH="2084660" progId="Excel.Chart.8">
                  <p:embed/>
                </p:oleObj>
              </mc:Choice>
              <mc:Fallback>
                <p:oleObj name="Chart" r:id="rId1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4045938"/>
                        <a:ext cx="4334933" cy="296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10"/>
          <p:cNvGrpSpPr>
            <a:grpSpLocks/>
          </p:cNvGrpSpPr>
          <p:nvPr/>
        </p:nvGrpSpPr>
        <p:grpSpPr bwMode="auto">
          <a:xfrm>
            <a:off x="298027" y="5881513"/>
            <a:ext cx="4684890" cy="738293"/>
            <a:chOff x="213360" y="2539282"/>
            <a:chExt cx="8829040" cy="51887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35"/>
          <p:cNvGrpSpPr>
            <a:grpSpLocks/>
          </p:cNvGrpSpPr>
          <p:nvPr/>
        </p:nvGrpSpPr>
        <p:grpSpPr bwMode="auto">
          <a:xfrm>
            <a:off x="298027" y="8566009"/>
            <a:ext cx="4684890" cy="736036"/>
            <a:chOff x="213360" y="2539282"/>
            <a:chExt cx="8829040" cy="51887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38"/>
          <p:cNvGrpSpPr>
            <a:grpSpLocks/>
          </p:cNvGrpSpPr>
          <p:nvPr/>
        </p:nvGrpSpPr>
        <p:grpSpPr bwMode="auto">
          <a:xfrm>
            <a:off x="298027" y="3167664"/>
            <a:ext cx="4684890" cy="738293"/>
            <a:chOff x="213360" y="2539282"/>
            <a:chExt cx="8829040" cy="51887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5201920" y="2556512"/>
            <a:ext cx="7802880" cy="869980"/>
          </a:xfrm>
          <a:prstGeom prst="rect">
            <a:avLst/>
          </a:prstGeom>
          <a:noFill/>
        </p:spPr>
        <p:txBody>
          <a:bodyPr lIns="129898" tIns="64949" rIns="129898" bIns="64949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</p:spTree>
    <p:extLst>
      <p:ext uri="{BB962C8B-B14F-4D97-AF65-F5344CB8AC3E}">
        <p14:creationId xmlns:p14="http://schemas.microsoft.com/office/powerpoint/2010/main" val="151951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OleChart spid="46" grpId="0"/>
      <p:bldOleChart spid="47" grpId="0"/>
      <p:bldOleChart spid="48" grpId="0"/>
      <p:bldP spid="5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9"/>
          <p:cNvGrpSpPr>
            <a:grpSpLocks/>
          </p:cNvGrpSpPr>
          <p:nvPr/>
        </p:nvGrpSpPr>
        <p:grpSpPr bwMode="auto">
          <a:xfrm>
            <a:off x="298027" y="4400411"/>
            <a:ext cx="4684890" cy="2219395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9091" name="Chart 13"/>
          <p:cNvGraphicFramePr>
            <a:graphicFrameLocks/>
          </p:cNvGraphicFramePr>
          <p:nvPr/>
        </p:nvGraphicFramePr>
        <p:xfrm>
          <a:off x="225778" y="4045938"/>
          <a:ext cx="4334933" cy="296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5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4045938"/>
                        <a:ext cx="4334933" cy="296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5782" y="6737186"/>
            <a:ext cx="4757134" cy="2969031"/>
            <a:chOff x="158503" y="4737793"/>
            <a:chExt cx="3345064" cy="20868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102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6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5815" y="1352442"/>
            <a:ext cx="4757133" cy="2966656"/>
            <a:chOff x="158503" y="950255"/>
            <a:chExt cx="3345060" cy="20868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100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7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095" name="TextBox 27"/>
          <p:cNvSpPr txBox="1">
            <a:spLocks noChangeArrowheads="1"/>
          </p:cNvSpPr>
          <p:nvPr/>
        </p:nvSpPr>
        <p:spPr bwMode="auto">
          <a:xfrm>
            <a:off x="5448931" y="4486224"/>
            <a:ext cx="262333" cy="4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898" tIns="64949" rIns="129898" bIns="6494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01920" y="2375049"/>
            <a:ext cx="7802880" cy="869980"/>
          </a:xfrm>
          <a:prstGeom prst="rect">
            <a:avLst/>
          </a:prstGeom>
          <a:noFill/>
        </p:spPr>
        <p:txBody>
          <a:bodyPr lIns="129898" tIns="64949" rIns="129898" bIns="64949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4076" y="8909410"/>
            <a:ext cx="2396998" cy="787903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225778" y="-223745"/>
            <a:ext cx="12513020" cy="2438400"/>
          </a:xfrm>
        </p:spPr>
        <p:txBody>
          <a:bodyPr/>
          <a:lstStyle/>
          <a:p>
            <a:r>
              <a:rPr lang="en-US" sz="5400" dirty="0">
                <a:latin typeface="Arial" charset="0"/>
                <a:ea typeface="ＭＳ Ｐゴシック" charset="0"/>
                <a:cs typeface="ＭＳ Ｐゴシック" charset="0"/>
              </a:rPr>
              <a:t>Intuition: on demand</a:t>
            </a: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6773333" y="5104838"/>
            <a:ext cx="5321583" cy="2217138"/>
            <a:chOff x="5029200" y="3589577"/>
            <a:chExt cx="2840743" cy="155914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9272694" y="5104838"/>
            <a:ext cx="0" cy="2217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68175" y="4506154"/>
            <a:ext cx="5502643" cy="569038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Link capacity = 30Mbps</a:t>
            </a:r>
          </a:p>
        </p:txBody>
      </p:sp>
    </p:spTree>
    <p:extLst>
      <p:ext uri="{BB962C8B-B14F-4D97-AF65-F5344CB8AC3E}">
        <p14:creationId xmlns:p14="http://schemas.microsoft.com/office/powerpoint/2010/main" val="139717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4600" y="2768631"/>
            <a:ext cx="11323672" cy="5714999"/>
          </a:xfrm>
        </p:spPr>
        <p:txBody>
          <a:bodyPr/>
          <a:lstStyle/>
          <a:p>
            <a:pPr marL="317129" indent="0">
              <a:buNone/>
            </a:pPr>
            <a:r>
              <a:rPr lang="en-US" dirty="0" smtClean="0"/>
              <a:t>Switching on-demand exploits </a:t>
            </a:r>
            <a:r>
              <a:rPr lang="en-US" i="1" dirty="0" smtClean="0">
                <a:solidFill>
                  <a:srgbClr val="FF0000"/>
                </a:solidFill>
              </a:rPr>
              <a:t>statistical multiplexing </a:t>
            </a:r>
            <a:r>
              <a:rPr lang="en-US" dirty="0" smtClean="0">
                <a:solidFill>
                  <a:schemeClr val="tx1"/>
                </a:solidFill>
              </a:rPr>
              <a:t>better than reservations</a:t>
            </a:r>
          </a:p>
          <a:p>
            <a:r>
              <a:rPr lang="en-US" sz="4000" dirty="0">
                <a:solidFill>
                  <a:srgbClr val="800080"/>
                </a:solidFill>
              </a:rPr>
              <a:t>Sharing using the statistics of demand</a:t>
            </a:r>
          </a:p>
          <a:p>
            <a:r>
              <a:rPr lang="en-US" sz="4000" dirty="0">
                <a:solidFill>
                  <a:srgbClr val="800080"/>
                </a:solidFill>
              </a:rPr>
              <a:t>Good for </a:t>
            </a:r>
            <a:r>
              <a:rPr lang="en-US" sz="4000" dirty="0" err="1">
                <a:solidFill>
                  <a:srgbClr val="800080"/>
                </a:solidFill>
              </a:rPr>
              <a:t>bursty</a:t>
            </a:r>
            <a:r>
              <a:rPr lang="en-US" sz="4000" dirty="0">
                <a:solidFill>
                  <a:srgbClr val="800080"/>
                </a:solidFill>
              </a:rPr>
              <a:t> traffic (average &lt;&lt; peak demand)</a:t>
            </a:r>
          </a:p>
          <a:p>
            <a:r>
              <a:rPr lang="en-US" sz="4000" dirty="0">
                <a:solidFill>
                  <a:srgbClr val="800080"/>
                </a:solidFill>
              </a:rPr>
              <a:t>Similar to insurance, with the same failure mode</a:t>
            </a:r>
          </a:p>
          <a:p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1" name="Chart 7"/>
          <p:cNvGraphicFramePr>
            <a:graphicFrameLocks/>
          </p:cNvGraphicFramePr>
          <p:nvPr/>
        </p:nvGraphicFramePr>
        <p:xfrm>
          <a:off x="-1372729" y="3070580"/>
          <a:ext cx="4334933" cy="296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72729" y="3070580"/>
                        <a:ext cx="4334933" cy="296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2" name="Chart 5"/>
          <p:cNvGraphicFramePr>
            <a:graphicFrameLocks/>
          </p:cNvGraphicFramePr>
          <p:nvPr/>
        </p:nvGraphicFramePr>
        <p:xfrm>
          <a:off x="1553351" y="2095220"/>
          <a:ext cx="4334933" cy="296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351" y="2095220"/>
                        <a:ext cx="4334933" cy="296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Chart 6"/>
          <p:cNvGraphicFramePr>
            <a:graphicFrameLocks/>
          </p:cNvGraphicFramePr>
          <p:nvPr/>
        </p:nvGraphicFramePr>
        <p:xfrm>
          <a:off x="225778" y="4045938"/>
          <a:ext cx="4334933" cy="296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78" y="4045938"/>
                        <a:ext cx="4334933" cy="296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298027" y="6619804"/>
            <a:ext cx="468489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26560" y="4443309"/>
            <a:ext cx="0" cy="2108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3493" y="4443307"/>
            <a:ext cx="532158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17227" y="8453120"/>
            <a:ext cx="9753600" cy="839202"/>
          </a:xfrm>
          <a:prstGeom prst="rect">
            <a:avLst/>
          </a:prstGeom>
          <a:noFill/>
        </p:spPr>
        <p:txBody>
          <a:bodyPr lIns="129898" tIns="64949" rIns="129898" bIns="64949">
            <a:spAutoFit/>
          </a:bodyPr>
          <a:lstStyle/>
          <a:p>
            <a:pPr algn="ctr">
              <a:defRPr/>
            </a:pPr>
            <a:r>
              <a:rPr lang="en-US" sz="46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678" y="6594510"/>
            <a:ext cx="2396998" cy="787903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6773333" y="5104838"/>
            <a:ext cx="5321583" cy="2217138"/>
            <a:chOff x="5029200" y="3589577"/>
            <a:chExt cx="2840743" cy="155914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9272694" y="5104838"/>
            <a:ext cx="0" cy="2217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68175" y="4506154"/>
            <a:ext cx="5502643" cy="569038"/>
          </a:xfrm>
          <a:prstGeom prst="rect">
            <a:avLst/>
          </a:prstGeom>
          <a:noFill/>
        </p:spPr>
        <p:txBody>
          <a:bodyPr wrap="square" lIns="129898" tIns="64949" rIns="129898" bIns="64949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Link capacity = 30Mbps</a:t>
            </a:r>
          </a:p>
        </p:txBody>
      </p: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225778" y="-223745"/>
            <a:ext cx="12513020" cy="2438400"/>
          </a:xfrm>
        </p:spPr>
        <p:txBody>
          <a:bodyPr/>
          <a:lstStyle/>
          <a:p>
            <a:r>
              <a:rPr lang="en-US" sz="5400" dirty="0">
                <a:latin typeface="Arial" charset="0"/>
                <a:ea typeface="ＭＳ Ｐゴシック" charset="0"/>
                <a:cs typeface="ＭＳ Ｐゴシック" charset="0"/>
              </a:rPr>
              <a:t>Intuition: on demand</a:t>
            </a:r>
          </a:p>
        </p:txBody>
      </p:sp>
    </p:spTree>
    <p:extLst>
      <p:ext uri="{BB962C8B-B14F-4D97-AF65-F5344CB8AC3E}">
        <p14:creationId xmlns:p14="http://schemas.microsoft.com/office/powerpoint/2010/main" val="165816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541867" y="607343"/>
            <a:ext cx="12137813" cy="1668497"/>
          </a:xfrm>
        </p:spPr>
        <p:txBody>
          <a:bodyPr/>
          <a:lstStyle/>
          <a:p>
            <a:r>
              <a:rPr lang="en-US" sz="5400" dirty="0">
                <a:latin typeface="+mj-lt"/>
                <a:ea typeface="ＭＳ Ｐゴシック" charset="0"/>
                <a:cs typeface="ＭＳ Ｐゴシック" charset="0"/>
              </a:rPr>
              <a:t>Statistical multiplexing is a </a:t>
            </a:r>
            <a:br>
              <a:rPr lang="en-US" sz="5400" dirty="0"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5400" dirty="0">
                <a:latin typeface="+mj-lt"/>
                <a:ea typeface="ＭＳ Ｐゴシック" charset="0"/>
                <a:cs typeface="ＭＳ Ｐゴシック" charset="0"/>
              </a:rPr>
              <a:t>recurrent theme in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828996"/>
            <a:ext cx="11704320" cy="6274364"/>
          </a:xfrm>
          <a:extLst/>
        </p:spPr>
        <p:txBody>
          <a:bodyPr/>
          <a:lstStyle/>
          <a:p>
            <a:pPr lvl="5"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Phone network rather than dedicated lines</a:t>
            </a:r>
          </a:p>
          <a:p>
            <a:pPr lvl="1">
              <a:lnSpc>
                <a:spcPct val="80000"/>
              </a:lnSpc>
              <a:defRPr/>
            </a:pPr>
            <a:r>
              <a:rPr lang="en-US" i="0" dirty="0" smtClean="0">
                <a:solidFill>
                  <a:srgbClr val="800080"/>
                </a:solidFill>
              </a:rPr>
              <a:t>ancient history</a:t>
            </a:r>
            <a:endParaRPr lang="en-US" i="0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en-US" dirty="0" smtClean="0"/>
              <a:t>Packet switching rather than circuits</a:t>
            </a:r>
          </a:p>
          <a:p>
            <a:pPr lvl="1">
              <a:defRPr/>
            </a:pPr>
            <a:r>
              <a:rPr lang="en-US" i="0" dirty="0" smtClean="0">
                <a:solidFill>
                  <a:srgbClr val="800080"/>
                </a:solidFill>
              </a:rPr>
              <a:t>today’s lecture</a:t>
            </a:r>
            <a:endParaRPr lang="en-US" i="0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en-US" dirty="0" smtClean="0"/>
              <a:t>Cloud computing</a:t>
            </a:r>
          </a:p>
          <a:p>
            <a:pPr lvl="1">
              <a:defRPr/>
            </a:pPr>
            <a:r>
              <a:rPr lang="en-US" i="0" dirty="0" smtClean="0">
                <a:solidFill>
                  <a:srgbClr val="800080"/>
                </a:solidFill>
              </a:rPr>
              <a:t>shared </a:t>
            </a:r>
            <a:r>
              <a:rPr lang="en-US" dirty="0" smtClean="0">
                <a:solidFill>
                  <a:srgbClr val="800080"/>
                </a:solidFill>
              </a:rPr>
              <a:t>vs. </a:t>
            </a:r>
            <a:r>
              <a:rPr lang="en-US" i="0" dirty="0" smtClean="0">
                <a:solidFill>
                  <a:srgbClr val="800080"/>
                </a:solidFill>
              </a:rPr>
              <a:t>dedicated machines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8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Two approaches to sharing</a:t>
            </a:r>
            <a:endParaRPr sz="6500" dirty="0"/>
          </a:p>
        </p:txBody>
      </p:sp>
      <p:sp>
        <p:nvSpPr>
          <p:cNvPr id="850" name="Shape 850"/>
          <p:cNvSpPr>
            <a:spLocks noGrp="1"/>
          </p:cNvSpPr>
          <p:nvPr>
            <p:ph type="body" idx="1"/>
          </p:nvPr>
        </p:nvSpPr>
        <p:spPr>
          <a:xfrm>
            <a:off x="1244601" y="2768600"/>
            <a:ext cx="11230298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Reservations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On demand</a:t>
            </a:r>
          </a:p>
          <a:p>
            <a:pPr marL="317129" indent="0">
              <a:buNone/>
              <a:defRPr sz="1800">
                <a:solidFill>
                  <a:srgbClr val="000000"/>
                </a:solidFill>
              </a:defRPr>
            </a:pPr>
            <a:endParaRPr lang="en-US" sz="4400" dirty="0"/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11928955" y="8864631"/>
            <a:ext cx="233988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" name="Shape 849"/>
          <p:cNvSpPr txBox="1">
            <a:spLocks/>
          </p:cNvSpPr>
          <p:nvPr/>
        </p:nvSpPr>
        <p:spPr>
          <a:xfrm>
            <a:off x="1408167" y="64262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38" tIns="50738" rIns="50738" bIns="50738" anchor="ctr"/>
          <a:lstStyle>
            <a:lvl1pPr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indent="228367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672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09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3462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1833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0192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59855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692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800080"/>
                </a:solidFill>
              </a:rPr>
              <a:t>How are these implemented?</a:t>
            </a:r>
          </a:p>
        </p:txBody>
      </p:sp>
    </p:spTree>
    <p:extLst>
      <p:ext uri="{BB962C8B-B14F-4D97-AF65-F5344CB8AC3E}">
        <p14:creationId xmlns:p14="http://schemas.microsoft.com/office/powerpoint/2010/main" val="11796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Two approaches to sharing</a:t>
            </a:r>
            <a:endParaRPr sz="6500" dirty="0"/>
          </a:p>
        </p:txBody>
      </p:sp>
      <p:sp>
        <p:nvSpPr>
          <p:cNvPr id="850" name="Shape 850"/>
          <p:cNvSpPr>
            <a:spLocks noGrp="1"/>
          </p:cNvSpPr>
          <p:nvPr>
            <p:ph type="body" idx="1"/>
          </p:nvPr>
        </p:nvSpPr>
        <p:spPr>
          <a:xfrm>
            <a:off x="1244601" y="2768600"/>
            <a:ext cx="11230298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Reservations </a:t>
            </a:r>
            <a:r>
              <a:rPr lang="en-US" sz="4400" dirty="0">
                <a:sym typeface="Wingdings"/>
              </a:rPr>
              <a:t> circuit switching</a:t>
            </a:r>
            <a:endParaRPr lang="en-US" sz="44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/>
              <a:t>On demand </a:t>
            </a:r>
            <a:r>
              <a:rPr lang="en-US" sz="4400" dirty="0">
                <a:sym typeface="Wingdings"/>
              </a:rPr>
              <a:t> packet switching</a:t>
            </a:r>
            <a:endParaRPr lang="en-US" sz="4400" dirty="0"/>
          </a:p>
          <a:p>
            <a:pPr marL="317129" indent="0">
              <a:buNone/>
              <a:defRPr sz="1800">
                <a:solidFill>
                  <a:srgbClr val="000000"/>
                </a:solidFill>
              </a:defRPr>
            </a:pPr>
            <a:endParaRPr lang="en-US" sz="4400" dirty="0"/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39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" name="Shape 849"/>
          <p:cNvSpPr txBox="1">
            <a:spLocks/>
          </p:cNvSpPr>
          <p:nvPr/>
        </p:nvSpPr>
        <p:spPr>
          <a:xfrm>
            <a:off x="1408167" y="64262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38" tIns="50738" rIns="50738" bIns="50738" anchor="ctr"/>
          <a:lstStyle>
            <a:lvl1pPr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indent="228367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672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09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3462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1833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0192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59855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6928" algn="ctr" defTabSz="583603">
              <a:defRPr sz="6400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800">
                <a:solidFill>
                  <a:srgbClr val="800080"/>
                </a:solidFill>
              </a:rPr>
              <a:t>How are these implemented?</a:t>
            </a:r>
            <a:endParaRPr lang="en-US" sz="48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Today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44630" y="2768600"/>
            <a:ext cx="10464801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/>
              <a:t>What is a network made of?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How is it shared?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How do we evaluate a network?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87452" y="8864631"/>
            <a:ext cx="116994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4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490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Two approaches to sharing</a:t>
            </a:r>
            <a:endParaRPr sz="6500" dirty="0"/>
          </a:p>
        </p:txBody>
      </p:sp>
      <p:sp>
        <p:nvSpPr>
          <p:cNvPr id="1036" name="Shape 1036"/>
          <p:cNvSpPr>
            <a:spLocks noGrp="1"/>
          </p:cNvSpPr>
          <p:nvPr>
            <p:ph type="body" idx="1"/>
          </p:nvPr>
        </p:nvSpPr>
        <p:spPr>
          <a:xfrm>
            <a:off x="467940" y="2619350"/>
            <a:ext cx="12077276" cy="703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600" dirty="0"/>
              <a:t>Packet switching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800080"/>
                </a:solidFill>
              </a:rPr>
              <a:t>packets treated on demand</a:t>
            </a:r>
            <a:endParaRPr lang="en-US" sz="3100" dirty="0">
              <a:solidFill>
                <a:srgbClr val="800080"/>
              </a:solidFill>
            </a:endParaRP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rgbClr val="800080"/>
                </a:solidFill>
              </a:rPr>
              <a:t>admission control</a:t>
            </a:r>
            <a:r>
              <a:rPr sz="3100" dirty="0">
                <a:solidFill>
                  <a:srgbClr val="800080"/>
                </a:solidFill>
              </a:rPr>
              <a:t>: </a:t>
            </a:r>
            <a:r>
              <a:rPr sz="3100" u="sng" dirty="0">
                <a:solidFill>
                  <a:srgbClr val="800080"/>
                </a:solidFill>
              </a:rPr>
              <a:t>per packet</a:t>
            </a:r>
            <a:r>
              <a:rPr lang="en-US" sz="3100" dirty="0">
                <a:solidFill>
                  <a:srgbClr val="800080"/>
                </a:solidFill>
              </a:rPr>
              <a:t/>
            </a:r>
            <a:br>
              <a:rPr lang="en-US" sz="3100" dirty="0">
                <a:solidFill>
                  <a:srgbClr val="800080"/>
                </a:solidFill>
              </a:rPr>
            </a:br>
            <a:endParaRPr sz="3100" dirty="0">
              <a:solidFill>
                <a:srgbClr val="800080"/>
              </a:solidFill>
            </a:endParaRPr>
          </a:p>
          <a:p>
            <a:pPr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600" dirty="0"/>
              <a:t>C</a:t>
            </a:r>
            <a:r>
              <a:rPr lang="en-US" sz="3600" dirty="0"/>
              <a:t>ircuit</a:t>
            </a:r>
            <a:r>
              <a:rPr sz="3600" dirty="0"/>
              <a:t> switching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800080"/>
                </a:solidFill>
              </a:rPr>
              <a:t>resources reserved per active </a:t>
            </a:r>
            <a:r>
              <a:rPr lang="en-US" sz="3100" dirty="0">
                <a:solidFill>
                  <a:srgbClr val="800080"/>
                </a:solidFill>
              </a:rPr>
              <a:t>"</a:t>
            </a:r>
            <a:r>
              <a:rPr sz="3100" dirty="0">
                <a:solidFill>
                  <a:srgbClr val="800080"/>
                </a:solidFill>
              </a:rPr>
              <a:t>connection</a:t>
            </a:r>
            <a:r>
              <a:rPr lang="en-US" sz="3100" dirty="0">
                <a:solidFill>
                  <a:srgbClr val="800080"/>
                </a:solidFill>
              </a:rPr>
              <a:t>"</a:t>
            </a:r>
            <a:endParaRPr sz="3100" dirty="0">
              <a:solidFill>
                <a:srgbClr val="800080"/>
              </a:solidFill>
            </a:endParaRP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800080"/>
                </a:solidFill>
              </a:rPr>
              <a:t>admission control: </a:t>
            </a:r>
            <a:r>
              <a:rPr sz="3100" u="sng" dirty="0">
                <a:solidFill>
                  <a:srgbClr val="800080"/>
                </a:solidFill>
              </a:rPr>
              <a:t>per connection</a:t>
            </a:r>
            <a:r>
              <a:rPr lang="en-US" sz="3100" dirty="0">
                <a:solidFill>
                  <a:srgbClr val="800080"/>
                </a:solidFill>
              </a:rPr>
              <a:t/>
            </a:r>
            <a:br>
              <a:rPr lang="en-US" sz="3100" dirty="0">
                <a:solidFill>
                  <a:srgbClr val="800080"/>
                </a:solidFill>
              </a:rPr>
            </a:br>
            <a:endParaRPr lang="en-US" sz="3100" dirty="0">
              <a:solidFill>
                <a:srgbClr val="800080"/>
              </a:solidFill>
            </a:endParaRPr>
          </a:p>
          <a:p>
            <a:pPr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1"/>
                </a:solidFill>
              </a:rPr>
              <a:t>A hybrid: virtual circuits 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rgbClr val="800080"/>
                </a:solidFill>
              </a:rPr>
              <a:t>e</a:t>
            </a:r>
            <a:r>
              <a:rPr lang="en-US" sz="3100" dirty="0" smtClean="0">
                <a:solidFill>
                  <a:srgbClr val="800080"/>
                </a:solidFill>
              </a:rPr>
              <a:t>mulating circuit </a:t>
            </a:r>
            <a:r>
              <a:rPr lang="en-US" sz="3100" dirty="0">
                <a:solidFill>
                  <a:srgbClr val="800080"/>
                </a:solidFill>
              </a:rPr>
              <a:t>switching with packets (see text)</a:t>
            </a:r>
          </a:p>
          <a:p>
            <a:pPr marL="761137" lvl="1" indent="0">
              <a:spcBef>
                <a:spcPts val="1000"/>
              </a:spcBef>
              <a:buNone/>
              <a:defRPr sz="1800" i="0">
                <a:solidFill>
                  <a:srgbClr val="000000"/>
                </a:solidFill>
              </a:defRPr>
            </a:pP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037" name="Shape 1037"/>
          <p:cNvSpPr>
            <a:spLocks noGrp="1"/>
          </p:cNvSpPr>
          <p:nvPr>
            <p:ph type="sldNum" sz="quarter" idx="2"/>
          </p:nvPr>
        </p:nvSpPr>
        <p:spPr>
          <a:xfrm>
            <a:off x="11925777" y="8864608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40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8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8" name="Straight Connector 49"/>
          <p:cNvCxnSpPr>
            <a:cxnSpLocks noChangeShapeType="1"/>
          </p:cNvCxnSpPr>
          <p:nvPr/>
        </p:nvCxnSpPr>
        <p:spPr bwMode="auto">
          <a:xfrm flipH="1">
            <a:off x="7306169" y="3192496"/>
            <a:ext cx="650240" cy="541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50240" y="203576"/>
            <a:ext cx="11704320" cy="1668498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8889" y="7163930"/>
            <a:ext cx="11704320" cy="2589670"/>
          </a:xfrm>
        </p:spPr>
        <p:txBody>
          <a:bodyPr/>
          <a:lstStyle/>
          <a:p>
            <a:pPr marL="513758" indent="-513758">
              <a:spcBef>
                <a:spcPts val="300"/>
              </a:spcBef>
              <a:buAutoNum type="arabicParenBoth"/>
            </a:pPr>
            <a:r>
              <a:rPr lang="en-US" sz="31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src</a:t>
            </a:r>
            <a:r>
              <a:rPr lang="en-US" sz="3100" dirty="0">
                <a:ea typeface="ＭＳ Ｐゴシック" charset="0"/>
                <a:cs typeface="ＭＳ Ｐゴシック" charset="0"/>
              </a:rPr>
              <a:t> sends a reservation request to </a:t>
            </a:r>
            <a:r>
              <a:rPr lang="en-US" sz="31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dst</a:t>
            </a:r>
            <a:endParaRPr lang="en-US" sz="310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100" dirty="0">
                <a:ea typeface="ＭＳ Ｐゴシック" charset="0"/>
                <a:cs typeface="ＭＳ Ｐゴシック" charset="0"/>
              </a:rPr>
              <a:t>(2) Switches “establish a circuit”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100" dirty="0">
                <a:ea typeface="ＭＳ Ｐゴシック" charset="0"/>
                <a:cs typeface="ＭＳ Ｐゴシック" charset="0"/>
              </a:rPr>
              <a:t>(3) </a:t>
            </a:r>
            <a:r>
              <a:rPr lang="en-US" sz="31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src</a:t>
            </a:r>
            <a:r>
              <a:rPr lang="en-US" sz="3100" dirty="0">
                <a:ea typeface="ＭＳ Ｐゴシック" charset="0"/>
                <a:cs typeface="ＭＳ Ｐゴシック" charset="0"/>
              </a:rPr>
              <a:t> starts sending data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100" dirty="0">
                <a:ea typeface="ＭＳ Ｐゴシック" charset="0"/>
                <a:cs typeface="ＭＳ Ｐゴシック" charset="0"/>
              </a:rPr>
              <a:t>(4) </a:t>
            </a:r>
            <a:r>
              <a:rPr lang="en-US" sz="31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src</a:t>
            </a:r>
            <a:r>
              <a:rPr lang="en-US" sz="3100" dirty="0">
                <a:ea typeface="ＭＳ Ｐゴシック" charset="0"/>
                <a:cs typeface="ＭＳ Ｐゴシック" charset="0"/>
              </a:rPr>
              <a:t> sends a “teardown circuit” message  </a:t>
            </a:r>
          </a:p>
        </p:txBody>
      </p:sp>
      <p:sp>
        <p:nvSpPr>
          <p:cNvPr id="59" name="Shape 1247"/>
          <p:cNvSpPr/>
          <p:nvPr/>
        </p:nvSpPr>
        <p:spPr>
          <a:xfrm>
            <a:off x="7619986" y="286173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547557" y="6118578"/>
            <a:ext cx="433493" cy="4334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898" tIns="64949" rIns="129898" bIns="64949" anchor="ctr"/>
          <a:lstStyle/>
          <a:p>
            <a:endParaRPr lang="en-US">
              <a:latin typeface="+mn-lt"/>
            </a:endParaRPr>
          </a:p>
        </p:txBody>
      </p:sp>
      <p:sp>
        <p:nvSpPr>
          <p:cNvPr id="35844" name="Rectangle 32"/>
          <p:cNvSpPr>
            <a:spLocks noChangeArrowheads="1"/>
          </p:cNvSpPr>
          <p:nvPr/>
        </p:nvSpPr>
        <p:spPr bwMode="auto">
          <a:xfrm>
            <a:off x="6872677" y="3734363"/>
            <a:ext cx="433493" cy="4334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898" tIns="64949" rIns="129898" bIns="64949" anchor="ctr"/>
          <a:lstStyle/>
          <a:p>
            <a:endParaRPr lang="en-US">
              <a:latin typeface="+mn-lt"/>
            </a:endParaRPr>
          </a:p>
        </p:txBody>
      </p:sp>
      <p:sp>
        <p:nvSpPr>
          <p:cNvPr id="35845" name="Rectangle 33"/>
          <p:cNvSpPr>
            <a:spLocks noChangeArrowheads="1"/>
          </p:cNvSpPr>
          <p:nvPr/>
        </p:nvSpPr>
        <p:spPr bwMode="auto">
          <a:xfrm>
            <a:off x="8931769" y="4709723"/>
            <a:ext cx="433493" cy="4334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898" tIns="64949" rIns="129898" bIns="64949" anchor="ctr"/>
          <a:lstStyle/>
          <a:p>
            <a:endParaRPr lang="en-US">
              <a:latin typeface="+mn-lt"/>
            </a:endParaRPr>
          </a:p>
        </p:txBody>
      </p:sp>
      <p:cxnSp>
        <p:nvCxnSpPr>
          <p:cNvPr id="35846" name="Straight Connector 12"/>
          <p:cNvCxnSpPr>
            <a:cxnSpLocks noChangeShapeType="1"/>
          </p:cNvCxnSpPr>
          <p:nvPr/>
        </p:nvCxnSpPr>
        <p:spPr bwMode="auto">
          <a:xfrm>
            <a:off x="9365262" y="4906183"/>
            <a:ext cx="866987" cy="2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43"/>
          <p:cNvCxnSpPr>
            <a:cxnSpLocks noChangeShapeType="1"/>
            <a:stCxn id="35845" idx="2"/>
          </p:cNvCxnSpPr>
          <p:nvPr/>
        </p:nvCxnSpPr>
        <p:spPr bwMode="auto">
          <a:xfrm flipH="1">
            <a:off x="9040144" y="5143218"/>
            <a:ext cx="108373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53"/>
          <p:cNvCxnSpPr>
            <a:cxnSpLocks noChangeShapeType="1"/>
            <a:stCxn id="35843" idx="3"/>
            <a:endCxn id="35845" idx="1"/>
          </p:cNvCxnSpPr>
          <p:nvPr/>
        </p:nvCxnSpPr>
        <p:spPr bwMode="auto">
          <a:xfrm flipV="1">
            <a:off x="6981049" y="4926470"/>
            <a:ext cx="1950720" cy="1408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56"/>
          <p:cNvCxnSpPr>
            <a:cxnSpLocks noChangeShapeType="1"/>
            <a:stCxn id="35844" idx="3"/>
            <a:endCxn id="35845" idx="1"/>
          </p:cNvCxnSpPr>
          <p:nvPr/>
        </p:nvCxnSpPr>
        <p:spPr bwMode="auto">
          <a:xfrm>
            <a:off x="7306169" y="3951110"/>
            <a:ext cx="1625600" cy="975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59"/>
          <p:cNvCxnSpPr>
            <a:cxnSpLocks noChangeShapeType="1"/>
          </p:cNvCxnSpPr>
          <p:nvPr/>
        </p:nvCxnSpPr>
        <p:spPr bwMode="auto">
          <a:xfrm>
            <a:off x="6547556" y="3300870"/>
            <a:ext cx="329636" cy="42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Connector 62"/>
          <p:cNvCxnSpPr>
            <a:cxnSpLocks noChangeShapeType="1"/>
            <a:stCxn id="35865" idx="2"/>
            <a:endCxn id="35843" idx="1"/>
          </p:cNvCxnSpPr>
          <p:nvPr/>
        </p:nvCxnSpPr>
        <p:spPr bwMode="auto">
          <a:xfrm>
            <a:off x="5680570" y="5576710"/>
            <a:ext cx="866987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Connector 67"/>
          <p:cNvCxnSpPr>
            <a:cxnSpLocks noChangeShapeType="1"/>
          </p:cNvCxnSpPr>
          <p:nvPr/>
        </p:nvCxnSpPr>
        <p:spPr bwMode="auto">
          <a:xfrm flipV="1">
            <a:off x="4813584" y="5468338"/>
            <a:ext cx="758613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Connector 88"/>
          <p:cNvCxnSpPr>
            <a:cxnSpLocks noChangeShapeType="1"/>
            <a:stCxn id="35858" idx="3"/>
          </p:cNvCxnSpPr>
          <p:nvPr/>
        </p:nvCxnSpPr>
        <p:spPr bwMode="auto">
          <a:xfrm>
            <a:off x="4596836" y="4492978"/>
            <a:ext cx="975360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Straight Connector 90"/>
          <p:cNvCxnSpPr>
            <a:cxnSpLocks noChangeShapeType="1"/>
          </p:cNvCxnSpPr>
          <p:nvPr/>
        </p:nvCxnSpPr>
        <p:spPr bwMode="auto">
          <a:xfrm>
            <a:off x="3838224" y="3842736"/>
            <a:ext cx="329636" cy="42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Connector 91"/>
          <p:cNvCxnSpPr>
            <a:cxnSpLocks noChangeShapeType="1"/>
          </p:cNvCxnSpPr>
          <p:nvPr/>
        </p:nvCxnSpPr>
        <p:spPr bwMode="auto">
          <a:xfrm flipH="1">
            <a:off x="3513102" y="4492976"/>
            <a:ext cx="866987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8" name="Rectangle 87"/>
          <p:cNvSpPr>
            <a:spLocks noChangeArrowheads="1"/>
          </p:cNvSpPr>
          <p:nvPr/>
        </p:nvSpPr>
        <p:spPr bwMode="auto">
          <a:xfrm>
            <a:off x="4163344" y="4276230"/>
            <a:ext cx="433493" cy="4334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898" tIns="64949" rIns="129898" bIns="64949" anchor="ctr"/>
          <a:lstStyle/>
          <a:p>
            <a:endParaRPr lang="en-US">
              <a:latin typeface="+mn-lt"/>
            </a:endParaRPr>
          </a:p>
        </p:txBody>
      </p:sp>
      <p:sp>
        <p:nvSpPr>
          <p:cNvPr id="35865" name="Rectangle 36"/>
          <p:cNvSpPr>
            <a:spLocks noChangeArrowheads="1"/>
          </p:cNvSpPr>
          <p:nvPr/>
        </p:nvSpPr>
        <p:spPr bwMode="auto">
          <a:xfrm>
            <a:off x="5463824" y="5143218"/>
            <a:ext cx="433493" cy="4334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898" tIns="64949" rIns="129898" bIns="64949" anchor="ctr"/>
          <a:lstStyle/>
          <a:p>
            <a:endParaRPr lang="en-US">
              <a:latin typeface="+mn-lt"/>
            </a:endParaRPr>
          </a:p>
        </p:txBody>
      </p:sp>
      <p:cxnSp>
        <p:nvCxnSpPr>
          <p:cNvPr id="35867" name="Straight Connector 34"/>
          <p:cNvCxnSpPr>
            <a:cxnSpLocks noChangeShapeType="1"/>
          </p:cNvCxnSpPr>
          <p:nvPr/>
        </p:nvCxnSpPr>
        <p:spPr bwMode="auto">
          <a:xfrm flipV="1">
            <a:off x="5680570" y="3951110"/>
            <a:ext cx="1192107" cy="1408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975791" y="2784038"/>
            <a:ext cx="1113085" cy="7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898" tIns="64949" rIns="129898" bIns="6494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300" dirty="0" err="1">
                <a:solidFill>
                  <a:srgbClr val="0000FF"/>
                </a:solidFill>
                <a:latin typeface="+mn-lt"/>
              </a:rPr>
              <a:t>dst</a:t>
            </a:r>
            <a:endParaRPr lang="en-US" sz="43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16157" y="3142825"/>
            <a:ext cx="1256749" cy="758613"/>
            <a:chOff x="7680730" y="3810000"/>
            <a:chExt cx="1029792" cy="533400"/>
          </a:xfrm>
        </p:grpSpPr>
        <p:sp>
          <p:nvSpPr>
            <p:cNvPr id="35878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80730" y="3886200"/>
              <a:ext cx="1029792" cy="3137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291517" y="3901440"/>
            <a:ext cx="1256749" cy="758613"/>
            <a:chOff x="7680730" y="3810000"/>
            <a:chExt cx="1029792" cy="533400"/>
          </a:xfrm>
        </p:grpSpPr>
        <p:sp>
          <p:nvSpPr>
            <p:cNvPr id="35876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80730" y="3886200"/>
              <a:ext cx="1029792" cy="3137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6710175" y="2681514"/>
            <a:ext cx="1398968" cy="758615"/>
            <a:chOff x="7564193" y="3500455"/>
            <a:chExt cx="1146328" cy="533400"/>
          </a:xfrm>
        </p:grpSpPr>
        <p:sp>
          <p:nvSpPr>
            <p:cNvPr id="35874" name="Oval Callout 48"/>
            <p:cNvSpPr>
              <a:spLocks noChangeArrowheads="1"/>
            </p:cNvSpPr>
            <p:nvPr/>
          </p:nvSpPr>
          <p:spPr bwMode="auto">
            <a:xfrm>
              <a:off x="7564193" y="3500455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80729" y="3588567"/>
              <a:ext cx="1029792" cy="313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3596641" y="3781779"/>
            <a:ext cx="4206239" cy="1636888"/>
          </a:xfrm>
          <a:custGeom>
            <a:avLst/>
            <a:gdLst>
              <a:gd name="T0" fmla="*/ 0 w 2957286"/>
              <a:gd name="T1" fmla="*/ 72692 h 1150522"/>
              <a:gd name="T2" fmla="*/ 526223 w 2957286"/>
              <a:gd name="T3" fmla="*/ 599215 h 1150522"/>
              <a:gd name="T4" fmla="*/ 1524232 w 2957286"/>
              <a:gd name="T5" fmla="*/ 1143892 h 1150522"/>
              <a:gd name="T6" fmla="*/ 2667408 w 2957286"/>
              <a:gd name="T7" fmla="*/ 181627 h 1150522"/>
              <a:gd name="T8" fmla="*/ 2957738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9898" tIns="64949" rIns="129898" bIns="64949" anchor="ctr"/>
          <a:lstStyle/>
          <a:p>
            <a:endParaRPr lang="en-US">
              <a:latin typeface="+mn-lt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 flipH="1">
            <a:off x="2502231" y="3060804"/>
            <a:ext cx="1113085" cy="7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898" tIns="64949" rIns="129898" bIns="6494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300" dirty="0" err="1">
                <a:solidFill>
                  <a:srgbClr val="0000FF"/>
                </a:solidFill>
                <a:latin typeface="+mn-lt"/>
              </a:rPr>
              <a:t>src</a:t>
            </a:r>
            <a:endParaRPr lang="en-US" sz="43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8324" y="2836187"/>
            <a:ext cx="3792947" cy="2059093"/>
            <a:chOff x="4487468" y="2753359"/>
            <a:chExt cx="3792947" cy="2059093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4487468" y="3295225"/>
              <a:ext cx="1191987" cy="758613"/>
              <a:chOff x="7696201" y="3810000"/>
              <a:chExt cx="976725" cy="533400"/>
            </a:xfrm>
            <a:grpFill/>
          </p:grpSpPr>
          <p:sp>
            <p:nvSpPr>
              <p:cNvPr id="43" name="Oval Callout 7"/>
              <p:cNvSpPr>
                <a:spLocks noChangeArrowheads="1"/>
              </p:cNvSpPr>
              <p:nvPr/>
            </p:nvSpPr>
            <p:spPr bwMode="auto">
              <a:xfrm>
                <a:off x="7696201" y="3810000"/>
                <a:ext cx="976725" cy="533400"/>
              </a:xfrm>
              <a:prstGeom prst="wedgeEllipseCallout">
                <a:avLst>
                  <a:gd name="adj1" fmla="val -31093"/>
                  <a:gd name="adj2" fmla="val 110972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017688" y="3886200"/>
                <a:ext cx="355830" cy="31378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300" dirty="0"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2300" dirty="0"/>
              </a:p>
            </p:txBody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5462828" y="4053839"/>
              <a:ext cx="1191987" cy="758613"/>
              <a:chOff x="7696201" y="3810000"/>
              <a:chExt cx="976725" cy="533400"/>
            </a:xfrm>
            <a:grpFill/>
          </p:grpSpPr>
          <p:sp>
            <p:nvSpPr>
              <p:cNvPr id="49" name="Oval Callout 45"/>
              <p:cNvSpPr>
                <a:spLocks noChangeArrowheads="1"/>
              </p:cNvSpPr>
              <p:nvPr/>
            </p:nvSpPr>
            <p:spPr bwMode="auto">
              <a:xfrm>
                <a:off x="7696201" y="3810000"/>
                <a:ext cx="976725" cy="533400"/>
              </a:xfrm>
              <a:prstGeom prst="wedgeEllipseCallout">
                <a:avLst>
                  <a:gd name="adj1" fmla="val -31093"/>
                  <a:gd name="adj2" fmla="val 110972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017688" y="3886200"/>
                <a:ext cx="355830" cy="31378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300" dirty="0"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2300" dirty="0">
                  <a:latin typeface="+mn-lt"/>
                </a:endParaRPr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7088428" y="2753359"/>
              <a:ext cx="1191987" cy="758613"/>
              <a:chOff x="7696201" y="3810000"/>
              <a:chExt cx="976725" cy="533400"/>
            </a:xfrm>
            <a:grpFill/>
          </p:grpSpPr>
          <p:sp>
            <p:nvSpPr>
              <p:cNvPr id="53" name="Oval Callout 48"/>
              <p:cNvSpPr>
                <a:spLocks noChangeArrowheads="1"/>
              </p:cNvSpPr>
              <p:nvPr/>
            </p:nvSpPr>
            <p:spPr bwMode="auto">
              <a:xfrm>
                <a:off x="7696201" y="3810000"/>
                <a:ext cx="976725" cy="533400"/>
              </a:xfrm>
              <a:prstGeom prst="wedgeEllipseCallout">
                <a:avLst>
                  <a:gd name="adj1" fmla="val -31093"/>
                  <a:gd name="adj2" fmla="val 110972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017688" y="3886200"/>
                <a:ext cx="355830" cy="31378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300" dirty="0"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2300" dirty="0"/>
              </a:p>
            </p:txBody>
          </p:sp>
        </p:grpSp>
      </p:grpSp>
      <p:sp>
        <p:nvSpPr>
          <p:cNvPr id="55" name="Shape 1247"/>
          <p:cNvSpPr/>
          <p:nvPr/>
        </p:nvSpPr>
        <p:spPr>
          <a:xfrm>
            <a:off x="3005101" y="469683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 1247"/>
          <p:cNvSpPr/>
          <p:nvPr/>
        </p:nvSpPr>
        <p:spPr>
          <a:xfrm>
            <a:off x="4487468" y="608132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Shape 1247"/>
          <p:cNvSpPr/>
          <p:nvPr/>
        </p:nvSpPr>
        <p:spPr>
          <a:xfrm>
            <a:off x="8786143" y="5647830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" name="Shape 1247"/>
          <p:cNvSpPr/>
          <p:nvPr/>
        </p:nvSpPr>
        <p:spPr>
          <a:xfrm>
            <a:off x="9978248" y="4694197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" name="Shape 1247"/>
          <p:cNvSpPr/>
          <p:nvPr/>
        </p:nvSpPr>
        <p:spPr>
          <a:xfrm>
            <a:off x="6248388" y="2938498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1" name="Shape 1247"/>
          <p:cNvSpPr/>
          <p:nvPr/>
        </p:nvSpPr>
        <p:spPr>
          <a:xfrm>
            <a:off x="3615317" y="3471332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42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244" name="Shape 1244"/>
          <p:cNvSpPr/>
          <p:nvPr/>
        </p:nvSpPr>
        <p:spPr>
          <a:xfrm>
            <a:off x="5232401" y="3873501"/>
            <a:ext cx="2540001" cy="2882900"/>
          </a:xfrm>
          <a:prstGeom prst="roundRect">
            <a:avLst>
              <a:gd name="adj" fmla="val 7500"/>
            </a:avLst>
          </a:prstGeom>
          <a:solidFill>
            <a:srgbClr val="EBEBEB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5" name="Shape 1245"/>
          <p:cNvSpPr/>
          <p:nvPr/>
        </p:nvSpPr>
        <p:spPr>
          <a:xfrm>
            <a:off x="5824930" y="4693211"/>
            <a:ext cx="1448687" cy="992609"/>
          </a:xfrm>
          <a:prstGeom prst="line">
            <a:avLst/>
          </a:prstGeom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6" name="Shape 1246"/>
          <p:cNvSpPr/>
          <p:nvPr/>
        </p:nvSpPr>
        <p:spPr>
          <a:xfrm flipV="1">
            <a:off x="3251199" y="4657531"/>
            <a:ext cx="2374134" cy="176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2933700" y="44069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8" name="Shape 1248"/>
          <p:cNvSpPr/>
          <p:nvPr/>
        </p:nvSpPr>
        <p:spPr>
          <a:xfrm flipV="1">
            <a:off x="7407859" y="4653102"/>
            <a:ext cx="237116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9588501" y="44069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0" name="Shape 1250"/>
          <p:cNvSpPr/>
          <p:nvPr/>
        </p:nvSpPr>
        <p:spPr>
          <a:xfrm>
            <a:off x="5575331" y="4470399"/>
            <a:ext cx="381001" cy="38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1" name="Shape 1251"/>
          <p:cNvSpPr/>
          <p:nvPr/>
        </p:nvSpPr>
        <p:spPr>
          <a:xfrm>
            <a:off x="7073930" y="4470399"/>
            <a:ext cx="381001" cy="38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2" name="Shape 1252"/>
          <p:cNvSpPr/>
          <p:nvPr/>
        </p:nvSpPr>
        <p:spPr>
          <a:xfrm flipV="1">
            <a:off x="3238500" y="5618866"/>
            <a:ext cx="2374134" cy="176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2921001" y="53721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4" name="Shape 1254"/>
          <p:cNvSpPr/>
          <p:nvPr/>
        </p:nvSpPr>
        <p:spPr>
          <a:xfrm flipV="1">
            <a:off x="7391398" y="5619848"/>
            <a:ext cx="237116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9575799" y="53721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6" name="Shape 1256"/>
          <p:cNvSpPr/>
          <p:nvPr/>
        </p:nvSpPr>
        <p:spPr>
          <a:xfrm>
            <a:off x="5562630" y="5435600"/>
            <a:ext cx="381001" cy="38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7" name="Shape 1257"/>
          <p:cNvSpPr/>
          <p:nvPr/>
        </p:nvSpPr>
        <p:spPr>
          <a:xfrm>
            <a:off x="7061230" y="5435600"/>
            <a:ext cx="381001" cy="38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8" name="Shape 1258"/>
          <p:cNvSpPr/>
          <p:nvPr/>
        </p:nvSpPr>
        <p:spPr>
          <a:xfrm>
            <a:off x="5908785" y="3214103"/>
            <a:ext cx="1177092" cy="59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dirty="0"/>
              <a:t>switch</a:t>
            </a:r>
          </a:p>
        </p:txBody>
      </p:sp>
      <p:sp>
        <p:nvSpPr>
          <p:cNvPr id="1259" name="Shape 1259"/>
          <p:cNvSpPr/>
          <p:nvPr/>
        </p:nvSpPr>
        <p:spPr>
          <a:xfrm>
            <a:off x="2185995" y="4255497"/>
            <a:ext cx="579573" cy="59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dirty="0">
                <a:solidFill>
                  <a:srgbClr val="0000FF"/>
                </a:solidFill>
              </a:rPr>
              <a:t>src</a:t>
            </a:r>
          </a:p>
        </p:txBody>
      </p:sp>
      <p:sp>
        <p:nvSpPr>
          <p:cNvPr id="1260" name="Shape 1260"/>
          <p:cNvSpPr/>
          <p:nvPr/>
        </p:nvSpPr>
        <p:spPr>
          <a:xfrm>
            <a:off x="10268958" y="5271497"/>
            <a:ext cx="616041" cy="59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>
                <a:solidFill>
                  <a:srgbClr val="0000FF"/>
                </a:solidFill>
              </a:rPr>
              <a:t>dst</a:t>
            </a:r>
          </a:p>
        </p:txBody>
      </p:sp>
      <p:sp>
        <p:nvSpPr>
          <p:cNvPr id="1261" name="Shape 1261"/>
          <p:cNvSpPr/>
          <p:nvPr/>
        </p:nvSpPr>
        <p:spPr>
          <a:xfrm>
            <a:off x="1608207" y="7450902"/>
            <a:ext cx="9406784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/>
              <a:t>Reservation establishes a “circuit” within a switch</a:t>
            </a:r>
            <a:endParaRPr sz="360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50240" y="203576"/>
            <a:ext cx="11704320" cy="1668498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725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0" animBg="1" advAuto="0"/>
      <p:bldP spid="1245" grpId="0" animBg="1" advAuto="0"/>
      <p:bldP spid="1246" grpId="0" animBg="1" advAuto="0"/>
      <p:bldP spid="1247" grpId="0" animBg="1" advAuto="0"/>
      <p:bldP spid="1248" grpId="0" animBg="1" advAuto="0"/>
      <p:bldP spid="1249" grpId="0" animBg="1" advAuto="0"/>
      <p:bldP spid="1250" grpId="0" animBg="1" advAuto="0"/>
      <p:bldP spid="1251" grpId="0" animBg="1" advAuto="0"/>
      <p:bldP spid="1252" grpId="0" animBg="1" advAuto="0"/>
      <p:bldP spid="1253" grpId="0" animBg="1" advAuto="0"/>
      <p:bldP spid="1254" grpId="0" animBg="1" advAuto="0"/>
      <p:bldP spid="1255" grpId="0" animBg="1" advAuto="0"/>
      <p:bldP spid="1256" grpId="0" animBg="1" advAuto="0"/>
      <p:bldP spid="1257" grpId="0" animBg="1" advAuto="0"/>
      <p:bldP spid="1258" grpId="0" animBg="1" advAuto="0"/>
      <p:bldP spid="1259" grpId="0" animBg="1" advAuto="0"/>
      <p:bldP spid="1260" grpId="0" animBg="1" advAuto="0"/>
      <p:bldP spid="1261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 dirty="0"/>
              <a:t>Many kinds of “circuits”</a:t>
            </a:r>
          </a:p>
        </p:txBody>
      </p:sp>
      <p:sp>
        <p:nvSpPr>
          <p:cNvPr id="1272" name="Shape 1272"/>
          <p:cNvSpPr>
            <a:spLocks noGrp="1"/>
          </p:cNvSpPr>
          <p:nvPr>
            <p:ph type="body" idx="1"/>
          </p:nvPr>
        </p:nvSpPr>
        <p:spPr>
          <a:xfrm>
            <a:off x="397930" y="3062172"/>
            <a:ext cx="10617200" cy="623032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400" dirty="0"/>
              <a:t>Time division multiplexing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400" dirty="0"/>
              <a:t>divide time in </a:t>
            </a:r>
            <a:r>
              <a:rPr sz="3400" dirty="0">
                <a:solidFill>
                  <a:srgbClr val="942193"/>
                </a:solidFill>
              </a:rPr>
              <a:t>time slots</a:t>
            </a:r>
            <a:endParaRPr lang="en-US" sz="3400" dirty="0"/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400" dirty="0"/>
              <a:t>separate time slot per c</a:t>
            </a:r>
            <a:r>
              <a:rPr lang="en-US" sz="3400" dirty="0"/>
              <a:t>ircuit</a:t>
            </a:r>
            <a:br>
              <a:rPr lang="en-US" sz="3400" dirty="0"/>
            </a:br>
            <a:endParaRPr sz="3400" dirty="0"/>
          </a:p>
          <a:p>
            <a:pPr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400" dirty="0"/>
              <a:t>Frequency division multiplexing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400" dirty="0"/>
              <a:t>divide frequency spectrum in </a:t>
            </a:r>
            <a:r>
              <a:rPr lang="en-US" sz="3400" dirty="0"/>
              <a:t/>
            </a:r>
            <a:br>
              <a:rPr lang="en-US" sz="3400" dirty="0"/>
            </a:br>
            <a:r>
              <a:rPr sz="3400" dirty="0">
                <a:solidFill>
                  <a:srgbClr val="942193"/>
                </a:solidFill>
              </a:rPr>
              <a:t>frequency bands</a:t>
            </a:r>
            <a:endParaRPr sz="3400" dirty="0"/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r>
              <a:rPr sz="3400" dirty="0"/>
              <a:t>separate frequency band per </a:t>
            </a:r>
            <a:r>
              <a:rPr lang="en-US" sz="3400" dirty="0"/>
              <a:t>circuit</a:t>
            </a:r>
          </a:p>
          <a:p>
            <a:pPr lvl="1">
              <a:spcBef>
                <a:spcPts val="1000"/>
              </a:spcBef>
              <a:defRPr sz="1800" i="0">
                <a:solidFill>
                  <a:srgbClr val="000000"/>
                </a:solidFill>
              </a:defRPr>
            </a:pPr>
            <a:endParaRPr lang="en-US" sz="3400" dirty="0"/>
          </a:p>
        </p:txBody>
      </p:sp>
      <p:sp>
        <p:nvSpPr>
          <p:cNvPr id="1273" name="Shape 1273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43</a:t>
            </a:fld>
            <a:endParaRPr>
              <a:solidFill>
                <a:srgbClr val="91919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69402" y="3245541"/>
            <a:ext cx="2775290" cy="1809451"/>
            <a:chOff x="885825" y="3910013"/>
            <a:chExt cx="2879725" cy="1809451"/>
          </a:xfrm>
        </p:grpSpPr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831508" y="5257799"/>
              <a:ext cx="958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time</a:t>
              </a: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V="1">
              <a:off x="885825" y="5330825"/>
              <a:ext cx="287972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922338" y="3910013"/>
              <a:ext cx="231775" cy="111283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152525" y="3910013"/>
              <a:ext cx="231775" cy="111283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1384300" y="3910013"/>
              <a:ext cx="231775" cy="11128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614488" y="3910013"/>
              <a:ext cx="231775" cy="111283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1844675" y="3910013"/>
              <a:ext cx="231775" cy="11128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073275" y="3910013"/>
              <a:ext cx="231775" cy="111283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2305050" y="3910013"/>
              <a:ext cx="231775" cy="111283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535238" y="3910013"/>
              <a:ext cx="231775" cy="111283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2767013" y="3910013"/>
              <a:ext cx="231775" cy="11128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997200" y="3910013"/>
              <a:ext cx="231775" cy="111283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227388" y="3910013"/>
              <a:ext cx="231775" cy="11128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3455988" y="3910013"/>
              <a:ext cx="231775" cy="111283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67392" y="6575619"/>
            <a:ext cx="3102367" cy="1972552"/>
            <a:chOff x="4946283" y="3761198"/>
            <a:chExt cx="3696067" cy="1972554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5838825" y="3927475"/>
              <a:ext cx="2803525" cy="1152525"/>
              <a:chOff x="3315" y="2474"/>
              <a:chExt cx="2129" cy="726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3315" y="2474"/>
                <a:ext cx="2129" cy="12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3315" y="2716"/>
                <a:ext cx="2129" cy="12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3315" y="2595"/>
                <a:ext cx="2129" cy="12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3315" y="2837"/>
                <a:ext cx="2129" cy="12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3315" y="2958"/>
                <a:ext cx="2129" cy="12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3315" y="3079"/>
                <a:ext cx="2129" cy="121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5570538" y="3929063"/>
              <a:ext cx="0" cy="1150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6592872" y="5272087"/>
              <a:ext cx="11001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dirty="0"/>
                <a:t>time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 rot="16200000">
              <a:off x="4295394" y="4412087"/>
              <a:ext cx="1851791" cy="550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frequency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6032500" y="5348288"/>
              <a:ext cx="245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176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9"/>
          <p:cNvSpPr>
            <a:spLocks noChangeArrowheads="1"/>
          </p:cNvSpPr>
          <p:nvPr/>
        </p:nvSpPr>
        <p:spPr bwMode="auto">
          <a:xfrm>
            <a:off x="1517227" y="4389120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1986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1987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1988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1989" name="Line 13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1990" name="Line 14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1991" name="Line 15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1992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1993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1994" name="Line 53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1995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1996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1997" name="Line 62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41998" name="Text Box 63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pic>
        <p:nvPicPr>
          <p:cNvPr id="419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66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2002" name="Rectangle 67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2003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2004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</p:spTree>
    <p:extLst>
      <p:ext uri="{BB962C8B-B14F-4D97-AF65-F5344CB8AC3E}">
        <p14:creationId xmlns:p14="http://schemas.microsoft.com/office/powerpoint/2010/main" val="39110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9"/>
          <p:cNvSpPr>
            <a:spLocks noChangeArrowheads="1"/>
          </p:cNvSpPr>
          <p:nvPr/>
        </p:nvSpPr>
        <p:spPr bwMode="auto">
          <a:xfrm>
            <a:off x="1517227" y="4389120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4035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4037" name="Line 13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4038" name="Line 14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4039" name="Line 15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4040" name="AutoShape 16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4041" name="Line 59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4042" name="Line 68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44043" name="Text Box 69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44044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4045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4046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440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76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4051" name="Rectangle 77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4052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</p:spTree>
    <p:extLst>
      <p:ext uri="{BB962C8B-B14F-4D97-AF65-F5344CB8AC3E}">
        <p14:creationId xmlns:p14="http://schemas.microsoft.com/office/powerpoint/2010/main" val="41271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9"/>
          <p:cNvSpPr>
            <a:spLocks noChangeArrowheads="1"/>
          </p:cNvSpPr>
          <p:nvPr/>
        </p:nvSpPr>
        <p:spPr bwMode="auto">
          <a:xfrm>
            <a:off x="1517227" y="4389120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6082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6085" name="Line 13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6086" name="Line 14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6087" name="Line 15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6088" name="AutoShape 16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6089" name="Line 63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6090" name="Line 72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46091" name="Text Box 73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46092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6093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6094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4609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Rectangle 80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6099" name="Rectangle 81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6100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6101" name="AutoShape 16"/>
          <p:cNvSpPr>
            <a:spLocks noChangeArrowheads="1"/>
          </p:cNvSpPr>
          <p:nvPr/>
        </p:nvSpPr>
        <p:spPr bwMode="auto">
          <a:xfrm rot="5400000">
            <a:off x="6403059" y="3736625"/>
            <a:ext cx="259644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</p:spTree>
    <p:extLst>
      <p:ext uri="{BB962C8B-B14F-4D97-AF65-F5344CB8AC3E}">
        <p14:creationId xmlns:p14="http://schemas.microsoft.com/office/powerpoint/2010/main" val="4752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9"/>
          <p:cNvSpPr>
            <a:spLocks noChangeArrowheads="1"/>
          </p:cNvSpPr>
          <p:nvPr/>
        </p:nvSpPr>
        <p:spPr bwMode="auto">
          <a:xfrm>
            <a:off x="1517227" y="4389120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8130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8131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8132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8133" name="Line 13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34" name="Line 14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35" name="Line 15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36" name="AutoShape 16"/>
          <p:cNvSpPr>
            <a:spLocks noChangeArrowheads="1"/>
          </p:cNvSpPr>
          <p:nvPr/>
        </p:nvSpPr>
        <p:spPr bwMode="auto">
          <a:xfrm rot="5400000">
            <a:off x="6403059" y="3736625"/>
            <a:ext cx="259644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37" name="AutoShape 17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38" name="AutoShape 60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39" name="Line 65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48140" name="Line 74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48141" name="Text Box 75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48142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8143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48144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48145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481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Rectangle 82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8149" name="Rectangle 83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48150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</p:spTree>
    <p:extLst>
      <p:ext uri="{BB962C8B-B14F-4D97-AF65-F5344CB8AC3E}">
        <p14:creationId xmlns:p14="http://schemas.microsoft.com/office/powerpoint/2010/main" val="145443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9"/>
          <p:cNvSpPr>
            <a:spLocks noChangeArrowheads="1"/>
          </p:cNvSpPr>
          <p:nvPr/>
        </p:nvSpPr>
        <p:spPr bwMode="auto">
          <a:xfrm>
            <a:off x="1517227" y="4389120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0178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0179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0180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0181" name="Line 13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2" name="Line 14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3" name="Line 15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4" name="AutoShape 16"/>
          <p:cNvSpPr>
            <a:spLocks noChangeArrowheads="1"/>
          </p:cNvSpPr>
          <p:nvPr/>
        </p:nvSpPr>
        <p:spPr bwMode="auto">
          <a:xfrm rot="16200000" flipH="1">
            <a:off x="6317263" y="1943951"/>
            <a:ext cx="431236" cy="7362613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5" name="AutoShape 17"/>
          <p:cNvSpPr>
            <a:spLocks noChangeArrowheads="1"/>
          </p:cNvSpPr>
          <p:nvPr/>
        </p:nvSpPr>
        <p:spPr bwMode="auto">
          <a:xfrm rot="5400000">
            <a:off x="6403061" y="3747915"/>
            <a:ext cx="259645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6" name="AutoShape 18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8" name="AutoShape 61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89" name="Line 70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0190" name="Line 79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50191" name="Text Box 80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50192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0193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0194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50195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5019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Rectangle 87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0199" name="Rectangle 88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0200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9" name="AutoShape 53"/>
          <p:cNvSpPr>
            <a:spLocks/>
          </p:cNvSpPr>
          <p:nvPr/>
        </p:nvSpPr>
        <p:spPr bwMode="auto">
          <a:xfrm>
            <a:off x="2625796" y="4551680"/>
            <a:ext cx="108373" cy="1192107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endParaRPr lang="en-US" sz="230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0" name="Shape 1261"/>
          <p:cNvSpPr/>
          <p:nvPr/>
        </p:nvSpPr>
        <p:spPr>
          <a:xfrm>
            <a:off x="2" y="4585986"/>
            <a:ext cx="2564291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Circuit</a:t>
            </a:r>
            <a:br>
              <a:rPr lang="en-US" sz="3100" dirty="0"/>
            </a:br>
            <a:r>
              <a:rPr lang="en-US" sz="3100" dirty="0"/>
              <a:t> establishment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115447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9"/>
          <p:cNvSpPr>
            <a:spLocks noChangeArrowheads="1"/>
          </p:cNvSpPr>
          <p:nvPr/>
        </p:nvSpPr>
        <p:spPr bwMode="auto">
          <a:xfrm>
            <a:off x="1517227" y="4389120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2226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2227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2229" name="AutoShape 13"/>
          <p:cNvSpPr>
            <a:spLocks noChangeArrowheads="1"/>
          </p:cNvSpPr>
          <p:nvPr/>
        </p:nvSpPr>
        <p:spPr bwMode="auto">
          <a:xfrm rot="5400000">
            <a:off x="5283202" y="3416019"/>
            <a:ext cx="2512906" cy="7362614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r>
              <a:rPr lang="en-US" altLang="zh-TW" sz="3400" i="1" dirty="0">
                <a:solidFill>
                  <a:srgbClr val="0000FF"/>
                </a:solidFill>
                <a:latin typeface="Arial" charset="0"/>
                <a:ea typeface="PMingLiU" charset="0"/>
                <a:cs typeface="PMingLiU" charset="0"/>
              </a:rPr>
              <a:t>Data</a:t>
            </a:r>
          </a:p>
        </p:txBody>
      </p:sp>
      <p:sp>
        <p:nvSpPr>
          <p:cNvPr id="52230" name="Line 14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2" name="Line 16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3" name="AutoShape 17"/>
          <p:cNvSpPr>
            <a:spLocks noChangeArrowheads="1"/>
          </p:cNvSpPr>
          <p:nvPr/>
        </p:nvSpPr>
        <p:spPr bwMode="auto">
          <a:xfrm rot="16200000" flipH="1">
            <a:off x="6317263" y="1943951"/>
            <a:ext cx="431236" cy="7362613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4" name="AutoShape 18"/>
          <p:cNvSpPr>
            <a:spLocks noChangeArrowheads="1"/>
          </p:cNvSpPr>
          <p:nvPr/>
        </p:nvSpPr>
        <p:spPr bwMode="auto">
          <a:xfrm rot="5400000">
            <a:off x="6403061" y="3747915"/>
            <a:ext cx="259645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5" name="AutoShape 19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6" name="AutoShape 53"/>
          <p:cNvSpPr>
            <a:spLocks/>
          </p:cNvSpPr>
          <p:nvPr/>
        </p:nvSpPr>
        <p:spPr bwMode="auto">
          <a:xfrm>
            <a:off x="2625796" y="4551680"/>
            <a:ext cx="108373" cy="1192107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endParaRPr lang="en-US" sz="230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2237" name="AutoShape 54"/>
          <p:cNvSpPr>
            <a:spLocks/>
          </p:cNvSpPr>
          <p:nvPr/>
        </p:nvSpPr>
        <p:spPr bwMode="auto">
          <a:xfrm>
            <a:off x="2623538" y="5852160"/>
            <a:ext cx="108373" cy="1733973"/>
          </a:xfrm>
          <a:prstGeom prst="leftBrace">
            <a:avLst>
              <a:gd name="adj1" fmla="val 133333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r>
              <a:rPr lang="en-US" sz="2300" dirty="0">
                <a:latin typeface="PMingLiU" charset="0"/>
              </a:rPr>
              <a:t>                </a:t>
            </a:r>
            <a:r>
              <a:rPr lang="en-US" sz="2300" dirty="0">
                <a:solidFill>
                  <a:srgbClr val="000000"/>
                </a:solidFill>
                <a:latin typeface="PMingLiU" charset="0"/>
              </a:rPr>
              <a:t>   </a:t>
            </a:r>
          </a:p>
        </p:txBody>
      </p:sp>
      <p:sp>
        <p:nvSpPr>
          <p:cNvPr id="52238" name="AutoShape 63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39" name="Line 72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2240" name="Line 81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52241" name="Text Box 82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52242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2243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2244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52245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522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8" name="Rectangle 89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2249" name="Rectangle 90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2250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31" name="Shape 1261"/>
          <p:cNvSpPr/>
          <p:nvPr/>
        </p:nvSpPr>
        <p:spPr>
          <a:xfrm>
            <a:off x="2" y="4585986"/>
            <a:ext cx="2564291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Circuit</a:t>
            </a:r>
            <a:br>
              <a:rPr lang="en-US" sz="3100" dirty="0"/>
            </a:br>
            <a:r>
              <a:rPr lang="en-US" sz="3100" dirty="0"/>
              <a:t> establishment</a:t>
            </a:r>
            <a:endParaRPr sz="3100" dirty="0"/>
          </a:p>
        </p:txBody>
      </p:sp>
      <p:sp>
        <p:nvSpPr>
          <p:cNvPr id="32" name="Shape 1261"/>
          <p:cNvSpPr/>
          <p:nvPr/>
        </p:nvSpPr>
        <p:spPr>
          <a:xfrm>
            <a:off x="1197635" y="6071463"/>
            <a:ext cx="1428163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Data </a:t>
            </a:r>
            <a:br>
              <a:rPr lang="en-US" sz="3100" dirty="0"/>
            </a:br>
            <a:r>
              <a:rPr lang="en-US" sz="3100" dirty="0"/>
              <a:t>transfer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357005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dvAuto="0"/>
      <p:bldP spid="3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7264399" y="5257799"/>
            <a:ext cx="3911601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391876" y="5257800"/>
            <a:ext cx="297180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96FF"/>
                </a:solidFill>
              </a:rPr>
              <a:t>end-system</a:t>
            </a:r>
          </a:p>
        </p:txBody>
      </p:sp>
      <p:sp>
        <p:nvSpPr>
          <p:cNvPr id="408" name="Shape 408"/>
          <p:cNvSpPr/>
          <p:nvPr/>
        </p:nvSpPr>
        <p:spPr>
          <a:xfrm>
            <a:off x="8165579" y="5181600"/>
            <a:ext cx="15402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switch</a:t>
            </a:r>
          </a:p>
        </p:txBody>
      </p:sp>
      <p:sp>
        <p:nvSpPr>
          <p:cNvPr id="409" name="Shape 409"/>
          <p:cNvSpPr/>
          <p:nvPr/>
        </p:nvSpPr>
        <p:spPr>
          <a:xfrm>
            <a:off x="5720401" y="3048000"/>
            <a:ext cx="918568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5E5E5E"/>
                </a:solidFill>
              </a:rPr>
              <a:t>link</a:t>
            </a:r>
          </a:p>
        </p:txBody>
      </p:sp>
      <p:sp>
        <p:nvSpPr>
          <p:cNvPr id="410" name="Shape 410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3568700" y="8267700"/>
            <a:ext cx="62611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D4FB7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D4FB79"/>
                </a:solidFill>
              </a:rPr>
              <a:t>Internet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4046436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4275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4276" name="AutoShape 13"/>
          <p:cNvSpPr>
            <a:spLocks noChangeArrowheads="1"/>
          </p:cNvSpPr>
          <p:nvPr/>
        </p:nvSpPr>
        <p:spPr bwMode="auto">
          <a:xfrm rot="5400000">
            <a:off x="5283202" y="3416019"/>
            <a:ext cx="2512906" cy="7362614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r>
              <a:rPr lang="en-US" altLang="zh-TW" sz="3400" i="1" dirty="0">
                <a:solidFill>
                  <a:srgbClr val="0000FF"/>
                </a:solidFill>
                <a:latin typeface="Arial" charset="0"/>
                <a:ea typeface="PMingLiU" charset="0"/>
                <a:cs typeface="PMingLiU" charset="0"/>
              </a:rPr>
              <a:t>Data</a:t>
            </a:r>
          </a:p>
        </p:txBody>
      </p:sp>
      <p:sp>
        <p:nvSpPr>
          <p:cNvPr id="54277" name="Line 14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78" name="Line 15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79" name="Line 16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0" name="AutoShape 17"/>
          <p:cNvSpPr>
            <a:spLocks noChangeArrowheads="1"/>
          </p:cNvSpPr>
          <p:nvPr/>
        </p:nvSpPr>
        <p:spPr bwMode="auto">
          <a:xfrm rot="16200000" flipH="1">
            <a:off x="6270979" y="5142092"/>
            <a:ext cx="523804" cy="7362613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1" name="AutoShape 18"/>
          <p:cNvSpPr>
            <a:spLocks noChangeArrowheads="1"/>
          </p:cNvSpPr>
          <p:nvPr/>
        </p:nvSpPr>
        <p:spPr bwMode="auto">
          <a:xfrm rot="16200000" flipH="1">
            <a:off x="6317263" y="1943951"/>
            <a:ext cx="431236" cy="7362613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2" name="AutoShape 19"/>
          <p:cNvSpPr>
            <a:spLocks noChangeArrowheads="1"/>
          </p:cNvSpPr>
          <p:nvPr/>
        </p:nvSpPr>
        <p:spPr bwMode="auto">
          <a:xfrm rot="5400000">
            <a:off x="6403061" y="3747915"/>
            <a:ext cx="259645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3" name="AutoShape 20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4" name="AutoShape 54"/>
          <p:cNvSpPr>
            <a:spLocks/>
          </p:cNvSpPr>
          <p:nvPr/>
        </p:nvSpPr>
        <p:spPr bwMode="auto">
          <a:xfrm>
            <a:off x="2621120" y="4551680"/>
            <a:ext cx="108373" cy="1192107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endParaRPr lang="en-US" sz="230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4285" name="AutoShape 55"/>
          <p:cNvSpPr>
            <a:spLocks/>
          </p:cNvSpPr>
          <p:nvPr/>
        </p:nvSpPr>
        <p:spPr bwMode="auto">
          <a:xfrm>
            <a:off x="2623538" y="5852160"/>
            <a:ext cx="108373" cy="1733973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r>
              <a:rPr lang="en-US" sz="2300" dirty="0">
                <a:latin typeface="PMingLiU" charset="0"/>
              </a:rPr>
              <a:t>             </a:t>
            </a:r>
            <a:br>
              <a:rPr lang="en-US" sz="2300" dirty="0">
                <a:latin typeface="PMingLiU" charset="0"/>
              </a:rPr>
            </a:br>
            <a:endParaRPr lang="en-US" sz="230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4286" name="AutoShape 56"/>
          <p:cNvSpPr>
            <a:spLocks/>
          </p:cNvSpPr>
          <p:nvPr/>
        </p:nvSpPr>
        <p:spPr bwMode="auto">
          <a:xfrm>
            <a:off x="2625796" y="7802880"/>
            <a:ext cx="108373" cy="1083733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endParaRPr lang="en-US" sz="2300" dirty="0">
              <a:latin typeface="PMingLiU" charset="0"/>
            </a:endParaRPr>
          </a:p>
        </p:txBody>
      </p:sp>
      <p:sp>
        <p:nvSpPr>
          <p:cNvPr id="54287" name="AutoShape 65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8" name="Line 74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89" name="Line 83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54290" name="Text Box 84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54291" name="AutoShape 85"/>
          <p:cNvSpPr>
            <a:spLocks noChangeArrowheads="1"/>
          </p:cNvSpPr>
          <p:nvPr/>
        </p:nvSpPr>
        <p:spPr bwMode="auto">
          <a:xfrm rot="5400000">
            <a:off x="6173894" y="4555066"/>
            <a:ext cx="650240" cy="7362614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4292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4293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4294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54295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5429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8" name="Rectangle 92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4299" name="Rectangle 93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4300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33" name="Shape 1261"/>
          <p:cNvSpPr/>
          <p:nvPr/>
        </p:nvSpPr>
        <p:spPr>
          <a:xfrm>
            <a:off x="2" y="4585986"/>
            <a:ext cx="2564291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Circuit</a:t>
            </a:r>
            <a:br>
              <a:rPr lang="en-US" sz="3100" dirty="0"/>
            </a:br>
            <a:r>
              <a:rPr lang="en-US" sz="3100" dirty="0"/>
              <a:t> establishment</a:t>
            </a:r>
            <a:endParaRPr sz="3100" dirty="0"/>
          </a:p>
        </p:txBody>
      </p:sp>
      <p:sp>
        <p:nvSpPr>
          <p:cNvPr id="34" name="Shape 1261"/>
          <p:cNvSpPr/>
          <p:nvPr/>
        </p:nvSpPr>
        <p:spPr>
          <a:xfrm>
            <a:off x="1197635" y="6071463"/>
            <a:ext cx="1428163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Data </a:t>
            </a:r>
            <a:br>
              <a:rPr lang="en-US" sz="3100" dirty="0"/>
            </a:br>
            <a:r>
              <a:rPr lang="en-US" sz="3100" dirty="0"/>
              <a:t>transfer</a:t>
            </a:r>
            <a:endParaRPr sz="3100" dirty="0"/>
          </a:p>
        </p:txBody>
      </p:sp>
      <p:sp>
        <p:nvSpPr>
          <p:cNvPr id="35" name="Shape 1261"/>
          <p:cNvSpPr/>
          <p:nvPr/>
        </p:nvSpPr>
        <p:spPr>
          <a:xfrm>
            <a:off x="800625" y="7911254"/>
            <a:ext cx="1820497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Circuit</a:t>
            </a:r>
            <a:br>
              <a:rPr lang="en-US" sz="3100" dirty="0"/>
            </a:br>
            <a:r>
              <a:rPr lang="en-US" sz="3100" dirty="0"/>
              <a:t> teardown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73545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dvAuto="0"/>
      <p:bldP spid="34" grpId="0" animBg="1" advAuto="0"/>
      <p:bldP spid="35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7346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7347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7348" name="AutoShape 13"/>
          <p:cNvSpPr>
            <a:spLocks noChangeArrowheads="1"/>
          </p:cNvSpPr>
          <p:nvPr/>
        </p:nvSpPr>
        <p:spPr bwMode="auto">
          <a:xfrm rot="5400000">
            <a:off x="5283202" y="3416019"/>
            <a:ext cx="2512906" cy="7362614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endParaRPr lang="en-US" altLang="zh-TW" sz="3400" i="1" dirty="0">
              <a:solidFill>
                <a:srgbClr val="CCFFFF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57349" name="Line 16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50" name="AutoShape 17"/>
          <p:cNvSpPr>
            <a:spLocks noChangeArrowheads="1"/>
          </p:cNvSpPr>
          <p:nvPr/>
        </p:nvSpPr>
        <p:spPr bwMode="auto">
          <a:xfrm rot="16200000" flipH="1">
            <a:off x="6270979" y="5142092"/>
            <a:ext cx="523804" cy="7362613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51" name="AutoShape 18"/>
          <p:cNvSpPr>
            <a:spLocks noChangeArrowheads="1"/>
          </p:cNvSpPr>
          <p:nvPr/>
        </p:nvSpPr>
        <p:spPr bwMode="auto">
          <a:xfrm rot="16200000" flipH="1">
            <a:off x="6317263" y="1943951"/>
            <a:ext cx="431236" cy="7362613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52" name="AutoShape 19"/>
          <p:cNvSpPr>
            <a:spLocks noChangeArrowheads="1"/>
          </p:cNvSpPr>
          <p:nvPr/>
        </p:nvSpPr>
        <p:spPr bwMode="auto">
          <a:xfrm rot="5400000">
            <a:off x="6403061" y="3747915"/>
            <a:ext cx="259645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53" name="AutoShape 20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54" name="AutoShape 54"/>
          <p:cNvSpPr>
            <a:spLocks/>
          </p:cNvSpPr>
          <p:nvPr/>
        </p:nvSpPr>
        <p:spPr bwMode="auto">
          <a:xfrm>
            <a:off x="2600960" y="4551680"/>
            <a:ext cx="108373" cy="1192107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endParaRPr lang="en-US" sz="230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7355" name="AutoShape 55"/>
          <p:cNvSpPr>
            <a:spLocks/>
          </p:cNvSpPr>
          <p:nvPr/>
        </p:nvSpPr>
        <p:spPr bwMode="auto">
          <a:xfrm>
            <a:off x="2623538" y="5852160"/>
            <a:ext cx="108373" cy="1733973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r>
              <a:rPr lang="en-US" sz="2300" dirty="0">
                <a:latin typeface="PMingLiU" charset="0"/>
              </a:rPr>
              <a:t>             </a:t>
            </a:r>
            <a:br>
              <a:rPr lang="en-US" sz="2300" dirty="0">
                <a:latin typeface="PMingLiU" charset="0"/>
              </a:rPr>
            </a:br>
            <a:endParaRPr lang="en-US" sz="230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7356" name="AutoShape 56"/>
          <p:cNvSpPr>
            <a:spLocks/>
          </p:cNvSpPr>
          <p:nvPr/>
        </p:nvSpPr>
        <p:spPr bwMode="auto">
          <a:xfrm>
            <a:off x="2625796" y="7802880"/>
            <a:ext cx="108373" cy="1083733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399" tIns="65202" rIns="130399" bIns="326024" anchor="ctr"/>
          <a:lstStyle/>
          <a:p>
            <a:pPr eaLnBrk="0" hangingPunct="0">
              <a:spcBef>
                <a:spcPct val="50000"/>
              </a:spcBef>
              <a:spcAft>
                <a:spcPts val="1422"/>
              </a:spcAft>
            </a:pPr>
            <a:endParaRPr lang="en-US" sz="2300" dirty="0">
              <a:latin typeface="PMingLiU" charset="0"/>
            </a:endParaRPr>
          </a:p>
        </p:txBody>
      </p:sp>
      <p:sp>
        <p:nvSpPr>
          <p:cNvPr id="57357" name="AutoShape 65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58" name="Line 83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57359" name="Text Box 84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57360" name="AutoShape 85"/>
          <p:cNvSpPr>
            <a:spLocks noChangeArrowheads="1"/>
          </p:cNvSpPr>
          <p:nvPr/>
        </p:nvSpPr>
        <p:spPr bwMode="auto">
          <a:xfrm rot="5400000">
            <a:off x="6173894" y="4555066"/>
            <a:ext cx="650240" cy="7362614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61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7362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57363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57364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573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7" name="Rectangle 92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7368" name="Rectangle 93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57369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5740400" y="3037840"/>
            <a:ext cx="1517227" cy="7362614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endParaRPr lang="en-US" altLang="zh-TW" sz="340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5957147" y="3796453"/>
            <a:ext cx="1083733" cy="7362614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endParaRPr lang="en-US" altLang="zh-TW" sz="340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57372" name="Line 15"/>
          <p:cNvSpPr>
            <a:spLocks noChangeShapeType="1"/>
          </p:cNvSpPr>
          <p:nvPr/>
        </p:nvSpPr>
        <p:spPr bwMode="auto">
          <a:xfrm>
            <a:off x="2851574" y="3964659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73" name="Line 14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57374" name="Line 74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35" name="Shape 1261"/>
          <p:cNvSpPr/>
          <p:nvPr/>
        </p:nvSpPr>
        <p:spPr>
          <a:xfrm>
            <a:off x="2" y="4585986"/>
            <a:ext cx="2564291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Circuit</a:t>
            </a:r>
            <a:br>
              <a:rPr lang="en-US" sz="3100" dirty="0"/>
            </a:br>
            <a:r>
              <a:rPr lang="en-US" sz="3100" dirty="0"/>
              <a:t> establishment</a:t>
            </a:r>
            <a:endParaRPr sz="3100" dirty="0"/>
          </a:p>
        </p:txBody>
      </p:sp>
      <p:sp>
        <p:nvSpPr>
          <p:cNvPr id="36" name="Shape 1261"/>
          <p:cNvSpPr/>
          <p:nvPr/>
        </p:nvSpPr>
        <p:spPr>
          <a:xfrm>
            <a:off x="1197635" y="6071463"/>
            <a:ext cx="1428163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Data </a:t>
            </a:r>
            <a:br>
              <a:rPr lang="en-US" sz="3100" dirty="0"/>
            </a:br>
            <a:r>
              <a:rPr lang="en-US" sz="3100" dirty="0"/>
              <a:t>transfer</a:t>
            </a:r>
            <a:endParaRPr sz="3100" dirty="0"/>
          </a:p>
        </p:txBody>
      </p:sp>
      <p:sp>
        <p:nvSpPr>
          <p:cNvPr id="37" name="Shape 1261"/>
          <p:cNvSpPr/>
          <p:nvPr/>
        </p:nvSpPr>
        <p:spPr>
          <a:xfrm>
            <a:off x="800625" y="7911254"/>
            <a:ext cx="1820497" cy="1087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lang="en-US" sz="3100" dirty="0"/>
              <a:t>Circuit</a:t>
            </a:r>
            <a:br>
              <a:rPr lang="en-US" sz="3100" dirty="0"/>
            </a:br>
            <a:r>
              <a:rPr lang="en-US" sz="3100" dirty="0"/>
              <a:t> teardown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240621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 advAuto="0"/>
      <p:bldP spid="36" grpId="0" animBg="1" advAuto="0"/>
      <p:bldP spid="37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0418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0419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0420" name="AutoShape 13"/>
          <p:cNvSpPr>
            <a:spLocks noChangeArrowheads="1"/>
          </p:cNvSpPr>
          <p:nvPr/>
        </p:nvSpPr>
        <p:spPr bwMode="auto">
          <a:xfrm rot="5400000">
            <a:off x="5283202" y="3416019"/>
            <a:ext cx="2512906" cy="7362614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r>
              <a:rPr lang="en-US" altLang="zh-TW" sz="3400" i="1" dirty="0">
                <a:solidFill>
                  <a:srgbClr val="0000FF"/>
                </a:solidFill>
                <a:latin typeface="Arial" charset="0"/>
                <a:ea typeface="PMingLiU" charset="0"/>
                <a:cs typeface="PMingLiU" charset="0"/>
              </a:rPr>
              <a:t>Data</a:t>
            </a:r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22" name="Line 15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23" name="Line 16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24" name="AutoShape 17"/>
          <p:cNvSpPr>
            <a:spLocks noChangeArrowheads="1"/>
          </p:cNvSpPr>
          <p:nvPr/>
        </p:nvSpPr>
        <p:spPr bwMode="auto">
          <a:xfrm rot="16200000" flipH="1">
            <a:off x="6270979" y="5142092"/>
            <a:ext cx="523804" cy="7362613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25" name="AutoShape 18"/>
          <p:cNvSpPr>
            <a:spLocks noChangeArrowheads="1"/>
          </p:cNvSpPr>
          <p:nvPr/>
        </p:nvSpPr>
        <p:spPr bwMode="auto">
          <a:xfrm rot="16200000" flipH="1">
            <a:off x="6317263" y="1943951"/>
            <a:ext cx="431236" cy="7362613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26" name="AutoShape 19"/>
          <p:cNvSpPr>
            <a:spLocks noChangeArrowheads="1"/>
          </p:cNvSpPr>
          <p:nvPr/>
        </p:nvSpPr>
        <p:spPr bwMode="auto">
          <a:xfrm rot="5400000">
            <a:off x="6403061" y="3747915"/>
            <a:ext cx="259645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27" name="AutoShape 20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31" name="AutoShape 65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32" name="Line 74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33" name="Line 83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60434" name="Text Box 84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60435" name="AutoShape 85"/>
          <p:cNvSpPr>
            <a:spLocks noChangeArrowheads="1"/>
          </p:cNvSpPr>
          <p:nvPr/>
        </p:nvSpPr>
        <p:spPr bwMode="auto">
          <a:xfrm rot="5400000">
            <a:off x="6173894" y="4555066"/>
            <a:ext cx="650240" cy="7362614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0436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0437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0438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60439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604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2" name="Rectangle 92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60443" name="Rectangle 93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60444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</p:spTree>
    <p:extLst>
      <p:ext uri="{BB962C8B-B14F-4D97-AF65-F5344CB8AC3E}">
        <p14:creationId xmlns:p14="http://schemas.microsoft.com/office/powerpoint/2010/main" val="74271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"/>
          <p:cNvSpPr>
            <a:spLocks noChangeArrowheads="1"/>
          </p:cNvSpPr>
          <p:nvPr/>
        </p:nvSpPr>
        <p:spPr bwMode="auto">
          <a:xfrm>
            <a:off x="4481690" y="5005494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2466" name="Rectangle 11"/>
          <p:cNvSpPr>
            <a:spLocks noChangeArrowheads="1"/>
          </p:cNvSpPr>
          <p:nvPr/>
        </p:nvSpPr>
        <p:spPr bwMode="auto">
          <a:xfrm>
            <a:off x="1517227" y="5420925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2467" name="Rectangle 12"/>
          <p:cNvSpPr>
            <a:spLocks noChangeArrowheads="1"/>
          </p:cNvSpPr>
          <p:nvPr/>
        </p:nvSpPr>
        <p:spPr bwMode="auto">
          <a:xfrm>
            <a:off x="4481690" y="6053103"/>
            <a:ext cx="0" cy="1806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2468" name="AutoShape 13"/>
          <p:cNvSpPr>
            <a:spLocks noChangeArrowheads="1"/>
          </p:cNvSpPr>
          <p:nvPr/>
        </p:nvSpPr>
        <p:spPr bwMode="auto">
          <a:xfrm rot="5400000">
            <a:off x="6154704" y="2544516"/>
            <a:ext cx="769902" cy="7362614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0791" tIns="65397" rIns="130791" bIns="65397" anchor="ctr"/>
          <a:lstStyle/>
          <a:p>
            <a:pPr>
              <a:spcBef>
                <a:spcPts val="1422"/>
              </a:spcBef>
              <a:spcAft>
                <a:spcPts val="1422"/>
              </a:spcAft>
            </a:pPr>
            <a:r>
              <a:rPr lang="en-US" altLang="zh-TW" sz="70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62469" name="Line 14"/>
          <p:cNvSpPr>
            <a:spLocks noChangeShapeType="1"/>
          </p:cNvSpPr>
          <p:nvPr/>
        </p:nvSpPr>
        <p:spPr bwMode="auto">
          <a:xfrm>
            <a:off x="5303521" y="4219787"/>
            <a:ext cx="4516" cy="47864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0" name="Line 15"/>
          <p:cNvSpPr>
            <a:spLocks noChangeShapeType="1"/>
          </p:cNvSpPr>
          <p:nvPr/>
        </p:nvSpPr>
        <p:spPr bwMode="auto">
          <a:xfrm>
            <a:off x="2851574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1" name="Line 16"/>
          <p:cNvSpPr>
            <a:spLocks noChangeShapeType="1"/>
          </p:cNvSpPr>
          <p:nvPr/>
        </p:nvSpPr>
        <p:spPr bwMode="auto">
          <a:xfrm>
            <a:off x="10214187" y="3975947"/>
            <a:ext cx="0" cy="5030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2" name="AutoShape 17"/>
          <p:cNvSpPr>
            <a:spLocks noChangeArrowheads="1"/>
          </p:cNvSpPr>
          <p:nvPr/>
        </p:nvSpPr>
        <p:spPr bwMode="auto">
          <a:xfrm rot="16200000" flipH="1">
            <a:off x="6270979" y="3426181"/>
            <a:ext cx="523804" cy="7362613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3" name="AutoShape 18"/>
          <p:cNvSpPr>
            <a:spLocks noChangeArrowheads="1"/>
          </p:cNvSpPr>
          <p:nvPr/>
        </p:nvSpPr>
        <p:spPr bwMode="auto">
          <a:xfrm rot="16200000" flipH="1">
            <a:off x="6317263" y="1943951"/>
            <a:ext cx="431236" cy="7362613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4" name="AutoShape 19"/>
          <p:cNvSpPr>
            <a:spLocks noChangeArrowheads="1"/>
          </p:cNvSpPr>
          <p:nvPr/>
        </p:nvSpPr>
        <p:spPr bwMode="auto">
          <a:xfrm rot="5400000">
            <a:off x="6403061" y="3747915"/>
            <a:ext cx="259645" cy="2454205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5" name="AutoShape 20"/>
          <p:cNvSpPr>
            <a:spLocks noChangeArrowheads="1"/>
          </p:cNvSpPr>
          <p:nvPr/>
        </p:nvSpPr>
        <p:spPr bwMode="auto">
          <a:xfrm rot="5400000">
            <a:off x="3947725" y="3487138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8" name="AutoShape 65"/>
          <p:cNvSpPr>
            <a:spLocks noChangeArrowheads="1"/>
          </p:cNvSpPr>
          <p:nvPr/>
        </p:nvSpPr>
        <p:spPr bwMode="auto">
          <a:xfrm rot="5400000">
            <a:off x="8856134" y="4024489"/>
            <a:ext cx="261902" cy="2454204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79" name="Line 74"/>
          <p:cNvSpPr>
            <a:spLocks noChangeShapeType="1"/>
          </p:cNvSpPr>
          <p:nvPr/>
        </p:nvSpPr>
        <p:spPr bwMode="auto">
          <a:xfrm flipH="1">
            <a:off x="7755467" y="4201725"/>
            <a:ext cx="0" cy="48677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131000" tIns="65502" rIns="131000" bIns="65502" anchor="ctr"/>
          <a:lstStyle/>
          <a:p>
            <a:endParaRPr lang="en-US"/>
          </a:p>
        </p:txBody>
      </p:sp>
      <p:sp>
        <p:nvSpPr>
          <p:cNvPr id="62480" name="Line 83"/>
          <p:cNvSpPr>
            <a:spLocks noChangeShapeType="1"/>
          </p:cNvSpPr>
          <p:nvPr/>
        </p:nvSpPr>
        <p:spPr bwMode="auto">
          <a:xfrm>
            <a:off x="10728960" y="6610773"/>
            <a:ext cx="0" cy="162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>
            <a:spAutoFit/>
          </a:bodyPr>
          <a:lstStyle/>
          <a:p>
            <a:endParaRPr lang="en-US"/>
          </a:p>
        </p:txBody>
      </p:sp>
      <p:sp>
        <p:nvSpPr>
          <p:cNvPr id="62481" name="Text Box 84"/>
          <p:cNvSpPr txBox="1">
            <a:spLocks noChangeArrowheads="1"/>
          </p:cNvSpPr>
          <p:nvPr/>
        </p:nvSpPr>
        <p:spPr bwMode="auto">
          <a:xfrm>
            <a:off x="10749283" y="7493567"/>
            <a:ext cx="747136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time</a:t>
            </a:r>
          </a:p>
        </p:txBody>
      </p:sp>
      <p:sp>
        <p:nvSpPr>
          <p:cNvPr id="62482" name="AutoShape 85"/>
          <p:cNvSpPr>
            <a:spLocks noChangeArrowheads="1"/>
          </p:cNvSpPr>
          <p:nvPr/>
        </p:nvSpPr>
        <p:spPr bwMode="auto">
          <a:xfrm rot="5400000">
            <a:off x="6173894" y="2821093"/>
            <a:ext cx="650240" cy="7362614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31000" tIns="65502" rIns="131000" bIns="65502" anchor="ctr"/>
          <a:lstStyle/>
          <a:p>
            <a:endParaRPr lang="en-US" sz="2000"/>
          </a:p>
        </p:txBody>
      </p:sp>
      <p:sp>
        <p:nvSpPr>
          <p:cNvPr id="62483" name="Freeform 31"/>
          <p:cNvSpPr>
            <a:spLocks/>
          </p:cNvSpPr>
          <p:nvPr/>
        </p:nvSpPr>
        <p:spPr bwMode="auto">
          <a:xfrm>
            <a:off x="3255717" y="3108964"/>
            <a:ext cx="1291449" cy="225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2484" name="Freeform 36"/>
          <p:cNvSpPr>
            <a:spLocks/>
          </p:cNvSpPr>
          <p:nvPr/>
        </p:nvSpPr>
        <p:spPr bwMode="auto">
          <a:xfrm>
            <a:off x="8103169" y="3108964"/>
            <a:ext cx="1449493" cy="225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62485" name="Line 54"/>
          <p:cNvSpPr>
            <a:spLocks noChangeShapeType="1"/>
          </p:cNvSpPr>
          <p:nvPr/>
        </p:nvSpPr>
        <p:spPr bwMode="auto">
          <a:xfrm>
            <a:off x="3355061" y="3136054"/>
            <a:ext cx="1298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62486" name="Line 56"/>
          <p:cNvSpPr>
            <a:spLocks noChangeShapeType="1"/>
          </p:cNvSpPr>
          <p:nvPr/>
        </p:nvSpPr>
        <p:spPr bwMode="auto">
          <a:xfrm>
            <a:off x="8225085" y="3136054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pic>
        <p:nvPicPr>
          <p:cNvPr id="624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3" y="2605476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47" y="2600962"/>
            <a:ext cx="977617" cy="10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9" name="Rectangle 92"/>
          <p:cNvSpPr>
            <a:spLocks noChangeArrowheads="1"/>
          </p:cNvSpPr>
          <p:nvPr/>
        </p:nvSpPr>
        <p:spPr bwMode="auto">
          <a:xfrm>
            <a:off x="4985173" y="2876409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62490" name="Rectangle 93"/>
          <p:cNvSpPr>
            <a:spLocks noChangeArrowheads="1"/>
          </p:cNvSpPr>
          <p:nvPr/>
        </p:nvSpPr>
        <p:spPr bwMode="auto">
          <a:xfrm>
            <a:off x="7369386" y="2926082"/>
            <a:ext cx="695396" cy="59153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62491" name="Line 56"/>
          <p:cNvSpPr>
            <a:spLocks noChangeShapeType="1"/>
          </p:cNvSpPr>
          <p:nvPr/>
        </p:nvSpPr>
        <p:spPr bwMode="auto">
          <a:xfrm>
            <a:off x="5854418" y="3142827"/>
            <a:ext cx="14065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678" tIns="63211" rIns="128678" bIns="63211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50240" y="216749"/>
            <a:ext cx="11704320" cy="1668498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</p:spTree>
    <p:extLst>
      <p:ext uri="{BB962C8B-B14F-4D97-AF65-F5344CB8AC3E}">
        <p14:creationId xmlns:p14="http://schemas.microsoft.com/office/powerpoint/2010/main" val="309594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005689" y="6552071"/>
            <a:ext cx="433493" cy="433493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65539" name="Rectangle 32"/>
          <p:cNvSpPr>
            <a:spLocks noChangeArrowheads="1"/>
          </p:cNvSpPr>
          <p:nvPr/>
        </p:nvSpPr>
        <p:spPr bwMode="auto">
          <a:xfrm>
            <a:off x="6330809" y="4167858"/>
            <a:ext cx="433493" cy="433493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65540" name="Rectangle 33"/>
          <p:cNvSpPr>
            <a:spLocks noChangeArrowheads="1"/>
          </p:cNvSpPr>
          <p:nvPr/>
        </p:nvSpPr>
        <p:spPr bwMode="auto">
          <a:xfrm>
            <a:off x="8389902" y="5143218"/>
            <a:ext cx="433493" cy="433493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cxnSp>
        <p:nvCxnSpPr>
          <p:cNvPr id="65541" name="Straight Connector 12"/>
          <p:cNvCxnSpPr>
            <a:cxnSpLocks noChangeShapeType="1"/>
          </p:cNvCxnSpPr>
          <p:nvPr/>
        </p:nvCxnSpPr>
        <p:spPr bwMode="auto">
          <a:xfrm>
            <a:off x="8823395" y="5339649"/>
            <a:ext cx="866987" cy="20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2" name="Straight Connector 43"/>
          <p:cNvCxnSpPr>
            <a:cxnSpLocks noChangeShapeType="1"/>
            <a:stCxn id="65540" idx="2"/>
          </p:cNvCxnSpPr>
          <p:nvPr/>
        </p:nvCxnSpPr>
        <p:spPr bwMode="auto">
          <a:xfrm flipH="1">
            <a:off x="8498277" y="5576711"/>
            <a:ext cx="108373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3" name="Straight Connector 49"/>
          <p:cNvCxnSpPr>
            <a:cxnSpLocks noChangeShapeType="1"/>
          </p:cNvCxnSpPr>
          <p:nvPr/>
        </p:nvCxnSpPr>
        <p:spPr bwMode="auto">
          <a:xfrm flipH="1">
            <a:off x="6764302" y="3625991"/>
            <a:ext cx="650240" cy="541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4" name="Straight Connector 53"/>
          <p:cNvCxnSpPr>
            <a:cxnSpLocks noChangeShapeType="1"/>
            <a:stCxn id="65538" idx="3"/>
            <a:endCxn id="65540" idx="1"/>
          </p:cNvCxnSpPr>
          <p:nvPr/>
        </p:nvCxnSpPr>
        <p:spPr bwMode="auto">
          <a:xfrm flipV="1">
            <a:off x="6439182" y="5359966"/>
            <a:ext cx="1950720" cy="1408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Straight Connector 56"/>
          <p:cNvCxnSpPr>
            <a:cxnSpLocks noChangeShapeType="1"/>
            <a:stCxn id="65539" idx="3"/>
            <a:endCxn id="65540" idx="1"/>
          </p:cNvCxnSpPr>
          <p:nvPr/>
        </p:nvCxnSpPr>
        <p:spPr bwMode="auto">
          <a:xfrm>
            <a:off x="6764302" y="4384604"/>
            <a:ext cx="1625600" cy="975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Straight Connector 59"/>
          <p:cNvCxnSpPr>
            <a:cxnSpLocks noChangeShapeType="1"/>
          </p:cNvCxnSpPr>
          <p:nvPr/>
        </p:nvCxnSpPr>
        <p:spPr bwMode="auto">
          <a:xfrm>
            <a:off x="6005689" y="3734365"/>
            <a:ext cx="329636" cy="42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Straight Connector 62"/>
          <p:cNvCxnSpPr>
            <a:cxnSpLocks noChangeShapeType="1"/>
            <a:stCxn id="65560" idx="2"/>
            <a:endCxn id="65538" idx="1"/>
          </p:cNvCxnSpPr>
          <p:nvPr/>
        </p:nvCxnSpPr>
        <p:spPr bwMode="auto">
          <a:xfrm>
            <a:off x="5138702" y="6010206"/>
            <a:ext cx="866987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8" name="Straight Connector 67"/>
          <p:cNvCxnSpPr>
            <a:cxnSpLocks noChangeShapeType="1"/>
          </p:cNvCxnSpPr>
          <p:nvPr/>
        </p:nvCxnSpPr>
        <p:spPr bwMode="auto">
          <a:xfrm flipV="1">
            <a:off x="4271717" y="5901831"/>
            <a:ext cx="758613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55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62" y="4976144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550" name="Straight Connector 88"/>
          <p:cNvCxnSpPr>
            <a:cxnSpLocks noChangeShapeType="1"/>
            <a:stCxn id="65553" idx="3"/>
          </p:cNvCxnSpPr>
          <p:nvPr/>
        </p:nvCxnSpPr>
        <p:spPr bwMode="auto">
          <a:xfrm>
            <a:off x="4054969" y="4926471"/>
            <a:ext cx="975360" cy="75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1" name="Straight Connector 90"/>
          <p:cNvCxnSpPr>
            <a:cxnSpLocks noChangeShapeType="1"/>
          </p:cNvCxnSpPr>
          <p:nvPr/>
        </p:nvCxnSpPr>
        <p:spPr bwMode="auto">
          <a:xfrm>
            <a:off x="3296356" y="4276231"/>
            <a:ext cx="329636" cy="42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2" name="Straight Connector 91"/>
          <p:cNvCxnSpPr>
            <a:cxnSpLocks noChangeShapeType="1"/>
          </p:cNvCxnSpPr>
          <p:nvPr/>
        </p:nvCxnSpPr>
        <p:spPr bwMode="auto">
          <a:xfrm flipH="1">
            <a:off x="2971235" y="4926471"/>
            <a:ext cx="866987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53" name="Rectangle 87"/>
          <p:cNvSpPr>
            <a:spLocks noChangeArrowheads="1"/>
          </p:cNvSpPr>
          <p:nvPr/>
        </p:nvSpPr>
        <p:spPr bwMode="auto">
          <a:xfrm>
            <a:off x="3621477" y="4709726"/>
            <a:ext cx="433493" cy="433493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pic>
        <p:nvPicPr>
          <p:cNvPr id="6555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82" y="5951504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22" y="3300873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95" y="3084126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62" y="3625993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42" y="4818098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5" y="6226953"/>
            <a:ext cx="742810" cy="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0" name="Rectangle 36"/>
          <p:cNvSpPr>
            <a:spLocks noChangeArrowheads="1"/>
          </p:cNvSpPr>
          <p:nvPr/>
        </p:nvSpPr>
        <p:spPr bwMode="auto">
          <a:xfrm>
            <a:off x="4921957" y="5576711"/>
            <a:ext cx="433493" cy="433493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cxnSp>
        <p:nvCxnSpPr>
          <p:cNvPr id="65561" name="Straight Connector 34"/>
          <p:cNvCxnSpPr>
            <a:cxnSpLocks noChangeShapeType="1"/>
          </p:cNvCxnSpPr>
          <p:nvPr/>
        </p:nvCxnSpPr>
        <p:spPr bwMode="auto">
          <a:xfrm flipV="1">
            <a:off x="5138702" y="4384606"/>
            <a:ext cx="1192107" cy="1408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2167467" y="3359575"/>
            <a:ext cx="713458" cy="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10078720" y="4768427"/>
            <a:ext cx="605084" cy="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8853" y="8019627"/>
            <a:ext cx="10403840" cy="97536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  <a:defRPr/>
            </a:pPr>
            <a:r>
              <a:rPr lang="en-US" sz="3700" dirty="0"/>
              <a:t>Circuit switching doesn’t “route around trouble” 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48569" y="4009815"/>
            <a:ext cx="5779911" cy="1408853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1280301 h 871184"/>
              <a:gd name="T4" fmla="*/ 2068286 w 4064000"/>
              <a:gd name="T5" fmla="*/ 160037 h 871184"/>
              <a:gd name="T6" fmla="*/ 3646715 w 4064000"/>
              <a:gd name="T7" fmla="*/ 933552 h 871184"/>
              <a:gd name="T8" fmla="*/ 4064000 w 4064000"/>
              <a:gd name="T9" fmla="*/ 960225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6285653" y="4226560"/>
            <a:ext cx="541867" cy="541867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327966" y="4511042"/>
            <a:ext cx="6089227" cy="2641600"/>
          </a:xfrm>
          <a:custGeom>
            <a:avLst/>
            <a:gdLst>
              <a:gd name="T0" fmla="*/ 0 w 4281714"/>
              <a:gd name="T1" fmla="*/ 0 h 1705428"/>
              <a:gd name="T2" fmla="*/ 1959222 w 4281714"/>
              <a:gd name="T3" fmla="*/ 2203626 h 1705428"/>
              <a:gd name="T4" fmla="*/ 1959222 w 4281714"/>
              <a:gd name="T5" fmla="*/ 2203626 h 1705428"/>
              <a:gd name="T6" fmla="*/ 3628187 w 4281714"/>
              <a:gd name="T7" fmla="*/ 984600 h 1705428"/>
              <a:gd name="T8" fmla="*/ 4281262 w 4281714"/>
              <a:gd name="T9" fmla="*/ 1008042 h 1705428"/>
              <a:gd name="T10" fmla="*/ 4281262 w 4281714"/>
              <a:gd name="T11" fmla="*/ 1008042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32" tIns="65017" rIns="130032" bIns="65017" anchor="ctr"/>
          <a:lstStyle/>
          <a:p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50240" y="203576"/>
            <a:ext cx="11704320" cy="1668498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6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2" grpId="0" build="p" animBg="1"/>
      <p:bldP spid="5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270031" y="-310396"/>
            <a:ext cx="10464801" cy="2438400"/>
          </a:xfrm>
        </p:spPr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Circuit 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4628" y="1861549"/>
            <a:ext cx="11052103" cy="65641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Pros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ea typeface="ＭＳ Ｐゴシック" charset="0"/>
              </a:rPr>
              <a:t>predictable </a:t>
            </a:r>
            <a:r>
              <a:rPr lang="en-US" dirty="0">
                <a:ea typeface="ＭＳ Ｐゴシック" charset="0"/>
              </a:rPr>
              <a:t>performance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ea typeface="ＭＳ Ｐゴシック" charset="0"/>
              </a:rPr>
              <a:t>simple/fast switching </a:t>
            </a:r>
            <a:r>
              <a:rPr lang="en-US" dirty="0">
                <a:ea typeface="ＭＳ Ｐゴシック" charset="0"/>
              </a:rPr>
              <a:t>(once circuit </a:t>
            </a:r>
            <a:r>
              <a:rPr lang="en-US" dirty="0" smtClean="0">
                <a:ea typeface="ＭＳ Ｐゴシック" charset="0"/>
              </a:rPr>
              <a:t>established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spcBef>
                <a:spcPts val="0"/>
              </a:spcBef>
            </a:pPr>
            <a:endParaRPr lang="en-US" dirty="0">
              <a:ea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complexity 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circuit </a:t>
            </a:r>
            <a:r>
              <a:rPr lang="en-US" dirty="0">
                <a:ea typeface="ＭＳ Ｐゴシック" charset="0"/>
                <a:cs typeface="ＭＳ Ｐゴシック" charset="0"/>
              </a:rPr>
              <a:t>setup/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teardown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inefficient when traffic is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bursty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circuit setup adds delay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switch fails </a:t>
            </a:r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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its circuit(s) fails</a:t>
            </a:r>
          </a:p>
        </p:txBody>
      </p:sp>
    </p:spTree>
    <p:extLst>
      <p:ext uri="{BB962C8B-B14F-4D97-AF65-F5344CB8AC3E}">
        <p14:creationId xmlns:p14="http://schemas.microsoft.com/office/powerpoint/2010/main" val="347154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Packet</a:t>
            </a:r>
            <a:r>
              <a:rPr sz="6500" dirty="0"/>
              <a:t> switching</a:t>
            </a:r>
          </a:p>
        </p:txBody>
      </p:sp>
      <p:sp>
        <p:nvSpPr>
          <p:cNvPr id="1243" name="Shape 1243"/>
          <p:cNvSpPr>
            <a:spLocks noGrp="1"/>
          </p:cNvSpPr>
          <p:nvPr>
            <p:ph type="sldNum" sz="quarter" idx="2"/>
          </p:nvPr>
        </p:nvSpPr>
        <p:spPr>
          <a:xfrm>
            <a:off x="11925777" y="8864626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244" name="Shape 1244"/>
          <p:cNvSpPr/>
          <p:nvPr/>
        </p:nvSpPr>
        <p:spPr>
          <a:xfrm>
            <a:off x="5232401" y="3873501"/>
            <a:ext cx="2540001" cy="2732966"/>
          </a:xfrm>
          <a:prstGeom prst="roundRect">
            <a:avLst>
              <a:gd name="adj" fmla="val 7500"/>
            </a:avLst>
          </a:prstGeom>
          <a:solidFill>
            <a:srgbClr val="EBEBEB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6" name="Shape 1246"/>
          <p:cNvSpPr/>
          <p:nvPr/>
        </p:nvSpPr>
        <p:spPr>
          <a:xfrm flipV="1">
            <a:off x="3251199" y="4657531"/>
            <a:ext cx="2374134" cy="176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2933700" y="44069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8" name="Shape 1248"/>
          <p:cNvSpPr/>
          <p:nvPr/>
        </p:nvSpPr>
        <p:spPr>
          <a:xfrm flipV="1">
            <a:off x="7407859" y="4653102"/>
            <a:ext cx="237116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9588501" y="44069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2" name="Shape 1252"/>
          <p:cNvSpPr/>
          <p:nvPr/>
        </p:nvSpPr>
        <p:spPr>
          <a:xfrm flipV="1">
            <a:off x="3238500" y="5618866"/>
            <a:ext cx="2374134" cy="176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2921001" y="53721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4" name="Shape 1254"/>
          <p:cNvSpPr/>
          <p:nvPr/>
        </p:nvSpPr>
        <p:spPr>
          <a:xfrm flipV="1">
            <a:off x="7391398" y="5619848"/>
            <a:ext cx="237116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9575799" y="53721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8" name="Shape 1258"/>
          <p:cNvSpPr/>
          <p:nvPr/>
        </p:nvSpPr>
        <p:spPr>
          <a:xfrm>
            <a:off x="5841622" y="3183328"/>
            <a:ext cx="1311418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/>
              <a:t>switch</a:t>
            </a:r>
          </a:p>
        </p:txBody>
      </p:sp>
      <p:sp>
        <p:nvSpPr>
          <p:cNvPr id="1260" name="Shape 1260"/>
          <p:cNvSpPr/>
          <p:nvPr/>
        </p:nvSpPr>
        <p:spPr>
          <a:xfrm>
            <a:off x="10236859" y="5240722"/>
            <a:ext cx="680236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>
                <a:solidFill>
                  <a:srgbClr val="0000FF"/>
                </a:solidFill>
              </a:rPr>
              <a:t>dst</a:t>
            </a:r>
          </a:p>
        </p:txBody>
      </p:sp>
      <p:sp>
        <p:nvSpPr>
          <p:cNvPr id="1261" name="Shape 1261"/>
          <p:cNvSpPr/>
          <p:nvPr/>
        </p:nvSpPr>
        <p:spPr>
          <a:xfrm>
            <a:off x="2843651" y="7047234"/>
            <a:ext cx="7218159" cy="121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/>
              <a:t>Each packet contains destination (</a:t>
            </a:r>
            <a:r>
              <a:rPr lang="en-US" sz="3600" dirty="0" err="1">
                <a:solidFill>
                  <a:srgbClr val="0000FF"/>
                </a:solidFill>
              </a:rPr>
              <a:t>dst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  <a:endParaRPr lang="en-US" sz="3600" dirty="0">
              <a:solidFill>
                <a:srgbClr val="00000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/>
              <a:t>Each packet treated independently</a:t>
            </a:r>
            <a:endParaRPr sz="3600" dirty="0"/>
          </a:p>
        </p:txBody>
      </p:sp>
      <p:sp>
        <p:nvSpPr>
          <p:cNvPr id="2" name="Rectangle 1"/>
          <p:cNvSpPr/>
          <p:nvPr/>
        </p:nvSpPr>
        <p:spPr>
          <a:xfrm>
            <a:off x="3251199" y="4308177"/>
            <a:ext cx="403180" cy="718145"/>
          </a:xfrm>
          <a:prstGeom prst="rect">
            <a:avLst/>
          </a:prstGeom>
          <a:solidFill>
            <a:srgbClr val="00009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38" tIns="50738" rIns="50738" bIns="50738" numCol="1" spcCol="38055" rtlCol="0" anchor="ctr">
            <a:spAutoFit/>
          </a:bodyPr>
          <a:lstStyle/>
          <a:p>
            <a:pPr rtl="0" latinLnBrk="1" hangingPunct="0"/>
            <a:endParaRPr lang="en-US" sz="4000">
              <a:solidFill>
                <a:srgbClr val="00009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2010" y="5375552"/>
            <a:ext cx="403180" cy="718145"/>
          </a:xfrm>
          <a:prstGeom prst="rect">
            <a:avLst/>
          </a:prstGeom>
          <a:solidFill>
            <a:srgbClr val="00009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38" tIns="50738" rIns="50738" bIns="50738" numCol="1" spcCol="38055" rtlCol="0" anchor="ctr">
            <a:spAutoFit/>
          </a:bodyPr>
          <a:lstStyle/>
          <a:p>
            <a:pPr rtl="0" latinLnBrk="1" hangingPunct="0"/>
            <a:endParaRPr lang="en-US" sz="4000">
              <a:solidFill>
                <a:srgbClr val="00009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14468" y="4482859"/>
            <a:ext cx="403180" cy="718145"/>
          </a:xfrm>
          <a:prstGeom prst="rect">
            <a:avLst/>
          </a:prstGeom>
          <a:solidFill>
            <a:srgbClr val="00009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38" tIns="50738" rIns="50738" bIns="50738" numCol="1" spcCol="38055" rtlCol="0" anchor="ctr">
            <a:spAutoFit/>
          </a:bodyPr>
          <a:lstStyle/>
          <a:p>
            <a:pPr rtl="0" latinLnBrk="1" hangingPunct="0"/>
            <a:endParaRPr lang="en-US" sz="4000">
              <a:solidFill>
                <a:srgbClr val="00009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245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871E-6 1.45738E-6 L 0.15408 -0.00227 L 0.26888 0.07076 L 0.45894 0.07531 " pathEditMode="relative" ptsTypes="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301E-7 -0.00228 L 0.1553 -0.00228 L 0.27107 0.00179 L 0.46273 0.00211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0" y="2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871E-6 1.45738E-6 L 0.15408 -0.00227 L 0.26888 0.07076 L 0.45894 0.07531 " pathEditMode="relative" ptsTypes="AA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0" animBg="1" advAuto="0"/>
      <p:bldP spid="1246" grpId="0" animBg="1" advAuto="0"/>
      <p:bldP spid="1247" grpId="0" animBg="1" advAuto="0"/>
      <p:bldP spid="1248" grpId="0" animBg="1" advAuto="0"/>
      <p:bldP spid="1249" grpId="0" animBg="1" advAuto="0"/>
      <p:bldP spid="1252" grpId="0" animBg="1" advAuto="0"/>
      <p:bldP spid="1253" grpId="0" animBg="1" advAuto="0"/>
      <p:bldP spid="1254" grpId="0" animBg="1" advAuto="0"/>
      <p:bldP spid="1255" grpId="0" animBg="1" advAuto="0"/>
      <p:bldP spid="1258" grpId="0" animBg="1" advAuto="0"/>
      <p:bldP spid="1260" grpId="0" animBg="1" advAuto="0"/>
      <p:bldP spid="1261" grpId="0" animBg="1" advAuto="0"/>
      <p:bldP spid="2" grpId="0" animBg="1"/>
      <p:bldP spid="2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244"/>
          <p:cNvSpPr/>
          <p:nvPr/>
        </p:nvSpPr>
        <p:spPr>
          <a:xfrm>
            <a:off x="5232401" y="3873501"/>
            <a:ext cx="2540001" cy="2732966"/>
          </a:xfrm>
          <a:prstGeom prst="roundRect">
            <a:avLst>
              <a:gd name="adj" fmla="val 7500"/>
            </a:avLst>
          </a:prstGeom>
          <a:solidFill>
            <a:srgbClr val="EBEBEB"/>
          </a:solidFill>
          <a:ln w="63500">
            <a:solidFill>
              <a:srgbClr val="42424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3" name="Shape 1243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1246" name="Shape 1246"/>
          <p:cNvSpPr/>
          <p:nvPr/>
        </p:nvSpPr>
        <p:spPr>
          <a:xfrm flipV="1">
            <a:off x="3251199" y="4657531"/>
            <a:ext cx="2374134" cy="1762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2933700" y="44069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48" name="Shape 1248"/>
          <p:cNvSpPr/>
          <p:nvPr/>
        </p:nvSpPr>
        <p:spPr>
          <a:xfrm flipV="1">
            <a:off x="7407859" y="4653102"/>
            <a:ext cx="237116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9588501" y="44069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2" name="Shape 1252"/>
          <p:cNvSpPr/>
          <p:nvPr/>
        </p:nvSpPr>
        <p:spPr>
          <a:xfrm flipV="1">
            <a:off x="3238500" y="5618866"/>
            <a:ext cx="2374134" cy="1764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2921001" y="53721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54" name="Shape 1254"/>
          <p:cNvSpPr/>
          <p:nvPr/>
        </p:nvSpPr>
        <p:spPr>
          <a:xfrm flipV="1">
            <a:off x="7391398" y="5619848"/>
            <a:ext cx="237116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algn="l" defTabSz="456681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9575799" y="5372101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251199" y="4387557"/>
            <a:ext cx="403180" cy="718145"/>
          </a:xfrm>
          <a:prstGeom prst="rect">
            <a:avLst/>
          </a:prstGeom>
          <a:solidFill>
            <a:srgbClr val="00009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38" tIns="50738" rIns="50738" bIns="50738" numCol="1" spcCol="38055" rtlCol="0" anchor="ctr">
            <a:spAutoFit/>
          </a:bodyPr>
          <a:lstStyle/>
          <a:p>
            <a:pPr rtl="0" latinLnBrk="1" hangingPunct="0"/>
            <a:endParaRPr lang="en-US" sz="4000">
              <a:solidFill>
                <a:srgbClr val="00009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78990" y="4744148"/>
            <a:ext cx="847349" cy="782443"/>
            <a:chOff x="6096000" y="4330700"/>
            <a:chExt cx="2031982" cy="1320800"/>
          </a:xfrm>
        </p:grpSpPr>
        <p:sp>
          <p:nvSpPr>
            <p:cNvPr id="20" name="Shape 1123"/>
            <p:cNvSpPr/>
            <p:nvPr/>
          </p:nvSpPr>
          <p:spPr>
            <a:xfrm flipH="1" flipV="1">
              <a:off x="8123810" y="4330700"/>
              <a:ext cx="10" cy="1320800"/>
            </a:xfrm>
            <a:prstGeom prst="line">
              <a:avLst/>
            </a:prstGeom>
            <a:ln w="63500">
              <a:solidFill>
                <a:srgbClr val="424242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" name="Shape 1125"/>
            <p:cNvSpPr/>
            <p:nvPr/>
          </p:nvSpPr>
          <p:spPr>
            <a:xfrm>
              <a:off x="6096000" y="4354555"/>
              <a:ext cx="2031982" cy="20"/>
            </a:xfrm>
            <a:prstGeom prst="line">
              <a:avLst/>
            </a:prstGeom>
            <a:ln w="63500">
              <a:solidFill>
                <a:srgbClr val="424242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" name="Shape 1126"/>
            <p:cNvSpPr/>
            <p:nvPr/>
          </p:nvSpPr>
          <p:spPr>
            <a:xfrm>
              <a:off x="6096000" y="5625112"/>
              <a:ext cx="2029169" cy="705"/>
            </a:xfrm>
            <a:prstGeom prst="line">
              <a:avLst/>
            </a:prstGeom>
            <a:ln w="63500">
              <a:solidFill>
                <a:srgbClr val="424242"/>
              </a:solidFill>
              <a:miter lim="400000"/>
            </a:ln>
          </p:spPr>
          <p:txBody>
            <a:bodyPr lIns="0" tIns="0" rIns="0" bIns="0" anchor="ctr"/>
            <a:lstStyle/>
            <a:p>
              <a:pPr algn="l" defTabSz="456681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03600" y="4460577"/>
            <a:ext cx="403180" cy="718145"/>
          </a:xfrm>
          <a:prstGeom prst="rect">
            <a:avLst/>
          </a:prstGeom>
          <a:solidFill>
            <a:srgbClr val="00009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38" tIns="50738" rIns="50738" bIns="50738" numCol="1" spcCol="38055" rtlCol="0" anchor="ctr">
            <a:spAutoFit/>
          </a:bodyPr>
          <a:lstStyle/>
          <a:p>
            <a:pPr rtl="0" latinLnBrk="1" hangingPunct="0"/>
            <a:endParaRPr lang="en-US" sz="4000">
              <a:solidFill>
                <a:srgbClr val="00009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2010" y="5375552"/>
            <a:ext cx="403180" cy="718145"/>
          </a:xfrm>
          <a:prstGeom prst="rect">
            <a:avLst/>
          </a:prstGeom>
          <a:solidFill>
            <a:srgbClr val="00009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38" tIns="50738" rIns="50738" bIns="50738" numCol="1" spcCol="38055" rtlCol="0" anchor="ctr">
            <a:spAutoFit/>
          </a:bodyPr>
          <a:lstStyle/>
          <a:p>
            <a:pPr rtl="0" latinLnBrk="1" hangingPunct="0"/>
            <a:endParaRPr lang="en-US" sz="4000">
              <a:solidFill>
                <a:srgbClr val="00009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hape 1261"/>
          <p:cNvSpPr/>
          <p:nvPr/>
        </p:nvSpPr>
        <p:spPr>
          <a:xfrm>
            <a:off x="2280471" y="8517701"/>
            <a:ext cx="8082202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/>
              <a:t>With buffers to absorb transient overloads</a:t>
            </a:r>
            <a:endParaRPr sz="3600" dirty="0"/>
          </a:p>
        </p:txBody>
      </p:sp>
      <p:sp>
        <p:nvSpPr>
          <p:cNvPr id="31" name="Shape 1242"/>
          <p:cNvSpPr>
            <a:spLocks noGrp="1"/>
          </p:cNvSpPr>
          <p:nvPr>
            <p:ph type="title"/>
          </p:nvPr>
        </p:nvSpPr>
        <p:spPr>
          <a:xfrm>
            <a:off x="1270031" y="254000"/>
            <a:ext cx="10464801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Packet</a:t>
            </a:r>
            <a:r>
              <a:rPr sz="6500" dirty="0"/>
              <a:t> switching</a:t>
            </a:r>
          </a:p>
        </p:txBody>
      </p:sp>
      <p:sp>
        <p:nvSpPr>
          <p:cNvPr id="32" name="Shape 1258"/>
          <p:cNvSpPr/>
          <p:nvPr/>
        </p:nvSpPr>
        <p:spPr>
          <a:xfrm>
            <a:off x="5841622" y="3183328"/>
            <a:ext cx="1311418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/>
              <a:t>switch</a:t>
            </a:r>
          </a:p>
        </p:txBody>
      </p:sp>
      <p:sp>
        <p:nvSpPr>
          <p:cNvPr id="34" name="Shape 1260"/>
          <p:cNvSpPr/>
          <p:nvPr/>
        </p:nvSpPr>
        <p:spPr>
          <a:xfrm>
            <a:off x="10236859" y="5240722"/>
            <a:ext cx="680236" cy="65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FF"/>
                </a:solidFill>
              </a:rPr>
              <a:t>dst</a:t>
            </a:r>
          </a:p>
        </p:txBody>
      </p:sp>
      <p:sp>
        <p:nvSpPr>
          <p:cNvPr id="36" name="Shape 1261"/>
          <p:cNvSpPr/>
          <p:nvPr/>
        </p:nvSpPr>
        <p:spPr>
          <a:xfrm>
            <a:off x="2843651" y="7047234"/>
            <a:ext cx="7218159" cy="121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/>
              <a:t>Each packet contains destination (</a:t>
            </a:r>
            <a:r>
              <a:rPr lang="en-US" sz="3600" dirty="0" err="1">
                <a:solidFill>
                  <a:srgbClr val="0000FF"/>
                </a:solidFill>
              </a:rPr>
              <a:t>dst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  <a:endParaRPr lang="en-US" sz="3600" dirty="0">
              <a:solidFill>
                <a:srgbClr val="00000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/>
              <a:t>Each packet treated independently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950689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871E-6 1.45738E-6 L 0.15408 -0.00227 L 0.26888 0.07076 L 0.45894 0.07531 " pathEditMode="relative" ptsTypes="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9.69421E-7 L 0.0907 -9.69421E-7 L 0.15845 -0.05628 L 0.27051 -0.06067 " pathEditMode="relative" rAng="0" ptsTypes="AAAA">
                                      <p:cBhvr>
                                        <p:cTn id="3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5" y="-304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3618E-7 -0.00114 L 0.08068 -0.00228 L 0.14097 0.03761 L 0.24118 0.04037 " pathEditMode="relative" rAng="0" ptsTypes="AAAA">
                                      <p:cBhvr>
                                        <p:cTn id="41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9" y="2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" grpId="0" animBg="1" advAuto="0"/>
      <p:bldP spid="1247" grpId="0" animBg="1" advAuto="0"/>
      <p:bldP spid="1248" grpId="0" animBg="1" advAuto="0"/>
      <p:bldP spid="1249" grpId="0" animBg="1" advAuto="0"/>
      <p:bldP spid="1252" grpId="0" animBg="1" advAuto="0"/>
      <p:bldP spid="1253" grpId="0" animBg="1" advAuto="0"/>
      <p:bldP spid="1254" grpId="0" animBg="1" advAuto="0"/>
      <p:bldP spid="1255" grpId="0" animBg="1" advAuto="0"/>
      <p:bldP spid="2" grpId="0" animBg="1"/>
      <p:bldP spid="2" grpId="1" animBg="1"/>
      <p:bldP spid="24" grpId="0" animBg="1"/>
      <p:bldP spid="24" grpId="1" animBg="1"/>
      <p:bldP spid="26" grpId="0" animBg="1"/>
      <p:bldP spid="26" grpId="1" animBg="1"/>
      <p:bldP spid="2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270031" y="-310396"/>
            <a:ext cx="10464801" cy="2438400"/>
          </a:xfrm>
        </p:spPr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Packet Switching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4628" y="1861549"/>
            <a:ext cx="11556068" cy="65641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Pros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ＭＳ Ｐゴシック" charset="0"/>
              </a:rPr>
              <a:t>efficient use of network resources</a:t>
            </a:r>
            <a:endParaRPr lang="en-US" dirty="0">
              <a:ea typeface="ＭＳ Ｐゴシック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simpler to implement</a:t>
            </a:r>
            <a:endParaRPr lang="en-US" dirty="0" smtClean="0">
              <a:solidFill>
                <a:srgbClr val="FF0000"/>
              </a:solidFill>
              <a:ea typeface="ＭＳ Ｐゴシック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robust: can “route around trouble”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  <a:p>
            <a:pPr lvl="1">
              <a:spcBef>
                <a:spcPts val="0"/>
              </a:spcBef>
            </a:pPr>
            <a:endParaRPr lang="en-US" dirty="0">
              <a:ea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unpredictable performance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requires buffer management and congestion control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body" idx="1"/>
          </p:nvPr>
        </p:nvSpPr>
        <p:spPr>
          <a:xfrm>
            <a:off x="1143000" y="2171700"/>
            <a:ext cx="8293100" cy="5715000"/>
          </a:xfrm>
          <a:prstGeom prst="rect">
            <a:avLst/>
          </a:prstGeom>
        </p:spPr>
        <p:txBody>
          <a:bodyPr/>
          <a:lstStyle>
            <a:lvl1pPr marL="970642" indent="-653142">
              <a:defRPr sz="4800">
                <a:solidFill>
                  <a:srgbClr val="9421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i="1" dirty="0" smtClean="0">
                <a:solidFill>
                  <a:srgbClr val="942193"/>
                </a:solidFill>
              </a:rPr>
              <a:t>On-demand or reserve?</a:t>
            </a:r>
            <a:endParaRPr sz="4800" i="1" dirty="0">
              <a:solidFill>
                <a:srgbClr val="942193"/>
              </a:solidFill>
            </a:endParaRPr>
          </a:p>
        </p:txBody>
      </p:sp>
      <p:sp>
        <p:nvSpPr>
          <p:cNvPr id="845" name="Shape 8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59</a:t>
            </a:fld>
            <a:endParaRPr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65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7264399" y="5257799"/>
            <a:ext cx="3911602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6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7" name="Shape 437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479800" y="4483100"/>
            <a:ext cx="41529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phone company</a:t>
            </a:r>
          </a:p>
        </p:txBody>
      </p:sp>
    </p:spTree>
    <p:extLst>
      <p:ext uri="{BB962C8B-B14F-4D97-AF65-F5344CB8AC3E}">
        <p14:creationId xmlns:p14="http://schemas.microsoft.com/office/powerpoint/2010/main" val="1792422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Today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44630" y="2768600"/>
            <a:ext cx="10464801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What is a network made of?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tx1"/>
                </a:solidFill>
              </a:rPr>
              <a:t>How is it shared?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700" dirty="0">
                <a:solidFill>
                  <a:srgbClr val="800080"/>
                </a:solidFill>
              </a:rPr>
              <a:t>will assume packet switching from here on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How do we evaluate a network?</a:t>
            </a:r>
            <a:r>
              <a:rPr lang="en-US" sz="4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60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80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/>
              <a:t>Today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44630" y="2768600"/>
            <a:ext cx="10464801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What is a network made of?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2">
                    <a:lumMod val="90000"/>
                  </a:schemeClr>
                </a:solidFill>
              </a:rPr>
              <a:t>How is it shared?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tx1"/>
                </a:solidFill>
              </a:rPr>
              <a:t>How do we evaluate a network?</a:t>
            </a:r>
            <a:r>
              <a:rPr lang="en-US" sz="4400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25777" y="886463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61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69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</a:p>
          <a:p>
            <a:r>
              <a:rPr lang="en-US" dirty="0" smtClean="0"/>
              <a:t>Loss </a:t>
            </a:r>
          </a:p>
          <a:p>
            <a:r>
              <a:rPr lang="en-US" dirty="0" smtClean="0"/>
              <a:t>Throughput</a:t>
            </a:r>
          </a:p>
          <a:p>
            <a:pPr marL="317149" indent="0">
              <a:buNone/>
            </a:pPr>
            <a:r>
              <a:rPr lang="en-US" i="1" dirty="0" smtClean="0">
                <a:solidFill>
                  <a:srgbClr val="800080"/>
                </a:solidFill>
              </a:rPr>
              <a:t>		</a:t>
            </a:r>
            <a:endParaRPr lang="en-US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13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800080"/>
                </a:solidFill>
              </a:rPr>
              <a:t>How long does it take to send a packet from its source to destination?</a:t>
            </a:r>
          </a:p>
          <a:p>
            <a:pPr marL="317149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1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800080"/>
                </a:solidFill>
              </a:rPr>
              <a:t>What fraction of the packets sent to a destination are dropped?</a:t>
            </a:r>
          </a:p>
        </p:txBody>
      </p:sp>
    </p:spTree>
    <p:extLst>
      <p:ext uri="{BB962C8B-B14F-4D97-AF65-F5344CB8AC3E}">
        <p14:creationId xmlns:p14="http://schemas.microsoft.com/office/powerpoint/2010/main" val="3446356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800080"/>
                </a:solidFill>
              </a:rPr>
              <a:t>At what rate is the destination receiving data from the source</a:t>
            </a:r>
          </a:p>
        </p:txBody>
      </p:sp>
    </p:spTree>
    <p:extLst>
      <p:ext uri="{BB962C8B-B14F-4D97-AF65-F5344CB8AC3E}">
        <p14:creationId xmlns:p14="http://schemas.microsoft.com/office/powerpoint/2010/main" val="1751032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Consists of four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transmission delay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propagation delay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queuing delay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processing delay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349952" y="4696647"/>
            <a:ext cx="524123" cy="1330379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0" tIns="45715" rIns="91430" bIns="45715" numCol="1" spcCol="38096" rtlCol="0" anchor="t">
            <a:noAutofit/>
          </a:bodyPr>
          <a:lstStyle/>
          <a:p>
            <a:pPr algn="l" defTabSz="914307" rtl="0" latinLnBrk="1" hangingPunct="0"/>
            <a:endParaRPr lang="en-US" sz="1800">
              <a:solidFill>
                <a:srgbClr val="80008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349952" y="6179427"/>
            <a:ext cx="524123" cy="1330379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0" tIns="45715" rIns="91430" bIns="45715" numCol="1" spcCol="38096" rtlCol="0" anchor="t">
            <a:noAutofit/>
          </a:bodyPr>
          <a:lstStyle/>
          <a:p>
            <a:pPr algn="l" defTabSz="914307" rtl="0" latinLnBrk="1" hangingPunct="0"/>
            <a:endParaRPr lang="en-US" sz="1800">
              <a:solidFill>
                <a:srgbClr val="800080"/>
              </a:solidFill>
            </a:endParaRPr>
          </a:p>
        </p:txBody>
      </p:sp>
      <p:sp>
        <p:nvSpPr>
          <p:cNvPr id="6" name="Shape 1261"/>
          <p:cNvSpPr/>
          <p:nvPr/>
        </p:nvSpPr>
        <p:spPr>
          <a:xfrm>
            <a:off x="7114077" y="4949869"/>
            <a:ext cx="4180388" cy="65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i="1" dirty="0">
                <a:solidFill>
                  <a:srgbClr val="800080"/>
                </a:solidFill>
              </a:rPr>
              <a:t>due to link properties</a:t>
            </a:r>
            <a:endParaRPr sz="3600" i="1" dirty="0">
              <a:solidFill>
                <a:srgbClr val="800080"/>
              </a:solidFill>
            </a:endParaRPr>
          </a:p>
        </p:txBody>
      </p:sp>
      <p:sp>
        <p:nvSpPr>
          <p:cNvPr id="7" name="Shape 1261"/>
          <p:cNvSpPr/>
          <p:nvPr/>
        </p:nvSpPr>
        <p:spPr>
          <a:xfrm>
            <a:off x="7028712" y="6169574"/>
            <a:ext cx="4218032" cy="121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38" tIns="50738" rIns="50738" bIns="50738" anchor="ctr">
            <a:spAutoFit/>
          </a:bodyPr>
          <a:lstStyle>
            <a:lvl1pPr>
              <a:defRPr b="1">
                <a:solidFill>
                  <a:srgbClr val="9421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i="1" dirty="0">
                <a:solidFill>
                  <a:srgbClr val="800080"/>
                </a:solidFill>
              </a:rPr>
              <a:t>due to traffic mix and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i="1" dirty="0">
                <a:solidFill>
                  <a:srgbClr val="800080"/>
                </a:solidFill>
              </a:rPr>
              <a:t>switch internals</a:t>
            </a:r>
            <a:endParaRPr sz="3600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9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b="0" dirty="0">
                <a:latin typeface="Calibri"/>
                <a:ea typeface="ＭＳ Ｐゴシック" charset="0"/>
                <a:cs typeface="Calibri"/>
              </a:rPr>
              <a:t>A network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5" y="5538330"/>
            <a:ext cx="12137813" cy="4215270"/>
          </a:xfrm>
        </p:spPr>
        <p:txBody>
          <a:bodyPr/>
          <a:lstStyle/>
          <a:p>
            <a:r>
              <a:rPr lang="en-US" sz="3400" dirty="0">
                <a:latin typeface="Calibri"/>
                <a:ea typeface="ＭＳ Ｐゴシック" charset="0"/>
                <a:cs typeface="Calibri"/>
              </a:rPr>
              <a:t>Link bandwidth  </a:t>
            </a:r>
          </a:p>
          <a:p>
            <a:pPr lvl="1"/>
            <a:r>
              <a:rPr lang="en-US" sz="28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number of bits sent/received per unit time (bits/sec or bps)</a:t>
            </a:r>
          </a:p>
          <a:p>
            <a:r>
              <a:rPr lang="en-US" sz="3400" dirty="0">
                <a:latin typeface="Calibri"/>
                <a:ea typeface="ＭＳ Ｐゴシック" charset="0"/>
                <a:cs typeface="Calibri"/>
              </a:rPr>
              <a:t>Propagation delay </a:t>
            </a:r>
          </a:p>
          <a:p>
            <a:pPr lvl="1"/>
            <a:r>
              <a:rPr lang="en-US" sz="28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time for one bit to move through the link (seconds)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r>
              <a:rPr lang="en-US" sz="3400" dirty="0">
                <a:latin typeface="Calibri"/>
                <a:ea typeface="ＭＳ Ｐゴシック" charset="0"/>
                <a:cs typeface="Calibri"/>
              </a:rPr>
              <a:t>Bandwidth-Delay Product (BDP) </a:t>
            </a:r>
          </a:p>
          <a:p>
            <a:pPr lvl="1"/>
            <a:r>
              <a:rPr lang="en-US" sz="28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number of bits “in flight” at any time</a:t>
            </a:r>
          </a:p>
          <a:p>
            <a:pPr lvl="1"/>
            <a:r>
              <a:rPr lang="en-US" sz="28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rPr>
              <a:t>BDP = bandwidth × propagation delay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0297730" y="2842543"/>
            <a:ext cx="600569" cy="984391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7885" y="2833512"/>
            <a:ext cx="6554328" cy="9843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743400" y="2842543"/>
            <a:ext cx="600569" cy="984391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14108" y="3043487"/>
            <a:ext cx="1862212" cy="5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>
            <a:spAutoFit/>
          </a:bodyPr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3657600" y="2842543"/>
            <a:ext cx="135467" cy="984391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7231663" y="787969"/>
            <a:ext cx="273192" cy="650014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55949" y="4091094"/>
            <a:ext cx="2949760" cy="5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>
            <a:spAutoFit/>
          </a:bodyPr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Propagation delay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92571" y="3061006"/>
            <a:ext cx="2981820" cy="5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25" tIns="65013" rIns="130025" bIns="65013">
            <a:spAutoFit/>
          </a:bodyPr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delay x bandwidth</a:t>
            </a:r>
          </a:p>
        </p:txBody>
      </p:sp>
    </p:spTree>
    <p:extLst>
      <p:ext uri="{BB962C8B-B14F-4D97-AF65-F5344CB8AC3E}">
        <p14:creationId xmlns:p14="http://schemas.microsoft.com/office/powerpoint/2010/main" val="142094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b="0" dirty="0">
                <a:latin typeface="Calibri"/>
                <a:ea typeface="ＭＳ Ｐゴシック" charset="0"/>
                <a:cs typeface="Calibri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777" y="2787847"/>
            <a:ext cx="10512213" cy="627436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Same city over a slow link: </a:t>
            </a:r>
          </a:p>
          <a:p>
            <a:pPr lvl="1">
              <a:defRPr/>
            </a:pP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bandwidth: ~100Mbps</a:t>
            </a:r>
          </a:p>
          <a:p>
            <a:pPr lvl="1">
              <a:defRPr/>
            </a:pP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propagation delay: ~0.1msec</a:t>
            </a:r>
          </a:p>
          <a:p>
            <a:pPr lvl="1">
              <a:defRPr/>
            </a:pP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BDP: 10,000bits (1.25KBytes)</a:t>
            </a:r>
          </a:p>
          <a:p>
            <a:pPr marL="0" indent="0">
              <a:buNone/>
              <a:defRPr/>
            </a:pP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Cross-country over fast link:</a:t>
            </a:r>
          </a:p>
          <a:p>
            <a:pPr lvl="1">
              <a:defRPr/>
            </a:pP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bandwidth: ~10Gbps</a:t>
            </a:r>
          </a:p>
          <a:p>
            <a:pPr lvl="1">
              <a:defRPr/>
            </a:pP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propagation delay: ~10msec</a:t>
            </a:r>
          </a:p>
          <a:p>
            <a:pPr lvl="1">
              <a:defRPr/>
            </a:pP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BDP: 10</a:t>
            </a:r>
            <a:r>
              <a:rPr lang="en-US" baseline="30000" dirty="0" smtClean="0">
                <a:solidFill>
                  <a:srgbClr val="800080"/>
                </a:solidFill>
                <a:latin typeface="Calibri"/>
                <a:cs typeface="Calibri"/>
              </a:rPr>
              <a:t>8</a:t>
            </a: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bits </a:t>
            </a:r>
            <a:r>
              <a:rPr lang="en-US" dirty="0">
                <a:solidFill>
                  <a:srgbClr val="800080"/>
                </a:solidFill>
                <a:latin typeface="Calibri"/>
                <a:cs typeface="Calibri"/>
              </a:rPr>
              <a:t>(</a:t>
            </a:r>
            <a:r>
              <a:rPr lang="en-US" dirty="0" smtClean="0">
                <a:solidFill>
                  <a:srgbClr val="800080"/>
                </a:solidFill>
                <a:latin typeface="Calibri"/>
                <a:cs typeface="Calibri"/>
              </a:rPr>
              <a:t>12.5MBytes)</a:t>
            </a: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69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1. Transmission delay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idx="1"/>
          </p:nvPr>
        </p:nvSpPr>
        <p:spPr>
          <a:xfrm>
            <a:off x="1143000" y="2514600"/>
            <a:ext cx="10706100" cy="5715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00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How long does it take to push all the bits     of a packet into a link?</a:t>
            </a:r>
          </a:p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Packet size / Transmission rate of the link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lang="en-US" sz="3600" i="1" dirty="0" smtClean="0">
                <a:solidFill>
                  <a:srgbClr val="424242"/>
                </a:solidFill>
              </a:rPr>
              <a:t>e.g. 1</a:t>
            </a:r>
            <a:r>
              <a:rPr sz="3600" i="1" dirty="0" smtClean="0">
                <a:solidFill>
                  <a:srgbClr val="424242"/>
                </a:solidFill>
              </a:rPr>
              <a:t>000 </a:t>
            </a:r>
            <a:r>
              <a:rPr sz="3600" i="1" dirty="0">
                <a:solidFill>
                  <a:srgbClr val="424242"/>
                </a:solidFill>
              </a:rPr>
              <a:t>bits </a:t>
            </a:r>
            <a:r>
              <a:rPr sz="3600" dirty="0">
                <a:solidFill>
                  <a:srgbClr val="424242"/>
                </a:solidFill>
              </a:rPr>
              <a:t>/ </a:t>
            </a:r>
            <a:r>
              <a:rPr sz="3600" i="1" dirty="0">
                <a:solidFill>
                  <a:srgbClr val="424242"/>
                </a:solidFill>
              </a:rPr>
              <a:t>100 Mbits per sec = 10</a:t>
            </a:r>
            <a:r>
              <a:rPr sz="3600" i="1" baseline="31999" dirty="0">
                <a:solidFill>
                  <a:srgbClr val="424242"/>
                </a:solidFill>
              </a:rPr>
              <a:t> -5</a:t>
            </a:r>
            <a:r>
              <a:rPr sz="3600" i="1" dirty="0">
                <a:solidFill>
                  <a:srgbClr val="424242"/>
                </a:solidFill>
              </a:rPr>
              <a:t> sec</a:t>
            </a:r>
          </a:p>
        </p:txBody>
      </p:sp>
      <p:sp>
        <p:nvSpPr>
          <p:cNvPr id="667" name="Shape 6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69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37" y="8951398"/>
            <a:ext cx="5462975" cy="7154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defTabSz="584170" rtl="0" latinLnBrk="1" hangingPunct="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088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2946399" y="2768600"/>
            <a:ext cx="5181602" cy="270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7264399" y="5257799"/>
            <a:ext cx="3911602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1562100" y="6032500"/>
            <a:ext cx="4013201" cy="233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7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5443869" y="2752178"/>
            <a:ext cx="448105" cy="1710071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 flipH="1" flipV="1">
            <a:off x="8906775" y="6245328"/>
            <a:ext cx="2948764" cy="122487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 flipH="1">
            <a:off x="998042" y="6986300"/>
            <a:ext cx="3251201" cy="166340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2903397" y="3810708"/>
            <a:ext cx="2858032" cy="604877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1654957" y="6322473"/>
            <a:ext cx="2624530" cy="60334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 flipH="1">
            <a:off x="3417540" y="6986299"/>
            <a:ext cx="907312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2641600" y="3543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1435100" y="6057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3124200" y="81787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3039494" y="2495107"/>
            <a:ext cx="2676570" cy="185999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3977049" y="2646325"/>
            <a:ext cx="1784381" cy="169365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2781300" y="21716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3721100" y="2362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 flipV="1">
            <a:off x="1512186" y="6910689"/>
            <a:ext cx="2767301" cy="80146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12827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 flipH="1">
            <a:off x="8876531" y="5186798"/>
            <a:ext cx="2479986" cy="104341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8967263" y="6305815"/>
            <a:ext cx="1088775" cy="1391212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11125200" y="49148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9817100" y="7467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 flipH="1" flipV="1">
            <a:off x="8967263" y="6199963"/>
            <a:ext cx="2374133" cy="604875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11125200" y="65912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787400" y="83565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11582400" y="71881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5746306" y="4430705"/>
            <a:ext cx="3205835" cy="1814624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 flipH="1">
            <a:off x="4339973" y="4430705"/>
            <a:ext cx="1497065" cy="2434620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 flipH="1">
            <a:off x="4355095" y="6245328"/>
            <a:ext cx="4612169" cy="710728"/>
          </a:xfrm>
          <a:prstGeom prst="line">
            <a:avLst/>
          </a:prstGeom>
          <a:ln w="63500">
            <a:solidFill>
              <a:srgbClr val="D6D6D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5511800" y="407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4025900" y="66167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8623300" y="59309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5181600" y="24129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3479800" y="4483100"/>
            <a:ext cx="41529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phone company</a:t>
            </a:r>
          </a:p>
        </p:txBody>
      </p:sp>
    </p:spTree>
    <p:extLst>
      <p:ext uri="{BB962C8B-B14F-4D97-AF65-F5344CB8AC3E}">
        <p14:creationId xmlns:p14="http://schemas.microsoft.com/office/powerpoint/2010/main" val="38766541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424242"/>
                </a:solidFill>
              </a:rPr>
              <a:t>2. Propagation delay</a:t>
            </a:r>
          </a:p>
        </p:txBody>
      </p:sp>
      <p:sp>
        <p:nvSpPr>
          <p:cNvPr id="681" name="Shape 681"/>
          <p:cNvSpPr>
            <a:spLocks noGrp="1"/>
          </p:cNvSpPr>
          <p:nvPr>
            <p:ph type="body" idx="1"/>
          </p:nvPr>
        </p:nvSpPr>
        <p:spPr>
          <a:xfrm>
            <a:off x="1143000" y="2514600"/>
            <a:ext cx="11112500" cy="5715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00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How long does it take to move one bit        from one end of a link to the other?</a:t>
            </a:r>
          </a:p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424242"/>
                </a:solidFill>
              </a:rPr>
              <a:t>Link length / Propagation speed of link 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lang="en-US" sz="3600" i="1" dirty="0" smtClean="0">
                <a:solidFill>
                  <a:srgbClr val="424242"/>
                </a:solidFill>
              </a:rPr>
              <a:t>E.g.</a:t>
            </a:r>
            <a:r>
              <a:rPr sz="3600" i="1" dirty="0" smtClean="0">
                <a:solidFill>
                  <a:srgbClr val="424242"/>
                </a:solidFill>
              </a:rPr>
              <a:t> </a:t>
            </a:r>
            <a:r>
              <a:rPr sz="3600" i="1" dirty="0">
                <a:solidFill>
                  <a:srgbClr val="424242"/>
                </a:solidFill>
              </a:rPr>
              <a:t>30 kilometers </a:t>
            </a:r>
            <a:r>
              <a:rPr sz="3600" dirty="0">
                <a:solidFill>
                  <a:srgbClr val="424242"/>
                </a:solidFill>
              </a:rPr>
              <a:t>/ </a:t>
            </a:r>
            <a:r>
              <a:rPr sz="3600" i="1" dirty="0">
                <a:solidFill>
                  <a:srgbClr val="424242"/>
                </a:solidFill>
              </a:rPr>
              <a:t>3 10</a:t>
            </a:r>
            <a:r>
              <a:rPr sz="3600" i="1" baseline="31999" dirty="0">
                <a:solidFill>
                  <a:srgbClr val="424242"/>
                </a:solidFill>
              </a:rPr>
              <a:t>8</a:t>
            </a:r>
            <a:r>
              <a:rPr sz="3600" i="1" dirty="0">
                <a:solidFill>
                  <a:srgbClr val="424242"/>
                </a:solidFill>
              </a:rPr>
              <a:t> meters per sec = 10</a:t>
            </a:r>
            <a:r>
              <a:rPr sz="3600" i="1" baseline="31999" dirty="0">
                <a:solidFill>
                  <a:srgbClr val="424242"/>
                </a:solidFill>
              </a:rPr>
              <a:t>-4</a:t>
            </a:r>
            <a:r>
              <a:rPr sz="3600" i="1" dirty="0">
                <a:solidFill>
                  <a:srgbClr val="424242"/>
                </a:solidFill>
              </a:rPr>
              <a:t> sec</a:t>
            </a:r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70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37" y="8951398"/>
            <a:ext cx="5462975" cy="7154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defTabSz="584170" rtl="0" latinLnBrk="1" hangingPunct="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803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" grpId="0" build="p" bldLvl="5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989103" y="4443309"/>
            <a:ext cx="1478844" cy="693138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time=0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35" y="3052515"/>
            <a:ext cx="1282418" cy="12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9" y="3052515"/>
            <a:ext cx="1282418" cy="12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Connector 6"/>
          <p:cNvCxnSpPr>
            <a:cxnSpLocks noChangeShapeType="1"/>
            <a:stCxn id="22531" idx="3"/>
            <a:endCxn id="22532" idx="1"/>
          </p:cNvCxnSpPr>
          <p:nvPr/>
        </p:nvCxnSpPr>
        <p:spPr bwMode="auto">
          <a:xfrm>
            <a:off x="4660053" y="3684693"/>
            <a:ext cx="402787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743396" y="2510654"/>
            <a:ext cx="60960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kern="1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8985956" y="2510654"/>
            <a:ext cx="56896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kern="1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5674926" y="3073966"/>
            <a:ext cx="1980070" cy="552704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259971" tIns="0" rIns="129975" bIns="64993" anchor="ctr"/>
          <a:lstStyle/>
          <a:p>
            <a:pPr defTabSz="1300326" rtl="0" fontAlgn="base">
              <a:spcBef>
                <a:spcPts val="1422"/>
              </a:spcBef>
              <a:spcAft>
                <a:spcPts val="1422"/>
              </a:spcAft>
            </a:pPr>
            <a:r>
              <a:rPr lang="en-US" altLang="zh-TW" sz="2000" kern="1200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901440" y="4334938"/>
            <a:ext cx="5527040" cy="4989689"/>
            <a:chOff x="2743200" y="3048000"/>
            <a:chExt cx="3886200" cy="3508375"/>
          </a:xfrm>
        </p:grpSpPr>
        <p:sp>
          <p:nvSpPr>
            <p:cNvPr id="22556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pPr algn="r" defTabSz="130032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57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pPr algn="r" defTabSz="130032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9447" y="5386388"/>
              <a:ext cx="740618" cy="4003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100" kern="1200" dirty="0">
                  <a:solidFill>
                    <a:srgbClr val="000090"/>
                  </a:solidFill>
                  <a:latin typeface="Arial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cxnSp>
          <p:nvCxnSpPr>
            <p:cNvPr id="22559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5418668" y="2926082"/>
            <a:ext cx="2447431" cy="693138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3901440" y="4876802"/>
            <a:ext cx="5527040" cy="4944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90663" tIns="65108" rIns="130211" bIns="32555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33493" y="4551680"/>
            <a:ext cx="3467947" cy="1300480"/>
            <a:chOff x="304800" y="3200400"/>
            <a:chExt cx="2438400" cy="914400"/>
          </a:xfrm>
        </p:grpSpPr>
        <p:sp>
          <p:nvSpPr>
            <p:cNvPr id="22554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Time to transmit </a:t>
              </a:r>
              <a:b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one bit = 1/10</a:t>
              </a:r>
              <a:r>
                <a:rPr lang="en-US" sz="2800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</p:txBody>
        </p:sp>
        <p:cxnSp>
          <p:nvCxnSpPr>
            <p:cNvPr id="22555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4876800"/>
            <a:ext cx="3901440" cy="1733973"/>
            <a:chOff x="0" y="3581400"/>
            <a:chExt cx="2743200" cy="1219200"/>
          </a:xfrm>
        </p:grpSpPr>
        <p:sp>
          <p:nvSpPr>
            <p:cNvPr id="22552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Time to transmit </a:t>
              </a:r>
              <a:b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800 bits=800x1/10</a:t>
              </a:r>
              <a:r>
                <a:rPr lang="en-US" sz="2800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</p:txBody>
        </p:sp>
        <p:sp>
          <p:nvSpPr>
            <p:cNvPr id="22553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30032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418667" y="4660053"/>
            <a:ext cx="7477760" cy="1842347"/>
            <a:chOff x="3810000" y="3276600"/>
            <a:chExt cx="5257800" cy="1295400"/>
          </a:xfrm>
        </p:grpSpPr>
        <p:sp>
          <p:nvSpPr>
            <p:cNvPr id="22549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Time when that</a:t>
              </a:r>
              <a:b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 bit reaches B</a:t>
              </a:r>
              <a:b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 = 1/10</a:t>
              </a:r>
              <a:r>
                <a:rPr lang="en-US" sz="2800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+1/10</a:t>
              </a:r>
              <a:r>
                <a:rPr lang="en-US" sz="2800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</p:txBody>
        </p:sp>
        <p:sp>
          <p:nvSpPr>
            <p:cNvPr id="22550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30032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2551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9428480" y="6719147"/>
            <a:ext cx="3576320" cy="2384213"/>
            <a:chOff x="6629400" y="4724400"/>
            <a:chExt cx="2514600" cy="1676400"/>
          </a:xfrm>
        </p:grpSpPr>
        <p:sp>
          <p:nvSpPr>
            <p:cNvPr id="22547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The last bit </a:t>
              </a:r>
              <a:b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reaches B at </a:t>
              </a:r>
            </a:p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(800x1/10</a:t>
              </a:r>
              <a:r>
                <a:rPr lang="en-US" sz="2800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)+1/10</a:t>
              </a:r>
              <a:r>
                <a:rPr lang="en-US" sz="2800" kern="1200" baseline="300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s</a:t>
              </a:r>
            </a:p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= 1.8ms</a:t>
              </a:r>
            </a:p>
          </p:txBody>
        </p:sp>
        <p:cxnSp>
          <p:nvCxnSpPr>
            <p:cNvPr id="22548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3359573" y="4876800"/>
            <a:ext cx="54186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50240" y="262066"/>
            <a:ext cx="12029440" cy="1668497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</a:t>
            </a:r>
            <a:r>
              <a:rPr lang="en-US" b="0" dirty="0" smtClean="0">
                <a:latin typeface="Calibri"/>
                <a:ea typeface="ＭＳ Ｐゴシック" charset="0"/>
                <a:cs typeface="Calibri"/>
              </a:rPr>
              <a:t>Delay</a:t>
            </a:r>
            <a:r>
              <a:rPr lang="en-US" b="0" dirty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5100" b="0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</p:spTree>
    <p:extLst>
      <p:ext uri="{BB962C8B-B14F-4D97-AF65-F5344CB8AC3E}">
        <p14:creationId xmlns:p14="http://schemas.microsoft.com/office/powerpoint/2010/main" val="30892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50240" y="262066"/>
            <a:ext cx="12029440" cy="1668497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</a:t>
            </a:r>
            <a:r>
              <a:rPr lang="en-US" b="0" dirty="0" smtClean="0">
                <a:latin typeface="Calibri"/>
                <a:ea typeface="ＭＳ Ｐゴシック" charset="0"/>
                <a:cs typeface="Calibri"/>
              </a:rPr>
              <a:t>Delay</a:t>
            </a:r>
            <a:r>
              <a:rPr lang="en-US" b="0" dirty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5100" b="0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35" y="3052515"/>
            <a:ext cx="1282418" cy="12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9" y="3052515"/>
            <a:ext cx="1282418" cy="12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4660053" y="3684693"/>
            <a:ext cx="402787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3743396" y="2510654"/>
            <a:ext cx="60960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kern="1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8985956" y="2510654"/>
            <a:ext cx="568960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kern="1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5674924" y="3103316"/>
            <a:ext cx="1980072" cy="552704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259971" tIns="0" rIns="129975" bIns="64993" anchor="ctr"/>
          <a:lstStyle/>
          <a:p>
            <a:pPr defTabSz="1300326" rtl="0" fontAlgn="base">
              <a:spcBef>
                <a:spcPts val="1422"/>
              </a:spcBef>
              <a:spcAft>
                <a:spcPts val="1422"/>
              </a:spcAft>
            </a:pPr>
            <a:r>
              <a:rPr lang="en-US" altLang="zh-TW" sz="2000" kern="1200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3901440" y="4334938"/>
            <a:ext cx="5527040" cy="4989689"/>
            <a:chOff x="2743200" y="3048000"/>
            <a:chExt cx="3886200" cy="3508375"/>
          </a:xfrm>
        </p:grpSpPr>
        <p:sp>
          <p:nvSpPr>
            <p:cNvPr id="23576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pPr algn="r" defTabSz="130032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77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pPr algn="r" defTabSz="1300326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9447" y="5386388"/>
              <a:ext cx="740618" cy="4003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300326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100" kern="1200" dirty="0">
                  <a:solidFill>
                    <a:srgbClr val="000090"/>
                  </a:solidFill>
                  <a:latin typeface="Arial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cxnSp>
          <p:nvCxnSpPr>
            <p:cNvPr id="23579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5418668" y="2926082"/>
            <a:ext cx="2447431" cy="693138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5310293" y="2275840"/>
            <a:ext cx="2600960" cy="7586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25" tIns="65013" rIns="130025" bIns="65013" anchor="ctr"/>
          <a:lstStyle/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1Gbps, 1ms?</a:t>
            </a:r>
          </a:p>
        </p:txBody>
      </p:sp>
      <p:sp>
        <p:nvSpPr>
          <p:cNvPr id="23563" name="Rounded Rectangle 40"/>
          <p:cNvSpPr>
            <a:spLocks noChangeArrowheads="1"/>
          </p:cNvSpPr>
          <p:nvPr/>
        </p:nvSpPr>
        <p:spPr bwMode="auto">
          <a:xfrm>
            <a:off x="9536855" y="7044267"/>
            <a:ext cx="3359573" cy="205909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25" tIns="65013" rIns="130025" bIns="65013" anchor="ctr"/>
          <a:lstStyle/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The last bit </a:t>
            </a:r>
            <a:b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reaches B at </a:t>
            </a:r>
          </a:p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(800x1/10</a:t>
            </a:r>
            <a:r>
              <a:rPr lang="en-US" sz="2800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)+1/10</a:t>
            </a:r>
            <a:r>
              <a:rPr lang="en-US" sz="2800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2817707" y="433495"/>
            <a:ext cx="5201920" cy="75861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25" tIns="65013" rIns="130025" bIns="65013" anchor="ctr"/>
          <a:lstStyle/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901440" y="4876800"/>
            <a:ext cx="5527040" cy="5418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01440" y="4768427"/>
            <a:ext cx="5527040" cy="5635413"/>
            <a:chOff x="-4800600" y="1676400"/>
            <a:chExt cx="3886200" cy="3962400"/>
          </a:xfrm>
        </p:grpSpPr>
        <p:sp>
          <p:nvSpPr>
            <p:cNvPr id="23570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defTabSz="1300326" rtl="0" fontAlgn="base">
                <a:spcBef>
                  <a:spcPts val="1422"/>
                </a:spcBef>
                <a:spcAft>
                  <a:spcPts val="1422"/>
                </a:spcAft>
              </a:pPr>
              <a:endParaRPr lang="en-US" altLang="zh-TW" sz="2300" b="1" kern="12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23571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6068907" y="7152640"/>
            <a:ext cx="3359573" cy="195072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25" tIns="65013" rIns="130025" bIns="65013" anchor="ctr"/>
          <a:lstStyle/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The last bit </a:t>
            </a:r>
            <a:b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reaches B at </a:t>
            </a:r>
          </a:p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(800x</a:t>
            </a:r>
            <a:r>
              <a:rPr lang="en-US" sz="2800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1/10</a:t>
            </a:r>
            <a:r>
              <a:rPr lang="en-US" sz="2800" kern="12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9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)+1/10</a:t>
            </a:r>
            <a:r>
              <a:rPr lang="en-US" sz="2800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= </a:t>
            </a:r>
            <a:r>
              <a:rPr lang="en-US" sz="2800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1192107" y="7152640"/>
            <a:ext cx="4660053" cy="205909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25" tIns="65013" rIns="130025" bIns="65013" anchor="ctr"/>
          <a:lstStyle/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The last bit in the file </a:t>
            </a:r>
            <a:b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reaches B at </a:t>
            </a:r>
          </a:p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(10</a:t>
            </a:r>
            <a:r>
              <a:rPr lang="en-US" sz="2800" kern="12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x800x</a:t>
            </a:r>
            <a:r>
              <a:rPr lang="en-US" sz="2800" kern="12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1/10</a:t>
            </a:r>
            <a:r>
              <a:rPr lang="en-US" sz="2800" kern="12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9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)+1/10</a:t>
            </a:r>
            <a:r>
              <a:rPr lang="en-US" sz="2800" kern="12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= </a:t>
            </a:r>
            <a:r>
              <a:rPr lang="en-US" sz="2800" kern="120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8001</a:t>
            </a:r>
            <a:r>
              <a:rPr lang="en-US" sz="28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0416" y="5960534"/>
            <a:ext cx="3129519" cy="531426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12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10</a:t>
            </a:r>
            <a:r>
              <a:rPr lang="en-US" sz="2600" kern="1200" baseline="30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7</a:t>
            </a:r>
            <a:r>
              <a:rPr lang="en-US" sz="2600" kern="12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 x 100B packets</a:t>
            </a:r>
          </a:p>
        </p:txBody>
      </p:sp>
    </p:spTree>
    <p:extLst>
      <p:ext uri="{BB962C8B-B14F-4D97-AF65-F5344CB8AC3E}">
        <p14:creationId xmlns:p14="http://schemas.microsoft.com/office/powerpoint/2010/main" val="24976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650240" y="2817707"/>
            <a:ext cx="4768427" cy="5635413"/>
            <a:chOff x="381000" y="1676400"/>
            <a:chExt cx="4635500" cy="4876800"/>
          </a:xfrm>
        </p:grpSpPr>
        <p:pic>
          <p:nvPicPr>
            <p:cNvPr id="2458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590" name="Straight Connector 6"/>
            <p:cNvCxnSpPr>
              <a:cxnSpLocks noChangeShapeType="1"/>
              <a:stCxn id="24588" idx="3"/>
              <a:endCxn id="24589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1" name="TextBox 1"/>
            <p:cNvSpPr txBox="1">
              <a:spLocks noChangeArrowheads="1"/>
            </p:cNvSpPr>
            <p:nvPr/>
          </p:nvSpPr>
          <p:spPr bwMode="auto">
            <a:xfrm>
              <a:off x="737659" y="1676400"/>
              <a:ext cx="329141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r" defTabSz="1300326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4592" name="TextBox 12"/>
            <p:cNvSpPr txBox="1">
              <a:spLocks noChangeArrowheads="1"/>
            </p:cNvSpPr>
            <p:nvPr/>
          </p:nvSpPr>
          <p:spPr bwMode="auto">
            <a:xfrm>
              <a:off x="4395259" y="1676400"/>
              <a:ext cx="329141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r" defTabSz="1300326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defTabSz="1300326" rtl="0" fontAlgn="base">
                <a:spcBef>
                  <a:spcPts val="1422"/>
                </a:spcBef>
                <a:spcAft>
                  <a:spcPts val="1422"/>
                </a:spcAft>
              </a:pPr>
              <a:r>
                <a:rPr lang="en-US" altLang="zh-TW" sz="2000" kern="1200">
                  <a:solidFill>
                    <a:srgbClr val="000000"/>
                  </a:solidFill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4594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4598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pPr algn="r" defTabSz="1300326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599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pPr algn="r" defTabSz="1300326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887659" y="5387731"/>
                <a:ext cx="1023961" cy="4927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1300326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100" kern="1200" dirty="0">
                    <a:solidFill>
                      <a:srgbClr val="000090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Time</a:t>
                </a:r>
              </a:p>
            </p:txBody>
          </p:sp>
          <p:cxnSp>
            <p:nvCxnSpPr>
              <p:cNvPr id="24601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25089" cy="483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defTabSz="1300326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1200" dirty="0">
                  <a:solidFill>
                    <a:srgbClr val="000000"/>
                  </a:solidFill>
                  <a:latin typeface="Arial"/>
                  <a:ea typeface="ＭＳ Ｐゴシック" charset="0"/>
                  <a:cs typeface="ＭＳ Ｐゴシック" charset="0"/>
                </a:rPr>
                <a:t>1Mbps, 10ms </a:t>
              </a:r>
            </a:p>
          </p:txBody>
        </p:sp>
        <p:sp>
          <p:nvSpPr>
            <p:cNvPr id="24596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defTabSz="1300326" rtl="0" fontAlgn="base">
                <a:spcBef>
                  <a:spcPts val="1422"/>
                </a:spcBef>
                <a:spcAft>
                  <a:spcPts val="1422"/>
                </a:spcAft>
              </a:pPr>
              <a:r>
                <a:rPr lang="en-US" altLang="zh-TW" sz="2000" kern="1200">
                  <a:solidFill>
                    <a:srgbClr val="000000"/>
                  </a:solidFill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4597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defTabSz="1300326" rtl="0" fontAlgn="base">
                <a:spcBef>
                  <a:spcPts val="1422"/>
                </a:spcBef>
                <a:spcAft>
                  <a:spcPts val="1422"/>
                </a:spcAft>
              </a:pPr>
              <a:r>
                <a:rPr lang="en-US" altLang="zh-TW" sz="2000" kern="1200">
                  <a:solidFill>
                    <a:srgbClr val="000000"/>
                  </a:solidFill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827520" y="5201920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6827520" y="6177280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86974" y="6177282"/>
            <a:ext cx="1283377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time </a:t>
            </a:r>
            <a:r>
              <a:rPr lang="en-US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kern="1200" smtClean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5838518" y="5428299"/>
            <a:ext cx="975550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BW </a:t>
            </a:r>
            <a:r>
              <a:rPr lang="en-US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kern="120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69388" y="5201920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11253" y="5201920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453120" y="5201920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74499" y="3793067"/>
            <a:ext cx="1059401" cy="1078242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1200" dirty="0" err="1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pkt</a:t>
            </a:r>
            <a:r>
              <a:rPr lang="en-US" sz="26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en-US" sz="2600" kern="1200" dirty="0" err="1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tx</a:t>
            </a:r>
            <a:r>
              <a:rPr lang="en-US" sz="26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br>
              <a:rPr lang="en-US" sz="26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</a:br>
            <a:r>
              <a:rPr lang="en-US" sz="2600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7477760" y="4660053"/>
            <a:ext cx="325120" cy="54186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50240" y="282223"/>
            <a:ext cx="12029440" cy="1668497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Delay: The “pipe” view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5100" b="0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</p:spTree>
    <p:extLst>
      <p:ext uri="{BB962C8B-B14F-4D97-AF65-F5344CB8AC3E}">
        <p14:creationId xmlns:p14="http://schemas.microsoft.com/office/powerpoint/2010/main" val="243721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50240" y="282223"/>
            <a:ext cx="12029440" cy="1668497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Delay: The “pipe” view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5100" b="0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26565" y="2573867"/>
            <a:ext cx="4589825" cy="598110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25603" name="Straight Connector 25"/>
          <p:cNvCxnSpPr>
            <a:cxnSpLocks noChangeShapeType="1"/>
          </p:cNvCxnSpPr>
          <p:nvPr/>
        </p:nvCxnSpPr>
        <p:spPr bwMode="auto">
          <a:xfrm>
            <a:off x="4009815" y="3359573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26"/>
          <p:cNvCxnSpPr>
            <a:cxnSpLocks noChangeShapeType="1"/>
          </p:cNvCxnSpPr>
          <p:nvPr/>
        </p:nvCxnSpPr>
        <p:spPr bwMode="auto">
          <a:xfrm>
            <a:off x="4009815" y="4334933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5" name="TextBox 27"/>
          <p:cNvSpPr txBox="1">
            <a:spLocks noChangeArrowheads="1"/>
          </p:cNvSpPr>
          <p:nvPr/>
        </p:nvSpPr>
        <p:spPr bwMode="auto">
          <a:xfrm>
            <a:off x="5869266" y="4334935"/>
            <a:ext cx="1283377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time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25606" name="TextBox 28"/>
          <p:cNvSpPr txBox="1">
            <a:spLocks noChangeArrowheads="1"/>
          </p:cNvSpPr>
          <p:nvPr/>
        </p:nvSpPr>
        <p:spPr bwMode="auto">
          <a:xfrm rot="-5400000">
            <a:off x="3047904" y="3585954"/>
            <a:ext cx="975550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BW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551680" y="335957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93548" y="335957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635413" y="335957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9630" y="5933441"/>
            <a:ext cx="4589825" cy="598110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10</a:t>
            </a: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Mbps, </a:t>
            </a:r>
            <a:r>
              <a:rPr lang="en-US" sz="2600" b="1" kern="120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1</a:t>
            </a: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7802880" y="6719147"/>
            <a:ext cx="97536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775029" y="8859522"/>
            <a:ext cx="1283377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time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6840971" y="7379019"/>
            <a:ext cx="975550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BW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019627" y="6719148"/>
            <a:ext cx="108373" cy="2167467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7802880" y="8886613"/>
            <a:ext cx="97536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866990" y="5960535"/>
            <a:ext cx="4218955" cy="598110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</a:t>
            </a:r>
            <a:r>
              <a:rPr lang="en-US" sz="2600" b="1" kern="120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5</a:t>
            </a: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950720" y="6935893"/>
            <a:ext cx="227584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930404" y="7911255"/>
            <a:ext cx="250114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789855" y="7911255"/>
            <a:ext cx="1283377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time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988811" y="7162274"/>
            <a:ext cx="975550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BW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384213" y="693589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926080" y="693589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467946" y="693589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128000" y="6719148"/>
            <a:ext cx="108373" cy="2167467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236373" y="6719148"/>
            <a:ext cx="108373" cy="2167467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50240" y="282223"/>
            <a:ext cx="12029440" cy="1668497"/>
          </a:xfrm>
        </p:spPr>
        <p:txBody>
          <a:bodyPr/>
          <a:lstStyle/>
          <a:p>
            <a:pPr algn="ctr"/>
            <a:r>
              <a:rPr lang="en-US" b="0" dirty="0">
                <a:latin typeface="Calibri"/>
                <a:ea typeface="ＭＳ Ｐゴシック" charset="0"/>
                <a:cs typeface="Calibri"/>
              </a:rPr>
              <a:t>Packet Delay: The “pipe” view</a:t>
            </a:r>
            <a:br>
              <a:rPr lang="en-US" b="0" dirty="0">
                <a:latin typeface="Calibri"/>
                <a:ea typeface="ＭＳ Ｐゴシック" charset="0"/>
                <a:cs typeface="Calibri"/>
              </a:rPr>
            </a:br>
            <a:r>
              <a:rPr lang="en-US" sz="5100" b="0" i="1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26565" y="2573867"/>
            <a:ext cx="4589825" cy="598110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26627" name="Straight Connector 25"/>
          <p:cNvCxnSpPr>
            <a:cxnSpLocks noChangeShapeType="1"/>
          </p:cNvCxnSpPr>
          <p:nvPr/>
        </p:nvCxnSpPr>
        <p:spPr bwMode="auto">
          <a:xfrm>
            <a:off x="4009815" y="3359573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Straight Connector 26"/>
          <p:cNvCxnSpPr>
            <a:cxnSpLocks noChangeShapeType="1"/>
          </p:cNvCxnSpPr>
          <p:nvPr/>
        </p:nvCxnSpPr>
        <p:spPr bwMode="auto">
          <a:xfrm>
            <a:off x="4009815" y="4334933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9" name="TextBox 27"/>
          <p:cNvSpPr txBox="1">
            <a:spLocks noChangeArrowheads="1"/>
          </p:cNvSpPr>
          <p:nvPr/>
        </p:nvSpPr>
        <p:spPr bwMode="auto">
          <a:xfrm>
            <a:off x="5869266" y="4334935"/>
            <a:ext cx="1283377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time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26630" name="TextBox 28"/>
          <p:cNvSpPr txBox="1">
            <a:spLocks noChangeArrowheads="1"/>
          </p:cNvSpPr>
          <p:nvPr/>
        </p:nvSpPr>
        <p:spPr bwMode="auto">
          <a:xfrm rot="-5400000">
            <a:off x="3047904" y="3585954"/>
            <a:ext cx="975550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BW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551680" y="335957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93548" y="335957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635413" y="3359573"/>
            <a:ext cx="54186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4" name="Rounded Rectangle 33"/>
          <p:cNvSpPr>
            <a:spLocks noChangeArrowheads="1"/>
          </p:cNvSpPr>
          <p:nvPr/>
        </p:nvSpPr>
        <p:spPr bwMode="auto">
          <a:xfrm>
            <a:off x="4009815" y="325120"/>
            <a:ext cx="2059093" cy="7586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25" tIns="65013" rIns="130025" bIns="65013" anchor="ctr"/>
          <a:lstStyle/>
          <a:p>
            <a:pPr defTabSz="1300326" rtl="0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i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200B?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26565" y="6014721"/>
            <a:ext cx="4589825" cy="598110"/>
          </a:xfrm>
          <a:prstGeom prst="rect">
            <a:avLst/>
          </a:prstGeom>
          <a:noFill/>
        </p:spPr>
        <p:txBody>
          <a:bodyPr wrap="none" lIns="130025" tIns="65013" rIns="130025" bIns="65013">
            <a:spAutoFit/>
          </a:bodyPr>
          <a:lstStyle/>
          <a:p>
            <a:pPr algn="l" defTabSz="1300326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4009815" y="6800427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869266" y="7775790"/>
            <a:ext cx="1283377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time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3047904" y="7026807"/>
            <a:ext cx="975550" cy="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5" tIns="65013" rIns="130025" bIns="650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26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kern="1200" smtClean="0">
                <a:solidFill>
                  <a:srgbClr val="000000"/>
                </a:solidFill>
              </a:rPr>
              <a:t>BW </a:t>
            </a:r>
            <a:r>
              <a:rPr lang="en-US" b="0" kern="1200" smtClean="0">
                <a:solidFill>
                  <a:srgbClr val="000000"/>
                </a:solidFill>
                <a:sym typeface="Wingdings" charset="0"/>
              </a:rPr>
              <a:t></a:t>
            </a:r>
            <a:endParaRPr lang="en-US" b="0" kern="1200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51680" y="6800427"/>
            <a:ext cx="119210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743788" y="6827520"/>
            <a:ext cx="119210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935893" y="6827520"/>
            <a:ext cx="1192107" cy="97536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25" tIns="65013" rIns="130025" bIns="65013" anchor="ctr"/>
          <a:lstStyle/>
          <a:p>
            <a:pPr algn="r" defTabSz="130032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009815" y="7775787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507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/>
              <a:t>3. Queuing delay</a:t>
            </a:r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1143001" y="2514601"/>
            <a:ext cx="10706101" cy="5714999"/>
          </a:xfrm>
          <a:prstGeom prst="rect">
            <a:avLst/>
          </a:prstGeom>
        </p:spPr>
        <p:txBody>
          <a:bodyPr/>
          <a:lstStyle>
            <a:lvl1pPr>
              <a:spcBef>
                <a:spcPts val="100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i="1" dirty="0">
                <a:solidFill>
                  <a:srgbClr val="800080"/>
                </a:solidFill>
              </a:rPr>
              <a:t>How long does a packet have to sit in a buffer before it is processed?</a:t>
            </a:r>
          </a:p>
        </p:txBody>
      </p:sp>
      <p:sp>
        <p:nvSpPr>
          <p:cNvPr id="700" name="Shape 700"/>
          <p:cNvSpPr>
            <a:spLocks noGrp="1"/>
          </p:cNvSpPr>
          <p:nvPr>
            <p:ph type="sldNum" sz="quarter" idx="2"/>
          </p:nvPr>
        </p:nvSpPr>
        <p:spPr>
          <a:xfrm>
            <a:off x="11925777" y="886460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76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37" y="8951398"/>
            <a:ext cx="5462975" cy="7154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defTabSz="584170" rtl="0" latinLnBrk="1" hangingPunct="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7279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build="p" bldLvl="5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19" name="Straight Connector 16"/>
          <p:cNvCxnSpPr>
            <a:cxnSpLocks noChangeShapeType="1"/>
          </p:cNvCxnSpPr>
          <p:nvPr/>
        </p:nvCxnSpPr>
        <p:spPr bwMode="auto">
          <a:xfrm rot="1739168">
            <a:off x="1758299" y="4368404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Straight Connector 17"/>
          <p:cNvCxnSpPr>
            <a:cxnSpLocks noChangeShapeType="1"/>
          </p:cNvCxnSpPr>
          <p:nvPr/>
        </p:nvCxnSpPr>
        <p:spPr bwMode="auto">
          <a:xfrm rot="1739168">
            <a:off x="1495063" y="4843568"/>
            <a:ext cx="4660053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rot="20179596">
            <a:off x="1429528" y="7004464"/>
            <a:ext cx="4660053" cy="0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20179596">
            <a:off x="1647100" y="7500735"/>
            <a:ext cx="4660053" cy="0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2266810" y="3515364"/>
            <a:ext cx="3753722" cy="4465071"/>
            <a:chOff x="2266809" y="3515363"/>
            <a:chExt cx="3753723" cy="4465071"/>
          </a:xfrm>
        </p:grpSpPr>
        <p:sp>
          <p:nvSpPr>
            <p:cNvPr id="29" name="Rectangle 28"/>
            <p:cNvSpPr/>
            <p:nvPr/>
          </p:nvSpPr>
          <p:spPr bwMode="auto">
            <a:xfrm rot="1739168">
              <a:off x="5084516" y="5052909"/>
              <a:ext cx="433493" cy="544125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1739168">
              <a:off x="4655538" y="4833905"/>
              <a:ext cx="433493" cy="54412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1739168">
              <a:off x="3497299" y="4199469"/>
              <a:ext cx="433493" cy="544125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1739168">
              <a:off x="2266809" y="3515363"/>
              <a:ext cx="433493" cy="54412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20179596">
              <a:off x="2609431" y="7438567"/>
              <a:ext cx="433493" cy="5418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20179596">
              <a:off x="5587039" y="6133136"/>
              <a:ext cx="433493" cy="5418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rot="20179596">
              <a:off x="3998981" y="6829366"/>
              <a:ext cx="433493" cy="5418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935895" y="5743788"/>
            <a:ext cx="4660053" cy="541867"/>
            <a:chOff x="2590800" y="5943600"/>
            <a:chExt cx="3276600" cy="381000"/>
          </a:xfrm>
        </p:grpSpPr>
        <p:cxnSp>
          <p:nvCxnSpPr>
            <p:cNvPr id="9421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1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27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908435" y="3890354"/>
            <a:ext cx="1071391" cy="6047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3768285" y="7395151"/>
            <a:ext cx="1281938" cy="5448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1077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7" name="Group 1"/>
          <p:cNvGrpSpPr>
            <a:grpSpLocks/>
          </p:cNvGrpSpPr>
          <p:nvPr/>
        </p:nvGrpSpPr>
        <p:grpSpPr bwMode="auto">
          <a:xfrm rot="1739168">
            <a:off x="1625600" y="4334933"/>
            <a:ext cx="4660053" cy="541867"/>
            <a:chOff x="2590800" y="5943600"/>
            <a:chExt cx="3276600" cy="381000"/>
          </a:xfrm>
        </p:grpSpPr>
        <p:cxnSp>
          <p:nvCxnSpPr>
            <p:cNvPr id="9524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538314" y="6981666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5239" name="Group 38"/>
          <p:cNvGrpSpPr>
            <a:grpSpLocks/>
          </p:cNvGrpSpPr>
          <p:nvPr/>
        </p:nvGrpSpPr>
        <p:grpSpPr bwMode="auto">
          <a:xfrm>
            <a:off x="6996854" y="5721211"/>
            <a:ext cx="4660053" cy="564444"/>
            <a:chOff x="2590800" y="5927120"/>
            <a:chExt cx="3276600" cy="397480"/>
          </a:xfrm>
        </p:grpSpPr>
        <p:cxnSp>
          <p:nvCxnSpPr>
            <p:cNvPr id="9524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369388" y="3793067"/>
            <a:ext cx="44433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No overload!</a:t>
            </a:r>
          </a:p>
        </p:txBody>
      </p:sp>
      <p:sp>
        <p:nvSpPr>
          <p:cNvPr id="27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28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942479" y="5428139"/>
            <a:ext cx="128193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85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1" name="Group 1"/>
          <p:cNvGrpSpPr>
            <a:grpSpLocks/>
          </p:cNvGrpSpPr>
          <p:nvPr/>
        </p:nvGrpSpPr>
        <p:grpSpPr bwMode="auto">
          <a:xfrm rot="1739168">
            <a:off x="1623343" y="4323647"/>
            <a:ext cx="4660053" cy="573476"/>
            <a:chOff x="2590800" y="5936044"/>
            <a:chExt cx="3276600" cy="403532"/>
          </a:xfrm>
        </p:grpSpPr>
        <p:cxnSp>
          <p:nvCxnSpPr>
            <p:cNvPr id="9627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7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4679" y="5958144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49792" y="595395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2667" y="594250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541983" y="6980900"/>
            <a:ext cx="4660053" cy="560186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10773" y="7802880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10773" y="8562284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177280" y="4226560"/>
            <a:ext cx="541867" cy="1192107"/>
            <a:chOff x="6096000" y="3962400"/>
            <a:chExt cx="381000" cy="838200"/>
          </a:xfrm>
        </p:grpSpPr>
        <p:cxnSp>
          <p:nvCxnSpPr>
            <p:cNvPr id="9626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7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7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4445" y="4443310"/>
            <a:ext cx="1032170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9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6827525" y="4662850"/>
            <a:ext cx="1026920" cy="105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39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5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8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2052497" y="5360109"/>
            <a:ext cx="8684024" cy="286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7780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10414000" y="5054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546100" y="5511800"/>
            <a:ext cx="297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96FF"/>
                </a:solidFill>
              </a:rPr>
              <a:t>home PC</a:t>
            </a:r>
          </a:p>
        </p:txBody>
      </p:sp>
      <p:sp>
        <p:nvSpPr>
          <p:cNvPr id="499" name="Shape 499"/>
          <p:cNvSpPr/>
          <p:nvPr/>
        </p:nvSpPr>
        <p:spPr>
          <a:xfrm>
            <a:off x="9956279" y="5651500"/>
            <a:ext cx="15402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25868584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5" name="Group 1"/>
          <p:cNvGrpSpPr>
            <a:grpSpLocks/>
          </p:cNvGrpSpPr>
          <p:nvPr/>
        </p:nvGrpSpPr>
        <p:grpSpPr bwMode="auto">
          <a:xfrm rot="1739168">
            <a:off x="1623343" y="4319131"/>
            <a:ext cx="4660053" cy="577991"/>
            <a:chOff x="2590800" y="5932228"/>
            <a:chExt cx="3276600" cy="407348"/>
          </a:xfrm>
        </p:grpSpPr>
        <p:cxnSp>
          <p:nvCxnSpPr>
            <p:cNvPr id="9729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5832" y="5958836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0885" y="5931608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1335" y="5945919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536644" y="6973766"/>
            <a:ext cx="4660053" cy="550118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7" name="Rectangle 66"/>
          <p:cNvSpPr/>
          <p:nvPr/>
        </p:nvSpPr>
        <p:spPr bwMode="auto">
          <a:xfrm rot="5400000">
            <a:off x="6231467" y="4930988"/>
            <a:ext cx="433493" cy="541867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7290" name="Group 8"/>
          <p:cNvGrpSpPr>
            <a:grpSpLocks/>
          </p:cNvGrpSpPr>
          <p:nvPr/>
        </p:nvGrpSpPr>
        <p:grpSpPr bwMode="auto">
          <a:xfrm>
            <a:off x="6177280" y="4226560"/>
            <a:ext cx="541867" cy="1192107"/>
            <a:chOff x="6096000" y="3962400"/>
            <a:chExt cx="381000" cy="838200"/>
          </a:xfrm>
        </p:grpSpPr>
        <p:cxnSp>
          <p:nvCxnSpPr>
            <p:cNvPr id="9729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291" name="TextBox 9"/>
          <p:cNvSpPr txBox="1">
            <a:spLocks noChangeArrowheads="1"/>
          </p:cNvSpPr>
          <p:nvPr/>
        </p:nvSpPr>
        <p:spPr bwMode="auto">
          <a:xfrm>
            <a:off x="7854445" y="4443310"/>
            <a:ext cx="1032170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9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97292" name="Straight Arrow Connector 11"/>
          <p:cNvCxnSpPr>
            <a:cxnSpLocks noChangeShapeType="1"/>
            <a:stCxn id="97291" idx="1"/>
          </p:cNvCxnSpPr>
          <p:nvPr/>
        </p:nvCxnSpPr>
        <p:spPr bwMode="auto">
          <a:xfrm flipH="1">
            <a:off x="6827525" y="4662850"/>
            <a:ext cx="1026920" cy="105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40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610773" y="7802880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10773" y="8562284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</p:spTree>
    <p:extLst>
      <p:ext uri="{BB962C8B-B14F-4D97-AF65-F5344CB8AC3E}">
        <p14:creationId xmlns:p14="http://schemas.microsoft.com/office/powerpoint/2010/main" val="16051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9" name="Group 1"/>
          <p:cNvGrpSpPr>
            <a:grpSpLocks/>
          </p:cNvGrpSpPr>
          <p:nvPr/>
        </p:nvGrpSpPr>
        <p:grpSpPr bwMode="auto">
          <a:xfrm rot="1739168">
            <a:off x="1634631" y="4298809"/>
            <a:ext cx="4660053" cy="580250"/>
            <a:chOff x="2590800" y="5916892"/>
            <a:chExt cx="3276600" cy="407708"/>
          </a:xfrm>
        </p:grpSpPr>
        <p:cxnSp>
          <p:nvCxnSpPr>
            <p:cNvPr id="9832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537192" y="6976413"/>
            <a:ext cx="4660053" cy="547358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7" name="Rectangle 66"/>
          <p:cNvSpPr/>
          <p:nvPr/>
        </p:nvSpPr>
        <p:spPr bwMode="auto">
          <a:xfrm rot="5400000">
            <a:off x="6231467" y="4930988"/>
            <a:ext cx="433493" cy="541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8314" name="Group 8"/>
          <p:cNvGrpSpPr>
            <a:grpSpLocks/>
          </p:cNvGrpSpPr>
          <p:nvPr/>
        </p:nvGrpSpPr>
        <p:grpSpPr bwMode="auto">
          <a:xfrm>
            <a:off x="6177280" y="4226560"/>
            <a:ext cx="541867" cy="1192107"/>
            <a:chOff x="6096000" y="3962400"/>
            <a:chExt cx="381000" cy="838200"/>
          </a:xfrm>
        </p:grpSpPr>
        <p:cxnSp>
          <p:nvCxnSpPr>
            <p:cNvPr id="9832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315" name="TextBox 9"/>
          <p:cNvSpPr txBox="1">
            <a:spLocks noChangeArrowheads="1"/>
          </p:cNvSpPr>
          <p:nvPr/>
        </p:nvSpPr>
        <p:spPr bwMode="auto">
          <a:xfrm>
            <a:off x="7854445" y="4443310"/>
            <a:ext cx="1032170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9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98316" name="Straight Arrow Connector 11"/>
          <p:cNvCxnSpPr>
            <a:cxnSpLocks noChangeShapeType="1"/>
            <a:stCxn id="98315" idx="1"/>
          </p:cNvCxnSpPr>
          <p:nvPr/>
        </p:nvCxnSpPr>
        <p:spPr bwMode="auto">
          <a:xfrm flipH="1">
            <a:off x="6827525" y="4662850"/>
            <a:ext cx="1026920" cy="105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7477760" y="5743788"/>
            <a:ext cx="433493" cy="541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6231467" y="4497493"/>
            <a:ext cx="433493" cy="541867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42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6610773" y="7802880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0773" y="8562284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</p:spTree>
    <p:extLst>
      <p:ext uri="{BB962C8B-B14F-4D97-AF65-F5344CB8AC3E}">
        <p14:creationId xmlns:p14="http://schemas.microsoft.com/office/powerpoint/2010/main" val="70849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3" name="Group 1"/>
          <p:cNvGrpSpPr>
            <a:grpSpLocks/>
          </p:cNvGrpSpPr>
          <p:nvPr/>
        </p:nvGrpSpPr>
        <p:grpSpPr bwMode="auto">
          <a:xfrm rot="1739168">
            <a:off x="1632374" y="4310098"/>
            <a:ext cx="4660053" cy="568960"/>
            <a:chOff x="2590800" y="5924235"/>
            <a:chExt cx="3276600" cy="400365"/>
          </a:xfrm>
        </p:grpSpPr>
        <p:cxnSp>
          <p:nvCxnSpPr>
            <p:cNvPr id="9934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2816" y="5923789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1868" y="5939680"/>
              <a:ext cx="304800" cy="379712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538432" y="6981644"/>
            <a:ext cx="4660053" cy="542548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9337" name="Group 8"/>
          <p:cNvGrpSpPr>
            <a:grpSpLocks/>
          </p:cNvGrpSpPr>
          <p:nvPr/>
        </p:nvGrpSpPr>
        <p:grpSpPr bwMode="auto">
          <a:xfrm>
            <a:off x="6177280" y="4226560"/>
            <a:ext cx="541867" cy="1192107"/>
            <a:chOff x="6096000" y="3962400"/>
            <a:chExt cx="381000" cy="838200"/>
          </a:xfrm>
        </p:grpSpPr>
        <p:cxnSp>
          <p:nvCxnSpPr>
            <p:cNvPr id="9934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9338" name="TextBox 9"/>
          <p:cNvSpPr txBox="1">
            <a:spLocks noChangeArrowheads="1"/>
          </p:cNvSpPr>
          <p:nvPr/>
        </p:nvSpPr>
        <p:spPr bwMode="auto">
          <a:xfrm>
            <a:off x="7854445" y="4443310"/>
            <a:ext cx="1032170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9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99339" name="Straight Arrow Connector 11"/>
          <p:cNvCxnSpPr>
            <a:cxnSpLocks noChangeShapeType="1"/>
            <a:stCxn id="99338" idx="1"/>
          </p:cNvCxnSpPr>
          <p:nvPr/>
        </p:nvCxnSpPr>
        <p:spPr bwMode="auto">
          <a:xfrm flipH="1">
            <a:off x="6827525" y="4662850"/>
            <a:ext cx="1026920" cy="105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9341" name="Rectangle 37"/>
          <p:cNvSpPr>
            <a:spLocks noChangeArrowheads="1"/>
          </p:cNvSpPr>
          <p:nvPr/>
        </p:nvSpPr>
        <p:spPr bwMode="auto">
          <a:xfrm>
            <a:off x="7477760" y="5743788"/>
            <a:ext cx="433493" cy="54186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6231467" y="4930988"/>
            <a:ext cx="433493" cy="541867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911255" y="5743788"/>
            <a:ext cx="433493" cy="541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42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6610773" y="7802880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0773" y="8562284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</p:spTree>
    <p:extLst>
      <p:ext uri="{BB962C8B-B14F-4D97-AF65-F5344CB8AC3E}">
        <p14:creationId xmlns:p14="http://schemas.microsoft.com/office/powerpoint/2010/main" val="232336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7" name="Group 1"/>
          <p:cNvGrpSpPr>
            <a:grpSpLocks/>
          </p:cNvGrpSpPr>
          <p:nvPr/>
        </p:nvGrpSpPr>
        <p:grpSpPr bwMode="auto">
          <a:xfrm rot="1739168">
            <a:off x="1632374" y="4310098"/>
            <a:ext cx="4660053" cy="568960"/>
            <a:chOff x="2590800" y="5925025"/>
            <a:chExt cx="3276600" cy="399575"/>
          </a:xfrm>
        </p:grpSpPr>
        <p:cxnSp>
          <p:nvCxnSpPr>
            <p:cNvPr id="10037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7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1956" y="5924575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532281" y="6952993"/>
            <a:ext cx="4660053" cy="571809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0361" name="Group 8"/>
          <p:cNvGrpSpPr>
            <a:grpSpLocks/>
          </p:cNvGrpSpPr>
          <p:nvPr/>
        </p:nvGrpSpPr>
        <p:grpSpPr bwMode="auto">
          <a:xfrm>
            <a:off x="6177280" y="4226560"/>
            <a:ext cx="541867" cy="1192107"/>
            <a:chOff x="6096000" y="3962400"/>
            <a:chExt cx="381000" cy="838200"/>
          </a:xfrm>
        </p:grpSpPr>
        <p:cxnSp>
          <p:nvCxnSpPr>
            <p:cNvPr id="10036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6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7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62" name="TextBox 9"/>
          <p:cNvSpPr txBox="1">
            <a:spLocks noChangeArrowheads="1"/>
          </p:cNvSpPr>
          <p:nvPr/>
        </p:nvSpPr>
        <p:spPr bwMode="auto">
          <a:xfrm>
            <a:off x="7854445" y="4443310"/>
            <a:ext cx="1032170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9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00363" name="Straight Arrow Connector 11"/>
          <p:cNvCxnSpPr>
            <a:cxnSpLocks noChangeShapeType="1"/>
            <a:stCxn id="100362" idx="1"/>
          </p:cNvCxnSpPr>
          <p:nvPr/>
        </p:nvCxnSpPr>
        <p:spPr bwMode="auto">
          <a:xfrm flipH="1">
            <a:off x="6827525" y="4662850"/>
            <a:ext cx="1026920" cy="105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0365" name="Rectangle 37"/>
          <p:cNvSpPr>
            <a:spLocks noChangeArrowheads="1"/>
          </p:cNvSpPr>
          <p:nvPr/>
        </p:nvSpPr>
        <p:spPr bwMode="auto">
          <a:xfrm>
            <a:off x="7477760" y="5743788"/>
            <a:ext cx="433493" cy="541867"/>
          </a:xfrm>
          <a:prstGeom prst="rect">
            <a:avLst/>
          </a:prstGeom>
          <a:solidFill>
            <a:srgbClr val="AD5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66" name="Rectangle 36"/>
          <p:cNvSpPr>
            <a:spLocks noChangeArrowheads="1"/>
          </p:cNvSpPr>
          <p:nvPr/>
        </p:nvSpPr>
        <p:spPr bwMode="auto">
          <a:xfrm>
            <a:off x="7911255" y="5743788"/>
            <a:ext cx="433493" cy="54186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67" name="Rectangle 41"/>
          <p:cNvSpPr>
            <a:spLocks noChangeArrowheads="1"/>
          </p:cNvSpPr>
          <p:nvPr/>
        </p:nvSpPr>
        <p:spPr bwMode="auto">
          <a:xfrm>
            <a:off x="8344747" y="5743788"/>
            <a:ext cx="433493" cy="541867"/>
          </a:xfrm>
          <a:prstGeom prst="rect">
            <a:avLst/>
          </a:prstGeom>
          <a:solidFill>
            <a:srgbClr val="AD5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38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6610773" y="7802880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0773" y="8562284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</p:spTree>
    <p:extLst>
      <p:ext uri="{BB962C8B-B14F-4D97-AF65-F5344CB8AC3E}">
        <p14:creationId xmlns:p14="http://schemas.microsoft.com/office/powerpoint/2010/main" val="59130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1" name="Group 1"/>
          <p:cNvGrpSpPr>
            <a:grpSpLocks/>
          </p:cNvGrpSpPr>
          <p:nvPr/>
        </p:nvGrpSpPr>
        <p:grpSpPr bwMode="auto">
          <a:xfrm rot="1739168">
            <a:off x="1625600" y="4334933"/>
            <a:ext cx="4660053" cy="541867"/>
            <a:chOff x="2590800" y="5943600"/>
            <a:chExt cx="3276600" cy="381000"/>
          </a:xfrm>
        </p:grpSpPr>
        <p:cxnSp>
          <p:nvCxnSpPr>
            <p:cNvPr id="10140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538307" y="6981669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383" name="Group 38"/>
          <p:cNvGrpSpPr>
            <a:grpSpLocks/>
          </p:cNvGrpSpPr>
          <p:nvPr/>
        </p:nvGrpSpPr>
        <p:grpSpPr bwMode="auto">
          <a:xfrm>
            <a:off x="7044267" y="5721211"/>
            <a:ext cx="4660053" cy="564444"/>
            <a:chOff x="2590800" y="5927120"/>
            <a:chExt cx="3276600" cy="397480"/>
          </a:xfrm>
        </p:grpSpPr>
        <p:cxnSp>
          <p:nvCxnSpPr>
            <p:cNvPr id="10139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44267" y="5743788"/>
            <a:ext cx="4660053" cy="541867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1385" name="Group 34"/>
          <p:cNvGrpSpPr>
            <a:grpSpLocks/>
          </p:cNvGrpSpPr>
          <p:nvPr/>
        </p:nvGrpSpPr>
        <p:grpSpPr bwMode="auto">
          <a:xfrm>
            <a:off x="6177280" y="4226560"/>
            <a:ext cx="541867" cy="1192107"/>
            <a:chOff x="6096000" y="3962400"/>
            <a:chExt cx="381000" cy="838200"/>
          </a:xfrm>
        </p:grpSpPr>
        <p:cxnSp>
          <p:nvCxnSpPr>
            <p:cNvPr id="10139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1386" name="TextBox 55"/>
          <p:cNvSpPr txBox="1">
            <a:spLocks noChangeArrowheads="1"/>
          </p:cNvSpPr>
          <p:nvPr/>
        </p:nvSpPr>
        <p:spPr bwMode="auto">
          <a:xfrm>
            <a:off x="7854445" y="4443310"/>
            <a:ext cx="1032170" cy="43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defTabSz="130039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kern="1200" smtClean="0">
                <a:solidFill>
                  <a:srgbClr val="000000"/>
                </a:solidFill>
              </a:rPr>
              <a:t>Queue</a:t>
            </a:r>
          </a:p>
        </p:txBody>
      </p:sp>
      <p:cxnSp>
        <p:nvCxnSpPr>
          <p:cNvPr id="101387" name="Straight Arrow Connector 56"/>
          <p:cNvCxnSpPr>
            <a:cxnSpLocks noChangeShapeType="1"/>
            <a:stCxn id="101386" idx="1"/>
          </p:cNvCxnSpPr>
          <p:nvPr/>
        </p:nvCxnSpPr>
        <p:spPr bwMode="auto">
          <a:xfrm flipH="1">
            <a:off x="6827525" y="4662850"/>
            <a:ext cx="1026920" cy="105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37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610773" y="7802880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Transient Overload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0773" y="8562284"/>
            <a:ext cx="6068907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879727" y="7966230"/>
            <a:ext cx="11732227" cy="119210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80008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1197" y="8249923"/>
            <a:ext cx="11994748" cy="685308"/>
          </a:xfrm>
          <a:prstGeom prst="rect">
            <a:avLst/>
          </a:prstGeom>
          <a:noFill/>
        </p:spPr>
        <p:txBody>
          <a:bodyPr wrap="square"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Queues absorb transient bursts but introduce queuing delay</a:t>
            </a:r>
          </a:p>
        </p:txBody>
      </p:sp>
    </p:spTree>
    <p:extLst>
      <p:ext uri="{BB962C8B-B14F-4D97-AF65-F5344CB8AC3E}">
        <p14:creationId xmlns:p14="http://schemas.microsoft.com/office/powerpoint/2010/main" val="14411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467947" y="7802880"/>
            <a:ext cx="9536853" cy="839202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kern="12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What about persistent overload?</a:t>
            </a:r>
          </a:p>
        </p:txBody>
      </p:sp>
      <p:grpSp>
        <p:nvGrpSpPr>
          <p:cNvPr id="102406" name="Group 4"/>
          <p:cNvGrpSpPr>
            <a:grpSpLocks/>
          </p:cNvGrpSpPr>
          <p:nvPr/>
        </p:nvGrpSpPr>
        <p:grpSpPr bwMode="auto">
          <a:xfrm rot="1693316">
            <a:off x="1627860" y="4312355"/>
            <a:ext cx="4660053" cy="580250"/>
            <a:chOff x="1146992" y="3032552"/>
            <a:chExt cx="3276600" cy="408682"/>
          </a:xfrm>
        </p:grpSpPr>
        <p:grpSp>
          <p:nvGrpSpPr>
            <p:cNvPr id="10243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10243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44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46267" y="5926009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05735" y="593943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8917" y="5941387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89902" y="5940791"/>
                <a:ext cx="304800" cy="38323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47902" y="3046183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0193" y="3048735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2752" y="3048506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620557" y="6999509"/>
            <a:ext cx="4660053" cy="565305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957494" y="3397956"/>
            <a:ext cx="433493" cy="541867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853636" y="7951893"/>
            <a:ext cx="433493" cy="541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77280" y="4118188"/>
            <a:ext cx="5527040" cy="2167467"/>
            <a:chOff x="4343400" y="2895600"/>
            <a:chExt cx="3886200" cy="1524000"/>
          </a:xfrm>
        </p:grpSpPr>
        <p:grpSp>
          <p:nvGrpSpPr>
            <p:cNvPr id="10241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10242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42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r" defTabSz="1300393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 kern="120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242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10242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42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42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defTabSz="1300393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5538331" y="6109548"/>
            <a:ext cx="433493" cy="541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5411894" y="5240304"/>
            <a:ext cx="433493" cy="541867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6068907" y="3684693"/>
            <a:ext cx="650240" cy="65024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32" tIns="65017" rIns="130032" bIns="65017" anchor="ctr"/>
          <a:lstStyle/>
          <a:p>
            <a:pPr algn="r"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59575" y="8597618"/>
            <a:ext cx="9536853" cy="839196"/>
          </a:xfrm>
          <a:prstGeom prst="rect">
            <a:avLst/>
          </a:prstGeom>
          <a:noFill/>
        </p:spPr>
        <p:txBody>
          <a:bodyPr lIns="130032" tIns="65017" rIns="130032" bIns="65017">
            <a:spAutoFit/>
          </a:bodyPr>
          <a:lstStyle/>
          <a:p>
            <a:pPr defTabSz="1300393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kern="1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Will eventually drop packets (“loss”)</a:t>
            </a:r>
          </a:p>
        </p:txBody>
      </p:sp>
      <p:sp>
        <p:nvSpPr>
          <p:cNvPr id="68" name="Shape 698"/>
          <p:cNvSpPr>
            <a:spLocks noGrp="1"/>
          </p:cNvSpPr>
          <p:nvPr>
            <p:ph type="title"/>
          </p:nvPr>
        </p:nvSpPr>
        <p:spPr>
          <a:xfrm>
            <a:off x="546141" y="316776"/>
            <a:ext cx="11533214" cy="158375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b="0" dirty="0">
                <a:solidFill>
                  <a:srgbClr val="424242"/>
                </a:solidFill>
                <a:latin typeface="Calibri"/>
                <a:cs typeface="Calibri"/>
              </a:rPr>
              <a:t>Queuing delay</a:t>
            </a:r>
            <a:r>
              <a:rPr lang="en-US" sz="6400" b="0" dirty="0">
                <a:solidFill>
                  <a:srgbClr val="424242"/>
                </a:solidFill>
                <a:latin typeface="Calibri"/>
                <a:cs typeface="Calibri"/>
              </a:rPr>
              <a:t>: “pipe” view</a:t>
            </a:r>
            <a:endParaRPr sz="6400" b="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71" name="Shape 891"/>
          <p:cNvSpPr/>
          <p:nvPr/>
        </p:nvSpPr>
        <p:spPr>
          <a:xfrm>
            <a:off x="1372868" y="3190406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" name="Shape 891"/>
          <p:cNvSpPr/>
          <p:nvPr/>
        </p:nvSpPr>
        <p:spPr>
          <a:xfrm>
            <a:off x="1335172" y="8038705"/>
            <a:ext cx="50800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" name="Shape 486"/>
          <p:cNvSpPr/>
          <p:nvPr/>
        </p:nvSpPr>
        <p:spPr>
          <a:xfrm>
            <a:off x="6074940" y="5667991"/>
            <a:ext cx="634999" cy="634999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90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b="0" dirty="0">
                <a:latin typeface="Calibri"/>
                <a:cs typeface="Calibri"/>
              </a:rPr>
              <a:t>Queuing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579" y="2485488"/>
            <a:ext cx="11223159" cy="6274364"/>
          </a:xfrm>
        </p:spPr>
        <p:txBody>
          <a:bodyPr/>
          <a:lstStyle/>
          <a:p>
            <a:r>
              <a:rPr lang="en-US" sz="4400" i="1" dirty="0">
                <a:latin typeface="Calibri"/>
                <a:cs typeface="Calibri"/>
              </a:rPr>
              <a:t>How long does a packet have to sit in a buffer before it is processed</a:t>
            </a:r>
            <a:r>
              <a:rPr lang="en-US" sz="4400" i="1" dirty="0" smtClean="0">
                <a:latin typeface="Calibri"/>
                <a:cs typeface="Calibri"/>
              </a:rPr>
              <a:t>?</a:t>
            </a:r>
            <a:br>
              <a:rPr lang="en-US" sz="4400" i="1" dirty="0" smtClean="0">
                <a:latin typeface="Calibri"/>
                <a:cs typeface="Calibri"/>
              </a:rPr>
            </a:br>
            <a:endParaRPr lang="en-US" sz="4400" i="1" dirty="0">
              <a:latin typeface="Calibri"/>
              <a:cs typeface="Calibri"/>
            </a:endParaRPr>
          </a:p>
          <a:p>
            <a:r>
              <a:rPr lang="en-US" sz="4400" dirty="0">
                <a:latin typeface="Calibri"/>
                <a:cs typeface="Calibri"/>
              </a:rPr>
              <a:t>Depends on traffic pattern</a:t>
            </a:r>
          </a:p>
          <a:p>
            <a:pPr lvl="1"/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arrival rate at the queue</a:t>
            </a:r>
          </a:p>
          <a:p>
            <a:pPr lvl="1"/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nature of arriving traffic (</a:t>
            </a:r>
            <a:r>
              <a:rPr lang="en-US" sz="3600" dirty="0" err="1">
                <a:solidFill>
                  <a:srgbClr val="800080"/>
                </a:solidFill>
                <a:latin typeface="Calibri"/>
                <a:cs typeface="Calibri"/>
              </a:rPr>
              <a:t>bursty</a:t>
            </a:r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 or not?)</a:t>
            </a:r>
          </a:p>
          <a:p>
            <a:pPr lvl="1"/>
            <a:r>
              <a:rPr lang="en-US" sz="3600" dirty="0" smtClean="0">
                <a:solidFill>
                  <a:srgbClr val="800080"/>
                </a:solidFill>
                <a:latin typeface="Calibri"/>
                <a:cs typeface="Calibri"/>
              </a:rPr>
              <a:t>transmission </a:t>
            </a:r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rate of outgoing link</a:t>
            </a:r>
          </a:p>
          <a:p>
            <a:pPr lvl="1"/>
            <a:endParaRPr lang="en-US" sz="3600" dirty="0">
              <a:latin typeface="Calibri"/>
              <a:cs typeface="Calibri"/>
            </a:endParaRPr>
          </a:p>
          <a:p>
            <a:pPr lvl="1"/>
            <a:endParaRPr lang="en-US" sz="3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12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b="0" dirty="0">
                <a:latin typeface="Calibri"/>
                <a:cs typeface="Calibri"/>
              </a:rPr>
              <a:t>Queuing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579" y="2485488"/>
            <a:ext cx="11223159" cy="6274364"/>
          </a:xfrm>
        </p:spPr>
        <p:txBody>
          <a:bodyPr/>
          <a:lstStyle/>
          <a:p>
            <a:r>
              <a:rPr lang="en-US" sz="4400" i="1" dirty="0">
                <a:latin typeface="Calibri"/>
                <a:cs typeface="Calibri"/>
              </a:rPr>
              <a:t>How long does a packet have to sit in a buffer before it is processed?</a:t>
            </a:r>
            <a:br>
              <a:rPr lang="en-US" sz="4400" i="1" dirty="0">
                <a:latin typeface="Calibri"/>
                <a:cs typeface="Calibri"/>
              </a:rPr>
            </a:br>
            <a:endParaRPr lang="en-US" sz="4400" i="1" dirty="0">
              <a:latin typeface="Calibri"/>
              <a:cs typeface="Calibri"/>
            </a:endParaRPr>
          </a:p>
          <a:p>
            <a:r>
              <a:rPr lang="en-US" sz="4400" dirty="0">
                <a:latin typeface="Calibri"/>
                <a:cs typeface="Calibri"/>
              </a:rPr>
              <a:t>Characterized with statistical measures</a:t>
            </a:r>
          </a:p>
          <a:p>
            <a:pPr lvl="1"/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average queuing delay</a:t>
            </a:r>
          </a:p>
          <a:p>
            <a:pPr lvl="1"/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variance of queuing delay</a:t>
            </a:r>
          </a:p>
          <a:p>
            <a:pPr lvl="1"/>
            <a:r>
              <a:rPr lang="en-US" sz="3600" dirty="0">
                <a:solidFill>
                  <a:srgbClr val="800080"/>
                </a:solidFill>
                <a:latin typeface="Calibri"/>
                <a:cs typeface="Calibri"/>
              </a:rPr>
              <a:t>probability delay exceeds a threshold value</a:t>
            </a:r>
          </a:p>
          <a:p>
            <a:pPr marL="986583" lvl="2" indent="0">
              <a:buNone/>
            </a:pPr>
            <a:endParaRPr lang="en-US" sz="3000" dirty="0">
              <a:latin typeface="Calibri"/>
              <a:cs typeface="Calibri"/>
            </a:endParaRPr>
          </a:p>
          <a:p>
            <a:pPr lvl="1"/>
            <a:endParaRPr lang="en-US" sz="3600" dirty="0">
              <a:latin typeface="Calibri"/>
              <a:cs typeface="Calibri"/>
            </a:endParaRPr>
          </a:p>
          <a:p>
            <a:pPr lvl="1"/>
            <a:endParaRPr lang="en-US" sz="3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4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541867" y="541867"/>
            <a:ext cx="13113173" cy="975360"/>
          </a:xfrm>
        </p:spPr>
        <p:txBody>
          <a:bodyPr/>
          <a:lstStyle/>
          <a:p>
            <a:pPr algn="ctr"/>
            <a:r>
              <a:rPr lang="en-US" sz="6000" b="0" dirty="0">
                <a:latin typeface="Calibri"/>
                <a:ea typeface="ＭＳ Ｐゴシック" charset="0"/>
                <a:cs typeface="Calibri"/>
              </a:rPr>
              <a:t>Basic Queuing Theory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527693"/>
            <a:ext cx="12354560" cy="82363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Arrival process: how packets arrive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Average rate 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Peak rate P</a:t>
            </a:r>
            <a:br>
              <a:rPr lang="en-US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</a:br>
            <a:endParaRPr lang="en-US" dirty="0">
              <a:solidFill>
                <a:srgbClr val="80008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W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: average time packets wait in the queue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W for “waiting time”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L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: average number of packets waiting in the queue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L for “length of queue</a:t>
            </a:r>
            <a:r>
              <a:rPr lang="en-US" dirty="0" smtClean="0">
                <a:solidFill>
                  <a:srgbClr val="800080"/>
                </a:solidFill>
                <a:latin typeface="Calibri"/>
                <a:ea typeface="ＭＳ Ｐゴシック" charset="0"/>
                <a:cs typeface="Calibri"/>
              </a:rPr>
              <a:t>”</a:t>
            </a:r>
            <a:endParaRPr lang="en-US" dirty="0">
              <a:solidFill>
                <a:srgbClr val="80008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80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650240" y="50276"/>
            <a:ext cx="11704320" cy="1668498"/>
          </a:xfrm>
        </p:spPr>
        <p:txBody>
          <a:bodyPr/>
          <a:lstStyle/>
          <a:p>
            <a:pPr algn="ctr"/>
            <a:r>
              <a:rPr lang="en-US" sz="6600" b="0" dirty="0">
                <a:latin typeface="Calibri"/>
                <a:ea typeface="ＭＳ Ｐゴシック" charset="0"/>
                <a:cs typeface="Calibri"/>
              </a:rPr>
              <a:t>Little’s Law (1961)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3068280"/>
            <a:ext cx="12029440" cy="62743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sz="5100" dirty="0">
                <a:latin typeface="Calibri"/>
                <a:cs typeface="Calibri"/>
              </a:rPr>
              <a:t>L = A x W</a:t>
            </a:r>
            <a:endParaRPr lang="en-US" dirty="0">
              <a:latin typeface="Calibri"/>
              <a:cs typeface="Calibri"/>
            </a:endParaRPr>
          </a:p>
          <a:p>
            <a:pPr marL="731509" indent="-731509">
              <a:buFont typeface="+mj-lt"/>
              <a:buAutoNum type="arabicPeriod"/>
              <a:defRPr/>
            </a:pP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ompute L: count packets in queue every second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How often does a single packet get counted? W times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Why do you care?</a:t>
            </a: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Easy to compute L, harder to compute W</a:t>
            </a:r>
          </a:p>
          <a:p>
            <a:pPr>
              <a:defRPr/>
            </a:pP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49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6413499" y="7124699"/>
            <a:ext cx="4889501" cy="3543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11993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 flipV="1">
            <a:off x="3891916" y="5665349"/>
            <a:ext cx="1" cy="146999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7429499" y="3187699"/>
            <a:ext cx="4343401" cy="3848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4FB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4102100" y="5360570"/>
            <a:ext cx="4487117" cy="7708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8434464" y="5358529"/>
            <a:ext cx="2386130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919191"/>
                </a:solidFill>
              </a:rPr>
              <a:t>9</a:t>
            </a:fld>
            <a:endParaRPr>
              <a:solidFill>
                <a:srgbClr val="919191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 flipV="1">
            <a:off x="2052490" y="5356623"/>
            <a:ext cx="1803591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1778000" y="5118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096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546100" y="5511800"/>
            <a:ext cx="297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96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96FF"/>
                </a:solidFill>
              </a:rPr>
              <a:t>home PC</a:t>
            </a:r>
          </a:p>
        </p:txBody>
      </p:sp>
      <p:sp>
        <p:nvSpPr>
          <p:cNvPr id="512" name="Shape 512"/>
          <p:cNvSpPr/>
          <p:nvPr/>
        </p:nvSpPr>
        <p:spPr>
          <a:xfrm>
            <a:off x="9956279" y="5651500"/>
            <a:ext cx="15402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switch</a:t>
            </a:r>
          </a:p>
        </p:txBody>
      </p:sp>
      <p:sp>
        <p:nvSpPr>
          <p:cNvPr id="513" name="Shape 513"/>
          <p:cNvSpPr/>
          <p:nvPr/>
        </p:nvSpPr>
        <p:spPr>
          <a:xfrm>
            <a:off x="3568700" y="4686300"/>
            <a:ext cx="635000" cy="13335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96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2553369" y="3911600"/>
            <a:ext cx="2758121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DSL modem</a:t>
            </a:r>
          </a:p>
        </p:txBody>
      </p:sp>
      <p:sp>
        <p:nvSpPr>
          <p:cNvPr id="515" name="Shape 515"/>
          <p:cNvSpPr/>
          <p:nvPr/>
        </p:nvSpPr>
        <p:spPr>
          <a:xfrm>
            <a:off x="7556047" y="3911600"/>
            <a:ext cx="1717626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DSLAM</a:t>
            </a:r>
          </a:p>
        </p:txBody>
      </p:sp>
      <p:sp>
        <p:nvSpPr>
          <p:cNvPr id="516" name="Shape 516"/>
          <p:cNvSpPr/>
          <p:nvPr/>
        </p:nvSpPr>
        <p:spPr>
          <a:xfrm>
            <a:off x="8813800" y="3524250"/>
            <a:ext cx="27559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central office</a:t>
            </a:r>
          </a:p>
        </p:txBody>
      </p:sp>
      <p:sp>
        <p:nvSpPr>
          <p:cNvPr id="517" name="Shape 517"/>
          <p:cNvSpPr/>
          <p:nvPr/>
        </p:nvSpPr>
        <p:spPr>
          <a:xfrm>
            <a:off x="5137366" y="4737100"/>
            <a:ext cx="2465637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5E5E5E"/>
                </a:solidFill>
              </a:rPr>
              <a:t>phone line</a:t>
            </a:r>
          </a:p>
        </p:txBody>
      </p:sp>
      <p:sp>
        <p:nvSpPr>
          <p:cNvPr id="518" name="Shape 518"/>
          <p:cNvSpPr/>
          <p:nvPr/>
        </p:nvSpPr>
        <p:spPr>
          <a:xfrm>
            <a:off x="3644900" y="7023099"/>
            <a:ext cx="508000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01199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2451100" y="7607300"/>
            <a:ext cx="2971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119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11993"/>
                </a:solidFill>
              </a:rPr>
              <a:t>telephone</a:t>
            </a:r>
          </a:p>
        </p:txBody>
      </p:sp>
      <p:sp>
        <p:nvSpPr>
          <p:cNvPr id="520" name="Shape 520"/>
          <p:cNvSpPr/>
          <p:nvPr/>
        </p:nvSpPr>
        <p:spPr>
          <a:xfrm flipH="1" flipV="1">
            <a:off x="8412415" y="5727696"/>
            <a:ext cx="2" cy="1433009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8102600" y="4686300"/>
            <a:ext cx="635000" cy="13335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7327900" y="7283450"/>
            <a:ext cx="297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119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11993"/>
                </a:solidFill>
              </a:rPr>
              <a:t>telephone network</a:t>
            </a:r>
          </a:p>
        </p:txBody>
      </p:sp>
      <p:sp>
        <p:nvSpPr>
          <p:cNvPr id="523" name="Shape 523"/>
          <p:cNvSpPr/>
          <p:nvPr/>
        </p:nvSpPr>
        <p:spPr>
          <a:xfrm flipV="1">
            <a:off x="10934634" y="5368527"/>
            <a:ext cx="977614" cy="1"/>
          </a:xfrm>
          <a:prstGeom prst="line">
            <a:avLst/>
          </a:prstGeom>
          <a:ln w="63500">
            <a:solidFill>
              <a:srgbClr val="79797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10414000" y="5054600"/>
            <a:ext cx="635000" cy="635000"/>
          </a:xfrm>
          <a:prstGeom prst="roundRect">
            <a:avLst>
              <a:gd name="adj" fmla="val 30000"/>
            </a:avLst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12005481" y="4838700"/>
            <a:ext cx="541698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424242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55497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 animBg="1" advAuto="0"/>
      <p:bldP spid="504" grpId="0" animBg="1" advAuto="0"/>
      <p:bldP spid="505" grpId="0" animBg="1" advAuto="0"/>
      <p:bldP spid="506" grpId="0" animBg="1" advAuto="0"/>
      <p:bldP spid="507" grpId="0" animBg="1" advAuto="0"/>
      <p:bldP spid="509" grpId="0" animBg="1" advAuto="0"/>
      <p:bldP spid="513" grpId="0" animBg="1" advAuto="0"/>
      <p:bldP spid="514" grpId="0" animBg="1" advAuto="0"/>
      <p:bldP spid="515" grpId="0" animBg="1" advAuto="0"/>
      <p:bldP spid="516" grpId="0" animBg="1" advAuto="0"/>
      <p:bldP spid="517" grpId="0" animBg="1" advAuto="0"/>
      <p:bldP spid="518" grpId="0" animBg="1" advAuto="0"/>
      <p:bldP spid="519" grpId="0" animBg="1" advAuto="0"/>
      <p:bldP spid="520" grpId="0" animBg="1" advAuto="0"/>
      <p:bldP spid="521" grpId="0" animBg="1" advAuto="0"/>
      <p:bldP spid="522" grpId="0" animBg="1" advAuto="0"/>
      <p:bldP spid="523" grpId="0" animBg="1" advAuto="0"/>
      <p:bldP spid="525" grpId="0" animBg="1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600" dirty="0" smtClean="0"/>
              <a:t>4. Processing Delay</a:t>
            </a:r>
            <a:endParaRPr sz="6600" dirty="0"/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584599" y="2514601"/>
            <a:ext cx="11833083" cy="3915569"/>
          </a:xfrm>
          <a:prstGeom prst="rect">
            <a:avLst/>
          </a:prstGeom>
        </p:spPr>
        <p:txBody>
          <a:bodyPr/>
          <a:lstStyle>
            <a:lvl1pPr>
              <a:spcBef>
                <a:spcPts val="100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i="1" dirty="0">
                <a:solidFill>
                  <a:srgbClr val="800080"/>
                </a:solidFill>
              </a:rPr>
              <a:t>How long </a:t>
            </a:r>
            <a:r>
              <a:rPr sz="4000" i="1" dirty="0" smtClean="0">
                <a:solidFill>
                  <a:srgbClr val="800080"/>
                </a:solidFill>
              </a:rPr>
              <a:t>does</a:t>
            </a:r>
            <a:r>
              <a:rPr lang="en-US" sz="4000" i="1" dirty="0" smtClean="0">
                <a:solidFill>
                  <a:srgbClr val="800080"/>
                </a:solidFill>
              </a:rPr>
              <a:t> the switch take to process a  packet?</a:t>
            </a:r>
            <a:endParaRPr lang="en-US" sz="1800" dirty="0">
              <a:solidFill>
                <a:srgbClr val="800080"/>
              </a:solidFill>
            </a:endParaRPr>
          </a:p>
        </p:txBody>
      </p:sp>
      <p:sp>
        <p:nvSpPr>
          <p:cNvPr id="700" name="Shape 700"/>
          <p:cNvSpPr>
            <a:spLocks noGrp="1"/>
          </p:cNvSpPr>
          <p:nvPr>
            <p:ph type="sldNum" sz="quarter" idx="2"/>
          </p:nvPr>
        </p:nvSpPr>
        <p:spPr>
          <a:xfrm>
            <a:off x="11925777" y="8864601"/>
            <a:ext cx="240344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>
                <a:defRPr>
                  <a:solidFill>
                    <a:srgbClr val="000000"/>
                  </a:solidFill>
                </a:defRPr>
              </a:pPr>
              <a:t>90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37" y="8951398"/>
            <a:ext cx="5462975" cy="7154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defTabSz="584170" rtl="0" latinLnBrk="1" hangingPunct="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1" y="5204333"/>
            <a:ext cx="750205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Gill Sans"/>
                <a:cs typeface="Gill Sans"/>
                <a:sym typeface="Gill Sans"/>
              </a:rPr>
              <a:t>typically assume this is negligible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08510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500" dirty="0" smtClean="0"/>
              <a:t>Recap</a:t>
            </a:r>
            <a:endParaRPr sz="6500" dirty="0"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44630" y="2768600"/>
            <a:ext cx="10464801" cy="586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/>
              <a:t>What is a network made of</a:t>
            </a:r>
            <a:r>
              <a:rPr sz="4400" dirty="0" smtClean="0"/>
              <a:t>?</a:t>
            </a:r>
            <a:endParaRPr lang="en-US" sz="4400" dirty="0" smtClean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700" dirty="0" smtClean="0">
                <a:solidFill>
                  <a:srgbClr val="800080"/>
                </a:solidFill>
              </a:rPr>
              <a:t>What physical infrastructure exists?</a:t>
            </a:r>
            <a:endParaRPr sz="3700" dirty="0">
              <a:solidFill>
                <a:srgbClr val="80008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/>
              <a:t>How is it shared</a:t>
            </a:r>
            <a:r>
              <a:rPr sz="4400" dirty="0" smtClean="0"/>
              <a:t>?</a:t>
            </a:r>
            <a:endParaRPr lang="en-US" sz="4400" dirty="0" smtClean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700" dirty="0" smtClean="0">
                <a:solidFill>
                  <a:srgbClr val="800080"/>
                </a:solidFill>
              </a:rPr>
              <a:t>On-demand or reserve?</a:t>
            </a:r>
            <a:endParaRPr sz="3700" dirty="0">
              <a:solidFill>
                <a:srgbClr val="80008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tx1"/>
                </a:solidFill>
              </a:rPr>
              <a:t>How do we evaluate a network</a:t>
            </a:r>
            <a:r>
              <a:rPr sz="4400" dirty="0" smtClean="0">
                <a:solidFill>
                  <a:schemeClr val="tx1"/>
                </a:solidFill>
              </a:rPr>
              <a:t>?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700" dirty="0" smtClean="0">
                <a:solidFill>
                  <a:srgbClr val="800080"/>
                </a:solidFill>
              </a:rPr>
              <a:t>Where is my delay coming from?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700" dirty="0" smtClean="0">
                <a:solidFill>
                  <a:srgbClr val="800080"/>
                </a:solidFill>
              </a:rPr>
              <a:t>To </a:t>
            </a:r>
            <a:r>
              <a:rPr lang="en-US" sz="3700" dirty="0" smtClean="0">
                <a:solidFill>
                  <a:srgbClr val="800080"/>
                </a:solidFill>
              </a:rPr>
              <a:t>be </a:t>
            </a:r>
            <a:r>
              <a:rPr lang="en-US" sz="3700" dirty="0" err="1" smtClean="0">
                <a:solidFill>
                  <a:srgbClr val="800080"/>
                </a:solidFill>
              </a:rPr>
              <a:t>contd</a:t>
            </a:r>
            <a:r>
              <a:rPr lang="en-US" sz="3700" dirty="0" smtClean="0">
                <a:solidFill>
                  <a:srgbClr val="800080"/>
                </a:solidFill>
              </a:rPr>
              <a:t>…</a:t>
            </a:r>
            <a:endParaRPr sz="3700" dirty="0">
              <a:solidFill>
                <a:srgbClr val="800080"/>
              </a:solidFill>
            </a:endParaRP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11985863" y="8864631"/>
            <a:ext cx="120172" cy="2845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24242"/>
                </a:solidFill>
              </a:rPr>
              <a:t>91</a:t>
            </a:fld>
            <a:endParaRPr>
              <a:solidFill>
                <a:srgbClr val="42424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37" y="8951398"/>
            <a:ext cx="5462975" cy="7154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defTabSz="584170" rtl="0" latinLnBrk="1" hangingPunct="0"/>
            <a:endParaRPr 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134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1724</Words>
  <Application>Microsoft Macintosh PowerPoint</Application>
  <PresentationFormat>Custom</PresentationFormat>
  <Paragraphs>504</Paragraphs>
  <Slides>91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White</vt:lpstr>
      <vt:lpstr>Network</vt:lpstr>
      <vt:lpstr>1_Network</vt:lpstr>
      <vt:lpstr>2_White</vt:lpstr>
      <vt:lpstr>3_White</vt:lpstr>
      <vt:lpstr>Excel.Chart.8</vt:lpstr>
      <vt:lpstr>Chart</vt:lpstr>
      <vt:lpstr>Basic Concepts</vt:lpstr>
      <vt:lpstr>Administrivia</vt:lpstr>
      <vt:lpstr>Today</vt:lpstr>
      <vt:lpstr>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AT&amp;T Central Offices in the Bay Area</vt:lpstr>
      <vt:lpstr>AT&amp;T Central Office in Berkeley</vt:lpstr>
      <vt:lpstr>Digital Subscriber Line (DSL)</vt:lpstr>
      <vt:lpstr>Why phone lines?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Cable</vt:lpstr>
      <vt:lpstr>PowerPoint Presentation</vt:lpstr>
      <vt:lpstr>PowerPoint Presentation</vt:lpstr>
      <vt:lpstr>PowerPoint Presentation</vt:lpstr>
      <vt:lpstr>Ethernet</vt:lpstr>
      <vt:lpstr>&amp; more</vt:lpstr>
      <vt:lpstr>PowerPoint Presentation</vt:lpstr>
      <vt:lpstr>PowerPoint Presentation</vt:lpstr>
      <vt:lpstr>Today</vt:lpstr>
      <vt:lpstr>PowerPoint Presentation</vt:lpstr>
      <vt:lpstr>PowerPoint Presentation</vt:lpstr>
      <vt:lpstr>PowerPoint Presentation</vt:lpstr>
      <vt:lpstr>Two approaches to sharing</vt:lpstr>
      <vt:lpstr>Intuition: Three sources of “bursty” traffic</vt:lpstr>
      <vt:lpstr>Intuition: reservations</vt:lpstr>
      <vt:lpstr>Intuition: on demand</vt:lpstr>
      <vt:lpstr>PowerPoint Presentation</vt:lpstr>
      <vt:lpstr>Intuition: on demand</vt:lpstr>
      <vt:lpstr>Statistical multiplexing is a  recurrent theme in computer science</vt:lpstr>
      <vt:lpstr>Two approaches to sharing</vt:lpstr>
      <vt:lpstr>Two approaches to sharing</vt:lpstr>
      <vt:lpstr>Two approaches to sharing</vt:lpstr>
      <vt:lpstr>Circuit Switching</vt:lpstr>
      <vt:lpstr>Circuit Switching</vt:lpstr>
      <vt:lpstr>Many kinds of “circuits”</vt:lpstr>
      <vt:lpstr>Timing in Circuit Switching </vt:lpstr>
      <vt:lpstr>Timing in Circuit Switching </vt:lpstr>
      <vt:lpstr>Timing in Circuit Switching </vt:lpstr>
      <vt:lpstr>Timing in Circuit Switching </vt:lpstr>
      <vt:lpstr>Timing in Circuit Switching </vt:lpstr>
      <vt:lpstr>Timing in Circuit Switching </vt:lpstr>
      <vt:lpstr>Timing in Circuit Switching </vt:lpstr>
      <vt:lpstr>Timing in Circuit Switching </vt:lpstr>
      <vt:lpstr>Timing in Circuit Switching </vt:lpstr>
      <vt:lpstr>Timing in Circuit Switching </vt:lpstr>
      <vt:lpstr>Circuit Switching</vt:lpstr>
      <vt:lpstr>Circuit Switching</vt:lpstr>
      <vt:lpstr>Packet switching</vt:lpstr>
      <vt:lpstr>Packet switching</vt:lpstr>
      <vt:lpstr>Packet Switching</vt:lpstr>
      <vt:lpstr>PowerPoint Presentation</vt:lpstr>
      <vt:lpstr>Today</vt:lpstr>
      <vt:lpstr>Today</vt:lpstr>
      <vt:lpstr>Performance Metrics</vt:lpstr>
      <vt:lpstr>Delay</vt:lpstr>
      <vt:lpstr>Loss</vt:lpstr>
      <vt:lpstr>Throughput</vt:lpstr>
      <vt:lpstr>Delay</vt:lpstr>
      <vt:lpstr>A network link</vt:lpstr>
      <vt:lpstr>Examples</vt:lpstr>
      <vt:lpstr>1. Transmission delay</vt:lpstr>
      <vt:lpstr>2. Propagation delay</vt:lpstr>
      <vt:lpstr>Packet Delay Sending 100B packets from A to B?</vt:lpstr>
      <vt:lpstr>Packet Delay Sending 100B packets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3. Queuing delay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delay: “pipe” view</vt:lpstr>
      <vt:lpstr>Queuing Delay</vt:lpstr>
      <vt:lpstr>Queuing Delay</vt:lpstr>
      <vt:lpstr>Basic Queuing Theory Terminology</vt:lpstr>
      <vt:lpstr>Little’s Law (1961)</vt:lpstr>
      <vt:lpstr>4. Processing Delay</vt:lpstr>
      <vt:lpstr>Recap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CS168</dc:title>
  <dc:subject/>
  <dc:creator/>
  <cp:keywords/>
  <dc:description/>
  <cp:lastModifiedBy>Sylvia Ratnasamy</cp:lastModifiedBy>
  <cp:revision>178</cp:revision>
  <dcterms:modified xsi:type="dcterms:W3CDTF">2014-09-08T22:06:18Z</dcterms:modified>
  <cp:category/>
</cp:coreProperties>
</file>